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5800">
                <a:solidFill>
                  <a:srgbClr val="E8D38A"/>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38659" y="9391226"/>
            <a:ext cx="215901" cy="254001"/>
          </a:xfrm>
          <a:prstGeom prst="rect">
            <a:avLst/>
          </a:prstGeom>
        </p:spPr>
        <p:txBody>
          <a:bodyPr lIns="0" tIns="0" rIns="0" bIns="0"/>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27"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43"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2"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2"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com" TargetMode="External"/><Relationship Id="rId7"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14" name="Image"/>
          <p:cNvGrpSpPr/>
          <p:nvPr/>
        </p:nvGrpSpPr>
        <p:grpSpPr>
          <a:xfrm>
            <a:off x="557130" y="387427"/>
            <a:ext cx="11890540" cy="3360523"/>
            <a:chOff x="0" y="0"/>
            <a:chExt cx="11890539" cy="3360522"/>
          </a:xfrm>
        </p:grpSpPr>
        <p:pic>
          <p:nvPicPr>
            <p:cNvPr id="213"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12"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17" name="“The Deacon’s Qualifications”…"/>
          <p:cNvGrpSpPr/>
          <p:nvPr/>
        </p:nvGrpSpPr>
        <p:grpSpPr>
          <a:xfrm>
            <a:off x="557130" y="5910919"/>
            <a:ext cx="11890540" cy="2476501"/>
            <a:chOff x="0" y="0"/>
            <a:chExt cx="11890539" cy="2476500"/>
          </a:xfrm>
        </p:grpSpPr>
        <p:sp>
          <p:nvSpPr>
            <p:cNvPr id="216" name="“The Deacon’s Qualifications”…"/>
            <p:cNvSpPr txBox="1"/>
            <p:nvPr/>
          </p:nvSpPr>
          <p:spPr>
            <a:xfrm>
              <a:off x="215900" y="139700"/>
              <a:ext cx="11458740" cy="19177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Deacon’s Qualifications” </a:t>
              </a:r>
            </a:p>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3:8–13)</a:t>
              </a:r>
            </a:p>
          </p:txBody>
        </p:sp>
        <p:pic>
          <p:nvPicPr>
            <p:cNvPr id="215" name="“The Deacon’s Qualifications”… “The Deacon’s Qualifications” (1 Timothy 3:8–13)" descr="“The Deacon’s Qualifications”… “The Deacon’s Qualifications” (1 Timothy 3:8–13)"/>
            <p:cNvPicPr>
              <a:picLocks noChangeAspect="0"/>
            </p:cNvPicPr>
            <p:nvPr/>
          </p:nvPicPr>
          <p:blipFill>
            <a:blip r:embed="rId5">
              <a:extLst/>
            </a:blip>
            <a:stretch>
              <a:fillRect/>
            </a:stretch>
          </p:blipFill>
          <p:spPr>
            <a:xfrm>
              <a:off x="0" y="0"/>
              <a:ext cx="11890540" cy="24765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7" name="Image"/>
          <p:cNvGrpSpPr/>
          <p:nvPr/>
        </p:nvGrpSpPr>
        <p:grpSpPr>
          <a:xfrm>
            <a:off x="125492" y="1600239"/>
            <a:ext cx="4434530" cy="7959603"/>
            <a:chOff x="0" y="0"/>
            <a:chExt cx="4434529" cy="7959602"/>
          </a:xfrm>
        </p:grpSpPr>
        <p:pic>
          <p:nvPicPr>
            <p:cNvPr id="28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8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88" name="Paul, an apostle of Jesus Christ : The word apostle (apostolos) “is, lit., one sent forth (from stellō, to send)” (Vine).…"/>
          <p:cNvSpPr txBox="1"/>
          <p:nvPr/>
        </p:nvSpPr>
        <p:spPr>
          <a:xfrm>
            <a:off x="4554962" y="3006105"/>
            <a:ext cx="8358873"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Not given to much wine</a:t>
            </a:r>
            <a:r>
              <a:t>” : (cont.) Also, wine is ancient times was light wine (that is, not fortified with extra alcohol), and watered down [3 parts water, one part oinos].  Concentrated alcohol was only known in the Middle Ages when the Arabs invented distillation (“alcohol” is an Arabic word); the twenty percent fortified wines were unknown in Biblical times.</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The prohibition against being addicted to “much” does NOT allow one to be addicted to a little! </a:t>
            </a:r>
          </a:p>
        </p:txBody>
      </p:sp>
      <p:grpSp>
        <p:nvGrpSpPr>
          <p:cNvPr id="291" name="First Timothy Introduction / Greeting"/>
          <p:cNvGrpSpPr/>
          <p:nvPr/>
        </p:nvGrpSpPr>
        <p:grpSpPr>
          <a:xfrm>
            <a:off x="82897" y="119798"/>
            <a:ext cx="12839005" cy="1473201"/>
            <a:chOff x="0" y="0"/>
            <a:chExt cx="12839003" cy="1473200"/>
          </a:xfrm>
        </p:grpSpPr>
        <p:sp>
          <p:nvSpPr>
            <p:cNvPr id="29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8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292"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
        <p:nvSpPr>
          <p:cNvPr id="293" name="1 Timothy 3:8–9 (NKJV)…"/>
          <p:cNvSpPr txBox="1"/>
          <p:nvPr/>
        </p:nvSpPr>
        <p:spPr>
          <a:xfrm>
            <a:off x="319970" y="2604960"/>
            <a:ext cx="4045573" cy="648303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3:8–9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8</a:t>
            </a:r>
            <a:r>
              <a:t> Likewise deacons </a:t>
            </a:r>
            <a:r>
              <a:rPr i="1"/>
              <a:t>must be</a:t>
            </a:r>
            <a:r>
              <a:t> reverent, not double-tongued, not given to much wine, not greedy for money, </a:t>
            </a:r>
            <a:r>
              <a:rPr baseline="31999"/>
              <a:t>9</a:t>
            </a:r>
            <a:r>
              <a:t> holding the mystery of the faith with a pure conscience.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8">
                                            <p:bg/>
                                          </p:spTgt>
                                        </p:tgtEl>
                                        <p:attrNameLst>
                                          <p:attrName>style.visibility</p:attrName>
                                        </p:attrNameLst>
                                      </p:cBhvr>
                                      <p:to>
                                        <p:strVal val="visible"/>
                                      </p:to>
                                    </p:set>
                                    <p:animEffect filter="fade" transition="in">
                                      <p:cBhvr>
                                        <p:cTn id="7" dur="1500"/>
                                        <p:tgtEl>
                                          <p:spTgt spid="28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8">
                                            <p:txEl>
                                              <p:pRg st="0" end="0"/>
                                            </p:txEl>
                                          </p:spTgt>
                                        </p:tgtEl>
                                        <p:attrNameLst>
                                          <p:attrName>style.visibility</p:attrName>
                                        </p:attrNameLst>
                                      </p:cBhvr>
                                      <p:to>
                                        <p:strVal val="visible"/>
                                      </p:to>
                                    </p:set>
                                    <p:animEffect filter="fade" transition="in">
                                      <p:cBhvr>
                                        <p:cTn id="10" dur="1500"/>
                                        <p:tgtEl>
                                          <p:spTgt spid="2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8">
                                            <p:txEl>
                                              <p:pRg st="1" end="1"/>
                                            </p:txEl>
                                          </p:spTgt>
                                        </p:tgtEl>
                                        <p:attrNameLst>
                                          <p:attrName>style.visibility</p:attrName>
                                        </p:attrNameLst>
                                      </p:cBhvr>
                                      <p:to>
                                        <p:strVal val="visible"/>
                                      </p:to>
                                    </p:set>
                                    <p:animEffect filter="fade" transition="in">
                                      <p:cBhvr>
                                        <p:cTn id="15" dur="1500"/>
                                        <p:tgtEl>
                                          <p:spTgt spid="28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7" name="Image"/>
          <p:cNvGrpSpPr/>
          <p:nvPr/>
        </p:nvGrpSpPr>
        <p:grpSpPr>
          <a:xfrm>
            <a:off x="125492" y="1600239"/>
            <a:ext cx="4434530" cy="7959603"/>
            <a:chOff x="0" y="0"/>
            <a:chExt cx="4434529" cy="7959602"/>
          </a:xfrm>
        </p:grpSpPr>
        <p:pic>
          <p:nvPicPr>
            <p:cNvPr id="29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9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98" name="Paul, an apostle of Jesus Christ : The word apostle (apostolos) “is, lit., one sent forth (from stellō, to send)” (Vine).…"/>
          <p:cNvSpPr txBox="1"/>
          <p:nvPr/>
        </p:nvSpPr>
        <p:spPr>
          <a:xfrm>
            <a:off x="4554962" y="3006105"/>
            <a:ext cx="8358873"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Not greedy for money</a:t>
            </a:r>
            <a:r>
              <a:t>” :  Not eager for base gain, fond of dishonest gain, or greedy for money. Deacons will probably at times have access to church funds, distributing money, reporting expenses for reimbursement and so on.</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Holding the mystery of the faith with a pure conscience</a:t>
            </a:r>
            <a:r>
              <a:t>” : The object to be held fast or kept is the faith, (just as elders, Titus 1:9). They must practice what they teach, being men of conviction, thus the clear conscience.</a:t>
            </a:r>
          </a:p>
        </p:txBody>
      </p:sp>
      <p:grpSp>
        <p:nvGrpSpPr>
          <p:cNvPr id="301" name="First Timothy Introduction / Greeting"/>
          <p:cNvGrpSpPr/>
          <p:nvPr/>
        </p:nvGrpSpPr>
        <p:grpSpPr>
          <a:xfrm>
            <a:off x="82897" y="119798"/>
            <a:ext cx="12839005" cy="1473201"/>
            <a:chOff x="0" y="0"/>
            <a:chExt cx="12839003" cy="1473200"/>
          </a:xfrm>
        </p:grpSpPr>
        <p:sp>
          <p:nvSpPr>
            <p:cNvPr id="30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9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302" name="1 Timothy 3:8–9 (NKJV)…"/>
          <p:cNvSpPr txBox="1"/>
          <p:nvPr/>
        </p:nvSpPr>
        <p:spPr>
          <a:xfrm>
            <a:off x="319970" y="2604960"/>
            <a:ext cx="4045573" cy="648303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3:8–9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8</a:t>
            </a:r>
            <a:r>
              <a:t> Likewise deacons </a:t>
            </a:r>
            <a:r>
              <a:rPr i="1"/>
              <a:t>must be</a:t>
            </a:r>
            <a:r>
              <a:t> reverent, not double-tongued, not given to much wine, not greedy for money, </a:t>
            </a:r>
            <a:r>
              <a:rPr baseline="31999"/>
              <a:t>9</a:t>
            </a:r>
            <a:r>
              <a:t> holding the mystery of the faith with a pure conscience.</a:t>
            </a:r>
          </a:p>
        </p:txBody>
      </p:sp>
      <p:sp>
        <p:nvSpPr>
          <p:cNvPr id="303"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8">
                                            <p:bg/>
                                          </p:spTgt>
                                        </p:tgtEl>
                                        <p:attrNameLst>
                                          <p:attrName>style.visibility</p:attrName>
                                        </p:attrNameLst>
                                      </p:cBhvr>
                                      <p:to>
                                        <p:strVal val="visible"/>
                                      </p:to>
                                    </p:set>
                                    <p:animEffect filter="fade" transition="in">
                                      <p:cBhvr>
                                        <p:cTn id="7" dur="1500"/>
                                        <p:tgtEl>
                                          <p:spTgt spid="29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8">
                                            <p:txEl>
                                              <p:pRg st="0" end="0"/>
                                            </p:txEl>
                                          </p:spTgt>
                                        </p:tgtEl>
                                        <p:attrNameLst>
                                          <p:attrName>style.visibility</p:attrName>
                                        </p:attrNameLst>
                                      </p:cBhvr>
                                      <p:to>
                                        <p:strVal val="visible"/>
                                      </p:to>
                                    </p:set>
                                    <p:animEffect filter="fade" transition="in">
                                      <p:cBhvr>
                                        <p:cTn id="10" dur="1500"/>
                                        <p:tgtEl>
                                          <p:spTgt spid="2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8">
                                            <p:txEl>
                                              <p:pRg st="1" end="1"/>
                                            </p:txEl>
                                          </p:spTgt>
                                        </p:tgtEl>
                                        <p:attrNameLst>
                                          <p:attrName>style.visibility</p:attrName>
                                        </p:attrNameLst>
                                      </p:cBhvr>
                                      <p:to>
                                        <p:strVal val="visible"/>
                                      </p:to>
                                    </p:set>
                                    <p:animEffect filter="fade" transition="in">
                                      <p:cBhvr>
                                        <p:cTn id="15" dur="1500"/>
                                        <p:tgtEl>
                                          <p:spTgt spid="29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7" name="Image"/>
          <p:cNvGrpSpPr/>
          <p:nvPr/>
        </p:nvGrpSpPr>
        <p:grpSpPr>
          <a:xfrm>
            <a:off x="125492" y="1600239"/>
            <a:ext cx="4434530" cy="7959603"/>
            <a:chOff x="0" y="0"/>
            <a:chExt cx="4434529" cy="7959602"/>
          </a:xfrm>
        </p:grpSpPr>
        <p:pic>
          <p:nvPicPr>
            <p:cNvPr id="30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0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08" name="Paul, an apostle of Jesus Christ : The word apostle (apostolos) “is, lit., one sent forth (from stellō, to send)” (Vine).…"/>
          <p:cNvSpPr txBox="1"/>
          <p:nvPr/>
        </p:nvSpPr>
        <p:spPr>
          <a:xfrm>
            <a:off x="4554962" y="3006105"/>
            <a:ext cx="8358873" cy="617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Let these also first be tested</a:t>
            </a:r>
            <a:r>
              <a:t>” :  This testing must be done before their appointment, as clearly indicated by the word first (prōton).</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Then let them serve as deacons</a:t>
            </a:r>
            <a:r>
              <a:t>” : The term “serve” reminds us that the work, (office) of a deacon is service, (cf with Acts 6:3). </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Being found blameless</a:t>
            </a:r>
            <a:r>
              <a:t>” : That is, cannot be called to account, unreproveable, unaccused, with nothing laid to one's charge, (cf. 3:2)</a:t>
            </a:r>
          </a:p>
        </p:txBody>
      </p:sp>
      <p:grpSp>
        <p:nvGrpSpPr>
          <p:cNvPr id="311" name="First Timothy Introduction / Greeting"/>
          <p:cNvGrpSpPr/>
          <p:nvPr/>
        </p:nvGrpSpPr>
        <p:grpSpPr>
          <a:xfrm>
            <a:off x="82897" y="119798"/>
            <a:ext cx="12839005" cy="1473201"/>
            <a:chOff x="0" y="0"/>
            <a:chExt cx="12839003" cy="1473200"/>
          </a:xfrm>
        </p:grpSpPr>
        <p:sp>
          <p:nvSpPr>
            <p:cNvPr id="31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30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312" name="1 Timothy 3:10 (NKJV)…"/>
          <p:cNvSpPr txBox="1"/>
          <p:nvPr/>
        </p:nvSpPr>
        <p:spPr>
          <a:xfrm>
            <a:off x="319970" y="4665877"/>
            <a:ext cx="4045573" cy="434941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3:10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10</a:t>
            </a:r>
            <a:r>
              <a:t> But let these also first be tested; then let them serve as deacons, being </a:t>
            </a:r>
            <a:r>
              <a:rPr i="1"/>
              <a:t>found</a:t>
            </a:r>
            <a:r>
              <a:t> blameless.</a:t>
            </a:r>
          </a:p>
        </p:txBody>
      </p:sp>
      <p:sp>
        <p:nvSpPr>
          <p:cNvPr id="313"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8">
                                            <p:bg/>
                                          </p:spTgt>
                                        </p:tgtEl>
                                        <p:attrNameLst>
                                          <p:attrName>style.visibility</p:attrName>
                                        </p:attrNameLst>
                                      </p:cBhvr>
                                      <p:to>
                                        <p:strVal val="visible"/>
                                      </p:to>
                                    </p:set>
                                    <p:animEffect filter="fade" transition="in">
                                      <p:cBhvr>
                                        <p:cTn id="7" dur="1500"/>
                                        <p:tgtEl>
                                          <p:spTgt spid="30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8">
                                            <p:txEl>
                                              <p:pRg st="0" end="0"/>
                                            </p:txEl>
                                          </p:spTgt>
                                        </p:tgtEl>
                                        <p:attrNameLst>
                                          <p:attrName>style.visibility</p:attrName>
                                        </p:attrNameLst>
                                      </p:cBhvr>
                                      <p:to>
                                        <p:strVal val="visible"/>
                                      </p:to>
                                    </p:set>
                                    <p:animEffect filter="fade" transition="in">
                                      <p:cBhvr>
                                        <p:cTn id="10" dur="1500"/>
                                        <p:tgtEl>
                                          <p:spTgt spid="3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8">
                                            <p:txEl>
                                              <p:pRg st="1" end="1"/>
                                            </p:txEl>
                                          </p:spTgt>
                                        </p:tgtEl>
                                        <p:attrNameLst>
                                          <p:attrName>style.visibility</p:attrName>
                                        </p:attrNameLst>
                                      </p:cBhvr>
                                      <p:to>
                                        <p:strVal val="visible"/>
                                      </p:to>
                                    </p:set>
                                    <p:animEffect filter="fade" transition="in">
                                      <p:cBhvr>
                                        <p:cTn id="15" dur="1500"/>
                                        <p:tgtEl>
                                          <p:spTgt spid="3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8">
                                            <p:txEl>
                                              <p:pRg st="2" end="2"/>
                                            </p:txEl>
                                          </p:spTgt>
                                        </p:tgtEl>
                                        <p:attrNameLst>
                                          <p:attrName>style.visibility</p:attrName>
                                        </p:attrNameLst>
                                      </p:cBhvr>
                                      <p:to>
                                        <p:strVal val="visible"/>
                                      </p:to>
                                    </p:set>
                                    <p:animEffect filter="fade" transition="in">
                                      <p:cBhvr>
                                        <p:cTn id="20" dur="1500"/>
                                        <p:tgtEl>
                                          <p:spTgt spid="30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7" name="Image"/>
          <p:cNvGrpSpPr/>
          <p:nvPr/>
        </p:nvGrpSpPr>
        <p:grpSpPr>
          <a:xfrm>
            <a:off x="125492" y="1600239"/>
            <a:ext cx="4434530" cy="7959603"/>
            <a:chOff x="0" y="0"/>
            <a:chExt cx="4434529" cy="7959602"/>
          </a:xfrm>
        </p:grpSpPr>
        <p:pic>
          <p:nvPicPr>
            <p:cNvPr id="31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1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18" name="Paul, an apostle of Jesus Christ : The word apostle (apostolos) “is, lit., one sent forth (from stellō, to send)” (Vine).…"/>
          <p:cNvSpPr txBox="1"/>
          <p:nvPr/>
        </p:nvSpPr>
        <p:spPr>
          <a:xfrm>
            <a:off x="4554962" y="3006105"/>
            <a:ext cx="8358873" cy="617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Likewise, their wives must be</a:t>
            </a:r>
            <a:r>
              <a:t>” :  The women under consideration are not female deacons, but rather the wives of the deacons.</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Reverent</a:t>
            </a:r>
            <a:r>
              <a:t>” or dignified”: Their wives should share their serious outlook (vs.8) </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Not slanderers</a:t>
            </a:r>
            <a:r>
              <a:t>” : The spouse of the deacon must also be trustworthy and able to control her tongue. She must not engage in malicious gossip - or is hypercritical, one who is bent on finding fault with others.</a:t>
            </a:r>
          </a:p>
        </p:txBody>
      </p:sp>
      <p:grpSp>
        <p:nvGrpSpPr>
          <p:cNvPr id="321" name="First Timothy Introduction / Greeting"/>
          <p:cNvGrpSpPr/>
          <p:nvPr/>
        </p:nvGrpSpPr>
        <p:grpSpPr>
          <a:xfrm>
            <a:off x="82897" y="119798"/>
            <a:ext cx="12839005" cy="1473201"/>
            <a:chOff x="0" y="0"/>
            <a:chExt cx="12839003" cy="1473200"/>
          </a:xfrm>
        </p:grpSpPr>
        <p:sp>
          <p:nvSpPr>
            <p:cNvPr id="32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31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322" name="1 Timothy 3:11 (NKJV)…"/>
          <p:cNvSpPr txBox="1"/>
          <p:nvPr/>
        </p:nvSpPr>
        <p:spPr>
          <a:xfrm>
            <a:off x="319970" y="4289826"/>
            <a:ext cx="4045573" cy="488282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3:11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11</a:t>
            </a:r>
            <a:r>
              <a:t> Likewise, </a:t>
            </a:r>
            <a:r>
              <a:rPr i="1"/>
              <a:t>their</a:t>
            </a:r>
            <a:r>
              <a:t> wives </a:t>
            </a:r>
            <a:r>
              <a:rPr i="1"/>
              <a:t>must be</a:t>
            </a:r>
            <a:r>
              <a:t> reverent, not slanderers, temperate, faithful in all things.</a:t>
            </a:r>
          </a:p>
        </p:txBody>
      </p:sp>
      <p:sp>
        <p:nvSpPr>
          <p:cNvPr id="323"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animEffect filter="fade" transition="in">
                                      <p:cBhvr>
                                        <p:cTn id="7" dur="1500"/>
                                        <p:tgtEl>
                                          <p:spTgt spid="31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8">
                                            <p:txEl>
                                              <p:pRg st="0" end="0"/>
                                            </p:txEl>
                                          </p:spTgt>
                                        </p:tgtEl>
                                        <p:attrNameLst>
                                          <p:attrName>style.visibility</p:attrName>
                                        </p:attrNameLst>
                                      </p:cBhvr>
                                      <p:to>
                                        <p:strVal val="visible"/>
                                      </p:to>
                                    </p:set>
                                    <p:animEffect filter="fade" transition="in">
                                      <p:cBhvr>
                                        <p:cTn id="10" dur="1500"/>
                                        <p:tgtEl>
                                          <p:spTgt spid="3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8">
                                            <p:txEl>
                                              <p:pRg st="1" end="1"/>
                                            </p:txEl>
                                          </p:spTgt>
                                        </p:tgtEl>
                                        <p:attrNameLst>
                                          <p:attrName>style.visibility</p:attrName>
                                        </p:attrNameLst>
                                      </p:cBhvr>
                                      <p:to>
                                        <p:strVal val="visible"/>
                                      </p:to>
                                    </p:set>
                                    <p:animEffect filter="fade" transition="in">
                                      <p:cBhvr>
                                        <p:cTn id="15" dur="1500"/>
                                        <p:tgtEl>
                                          <p:spTgt spid="3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18">
                                            <p:txEl>
                                              <p:pRg st="2" end="2"/>
                                            </p:txEl>
                                          </p:spTgt>
                                        </p:tgtEl>
                                        <p:attrNameLst>
                                          <p:attrName>style.visibility</p:attrName>
                                        </p:attrNameLst>
                                      </p:cBhvr>
                                      <p:to>
                                        <p:strVal val="visible"/>
                                      </p:to>
                                    </p:set>
                                    <p:animEffect filter="fade" transition="in">
                                      <p:cBhvr>
                                        <p:cTn id="20" dur="1500"/>
                                        <p:tgtEl>
                                          <p:spTgt spid="3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7" name="Image"/>
          <p:cNvGrpSpPr/>
          <p:nvPr/>
        </p:nvGrpSpPr>
        <p:grpSpPr>
          <a:xfrm>
            <a:off x="125492" y="1600239"/>
            <a:ext cx="4434530" cy="7959603"/>
            <a:chOff x="0" y="0"/>
            <a:chExt cx="4434529" cy="7959602"/>
          </a:xfrm>
        </p:grpSpPr>
        <p:pic>
          <p:nvPicPr>
            <p:cNvPr id="32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2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28" name="Paul, an apostle of Jesus Christ : The word apostle (apostolos) “is, lit., one sent forth (from stellō, to send)” (Vine).…"/>
          <p:cNvSpPr txBox="1"/>
          <p:nvPr/>
        </p:nvSpPr>
        <p:spPr>
          <a:xfrm>
            <a:off x="4554962" y="3006105"/>
            <a:ext cx="8358873" cy="666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Temperate</a:t>
            </a:r>
            <a:r>
              <a:t>” :  Clear-headed, self-controlled, circumspect, like her husband, must be sober minded.</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Faithful in all things</a:t>
            </a:r>
            <a:r>
              <a:t>” : “Trustworthy in every respect” (Arndt p. 664); Faithful in keeping secrets, faithful in keeping appointments, faithful to her husband, her children, and faithful to God. </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God requires the wife of an elder or deacon has a very valuable role. Her character can increase his effectiveness, or she can make him ineffective. (Prov. 31:23)</a:t>
            </a:r>
          </a:p>
        </p:txBody>
      </p:sp>
      <p:grpSp>
        <p:nvGrpSpPr>
          <p:cNvPr id="331" name="First Timothy Introduction / Greeting"/>
          <p:cNvGrpSpPr/>
          <p:nvPr/>
        </p:nvGrpSpPr>
        <p:grpSpPr>
          <a:xfrm>
            <a:off x="82897" y="119798"/>
            <a:ext cx="12839005" cy="1473201"/>
            <a:chOff x="0" y="0"/>
            <a:chExt cx="12839003" cy="1473200"/>
          </a:xfrm>
        </p:grpSpPr>
        <p:sp>
          <p:nvSpPr>
            <p:cNvPr id="33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32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332" name="1 Timothy 3:11 (NKJV)…"/>
          <p:cNvSpPr txBox="1"/>
          <p:nvPr/>
        </p:nvSpPr>
        <p:spPr>
          <a:xfrm>
            <a:off x="319970" y="4289826"/>
            <a:ext cx="4045573" cy="488282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3:11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11</a:t>
            </a:r>
            <a:r>
              <a:t> Likewise, </a:t>
            </a:r>
            <a:r>
              <a:rPr i="1"/>
              <a:t>their</a:t>
            </a:r>
            <a:r>
              <a:t> wives </a:t>
            </a:r>
            <a:r>
              <a:rPr i="1"/>
              <a:t>must be</a:t>
            </a:r>
            <a:r>
              <a:t> reverent, not slanderers, temperate, faithful in all things.</a:t>
            </a:r>
          </a:p>
        </p:txBody>
      </p:sp>
      <p:sp>
        <p:nvSpPr>
          <p:cNvPr id="333"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8">
                                            <p:bg/>
                                          </p:spTgt>
                                        </p:tgtEl>
                                        <p:attrNameLst>
                                          <p:attrName>style.visibility</p:attrName>
                                        </p:attrNameLst>
                                      </p:cBhvr>
                                      <p:to>
                                        <p:strVal val="visible"/>
                                      </p:to>
                                    </p:set>
                                    <p:animEffect filter="fade" transition="in">
                                      <p:cBhvr>
                                        <p:cTn id="7" dur="1500"/>
                                        <p:tgtEl>
                                          <p:spTgt spid="32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8">
                                            <p:txEl>
                                              <p:pRg st="0" end="0"/>
                                            </p:txEl>
                                          </p:spTgt>
                                        </p:tgtEl>
                                        <p:attrNameLst>
                                          <p:attrName>style.visibility</p:attrName>
                                        </p:attrNameLst>
                                      </p:cBhvr>
                                      <p:to>
                                        <p:strVal val="visible"/>
                                      </p:to>
                                    </p:set>
                                    <p:animEffect filter="fade" transition="in">
                                      <p:cBhvr>
                                        <p:cTn id="10" dur="1500"/>
                                        <p:tgtEl>
                                          <p:spTgt spid="3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8">
                                            <p:txEl>
                                              <p:pRg st="1" end="1"/>
                                            </p:txEl>
                                          </p:spTgt>
                                        </p:tgtEl>
                                        <p:attrNameLst>
                                          <p:attrName>style.visibility</p:attrName>
                                        </p:attrNameLst>
                                      </p:cBhvr>
                                      <p:to>
                                        <p:strVal val="visible"/>
                                      </p:to>
                                    </p:set>
                                    <p:animEffect filter="fade" transition="in">
                                      <p:cBhvr>
                                        <p:cTn id="15" dur="1500"/>
                                        <p:tgtEl>
                                          <p:spTgt spid="3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28">
                                            <p:txEl>
                                              <p:pRg st="2" end="2"/>
                                            </p:txEl>
                                          </p:spTgt>
                                        </p:tgtEl>
                                        <p:attrNameLst>
                                          <p:attrName>style.visibility</p:attrName>
                                        </p:attrNameLst>
                                      </p:cBhvr>
                                      <p:to>
                                        <p:strVal val="visible"/>
                                      </p:to>
                                    </p:set>
                                    <p:animEffect filter="fade" transition="in">
                                      <p:cBhvr>
                                        <p:cTn id="20" dur="1500"/>
                                        <p:tgtEl>
                                          <p:spTgt spid="32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7" name="Image"/>
          <p:cNvGrpSpPr/>
          <p:nvPr/>
        </p:nvGrpSpPr>
        <p:grpSpPr>
          <a:xfrm>
            <a:off x="125492" y="1600239"/>
            <a:ext cx="4434530" cy="7959603"/>
            <a:chOff x="0" y="0"/>
            <a:chExt cx="4434529" cy="7959602"/>
          </a:xfrm>
        </p:grpSpPr>
        <p:pic>
          <p:nvPicPr>
            <p:cNvPr id="33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3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38" name="Paul, an apostle of Jesus Christ : The word apostle (apostolos) “is, lit., one sent forth (from stellō, to send)” (Vine).…"/>
          <p:cNvSpPr txBox="1"/>
          <p:nvPr/>
        </p:nvSpPr>
        <p:spPr>
          <a:xfrm>
            <a:off x="4554962" y="3006105"/>
            <a:ext cx="8358873"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Let deacons be the husbands of one wife</a:t>
            </a:r>
            <a:r>
              <a:t>” :  a single man cannot be appointed as aa deacon, he does NOT qualify. (How could a woman qualify to be a deacon? - She can’t!)</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Ruling their children and their own houses well</a:t>
            </a:r>
            <a:r>
              <a:t>” : This is a man who is truly implementing the instructions found in Ephesians 6:4. The distributive usage allows for the singular, (See Eph. 6:4). — (a difference from elders: deacons are not required to have “children that believe” (Titus 1:6, ASV)).</a:t>
            </a:r>
          </a:p>
        </p:txBody>
      </p:sp>
      <p:grpSp>
        <p:nvGrpSpPr>
          <p:cNvPr id="341" name="First Timothy Introduction / Greeting"/>
          <p:cNvGrpSpPr/>
          <p:nvPr/>
        </p:nvGrpSpPr>
        <p:grpSpPr>
          <a:xfrm>
            <a:off x="82897" y="119798"/>
            <a:ext cx="12839005" cy="1473201"/>
            <a:chOff x="0" y="0"/>
            <a:chExt cx="12839003" cy="1473200"/>
          </a:xfrm>
        </p:grpSpPr>
        <p:sp>
          <p:nvSpPr>
            <p:cNvPr id="34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33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342" name="1 Timothy 3:12 (NKJV)…"/>
          <p:cNvSpPr txBox="1"/>
          <p:nvPr/>
        </p:nvSpPr>
        <p:spPr>
          <a:xfrm>
            <a:off x="319970" y="4680792"/>
            <a:ext cx="4045573" cy="4349415"/>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3:12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12</a:t>
            </a:r>
            <a:r>
              <a:t> Let deacons be the husbands of one wife, ruling </a:t>
            </a:r>
            <a:r>
              <a:rPr i="1"/>
              <a:t>their</a:t>
            </a:r>
            <a:r>
              <a:t> children and their own houses well.</a:t>
            </a:r>
          </a:p>
        </p:txBody>
      </p:sp>
      <p:sp>
        <p:nvSpPr>
          <p:cNvPr id="343"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8">
                                            <p:bg/>
                                          </p:spTgt>
                                        </p:tgtEl>
                                        <p:attrNameLst>
                                          <p:attrName>style.visibility</p:attrName>
                                        </p:attrNameLst>
                                      </p:cBhvr>
                                      <p:to>
                                        <p:strVal val="visible"/>
                                      </p:to>
                                    </p:set>
                                    <p:animEffect filter="fade" transition="in">
                                      <p:cBhvr>
                                        <p:cTn id="7" dur="1500"/>
                                        <p:tgtEl>
                                          <p:spTgt spid="33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8">
                                            <p:txEl>
                                              <p:pRg st="0" end="0"/>
                                            </p:txEl>
                                          </p:spTgt>
                                        </p:tgtEl>
                                        <p:attrNameLst>
                                          <p:attrName>style.visibility</p:attrName>
                                        </p:attrNameLst>
                                      </p:cBhvr>
                                      <p:to>
                                        <p:strVal val="visible"/>
                                      </p:to>
                                    </p:set>
                                    <p:animEffect filter="fade" transition="in">
                                      <p:cBhvr>
                                        <p:cTn id="10" dur="1500"/>
                                        <p:tgtEl>
                                          <p:spTgt spid="3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8">
                                            <p:txEl>
                                              <p:pRg st="1" end="1"/>
                                            </p:txEl>
                                          </p:spTgt>
                                        </p:tgtEl>
                                        <p:attrNameLst>
                                          <p:attrName>style.visibility</p:attrName>
                                        </p:attrNameLst>
                                      </p:cBhvr>
                                      <p:to>
                                        <p:strVal val="visible"/>
                                      </p:to>
                                    </p:set>
                                    <p:animEffect filter="fade" transition="in">
                                      <p:cBhvr>
                                        <p:cTn id="15" dur="1500"/>
                                        <p:tgtEl>
                                          <p:spTgt spid="33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7" name="Image"/>
          <p:cNvGrpSpPr/>
          <p:nvPr/>
        </p:nvGrpSpPr>
        <p:grpSpPr>
          <a:xfrm>
            <a:off x="125492" y="1600239"/>
            <a:ext cx="4434530" cy="7959603"/>
            <a:chOff x="0" y="0"/>
            <a:chExt cx="4434529" cy="7959602"/>
          </a:xfrm>
        </p:grpSpPr>
        <p:pic>
          <p:nvPicPr>
            <p:cNvPr id="34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4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48" name="Paul, an apostle of Jesus Christ : The word apostle (apostolos) “is, lit., one sent forth (from stellō, to send)” (Vine).…"/>
          <p:cNvSpPr txBox="1"/>
          <p:nvPr/>
        </p:nvSpPr>
        <p:spPr>
          <a:xfrm>
            <a:off x="4554962" y="3006105"/>
            <a:ext cx="8358873"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For those who have served well as deacons obtain for themselves a good standing</a:t>
            </a:r>
            <a:r>
              <a:t>” :  Rewards, personal and spiritual growth await the man who will answer the call.</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and great boldness in the faith which is in Christ Jesus.</a:t>
            </a:r>
            <a:r>
              <a:t>” : The deacon who thus serves will not only gain for himself honor and esteem, but also confidence and courage in whatever service he may render, which service of course, is within the realm of the faith which is in Christ Jesus.ASV)).</a:t>
            </a:r>
          </a:p>
        </p:txBody>
      </p:sp>
      <p:grpSp>
        <p:nvGrpSpPr>
          <p:cNvPr id="351" name="First Timothy Introduction / Greeting"/>
          <p:cNvGrpSpPr/>
          <p:nvPr/>
        </p:nvGrpSpPr>
        <p:grpSpPr>
          <a:xfrm>
            <a:off x="82897" y="119798"/>
            <a:ext cx="12839005" cy="1473201"/>
            <a:chOff x="0" y="0"/>
            <a:chExt cx="12839003" cy="1473200"/>
          </a:xfrm>
        </p:grpSpPr>
        <p:sp>
          <p:nvSpPr>
            <p:cNvPr id="35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34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352" name="1 Timothy 3:13 (NKJV)…"/>
          <p:cNvSpPr txBox="1"/>
          <p:nvPr/>
        </p:nvSpPr>
        <p:spPr>
          <a:xfrm>
            <a:off x="319970" y="3176525"/>
            <a:ext cx="4045573" cy="594962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3:13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13</a:t>
            </a:r>
            <a:r>
              <a:t> For those who have served well as deacons obtain for themselves a good standing and great boldness in the faith which is in Christ Jesus.</a:t>
            </a:r>
          </a:p>
        </p:txBody>
      </p:sp>
      <p:sp>
        <p:nvSpPr>
          <p:cNvPr id="353"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8">
                                            <p:bg/>
                                          </p:spTgt>
                                        </p:tgtEl>
                                        <p:attrNameLst>
                                          <p:attrName>style.visibility</p:attrName>
                                        </p:attrNameLst>
                                      </p:cBhvr>
                                      <p:to>
                                        <p:strVal val="visible"/>
                                      </p:to>
                                    </p:set>
                                    <p:animEffect filter="fade" transition="in">
                                      <p:cBhvr>
                                        <p:cTn id="7" dur="1500"/>
                                        <p:tgtEl>
                                          <p:spTgt spid="34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48">
                                            <p:txEl>
                                              <p:pRg st="0" end="0"/>
                                            </p:txEl>
                                          </p:spTgt>
                                        </p:tgtEl>
                                        <p:attrNameLst>
                                          <p:attrName>style.visibility</p:attrName>
                                        </p:attrNameLst>
                                      </p:cBhvr>
                                      <p:to>
                                        <p:strVal val="visible"/>
                                      </p:to>
                                    </p:set>
                                    <p:animEffect filter="fade" transition="in">
                                      <p:cBhvr>
                                        <p:cTn id="10" dur="1500"/>
                                        <p:tgtEl>
                                          <p:spTgt spid="3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48">
                                            <p:txEl>
                                              <p:pRg st="1" end="1"/>
                                            </p:txEl>
                                          </p:spTgt>
                                        </p:tgtEl>
                                        <p:attrNameLst>
                                          <p:attrName>style.visibility</p:attrName>
                                        </p:attrNameLst>
                                      </p:cBhvr>
                                      <p:to>
                                        <p:strVal val="visible"/>
                                      </p:to>
                                    </p:set>
                                    <p:animEffect filter="fade" transition="in">
                                      <p:cBhvr>
                                        <p:cTn id="15" dur="1500"/>
                                        <p:tgtEl>
                                          <p:spTgt spid="34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Image"/>
          <p:cNvGrpSpPr/>
          <p:nvPr/>
        </p:nvGrpSpPr>
        <p:grpSpPr>
          <a:xfrm>
            <a:off x="125492" y="1600239"/>
            <a:ext cx="4434530" cy="7959603"/>
            <a:chOff x="0" y="0"/>
            <a:chExt cx="4434529" cy="7959602"/>
          </a:xfrm>
        </p:grpSpPr>
        <p:pic>
          <p:nvPicPr>
            <p:cNvPr id="35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5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58" name="A Deacon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A Deacon Must Be</a:t>
            </a:r>
          </a:p>
        </p:txBody>
      </p:sp>
      <p:sp>
        <p:nvSpPr>
          <p:cNvPr id="359" name="Paul, an apostle of Jesus Christ : The word apostle (apostolos) “is, lit., one sent forth (from stellō, to send)” (Vine).…"/>
          <p:cNvSpPr txBox="1"/>
          <p:nvPr/>
        </p:nvSpPr>
        <p:spPr>
          <a:xfrm>
            <a:off x="5442579" y="3140841"/>
            <a:ext cx="7498463"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4"/>
              </a:buBlip>
              <a:defRPr sz="4900">
                <a:solidFill>
                  <a:srgbClr val="000000"/>
                </a:solidFill>
                <a:latin typeface="Century Gothic"/>
                <a:ea typeface="Century Gothic"/>
                <a:cs typeface="Century Gothic"/>
                <a:sym typeface="Century Gothic"/>
              </a:defRPr>
            </a:pPr>
            <a:r>
              <a:t>A Reverent Man</a:t>
            </a:r>
          </a:p>
          <a:p>
            <a:pPr marL="685799" indent="-685799" algn="l">
              <a:spcBef>
                <a:spcPts val="1000"/>
              </a:spcBef>
              <a:buSzPct val="80000"/>
              <a:buBlip>
                <a:blip r:embed="rId4"/>
              </a:buBlip>
              <a:defRPr sz="4900">
                <a:solidFill>
                  <a:srgbClr val="000000"/>
                </a:solidFill>
                <a:latin typeface="Century Gothic"/>
                <a:ea typeface="Century Gothic"/>
                <a:cs typeface="Century Gothic"/>
                <a:sym typeface="Century Gothic"/>
              </a:defRPr>
            </a:pPr>
            <a:r>
              <a:t>An Honest Man</a:t>
            </a:r>
          </a:p>
          <a:p>
            <a:pPr marL="685799" indent="-685799" algn="l">
              <a:spcBef>
                <a:spcPts val="1000"/>
              </a:spcBef>
              <a:buSzPct val="80000"/>
              <a:buBlip>
                <a:blip r:embed="rId4"/>
              </a:buBlip>
              <a:defRPr sz="4900">
                <a:solidFill>
                  <a:srgbClr val="000000"/>
                </a:solidFill>
                <a:latin typeface="Century Gothic"/>
                <a:ea typeface="Century Gothic"/>
                <a:cs typeface="Century Gothic"/>
                <a:sym typeface="Century Gothic"/>
              </a:defRPr>
            </a:pPr>
            <a:r>
              <a:t>A Sober Man</a:t>
            </a:r>
          </a:p>
          <a:p>
            <a:pPr marL="685799" indent="-685799" algn="l">
              <a:spcBef>
                <a:spcPts val="1000"/>
              </a:spcBef>
              <a:buSzPct val="80000"/>
              <a:buBlip>
                <a:blip r:embed="rId4"/>
              </a:buBlip>
              <a:defRPr sz="4900">
                <a:solidFill>
                  <a:srgbClr val="000000"/>
                </a:solidFill>
                <a:latin typeface="Century Gothic"/>
                <a:ea typeface="Century Gothic"/>
                <a:cs typeface="Century Gothic"/>
                <a:sym typeface="Century Gothic"/>
              </a:defRPr>
            </a:pPr>
            <a:r>
              <a:t>A Faithful Man</a:t>
            </a:r>
          </a:p>
          <a:p>
            <a:pPr marL="685799" indent="-685799" algn="l">
              <a:spcBef>
                <a:spcPts val="1000"/>
              </a:spcBef>
              <a:buSzPct val="80000"/>
              <a:buBlip>
                <a:blip r:embed="rId4"/>
              </a:buBlip>
              <a:defRPr sz="4900">
                <a:solidFill>
                  <a:srgbClr val="000000"/>
                </a:solidFill>
                <a:latin typeface="Century Gothic"/>
                <a:ea typeface="Century Gothic"/>
                <a:cs typeface="Century Gothic"/>
                <a:sym typeface="Century Gothic"/>
              </a:defRPr>
            </a:pPr>
            <a:r>
              <a:t>A Proven Man</a:t>
            </a:r>
          </a:p>
          <a:p>
            <a:pPr marL="685799" indent="-685799" algn="l">
              <a:spcBef>
                <a:spcPts val="1000"/>
              </a:spcBef>
              <a:buSzPct val="80000"/>
              <a:buBlip>
                <a:blip r:embed="rId4"/>
              </a:buBlip>
              <a:defRPr sz="4900">
                <a:solidFill>
                  <a:srgbClr val="000000"/>
                </a:solidFill>
                <a:latin typeface="Century Gothic"/>
                <a:ea typeface="Century Gothic"/>
                <a:cs typeface="Century Gothic"/>
                <a:sym typeface="Century Gothic"/>
              </a:defRPr>
            </a:pPr>
            <a:r>
              <a:t>A Man w/ Faithful wife</a:t>
            </a:r>
          </a:p>
          <a:p>
            <a:pPr marL="685799" indent="-685799" algn="l">
              <a:spcBef>
                <a:spcPts val="1000"/>
              </a:spcBef>
              <a:buSzPct val="80000"/>
              <a:buBlip>
                <a:blip r:embed="rId4"/>
              </a:buBlip>
              <a:defRPr sz="4900">
                <a:solidFill>
                  <a:srgbClr val="000000"/>
                </a:solidFill>
                <a:latin typeface="Century Gothic"/>
                <a:ea typeface="Century Gothic"/>
                <a:cs typeface="Century Gothic"/>
                <a:sym typeface="Century Gothic"/>
              </a:defRPr>
            </a:pPr>
            <a:r>
              <a:t>A Family Man</a:t>
            </a:r>
          </a:p>
        </p:txBody>
      </p:sp>
      <p:grpSp>
        <p:nvGrpSpPr>
          <p:cNvPr id="362" name="First Timothy Introduction / Greeting"/>
          <p:cNvGrpSpPr/>
          <p:nvPr/>
        </p:nvGrpSpPr>
        <p:grpSpPr>
          <a:xfrm>
            <a:off x="82897" y="119798"/>
            <a:ext cx="12839005" cy="1473201"/>
            <a:chOff x="0" y="0"/>
            <a:chExt cx="12839003" cy="1473200"/>
          </a:xfrm>
        </p:grpSpPr>
        <p:sp>
          <p:nvSpPr>
            <p:cNvPr id="361"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360"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9">
                                            <p:bg/>
                                          </p:spTgt>
                                        </p:tgtEl>
                                        <p:attrNameLst>
                                          <p:attrName>style.visibility</p:attrName>
                                        </p:attrNameLst>
                                      </p:cBhvr>
                                      <p:to>
                                        <p:strVal val="visible"/>
                                      </p:to>
                                    </p:set>
                                    <p:animEffect filter="fade" transition="in">
                                      <p:cBhvr>
                                        <p:cTn id="7" dur="1500"/>
                                        <p:tgtEl>
                                          <p:spTgt spid="35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59">
                                            <p:txEl>
                                              <p:pRg st="0" end="0"/>
                                            </p:txEl>
                                          </p:spTgt>
                                        </p:tgtEl>
                                        <p:attrNameLst>
                                          <p:attrName>style.visibility</p:attrName>
                                        </p:attrNameLst>
                                      </p:cBhvr>
                                      <p:to>
                                        <p:strVal val="visible"/>
                                      </p:to>
                                    </p:set>
                                    <p:animEffect filter="fade" transition="in">
                                      <p:cBhvr>
                                        <p:cTn id="10" dur="1500"/>
                                        <p:tgtEl>
                                          <p:spTgt spid="3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59">
                                            <p:txEl>
                                              <p:pRg st="1" end="1"/>
                                            </p:txEl>
                                          </p:spTgt>
                                        </p:tgtEl>
                                        <p:attrNameLst>
                                          <p:attrName>style.visibility</p:attrName>
                                        </p:attrNameLst>
                                      </p:cBhvr>
                                      <p:to>
                                        <p:strVal val="visible"/>
                                      </p:to>
                                    </p:set>
                                    <p:animEffect filter="fade" transition="in">
                                      <p:cBhvr>
                                        <p:cTn id="15" dur="1500"/>
                                        <p:tgtEl>
                                          <p:spTgt spid="3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59">
                                            <p:txEl>
                                              <p:pRg st="2" end="2"/>
                                            </p:txEl>
                                          </p:spTgt>
                                        </p:tgtEl>
                                        <p:attrNameLst>
                                          <p:attrName>style.visibility</p:attrName>
                                        </p:attrNameLst>
                                      </p:cBhvr>
                                      <p:to>
                                        <p:strVal val="visible"/>
                                      </p:to>
                                    </p:set>
                                    <p:animEffect filter="fade" transition="in">
                                      <p:cBhvr>
                                        <p:cTn id="20" dur="1500"/>
                                        <p:tgtEl>
                                          <p:spTgt spid="35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59">
                                            <p:txEl>
                                              <p:pRg st="3" end="3"/>
                                            </p:txEl>
                                          </p:spTgt>
                                        </p:tgtEl>
                                        <p:attrNameLst>
                                          <p:attrName>style.visibility</p:attrName>
                                        </p:attrNameLst>
                                      </p:cBhvr>
                                      <p:to>
                                        <p:strVal val="visible"/>
                                      </p:to>
                                    </p:set>
                                    <p:animEffect filter="fade" transition="in">
                                      <p:cBhvr>
                                        <p:cTn id="25" dur="1500"/>
                                        <p:tgtEl>
                                          <p:spTgt spid="35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59">
                                            <p:txEl>
                                              <p:pRg st="4" end="4"/>
                                            </p:txEl>
                                          </p:spTgt>
                                        </p:tgtEl>
                                        <p:attrNameLst>
                                          <p:attrName>style.visibility</p:attrName>
                                        </p:attrNameLst>
                                      </p:cBhvr>
                                      <p:to>
                                        <p:strVal val="visible"/>
                                      </p:to>
                                    </p:set>
                                    <p:animEffect filter="fade" transition="in">
                                      <p:cBhvr>
                                        <p:cTn id="30" dur="1500"/>
                                        <p:tgtEl>
                                          <p:spTgt spid="35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59">
                                            <p:txEl>
                                              <p:pRg st="5" end="5"/>
                                            </p:txEl>
                                          </p:spTgt>
                                        </p:tgtEl>
                                        <p:attrNameLst>
                                          <p:attrName>style.visibility</p:attrName>
                                        </p:attrNameLst>
                                      </p:cBhvr>
                                      <p:to>
                                        <p:strVal val="visible"/>
                                      </p:to>
                                    </p:set>
                                    <p:animEffect filter="fade" transition="in">
                                      <p:cBhvr>
                                        <p:cTn id="35" dur="1500"/>
                                        <p:tgtEl>
                                          <p:spTgt spid="35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359">
                                            <p:txEl>
                                              <p:pRg st="6" end="6"/>
                                            </p:txEl>
                                          </p:spTgt>
                                        </p:tgtEl>
                                        <p:attrNameLst>
                                          <p:attrName>style.visibility</p:attrName>
                                        </p:attrNameLst>
                                      </p:cBhvr>
                                      <p:to>
                                        <p:strVal val="visible"/>
                                      </p:to>
                                    </p:set>
                                    <p:animEffect filter="fade" transition="in">
                                      <p:cBhvr>
                                        <p:cTn id="40" dur="1500"/>
                                        <p:tgtEl>
                                          <p:spTgt spid="359">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6" name="Image"/>
          <p:cNvGrpSpPr/>
          <p:nvPr/>
        </p:nvGrpSpPr>
        <p:grpSpPr>
          <a:xfrm>
            <a:off x="125492" y="1600239"/>
            <a:ext cx="4434530" cy="7959603"/>
            <a:chOff x="0" y="0"/>
            <a:chExt cx="4434529" cy="7959602"/>
          </a:xfrm>
        </p:grpSpPr>
        <p:pic>
          <p:nvPicPr>
            <p:cNvPr id="364"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65"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67" name="Paul, an apostle of Jesus Christ : The word apostle (apostolos) “is, lit., one sent forth (from stellō, to send)” (Vine).…"/>
          <p:cNvSpPr txBox="1"/>
          <p:nvPr/>
        </p:nvSpPr>
        <p:spPr>
          <a:xfrm>
            <a:off x="4527755" y="1795440"/>
            <a:ext cx="8358872" cy="731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200"/>
              </a:spcBef>
              <a:buSzPct val="80000"/>
              <a:buBlip>
                <a:blip r:embed="rId4"/>
              </a:buBlip>
              <a:defRPr sz="3800">
                <a:solidFill>
                  <a:srgbClr val="000000"/>
                </a:solidFill>
                <a:latin typeface="Century Gothic"/>
                <a:ea typeface="Century Gothic"/>
                <a:cs typeface="Century Gothic"/>
                <a:sym typeface="Century Gothic"/>
              </a:defRPr>
            </a:pPr>
            <a:r>
              <a:t>The church of today &amp; tomorrow NEEDS godly servants!</a:t>
            </a:r>
          </a:p>
          <a:p>
            <a:pPr marL="1143000" indent="-685800" algn="l">
              <a:spcBef>
                <a:spcPts val="2200"/>
              </a:spcBef>
              <a:buSzPct val="80000"/>
              <a:buBlip>
                <a:blip r:embed="rId5"/>
              </a:buBlip>
              <a:defRPr sz="3400">
                <a:solidFill>
                  <a:srgbClr val="000000"/>
                </a:solidFill>
                <a:latin typeface="Century Gothic"/>
                <a:ea typeface="Century Gothic"/>
                <a:cs typeface="Century Gothic"/>
                <a:sym typeface="Century Gothic"/>
              </a:defRPr>
            </a:pPr>
            <a:r>
              <a:t>Accepting and serving as a deacon can help develop and prepare a man to be an elder.</a:t>
            </a:r>
          </a:p>
          <a:p>
            <a:pPr marL="1143000" indent="-685800" algn="l">
              <a:spcBef>
                <a:spcPts val="2200"/>
              </a:spcBef>
              <a:buSzPct val="80000"/>
              <a:buBlip>
                <a:blip r:embed="rId5"/>
              </a:buBlip>
              <a:defRPr sz="3400">
                <a:solidFill>
                  <a:srgbClr val="000000"/>
                </a:solidFill>
                <a:latin typeface="Century Gothic"/>
                <a:ea typeface="Century Gothic"/>
                <a:cs typeface="Century Gothic"/>
                <a:sym typeface="Century Gothic"/>
              </a:defRPr>
            </a:pPr>
            <a:r>
              <a:t>We should consider it a blessing and honor to be able to serve the church and provide for its needs.</a:t>
            </a:r>
          </a:p>
          <a:p>
            <a:pPr marL="1143000" indent="-685800" algn="l">
              <a:spcBef>
                <a:spcPts val="2200"/>
              </a:spcBef>
              <a:buSzPct val="80000"/>
              <a:buBlip>
                <a:blip r:embed="rId5"/>
              </a:buBlip>
              <a:defRPr sz="3400">
                <a:solidFill>
                  <a:srgbClr val="000000"/>
                </a:solidFill>
                <a:latin typeface="Century Gothic"/>
                <a:ea typeface="Century Gothic"/>
                <a:cs typeface="Century Gothic"/>
                <a:sym typeface="Century Gothic"/>
              </a:defRPr>
            </a:pPr>
            <a:r>
              <a:t>Christians should seek to fill whatever role and work they can become qualified to fill — after all, what did Jesus do for us?</a:t>
            </a:r>
          </a:p>
        </p:txBody>
      </p:sp>
      <p:grpSp>
        <p:nvGrpSpPr>
          <p:cNvPr id="370" name="First Timothy Introduction / Greeting"/>
          <p:cNvGrpSpPr/>
          <p:nvPr/>
        </p:nvGrpSpPr>
        <p:grpSpPr>
          <a:xfrm>
            <a:off x="82897" y="119798"/>
            <a:ext cx="12839005" cy="1473201"/>
            <a:chOff x="0" y="0"/>
            <a:chExt cx="12839003" cy="1473200"/>
          </a:xfrm>
        </p:grpSpPr>
        <p:sp>
          <p:nvSpPr>
            <p:cNvPr id="369"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368" name="First Timothy Introduction / Greeting" descr="First Timothy Introduction / Greeting"/>
            <p:cNvPicPr>
              <a:picLocks noChangeAspect="0"/>
            </p:cNvPicPr>
            <p:nvPr/>
          </p:nvPicPr>
          <p:blipFill>
            <a:blip r:embed="rId6">
              <a:extLst/>
            </a:blip>
            <a:stretch>
              <a:fillRect/>
            </a:stretch>
          </p:blipFill>
          <p:spPr>
            <a:xfrm>
              <a:off x="0" y="0"/>
              <a:ext cx="12839004" cy="1473200"/>
            </a:xfrm>
            <a:prstGeom prst="rect">
              <a:avLst/>
            </a:prstGeom>
            <a:effectLst/>
          </p:spPr>
        </p:pic>
      </p:grpSp>
      <p:sp>
        <p:nvSpPr>
          <p:cNvPr id="371" name="1 Timothy 3:13 (NKJV)…"/>
          <p:cNvSpPr txBox="1"/>
          <p:nvPr/>
        </p:nvSpPr>
        <p:spPr>
          <a:xfrm>
            <a:off x="319970" y="3176525"/>
            <a:ext cx="4045573" cy="594962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3:13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13</a:t>
            </a:r>
            <a:r>
              <a:t> For those who have served well as deacons obtain for themselves a good standing and great boldness in the faith which is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7">
                                            <p:bg/>
                                          </p:spTgt>
                                        </p:tgtEl>
                                        <p:attrNameLst>
                                          <p:attrName>style.visibility</p:attrName>
                                        </p:attrNameLst>
                                      </p:cBhvr>
                                      <p:to>
                                        <p:strVal val="visible"/>
                                      </p:to>
                                    </p:set>
                                    <p:animEffect filter="fade" transition="in">
                                      <p:cBhvr>
                                        <p:cTn id="7" dur="1500"/>
                                        <p:tgtEl>
                                          <p:spTgt spid="36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67">
                                            <p:txEl>
                                              <p:pRg st="0" end="0"/>
                                            </p:txEl>
                                          </p:spTgt>
                                        </p:tgtEl>
                                        <p:attrNameLst>
                                          <p:attrName>style.visibility</p:attrName>
                                        </p:attrNameLst>
                                      </p:cBhvr>
                                      <p:to>
                                        <p:strVal val="visible"/>
                                      </p:to>
                                    </p:set>
                                    <p:animEffect filter="fade" transition="in">
                                      <p:cBhvr>
                                        <p:cTn id="10" dur="1500"/>
                                        <p:tgtEl>
                                          <p:spTgt spid="3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67">
                                            <p:txEl>
                                              <p:pRg st="1" end="1"/>
                                            </p:txEl>
                                          </p:spTgt>
                                        </p:tgtEl>
                                        <p:attrNameLst>
                                          <p:attrName>style.visibility</p:attrName>
                                        </p:attrNameLst>
                                      </p:cBhvr>
                                      <p:to>
                                        <p:strVal val="visible"/>
                                      </p:to>
                                    </p:set>
                                    <p:animEffect filter="fade" transition="in">
                                      <p:cBhvr>
                                        <p:cTn id="15" dur="1500"/>
                                        <p:tgtEl>
                                          <p:spTgt spid="3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67">
                                            <p:txEl>
                                              <p:pRg st="2" end="2"/>
                                            </p:txEl>
                                          </p:spTgt>
                                        </p:tgtEl>
                                        <p:attrNameLst>
                                          <p:attrName>style.visibility</p:attrName>
                                        </p:attrNameLst>
                                      </p:cBhvr>
                                      <p:to>
                                        <p:strVal val="visible"/>
                                      </p:to>
                                    </p:set>
                                    <p:animEffect filter="fade" transition="in">
                                      <p:cBhvr>
                                        <p:cTn id="20" dur="1500"/>
                                        <p:tgtEl>
                                          <p:spTgt spid="3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67">
                                            <p:txEl>
                                              <p:pRg st="3" end="3"/>
                                            </p:txEl>
                                          </p:spTgt>
                                        </p:tgtEl>
                                        <p:attrNameLst>
                                          <p:attrName>style.visibility</p:attrName>
                                        </p:attrNameLst>
                                      </p:cBhvr>
                                      <p:to>
                                        <p:strVal val="visible"/>
                                      </p:to>
                                    </p:set>
                                    <p:animEffect filter="fade" transition="in">
                                      <p:cBhvr>
                                        <p:cTn id="25" dur="1500"/>
                                        <p:tgtEl>
                                          <p:spTgt spid="36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Double-click to edit"/>
          <p:cNvSpPr txBox="1"/>
          <p:nvPr>
            <p:ph type="title"/>
          </p:nvPr>
        </p:nvSpPr>
        <p:spPr>
          <a:prstGeom prst="rect">
            <a:avLst/>
          </a:prstGeom>
        </p:spPr>
        <p:txBody>
          <a:bodyPr/>
          <a:lstStyle/>
          <a:p>
            <a:pPr/>
          </a:p>
        </p:txBody>
      </p:sp>
      <p:sp>
        <p:nvSpPr>
          <p:cNvPr id="374" name="Double-click to edit"/>
          <p:cNvSpPr txBox="1"/>
          <p:nvPr>
            <p:ph type="body" idx="1"/>
          </p:nvPr>
        </p:nvSpPr>
        <p:spPr>
          <a:xfrm>
            <a:off x="650239" y="2275840"/>
            <a:ext cx="11704322" cy="6697472"/>
          </a:xfrm>
          <a:prstGeom prst="rect">
            <a:avLst/>
          </a:prstGeom>
        </p:spPr>
        <p:txBody>
          <a:bodyPr/>
          <a:lstStyle/>
          <a:p>
            <a:pPr/>
          </a:p>
        </p:txBody>
      </p:sp>
      <p:sp>
        <p:nvSpPr>
          <p:cNvPr id="375" name="Rectangle"/>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1" name="Image"/>
          <p:cNvGrpSpPr/>
          <p:nvPr/>
        </p:nvGrpSpPr>
        <p:grpSpPr>
          <a:xfrm>
            <a:off x="125492" y="1600239"/>
            <a:ext cx="4434530" cy="7959603"/>
            <a:chOff x="0" y="0"/>
            <a:chExt cx="4434529" cy="7959602"/>
          </a:xfrm>
        </p:grpSpPr>
        <p:pic>
          <p:nvPicPr>
            <p:cNvPr id="219"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20"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22" name="Paul, an apostle of Jesus Christ : The word apostle (apostolos) “is, lit., one sent forth (from stellō, to send)” (Vine).…"/>
          <p:cNvSpPr txBox="1"/>
          <p:nvPr/>
        </p:nvSpPr>
        <p:spPr>
          <a:xfrm>
            <a:off x="4569476" y="1604940"/>
            <a:ext cx="8358873" cy="782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4"/>
              </a:buBlip>
              <a:defRPr sz="3500">
                <a:solidFill>
                  <a:srgbClr val="000000"/>
                </a:solidFill>
                <a:latin typeface="Century Gothic"/>
                <a:ea typeface="Century Gothic"/>
                <a:cs typeface="Century Gothic"/>
                <a:sym typeface="Century Gothic"/>
              </a:defRPr>
            </a:pPr>
            <a:r>
              <a:t>Introduction / Greeting (1:1-7) </a:t>
            </a:r>
          </a:p>
          <a:p>
            <a:pPr marL="1143000" indent="-685800" algn="l">
              <a:spcBef>
                <a:spcPts val="1300"/>
              </a:spcBef>
              <a:buSzPct val="80000"/>
              <a:buBlip>
                <a:blip r:embed="rId5"/>
              </a:buBlip>
              <a:defRPr sz="3200">
                <a:solidFill>
                  <a:srgbClr val="000000"/>
                </a:solidFill>
                <a:latin typeface="Century Gothic"/>
                <a:ea typeface="Century Gothic"/>
                <a:cs typeface="Century Gothic"/>
                <a:sym typeface="Century Gothic"/>
              </a:defRPr>
            </a:pPr>
            <a:r>
              <a:t>Jesus Christ OUR Hope (1:1,2)</a:t>
            </a:r>
          </a:p>
          <a:p>
            <a:pPr marL="1143000" indent="-685800" algn="l">
              <a:spcBef>
                <a:spcPts val="1300"/>
              </a:spcBef>
              <a:buSzPct val="80000"/>
              <a:buBlip>
                <a:blip r:embed="rId5"/>
              </a:buBlip>
              <a:defRPr sz="3200">
                <a:solidFill>
                  <a:srgbClr val="000000"/>
                </a:solidFill>
                <a:latin typeface="Century Gothic"/>
                <a:ea typeface="Century Gothic"/>
                <a:cs typeface="Century Gothic"/>
                <a:sym typeface="Century Gothic"/>
              </a:defRPr>
            </a:pPr>
            <a:r>
              <a:t>The value &amp; necessary commitment to the  doctrine of Christ (1:3-7)</a:t>
            </a:r>
          </a:p>
          <a:p>
            <a:pPr marL="685800" indent="-685800" algn="l">
              <a:spcBef>
                <a:spcPts val="1300"/>
              </a:spcBef>
              <a:buSzPct val="80000"/>
              <a:buBlip>
                <a:blip r:embed="rId4"/>
              </a:buBlip>
              <a:defRPr sz="3500">
                <a:solidFill>
                  <a:srgbClr val="000000"/>
                </a:solidFill>
                <a:latin typeface="Century Gothic"/>
                <a:ea typeface="Century Gothic"/>
                <a:cs typeface="Century Gothic"/>
                <a:sym typeface="Century Gothic"/>
              </a:defRPr>
            </a:pPr>
            <a:r>
              <a:t>The Lawful Use of the Law (1:5-11)</a:t>
            </a:r>
          </a:p>
          <a:p>
            <a:pPr marL="685800" indent="-685800" algn="l">
              <a:spcBef>
                <a:spcPts val="1300"/>
              </a:spcBef>
              <a:buSzPct val="80000"/>
              <a:buBlip>
                <a:blip r:embed="rId4"/>
              </a:buBlip>
              <a:defRPr sz="3500">
                <a:solidFill>
                  <a:srgbClr val="000000"/>
                </a:solidFill>
                <a:latin typeface="Century Gothic"/>
                <a:ea typeface="Century Gothic"/>
                <a:cs typeface="Century Gothic"/>
                <a:sym typeface="Century Gothic"/>
              </a:defRPr>
            </a:pPr>
            <a:r>
              <a:t>Paul : A Pattern (1:12-17)</a:t>
            </a:r>
          </a:p>
          <a:p>
            <a:pPr marL="1143000" indent="-685800" algn="l">
              <a:spcBef>
                <a:spcPts val="1300"/>
              </a:spcBef>
              <a:buSzPct val="80000"/>
              <a:buBlip>
                <a:blip r:embed="rId5"/>
              </a:buBlip>
              <a:defRPr sz="3500">
                <a:solidFill>
                  <a:srgbClr val="000000"/>
                </a:solidFill>
                <a:latin typeface="Century Gothic"/>
                <a:ea typeface="Century Gothic"/>
                <a:cs typeface="Century Gothic"/>
                <a:sym typeface="Century Gothic"/>
              </a:defRPr>
            </a:pPr>
            <a:r>
              <a:t>If Paul can be saved ANYONE can be saved!</a:t>
            </a:r>
          </a:p>
          <a:p>
            <a:pPr marL="685800" indent="-685800" algn="l">
              <a:spcBef>
                <a:spcPts val="1300"/>
              </a:spcBef>
              <a:buSzPct val="80000"/>
              <a:buBlip>
                <a:blip r:embed="rId4"/>
              </a:buBlip>
              <a:defRPr sz="3500">
                <a:solidFill>
                  <a:srgbClr val="000000"/>
                </a:solidFill>
                <a:latin typeface="Century Gothic"/>
                <a:ea typeface="Century Gothic"/>
                <a:cs typeface="Century Gothic"/>
                <a:sym typeface="Century Gothic"/>
              </a:defRPr>
            </a:pPr>
            <a:r>
              <a:t>Fight the good fight (1:18-20)</a:t>
            </a:r>
          </a:p>
          <a:p>
            <a:pPr marL="685800" indent="-685800" algn="l">
              <a:spcBef>
                <a:spcPts val="1300"/>
              </a:spcBef>
              <a:buSzPct val="80000"/>
              <a:buBlip>
                <a:blip r:embed="rId4"/>
              </a:buBlip>
              <a:defRPr sz="3500">
                <a:solidFill>
                  <a:srgbClr val="000000"/>
                </a:solidFill>
                <a:latin typeface="Century Gothic"/>
                <a:ea typeface="Century Gothic"/>
                <a:cs typeface="Century Gothic"/>
                <a:sym typeface="Century Gothic"/>
              </a:defRPr>
            </a:pPr>
            <a:r>
              <a:t>Pray for leaders (2:1-7)</a:t>
            </a:r>
          </a:p>
          <a:p>
            <a:pPr marL="685800" indent="-685800" algn="l">
              <a:spcBef>
                <a:spcPts val="1300"/>
              </a:spcBef>
              <a:buSzPct val="80000"/>
              <a:buBlip>
                <a:blip r:embed="rId4"/>
              </a:buBlip>
              <a:defRPr sz="3500">
                <a:solidFill>
                  <a:srgbClr val="000000"/>
                </a:solidFill>
                <a:latin typeface="Century Gothic"/>
                <a:ea typeface="Century Gothic"/>
                <a:cs typeface="Century Gothic"/>
                <a:sym typeface="Century Gothic"/>
              </a:defRPr>
            </a:pPr>
            <a:r>
              <a:t>Behavior of men &amp; women in the church (2:8-15)</a:t>
            </a:r>
          </a:p>
        </p:txBody>
      </p:sp>
      <p:grpSp>
        <p:nvGrpSpPr>
          <p:cNvPr id="225" name="First Timothy Introduction / Greeting"/>
          <p:cNvGrpSpPr/>
          <p:nvPr/>
        </p:nvGrpSpPr>
        <p:grpSpPr>
          <a:xfrm>
            <a:off x="82897" y="119798"/>
            <a:ext cx="12839005" cy="1473201"/>
            <a:chOff x="0" y="0"/>
            <a:chExt cx="12839003" cy="1473200"/>
          </a:xfrm>
        </p:grpSpPr>
        <p:sp>
          <p:nvSpPr>
            <p:cNvPr id="224"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23" name="First Timothy Introduction / Greeting" descr="First Timothy Introduction / Greeting"/>
            <p:cNvPicPr>
              <a:picLocks noChangeAspect="0"/>
            </p:cNvPicPr>
            <p:nvPr/>
          </p:nvPicPr>
          <p:blipFill>
            <a:blip r:embed="rId6">
              <a:extLst/>
            </a:blip>
            <a:stretch>
              <a:fillRect/>
            </a:stretch>
          </p:blipFill>
          <p:spPr>
            <a:xfrm>
              <a:off x="0" y="0"/>
              <a:ext cx="12839004" cy="1473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7"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380" name="Image"/>
          <p:cNvGrpSpPr/>
          <p:nvPr/>
        </p:nvGrpSpPr>
        <p:grpSpPr>
          <a:xfrm>
            <a:off x="557130" y="387427"/>
            <a:ext cx="11890540" cy="3360523"/>
            <a:chOff x="0" y="0"/>
            <a:chExt cx="11890539" cy="3360522"/>
          </a:xfrm>
        </p:grpSpPr>
        <p:pic>
          <p:nvPicPr>
            <p:cNvPr id="379"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378"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sp>
        <p:nvSpPr>
          <p:cNvPr id="381" name="Charts by Don McClain…"/>
          <p:cNvSpPr txBox="1"/>
          <p:nvPr/>
        </p:nvSpPr>
        <p:spPr>
          <a:xfrm>
            <a:off x="82853" y="6586803"/>
            <a:ext cx="12839095" cy="310661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25, 2021 / West 65th Street church of Christ P.O. Box 190062 / Little Rock AR 72219 / Phone: 501-568-1062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grpSp>
        <p:nvGrpSpPr>
          <p:cNvPr id="384" name="“The Deacon’s Qualifications”…"/>
          <p:cNvGrpSpPr/>
          <p:nvPr/>
        </p:nvGrpSpPr>
        <p:grpSpPr>
          <a:xfrm>
            <a:off x="557130" y="3929126"/>
            <a:ext cx="11890540" cy="2476501"/>
            <a:chOff x="0" y="0"/>
            <a:chExt cx="11890539" cy="2476500"/>
          </a:xfrm>
        </p:grpSpPr>
        <p:sp>
          <p:nvSpPr>
            <p:cNvPr id="383" name="“The Deacon’s Qualifications”…"/>
            <p:cNvSpPr txBox="1"/>
            <p:nvPr/>
          </p:nvSpPr>
          <p:spPr>
            <a:xfrm>
              <a:off x="215900" y="139700"/>
              <a:ext cx="11458740" cy="19177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Deacon’s Qualifications” </a:t>
              </a:r>
            </a:p>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3:8–13)</a:t>
              </a:r>
            </a:p>
          </p:txBody>
        </p:sp>
        <p:pic>
          <p:nvPicPr>
            <p:cNvPr id="382" name="“The Deacon’s Qualifications”… “The Deacon’s Qualifications” (1 Timothy 3:8–13)" descr="“The Deacon’s Qualifications”… “The Deacon’s Qualifications” (1 Timothy 3:8–13)"/>
            <p:cNvPicPr>
              <a:picLocks noChangeAspect="0"/>
            </p:cNvPicPr>
            <p:nvPr/>
          </p:nvPicPr>
          <p:blipFill>
            <a:blip r:embed="rId7">
              <a:extLst/>
            </a:blip>
            <a:stretch>
              <a:fillRect/>
            </a:stretch>
          </p:blipFill>
          <p:spPr>
            <a:xfrm>
              <a:off x="0" y="0"/>
              <a:ext cx="11890540" cy="2476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Acts 6:2–7 (NKJV)…"/>
          <p:cNvSpPr txBox="1"/>
          <p:nvPr/>
        </p:nvSpPr>
        <p:spPr>
          <a:xfrm>
            <a:off x="181358" y="156840"/>
            <a:ext cx="12642084" cy="9439921"/>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Acts 6:2–7 (NKJV) </a:t>
            </a:r>
          </a:p>
          <a:p>
            <a:pPr defTabSz="457200">
              <a:defRPr sz="4000">
                <a:solidFill>
                  <a:srgbClr val="000000"/>
                </a:solidFill>
                <a:latin typeface="Times New Roman"/>
                <a:ea typeface="Times New Roman"/>
                <a:cs typeface="Times New Roman"/>
                <a:sym typeface="Times New Roman"/>
              </a:defRPr>
            </a:pPr>
            <a:r>
              <a:rPr baseline="31999"/>
              <a:t>2</a:t>
            </a:r>
            <a:r>
              <a:t> Then the twelve summoned the multitude of the disciples and said, “It is not desirable that we should leave the word of God and serve tables. </a:t>
            </a:r>
            <a:r>
              <a:rPr baseline="31999"/>
              <a:t>3</a:t>
            </a:r>
            <a:r>
              <a:t> Therefore, brethren, seek out from among you seven men of </a:t>
            </a:r>
            <a:r>
              <a:rPr i="1"/>
              <a:t>good</a:t>
            </a:r>
            <a:r>
              <a:t> reputation, full of the Holy Spirit and wisdom, whom we may appoint over this business; </a:t>
            </a:r>
            <a:r>
              <a:rPr baseline="31999"/>
              <a:t>4</a:t>
            </a:r>
            <a:r>
              <a:t> but we will give ourselves continually to prayer and to the ministry of the word.” </a:t>
            </a:r>
            <a:r>
              <a:rPr baseline="31999"/>
              <a:t>5</a:t>
            </a:r>
            <a:r>
              <a:t> And the saying pleased the whole multitude. And they chose Stephen, a man full of faith and the Holy Spirit, and Philip, Prochorus, Nicanor, Timon, Parmenas, and Nicolas, a proselyte from Antioch, </a:t>
            </a:r>
            <a:r>
              <a:rPr baseline="31999"/>
              <a:t>6</a:t>
            </a:r>
            <a:r>
              <a:t> whom they set before the apostles; and when they had prayed, they laid hands on them. </a:t>
            </a:r>
            <a:r>
              <a:rPr baseline="31999"/>
              <a:t>7</a:t>
            </a:r>
            <a:r>
              <a:t> Then the word of God spread, and the number of the disciples multiplied greatly in Jerusalem, and a great many of the priests were obedient to the 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9" name="Image"/>
          <p:cNvGrpSpPr/>
          <p:nvPr/>
        </p:nvGrpSpPr>
        <p:grpSpPr>
          <a:xfrm>
            <a:off x="125492" y="1600239"/>
            <a:ext cx="4434530" cy="7959603"/>
            <a:chOff x="0" y="0"/>
            <a:chExt cx="4434529" cy="7959602"/>
          </a:xfrm>
        </p:grpSpPr>
        <p:pic>
          <p:nvPicPr>
            <p:cNvPr id="227"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28"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30" name="Paul, an apostle of Jesus Christ : The word apostle (apostolos) “is, lit., one sent forth (from stellō, to send)” (Vine).…"/>
          <p:cNvSpPr txBox="1"/>
          <p:nvPr/>
        </p:nvSpPr>
        <p:spPr>
          <a:xfrm>
            <a:off x="4554962" y="1592240"/>
            <a:ext cx="8358873" cy="783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800"/>
              </a:spcBef>
              <a:buSzPct val="80000"/>
              <a:buBlip>
                <a:blip r:embed="rId4"/>
              </a:buBlip>
              <a:defRPr sz="3400">
                <a:solidFill>
                  <a:srgbClr val="000000"/>
                </a:solidFill>
                <a:latin typeface="Century Gothic"/>
                <a:ea typeface="Century Gothic"/>
                <a:cs typeface="Century Gothic"/>
                <a:sym typeface="Century Gothic"/>
              </a:defRPr>
            </a:pPr>
            <a:r>
              <a:t>Chapter 3 deals primarily with the qualifications of elders, (3:1-7) and deacons, (3:8-14). </a:t>
            </a:r>
          </a:p>
          <a:p>
            <a:pPr marL="685800" indent="-685800" algn="l">
              <a:spcBef>
                <a:spcPts val="1800"/>
              </a:spcBef>
              <a:buSzPct val="80000"/>
              <a:buBlip>
                <a:blip r:embed="rId4"/>
              </a:buBlip>
              <a:defRPr sz="3400">
                <a:solidFill>
                  <a:srgbClr val="000000"/>
                </a:solidFill>
                <a:latin typeface="Century Gothic"/>
                <a:ea typeface="Century Gothic"/>
                <a:cs typeface="Century Gothic"/>
                <a:sym typeface="Century Gothic"/>
              </a:defRPr>
            </a:pPr>
            <a:r>
              <a:t>Our study tonight will focus on the qualifications of deacons (servants) </a:t>
            </a:r>
          </a:p>
          <a:p>
            <a:pPr marL="685800" indent="-685800" algn="l">
              <a:spcBef>
                <a:spcPts val="1800"/>
              </a:spcBef>
              <a:buSzPct val="80000"/>
              <a:buBlip>
                <a:blip r:embed="rId4"/>
              </a:buBlip>
              <a:defRPr sz="3400">
                <a:solidFill>
                  <a:srgbClr val="000000"/>
                </a:solidFill>
                <a:latin typeface="Century Gothic"/>
                <a:ea typeface="Century Gothic"/>
                <a:cs typeface="Century Gothic"/>
                <a:sym typeface="Century Gothic"/>
              </a:defRPr>
            </a:pPr>
            <a:r>
              <a:t>These are both absolute &amp; relative.</a:t>
            </a:r>
          </a:p>
          <a:p>
            <a:pPr marL="1143000" indent="-685800" algn="l">
              <a:spcBef>
                <a:spcPts val="1800"/>
              </a:spcBef>
              <a:buSzPct val="80000"/>
              <a:buBlip>
                <a:blip r:embed="rId5"/>
              </a:buBlip>
              <a:defRPr sz="3200">
                <a:solidFill>
                  <a:srgbClr val="000000"/>
                </a:solidFill>
                <a:latin typeface="Century Gothic"/>
                <a:ea typeface="Century Gothic"/>
                <a:cs typeface="Century Gothic"/>
                <a:sym typeface="Century Gothic"/>
              </a:defRPr>
            </a:pPr>
            <a:r>
              <a:rPr b="1"/>
              <a:t>Absolute</a:t>
            </a:r>
            <a:r>
              <a:t> - One either has them or he does not (husband, father …)</a:t>
            </a:r>
          </a:p>
          <a:p>
            <a:pPr marL="1143000" indent="-685800" algn="l">
              <a:spcBef>
                <a:spcPts val="1800"/>
              </a:spcBef>
              <a:buSzPct val="80000"/>
              <a:buBlip>
                <a:blip r:embed="rId5"/>
              </a:buBlip>
              <a:defRPr sz="3200">
                <a:solidFill>
                  <a:srgbClr val="000000"/>
                </a:solidFill>
                <a:latin typeface="Century Gothic"/>
                <a:ea typeface="Century Gothic"/>
                <a:cs typeface="Century Gothic"/>
                <a:sym typeface="Century Gothic"/>
              </a:defRPr>
            </a:pPr>
            <a:r>
              <a:rPr b="1"/>
              <a:t>Relative</a:t>
            </a:r>
            <a:r>
              <a:t> - possessed in varying degrees, (hospitable, teacher, etc.)</a:t>
            </a:r>
          </a:p>
          <a:p>
            <a:pPr marL="1143000" indent="-685800" algn="l">
              <a:spcBef>
                <a:spcPts val="1800"/>
              </a:spcBef>
              <a:buSzPct val="80000"/>
              <a:buBlip>
                <a:blip r:embed="rId5"/>
              </a:buBlip>
              <a:defRPr sz="3200">
                <a:solidFill>
                  <a:srgbClr val="000000"/>
                </a:solidFill>
                <a:latin typeface="Century Gothic"/>
                <a:ea typeface="Century Gothic"/>
                <a:cs typeface="Century Gothic"/>
                <a:sym typeface="Century Gothic"/>
              </a:defRPr>
            </a:pPr>
            <a:r>
              <a:t>All qualifications MUST be possessed to the degree of proficiency or in an appreciable measure.</a:t>
            </a:r>
          </a:p>
        </p:txBody>
      </p:sp>
      <p:grpSp>
        <p:nvGrpSpPr>
          <p:cNvPr id="233" name="First Timothy Introduction / Greeting"/>
          <p:cNvGrpSpPr/>
          <p:nvPr/>
        </p:nvGrpSpPr>
        <p:grpSpPr>
          <a:xfrm>
            <a:off x="82897" y="119798"/>
            <a:ext cx="12839005" cy="1473201"/>
            <a:chOff x="0" y="0"/>
            <a:chExt cx="12839003" cy="1473200"/>
          </a:xfrm>
        </p:grpSpPr>
        <p:sp>
          <p:nvSpPr>
            <p:cNvPr id="232"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31" name="First Timothy Introduction / Greeting" descr="First Timothy Introduction / Greeting"/>
            <p:cNvPicPr>
              <a:picLocks noChangeAspect="0"/>
            </p:cNvPicPr>
            <p:nvPr/>
          </p:nvPicPr>
          <p:blipFill>
            <a:blip r:embed="rId6">
              <a:extLst/>
            </a:blip>
            <a:stretch>
              <a:fillRect/>
            </a:stretch>
          </p:blipFill>
          <p:spPr>
            <a:xfrm>
              <a:off x="0" y="0"/>
              <a:ext cx="12839004" cy="1473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0">
                                            <p:txEl>
                                              <p:pRg st="1" end="1"/>
                                            </p:txEl>
                                          </p:spTgt>
                                        </p:tgtEl>
                                        <p:attrNameLst>
                                          <p:attrName>style.visibility</p:attrName>
                                        </p:attrNameLst>
                                      </p:cBhvr>
                                      <p:to>
                                        <p:strVal val="visible"/>
                                      </p:to>
                                    </p:set>
                                    <p:animEffect filter="fade" transition="in">
                                      <p:cBhvr>
                                        <p:cTn id="7" dur="1500"/>
                                        <p:tgtEl>
                                          <p:spTgt spid="2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0">
                                            <p:txEl>
                                              <p:pRg st="2" end="2"/>
                                            </p:txEl>
                                          </p:spTgt>
                                        </p:tgtEl>
                                        <p:attrNameLst>
                                          <p:attrName>style.visibility</p:attrName>
                                        </p:attrNameLst>
                                      </p:cBhvr>
                                      <p:to>
                                        <p:strVal val="visible"/>
                                      </p:to>
                                    </p:set>
                                    <p:animEffect filter="fade" transition="in">
                                      <p:cBhvr>
                                        <p:cTn id="12" dur="1500"/>
                                        <p:tgtEl>
                                          <p:spTgt spid="2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30">
                                            <p:txEl>
                                              <p:pRg st="3" end="3"/>
                                            </p:txEl>
                                          </p:spTgt>
                                        </p:tgtEl>
                                        <p:attrNameLst>
                                          <p:attrName>style.visibility</p:attrName>
                                        </p:attrNameLst>
                                      </p:cBhvr>
                                      <p:to>
                                        <p:strVal val="visible"/>
                                      </p:to>
                                    </p:set>
                                    <p:animEffect filter="fade" transition="in">
                                      <p:cBhvr>
                                        <p:cTn id="17" dur="1500"/>
                                        <p:tgtEl>
                                          <p:spTgt spid="2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30">
                                            <p:txEl>
                                              <p:pRg st="4" end="4"/>
                                            </p:txEl>
                                          </p:spTgt>
                                        </p:tgtEl>
                                        <p:attrNameLst>
                                          <p:attrName>style.visibility</p:attrName>
                                        </p:attrNameLst>
                                      </p:cBhvr>
                                      <p:to>
                                        <p:strVal val="visible"/>
                                      </p:to>
                                    </p:set>
                                    <p:animEffect filter="fade" transition="in">
                                      <p:cBhvr>
                                        <p:cTn id="22" dur="1500"/>
                                        <p:tgtEl>
                                          <p:spTgt spid="23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30">
                                            <p:txEl>
                                              <p:pRg st="5" end="5"/>
                                            </p:txEl>
                                          </p:spTgt>
                                        </p:tgtEl>
                                        <p:attrNameLst>
                                          <p:attrName>style.visibility</p:attrName>
                                        </p:attrNameLst>
                                      </p:cBhvr>
                                      <p:to>
                                        <p:strVal val="visible"/>
                                      </p:to>
                                    </p:set>
                                    <p:animEffect filter="fade" transition="in">
                                      <p:cBhvr>
                                        <p:cTn id="27" dur="1500"/>
                                        <p:tgtEl>
                                          <p:spTgt spid="23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1 Timothy 3:8–13 (NKJV)…"/>
          <p:cNvSpPr txBox="1"/>
          <p:nvPr/>
        </p:nvSpPr>
        <p:spPr>
          <a:xfrm>
            <a:off x="168638" y="170542"/>
            <a:ext cx="12667524" cy="93726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300">
                <a:solidFill>
                  <a:srgbClr val="000000"/>
                </a:solidFill>
                <a:latin typeface="Times New Roman"/>
                <a:ea typeface="Times New Roman"/>
                <a:cs typeface="Times New Roman"/>
                <a:sym typeface="Times New Roman"/>
              </a:defRPr>
            </a:pPr>
            <a:r>
              <a:t>1 Timothy 3:8–13 (NKJV) </a:t>
            </a:r>
          </a:p>
          <a:p>
            <a:pPr defTabSz="457200">
              <a:defRPr sz="4700">
                <a:solidFill>
                  <a:srgbClr val="000000"/>
                </a:solidFill>
                <a:latin typeface="Times New Roman"/>
                <a:ea typeface="Times New Roman"/>
                <a:cs typeface="Times New Roman"/>
                <a:sym typeface="Times New Roman"/>
              </a:defRPr>
            </a:pPr>
            <a:r>
              <a:rPr baseline="31999"/>
              <a:t>8</a:t>
            </a:r>
            <a:r>
              <a:t> Likewise deacons </a:t>
            </a:r>
            <a:r>
              <a:rPr i="1"/>
              <a:t>must be</a:t>
            </a:r>
            <a:r>
              <a:t> reverent, not double-tongued, not given to much wine, not greedy for money, </a:t>
            </a:r>
            <a:r>
              <a:rPr baseline="31999"/>
              <a:t>9</a:t>
            </a:r>
            <a:r>
              <a:t> holding the mystery of the faith with a pure conscience. </a:t>
            </a:r>
            <a:r>
              <a:rPr baseline="31999"/>
              <a:t>10</a:t>
            </a:r>
            <a:r>
              <a:t> But let these also first be tested; then let them serve as deacons, being </a:t>
            </a:r>
            <a:r>
              <a:rPr i="1"/>
              <a:t>found</a:t>
            </a:r>
            <a:r>
              <a:t> blameless. </a:t>
            </a:r>
            <a:r>
              <a:rPr baseline="31999"/>
              <a:t>11</a:t>
            </a:r>
            <a:r>
              <a:t> Likewise, </a:t>
            </a:r>
            <a:r>
              <a:rPr i="1"/>
              <a:t>their</a:t>
            </a:r>
            <a:r>
              <a:t> wives </a:t>
            </a:r>
            <a:r>
              <a:rPr i="1"/>
              <a:t>must be</a:t>
            </a:r>
            <a:r>
              <a:t> reverent, not slanderers, temperate, faithful in all things. </a:t>
            </a:r>
            <a:r>
              <a:rPr baseline="31999"/>
              <a:t>12</a:t>
            </a:r>
            <a:r>
              <a:t> Let deacons be the husbands of one wife, ruling </a:t>
            </a:r>
            <a:r>
              <a:rPr i="1"/>
              <a:t>their</a:t>
            </a:r>
            <a:r>
              <a:t> children and their own houses well. </a:t>
            </a:r>
            <a:r>
              <a:rPr baseline="31999"/>
              <a:t>13</a:t>
            </a:r>
            <a:r>
              <a:t> For those who have served well as deacons obtain for themselves a good standing and great boldness in the faith which is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9" name="Image"/>
          <p:cNvGrpSpPr/>
          <p:nvPr/>
        </p:nvGrpSpPr>
        <p:grpSpPr>
          <a:xfrm>
            <a:off x="125492" y="1600239"/>
            <a:ext cx="4434530" cy="7959603"/>
            <a:chOff x="0" y="0"/>
            <a:chExt cx="4434529" cy="7959602"/>
          </a:xfrm>
        </p:grpSpPr>
        <p:pic>
          <p:nvPicPr>
            <p:cNvPr id="237"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38"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40" name="Paul, an apostle of Jesus Christ : The word apostle (apostolos) “is, lit., one sent forth (from stellō, to send)” (Vine).…"/>
          <p:cNvSpPr txBox="1"/>
          <p:nvPr/>
        </p:nvSpPr>
        <p:spPr>
          <a:xfrm>
            <a:off x="4554962" y="3039108"/>
            <a:ext cx="8358873"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sz="3200">
                <a:solidFill>
                  <a:srgbClr val="000000"/>
                </a:solidFill>
              </a:defRPr>
            </a:pPr>
            <a:r>
              <a:t>DIAKONOS: primarily denotes a servant, one who executes the commands of another, a servant, attendant, minister. (Thayer) </a:t>
            </a:r>
          </a:p>
          <a:p>
            <a:pPr marL="685800" indent="-685800" algn="l">
              <a:spcBef>
                <a:spcPts val="1000"/>
              </a:spcBef>
              <a:buSzPct val="80000"/>
              <a:buBlip>
                <a:blip r:embed="rId4"/>
              </a:buBlip>
              <a:defRPr sz="3200">
                <a:solidFill>
                  <a:srgbClr val="000000"/>
                </a:solidFill>
              </a:defRPr>
            </a:pPr>
            <a:r>
              <a:t>This word has a common, nonofficial usage in the NT — used for Civil Government (Romans 13:4); Evangelists (1 Cor. 3:5; 6:4; Eph. 3:7; 1 Tim. 4:6); and various servants of the Churches (Eph. 6:21; Romans 16:1)</a:t>
            </a:r>
          </a:p>
          <a:p>
            <a:pPr marL="685800" indent="-685800" algn="l">
              <a:spcBef>
                <a:spcPts val="1000"/>
              </a:spcBef>
              <a:buSzPct val="80000"/>
              <a:buBlip>
                <a:blip r:embed="rId4"/>
              </a:buBlip>
              <a:defRPr sz="3200">
                <a:solidFill>
                  <a:srgbClr val="000000"/>
                </a:solidFill>
              </a:defRPr>
            </a:pPr>
            <a:r>
              <a:t>The translators of the New Testament realized that this also word has a technical sense in referring to a specific work or office, and translated “diakonos” with the English word “Deacon” (Phil. 1:1; 1 Tim. 3:8,10,12)</a:t>
            </a:r>
          </a:p>
        </p:txBody>
      </p:sp>
      <p:sp>
        <p:nvSpPr>
          <p:cNvPr id="241" name="1 Timothy 3:8 (NKJV)…"/>
          <p:cNvSpPr txBox="1"/>
          <p:nvPr/>
        </p:nvSpPr>
        <p:spPr>
          <a:xfrm>
            <a:off x="319970" y="4178262"/>
            <a:ext cx="4045573" cy="488282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3:8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8</a:t>
            </a:r>
            <a:r>
              <a:t> Likewise deacons </a:t>
            </a:r>
            <a:r>
              <a:rPr i="1"/>
              <a:t>must be</a:t>
            </a:r>
            <a:r>
              <a:t> reverent, not double-tongued, not given to much wine, not greedy for money,</a:t>
            </a:r>
          </a:p>
        </p:txBody>
      </p:sp>
      <p:sp>
        <p:nvSpPr>
          <p:cNvPr id="242" name="What Is A Deacon?"/>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What Is A Deacon?</a:t>
            </a:r>
          </a:p>
        </p:txBody>
      </p:sp>
      <p:grpSp>
        <p:nvGrpSpPr>
          <p:cNvPr id="245" name="First Timothy Introduction / Greeting"/>
          <p:cNvGrpSpPr/>
          <p:nvPr/>
        </p:nvGrpSpPr>
        <p:grpSpPr>
          <a:xfrm>
            <a:off x="82897" y="119798"/>
            <a:ext cx="12839005" cy="1473201"/>
            <a:chOff x="0" y="0"/>
            <a:chExt cx="12839003" cy="1473200"/>
          </a:xfrm>
        </p:grpSpPr>
        <p:sp>
          <p:nvSpPr>
            <p:cNvPr id="244"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43"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0">
                                            <p:txEl>
                                              <p:pRg st="1" end="1"/>
                                            </p:txEl>
                                          </p:spTgt>
                                        </p:tgtEl>
                                        <p:attrNameLst>
                                          <p:attrName>style.visibility</p:attrName>
                                        </p:attrNameLst>
                                      </p:cBhvr>
                                      <p:to>
                                        <p:strVal val="visible"/>
                                      </p:to>
                                    </p:set>
                                    <p:animEffect filter="fade" transition="in">
                                      <p:cBhvr>
                                        <p:cTn id="7" dur="1500"/>
                                        <p:tgtEl>
                                          <p:spTgt spid="2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0">
                                            <p:txEl>
                                              <p:pRg st="2" end="2"/>
                                            </p:txEl>
                                          </p:spTgt>
                                        </p:tgtEl>
                                        <p:attrNameLst>
                                          <p:attrName>style.visibility</p:attrName>
                                        </p:attrNameLst>
                                      </p:cBhvr>
                                      <p:to>
                                        <p:strVal val="visible"/>
                                      </p:to>
                                    </p:set>
                                    <p:animEffect filter="fade" transition="in">
                                      <p:cBhvr>
                                        <p:cTn id="12" dur="1500"/>
                                        <p:tgtEl>
                                          <p:spTgt spid="24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9" name="Image"/>
          <p:cNvGrpSpPr/>
          <p:nvPr/>
        </p:nvGrpSpPr>
        <p:grpSpPr>
          <a:xfrm>
            <a:off x="109828" y="1550681"/>
            <a:ext cx="5087945" cy="8086022"/>
            <a:chOff x="0" y="0"/>
            <a:chExt cx="5087944" cy="8086021"/>
          </a:xfrm>
        </p:grpSpPr>
        <p:pic>
          <p:nvPicPr>
            <p:cNvPr id="248" name="Image" descr="Image"/>
            <p:cNvPicPr>
              <a:picLocks noChangeAspect="1"/>
            </p:cNvPicPr>
            <p:nvPr/>
          </p:nvPicPr>
          <p:blipFill>
            <a:blip r:embed="rId2">
              <a:extLst/>
            </a:blip>
            <a:stretch>
              <a:fillRect/>
            </a:stretch>
          </p:blipFill>
          <p:spPr>
            <a:xfrm>
              <a:off x="88900" y="50800"/>
              <a:ext cx="4910145" cy="7844722"/>
            </a:xfrm>
            <a:prstGeom prst="rect">
              <a:avLst/>
            </a:prstGeom>
            <a:ln>
              <a:noFill/>
            </a:ln>
            <a:effectLst/>
          </p:spPr>
        </p:pic>
        <p:pic>
          <p:nvPicPr>
            <p:cNvPr id="247" name="Image" descr="Image"/>
            <p:cNvPicPr>
              <a:picLocks noChangeAspect="0"/>
            </p:cNvPicPr>
            <p:nvPr/>
          </p:nvPicPr>
          <p:blipFill>
            <a:blip r:embed="rId3">
              <a:extLst/>
            </a:blip>
            <a:stretch>
              <a:fillRect/>
            </a:stretch>
          </p:blipFill>
          <p:spPr>
            <a:xfrm>
              <a:off x="0" y="0"/>
              <a:ext cx="5087945" cy="8086022"/>
            </a:xfrm>
            <a:prstGeom prst="rect">
              <a:avLst/>
            </a:prstGeom>
            <a:effectLst/>
          </p:spPr>
        </p:pic>
      </p:grpSp>
      <p:sp>
        <p:nvSpPr>
          <p:cNvPr id="250" name="“Obviously, it is used in a twofold sense: general and specific. In the general sense it is used with reference to all Christians, the context determining the nature of the service rendered. In the specific sense it refers to a special class of servants "/>
          <p:cNvSpPr txBox="1"/>
          <p:nvPr/>
        </p:nvSpPr>
        <p:spPr>
          <a:xfrm>
            <a:off x="5270589" y="3053692"/>
            <a:ext cx="7528262" cy="6367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900">
                <a:latin typeface="Times New Roman"/>
                <a:ea typeface="Times New Roman"/>
                <a:cs typeface="Times New Roman"/>
                <a:sym typeface="Times New Roman"/>
              </a:defRPr>
            </a:lvl1pPr>
          </a:lstStyle>
          <a:p>
            <a:pPr/>
            <a:r>
              <a:t>“Obviously, it is used in a twofold sense: general and specific. In the general sense it is used with reference to all Christians, the context determining the nature of the service rendered. In the specific sense it refers to a special class of servants with certain qualifications, who are appointed to work under the direction of the elders. In the KJV and the ASV,  …”</a:t>
            </a:r>
          </a:p>
        </p:txBody>
      </p:sp>
      <p:sp>
        <p:nvSpPr>
          <p:cNvPr id="251" name="What Is A Deacon?"/>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What Is A Deacon?</a:t>
            </a:r>
          </a:p>
        </p:txBody>
      </p:sp>
      <p:grpSp>
        <p:nvGrpSpPr>
          <p:cNvPr id="254" name="First Timothy Introduction / Greeting"/>
          <p:cNvGrpSpPr/>
          <p:nvPr/>
        </p:nvGrpSpPr>
        <p:grpSpPr>
          <a:xfrm>
            <a:off x="82897" y="119798"/>
            <a:ext cx="12839005" cy="1473201"/>
            <a:chOff x="0" y="0"/>
            <a:chExt cx="12839003" cy="1473200"/>
          </a:xfrm>
        </p:grpSpPr>
        <p:sp>
          <p:nvSpPr>
            <p:cNvPr id="253"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52" name="First Timothy Introduction / Greeting" descr="First Timothy Introduction / Greeting"/>
            <p:cNvPicPr>
              <a:picLocks noChangeAspect="0"/>
            </p:cNvPicPr>
            <p:nvPr/>
          </p:nvPicPr>
          <p:blipFill>
            <a:blip r:embed="rId4">
              <a:extLst/>
            </a:blip>
            <a:stretch>
              <a:fillRect/>
            </a:stretch>
          </p:blipFill>
          <p:spPr>
            <a:xfrm>
              <a:off x="0" y="0"/>
              <a:ext cx="12839004" cy="1473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8" name="Image"/>
          <p:cNvGrpSpPr/>
          <p:nvPr/>
        </p:nvGrpSpPr>
        <p:grpSpPr>
          <a:xfrm>
            <a:off x="109828" y="1550681"/>
            <a:ext cx="5087945" cy="8086022"/>
            <a:chOff x="0" y="0"/>
            <a:chExt cx="5087944" cy="8086021"/>
          </a:xfrm>
        </p:grpSpPr>
        <p:pic>
          <p:nvPicPr>
            <p:cNvPr id="257" name="Image" descr="Image"/>
            <p:cNvPicPr>
              <a:picLocks noChangeAspect="1"/>
            </p:cNvPicPr>
            <p:nvPr/>
          </p:nvPicPr>
          <p:blipFill>
            <a:blip r:embed="rId2">
              <a:extLst/>
            </a:blip>
            <a:stretch>
              <a:fillRect/>
            </a:stretch>
          </p:blipFill>
          <p:spPr>
            <a:xfrm>
              <a:off x="88900" y="50800"/>
              <a:ext cx="4910145" cy="7844722"/>
            </a:xfrm>
            <a:prstGeom prst="rect">
              <a:avLst/>
            </a:prstGeom>
            <a:ln>
              <a:noFill/>
            </a:ln>
            <a:effectLst/>
          </p:spPr>
        </p:pic>
        <p:pic>
          <p:nvPicPr>
            <p:cNvPr id="256" name="Image" descr="Image"/>
            <p:cNvPicPr>
              <a:picLocks noChangeAspect="0"/>
            </p:cNvPicPr>
            <p:nvPr/>
          </p:nvPicPr>
          <p:blipFill>
            <a:blip r:embed="rId3">
              <a:extLst/>
            </a:blip>
            <a:stretch>
              <a:fillRect/>
            </a:stretch>
          </p:blipFill>
          <p:spPr>
            <a:xfrm>
              <a:off x="0" y="0"/>
              <a:ext cx="5087945" cy="8086022"/>
            </a:xfrm>
            <a:prstGeom prst="rect">
              <a:avLst/>
            </a:prstGeom>
            <a:effectLst/>
          </p:spPr>
        </p:pic>
      </p:grpSp>
      <p:sp>
        <p:nvSpPr>
          <p:cNvPr id="259" name="“… when the translators judge the word to be used in the latter sense, the English word deacon is called into play, otherwise the words “servant” or “minister” are used. One possible exception is in the sixth chapter of Acts. Here a special class with ce"/>
          <p:cNvSpPr txBox="1"/>
          <p:nvPr/>
        </p:nvSpPr>
        <p:spPr>
          <a:xfrm>
            <a:off x="5270589" y="2990192"/>
            <a:ext cx="7528262" cy="6686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500">
                <a:latin typeface="Times New Roman"/>
                <a:ea typeface="Times New Roman"/>
                <a:cs typeface="Times New Roman"/>
                <a:sym typeface="Times New Roman"/>
              </a:defRPr>
            </a:lvl1pPr>
          </a:lstStyle>
          <a:p>
            <a:pPr/>
            <a:r>
              <a:t>“… when the translators judge the word to be used in the latter sense, the English word deacon is called into play, otherwise the words “servant” or “minister” are used. One possible exception is in the sixth chapter of Acts. Here a special class with certain qualifications was appointed to serve in material matters, all of which implies that they were deacons, though not designated as such. Thus, in our text we have official servants designated as deacons (cf. Phil. 1:1).”</a:t>
            </a:r>
          </a:p>
        </p:txBody>
      </p:sp>
      <p:sp>
        <p:nvSpPr>
          <p:cNvPr id="260" name="What Is A Deacon?"/>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What Is A Deacon?</a:t>
            </a:r>
          </a:p>
        </p:txBody>
      </p:sp>
      <p:grpSp>
        <p:nvGrpSpPr>
          <p:cNvPr id="263" name="First Timothy Introduction / Greeting"/>
          <p:cNvGrpSpPr/>
          <p:nvPr/>
        </p:nvGrpSpPr>
        <p:grpSpPr>
          <a:xfrm>
            <a:off x="82897" y="119798"/>
            <a:ext cx="12839005" cy="1473201"/>
            <a:chOff x="0" y="0"/>
            <a:chExt cx="12839003" cy="1473200"/>
          </a:xfrm>
        </p:grpSpPr>
        <p:sp>
          <p:nvSpPr>
            <p:cNvPr id="262"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61" name="First Timothy Introduction / Greeting" descr="First Timothy Introduction / Greeting"/>
            <p:cNvPicPr>
              <a:picLocks noChangeAspect="0"/>
            </p:cNvPicPr>
            <p:nvPr/>
          </p:nvPicPr>
          <p:blipFill>
            <a:blip r:embed="rId4">
              <a:extLst/>
            </a:blip>
            <a:stretch>
              <a:fillRect/>
            </a:stretch>
          </p:blipFill>
          <p:spPr>
            <a:xfrm>
              <a:off x="0" y="0"/>
              <a:ext cx="12839004" cy="1473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7" name="Image"/>
          <p:cNvGrpSpPr/>
          <p:nvPr/>
        </p:nvGrpSpPr>
        <p:grpSpPr>
          <a:xfrm>
            <a:off x="125492" y="1600239"/>
            <a:ext cx="4434530" cy="7959603"/>
            <a:chOff x="0" y="0"/>
            <a:chExt cx="4434529" cy="7959602"/>
          </a:xfrm>
        </p:grpSpPr>
        <p:pic>
          <p:nvPicPr>
            <p:cNvPr id="26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6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68" name="Paul, an apostle of Jesus Christ : The word apostle (apostolos) “is, lit., one sent forth (from stellō, to send)” (Vine).…"/>
          <p:cNvSpPr txBox="1"/>
          <p:nvPr/>
        </p:nvSpPr>
        <p:spPr>
          <a:xfrm>
            <a:off x="4554962" y="3006105"/>
            <a:ext cx="8358873"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LIKEWISE</a:t>
            </a:r>
            <a:r>
              <a:t>” : Just so, in the same way.  As Elders must be qualified men, “in like manner”, the Deacons must be qualified in all respects mentioned. (</a:t>
            </a:r>
            <a:r>
              <a:rPr i="1"/>
              <a:t>This term does not mean deacons must meet all the qualifications given for the elder</a:t>
            </a:r>
            <a:r>
              <a:t>).</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REVERENT</a:t>
            </a:r>
            <a:r>
              <a:t>” : (</a:t>
            </a:r>
            <a:r>
              <a:rPr i="1"/>
              <a:t>grave, KJV; dignified, ESV; men of dignity, NASB; worthy of respect, NIV</a:t>
            </a:r>
            <a:r>
              <a:t>) a deacon must be dependable, trustworthy, serious, and one who with proper dignity inspires respect.</a:t>
            </a:r>
          </a:p>
        </p:txBody>
      </p:sp>
      <p:grpSp>
        <p:nvGrpSpPr>
          <p:cNvPr id="271" name="First Timothy Introduction / Greeting"/>
          <p:cNvGrpSpPr/>
          <p:nvPr/>
        </p:nvGrpSpPr>
        <p:grpSpPr>
          <a:xfrm>
            <a:off x="82897" y="119798"/>
            <a:ext cx="12839005" cy="1473201"/>
            <a:chOff x="0" y="0"/>
            <a:chExt cx="12839003" cy="1473200"/>
          </a:xfrm>
        </p:grpSpPr>
        <p:sp>
          <p:nvSpPr>
            <p:cNvPr id="27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6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272"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
        <p:nvSpPr>
          <p:cNvPr id="273" name="1 Timothy 3:8–9 (NKJV)…"/>
          <p:cNvSpPr txBox="1"/>
          <p:nvPr/>
        </p:nvSpPr>
        <p:spPr>
          <a:xfrm>
            <a:off x="319970" y="2604960"/>
            <a:ext cx="4045573" cy="648303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3:8–9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8</a:t>
            </a:r>
            <a:r>
              <a:t> Likewise deacons </a:t>
            </a:r>
            <a:r>
              <a:rPr i="1"/>
              <a:t>must be</a:t>
            </a:r>
            <a:r>
              <a:t> reverent, not double-tongued, not given to much wine, not greedy for money, </a:t>
            </a:r>
            <a:r>
              <a:rPr baseline="31999"/>
              <a:t>9</a:t>
            </a:r>
            <a:r>
              <a:t> holding the mystery of the faith with a pure conscience.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8">
                                            <p:bg/>
                                          </p:spTgt>
                                        </p:tgtEl>
                                        <p:attrNameLst>
                                          <p:attrName>style.visibility</p:attrName>
                                        </p:attrNameLst>
                                      </p:cBhvr>
                                      <p:to>
                                        <p:strVal val="visible"/>
                                      </p:to>
                                    </p:set>
                                    <p:animEffect filter="fade" transition="in">
                                      <p:cBhvr>
                                        <p:cTn id="7" dur="1500"/>
                                        <p:tgtEl>
                                          <p:spTgt spid="26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8">
                                            <p:txEl>
                                              <p:pRg st="0" end="0"/>
                                            </p:txEl>
                                          </p:spTgt>
                                        </p:tgtEl>
                                        <p:attrNameLst>
                                          <p:attrName>style.visibility</p:attrName>
                                        </p:attrNameLst>
                                      </p:cBhvr>
                                      <p:to>
                                        <p:strVal val="visible"/>
                                      </p:to>
                                    </p:set>
                                    <p:animEffect filter="fade" transition="in">
                                      <p:cBhvr>
                                        <p:cTn id="10" dur="1500"/>
                                        <p:tgtEl>
                                          <p:spTgt spid="2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8">
                                            <p:txEl>
                                              <p:pRg st="1" end="1"/>
                                            </p:txEl>
                                          </p:spTgt>
                                        </p:tgtEl>
                                        <p:attrNameLst>
                                          <p:attrName>style.visibility</p:attrName>
                                        </p:attrNameLst>
                                      </p:cBhvr>
                                      <p:to>
                                        <p:strVal val="visible"/>
                                      </p:to>
                                    </p:set>
                                    <p:animEffect filter="fade" transition="in">
                                      <p:cBhvr>
                                        <p:cTn id="15" dur="1500"/>
                                        <p:tgtEl>
                                          <p:spTgt spid="26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7" name="Image"/>
          <p:cNvGrpSpPr/>
          <p:nvPr/>
        </p:nvGrpSpPr>
        <p:grpSpPr>
          <a:xfrm>
            <a:off x="125492" y="1600239"/>
            <a:ext cx="4434530" cy="7959603"/>
            <a:chOff x="0" y="0"/>
            <a:chExt cx="4434529" cy="7959602"/>
          </a:xfrm>
        </p:grpSpPr>
        <p:pic>
          <p:nvPicPr>
            <p:cNvPr id="27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7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78" name="Paul, an apostle of Jesus Christ : The word apostle (apostolos) “is, lit., one sent forth (from stellō, to send)” (Vine).…"/>
          <p:cNvSpPr txBox="1"/>
          <p:nvPr/>
        </p:nvSpPr>
        <p:spPr>
          <a:xfrm>
            <a:off x="4554962" y="3006105"/>
            <a:ext cx="8358873"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Not double-tongued</a:t>
            </a:r>
            <a:r>
              <a:t>” : “mē, ‘Not, by no means, never at any time,’ dilogous, ‘double in speech, saying one thing with one person, another with another (</a:t>
            </a:r>
            <a:r>
              <a:rPr i="1"/>
              <a:t>w/ intent to deceive</a:t>
            </a:r>
            <a:r>
              <a:t>).’”</a:t>
            </a:r>
          </a:p>
          <a:p>
            <a:pPr marL="685799" indent="-685799" algn="l">
              <a:spcBef>
                <a:spcPts val="500"/>
              </a:spcBef>
              <a:buSzPct val="80000"/>
              <a:buBlip>
                <a:blip r:embed="rId4"/>
              </a:buBlip>
              <a:defRPr sz="3200">
                <a:solidFill>
                  <a:srgbClr val="000000"/>
                </a:solidFill>
                <a:latin typeface="Century Gothic"/>
                <a:ea typeface="Century Gothic"/>
                <a:cs typeface="Century Gothic"/>
                <a:sym typeface="Century Gothic"/>
              </a:defRPr>
            </a:pPr>
            <a:r>
              <a:t>“</a:t>
            </a:r>
            <a:r>
              <a:rPr b="1"/>
              <a:t>Not given to much wine</a:t>
            </a:r>
            <a:r>
              <a:t>” : Literally, “not to be addicted to much wine (oinos) — According to Liddell and Scott’s Lexicon, the term “oinos” was a generic term referring to “various kinds of drinks or confections of other succulent fruits, such as the date and lotus fruit.” … (cf. John 2:9,10)</a:t>
            </a:r>
          </a:p>
        </p:txBody>
      </p:sp>
      <p:grpSp>
        <p:nvGrpSpPr>
          <p:cNvPr id="281" name="First Timothy Introduction / Greeting"/>
          <p:cNvGrpSpPr/>
          <p:nvPr/>
        </p:nvGrpSpPr>
        <p:grpSpPr>
          <a:xfrm>
            <a:off x="82897" y="119798"/>
            <a:ext cx="12839005" cy="1473201"/>
            <a:chOff x="0" y="0"/>
            <a:chExt cx="12839003" cy="1473200"/>
          </a:xfrm>
        </p:grpSpPr>
        <p:sp>
          <p:nvSpPr>
            <p:cNvPr id="280" name="First Timothy Introduction / Greeting"/>
            <p:cNvSpPr txBox="1"/>
            <p:nvPr/>
          </p:nvSpPr>
          <p:spPr>
            <a:xfrm>
              <a:off x="165100" y="114300"/>
              <a:ext cx="12508804" cy="1041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6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Deacon’s Qualifications” </a:t>
              </a:r>
            </a:p>
          </p:txBody>
        </p:sp>
        <p:pic>
          <p:nvPicPr>
            <p:cNvPr id="279" name="First Timothy Introduction / Greeting" descr="First Timothy Introduction / Greeting"/>
            <p:cNvPicPr>
              <a:picLocks noChangeAspect="0"/>
            </p:cNvPicPr>
            <p:nvPr/>
          </p:nvPicPr>
          <p:blipFill>
            <a:blip r:embed="rId5">
              <a:extLst/>
            </a:blip>
            <a:stretch>
              <a:fillRect/>
            </a:stretch>
          </p:blipFill>
          <p:spPr>
            <a:xfrm>
              <a:off x="0" y="0"/>
              <a:ext cx="12839004" cy="1473200"/>
            </a:xfrm>
            <a:prstGeom prst="rect">
              <a:avLst/>
            </a:prstGeom>
            <a:effectLst/>
          </p:spPr>
        </p:pic>
      </p:grpSp>
      <p:sp>
        <p:nvSpPr>
          <p:cNvPr id="282" name="Deacons Must Be:"/>
          <p:cNvSpPr/>
          <p:nvPr/>
        </p:nvSpPr>
        <p:spPr>
          <a:xfrm>
            <a:off x="4555940" y="1616288"/>
            <a:ext cx="835691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Deacons Must Be:</a:t>
            </a:r>
          </a:p>
        </p:txBody>
      </p:sp>
      <p:sp>
        <p:nvSpPr>
          <p:cNvPr id="283" name="1 Timothy 3:8–9 (NKJV)…"/>
          <p:cNvSpPr txBox="1"/>
          <p:nvPr/>
        </p:nvSpPr>
        <p:spPr>
          <a:xfrm>
            <a:off x="319970" y="2604960"/>
            <a:ext cx="4045573" cy="648303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3:8–9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8</a:t>
            </a:r>
            <a:r>
              <a:t> Likewise deacons </a:t>
            </a:r>
            <a:r>
              <a:rPr i="1"/>
              <a:t>must be</a:t>
            </a:r>
            <a:r>
              <a:t> reverent, not double-tongued, not given to much wine, not greedy for money, </a:t>
            </a:r>
            <a:r>
              <a:rPr baseline="31999"/>
              <a:t>9</a:t>
            </a:r>
            <a:r>
              <a:t> holding the mystery of the faith with a pure conscience.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8">
                                            <p:bg/>
                                          </p:spTgt>
                                        </p:tgtEl>
                                        <p:attrNameLst>
                                          <p:attrName>style.visibility</p:attrName>
                                        </p:attrNameLst>
                                      </p:cBhvr>
                                      <p:to>
                                        <p:strVal val="visible"/>
                                      </p:to>
                                    </p:set>
                                    <p:animEffect filter="fade" transition="in">
                                      <p:cBhvr>
                                        <p:cTn id="7" dur="1500"/>
                                        <p:tgtEl>
                                          <p:spTgt spid="27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8">
                                            <p:txEl>
                                              <p:pRg st="0" end="0"/>
                                            </p:txEl>
                                          </p:spTgt>
                                        </p:tgtEl>
                                        <p:attrNameLst>
                                          <p:attrName>style.visibility</p:attrName>
                                        </p:attrNameLst>
                                      </p:cBhvr>
                                      <p:to>
                                        <p:strVal val="visible"/>
                                      </p:to>
                                    </p:set>
                                    <p:animEffect filter="fade" transition="in">
                                      <p:cBhvr>
                                        <p:cTn id="10" dur="1500"/>
                                        <p:tgtEl>
                                          <p:spTgt spid="2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8">
                                            <p:txEl>
                                              <p:pRg st="1" end="1"/>
                                            </p:txEl>
                                          </p:spTgt>
                                        </p:tgtEl>
                                        <p:attrNameLst>
                                          <p:attrName>style.visibility</p:attrName>
                                        </p:attrNameLst>
                                      </p:cBhvr>
                                      <p:to>
                                        <p:strVal val="visible"/>
                                      </p:to>
                                    </p:set>
                                    <p:animEffect filter="fade" transition="in">
                                      <p:cBhvr>
                                        <p:cTn id="15" dur="1500"/>
                                        <p:tgtEl>
                                          <p:spTgt spid="27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