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40" name="Shape 240"/>
          <p:cNvSpPr/>
          <p:nvPr>
            <p:ph type="sldImg"/>
          </p:nvPr>
        </p:nvSpPr>
        <p:spPr>
          <a:xfrm>
            <a:off x="1143000" y="685800"/>
            <a:ext cx="4572000" cy="3429000"/>
          </a:xfrm>
          <a:prstGeom prst="rect">
            <a:avLst/>
          </a:prstGeom>
        </p:spPr>
        <p:txBody>
          <a:bodyPr/>
          <a:lstStyle/>
          <a:p>
            <a:pPr/>
          </a:p>
        </p:txBody>
      </p:sp>
      <p:sp>
        <p:nvSpPr>
          <p:cNvPr id="241" name="Shape 24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866986" y="325119"/>
            <a:ext cx="11379201" cy="2203593"/>
          </a:xfrm>
          <a:prstGeom prst="rect">
            <a:avLst/>
          </a:prstGeom>
          <a:solidFill>
            <a:srgbClr val="E9DCB9"/>
          </a:solidFill>
          <a:ln w="76200">
            <a:solidFill>
              <a:srgbClr val="000000"/>
            </a:solidFill>
            <a:round/>
          </a:ln>
        </p:spPr>
        <p:txBody>
          <a:bodyPr lIns="195072" tIns="195072" rIns="195072" bIns="195072"/>
          <a:lstStyle>
            <a:lvl1pPr defTabSz="1300480">
              <a:defRPr cap="none" sz="5600">
                <a:solidFill>
                  <a:srgbClr val="7C625E"/>
                </a:solidFill>
                <a:latin typeface="Arial Black"/>
                <a:ea typeface="Arial Black"/>
                <a:cs typeface="Arial Black"/>
                <a:sym typeface="Arial Black"/>
              </a:defRPr>
            </a:lvl1pPr>
          </a:lstStyle>
          <a:p>
            <a:pPr/>
            <a:r>
              <a:t>Title Text</a:t>
            </a:r>
          </a:p>
        </p:txBody>
      </p:sp>
      <p:sp>
        <p:nvSpPr>
          <p:cNvPr id="118" name="Body Level One…"/>
          <p:cNvSpPr txBox="1"/>
          <p:nvPr>
            <p:ph type="body" sz="half" idx="1"/>
          </p:nvPr>
        </p:nvSpPr>
        <p:spPr>
          <a:xfrm>
            <a:off x="866986" y="3034453"/>
            <a:ext cx="11379201" cy="3788552"/>
          </a:xfrm>
          <a:prstGeom prst="rect">
            <a:avLst/>
          </a:prstGeom>
          <a:solidFill>
            <a:srgbClr val="777777"/>
          </a:solidFill>
          <a:ln w="50800">
            <a:solidFill>
              <a:srgbClr val="FFFFFF"/>
            </a:solidFill>
            <a:round/>
          </a:ln>
        </p:spPr>
        <p:txBody>
          <a:bodyPr lIns="325120" tIns="325120" rIns="325120" bIns="325120" anchor="t"/>
          <a:lstStyle>
            <a:lvl1pPr marL="471487" indent="-471487" defTabSz="1300480">
              <a:spcBef>
                <a:spcPts val="1000"/>
              </a:spcBef>
              <a:buSzPct val="100000"/>
              <a:buChar char="»"/>
              <a:defRPr sz="4400">
                <a:solidFill>
                  <a:srgbClr val="FFFFFF"/>
                </a:solidFill>
                <a:latin typeface="Arial"/>
                <a:ea typeface="Arial"/>
                <a:cs typeface="Arial"/>
                <a:sym typeface="Arial"/>
              </a:defRPr>
            </a:lvl1pPr>
            <a:lvl2pPr marL="906235" indent="-449035" defTabSz="1300480">
              <a:spcBef>
                <a:spcPts val="1000"/>
              </a:spcBef>
              <a:buSzPct val="100000"/>
              <a:buChar char="–"/>
              <a:defRPr sz="4400">
                <a:solidFill>
                  <a:srgbClr val="FFFFFF"/>
                </a:solidFill>
                <a:latin typeface="Arial"/>
                <a:ea typeface="Arial"/>
                <a:cs typeface="Arial"/>
                <a:sym typeface="Arial"/>
              </a:defRPr>
            </a:lvl2pPr>
            <a:lvl3pPr marL="1333500" indent="-419100" defTabSz="1300480">
              <a:spcBef>
                <a:spcPts val="1000"/>
              </a:spcBef>
              <a:buSzPct val="100000"/>
              <a:defRPr sz="4400">
                <a:solidFill>
                  <a:srgbClr val="FFFFFF"/>
                </a:solidFill>
                <a:latin typeface="Arial"/>
                <a:ea typeface="Arial"/>
                <a:cs typeface="Arial"/>
                <a:sym typeface="Arial"/>
              </a:defRPr>
            </a:lvl3pPr>
            <a:lvl4pPr marL="1874520" indent="-502920" defTabSz="1300480">
              <a:spcBef>
                <a:spcPts val="1000"/>
              </a:spcBef>
              <a:buSzPct val="100000"/>
              <a:buChar char="–"/>
              <a:defRPr sz="4400">
                <a:solidFill>
                  <a:srgbClr val="FFFFFF"/>
                </a:solidFill>
                <a:latin typeface="Arial"/>
                <a:ea typeface="Arial"/>
                <a:cs typeface="Arial"/>
                <a:sym typeface="Arial"/>
              </a:defRPr>
            </a:lvl4pPr>
            <a:lvl5pPr marL="2387600" indent="-558800" defTabSz="1300480">
              <a:spcBef>
                <a:spcPts val="1000"/>
              </a:spcBef>
              <a:buSzPct val="100000"/>
              <a:buChar char="»"/>
              <a:defRPr sz="4400">
                <a:solidFill>
                  <a:srgbClr val="FFFFFF"/>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1957539" y="8882097"/>
            <a:ext cx="397022" cy="389271"/>
          </a:xfrm>
          <a:prstGeom prst="rect">
            <a:avLst/>
          </a:prstGeom>
        </p:spPr>
        <p:txBody>
          <a:bodyPr lIns="65023" tIns="65023" rIns="65023" bIns="65023" anchor="t"/>
          <a:lstStyle>
            <a:lvl1pPr algn="r" defTabSz="1300480">
              <a:defRPr>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Title Text"/>
          <p:cNvSpPr txBox="1"/>
          <p:nvPr>
            <p:ph type="title"/>
          </p:nvPr>
        </p:nvSpPr>
        <p:spPr>
          <a:xfrm>
            <a:off x="2492586" y="2978008"/>
            <a:ext cx="10187095" cy="2203593"/>
          </a:xfrm>
          <a:prstGeom prst="rect">
            <a:avLst/>
          </a:prstGeom>
          <a:solidFill>
            <a:srgbClr val="E9DCB9"/>
          </a:solidFill>
          <a:ln w="76200">
            <a:solidFill>
              <a:srgbClr val="000000"/>
            </a:solidFill>
            <a:round/>
          </a:ln>
        </p:spPr>
        <p:txBody>
          <a:bodyPr lIns="195072" tIns="195072" rIns="195072" bIns="195072"/>
          <a:lstStyle>
            <a:lvl1pPr defTabSz="1300480">
              <a:defRPr cap="none" sz="5600">
                <a:solidFill>
                  <a:srgbClr val="7C625E"/>
                </a:solidFill>
                <a:latin typeface="Arial Black"/>
                <a:ea typeface="Arial Black"/>
                <a:cs typeface="Arial Black"/>
                <a:sym typeface="Arial Black"/>
              </a:defRPr>
            </a:lvl1pPr>
          </a:lstStyle>
          <a:p>
            <a:pPr/>
            <a:r>
              <a:t>Title Text</a:t>
            </a:r>
          </a:p>
        </p:txBody>
      </p:sp>
      <p:sp>
        <p:nvSpPr>
          <p:cNvPr id="127" name="Body Level One…"/>
          <p:cNvSpPr txBox="1"/>
          <p:nvPr>
            <p:ph type="body" sz="quarter" idx="1"/>
          </p:nvPr>
        </p:nvSpPr>
        <p:spPr>
          <a:xfrm>
            <a:off x="2817706" y="5527040"/>
            <a:ext cx="9103361" cy="1842347"/>
          </a:xfrm>
          <a:prstGeom prst="rect">
            <a:avLst/>
          </a:prstGeom>
        </p:spPr>
        <p:txBody>
          <a:bodyPr lIns="65023" tIns="65023" rIns="65023" bIns="65023" anchor="t"/>
          <a:lstStyle>
            <a:lvl1pPr marL="0" indent="0" algn="ctr" defTabSz="1300480">
              <a:spcBef>
                <a:spcPts val="1000"/>
              </a:spcBef>
              <a:buSzTx/>
              <a:buNone/>
              <a:defRPr sz="4400">
                <a:solidFill>
                  <a:srgbClr val="FFFFFF"/>
                </a:solidFill>
                <a:latin typeface="Arial"/>
                <a:ea typeface="Arial"/>
                <a:cs typeface="Arial"/>
                <a:sym typeface="Arial"/>
              </a:defRPr>
            </a:lvl1pPr>
            <a:lvl2pPr marL="0" indent="457200" algn="ctr" defTabSz="1300480">
              <a:spcBef>
                <a:spcPts val="1000"/>
              </a:spcBef>
              <a:buSzTx/>
              <a:buNone/>
              <a:defRPr sz="4400">
                <a:solidFill>
                  <a:srgbClr val="FFFFFF"/>
                </a:solidFill>
                <a:latin typeface="Arial"/>
                <a:ea typeface="Arial"/>
                <a:cs typeface="Arial"/>
                <a:sym typeface="Arial"/>
              </a:defRPr>
            </a:lvl2pPr>
            <a:lvl3pPr marL="0" indent="914400" algn="ctr" defTabSz="1300480">
              <a:spcBef>
                <a:spcPts val="1000"/>
              </a:spcBef>
              <a:buSzTx/>
              <a:buNone/>
              <a:defRPr sz="4400">
                <a:solidFill>
                  <a:srgbClr val="FFFFFF"/>
                </a:solidFill>
                <a:latin typeface="Arial"/>
                <a:ea typeface="Arial"/>
                <a:cs typeface="Arial"/>
                <a:sym typeface="Arial"/>
              </a:defRPr>
            </a:lvl3pPr>
            <a:lvl4pPr marL="0" indent="1371600" algn="ctr" defTabSz="1300480">
              <a:spcBef>
                <a:spcPts val="1000"/>
              </a:spcBef>
              <a:buSzTx/>
              <a:buNone/>
              <a:defRPr sz="4400">
                <a:solidFill>
                  <a:srgbClr val="FFFFFF"/>
                </a:solidFill>
                <a:latin typeface="Arial"/>
                <a:ea typeface="Arial"/>
                <a:cs typeface="Arial"/>
                <a:sym typeface="Arial"/>
              </a:defRPr>
            </a:lvl4pPr>
            <a:lvl5pPr marL="0" indent="1828800" algn="ctr" defTabSz="1300480">
              <a:spcBef>
                <a:spcPts val="1000"/>
              </a:spcBef>
              <a:buSzTx/>
              <a:buNone/>
              <a:defRPr sz="4400">
                <a:solidFill>
                  <a:srgbClr val="FFFFFF"/>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11957539" y="8882097"/>
            <a:ext cx="397022" cy="389271"/>
          </a:xfrm>
          <a:prstGeom prst="rect">
            <a:avLst/>
          </a:prstGeom>
        </p:spPr>
        <p:txBody>
          <a:bodyPr lIns="65023" tIns="65023" rIns="65023" bIns="65023" anchor="t"/>
          <a:lstStyle>
            <a:lvl1pPr algn="r" defTabSz="1300480">
              <a:defRPr>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Slide Number"/>
          <p:cNvSpPr txBox="1"/>
          <p:nvPr>
            <p:ph type="sldNum" sz="quarter" idx="2"/>
          </p:nvPr>
        </p:nvSpPr>
        <p:spPr>
          <a:xfrm>
            <a:off x="11957539" y="8882097"/>
            <a:ext cx="397022" cy="389271"/>
          </a:xfrm>
          <a:prstGeom prst="rect">
            <a:avLst/>
          </a:prstGeom>
        </p:spPr>
        <p:txBody>
          <a:bodyPr lIns="65023" tIns="65023" rIns="65023" bIns="65023" anchor="t"/>
          <a:lstStyle>
            <a:lvl1pPr algn="r" defTabSz="1300480">
              <a:defRPr>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Title Text"/>
          <p:cNvSpPr txBox="1"/>
          <p:nvPr>
            <p:ph type="title"/>
          </p:nvPr>
        </p:nvSpPr>
        <p:spPr>
          <a:xfrm>
            <a:off x="650239" y="390596"/>
            <a:ext cx="11704322" cy="1625601"/>
          </a:xfrm>
          <a:prstGeom prst="rect">
            <a:avLst/>
          </a:prstGeom>
        </p:spPr>
        <p:txBody>
          <a:bodyPr lIns="65023" tIns="65023" rIns="65023" bIns="65023"/>
          <a:lstStyle>
            <a:lvl1pPr defTabSz="1300480">
              <a:defRPr cap="none" sz="5800">
                <a:solidFill>
                  <a:srgbClr val="E8D38A"/>
                </a:solidFill>
                <a:effectLst>
                  <a:outerShdw sx="100000" sy="100000" kx="0" ky="0" algn="b" rotWithShape="0" blurRad="114300" dist="101600" dir="2700000">
                    <a:srgbClr val="000000">
                      <a:alpha val="40000"/>
                    </a:srgbClr>
                  </a:outerShdw>
                </a:effectLst>
                <a:latin typeface="Lucida Sans Regular"/>
                <a:ea typeface="Lucida Sans Regular"/>
                <a:cs typeface="Lucida Sans Regular"/>
                <a:sym typeface="Lucida Sans Regular"/>
              </a:defRPr>
            </a:lvl1pPr>
          </a:lstStyle>
          <a:p>
            <a:pPr/>
            <a:r>
              <a:t>Title Text</a:t>
            </a:r>
          </a:p>
        </p:txBody>
      </p:sp>
      <p:sp>
        <p:nvSpPr>
          <p:cNvPr id="143" name="Body Level One…"/>
          <p:cNvSpPr txBox="1"/>
          <p:nvPr>
            <p:ph type="body" idx="1"/>
          </p:nvPr>
        </p:nvSpPr>
        <p:spPr>
          <a:xfrm>
            <a:off x="650239" y="2275839"/>
            <a:ext cx="11704322" cy="6697473"/>
          </a:xfrm>
          <a:prstGeom prst="rect">
            <a:avLst/>
          </a:prstGeom>
        </p:spPr>
        <p:txBody>
          <a:bodyPr lIns="65023" tIns="65023" rIns="65023" bIns="65023" anchor="t"/>
          <a:lstStyle>
            <a:lvl1pPr marL="695597" indent="-558437" defTabSz="1300480">
              <a:spcBef>
                <a:spcPts val="900"/>
              </a:spcBef>
              <a:buClr>
                <a:srgbClr val="000000"/>
              </a:buClr>
              <a:buSzPct val="65000"/>
              <a:buChar char=""/>
              <a:defRPr>
                <a:solidFill>
                  <a:srgbClr val="000000"/>
                </a:solidFill>
                <a:latin typeface="Book Antiqua"/>
                <a:ea typeface="Book Antiqua"/>
                <a:cs typeface="Book Antiqua"/>
                <a:sym typeface="Book Antiqua"/>
              </a:defRPr>
            </a:lvl1pPr>
            <a:lvl2pPr marL="1034033" indent="-448817" defTabSz="1300480">
              <a:spcBef>
                <a:spcPts val="900"/>
              </a:spcBef>
              <a:buClr>
                <a:srgbClr val="000000"/>
              </a:buClr>
              <a:buSzPct val="80000"/>
              <a:buChar char="◼"/>
              <a:defRPr>
                <a:solidFill>
                  <a:srgbClr val="000000"/>
                </a:solidFill>
                <a:latin typeface="Book Antiqua"/>
                <a:ea typeface="Book Antiqua"/>
                <a:cs typeface="Book Antiqua"/>
                <a:sym typeface="Book Antiqua"/>
              </a:defRPr>
            </a:lvl2pPr>
            <a:lvl3pPr marL="1300110" indent="-394854" defTabSz="1300480">
              <a:spcBef>
                <a:spcPts val="900"/>
              </a:spcBef>
              <a:buClr>
                <a:srgbClr val="000000"/>
              </a:buClr>
              <a:buSzPct val="95000"/>
              <a:buChar char="▫"/>
              <a:defRPr>
                <a:solidFill>
                  <a:srgbClr val="000000"/>
                </a:solidFill>
                <a:latin typeface="Book Antiqua"/>
                <a:ea typeface="Book Antiqua"/>
                <a:cs typeface="Book Antiqua"/>
                <a:sym typeface="Book Antiqua"/>
              </a:defRPr>
            </a:lvl3pPr>
            <a:lvl4pPr marL="1517903" indent="-347472" defTabSz="1300480">
              <a:spcBef>
                <a:spcPts val="900"/>
              </a:spcBef>
              <a:buClr>
                <a:srgbClr val="000000"/>
              </a:buClr>
              <a:buSzPct val="100000"/>
              <a:buChar char=""/>
              <a:defRPr>
                <a:solidFill>
                  <a:srgbClr val="000000"/>
                </a:solidFill>
                <a:latin typeface="Book Antiqua"/>
                <a:ea typeface="Book Antiqua"/>
                <a:cs typeface="Book Antiqua"/>
                <a:sym typeface="Book Antiqua"/>
              </a:defRPr>
            </a:lvl4pPr>
            <a:lvl5pPr marL="1709927" indent="-347472" defTabSz="1300480">
              <a:spcBef>
                <a:spcPts val="900"/>
              </a:spcBef>
              <a:buClr>
                <a:srgbClr val="000000"/>
              </a:buClr>
              <a:buSzPct val="100000"/>
              <a:buChar char="◾"/>
              <a:defRPr>
                <a:solidFill>
                  <a:srgbClr val="000000"/>
                </a:solid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12138659" y="9391226"/>
            <a:ext cx="215901" cy="254001"/>
          </a:xfrm>
          <a:prstGeom prst="rect">
            <a:avLst/>
          </a:prstGeom>
        </p:spPr>
        <p:txBody>
          <a:bodyPr lIns="0" tIns="0" rIns="0" bIns="0"/>
          <a:lstStyle>
            <a:lvl1pPr algn="r" defTabSz="1300480">
              <a:defRPr sz="1600">
                <a:solidFill>
                  <a:srgbClr val="000000"/>
                </a:solid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1"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52" name="Slide Number"/>
          <p:cNvSpPr txBox="1"/>
          <p:nvPr>
            <p:ph type="sldNum" sz="quarter" idx="2"/>
          </p:nvPr>
        </p:nvSpPr>
        <p:spPr>
          <a:xfrm>
            <a:off x="6324599" y="9270999"/>
            <a:ext cx="342901" cy="3556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0EBE0"/>
        </a:solidFill>
      </p:bgPr>
    </p:bg>
    <p:spTree>
      <p:nvGrpSpPr>
        <p:cNvPr id="1" name=""/>
        <p:cNvGrpSpPr/>
        <p:nvPr/>
      </p:nvGrpSpPr>
      <p:grpSpPr>
        <a:xfrm>
          <a:off x="0" y="0"/>
          <a:ext cx="0" cy="0"/>
          <a:chOff x="0" y="0"/>
          <a:chExt cx="0" cy="0"/>
        </a:xfrm>
      </p:grpSpPr>
      <p:sp>
        <p:nvSpPr>
          <p:cNvPr id="159" name="Slide Number"/>
          <p:cNvSpPr txBox="1"/>
          <p:nvPr>
            <p:ph type="sldNum" sz="quarter" idx="2"/>
          </p:nvPr>
        </p:nvSpPr>
        <p:spPr>
          <a:xfrm>
            <a:off x="6350000" y="9347199"/>
            <a:ext cx="295657" cy="304801"/>
          </a:xfrm>
          <a:prstGeom prst="rect">
            <a:avLst/>
          </a:prstGeom>
        </p:spPr>
        <p:txBody>
          <a:bodyPr/>
          <a:lstStyle>
            <a:lvl1pPr>
              <a:defRPr sz="1200">
                <a:solidFill>
                  <a:srgbClr val="227AAF"/>
                </a:solidFill>
                <a:latin typeface="Avenir Next Medium"/>
                <a:ea typeface="Avenir Next Medium"/>
                <a:cs typeface="Avenir Next Medium"/>
                <a:sym typeface="Avenir Next Medium"/>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66"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67"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4"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175"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76"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3"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84"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85"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86"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94"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95"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96"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3"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0"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7"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18"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5"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26"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227"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34"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6.png"/><Relationship Id="rId5" Type="http://schemas.openxmlformats.org/officeDocument/2006/relationships/image" Target="../media/image7.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tif"/><Relationship Id="rId3" Type="http://schemas.openxmlformats.org/officeDocument/2006/relationships/image" Target="../media/image15.png"/><Relationship Id="rId4" Type="http://schemas.openxmlformats.org/officeDocument/2006/relationships/image" Target="../media/image1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6.png"/><Relationship Id="rId5" Type="http://schemas.openxmlformats.org/officeDocument/2006/relationships/hyperlink" Target="http://" TargetMode="External"/><Relationship Id="rId6" Type="http://schemas.openxmlformats.org/officeDocument/2006/relationships/hyperlink" Target="http://w65stchurchofchrist.com" TargetMode="External"/><Relationship Id="rId7" Type="http://schemas.openxmlformats.org/officeDocument/2006/relationships/image" Target="../media/image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png"/><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5.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 name="Image" descr="Image"/>
          <p:cNvPicPr>
            <a:picLocks noChangeAspect="1"/>
          </p:cNvPicPr>
          <p:nvPr>
            <p:ph type="pic" idx="21"/>
          </p:nvPr>
        </p:nvPicPr>
        <p:blipFill>
          <a:blip r:embed="rId2">
            <a:extLst/>
          </a:blip>
          <a:srcRect l="6336" t="0" r="6336" b="0"/>
          <a:stretch>
            <a:fillRect/>
          </a:stretch>
        </p:blipFill>
        <p:spPr>
          <a:xfrm>
            <a:off x="0" y="0"/>
            <a:ext cx="13004800" cy="9753600"/>
          </a:xfrm>
          <a:prstGeom prst="rect">
            <a:avLst/>
          </a:prstGeom>
        </p:spPr>
      </p:pic>
      <p:grpSp>
        <p:nvGrpSpPr>
          <p:cNvPr id="246" name="Image"/>
          <p:cNvGrpSpPr/>
          <p:nvPr/>
        </p:nvGrpSpPr>
        <p:grpSpPr>
          <a:xfrm>
            <a:off x="557130" y="387427"/>
            <a:ext cx="11890540" cy="3360523"/>
            <a:chOff x="0" y="0"/>
            <a:chExt cx="11890539" cy="3360522"/>
          </a:xfrm>
        </p:grpSpPr>
        <p:pic>
          <p:nvPicPr>
            <p:cNvPr id="245" name="Image" descr="Image"/>
            <p:cNvPicPr>
              <a:picLocks noChangeAspect="1"/>
            </p:cNvPicPr>
            <p:nvPr/>
          </p:nvPicPr>
          <p:blipFill>
            <a:blip r:embed="rId3">
              <a:extLst/>
            </a:blip>
            <a:srcRect l="0" t="28802" r="0" b="22296"/>
            <a:stretch>
              <a:fillRect/>
            </a:stretch>
          </p:blipFill>
          <p:spPr>
            <a:xfrm>
              <a:off x="215900" y="139700"/>
              <a:ext cx="11458740" cy="2801723"/>
            </a:xfrm>
            <a:prstGeom prst="rect">
              <a:avLst/>
            </a:prstGeom>
            <a:ln>
              <a:noFill/>
            </a:ln>
            <a:effectLst/>
          </p:spPr>
        </p:pic>
        <p:pic>
          <p:nvPicPr>
            <p:cNvPr id="244" name="Image" descr="Image"/>
            <p:cNvPicPr>
              <a:picLocks noChangeAspect="0"/>
            </p:cNvPicPr>
            <p:nvPr/>
          </p:nvPicPr>
          <p:blipFill>
            <a:blip r:embed="rId4">
              <a:extLst/>
            </a:blip>
            <a:stretch>
              <a:fillRect/>
            </a:stretch>
          </p:blipFill>
          <p:spPr>
            <a:xfrm>
              <a:off x="-1" y="-1"/>
              <a:ext cx="11890541" cy="3360524"/>
            </a:xfrm>
            <a:prstGeom prst="rect">
              <a:avLst/>
            </a:prstGeom>
            <a:effectLst/>
          </p:spPr>
        </p:pic>
      </p:grpSp>
      <p:grpSp>
        <p:nvGrpSpPr>
          <p:cNvPr id="249" name="“The Church - Pillar &amp; Ground of The Truth”…"/>
          <p:cNvGrpSpPr/>
          <p:nvPr/>
        </p:nvGrpSpPr>
        <p:grpSpPr>
          <a:xfrm>
            <a:off x="557130" y="5523569"/>
            <a:ext cx="11890540" cy="3251201"/>
            <a:chOff x="0" y="0"/>
            <a:chExt cx="11890539" cy="3251200"/>
          </a:xfrm>
        </p:grpSpPr>
        <p:sp>
          <p:nvSpPr>
            <p:cNvPr id="248" name="“The Church - Pillar &amp; Ground of The Truth”…"/>
            <p:cNvSpPr txBox="1"/>
            <p:nvPr/>
          </p:nvSpPr>
          <p:spPr>
            <a:xfrm>
              <a:off x="215900" y="139700"/>
              <a:ext cx="11458740" cy="2692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“The Church - Pillar &amp; Ground of The Truth”</a:t>
              </a:r>
            </a:p>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3:14–16)</a:t>
              </a:r>
            </a:p>
          </p:txBody>
        </p:sp>
        <p:pic>
          <p:nvPicPr>
            <p:cNvPr id="247" name="“The Church - Pillar &amp; Ground of The Truth”… “The Church - Pillar &amp; Ground of The Truth”(1 Timothy 3:14–16)" descr="“The Church - Pillar &amp; Ground of The Truth”… “The Church - Pillar &amp; Ground of The Truth”(1 Timothy 3:14–16)"/>
            <p:cNvPicPr>
              <a:picLocks noChangeAspect="0"/>
            </p:cNvPicPr>
            <p:nvPr/>
          </p:nvPicPr>
          <p:blipFill>
            <a:blip r:embed="rId5">
              <a:extLst/>
            </a:blip>
            <a:stretch>
              <a:fillRect/>
            </a:stretch>
          </p:blipFill>
          <p:spPr>
            <a:xfrm>
              <a:off x="0" y="0"/>
              <a:ext cx="11890540" cy="3251200"/>
            </a:xfrm>
            <a:prstGeom prst="rect">
              <a:avLst/>
            </a:prstGeom>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4" name="Image"/>
          <p:cNvGrpSpPr/>
          <p:nvPr/>
        </p:nvGrpSpPr>
        <p:grpSpPr>
          <a:xfrm>
            <a:off x="125492" y="1600239"/>
            <a:ext cx="4434530" cy="7959603"/>
            <a:chOff x="0" y="0"/>
            <a:chExt cx="4434529" cy="7959602"/>
          </a:xfrm>
        </p:grpSpPr>
        <p:pic>
          <p:nvPicPr>
            <p:cNvPr id="322"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23"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25" name="Paul, an apostle of Jesus Christ : The word apostle (apostolos) “is, lit., one sent forth (from stellō, to send)” (Vine).…"/>
          <p:cNvSpPr txBox="1"/>
          <p:nvPr/>
        </p:nvSpPr>
        <p:spPr>
          <a:xfrm>
            <a:off x="4529125" y="2741978"/>
            <a:ext cx="8358873" cy="679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4"/>
              </a:buBlip>
              <a:defRPr sz="3200">
                <a:solidFill>
                  <a:srgbClr val="000000"/>
                </a:solidFill>
                <a:latin typeface="Century Gothic"/>
                <a:ea typeface="Century Gothic"/>
                <a:cs typeface="Century Gothic"/>
                <a:sym typeface="Century Gothic"/>
              </a:defRPr>
            </a:pPr>
            <a:r>
              <a:t>“</a:t>
            </a:r>
            <a:r>
              <a:rPr b="1"/>
              <a:t>Seen by angels”</a:t>
            </a:r>
            <a:r>
              <a:t> : The mighty angelic hosts were witnesses to Christ during His earthly ministry at various times (birth, temptations, agony in the garden, resurrection) — (Mat. 28:2)</a:t>
            </a:r>
          </a:p>
          <a:p>
            <a:pPr marL="685800" indent="-685800" algn="l">
              <a:spcBef>
                <a:spcPts val="1000"/>
              </a:spcBef>
              <a:buSzPct val="80000"/>
              <a:buBlip>
                <a:blip r:embed="rId4"/>
              </a:buBlip>
              <a:defRPr sz="3200">
                <a:solidFill>
                  <a:srgbClr val="000000"/>
                </a:solidFill>
                <a:latin typeface="Century Gothic"/>
                <a:ea typeface="Century Gothic"/>
                <a:cs typeface="Century Gothic"/>
                <a:sym typeface="Century Gothic"/>
              </a:defRPr>
            </a:pPr>
            <a:r>
              <a:t>“</a:t>
            </a:r>
            <a:r>
              <a:rPr b="1"/>
              <a:t>Preached among the Gentiles”</a:t>
            </a:r>
            <a:r>
              <a:t> : the gospel had been preached for over 20 years to the nations. (Mat 28:18-20; Mark 16:15-16; Col. 1:6,23).</a:t>
            </a:r>
          </a:p>
          <a:p>
            <a:pPr marL="685800" indent="-685800" algn="l">
              <a:spcBef>
                <a:spcPts val="1000"/>
              </a:spcBef>
              <a:buSzPct val="80000"/>
              <a:buBlip>
                <a:blip r:embed="rId4"/>
              </a:buBlip>
              <a:defRPr sz="3200">
                <a:solidFill>
                  <a:srgbClr val="000000"/>
                </a:solidFill>
                <a:latin typeface="Century Gothic"/>
                <a:ea typeface="Century Gothic"/>
                <a:cs typeface="Century Gothic"/>
                <a:sym typeface="Century Gothic"/>
              </a:defRPr>
            </a:pPr>
            <a:r>
              <a:t>“</a:t>
            </a:r>
            <a:r>
              <a:rPr b="1"/>
              <a:t>Believed on in the world</a:t>
            </a:r>
            <a:r>
              <a:t>” : people throughout the world believed in Him, both Jews &amp; Gentiles (Acts 2:41; 4:4; 5:14; 6:7; 11:21; 17:6).</a:t>
            </a:r>
          </a:p>
        </p:txBody>
      </p:sp>
      <p:sp>
        <p:nvSpPr>
          <p:cNvPr id="326" name="1 Timothy 3:16 (NKJV)…"/>
          <p:cNvSpPr txBox="1"/>
          <p:nvPr/>
        </p:nvSpPr>
        <p:spPr>
          <a:xfrm>
            <a:off x="319970" y="2628872"/>
            <a:ext cx="4045573" cy="6483034"/>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3:16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16</a:t>
            </a:r>
            <a:r>
              <a:t>  : … God was manifested in the flesh, Justified in the Spirit, Seen by angels, Preached among the Gentiles, Believed on in the world, Received up in glory.</a:t>
            </a:r>
          </a:p>
        </p:txBody>
      </p:sp>
      <p:grpSp>
        <p:nvGrpSpPr>
          <p:cNvPr id="329" name="First Timothy Introduction / Greeting"/>
          <p:cNvGrpSpPr/>
          <p:nvPr/>
        </p:nvGrpSpPr>
        <p:grpSpPr>
          <a:xfrm>
            <a:off x="82897" y="119798"/>
            <a:ext cx="12839005" cy="1181101"/>
            <a:chOff x="0" y="0"/>
            <a:chExt cx="12839003" cy="1181100"/>
          </a:xfrm>
        </p:grpSpPr>
        <p:sp>
          <p:nvSpPr>
            <p:cNvPr id="328" name="First Timothy Introduction / Greeting"/>
            <p:cNvSpPr txBox="1"/>
            <p:nvPr/>
          </p:nvSpPr>
          <p:spPr>
            <a:xfrm>
              <a:off x="165100" y="114300"/>
              <a:ext cx="12508804" cy="7493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Church - Pillar &amp; Ground of The Truth”</a:t>
              </a:r>
            </a:p>
          </p:txBody>
        </p:sp>
        <p:pic>
          <p:nvPicPr>
            <p:cNvPr id="327" name="First Timothy Introduction / Greeting" descr="First Timothy Introduction / Greeting"/>
            <p:cNvPicPr>
              <a:picLocks noChangeAspect="0"/>
            </p:cNvPicPr>
            <p:nvPr/>
          </p:nvPicPr>
          <p:blipFill>
            <a:blip r:embed="rId5">
              <a:extLst/>
            </a:blip>
            <a:stretch>
              <a:fillRect/>
            </a:stretch>
          </p:blipFill>
          <p:spPr>
            <a:xfrm>
              <a:off x="0" y="0"/>
              <a:ext cx="12839004" cy="1181100"/>
            </a:xfrm>
            <a:prstGeom prst="rect">
              <a:avLst/>
            </a:prstGeom>
            <a:effectLst/>
          </p:spPr>
        </p:pic>
      </p:grpSp>
      <p:sp>
        <p:nvSpPr>
          <p:cNvPr id="330" name="The Message of the CHURCH"/>
          <p:cNvSpPr/>
          <p:nvPr/>
        </p:nvSpPr>
        <p:spPr>
          <a:xfrm>
            <a:off x="1309153" y="1267484"/>
            <a:ext cx="10386494" cy="1270001"/>
          </a:xfrm>
          <a:prstGeom prst="roundRect">
            <a:avLst>
              <a:gd name="adj" fmla="val 1500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51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The Message of the CHURCH</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5">
                                            <p:bg/>
                                          </p:spTgt>
                                        </p:tgtEl>
                                        <p:attrNameLst>
                                          <p:attrName>style.visibility</p:attrName>
                                        </p:attrNameLst>
                                      </p:cBhvr>
                                      <p:to>
                                        <p:strVal val="visible"/>
                                      </p:to>
                                    </p:set>
                                    <p:animEffect filter="fade" transition="in">
                                      <p:cBhvr>
                                        <p:cTn id="7" dur="1500"/>
                                        <p:tgtEl>
                                          <p:spTgt spid="32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25">
                                            <p:txEl>
                                              <p:pRg st="0" end="0"/>
                                            </p:txEl>
                                          </p:spTgt>
                                        </p:tgtEl>
                                        <p:attrNameLst>
                                          <p:attrName>style.visibility</p:attrName>
                                        </p:attrNameLst>
                                      </p:cBhvr>
                                      <p:to>
                                        <p:strVal val="visible"/>
                                      </p:to>
                                    </p:set>
                                    <p:animEffect filter="fade" transition="in">
                                      <p:cBhvr>
                                        <p:cTn id="10" dur="1500"/>
                                        <p:tgtEl>
                                          <p:spTgt spid="32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25">
                                            <p:txEl>
                                              <p:pRg st="1" end="1"/>
                                            </p:txEl>
                                          </p:spTgt>
                                        </p:tgtEl>
                                        <p:attrNameLst>
                                          <p:attrName>style.visibility</p:attrName>
                                        </p:attrNameLst>
                                      </p:cBhvr>
                                      <p:to>
                                        <p:strVal val="visible"/>
                                      </p:to>
                                    </p:set>
                                    <p:animEffect filter="fade" transition="in">
                                      <p:cBhvr>
                                        <p:cTn id="15" dur="1500"/>
                                        <p:tgtEl>
                                          <p:spTgt spid="32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25">
                                            <p:txEl>
                                              <p:pRg st="2" end="2"/>
                                            </p:txEl>
                                          </p:spTgt>
                                        </p:tgtEl>
                                        <p:attrNameLst>
                                          <p:attrName>style.visibility</p:attrName>
                                        </p:attrNameLst>
                                      </p:cBhvr>
                                      <p:to>
                                        <p:strVal val="visible"/>
                                      </p:to>
                                    </p:set>
                                    <p:animEffect filter="fade" transition="in">
                                      <p:cBhvr>
                                        <p:cTn id="20" dur="1500"/>
                                        <p:tgtEl>
                                          <p:spTgt spid="32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5"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4" name="Image"/>
          <p:cNvGrpSpPr/>
          <p:nvPr/>
        </p:nvGrpSpPr>
        <p:grpSpPr>
          <a:xfrm>
            <a:off x="125492" y="1600239"/>
            <a:ext cx="4434530" cy="7959603"/>
            <a:chOff x="0" y="0"/>
            <a:chExt cx="4434529" cy="7959602"/>
          </a:xfrm>
        </p:grpSpPr>
        <p:pic>
          <p:nvPicPr>
            <p:cNvPr id="332"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33"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35" name="Paul, an apostle of Jesus Christ : The word apostle (apostolos) “is, lit., one sent forth (from stellō, to send)” (Vine).…"/>
          <p:cNvSpPr txBox="1"/>
          <p:nvPr/>
        </p:nvSpPr>
        <p:spPr>
          <a:xfrm>
            <a:off x="4529125" y="2741978"/>
            <a:ext cx="8358873" cy="257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4"/>
              </a:buBlip>
              <a:defRPr sz="3200">
                <a:solidFill>
                  <a:srgbClr val="000000"/>
                </a:solidFill>
                <a:latin typeface="Century Gothic"/>
                <a:ea typeface="Century Gothic"/>
                <a:cs typeface="Century Gothic"/>
                <a:sym typeface="Century Gothic"/>
              </a:defRPr>
            </a:pPr>
            <a:r>
              <a:t>“</a:t>
            </a:r>
            <a:r>
              <a:rPr b="1"/>
              <a:t>Received up in glory”</a:t>
            </a:r>
            <a:r>
              <a:t> : He was received up into heaven, and [there] sat down at the right hand of God, fulfilling John 17:5. (Lk 24:51; Mark 16:19; Acts 1:9–11; 2:36)</a:t>
            </a:r>
          </a:p>
        </p:txBody>
      </p:sp>
      <p:sp>
        <p:nvSpPr>
          <p:cNvPr id="336" name="1 Timothy 3:16 (NKJV)…"/>
          <p:cNvSpPr txBox="1"/>
          <p:nvPr/>
        </p:nvSpPr>
        <p:spPr>
          <a:xfrm>
            <a:off x="319970" y="2628872"/>
            <a:ext cx="4045573" cy="6483034"/>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3:16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16</a:t>
            </a:r>
            <a:r>
              <a:t>  : … God was manifested in the flesh, Justified in the Spirit, Seen by angels, Preached among the Gentiles, Believed on in the world, Received up in glory.</a:t>
            </a:r>
          </a:p>
        </p:txBody>
      </p:sp>
      <p:grpSp>
        <p:nvGrpSpPr>
          <p:cNvPr id="339" name="First Timothy Introduction / Greeting"/>
          <p:cNvGrpSpPr/>
          <p:nvPr/>
        </p:nvGrpSpPr>
        <p:grpSpPr>
          <a:xfrm>
            <a:off x="82897" y="119798"/>
            <a:ext cx="12839005" cy="1181101"/>
            <a:chOff x="0" y="0"/>
            <a:chExt cx="12839003" cy="1181100"/>
          </a:xfrm>
        </p:grpSpPr>
        <p:sp>
          <p:nvSpPr>
            <p:cNvPr id="338" name="First Timothy Introduction / Greeting"/>
            <p:cNvSpPr txBox="1"/>
            <p:nvPr/>
          </p:nvSpPr>
          <p:spPr>
            <a:xfrm>
              <a:off x="165100" y="114300"/>
              <a:ext cx="12508804" cy="7493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Church - Pillar &amp; Ground of The Truth”</a:t>
              </a:r>
            </a:p>
          </p:txBody>
        </p:sp>
        <p:pic>
          <p:nvPicPr>
            <p:cNvPr id="337" name="First Timothy Introduction / Greeting" descr="First Timothy Introduction / Greeting"/>
            <p:cNvPicPr>
              <a:picLocks noChangeAspect="0"/>
            </p:cNvPicPr>
            <p:nvPr/>
          </p:nvPicPr>
          <p:blipFill>
            <a:blip r:embed="rId5">
              <a:extLst/>
            </a:blip>
            <a:stretch>
              <a:fillRect/>
            </a:stretch>
          </p:blipFill>
          <p:spPr>
            <a:xfrm>
              <a:off x="0" y="0"/>
              <a:ext cx="12839004" cy="1181100"/>
            </a:xfrm>
            <a:prstGeom prst="rect">
              <a:avLst/>
            </a:prstGeom>
            <a:effectLst/>
          </p:spPr>
        </p:pic>
      </p:grpSp>
      <p:sp>
        <p:nvSpPr>
          <p:cNvPr id="340" name="The Message of the CHURCH"/>
          <p:cNvSpPr/>
          <p:nvPr/>
        </p:nvSpPr>
        <p:spPr>
          <a:xfrm>
            <a:off x="1309153" y="1267484"/>
            <a:ext cx="10386494" cy="1270001"/>
          </a:xfrm>
          <a:prstGeom prst="roundRect">
            <a:avLst>
              <a:gd name="adj" fmla="val 1500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51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The Message of the CHURCH</a:t>
            </a:r>
          </a:p>
        </p:txBody>
      </p:sp>
      <p:sp>
        <p:nvSpPr>
          <p:cNvPr id="341" name="Ephesians 4:9–10 (NKJV)…"/>
          <p:cNvSpPr txBox="1"/>
          <p:nvPr/>
        </p:nvSpPr>
        <p:spPr>
          <a:xfrm>
            <a:off x="4669112" y="5537075"/>
            <a:ext cx="8078898" cy="39043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000000"/>
                </a:solidFill>
                <a:latin typeface="Times New Roman"/>
                <a:ea typeface="Times New Roman"/>
                <a:cs typeface="Times New Roman"/>
                <a:sym typeface="Times New Roman"/>
              </a:defRPr>
            </a:pPr>
            <a:r>
              <a:t>Ephesians 4:9–10 (NKJV)</a:t>
            </a:r>
          </a:p>
          <a:p>
            <a:pPr defTabSz="457200">
              <a:defRPr sz="3700">
                <a:solidFill>
                  <a:srgbClr val="000000"/>
                </a:solidFill>
                <a:latin typeface="Times New Roman"/>
                <a:ea typeface="Times New Roman"/>
                <a:cs typeface="Times New Roman"/>
                <a:sym typeface="Times New Roman"/>
              </a:defRPr>
            </a:pPr>
            <a:r>
              <a:rPr baseline="31999"/>
              <a:t>9</a:t>
            </a:r>
            <a:r>
              <a:t> (Now this, </a:t>
            </a:r>
            <a:r>
              <a:rPr i="1"/>
              <a:t>“He ascended”</a:t>
            </a:r>
            <a:r>
              <a:t>—what does it mean but that He also first descended into the lower parts of the earth? </a:t>
            </a:r>
            <a:r>
              <a:rPr baseline="31999"/>
              <a:t>10</a:t>
            </a:r>
            <a:r>
              <a:t> He who descended is also the One who ascended far above all the heavens, that He might fill all things.)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5">
                                            <p:bg/>
                                          </p:spTgt>
                                        </p:tgtEl>
                                        <p:attrNameLst>
                                          <p:attrName>style.visibility</p:attrName>
                                        </p:attrNameLst>
                                      </p:cBhvr>
                                      <p:to>
                                        <p:strVal val="visible"/>
                                      </p:to>
                                    </p:set>
                                    <p:animEffect filter="fade" transition="in">
                                      <p:cBhvr>
                                        <p:cTn id="7" dur="1500"/>
                                        <p:tgtEl>
                                          <p:spTgt spid="33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35">
                                            <p:txEl>
                                              <p:pRg st="0" end="0"/>
                                            </p:txEl>
                                          </p:spTgt>
                                        </p:tgtEl>
                                        <p:attrNameLst>
                                          <p:attrName>style.visibility</p:attrName>
                                        </p:attrNameLst>
                                      </p:cBhvr>
                                      <p:to>
                                        <p:strVal val="visible"/>
                                      </p:to>
                                    </p:set>
                                    <p:animEffect filter="fade" transition="in">
                                      <p:cBhvr>
                                        <p:cTn id="10" dur="1500"/>
                                        <p:tgtEl>
                                          <p:spTgt spid="335">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5"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5" name="Image"/>
          <p:cNvGrpSpPr/>
          <p:nvPr/>
        </p:nvGrpSpPr>
        <p:grpSpPr>
          <a:xfrm>
            <a:off x="109828" y="1550681"/>
            <a:ext cx="5087945" cy="8086022"/>
            <a:chOff x="0" y="0"/>
            <a:chExt cx="5087944" cy="8086021"/>
          </a:xfrm>
        </p:grpSpPr>
        <p:pic>
          <p:nvPicPr>
            <p:cNvPr id="344" name="Image" descr="Image"/>
            <p:cNvPicPr>
              <a:picLocks noChangeAspect="1"/>
            </p:cNvPicPr>
            <p:nvPr/>
          </p:nvPicPr>
          <p:blipFill>
            <a:blip r:embed="rId2">
              <a:extLst/>
            </a:blip>
            <a:stretch>
              <a:fillRect/>
            </a:stretch>
          </p:blipFill>
          <p:spPr>
            <a:xfrm>
              <a:off x="88900" y="50800"/>
              <a:ext cx="4910145" cy="7844722"/>
            </a:xfrm>
            <a:prstGeom prst="rect">
              <a:avLst/>
            </a:prstGeom>
            <a:ln>
              <a:noFill/>
            </a:ln>
            <a:effectLst/>
          </p:spPr>
        </p:pic>
        <p:pic>
          <p:nvPicPr>
            <p:cNvPr id="343" name="Image" descr="Image"/>
            <p:cNvPicPr>
              <a:picLocks noChangeAspect="0"/>
            </p:cNvPicPr>
            <p:nvPr/>
          </p:nvPicPr>
          <p:blipFill>
            <a:blip r:embed="rId3">
              <a:extLst/>
            </a:blip>
            <a:stretch>
              <a:fillRect/>
            </a:stretch>
          </p:blipFill>
          <p:spPr>
            <a:xfrm>
              <a:off x="0" y="0"/>
              <a:ext cx="5087945" cy="8086022"/>
            </a:xfrm>
            <a:prstGeom prst="rect">
              <a:avLst/>
            </a:prstGeom>
            <a:effectLst/>
          </p:spPr>
        </p:pic>
      </p:grpSp>
      <p:sp>
        <p:nvSpPr>
          <p:cNvPr id="346" name="“Then, too, there is the joy of victory—and what a victory! Besides this, it had to be a thrilling experience just to see him ascend, and to behold the clouds receiving him out of sight. However, the heavenly view of his homecoming, foreseen and foretold"/>
          <p:cNvSpPr txBox="1"/>
          <p:nvPr/>
        </p:nvSpPr>
        <p:spPr>
          <a:xfrm>
            <a:off x="5257670" y="1348427"/>
            <a:ext cx="7528262" cy="8236118"/>
          </a:xfrm>
          <a:prstGeom prst="rect">
            <a:avLst/>
          </a:prstGeom>
          <a:solidFill>
            <a:srgbClr val="FFFFFF"/>
          </a:solidFill>
          <a:ln w="25400">
            <a:solidFill>
              <a:srgbClr val="000000"/>
            </a:solidFill>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3500">
                <a:latin typeface="Times New Roman"/>
                <a:ea typeface="Times New Roman"/>
                <a:cs typeface="Times New Roman"/>
                <a:sym typeface="Times New Roman"/>
              </a:defRPr>
            </a:lvl1pPr>
          </a:lstStyle>
          <a:p>
            <a:pPr/>
            <a:r>
              <a:t>“Then, too, there is the joy of victory—and what a victory! Besides this, it had to be a thrilling experience just to see him ascend, and to behold the clouds receiving him out of sight. However, the heavenly view of his homecoming, foreseen and foretold by the Psalmist (Ps. 24:7-10) and the prophet Daniel (Dan. 7:13, 14), by far excels the earthly view, and impresses us with the majesty, pomp, and grandeur of the welcoming host and coronation ceremonies when he sat down at the right hand of God in that world of immortal glory. Truly, he was glorified with the glory he had with the Father before the world was.” (pg. 108)</a:t>
            </a:r>
          </a:p>
        </p:txBody>
      </p:sp>
      <p:grpSp>
        <p:nvGrpSpPr>
          <p:cNvPr id="349" name="First Timothy Introduction / Greeting"/>
          <p:cNvGrpSpPr/>
          <p:nvPr/>
        </p:nvGrpSpPr>
        <p:grpSpPr>
          <a:xfrm>
            <a:off x="82897" y="119798"/>
            <a:ext cx="12839005" cy="1181101"/>
            <a:chOff x="0" y="0"/>
            <a:chExt cx="12839003" cy="1181100"/>
          </a:xfrm>
        </p:grpSpPr>
        <p:sp>
          <p:nvSpPr>
            <p:cNvPr id="348" name="First Timothy Introduction / Greeting"/>
            <p:cNvSpPr txBox="1"/>
            <p:nvPr/>
          </p:nvSpPr>
          <p:spPr>
            <a:xfrm>
              <a:off x="165100" y="114300"/>
              <a:ext cx="12508804" cy="7493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Church - Pillar &amp; Ground of The Truth”</a:t>
              </a:r>
            </a:p>
          </p:txBody>
        </p:sp>
        <p:pic>
          <p:nvPicPr>
            <p:cNvPr id="347" name="First Timothy Introduction / Greeting" descr="First Timothy Introduction / Greeting"/>
            <p:cNvPicPr>
              <a:picLocks noChangeAspect="0"/>
            </p:cNvPicPr>
            <p:nvPr/>
          </p:nvPicPr>
          <p:blipFill>
            <a:blip r:embed="rId4">
              <a:extLst/>
            </a:blip>
            <a:stretch>
              <a:fillRect/>
            </a:stretch>
          </p:blipFill>
          <p:spPr>
            <a:xfrm>
              <a:off x="0" y="0"/>
              <a:ext cx="12839004" cy="11811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3" name="Image"/>
          <p:cNvGrpSpPr/>
          <p:nvPr/>
        </p:nvGrpSpPr>
        <p:grpSpPr>
          <a:xfrm>
            <a:off x="125492" y="1600239"/>
            <a:ext cx="4434530" cy="7959603"/>
            <a:chOff x="0" y="0"/>
            <a:chExt cx="4434529" cy="7959602"/>
          </a:xfrm>
        </p:grpSpPr>
        <p:pic>
          <p:nvPicPr>
            <p:cNvPr id="35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5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54" name="The Mission &amp; Message of the CHURCH"/>
          <p:cNvSpPr/>
          <p:nvPr/>
        </p:nvSpPr>
        <p:spPr>
          <a:xfrm>
            <a:off x="4594697" y="1358185"/>
            <a:ext cx="8257157" cy="1725370"/>
          </a:xfrm>
          <a:prstGeom prst="roundRect">
            <a:avLst>
              <a:gd name="adj" fmla="val 11041"/>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50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The Mission &amp; Message of the CHURCH</a:t>
            </a:r>
          </a:p>
        </p:txBody>
      </p:sp>
      <p:sp>
        <p:nvSpPr>
          <p:cNvPr id="355" name="Paul, an apostle of Jesus Christ : The word apostle (apostolos) “is, lit., one sent forth (from stellō, to send)” (Vine).…"/>
          <p:cNvSpPr txBox="1"/>
          <p:nvPr/>
        </p:nvSpPr>
        <p:spPr>
          <a:xfrm>
            <a:off x="4640627" y="3140841"/>
            <a:ext cx="8165295" cy="6362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000"/>
              </a:spcBef>
              <a:buSzPct val="80000"/>
              <a:buBlip>
                <a:blip r:embed="rId4"/>
              </a:buBlip>
              <a:defRPr sz="3500">
                <a:solidFill>
                  <a:srgbClr val="000000"/>
                </a:solidFill>
                <a:latin typeface="Century Gothic"/>
                <a:ea typeface="Century Gothic"/>
                <a:cs typeface="Century Gothic"/>
                <a:sym typeface="Century Gothic"/>
              </a:defRPr>
            </a:pPr>
            <a:r>
              <a:t>Adhere to the pattern given by God (2 Tim. 1:13)</a:t>
            </a:r>
          </a:p>
          <a:p>
            <a:pPr marL="685799" indent="-685799" algn="l">
              <a:spcBef>
                <a:spcPts val="1000"/>
              </a:spcBef>
              <a:buSzPct val="80000"/>
              <a:buBlip>
                <a:blip r:embed="rId4"/>
              </a:buBlip>
              <a:defRPr sz="3500">
                <a:solidFill>
                  <a:srgbClr val="000000"/>
                </a:solidFill>
                <a:latin typeface="Century Gothic"/>
                <a:ea typeface="Century Gothic"/>
                <a:cs typeface="Century Gothic"/>
                <a:sym typeface="Century Gothic"/>
              </a:defRPr>
            </a:pPr>
            <a:r>
              <a:t>The local church is to support, defend, maintain, and propagate the truth (cf. Gal. 2:9; Rev. 3:12)</a:t>
            </a:r>
          </a:p>
          <a:p>
            <a:pPr marL="685799" indent="-685799" algn="l">
              <a:spcBef>
                <a:spcPts val="1000"/>
              </a:spcBef>
              <a:buSzPct val="80000"/>
              <a:buBlip>
                <a:blip r:embed="rId4"/>
              </a:buBlip>
              <a:defRPr sz="3500">
                <a:solidFill>
                  <a:srgbClr val="000000"/>
                </a:solidFill>
                <a:latin typeface="Century Gothic"/>
                <a:ea typeface="Century Gothic"/>
                <a:cs typeface="Century Gothic"/>
                <a:sym typeface="Century Gothic"/>
              </a:defRPr>
            </a:pPr>
            <a:r>
              <a:t>Believe in, teach and defend the TRUTH of Jesus’s incarnation, victory over death, authority in heaven and on earth - is currently the King of kings and Lord of Lord’s. (1 Tim 6:15; Rev. 19:16)</a:t>
            </a:r>
          </a:p>
        </p:txBody>
      </p:sp>
      <p:grpSp>
        <p:nvGrpSpPr>
          <p:cNvPr id="358" name="First Timothy Introduction / Greeting"/>
          <p:cNvGrpSpPr/>
          <p:nvPr/>
        </p:nvGrpSpPr>
        <p:grpSpPr>
          <a:xfrm>
            <a:off x="82897" y="119798"/>
            <a:ext cx="12839005" cy="1181101"/>
            <a:chOff x="0" y="0"/>
            <a:chExt cx="12839003" cy="1181100"/>
          </a:xfrm>
        </p:grpSpPr>
        <p:sp>
          <p:nvSpPr>
            <p:cNvPr id="357" name="First Timothy Introduction / Greeting"/>
            <p:cNvSpPr txBox="1"/>
            <p:nvPr/>
          </p:nvSpPr>
          <p:spPr>
            <a:xfrm>
              <a:off x="165100" y="114300"/>
              <a:ext cx="12508804" cy="7493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Church - Pillar &amp; Ground of The Truth”</a:t>
              </a:r>
            </a:p>
          </p:txBody>
        </p:sp>
        <p:pic>
          <p:nvPicPr>
            <p:cNvPr id="356" name="First Timothy Introduction / Greeting" descr="First Timothy Introduction / Greeting"/>
            <p:cNvPicPr>
              <a:picLocks noChangeAspect="0"/>
            </p:cNvPicPr>
            <p:nvPr/>
          </p:nvPicPr>
          <p:blipFill>
            <a:blip r:embed="rId5">
              <a:extLst/>
            </a:blip>
            <a:stretch>
              <a:fillRect/>
            </a:stretch>
          </p:blipFill>
          <p:spPr>
            <a:xfrm>
              <a:off x="0" y="0"/>
              <a:ext cx="12839004" cy="11811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5">
                                            <p:bg/>
                                          </p:spTgt>
                                        </p:tgtEl>
                                        <p:attrNameLst>
                                          <p:attrName>style.visibility</p:attrName>
                                        </p:attrNameLst>
                                      </p:cBhvr>
                                      <p:to>
                                        <p:strVal val="visible"/>
                                      </p:to>
                                    </p:set>
                                    <p:animEffect filter="fade" transition="in">
                                      <p:cBhvr>
                                        <p:cTn id="7" dur="1500"/>
                                        <p:tgtEl>
                                          <p:spTgt spid="35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55">
                                            <p:txEl>
                                              <p:pRg st="0" end="0"/>
                                            </p:txEl>
                                          </p:spTgt>
                                        </p:tgtEl>
                                        <p:attrNameLst>
                                          <p:attrName>style.visibility</p:attrName>
                                        </p:attrNameLst>
                                      </p:cBhvr>
                                      <p:to>
                                        <p:strVal val="visible"/>
                                      </p:to>
                                    </p:set>
                                    <p:animEffect filter="fade" transition="in">
                                      <p:cBhvr>
                                        <p:cTn id="10" dur="1500"/>
                                        <p:tgtEl>
                                          <p:spTgt spid="35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55">
                                            <p:txEl>
                                              <p:pRg st="1" end="1"/>
                                            </p:txEl>
                                          </p:spTgt>
                                        </p:tgtEl>
                                        <p:attrNameLst>
                                          <p:attrName>style.visibility</p:attrName>
                                        </p:attrNameLst>
                                      </p:cBhvr>
                                      <p:to>
                                        <p:strVal val="visible"/>
                                      </p:to>
                                    </p:set>
                                    <p:animEffect filter="fade" transition="in">
                                      <p:cBhvr>
                                        <p:cTn id="15" dur="1500"/>
                                        <p:tgtEl>
                                          <p:spTgt spid="35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55">
                                            <p:txEl>
                                              <p:pRg st="2" end="2"/>
                                            </p:txEl>
                                          </p:spTgt>
                                        </p:tgtEl>
                                        <p:attrNameLst>
                                          <p:attrName>style.visibility</p:attrName>
                                        </p:attrNameLst>
                                      </p:cBhvr>
                                      <p:to>
                                        <p:strVal val="visible"/>
                                      </p:to>
                                    </p:set>
                                    <p:animEffect filter="fade" transition="in">
                                      <p:cBhvr>
                                        <p:cTn id="20" dur="1500"/>
                                        <p:tgtEl>
                                          <p:spTgt spid="35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5"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Double-click to edit"/>
          <p:cNvSpPr txBox="1"/>
          <p:nvPr>
            <p:ph type="title"/>
          </p:nvPr>
        </p:nvSpPr>
        <p:spPr>
          <a:prstGeom prst="rect">
            <a:avLst/>
          </a:prstGeom>
        </p:spPr>
        <p:txBody>
          <a:bodyPr/>
          <a:lstStyle/>
          <a:p>
            <a:pPr/>
          </a:p>
        </p:txBody>
      </p:sp>
      <p:sp>
        <p:nvSpPr>
          <p:cNvPr id="361" name="Double-click to edit"/>
          <p:cNvSpPr txBox="1"/>
          <p:nvPr>
            <p:ph type="body" idx="1"/>
          </p:nvPr>
        </p:nvSpPr>
        <p:spPr>
          <a:xfrm>
            <a:off x="650239" y="2275840"/>
            <a:ext cx="11704322" cy="6697472"/>
          </a:xfrm>
          <a:prstGeom prst="rect">
            <a:avLst/>
          </a:prstGeom>
        </p:spPr>
        <p:txBody>
          <a:bodyPr/>
          <a:lstStyle/>
          <a:p>
            <a:pPr/>
          </a:p>
        </p:txBody>
      </p:sp>
      <p:sp>
        <p:nvSpPr>
          <p:cNvPr id="362" name="Rectangle"/>
          <p:cNvSpPr/>
          <p:nvPr/>
        </p:nvSpPr>
        <p:spPr>
          <a:xfrm>
            <a:off x="-1" y="-1"/>
            <a:ext cx="13004801" cy="9753601"/>
          </a:xfrm>
          <a:prstGeom prst="rect">
            <a:avLst/>
          </a:prstGeom>
          <a:solidFill>
            <a:srgbClr val="000000"/>
          </a:solidFill>
          <a:ln w="25400">
            <a:solidFill>
              <a:srgbClr val="000000"/>
            </a:solidFill>
          </a:ln>
        </p:spPr>
        <p:txBody>
          <a:bodyPr lIns="65023" tIns="65023" rIns="65023" bIns="65023" anchor="ctr"/>
          <a:lstStyle/>
          <a:p>
            <a:pPr defTabSz="1300480">
              <a:defRPr sz="2400">
                <a:solidFill>
                  <a:srgbClr val="FFFFFF"/>
                </a:solidFill>
                <a:latin typeface="Book Antiqua"/>
                <a:ea typeface="Book Antiqua"/>
                <a:cs typeface="Book Antiqua"/>
                <a:sym typeface="Book Antiqua"/>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4" name="Image" descr="Image"/>
          <p:cNvPicPr>
            <a:picLocks noChangeAspect="1"/>
          </p:cNvPicPr>
          <p:nvPr>
            <p:ph type="pic" idx="21"/>
          </p:nvPr>
        </p:nvPicPr>
        <p:blipFill>
          <a:blip r:embed="rId2">
            <a:extLst/>
          </a:blip>
          <a:srcRect l="6336" t="0" r="6336" b="0"/>
          <a:stretch>
            <a:fillRect/>
          </a:stretch>
        </p:blipFill>
        <p:spPr>
          <a:xfrm>
            <a:off x="0" y="0"/>
            <a:ext cx="13004800" cy="9753600"/>
          </a:xfrm>
          <a:prstGeom prst="rect">
            <a:avLst/>
          </a:prstGeom>
        </p:spPr>
      </p:pic>
      <p:grpSp>
        <p:nvGrpSpPr>
          <p:cNvPr id="367" name="Image"/>
          <p:cNvGrpSpPr/>
          <p:nvPr/>
        </p:nvGrpSpPr>
        <p:grpSpPr>
          <a:xfrm>
            <a:off x="557130" y="387427"/>
            <a:ext cx="11890540" cy="3360523"/>
            <a:chOff x="0" y="0"/>
            <a:chExt cx="11890539" cy="3360522"/>
          </a:xfrm>
        </p:grpSpPr>
        <p:pic>
          <p:nvPicPr>
            <p:cNvPr id="366" name="Image" descr="Image"/>
            <p:cNvPicPr>
              <a:picLocks noChangeAspect="1"/>
            </p:cNvPicPr>
            <p:nvPr/>
          </p:nvPicPr>
          <p:blipFill>
            <a:blip r:embed="rId3">
              <a:extLst/>
            </a:blip>
            <a:srcRect l="0" t="28802" r="0" b="22296"/>
            <a:stretch>
              <a:fillRect/>
            </a:stretch>
          </p:blipFill>
          <p:spPr>
            <a:xfrm>
              <a:off x="215900" y="139700"/>
              <a:ext cx="11458740" cy="2801723"/>
            </a:xfrm>
            <a:prstGeom prst="rect">
              <a:avLst/>
            </a:prstGeom>
            <a:ln>
              <a:noFill/>
            </a:ln>
            <a:effectLst/>
          </p:spPr>
        </p:pic>
        <p:pic>
          <p:nvPicPr>
            <p:cNvPr id="365" name="Image" descr="Image"/>
            <p:cNvPicPr>
              <a:picLocks noChangeAspect="0"/>
            </p:cNvPicPr>
            <p:nvPr/>
          </p:nvPicPr>
          <p:blipFill>
            <a:blip r:embed="rId4">
              <a:extLst/>
            </a:blip>
            <a:stretch>
              <a:fillRect/>
            </a:stretch>
          </p:blipFill>
          <p:spPr>
            <a:xfrm>
              <a:off x="-1" y="-1"/>
              <a:ext cx="11890541" cy="3360524"/>
            </a:xfrm>
            <a:prstGeom prst="rect">
              <a:avLst/>
            </a:prstGeom>
            <a:effectLst/>
          </p:spPr>
        </p:pic>
      </p:grpSp>
      <p:sp>
        <p:nvSpPr>
          <p:cNvPr id="368" name="Charts by Don McClain…"/>
          <p:cNvSpPr txBox="1"/>
          <p:nvPr/>
        </p:nvSpPr>
        <p:spPr>
          <a:xfrm>
            <a:off x="82853" y="6586803"/>
            <a:ext cx="12839095" cy="3106617"/>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April 25, 2021 / West 65th Street church of Christ P.O. Box 190062 / Little Rock AR 72219 / Phone: 501-568-1062</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5"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6" invalidUrl="" action="" tgtFrame="" tooltip="" history="1" highlightClick="0" endSnd="0"/>
              </a:rPr>
              <a:t>w65stchurchofchrist.com</a:t>
            </a:r>
            <a:r>
              <a:t> </a:t>
            </a:r>
          </a:p>
        </p:txBody>
      </p:sp>
      <p:grpSp>
        <p:nvGrpSpPr>
          <p:cNvPr id="371" name="“The Church - Pillar &amp; Ground of The Truth”…"/>
          <p:cNvGrpSpPr/>
          <p:nvPr/>
        </p:nvGrpSpPr>
        <p:grpSpPr>
          <a:xfrm>
            <a:off x="557130" y="3611605"/>
            <a:ext cx="11890540" cy="3251201"/>
            <a:chOff x="0" y="0"/>
            <a:chExt cx="11890539" cy="3251200"/>
          </a:xfrm>
        </p:grpSpPr>
        <p:sp>
          <p:nvSpPr>
            <p:cNvPr id="370" name="“The Church - Pillar &amp; Ground of The Truth”…"/>
            <p:cNvSpPr txBox="1"/>
            <p:nvPr/>
          </p:nvSpPr>
          <p:spPr>
            <a:xfrm>
              <a:off x="215900" y="139700"/>
              <a:ext cx="11458740" cy="26924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“The Church - Pillar &amp; Ground of The Truth”</a:t>
              </a:r>
            </a:p>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3:14–16)</a:t>
              </a:r>
            </a:p>
          </p:txBody>
        </p:sp>
        <p:pic>
          <p:nvPicPr>
            <p:cNvPr id="369" name="“The Church - Pillar &amp; Ground of The Truth”… “The Church - Pillar &amp; Ground of The Truth”(1 Timothy 3:14–16)" descr="“The Church - Pillar &amp; Ground of The Truth”… “The Church - Pillar &amp; Ground of The Truth”(1 Timothy 3:14–16)"/>
            <p:cNvPicPr>
              <a:picLocks noChangeAspect="0"/>
            </p:cNvPicPr>
            <p:nvPr/>
          </p:nvPicPr>
          <p:blipFill>
            <a:blip r:embed="rId7">
              <a:extLst/>
            </a:blip>
            <a:stretch>
              <a:fillRect/>
            </a:stretch>
          </p:blipFill>
          <p:spPr>
            <a:xfrm>
              <a:off x="0" y="0"/>
              <a:ext cx="11890540" cy="32512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Hebrews 12:22–29 (NKJV)…"/>
          <p:cNvSpPr txBox="1"/>
          <p:nvPr/>
        </p:nvSpPr>
        <p:spPr>
          <a:xfrm>
            <a:off x="181358" y="156840"/>
            <a:ext cx="12642084" cy="9458307"/>
          </a:xfrm>
          <a:prstGeom prst="rect">
            <a:avLst/>
          </a:prstGeom>
          <a:solidFill>
            <a:srgbClr val="FFFFFF"/>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6800">
                <a:solidFill>
                  <a:srgbClr val="000000"/>
                </a:solidFill>
                <a:latin typeface="Times New Roman"/>
                <a:ea typeface="Times New Roman"/>
                <a:cs typeface="Times New Roman"/>
                <a:sym typeface="Times New Roman"/>
              </a:defRPr>
            </a:pPr>
            <a:r>
              <a:t>Hebrews 12:22–29 (NKJV) </a:t>
            </a:r>
          </a:p>
          <a:p>
            <a:pPr defTabSz="457200">
              <a:defRPr sz="5300">
                <a:solidFill>
                  <a:srgbClr val="000000"/>
                </a:solidFill>
                <a:latin typeface="Times New Roman"/>
                <a:ea typeface="Times New Roman"/>
                <a:cs typeface="Times New Roman"/>
                <a:sym typeface="Times New Roman"/>
              </a:defRPr>
            </a:pPr>
            <a:r>
              <a:rPr baseline="31999"/>
              <a:t>22</a:t>
            </a:r>
            <a:r>
              <a:t> But you have come to Mount Zion and to the city of the living God, the heavenly Jerusalem, to an innumerable company of angels, </a:t>
            </a:r>
            <a:r>
              <a:rPr baseline="31999"/>
              <a:t>23</a:t>
            </a:r>
            <a:r>
              <a:t> to the general assembly and church of the firstborn </a:t>
            </a:r>
            <a:r>
              <a:rPr i="1"/>
              <a:t>who are</a:t>
            </a:r>
            <a:r>
              <a:t> registered in heaven, to God the Judge of all, to the spirits of just men made perfect, </a:t>
            </a:r>
            <a:r>
              <a:rPr baseline="31999"/>
              <a:t>24</a:t>
            </a:r>
            <a:r>
              <a:t> to Jesus the Mediator of the new covenant, and to the blood of sprinkling that speaks better things than </a:t>
            </a:r>
            <a:r>
              <a:rPr i="1"/>
              <a:t>that of</a:t>
            </a:r>
            <a:r>
              <a:t> Abel. </a:t>
            </a:r>
            <a:r>
              <a:rPr baseline="31999"/>
              <a:t>25</a:t>
            </a:r>
            <a:r>
              <a:t> See that you do not refuse Him who speaks.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Hebrews 12:22–29 (NKJV)…"/>
          <p:cNvSpPr txBox="1"/>
          <p:nvPr/>
        </p:nvSpPr>
        <p:spPr>
          <a:xfrm>
            <a:off x="181358" y="156840"/>
            <a:ext cx="12642084" cy="9501263"/>
          </a:xfrm>
          <a:prstGeom prst="rect">
            <a:avLst/>
          </a:prstGeom>
          <a:solidFill>
            <a:srgbClr val="FFFFFF"/>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6800">
                <a:solidFill>
                  <a:srgbClr val="000000"/>
                </a:solidFill>
                <a:latin typeface="Times New Roman"/>
                <a:ea typeface="Times New Roman"/>
                <a:cs typeface="Times New Roman"/>
                <a:sym typeface="Times New Roman"/>
              </a:defRPr>
            </a:pPr>
            <a:r>
              <a:t>Hebrews 12:22–29 (NKJV) </a:t>
            </a:r>
          </a:p>
          <a:p>
            <a:pPr defTabSz="457200">
              <a:defRPr sz="4400">
                <a:solidFill>
                  <a:srgbClr val="000000"/>
                </a:solidFill>
                <a:latin typeface="Times New Roman"/>
                <a:ea typeface="Times New Roman"/>
                <a:cs typeface="Times New Roman"/>
                <a:sym typeface="Times New Roman"/>
              </a:defRPr>
            </a:pPr>
            <a:r>
              <a:t>For if they did not escape who refused Him who spoke on earth, much more </a:t>
            </a:r>
            <a:r>
              <a:rPr i="1"/>
              <a:t>shall we not escape</a:t>
            </a:r>
            <a:r>
              <a:t> if we turn away from Him who </a:t>
            </a:r>
            <a:r>
              <a:rPr i="1"/>
              <a:t>speaks</a:t>
            </a:r>
            <a:r>
              <a:t> from heaven, </a:t>
            </a:r>
            <a:r>
              <a:rPr baseline="31999"/>
              <a:t>26</a:t>
            </a:r>
            <a:r>
              <a:t> whose voice then shook the earth; but now He has promised, saying, “</a:t>
            </a:r>
            <a:r>
              <a:rPr i="1"/>
              <a:t>Yet once more I</a:t>
            </a:r>
            <a:r>
              <a:t> </a:t>
            </a:r>
            <a:r>
              <a:rPr i="1"/>
              <a:t>shake not only the earth, but also heaven</a:t>
            </a:r>
            <a:r>
              <a:t>.” </a:t>
            </a:r>
            <a:r>
              <a:rPr baseline="31999"/>
              <a:t>27</a:t>
            </a:r>
            <a:r>
              <a:t> Now this, </a:t>
            </a:r>
            <a:r>
              <a:rPr i="1"/>
              <a:t>“Yet once more,”</a:t>
            </a:r>
            <a:r>
              <a:t> indicates the removal of those things that are being shaken, as of things that are made, that the things which cannot be shaken may remain. </a:t>
            </a:r>
            <a:r>
              <a:rPr baseline="31999"/>
              <a:t>28</a:t>
            </a:r>
            <a:r>
              <a:t> Therefore, since we are receiving a kingdom which cannot be shaken, let us have grace, by which we may serve God acceptably with reverence and godly fear. </a:t>
            </a:r>
            <a:r>
              <a:rPr baseline="31999"/>
              <a:t>29</a:t>
            </a:r>
            <a:r>
              <a:t> For our God </a:t>
            </a:r>
            <a:r>
              <a:rPr i="1"/>
              <a:t>is</a:t>
            </a:r>
            <a:r>
              <a:t> a consuming fire.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3" name="Image"/>
          <p:cNvGrpSpPr/>
          <p:nvPr/>
        </p:nvGrpSpPr>
        <p:grpSpPr>
          <a:xfrm>
            <a:off x="125492" y="2282881"/>
            <a:ext cx="4054210" cy="7276961"/>
            <a:chOff x="0" y="0"/>
            <a:chExt cx="4054209" cy="7276960"/>
          </a:xfrm>
        </p:grpSpPr>
        <p:pic>
          <p:nvPicPr>
            <p:cNvPr id="251" name="Image" descr="Image"/>
            <p:cNvPicPr>
              <a:picLocks noChangeAspect="1"/>
            </p:cNvPicPr>
            <p:nvPr/>
          </p:nvPicPr>
          <p:blipFill>
            <a:blip r:embed="rId2">
              <a:extLst/>
            </a:blip>
            <a:srcRect l="23371" t="1720" r="42758" b="0"/>
            <a:stretch>
              <a:fillRect/>
            </a:stretch>
          </p:blipFill>
          <p:spPr>
            <a:xfrm>
              <a:off x="116107" y="81274"/>
              <a:ext cx="3821995" cy="6951860"/>
            </a:xfrm>
            <a:prstGeom prst="rect">
              <a:avLst/>
            </a:prstGeom>
            <a:ln w="12700" cap="flat">
              <a:noFill/>
              <a:miter lim="400000"/>
            </a:ln>
            <a:effectLst/>
          </p:spPr>
        </p:pic>
        <p:pic>
          <p:nvPicPr>
            <p:cNvPr id="252" name="Image" descr="Image"/>
            <p:cNvPicPr>
              <a:picLocks noChangeAspect="1"/>
            </p:cNvPicPr>
            <p:nvPr/>
          </p:nvPicPr>
          <p:blipFill>
            <a:blip r:embed="rId3">
              <a:extLst/>
            </a:blip>
            <a:stretch>
              <a:fillRect/>
            </a:stretch>
          </p:blipFill>
          <p:spPr>
            <a:xfrm>
              <a:off x="0" y="0"/>
              <a:ext cx="4054210" cy="7276961"/>
            </a:xfrm>
            <a:prstGeom prst="rect">
              <a:avLst/>
            </a:prstGeom>
            <a:ln w="12700" cap="flat">
              <a:noFill/>
              <a:miter lim="400000"/>
            </a:ln>
            <a:effectLst/>
          </p:spPr>
        </p:pic>
      </p:grpSp>
      <p:sp>
        <p:nvSpPr>
          <p:cNvPr id="254" name="Paul, an apostle of Jesus Christ : The word apostle (apostolos) “is, lit., one sent forth (from stellō, to send)” (Vine).…"/>
          <p:cNvSpPr txBox="1"/>
          <p:nvPr/>
        </p:nvSpPr>
        <p:spPr>
          <a:xfrm>
            <a:off x="4312991" y="1263329"/>
            <a:ext cx="8602439" cy="835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t>Introduction / Greeting (1:1-7) </a:t>
            </a:r>
          </a:p>
          <a:p>
            <a:pPr marL="1143000" indent="-685800" algn="l">
              <a:spcBef>
                <a:spcPts val="700"/>
              </a:spcBef>
              <a:buSzPct val="80000"/>
              <a:buBlip>
                <a:blip r:embed="rId5"/>
              </a:buBlip>
              <a:defRPr sz="2900">
                <a:solidFill>
                  <a:srgbClr val="000000"/>
                </a:solidFill>
                <a:latin typeface="Century Gothic"/>
                <a:ea typeface="Century Gothic"/>
                <a:cs typeface="Century Gothic"/>
                <a:sym typeface="Century Gothic"/>
              </a:defRPr>
            </a:pPr>
            <a:r>
              <a:t>Jesus Christ OUR Hope (1:1,2)</a:t>
            </a:r>
          </a:p>
          <a:p>
            <a:pPr marL="1143000" indent="-685800" algn="l">
              <a:spcBef>
                <a:spcPts val="700"/>
              </a:spcBef>
              <a:buSzPct val="80000"/>
              <a:buBlip>
                <a:blip r:embed="rId5"/>
              </a:buBlip>
              <a:defRPr sz="2900">
                <a:solidFill>
                  <a:srgbClr val="000000"/>
                </a:solidFill>
                <a:latin typeface="Century Gothic"/>
                <a:ea typeface="Century Gothic"/>
                <a:cs typeface="Century Gothic"/>
                <a:sym typeface="Century Gothic"/>
              </a:defRPr>
            </a:pPr>
            <a:r>
              <a:t>The value &amp; necessary commitment to the  doctrine of Christ (1:3-7)</a:t>
            </a:r>
          </a:p>
          <a:p>
            <a:pPr marL="6858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t>The Lawful Use of the Law (1:5-11)</a:t>
            </a:r>
          </a:p>
          <a:p>
            <a:pPr marL="6858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t>Paul : A Pattern (1:12-17)</a:t>
            </a:r>
          </a:p>
          <a:p>
            <a:pPr marL="1143000" indent="-685800" algn="l">
              <a:spcBef>
                <a:spcPts val="700"/>
              </a:spcBef>
              <a:buSzPct val="80000"/>
              <a:buBlip>
                <a:blip r:embed="rId5"/>
              </a:buBlip>
              <a:defRPr sz="3200">
                <a:solidFill>
                  <a:srgbClr val="000000"/>
                </a:solidFill>
                <a:latin typeface="Century Gothic"/>
                <a:ea typeface="Century Gothic"/>
                <a:cs typeface="Century Gothic"/>
                <a:sym typeface="Century Gothic"/>
              </a:defRPr>
            </a:pPr>
            <a:r>
              <a:t>If Paul can be saved ANYONE can be saved!</a:t>
            </a:r>
          </a:p>
          <a:p>
            <a:pPr marL="6858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t>Fight the good fight (1:18-20)</a:t>
            </a:r>
          </a:p>
          <a:p>
            <a:pPr marL="6858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t>Pray for leaders (2:1-7)</a:t>
            </a:r>
          </a:p>
          <a:p>
            <a:pPr marL="6858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t>Behavior of men &amp; women in the church (2:8-15)</a:t>
            </a:r>
          </a:p>
          <a:p>
            <a:pPr marL="6858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t>Qualifications of elders (3:1-7)</a:t>
            </a:r>
          </a:p>
          <a:p>
            <a:pPr marL="6858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t>Qualifications of Deacons (3:8-13)</a:t>
            </a:r>
          </a:p>
          <a:p>
            <a:pPr marL="6858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t>Behavior in God’s House (3:14-16)</a:t>
            </a:r>
          </a:p>
        </p:txBody>
      </p:sp>
      <p:grpSp>
        <p:nvGrpSpPr>
          <p:cNvPr id="257" name="First Timothy Introduction / Greeting"/>
          <p:cNvGrpSpPr/>
          <p:nvPr/>
        </p:nvGrpSpPr>
        <p:grpSpPr>
          <a:xfrm>
            <a:off x="82897" y="119798"/>
            <a:ext cx="12839005" cy="1181101"/>
            <a:chOff x="0" y="0"/>
            <a:chExt cx="12839003" cy="1181100"/>
          </a:xfrm>
        </p:grpSpPr>
        <p:sp>
          <p:nvSpPr>
            <p:cNvPr id="256" name="First Timothy Introduction / Greeting"/>
            <p:cNvSpPr txBox="1"/>
            <p:nvPr/>
          </p:nvSpPr>
          <p:spPr>
            <a:xfrm>
              <a:off x="165100" y="114300"/>
              <a:ext cx="12508804" cy="7493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Church - Pillar &amp; Ground of The Truth”</a:t>
              </a:r>
            </a:p>
          </p:txBody>
        </p:sp>
        <p:pic>
          <p:nvPicPr>
            <p:cNvPr id="255" name="First Timothy Introduction / Greeting" descr="First Timothy Introduction / Greeting"/>
            <p:cNvPicPr>
              <a:picLocks noChangeAspect="0"/>
            </p:cNvPicPr>
            <p:nvPr/>
          </p:nvPicPr>
          <p:blipFill>
            <a:blip r:embed="rId6">
              <a:extLst/>
            </a:blip>
            <a:stretch>
              <a:fillRect/>
            </a:stretch>
          </p:blipFill>
          <p:spPr>
            <a:xfrm>
              <a:off x="0" y="0"/>
              <a:ext cx="12839004" cy="11811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Screen Shot 2021-05-09 at 1.37.58 PM.png" descr="Screen Shot 2021-05-09 at 1.37.58 PM.png"/>
          <p:cNvPicPr>
            <a:picLocks noChangeAspect="0"/>
          </p:cNvPicPr>
          <p:nvPr/>
        </p:nvPicPr>
        <p:blipFill>
          <a:blip r:embed="rId2">
            <a:extLst/>
          </a:blip>
          <a:stretch>
            <a:fillRect/>
          </a:stretch>
        </p:blipFill>
        <p:spPr>
          <a:xfrm>
            <a:off x="168638" y="1326770"/>
            <a:ext cx="12667524" cy="8263000"/>
          </a:xfrm>
          <a:prstGeom prst="rect">
            <a:avLst/>
          </a:prstGeom>
          <a:ln w="12700">
            <a:miter lim="400000"/>
          </a:ln>
        </p:spPr>
      </p:pic>
      <p:sp>
        <p:nvSpPr>
          <p:cNvPr id="260" name="1 Timothy 3:14–16 (NKJV)"/>
          <p:cNvSpPr txBox="1"/>
          <p:nvPr/>
        </p:nvSpPr>
        <p:spPr>
          <a:xfrm>
            <a:off x="168638" y="115896"/>
            <a:ext cx="12667524" cy="112901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7300">
                <a:solidFill>
                  <a:srgbClr val="000000"/>
                </a:solidFill>
                <a:latin typeface="Times New Roman"/>
                <a:ea typeface="Times New Roman"/>
                <a:cs typeface="Times New Roman"/>
                <a:sym typeface="Times New Roman"/>
              </a:defRPr>
            </a:lvl1pPr>
          </a:lstStyle>
          <a:p>
            <a:pPr/>
            <a:r>
              <a:t>1 Timothy 3:14–16 (NKJV)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4" name="Image"/>
          <p:cNvGrpSpPr/>
          <p:nvPr/>
        </p:nvGrpSpPr>
        <p:grpSpPr>
          <a:xfrm>
            <a:off x="125492" y="1600239"/>
            <a:ext cx="4434530" cy="7959603"/>
            <a:chOff x="0" y="0"/>
            <a:chExt cx="4434529" cy="7959602"/>
          </a:xfrm>
        </p:grpSpPr>
        <p:pic>
          <p:nvPicPr>
            <p:cNvPr id="262"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63"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65" name="Paul, an apostle of Jesus Christ : The word apostle (apostolos) “is, lit., one sent forth (from stellō, to send)” (Vine).…"/>
          <p:cNvSpPr txBox="1"/>
          <p:nvPr/>
        </p:nvSpPr>
        <p:spPr>
          <a:xfrm>
            <a:off x="4529124" y="2741978"/>
            <a:ext cx="8358873" cy="666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4"/>
              </a:buBlip>
              <a:defRPr sz="3200">
                <a:solidFill>
                  <a:srgbClr val="000000"/>
                </a:solidFill>
                <a:latin typeface="Century Gothic"/>
                <a:ea typeface="Century Gothic"/>
                <a:cs typeface="Century Gothic"/>
                <a:sym typeface="Century Gothic"/>
              </a:defRPr>
            </a:pPr>
            <a:r>
              <a:rPr b="1"/>
              <a:t>These things I write to you</a:t>
            </a:r>
            <a:r>
              <a:t> : “These things” would most likely refer specifically to the instructions and qualifications just mentioned, (Prayer, role distinctions, qualifications of elders &amp; deacons) but could be inclusive of the entire letter as well.</a:t>
            </a:r>
          </a:p>
          <a:p>
            <a:pPr marL="685800" indent="-685800" algn="l">
              <a:spcBef>
                <a:spcPts val="1000"/>
              </a:spcBef>
              <a:buSzPct val="80000"/>
              <a:buBlip>
                <a:blip r:embed="rId4"/>
              </a:buBlip>
              <a:defRPr sz="3200">
                <a:solidFill>
                  <a:srgbClr val="000000"/>
                </a:solidFill>
                <a:latin typeface="Century Gothic"/>
                <a:ea typeface="Century Gothic"/>
                <a:cs typeface="Century Gothic"/>
                <a:sym typeface="Century Gothic"/>
              </a:defRPr>
            </a:pPr>
            <a:r>
              <a:rPr b="1"/>
              <a:t>“though I hope to come to you shortly; </a:t>
            </a:r>
            <a:r>
              <a:rPr b="1" baseline="31999"/>
              <a:t>15</a:t>
            </a:r>
            <a:r>
              <a:rPr b="1"/>
              <a:t> but if I am delayed”</a:t>
            </a:r>
            <a:r>
              <a:t> : Paul knew circumstances might delay his hoped for reunion with Timothy. Paul had been hindered on other trips (Romans 15:22; 1 Th. 2:18).</a:t>
            </a:r>
          </a:p>
        </p:txBody>
      </p:sp>
      <p:sp>
        <p:nvSpPr>
          <p:cNvPr id="266" name="1 Timothy 3:14–15 (NKJV)…"/>
          <p:cNvSpPr txBox="1"/>
          <p:nvPr/>
        </p:nvSpPr>
        <p:spPr>
          <a:xfrm>
            <a:off x="319970" y="4767931"/>
            <a:ext cx="4045573" cy="4349416"/>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3:14–15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14</a:t>
            </a:r>
            <a:r>
              <a:t> These things I write to you, though I hope to come to you shortly; </a:t>
            </a:r>
            <a:r>
              <a:rPr baseline="31999"/>
              <a:t>15</a:t>
            </a:r>
            <a:r>
              <a:t> but if I am delayed, </a:t>
            </a:r>
            <a:r>
              <a:rPr i="1"/>
              <a:t>…</a:t>
            </a:r>
          </a:p>
        </p:txBody>
      </p:sp>
      <p:sp>
        <p:nvSpPr>
          <p:cNvPr id="267" name="Purpose For The Epistle"/>
          <p:cNvSpPr/>
          <p:nvPr/>
        </p:nvSpPr>
        <p:spPr>
          <a:xfrm>
            <a:off x="1309153" y="1267484"/>
            <a:ext cx="10386494" cy="1270001"/>
          </a:xfrm>
          <a:prstGeom prst="roundRect">
            <a:avLst>
              <a:gd name="adj" fmla="val 1500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0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Purpose For The Epistle</a:t>
            </a:r>
          </a:p>
        </p:txBody>
      </p:sp>
      <p:grpSp>
        <p:nvGrpSpPr>
          <p:cNvPr id="270" name="First Timothy Introduction / Greeting"/>
          <p:cNvGrpSpPr/>
          <p:nvPr/>
        </p:nvGrpSpPr>
        <p:grpSpPr>
          <a:xfrm>
            <a:off x="82897" y="119798"/>
            <a:ext cx="12839005" cy="1181101"/>
            <a:chOff x="0" y="0"/>
            <a:chExt cx="12839003" cy="1181100"/>
          </a:xfrm>
        </p:grpSpPr>
        <p:sp>
          <p:nvSpPr>
            <p:cNvPr id="269" name="First Timothy Introduction / Greeting"/>
            <p:cNvSpPr txBox="1"/>
            <p:nvPr/>
          </p:nvSpPr>
          <p:spPr>
            <a:xfrm>
              <a:off x="165100" y="114300"/>
              <a:ext cx="12508804" cy="7493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Church - Pillar &amp; Ground of The Truth”</a:t>
              </a:r>
            </a:p>
          </p:txBody>
        </p:sp>
        <p:pic>
          <p:nvPicPr>
            <p:cNvPr id="268" name="First Timothy Introduction / Greeting" descr="First Timothy Introduction / Greeting"/>
            <p:cNvPicPr>
              <a:picLocks noChangeAspect="0"/>
            </p:cNvPicPr>
            <p:nvPr/>
          </p:nvPicPr>
          <p:blipFill>
            <a:blip r:embed="rId5">
              <a:extLst/>
            </a:blip>
            <a:stretch>
              <a:fillRect/>
            </a:stretch>
          </p:blipFill>
          <p:spPr>
            <a:xfrm>
              <a:off x="0" y="0"/>
              <a:ext cx="12839004" cy="11811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5">
                                            <p:bg/>
                                          </p:spTgt>
                                        </p:tgtEl>
                                        <p:attrNameLst>
                                          <p:attrName>style.visibility</p:attrName>
                                        </p:attrNameLst>
                                      </p:cBhvr>
                                      <p:to>
                                        <p:strVal val="visible"/>
                                      </p:to>
                                    </p:set>
                                    <p:animEffect filter="fade" transition="in">
                                      <p:cBhvr>
                                        <p:cTn id="7" dur="1500"/>
                                        <p:tgtEl>
                                          <p:spTgt spid="26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65">
                                            <p:txEl>
                                              <p:pRg st="0" end="0"/>
                                            </p:txEl>
                                          </p:spTgt>
                                        </p:tgtEl>
                                        <p:attrNameLst>
                                          <p:attrName>style.visibility</p:attrName>
                                        </p:attrNameLst>
                                      </p:cBhvr>
                                      <p:to>
                                        <p:strVal val="visible"/>
                                      </p:to>
                                    </p:set>
                                    <p:animEffect filter="fade" transition="in">
                                      <p:cBhvr>
                                        <p:cTn id="10" dur="1500"/>
                                        <p:tgtEl>
                                          <p:spTgt spid="26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65">
                                            <p:txEl>
                                              <p:pRg st="1" end="1"/>
                                            </p:txEl>
                                          </p:spTgt>
                                        </p:tgtEl>
                                        <p:attrNameLst>
                                          <p:attrName>style.visibility</p:attrName>
                                        </p:attrNameLst>
                                      </p:cBhvr>
                                      <p:to>
                                        <p:strVal val="visible"/>
                                      </p:to>
                                    </p:set>
                                    <p:animEffect filter="fade" transition="in">
                                      <p:cBhvr>
                                        <p:cTn id="15" dur="1500"/>
                                        <p:tgtEl>
                                          <p:spTgt spid="26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5"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4" name="Image"/>
          <p:cNvGrpSpPr/>
          <p:nvPr/>
        </p:nvGrpSpPr>
        <p:grpSpPr>
          <a:xfrm>
            <a:off x="125492" y="1600239"/>
            <a:ext cx="4434530" cy="7959603"/>
            <a:chOff x="0" y="0"/>
            <a:chExt cx="4434529" cy="7959602"/>
          </a:xfrm>
        </p:grpSpPr>
        <p:pic>
          <p:nvPicPr>
            <p:cNvPr id="272"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73"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75" name="Paul, an apostle of Jesus Christ : The word apostle (apostolos) “is, lit., one sent forth (from stellō, to send)” (Vine).…"/>
          <p:cNvSpPr txBox="1"/>
          <p:nvPr/>
        </p:nvSpPr>
        <p:spPr>
          <a:xfrm>
            <a:off x="4529125" y="2741978"/>
            <a:ext cx="8358873" cy="679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4"/>
              </a:buBlip>
              <a:defRPr sz="3200">
                <a:solidFill>
                  <a:srgbClr val="000000"/>
                </a:solidFill>
                <a:latin typeface="Century Gothic"/>
                <a:ea typeface="Century Gothic"/>
                <a:cs typeface="Century Gothic"/>
                <a:sym typeface="Century Gothic"/>
              </a:defRPr>
            </a:pPr>
            <a:r>
              <a:t>“</a:t>
            </a:r>
            <a:r>
              <a:rPr b="1"/>
              <a:t>I write so that you may know”</a:t>
            </a:r>
            <a:r>
              <a:t> : If Paul is hindered in his reunion with Timothy, this letter would provide him with an authoritative standard.</a:t>
            </a:r>
          </a:p>
          <a:p>
            <a:pPr marL="685800" indent="-685800" algn="l">
              <a:spcBef>
                <a:spcPts val="1000"/>
              </a:spcBef>
              <a:buSzPct val="80000"/>
              <a:buBlip>
                <a:blip r:embed="rId4"/>
              </a:buBlip>
              <a:defRPr sz="3200">
                <a:solidFill>
                  <a:srgbClr val="000000"/>
                </a:solidFill>
                <a:latin typeface="Century Gothic"/>
                <a:ea typeface="Century Gothic"/>
                <a:cs typeface="Century Gothic"/>
                <a:sym typeface="Century Gothic"/>
              </a:defRPr>
            </a:pPr>
            <a:r>
              <a:rPr b="1"/>
              <a:t>“how you ought to conduct yourself in the house of God”</a:t>
            </a:r>
            <a:r>
              <a:t> : This epistle would provide and authorized standard to guide in managing the order and organization of the local church.</a:t>
            </a:r>
          </a:p>
          <a:p>
            <a:pPr marL="685800" indent="-685800" algn="l">
              <a:spcBef>
                <a:spcPts val="1000"/>
              </a:spcBef>
              <a:buSzPct val="80000"/>
              <a:buBlip>
                <a:blip r:embed="rId4"/>
              </a:buBlip>
              <a:defRPr sz="3200">
                <a:solidFill>
                  <a:srgbClr val="000000"/>
                </a:solidFill>
                <a:latin typeface="Century Gothic"/>
                <a:ea typeface="Century Gothic"/>
                <a:cs typeface="Century Gothic"/>
                <a:sym typeface="Century Gothic"/>
              </a:defRPr>
            </a:pPr>
            <a:r>
              <a:t>Other passages stress the fact that the church is the family of God, God’s household (Heb 3:6; 12:22,23; 1 Peter 2:5; 1 Cor. 3:16; Eph. 2:19).</a:t>
            </a:r>
          </a:p>
        </p:txBody>
      </p:sp>
      <p:sp>
        <p:nvSpPr>
          <p:cNvPr id="276" name="1 Timothy 3:14–15 (NKJV)…"/>
          <p:cNvSpPr txBox="1"/>
          <p:nvPr/>
        </p:nvSpPr>
        <p:spPr>
          <a:xfrm>
            <a:off x="319970" y="4767931"/>
            <a:ext cx="4045573" cy="4349416"/>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3:14–15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15</a:t>
            </a:r>
            <a:r>
              <a:t> … </a:t>
            </a:r>
            <a:r>
              <a:rPr i="1"/>
              <a:t>I write</a:t>
            </a:r>
            <a:r>
              <a:t> so that you may know how you ought to conduct yourself in the house of God,</a:t>
            </a:r>
          </a:p>
        </p:txBody>
      </p:sp>
      <p:sp>
        <p:nvSpPr>
          <p:cNvPr id="277" name="Purpose For The Epistle"/>
          <p:cNvSpPr/>
          <p:nvPr/>
        </p:nvSpPr>
        <p:spPr>
          <a:xfrm>
            <a:off x="1309153" y="1267484"/>
            <a:ext cx="10386494" cy="1270001"/>
          </a:xfrm>
          <a:prstGeom prst="roundRect">
            <a:avLst>
              <a:gd name="adj" fmla="val 1500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0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Purpose For The Epistle</a:t>
            </a:r>
          </a:p>
        </p:txBody>
      </p:sp>
      <p:grpSp>
        <p:nvGrpSpPr>
          <p:cNvPr id="280" name="First Timothy Introduction / Greeting"/>
          <p:cNvGrpSpPr/>
          <p:nvPr/>
        </p:nvGrpSpPr>
        <p:grpSpPr>
          <a:xfrm>
            <a:off x="82897" y="119798"/>
            <a:ext cx="12839005" cy="1181101"/>
            <a:chOff x="0" y="0"/>
            <a:chExt cx="12839003" cy="1181100"/>
          </a:xfrm>
        </p:grpSpPr>
        <p:sp>
          <p:nvSpPr>
            <p:cNvPr id="279" name="First Timothy Introduction / Greeting"/>
            <p:cNvSpPr txBox="1"/>
            <p:nvPr/>
          </p:nvSpPr>
          <p:spPr>
            <a:xfrm>
              <a:off x="165100" y="114300"/>
              <a:ext cx="12508804" cy="7493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Church - Pillar &amp; Ground of The Truth”</a:t>
              </a:r>
            </a:p>
          </p:txBody>
        </p:sp>
        <p:pic>
          <p:nvPicPr>
            <p:cNvPr id="278" name="First Timothy Introduction / Greeting" descr="First Timothy Introduction / Greeting"/>
            <p:cNvPicPr>
              <a:picLocks noChangeAspect="0"/>
            </p:cNvPicPr>
            <p:nvPr/>
          </p:nvPicPr>
          <p:blipFill>
            <a:blip r:embed="rId5">
              <a:extLst/>
            </a:blip>
            <a:stretch>
              <a:fillRect/>
            </a:stretch>
          </p:blipFill>
          <p:spPr>
            <a:xfrm>
              <a:off x="0" y="0"/>
              <a:ext cx="12839004" cy="11811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5">
                                            <p:bg/>
                                          </p:spTgt>
                                        </p:tgtEl>
                                        <p:attrNameLst>
                                          <p:attrName>style.visibility</p:attrName>
                                        </p:attrNameLst>
                                      </p:cBhvr>
                                      <p:to>
                                        <p:strVal val="visible"/>
                                      </p:to>
                                    </p:set>
                                    <p:animEffect filter="fade" transition="in">
                                      <p:cBhvr>
                                        <p:cTn id="7" dur="1500"/>
                                        <p:tgtEl>
                                          <p:spTgt spid="27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75">
                                            <p:txEl>
                                              <p:pRg st="0" end="0"/>
                                            </p:txEl>
                                          </p:spTgt>
                                        </p:tgtEl>
                                        <p:attrNameLst>
                                          <p:attrName>style.visibility</p:attrName>
                                        </p:attrNameLst>
                                      </p:cBhvr>
                                      <p:to>
                                        <p:strVal val="visible"/>
                                      </p:to>
                                    </p:set>
                                    <p:animEffect filter="fade" transition="in">
                                      <p:cBhvr>
                                        <p:cTn id="10" dur="1500"/>
                                        <p:tgtEl>
                                          <p:spTgt spid="27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75">
                                            <p:txEl>
                                              <p:pRg st="1" end="1"/>
                                            </p:txEl>
                                          </p:spTgt>
                                        </p:tgtEl>
                                        <p:attrNameLst>
                                          <p:attrName>style.visibility</p:attrName>
                                        </p:attrNameLst>
                                      </p:cBhvr>
                                      <p:to>
                                        <p:strVal val="visible"/>
                                      </p:to>
                                    </p:set>
                                    <p:animEffect filter="fade" transition="in">
                                      <p:cBhvr>
                                        <p:cTn id="15" dur="1500"/>
                                        <p:tgtEl>
                                          <p:spTgt spid="27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75">
                                            <p:txEl>
                                              <p:pRg st="2" end="2"/>
                                            </p:txEl>
                                          </p:spTgt>
                                        </p:tgtEl>
                                        <p:attrNameLst>
                                          <p:attrName>style.visibility</p:attrName>
                                        </p:attrNameLst>
                                      </p:cBhvr>
                                      <p:to>
                                        <p:strVal val="visible"/>
                                      </p:to>
                                    </p:set>
                                    <p:animEffect filter="fade" transition="in">
                                      <p:cBhvr>
                                        <p:cTn id="20" dur="1500"/>
                                        <p:tgtEl>
                                          <p:spTgt spid="27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5"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Image" descr="Image"/>
          <p:cNvPicPr>
            <a:picLocks noChangeAspect="1"/>
          </p:cNvPicPr>
          <p:nvPr/>
        </p:nvPicPr>
        <p:blipFill>
          <a:blip r:embed="rId2">
            <a:extLst/>
          </a:blip>
          <a:stretch>
            <a:fillRect/>
          </a:stretch>
        </p:blipFill>
        <p:spPr>
          <a:xfrm rot="14160000">
            <a:off x="11048138" y="4022182"/>
            <a:ext cx="723901" cy="1270001"/>
          </a:xfrm>
          <a:prstGeom prst="rect">
            <a:avLst/>
          </a:prstGeom>
          <a:ln w="12700">
            <a:miter lim="400000"/>
          </a:ln>
        </p:spPr>
      </p:pic>
      <p:grpSp>
        <p:nvGrpSpPr>
          <p:cNvPr id="285" name="First Timothy Introduction / Greeting"/>
          <p:cNvGrpSpPr/>
          <p:nvPr/>
        </p:nvGrpSpPr>
        <p:grpSpPr>
          <a:xfrm>
            <a:off x="82897" y="119798"/>
            <a:ext cx="12839005" cy="1181101"/>
            <a:chOff x="0" y="0"/>
            <a:chExt cx="12839003" cy="1181100"/>
          </a:xfrm>
        </p:grpSpPr>
        <p:sp>
          <p:nvSpPr>
            <p:cNvPr id="284" name="First Timothy Introduction / Greeting"/>
            <p:cNvSpPr txBox="1"/>
            <p:nvPr/>
          </p:nvSpPr>
          <p:spPr>
            <a:xfrm>
              <a:off x="165100" y="114300"/>
              <a:ext cx="12508804" cy="7493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Church - Pillar &amp; Ground of The Truth”</a:t>
              </a:r>
            </a:p>
          </p:txBody>
        </p:sp>
        <p:pic>
          <p:nvPicPr>
            <p:cNvPr id="283" name="First Timothy Introduction / Greeting" descr="First Timothy Introduction / Greeting"/>
            <p:cNvPicPr>
              <a:picLocks noChangeAspect="0"/>
            </p:cNvPicPr>
            <p:nvPr/>
          </p:nvPicPr>
          <p:blipFill>
            <a:blip r:embed="rId3">
              <a:extLst/>
            </a:blip>
            <a:stretch>
              <a:fillRect/>
            </a:stretch>
          </p:blipFill>
          <p:spPr>
            <a:xfrm>
              <a:off x="0" y="0"/>
              <a:ext cx="12839004" cy="1181100"/>
            </a:xfrm>
            <a:prstGeom prst="rect">
              <a:avLst/>
            </a:prstGeom>
            <a:effectLst/>
          </p:spPr>
        </p:pic>
      </p:grpSp>
      <p:sp>
        <p:nvSpPr>
          <p:cNvPr id="286" name="(1 Timothy 3:15; 2 Corinthians 6:14-7:1; Galatians 6:10; Ephesians 2:19)"/>
          <p:cNvSpPr txBox="1"/>
          <p:nvPr/>
        </p:nvSpPr>
        <p:spPr>
          <a:xfrm>
            <a:off x="8702612" y="1944643"/>
            <a:ext cx="4045574" cy="2166494"/>
          </a:xfrm>
          <a:prstGeom prst="rect">
            <a:avLst/>
          </a:prstGeom>
          <a:solidFill>
            <a:schemeClr val="accent6">
              <a:hueOff val="-133706"/>
              <a:satOff val="8281"/>
              <a:lumOff val="-27269"/>
            </a:schemeClr>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15431">
              <a:lnSpc>
                <a:spcPct val="90000"/>
              </a:lnSpc>
              <a:spcBef>
                <a:spcPts val="1400"/>
              </a:spcBef>
              <a:defRPr spc="-29" sz="3000">
                <a:solidFill>
                  <a:srgbClr val="53BBE0"/>
                </a:solidFill>
                <a:effectLst>
                  <a:outerShdw sx="100000" sy="100000" kx="0" ky="0" algn="b" rotWithShape="0" blurRad="50800" dist="63500" dir="2100000">
                    <a:srgbClr val="000000"/>
                  </a:outerShdw>
                </a:effectLst>
                <a:latin typeface="Publico Text Roman"/>
                <a:ea typeface="Publico Text Roman"/>
                <a:cs typeface="Publico Text Roman"/>
                <a:sym typeface="Publico Text Roman"/>
              </a:defRPr>
            </a:lvl1pPr>
          </a:lstStyle>
          <a:p>
            <a:pPr/>
            <a:r>
              <a:t>(1 Timothy 3:15; 2 Corinthians 6:14-7:1; Galatians 6:10; Ephesians 2:19)</a:t>
            </a:r>
          </a:p>
        </p:txBody>
      </p:sp>
      <p:sp>
        <p:nvSpPr>
          <p:cNvPr id="287" name="The CHURCH Described In Different Ways"/>
          <p:cNvSpPr txBox="1"/>
          <p:nvPr/>
        </p:nvSpPr>
        <p:spPr>
          <a:xfrm>
            <a:off x="217858" y="1168799"/>
            <a:ext cx="12569084" cy="660401"/>
          </a:xfrm>
          <a:prstGeom prst="rect">
            <a:avLst/>
          </a:prstGeom>
          <a:solidFill>
            <a:schemeClr val="accent6"/>
          </a:solidFill>
          <a:ln w="12700">
            <a:miter lim="400000"/>
          </a:ln>
          <a:effectLst>
            <a:outerShdw sx="100000" sy="100000" kx="0" ky="0" algn="b" rotWithShape="0" blurRad="101600" dist="170215" dir="2700000">
              <a:srgbClr val="000000">
                <a:alpha val="43138"/>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spcBef>
                <a:spcPts val="1400"/>
              </a:spcBef>
              <a:defRPr b="1" sz="3800">
                <a:solidFill>
                  <a:srgbClr val="FFFFFF"/>
                </a:solidFill>
                <a:effectLst>
                  <a:outerShdw sx="100000" sy="100000" kx="0" ky="0" algn="b" rotWithShape="0" blurRad="50800" dist="63500" dir="2368599">
                    <a:srgbClr val="000000"/>
                  </a:outerShdw>
                </a:effectLst>
                <a:latin typeface="Gill Sans"/>
                <a:ea typeface="Gill Sans"/>
                <a:cs typeface="Gill Sans"/>
                <a:sym typeface="Gill Sans"/>
              </a:defRPr>
            </a:lvl1pPr>
          </a:lstStyle>
          <a:p>
            <a:pPr/>
            <a:r>
              <a:t>The CHURCH Described In Different Ways</a:t>
            </a:r>
          </a:p>
        </p:txBody>
      </p:sp>
      <p:pic>
        <p:nvPicPr>
          <p:cNvPr id="288" name="Image" descr="Image"/>
          <p:cNvPicPr>
            <a:picLocks noChangeAspect="1"/>
          </p:cNvPicPr>
          <p:nvPr/>
        </p:nvPicPr>
        <p:blipFill>
          <a:blip r:embed="rId4">
            <a:extLst/>
          </a:blip>
          <a:stretch>
            <a:fillRect/>
          </a:stretch>
        </p:blipFill>
        <p:spPr>
          <a:xfrm>
            <a:off x="4422190" y="2715842"/>
            <a:ext cx="7467601" cy="6908801"/>
          </a:xfrm>
          <a:prstGeom prst="rect">
            <a:avLst/>
          </a:prstGeom>
          <a:ln w="12700">
            <a:miter lim="400000"/>
          </a:ln>
          <a:effectLst>
            <a:outerShdw sx="100000" sy="100000" kx="0" ky="0" algn="b" rotWithShape="0" blurRad="215900" dist="126746" dir="5400000">
              <a:srgbClr val="000000">
                <a:alpha val="76732"/>
              </a:srgbClr>
            </a:outerShdw>
          </a:effectLst>
        </p:spPr>
      </p:pic>
      <p:pic>
        <p:nvPicPr>
          <p:cNvPr id="289" name="Image" descr="Image"/>
          <p:cNvPicPr>
            <a:picLocks noChangeAspect="1"/>
          </p:cNvPicPr>
          <p:nvPr/>
        </p:nvPicPr>
        <p:blipFill>
          <a:blip r:embed="rId5">
            <a:extLst/>
          </a:blip>
          <a:srcRect l="15873" t="4490" r="32991" b="0"/>
          <a:stretch>
            <a:fillRect/>
          </a:stretch>
        </p:blipFill>
        <p:spPr>
          <a:xfrm>
            <a:off x="-608211" y="3665260"/>
            <a:ext cx="5869385" cy="6166672"/>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11521" y="2"/>
                </a:moveTo>
                <a:cubicBezTo>
                  <a:pt x="10885" y="-6"/>
                  <a:pt x="10630" y="7"/>
                  <a:pt x="10539" y="52"/>
                </a:cubicBezTo>
                <a:cubicBezTo>
                  <a:pt x="10450" y="95"/>
                  <a:pt x="10347" y="102"/>
                  <a:pt x="10162" y="74"/>
                </a:cubicBezTo>
                <a:cubicBezTo>
                  <a:pt x="9919" y="37"/>
                  <a:pt x="9900" y="42"/>
                  <a:pt x="9692" y="192"/>
                </a:cubicBezTo>
                <a:cubicBezTo>
                  <a:pt x="9573" y="278"/>
                  <a:pt x="9432" y="349"/>
                  <a:pt x="9380" y="349"/>
                </a:cubicBezTo>
                <a:cubicBezTo>
                  <a:pt x="9327" y="349"/>
                  <a:pt x="9298" y="368"/>
                  <a:pt x="9312" y="391"/>
                </a:cubicBezTo>
                <a:cubicBezTo>
                  <a:pt x="9327" y="413"/>
                  <a:pt x="9221" y="494"/>
                  <a:pt x="9077" y="571"/>
                </a:cubicBezTo>
                <a:cubicBezTo>
                  <a:pt x="8914" y="659"/>
                  <a:pt x="8784" y="768"/>
                  <a:pt x="8734" y="860"/>
                </a:cubicBezTo>
                <a:cubicBezTo>
                  <a:pt x="8690" y="942"/>
                  <a:pt x="8614" y="1057"/>
                  <a:pt x="8565" y="1118"/>
                </a:cubicBezTo>
                <a:cubicBezTo>
                  <a:pt x="8515" y="1178"/>
                  <a:pt x="8439" y="1342"/>
                  <a:pt x="8395" y="1482"/>
                </a:cubicBezTo>
                <a:cubicBezTo>
                  <a:pt x="8288" y="1823"/>
                  <a:pt x="8287" y="1829"/>
                  <a:pt x="8242" y="2171"/>
                </a:cubicBezTo>
                <a:cubicBezTo>
                  <a:pt x="8220" y="2335"/>
                  <a:pt x="8176" y="2516"/>
                  <a:pt x="8144" y="2573"/>
                </a:cubicBezTo>
                <a:cubicBezTo>
                  <a:pt x="8112" y="2629"/>
                  <a:pt x="8077" y="2842"/>
                  <a:pt x="8064" y="3047"/>
                </a:cubicBezTo>
                <a:cubicBezTo>
                  <a:pt x="8051" y="3251"/>
                  <a:pt x="8023" y="3439"/>
                  <a:pt x="8002" y="3465"/>
                </a:cubicBezTo>
                <a:cubicBezTo>
                  <a:pt x="7982" y="3490"/>
                  <a:pt x="7936" y="3614"/>
                  <a:pt x="7900" y="3739"/>
                </a:cubicBezTo>
                <a:cubicBezTo>
                  <a:pt x="7864" y="3864"/>
                  <a:pt x="7787" y="4034"/>
                  <a:pt x="7728" y="4117"/>
                </a:cubicBezTo>
                <a:cubicBezTo>
                  <a:pt x="7583" y="4319"/>
                  <a:pt x="7549" y="4578"/>
                  <a:pt x="7590" y="5159"/>
                </a:cubicBezTo>
                <a:cubicBezTo>
                  <a:pt x="7631" y="5721"/>
                  <a:pt x="7792" y="6270"/>
                  <a:pt x="7954" y="6394"/>
                </a:cubicBezTo>
                <a:cubicBezTo>
                  <a:pt x="8055" y="6472"/>
                  <a:pt x="8061" y="6511"/>
                  <a:pt x="8065" y="7146"/>
                </a:cubicBezTo>
                <a:cubicBezTo>
                  <a:pt x="8069" y="7737"/>
                  <a:pt x="8059" y="7824"/>
                  <a:pt x="7985" y="7876"/>
                </a:cubicBezTo>
                <a:cubicBezTo>
                  <a:pt x="7938" y="7908"/>
                  <a:pt x="7813" y="8105"/>
                  <a:pt x="7706" y="8314"/>
                </a:cubicBezTo>
                <a:cubicBezTo>
                  <a:pt x="7598" y="8523"/>
                  <a:pt x="7435" y="8801"/>
                  <a:pt x="7342" y="8933"/>
                </a:cubicBezTo>
                <a:cubicBezTo>
                  <a:pt x="7184" y="9160"/>
                  <a:pt x="7162" y="9174"/>
                  <a:pt x="6974" y="9174"/>
                </a:cubicBezTo>
                <a:cubicBezTo>
                  <a:pt x="6839" y="9174"/>
                  <a:pt x="6717" y="9211"/>
                  <a:pt x="6594" y="9291"/>
                </a:cubicBezTo>
                <a:cubicBezTo>
                  <a:pt x="6403" y="9414"/>
                  <a:pt x="5979" y="9538"/>
                  <a:pt x="5747" y="9538"/>
                </a:cubicBezTo>
                <a:cubicBezTo>
                  <a:pt x="5544" y="9538"/>
                  <a:pt x="5365" y="9616"/>
                  <a:pt x="5200" y="9774"/>
                </a:cubicBezTo>
                <a:cubicBezTo>
                  <a:pt x="4983" y="9982"/>
                  <a:pt x="4080" y="10481"/>
                  <a:pt x="3646" y="10635"/>
                </a:cubicBezTo>
                <a:cubicBezTo>
                  <a:pt x="3556" y="10666"/>
                  <a:pt x="3319" y="10797"/>
                  <a:pt x="3118" y="10925"/>
                </a:cubicBezTo>
                <a:cubicBezTo>
                  <a:pt x="2918" y="11053"/>
                  <a:pt x="2635" y="11204"/>
                  <a:pt x="2490" y="11260"/>
                </a:cubicBezTo>
                <a:cubicBezTo>
                  <a:pt x="1753" y="11545"/>
                  <a:pt x="1426" y="11918"/>
                  <a:pt x="1225" y="12700"/>
                </a:cubicBezTo>
                <a:cubicBezTo>
                  <a:pt x="1180" y="12875"/>
                  <a:pt x="1061" y="13151"/>
                  <a:pt x="960" y="13314"/>
                </a:cubicBezTo>
                <a:cubicBezTo>
                  <a:pt x="636" y="13832"/>
                  <a:pt x="566" y="14150"/>
                  <a:pt x="532" y="15293"/>
                </a:cubicBezTo>
                <a:cubicBezTo>
                  <a:pt x="514" y="15883"/>
                  <a:pt x="480" y="16332"/>
                  <a:pt x="448" y="16385"/>
                </a:cubicBezTo>
                <a:cubicBezTo>
                  <a:pt x="415" y="16442"/>
                  <a:pt x="395" y="16778"/>
                  <a:pt x="394" y="17272"/>
                </a:cubicBezTo>
                <a:cubicBezTo>
                  <a:pt x="393" y="17833"/>
                  <a:pt x="356" y="18370"/>
                  <a:pt x="267" y="19091"/>
                </a:cubicBezTo>
                <a:cubicBezTo>
                  <a:pt x="119" y="20294"/>
                  <a:pt x="1" y="21347"/>
                  <a:pt x="0" y="21491"/>
                </a:cubicBezTo>
                <a:lnTo>
                  <a:pt x="0" y="21594"/>
                </a:lnTo>
                <a:lnTo>
                  <a:pt x="10300" y="21594"/>
                </a:lnTo>
                <a:cubicBezTo>
                  <a:pt x="20088" y="21594"/>
                  <a:pt x="20599" y="21589"/>
                  <a:pt x="20575" y="21513"/>
                </a:cubicBezTo>
                <a:cubicBezTo>
                  <a:pt x="20527" y="21369"/>
                  <a:pt x="19837" y="18625"/>
                  <a:pt x="19709" y="18068"/>
                </a:cubicBezTo>
                <a:cubicBezTo>
                  <a:pt x="19555" y="17405"/>
                  <a:pt x="19441" y="16991"/>
                  <a:pt x="19393" y="16930"/>
                </a:cubicBezTo>
                <a:cubicBezTo>
                  <a:pt x="19374" y="16905"/>
                  <a:pt x="19343" y="16680"/>
                  <a:pt x="19324" y="16430"/>
                </a:cubicBezTo>
                <a:cubicBezTo>
                  <a:pt x="19306" y="16180"/>
                  <a:pt x="19270" y="15886"/>
                  <a:pt x="19246" y="15775"/>
                </a:cubicBezTo>
                <a:cubicBezTo>
                  <a:pt x="19221" y="15665"/>
                  <a:pt x="19219" y="15556"/>
                  <a:pt x="19241" y="15535"/>
                </a:cubicBezTo>
                <a:cubicBezTo>
                  <a:pt x="19264" y="15513"/>
                  <a:pt x="19464" y="15527"/>
                  <a:pt x="19687" y="15564"/>
                </a:cubicBezTo>
                <a:cubicBezTo>
                  <a:pt x="20210" y="15652"/>
                  <a:pt x="20592" y="15653"/>
                  <a:pt x="20722" y="15567"/>
                </a:cubicBezTo>
                <a:cubicBezTo>
                  <a:pt x="20794" y="15519"/>
                  <a:pt x="20833" y="15429"/>
                  <a:pt x="20857" y="15260"/>
                </a:cubicBezTo>
                <a:cubicBezTo>
                  <a:pt x="20892" y="14999"/>
                  <a:pt x="21052" y="14406"/>
                  <a:pt x="21134" y="14224"/>
                </a:cubicBezTo>
                <a:cubicBezTo>
                  <a:pt x="21162" y="14162"/>
                  <a:pt x="21181" y="14094"/>
                  <a:pt x="21176" y="14074"/>
                </a:cubicBezTo>
                <a:cubicBezTo>
                  <a:pt x="21168" y="14042"/>
                  <a:pt x="21431" y="13060"/>
                  <a:pt x="21550" y="12677"/>
                </a:cubicBezTo>
                <a:cubicBezTo>
                  <a:pt x="21578" y="12590"/>
                  <a:pt x="21600" y="12504"/>
                  <a:pt x="21600" y="12487"/>
                </a:cubicBezTo>
                <a:cubicBezTo>
                  <a:pt x="21600" y="12417"/>
                  <a:pt x="21441" y="12313"/>
                  <a:pt x="21336" y="12313"/>
                </a:cubicBezTo>
                <a:cubicBezTo>
                  <a:pt x="21264" y="12313"/>
                  <a:pt x="21184" y="12262"/>
                  <a:pt x="21117" y="12173"/>
                </a:cubicBezTo>
                <a:cubicBezTo>
                  <a:pt x="21059" y="12096"/>
                  <a:pt x="20958" y="11977"/>
                  <a:pt x="20893" y="11910"/>
                </a:cubicBezTo>
                <a:cubicBezTo>
                  <a:pt x="20828" y="11844"/>
                  <a:pt x="20737" y="11717"/>
                  <a:pt x="20689" y="11628"/>
                </a:cubicBezTo>
                <a:cubicBezTo>
                  <a:pt x="20580" y="11426"/>
                  <a:pt x="20532" y="11391"/>
                  <a:pt x="20234" y="11289"/>
                </a:cubicBezTo>
                <a:cubicBezTo>
                  <a:pt x="20103" y="11244"/>
                  <a:pt x="19970" y="11177"/>
                  <a:pt x="19939" y="11142"/>
                </a:cubicBezTo>
                <a:cubicBezTo>
                  <a:pt x="19831" y="11017"/>
                  <a:pt x="16936" y="10974"/>
                  <a:pt x="15870" y="11081"/>
                </a:cubicBezTo>
                <a:lnTo>
                  <a:pt x="15241" y="11143"/>
                </a:lnTo>
                <a:lnTo>
                  <a:pt x="14528" y="10818"/>
                </a:lnTo>
                <a:cubicBezTo>
                  <a:pt x="14136" y="10639"/>
                  <a:pt x="13772" y="10494"/>
                  <a:pt x="13719" y="10494"/>
                </a:cubicBezTo>
                <a:cubicBezTo>
                  <a:pt x="13666" y="10494"/>
                  <a:pt x="13516" y="10409"/>
                  <a:pt x="13384" y="10305"/>
                </a:cubicBezTo>
                <a:cubicBezTo>
                  <a:pt x="13177" y="10141"/>
                  <a:pt x="12863" y="9976"/>
                  <a:pt x="12584" y="9887"/>
                </a:cubicBezTo>
                <a:cubicBezTo>
                  <a:pt x="12500" y="9860"/>
                  <a:pt x="12481" y="9792"/>
                  <a:pt x="12499" y="9587"/>
                </a:cubicBezTo>
                <a:cubicBezTo>
                  <a:pt x="12509" y="9480"/>
                  <a:pt x="12588" y="9372"/>
                  <a:pt x="12999" y="8908"/>
                </a:cubicBezTo>
                <a:cubicBezTo>
                  <a:pt x="13429" y="8423"/>
                  <a:pt x="13690" y="7964"/>
                  <a:pt x="13839" y="7433"/>
                </a:cubicBezTo>
                <a:cubicBezTo>
                  <a:pt x="13893" y="7238"/>
                  <a:pt x="13957" y="7043"/>
                  <a:pt x="13980" y="7000"/>
                </a:cubicBezTo>
                <a:cubicBezTo>
                  <a:pt x="14029" y="6912"/>
                  <a:pt x="14224" y="6120"/>
                  <a:pt x="14224" y="6011"/>
                </a:cubicBezTo>
                <a:cubicBezTo>
                  <a:pt x="14224" y="5972"/>
                  <a:pt x="14286" y="5834"/>
                  <a:pt x="14362" y="5704"/>
                </a:cubicBezTo>
                <a:cubicBezTo>
                  <a:pt x="14437" y="5574"/>
                  <a:pt x="14536" y="5313"/>
                  <a:pt x="14581" y="5126"/>
                </a:cubicBezTo>
                <a:cubicBezTo>
                  <a:pt x="14625" y="4938"/>
                  <a:pt x="14679" y="4753"/>
                  <a:pt x="14700" y="4714"/>
                </a:cubicBezTo>
                <a:cubicBezTo>
                  <a:pt x="14722" y="4676"/>
                  <a:pt x="14754" y="4517"/>
                  <a:pt x="14773" y="4361"/>
                </a:cubicBezTo>
                <a:cubicBezTo>
                  <a:pt x="14792" y="4206"/>
                  <a:pt x="14827" y="4068"/>
                  <a:pt x="14851" y="4054"/>
                </a:cubicBezTo>
                <a:cubicBezTo>
                  <a:pt x="14875" y="4040"/>
                  <a:pt x="14895" y="3978"/>
                  <a:pt x="14895" y="3915"/>
                </a:cubicBezTo>
                <a:cubicBezTo>
                  <a:pt x="14895" y="3852"/>
                  <a:pt x="14914" y="3765"/>
                  <a:pt x="14938" y="3722"/>
                </a:cubicBezTo>
                <a:cubicBezTo>
                  <a:pt x="15020" y="3577"/>
                  <a:pt x="15033" y="3017"/>
                  <a:pt x="14963" y="2637"/>
                </a:cubicBezTo>
                <a:cubicBezTo>
                  <a:pt x="14926" y="2431"/>
                  <a:pt x="14898" y="2227"/>
                  <a:pt x="14902" y="2182"/>
                </a:cubicBezTo>
                <a:cubicBezTo>
                  <a:pt x="14922" y="1964"/>
                  <a:pt x="14888" y="1889"/>
                  <a:pt x="14727" y="1799"/>
                </a:cubicBezTo>
                <a:cubicBezTo>
                  <a:pt x="14600" y="1728"/>
                  <a:pt x="14559" y="1674"/>
                  <a:pt x="14559" y="1580"/>
                </a:cubicBezTo>
                <a:cubicBezTo>
                  <a:pt x="14559" y="1499"/>
                  <a:pt x="14493" y="1386"/>
                  <a:pt x="14369" y="1255"/>
                </a:cubicBezTo>
                <a:cubicBezTo>
                  <a:pt x="14264" y="1145"/>
                  <a:pt x="14176" y="1039"/>
                  <a:pt x="14176" y="1020"/>
                </a:cubicBezTo>
                <a:cubicBezTo>
                  <a:pt x="14176" y="1002"/>
                  <a:pt x="14093" y="947"/>
                  <a:pt x="13992" y="898"/>
                </a:cubicBezTo>
                <a:cubicBezTo>
                  <a:pt x="13891" y="849"/>
                  <a:pt x="13774" y="760"/>
                  <a:pt x="13732" y="699"/>
                </a:cubicBezTo>
                <a:cubicBezTo>
                  <a:pt x="13685" y="631"/>
                  <a:pt x="13592" y="580"/>
                  <a:pt x="13490" y="564"/>
                </a:cubicBezTo>
                <a:cubicBezTo>
                  <a:pt x="13398" y="550"/>
                  <a:pt x="13218" y="469"/>
                  <a:pt x="13089" y="382"/>
                </a:cubicBezTo>
                <a:cubicBezTo>
                  <a:pt x="12575" y="39"/>
                  <a:pt x="12472" y="13"/>
                  <a:pt x="11521" y="2"/>
                </a:cubicBezTo>
                <a:close/>
              </a:path>
            </a:pathLst>
          </a:custGeom>
          <a:ln w="12700">
            <a:miter lim="400000"/>
          </a:ln>
          <a:effectLst>
            <a:outerShdw sx="100000" sy="100000" kx="0" ky="0" algn="b" rotWithShape="0" blurRad="355600" dist="177800" dir="3413990">
              <a:srgbClr val="000000">
                <a:alpha val="41196"/>
              </a:srgbClr>
            </a:outerShdw>
          </a:effectLst>
        </p:spPr>
      </p:pic>
      <p:sp>
        <p:nvSpPr>
          <p:cNvPr id="290" name="15 … I write so that you may know how you ought to conduct yourself in the house of God,"/>
          <p:cNvSpPr txBox="1"/>
          <p:nvPr/>
        </p:nvSpPr>
        <p:spPr>
          <a:xfrm>
            <a:off x="978823" y="2136533"/>
            <a:ext cx="5728722" cy="14940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aseline="-1" sz="3200">
                <a:solidFill>
                  <a:srgbClr val="000000"/>
                </a:solidFill>
                <a:latin typeface="Times New Roman"/>
                <a:ea typeface="Times New Roman"/>
                <a:cs typeface="Times New Roman"/>
                <a:sym typeface="Times New Roman"/>
              </a:defRPr>
            </a:pPr>
            <a:r>
              <a:rPr baseline="31998"/>
              <a:t>15</a:t>
            </a:r>
            <a:r>
              <a:t> … </a:t>
            </a:r>
            <a:r>
              <a:rPr i="1"/>
              <a:t>I write</a:t>
            </a:r>
            <a:r>
              <a:t> so that you may know how you ought to conduct yourself in the house of God,</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4" name="Image"/>
          <p:cNvGrpSpPr/>
          <p:nvPr/>
        </p:nvGrpSpPr>
        <p:grpSpPr>
          <a:xfrm>
            <a:off x="125492" y="1600239"/>
            <a:ext cx="4434530" cy="7959603"/>
            <a:chOff x="0" y="0"/>
            <a:chExt cx="4434529" cy="7959602"/>
          </a:xfrm>
        </p:grpSpPr>
        <p:pic>
          <p:nvPicPr>
            <p:cNvPr id="292"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93"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95" name="Paul, an apostle of Jesus Christ : The word apostle (apostolos) “is, lit., one sent forth (from stellō, to send)” (Vine).…"/>
          <p:cNvSpPr txBox="1"/>
          <p:nvPr/>
        </p:nvSpPr>
        <p:spPr>
          <a:xfrm>
            <a:off x="4529125" y="2741978"/>
            <a:ext cx="8358873" cy="679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4"/>
              </a:buBlip>
              <a:defRPr sz="3200">
                <a:solidFill>
                  <a:srgbClr val="000000"/>
                </a:solidFill>
                <a:latin typeface="Century Gothic"/>
                <a:ea typeface="Century Gothic"/>
                <a:cs typeface="Century Gothic"/>
                <a:sym typeface="Century Gothic"/>
              </a:defRPr>
            </a:pPr>
            <a:r>
              <a:t>“</a:t>
            </a:r>
            <a:r>
              <a:rPr b="1"/>
              <a:t>which is the church …”</a:t>
            </a:r>
            <a:r>
              <a:t> : the “called out” (ecclesia) the saved (Acts 2:47)</a:t>
            </a:r>
          </a:p>
          <a:p>
            <a:pPr marL="685800" indent="-685800" algn="l">
              <a:spcBef>
                <a:spcPts val="1000"/>
              </a:spcBef>
              <a:buSzPct val="80000"/>
              <a:buBlip>
                <a:blip r:embed="rId4"/>
              </a:buBlip>
              <a:defRPr sz="3200">
                <a:solidFill>
                  <a:srgbClr val="000000"/>
                </a:solidFill>
                <a:latin typeface="Century Gothic"/>
                <a:ea typeface="Century Gothic"/>
                <a:cs typeface="Century Gothic"/>
                <a:sym typeface="Century Gothic"/>
              </a:defRPr>
            </a:pPr>
            <a:r>
              <a:t>“</a:t>
            </a:r>
            <a:r>
              <a:rPr b="1"/>
              <a:t>of the living God”</a:t>
            </a:r>
            <a:r>
              <a:t> : Let us always remember that the church does not belong to us, but to God, therefore let us resist any temptation to make the church “what we want it to be.”</a:t>
            </a:r>
          </a:p>
          <a:p>
            <a:pPr marL="685800" indent="-685800" algn="l">
              <a:spcBef>
                <a:spcPts val="1000"/>
              </a:spcBef>
              <a:buSzPct val="80000"/>
              <a:buBlip>
                <a:blip r:embed="rId4"/>
              </a:buBlip>
              <a:defRPr sz="3200">
                <a:solidFill>
                  <a:srgbClr val="000000"/>
                </a:solidFill>
                <a:latin typeface="Century Gothic"/>
                <a:ea typeface="Century Gothic"/>
                <a:cs typeface="Century Gothic"/>
                <a:sym typeface="Century Gothic"/>
              </a:defRPr>
            </a:pPr>
            <a:r>
              <a:rPr b="1"/>
              <a:t>“the pillar and ground of the truth”</a:t>
            </a:r>
            <a:r>
              <a:t> : the local church is to support, defend, maintain, and propagate the truth (cf. Gal. 2:9; Rev. 3:12). (This passage does NOT infer that the church is the source or determiner of truth!) </a:t>
            </a:r>
          </a:p>
        </p:txBody>
      </p:sp>
      <p:sp>
        <p:nvSpPr>
          <p:cNvPr id="296" name="1 Timothy 3:15 (NKJV)…"/>
          <p:cNvSpPr txBox="1"/>
          <p:nvPr/>
        </p:nvSpPr>
        <p:spPr>
          <a:xfrm>
            <a:off x="319970" y="5267170"/>
            <a:ext cx="4045573" cy="381601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3:15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15</a:t>
            </a:r>
            <a:r>
              <a:t> … which is the church of the living God, the pillar and ground of the truth.</a:t>
            </a:r>
          </a:p>
        </p:txBody>
      </p:sp>
      <p:sp>
        <p:nvSpPr>
          <p:cNvPr id="297" name="The Mission of the CHURCH"/>
          <p:cNvSpPr/>
          <p:nvPr/>
        </p:nvSpPr>
        <p:spPr>
          <a:xfrm>
            <a:off x="1309153" y="1267484"/>
            <a:ext cx="10386494" cy="1270001"/>
          </a:xfrm>
          <a:prstGeom prst="roundRect">
            <a:avLst>
              <a:gd name="adj" fmla="val 1500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52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The Mission of the CHURCH</a:t>
            </a:r>
          </a:p>
        </p:txBody>
      </p:sp>
      <p:grpSp>
        <p:nvGrpSpPr>
          <p:cNvPr id="300" name="First Timothy Introduction / Greeting"/>
          <p:cNvGrpSpPr/>
          <p:nvPr/>
        </p:nvGrpSpPr>
        <p:grpSpPr>
          <a:xfrm>
            <a:off x="82897" y="119798"/>
            <a:ext cx="12839005" cy="1181101"/>
            <a:chOff x="0" y="0"/>
            <a:chExt cx="12839003" cy="1181100"/>
          </a:xfrm>
        </p:grpSpPr>
        <p:sp>
          <p:nvSpPr>
            <p:cNvPr id="299" name="First Timothy Introduction / Greeting"/>
            <p:cNvSpPr txBox="1"/>
            <p:nvPr/>
          </p:nvSpPr>
          <p:spPr>
            <a:xfrm>
              <a:off x="165100" y="114300"/>
              <a:ext cx="12508804" cy="7493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Church - Pillar &amp; Ground of The Truth”</a:t>
              </a:r>
            </a:p>
          </p:txBody>
        </p:sp>
        <p:pic>
          <p:nvPicPr>
            <p:cNvPr id="298" name="First Timothy Introduction / Greeting" descr="First Timothy Introduction / Greeting"/>
            <p:cNvPicPr>
              <a:picLocks noChangeAspect="0"/>
            </p:cNvPicPr>
            <p:nvPr/>
          </p:nvPicPr>
          <p:blipFill>
            <a:blip r:embed="rId5">
              <a:extLst/>
            </a:blip>
            <a:stretch>
              <a:fillRect/>
            </a:stretch>
          </p:blipFill>
          <p:spPr>
            <a:xfrm>
              <a:off x="0" y="0"/>
              <a:ext cx="12839004" cy="11811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5">
                                            <p:bg/>
                                          </p:spTgt>
                                        </p:tgtEl>
                                        <p:attrNameLst>
                                          <p:attrName>style.visibility</p:attrName>
                                        </p:attrNameLst>
                                      </p:cBhvr>
                                      <p:to>
                                        <p:strVal val="visible"/>
                                      </p:to>
                                    </p:set>
                                    <p:animEffect filter="fade" transition="in">
                                      <p:cBhvr>
                                        <p:cTn id="7" dur="1500"/>
                                        <p:tgtEl>
                                          <p:spTgt spid="29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95">
                                            <p:txEl>
                                              <p:pRg st="0" end="0"/>
                                            </p:txEl>
                                          </p:spTgt>
                                        </p:tgtEl>
                                        <p:attrNameLst>
                                          <p:attrName>style.visibility</p:attrName>
                                        </p:attrNameLst>
                                      </p:cBhvr>
                                      <p:to>
                                        <p:strVal val="visible"/>
                                      </p:to>
                                    </p:set>
                                    <p:animEffect filter="fade" transition="in">
                                      <p:cBhvr>
                                        <p:cTn id="10" dur="1500"/>
                                        <p:tgtEl>
                                          <p:spTgt spid="29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95">
                                            <p:txEl>
                                              <p:pRg st="1" end="1"/>
                                            </p:txEl>
                                          </p:spTgt>
                                        </p:tgtEl>
                                        <p:attrNameLst>
                                          <p:attrName>style.visibility</p:attrName>
                                        </p:attrNameLst>
                                      </p:cBhvr>
                                      <p:to>
                                        <p:strVal val="visible"/>
                                      </p:to>
                                    </p:set>
                                    <p:animEffect filter="fade" transition="in">
                                      <p:cBhvr>
                                        <p:cTn id="15" dur="1500"/>
                                        <p:tgtEl>
                                          <p:spTgt spid="29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95">
                                            <p:txEl>
                                              <p:pRg st="2" end="2"/>
                                            </p:txEl>
                                          </p:spTgt>
                                        </p:tgtEl>
                                        <p:attrNameLst>
                                          <p:attrName>style.visibility</p:attrName>
                                        </p:attrNameLst>
                                      </p:cBhvr>
                                      <p:to>
                                        <p:strVal val="visible"/>
                                      </p:to>
                                    </p:set>
                                    <p:animEffect filter="fade" transition="in">
                                      <p:cBhvr>
                                        <p:cTn id="20" dur="1500"/>
                                        <p:tgtEl>
                                          <p:spTgt spid="29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5"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4" name="Image"/>
          <p:cNvGrpSpPr/>
          <p:nvPr/>
        </p:nvGrpSpPr>
        <p:grpSpPr>
          <a:xfrm>
            <a:off x="125492" y="1600239"/>
            <a:ext cx="4434530" cy="7959603"/>
            <a:chOff x="0" y="0"/>
            <a:chExt cx="4434529" cy="7959602"/>
          </a:xfrm>
        </p:grpSpPr>
        <p:pic>
          <p:nvPicPr>
            <p:cNvPr id="302"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03"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05" name="Paul, an apostle of Jesus Christ : The word apostle (apostolos) “is, lit., one sent forth (from stellō, to send)” (Vine).…"/>
          <p:cNvSpPr txBox="1"/>
          <p:nvPr/>
        </p:nvSpPr>
        <p:spPr>
          <a:xfrm>
            <a:off x="4529125" y="2741978"/>
            <a:ext cx="8358873" cy="679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4"/>
              </a:buBlip>
              <a:defRPr sz="3200">
                <a:solidFill>
                  <a:srgbClr val="000000"/>
                </a:solidFill>
                <a:latin typeface="Century Gothic"/>
                <a:ea typeface="Century Gothic"/>
                <a:cs typeface="Century Gothic"/>
                <a:sym typeface="Century Gothic"/>
              </a:defRPr>
            </a:pPr>
            <a:r>
              <a:t>“</a:t>
            </a:r>
            <a:r>
              <a:rPr b="1"/>
              <a:t>without controversy”</a:t>
            </a:r>
            <a:r>
              <a:t> : without doubt, or beyond all question. — Truth is absolute, objective &amp; defensible.</a:t>
            </a:r>
          </a:p>
          <a:p>
            <a:pPr marL="685800" indent="-685800" algn="l">
              <a:spcBef>
                <a:spcPts val="1000"/>
              </a:spcBef>
              <a:buSzPct val="80000"/>
              <a:buBlip>
                <a:blip r:embed="rId4"/>
              </a:buBlip>
              <a:defRPr sz="3200">
                <a:solidFill>
                  <a:srgbClr val="000000"/>
                </a:solidFill>
                <a:latin typeface="Century Gothic"/>
                <a:ea typeface="Century Gothic"/>
                <a:cs typeface="Century Gothic"/>
                <a:sym typeface="Century Gothic"/>
              </a:defRPr>
            </a:pPr>
            <a:r>
              <a:t>“</a:t>
            </a:r>
            <a:r>
              <a:rPr b="1"/>
              <a:t>great is the mystery of godliness:”</a:t>
            </a:r>
            <a:r>
              <a:t> : Of great weight, sublime, majestic, important.  — The term “mystery” does not refer to something that can never been known, but rather to something that at one time had been hidden in God’s plan, but is now revealed in the gospel. (Ro. 16:25,26).</a:t>
            </a:r>
          </a:p>
          <a:p>
            <a:pPr marL="685800" indent="-685800" algn="l">
              <a:spcBef>
                <a:spcPts val="1000"/>
              </a:spcBef>
              <a:buSzPct val="80000"/>
              <a:buBlip>
                <a:blip r:embed="rId4"/>
              </a:buBlip>
              <a:defRPr sz="3200">
                <a:solidFill>
                  <a:srgbClr val="000000"/>
                </a:solidFill>
                <a:latin typeface="Century Gothic"/>
                <a:ea typeface="Century Gothic"/>
                <a:cs typeface="Century Gothic"/>
                <a:sym typeface="Century Gothic"/>
              </a:defRPr>
            </a:pPr>
            <a:r>
              <a:t>In the next line Paul will define this mystery of godliness.</a:t>
            </a:r>
          </a:p>
        </p:txBody>
      </p:sp>
      <p:sp>
        <p:nvSpPr>
          <p:cNvPr id="306" name="1 Timothy 3:16 (NKJV)…"/>
          <p:cNvSpPr txBox="1"/>
          <p:nvPr/>
        </p:nvSpPr>
        <p:spPr>
          <a:xfrm>
            <a:off x="319970" y="5267170"/>
            <a:ext cx="4045573" cy="381601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3:16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16 </a:t>
            </a:r>
            <a:r>
              <a:t>And without controversy great is the mystery of godliness: …</a:t>
            </a:r>
          </a:p>
        </p:txBody>
      </p:sp>
      <p:grpSp>
        <p:nvGrpSpPr>
          <p:cNvPr id="309" name="First Timothy Introduction / Greeting"/>
          <p:cNvGrpSpPr/>
          <p:nvPr/>
        </p:nvGrpSpPr>
        <p:grpSpPr>
          <a:xfrm>
            <a:off x="82897" y="119798"/>
            <a:ext cx="12839005" cy="1181101"/>
            <a:chOff x="0" y="0"/>
            <a:chExt cx="12839003" cy="1181100"/>
          </a:xfrm>
        </p:grpSpPr>
        <p:sp>
          <p:nvSpPr>
            <p:cNvPr id="308" name="First Timothy Introduction / Greeting"/>
            <p:cNvSpPr txBox="1"/>
            <p:nvPr/>
          </p:nvSpPr>
          <p:spPr>
            <a:xfrm>
              <a:off x="165100" y="114300"/>
              <a:ext cx="12508804" cy="7493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Church - Pillar &amp; Ground of The Truth”</a:t>
              </a:r>
            </a:p>
          </p:txBody>
        </p:sp>
        <p:pic>
          <p:nvPicPr>
            <p:cNvPr id="307" name="First Timothy Introduction / Greeting" descr="First Timothy Introduction / Greeting"/>
            <p:cNvPicPr>
              <a:picLocks noChangeAspect="0"/>
            </p:cNvPicPr>
            <p:nvPr/>
          </p:nvPicPr>
          <p:blipFill>
            <a:blip r:embed="rId5">
              <a:extLst/>
            </a:blip>
            <a:stretch>
              <a:fillRect/>
            </a:stretch>
          </p:blipFill>
          <p:spPr>
            <a:xfrm>
              <a:off x="0" y="0"/>
              <a:ext cx="12839004" cy="1181100"/>
            </a:xfrm>
            <a:prstGeom prst="rect">
              <a:avLst/>
            </a:prstGeom>
            <a:effectLst/>
          </p:spPr>
        </p:pic>
      </p:grpSp>
      <p:sp>
        <p:nvSpPr>
          <p:cNvPr id="310" name="The Message of the CHURCH"/>
          <p:cNvSpPr/>
          <p:nvPr/>
        </p:nvSpPr>
        <p:spPr>
          <a:xfrm>
            <a:off x="1309153" y="1267484"/>
            <a:ext cx="10386494" cy="1270001"/>
          </a:xfrm>
          <a:prstGeom prst="roundRect">
            <a:avLst>
              <a:gd name="adj" fmla="val 1500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51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The Message of the CHURCH</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5">
                                            <p:bg/>
                                          </p:spTgt>
                                        </p:tgtEl>
                                        <p:attrNameLst>
                                          <p:attrName>style.visibility</p:attrName>
                                        </p:attrNameLst>
                                      </p:cBhvr>
                                      <p:to>
                                        <p:strVal val="visible"/>
                                      </p:to>
                                    </p:set>
                                    <p:animEffect filter="fade" transition="in">
                                      <p:cBhvr>
                                        <p:cTn id="7" dur="1500"/>
                                        <p:tgtEl>
                                          <p:spTgt spid="30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05">
                                            <p:txEl>
                                              <p:pRg st="0" end="0"/>
                                            </p:txEl>
                                          </p:spTgt>
                                        </p:tgtEl>
                                        <p:attrNameLst>
                                          <p:attrName>style.visibility</p:attrName>
                                        </p:attrNameLst>
                                      </p:cBhvr>
                                      <p:to>
                                        <p:strVal val="visible"/>
                                      </p:to>
                                    </p:set>
                                    <p:animEffect filter="fade" transition="in">
                                      <p:cBhvr>
                                        <p:cTn id="10" dur="1500"/>
                                        <p:tgtEl>
                                          <p:spTgt spid="30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05">
                                            <p:txEl>
                                              <p:pRg st="1" end="1"/>
                                            </p:txEl>
                                          </p:spTgt>
                                        </p:tgtEl>
                                        <p:attrNameLst>
                                          <p:attrName>style.visibility</p:attrName>
                                        </p:attrNameLst>
                                      </p:cBhvr>
                                      <p:to>
                                        <p:strVal val="visible"/>
                                      </p:to>
                                    </p:set>
                                    <p:animEffect filter="fade" transition="in">
                                      <p:cBhvr>
                                        <p:cTn id="15" dur="1500"/>
                                        <p:tgtEl>
                                          <p:spTgt spid="30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05">
                                            <p:txEl>
                                              <p:pRg st="2" end="2"/>
                                            </p:txEl>
                                          </p:spTgt>
                                        </p:tgtEl>
                                        <p:attrNameLst>
                                          <p:attrName>style.visibility</p:attrName>
                                        </p:attrNameLst>
                                      </p:cBhvr>
                                      <p:to>
                                        <p:strVal val="visible"/>
                                      </p:to>
                                    </p:set>
                                    <p:animEffect filter="fade" transition="in">
                                      <p:cBhvr>
                                        <p:cTn id="20" dur="1500"/>
                                        <p:tgtEl>
                                          <p:spTgt spid="30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5"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4" name="Image"/>
          <p:cNvGrpSpPr/>
          <p:nvPr/>
        </p:nvGrpSpPr>
        <p:grpSpPr>
          <a:xfrm>
            <a:off x="125492" y="1600239"/>
            <a:ext cx="4434530" cy="7959603"/>
            <a:chOff x="0" y="0"/>
            <a:chExt cx="4434529" cy="7959602"/>
          </a:xfrm>
        </p:grpSpPr>
        <p:pic>
          <p:nvPicPr>
            <p:cNvPr id="312"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13"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15" name="Paul, an apostle of Jesus Christ : The word apostle (apostolos) “is, lit., one sent forth (from stellō, to send)” (Vine).…"/>
          <p:cNvSpPr txBox="1"/>
          <p:nvPr/>
        </p:nvSpPr>
        <p:spPr>
          <a:xfrm>
            <a:off x="4529125" y="2741978"/>
            <a:ext cx="8358873" cy="666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4"/>
              </a:buBlip>
              <a:defRPr sz="3200">
                <a:solidFill>
                  <a:srgbClr val="000000"/>
                </a:solidFill>
                <a:latin typeface="Century Gothic"/>
                <a:ea typeface="Century Gothic"/>
                <a:cs typeface="Century Gothic"/>
                <a:sym typeface="Century Gothic"/>
              </a:defRPr>
            </a:pPr>
            <a:r>
              <a:t>“</a:t>
            </a:r>
            <a:r>
              <a:rPr b="1"/>
              <a:t>God was manifested in the flesh”</a:t>
            </a:r>
            <a:r>
              <a:t> : That is Jesus, who became flesh (John 1:14; Phil. 2:6,7; Heb. 2:9-17).  This is a tremendous and sublime truth, the fact that God became man and yet was still God at the same time</a:t>
            </a:r>
          </a:p>
          <a:p>
            <a:pPr marL="685800" indent="-685800" algn="l">
              <a:spcBef>
                <a:spcPts val="1000"/>
              </a:spcBef>
              <a:buSzPct val="80000"/>
              <a:buBlip>
                <a:blip r:embed="rId4"/>
              </a:buBlip>
              <a:defRPr sz="3200">
                <a:solidFill>
                  <a:srgbClr val="000000"/>
                </a:solidFill>
                <a:latin typeface="Century Gothic"/>
                <a:ea typeface="Century Gothic"/>
                <a:cs typeface="Century Gothic"/>
                <a:sym typeface="Century Gothic"/>
              </a:defRPr>
            </a:pPr>
            <a:r>
              <a:t>“</a:t>
            </a:r>
            <a:r>
              <a:rPr b="1"/>
              <a:t>Justified in the Spirit”</a:t>
            </a:r>
            <a:r>
              <a:t> : While in the flesh, He was persecuted, maligned, and hated. He was put to death as a common criminal, yet He was vindicated to be the Son of God through His resurrection (Romans 1:3-4; Acts 3:14; 7:52; 4:10-12; 5:31).</a:t>
            </a:r>
          </a:p>
        </p:txBody>
      </p:sp>
      <p:sp>
        <p:nvSpPr>
          <p:cNvPr id="316" name="1 Timothy 3:16 (NKJV)…"/>
          <p:cNvSpPr txBox="1"/>
          <p:nvPr/>
        </p:nvSpPr>
        <p:spPr>
          <a:xfrm>
            <a:off x="319970" y="2628872"/>
            <a:ext cx="4045573" cy="6483034"/>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3:16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16</a:t>
            </a:r>
            <a:r>
              <a:t>  : … God was manifested in the flesh, Justified in the Spirit, Seen by angels, Preached among the Gentiles, Believed on in the world, Received up in glory.</a:t>
            </a:r>
          </a:p>
        </p:txBody>
      </p:sp>
      <p:grpSp>
        <p:nvGrpSpPr>
          <p:cNvPr id="319" name="First Timothy Introduction / Greeting"/>
          <p:cNvGrpSpPr/>
          <p:nvPr/>
        </p:nvGrpSpPr>
        <p:grpSpPr>
          <a:xfrm>
            <a:off x="82897" y="119798"/>
            <a:ext cx="12839005" cy="1181101"/>
            <a:chOff x="0" y="0"/>
            <a:chExt cx="12839003" cy="1181100"/>
          </a:xfrm>
        </p:grpSpPr>
        <p:sp>
          <p:nvSpPr>
            <p:cNvPr id="318" name="First Timothy Introduction / Greeting"/>
            <p:cNvSpPr txBox="1"/>
            <p:nvPr/>
          </p:nvSpPr>
          <p:spPr>
            <a:xfrm>
              <a:off x="165100" y="114300"/>
              <a:ext cx="12508804" cy="7493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42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Church - Pillar &amp; Ground of The Truth”</a:t>
              </a:r>
            </a:p>
          </p:txBody>
        </p:sp>
        <p:pic>
          <p:nvPicPr>
            <p:cNvPr id="317" name="First Timothy Introduction / Greeting" descr="First Timothy Introduction / Greeting"/>
            <p:cNvPicPr>
              <a:picLocks noChangeAspect="0"/>
            </p:cNvPicPr>
            <p:nvPr/>
          </p:nvPicPr>
          <p:blipFill>
            <a:blip r:embed="rId5">
              <a:extLst/>
            </a:blip>
            <a:stretch>
              <a:fillRect/>
            </a:stretch>
          </p:blipFill>
          <p:spPr>
            <a:xfrm>
              <a:off x="0" y="0"/>
              <a:ext cx="12839004" cy="1181100"/>
            </a:xfrm>
            <a:prstGeom prst="rect">
              <a:avLst/>
            </a:prstGeom>
            <a:effectLst/>
          </p:spPr>
        </p:pic>
      </p:grpSp>
      <p:sp>
        <p:nvSpPr>
          <p:cNvPr id="320" name="The Message of the CHURCH"/>
          <p:cNvSpPr/>
          <p:nvPr/>
        </p:nvSpPr>
        <p:spPr>
          <a:xfrm>
            <a:off x="1309153" y="1267484"/>
            <a:ext cx="10386494" cy="1270001"/>
          </a:xfrm>
          <a:prstGeom prst="roundRect">
            <a:avLst>
              <a:gd name="adj" fmla="val 15000"/>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51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The Message of the CHURCH</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5">
                                            <p:bg/>
                                          </p:spTgt>
                                        </p:tgtEl>
                                        <p:attrNameLst>
                                          <p:attrName>style.visibility</p:attrName>
                                        </p:attrNameLst>
                                      </p:cBhvr>
                                      <p:to>
                                        <p:strVal val="visible"/>
                                      </p:to>
                                    </p:set>
                                    <p:animEffect filter="fade" transition="in">
                                      <p:cBhvr>
                                        <p:cTn id="7" dur="1500"/>
                                        <p:tgtEl>
                                          <p:spTgt spid="31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15">
                                            <p:txEl>
                                              <p:pRg st="0" end="0"/>
                                            </p:txEl>
                                          </p:spTgt>
                                        </p:tgtEl>
                                        <p:attrNameLst>
                                          <p:attrName>style.visibility</p:attrName>
                                        </p:attrNameLst>
                                      </p:cBhvr>
                                      <p:to>
                                        <p:strVal val="visible"/>
                                      </p:to>
                                    </p:set>
                                    <p:animEffect filter="fade" transition="in">
                                      <p:cBhvr>
                                        <p:cTn id="10" dur="1500"/>
                                        <p:tgtEl>
                                          <p:spTgt spid="3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15">
                                            <p:txEl>
                                              <p:pRg st="1" end="1"/>
                                            </p:txEl>
                                          </p:spTgt>
                                        </p:tgtEl>
                                        <p:attrNameLst>
                                          <p:attrName>style.visibility</p:attrName>
                                        </p:attrNameLst>
                                      </p:cBhvr>
                                      <p:to>
                                        <p:strVal val="visible"/>
                                      </p:to>
                                    </p:set>
                                    <p:animEffect filter="fade" transition="in">
                                      <p:cBhvr>
                                        <p:cTn id="15" dur="1500"/>
                                        <p:tgtEl>
                                          <p:spTgt spid="31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5"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