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8" name="Shape 188"/>
          <p:cNvSpPr/>
          <p:nvPr>
            <p:ph type="sldImg"/>
          </p:nvPr>
        </p:nvSpPr>
        <p:spPr>
          <a:xfrm>
            <a:off x="1143000" y="685800"/>
            <a:ext cx="4572000" cy="3429000"/>
          </a:xfrm>
          <a:prstGeom prst="rect">
            <a:avLst/>
          </a:prstGeom>
        </p:spPr>
        <p:txBody>
          <a:bodyPr/>
          <a:lstStyle/>
          <a:p>
            <a:pPr/>
          </a:p>
        </p:txBody>
      </p:sp>
      <p:sp>
        <p:nvSpPr>
          <p:cNvPr id="189" name="Shape 18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3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3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7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2"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192" name="“Perilous Times”…"/>
          <p:cNvSpPr/>
          <p:nvPr/>
        </p:nvSpPr>
        <p:spPr>
          <a:xfrm>
            <a:off x="470678" y="5779435"/>
            <a:ext cx="7362484" cy="3077577"/>
          </a:xfrm>
          <a:prstGeom prst="roundRect">
            <a:avLst>
              <a:gd name="adj" fmla="val 13042"/>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71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“Perilous Times”</a:t>
            </a:r>
          </a:p>
          <a:p>
            <a:pPr>
              <a:defRPr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(2 Tim. 3:1-9)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0" name="Image"/>
          <p:cNvGrpSpPr/>
          <p:nvPr/>
        </p:nvGrpSpPr>
        <p:grpSpPr>
          <a:xfrm>
            <a:off x="112590" y="1942275"/>
            <a:ext cx="4427430" cy="7946858"/>
            <a:chOff x="0" y="0"/>
            <a:chExt cx="4427428" cy="7946856"/>
          </a:xfrm>
        </p:grpSpPr>
        <p:pic>
          <p:nvPicPr>
            <p:cNvPr id="258"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59"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61" name="“having a form of godliness”…"/>
          <p:cNvSpPr txBox="1"/>
          <p:nvPr/>
        </p:nvSpPr>
        <p:spPr>
          <a:xfrm>
            <a:off x="4457633" y="1653346"/>
            <a:ext cx="8511262" cy="7786818"/>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4200">
                <a:solidFill>
                  <a:srgbClr val="3E231A"/>
                </a:solidFill>
                <a:latin typeface="Times New Roman"/>
                <a:ea typeface="Times New Roman"/>
                <a:cs typeface="Times New Roman"/>
                <a:sym typeface="Times New Roman"/>
              </a:defRPr>
            </a:pPr>
            <a:r>
              <a:t>“having a form of godliness”</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T</a:t>
            </a:r>
            <a:r>
              <a:t>hose who make an outward profession of godliness, but whose heart and life are not in harmony with the will of God. (false prophets, Israel, Jewish leaders, false teachers in the church …) (Matthew 23:23-32; Acts 20:29,30; Titus 1:16).</a:t>
            </a:r>
          </a:p>
          <a:p>
            <a:pPr marL="914400" indent="-914400" algn="l">
              <a:lnSpc>
                <a:spcPct val="90000"/>
              </a:lnSpc>
              <a:spcBef>
                <a:spcPts val="1900"/>
              </a:spcBef>
              <a:buClr>
                <a:srgbClr val="945200"/>
              </a:buClr>
              <a:buSzPct val="80000"/>
              <a:buFont typeface="Zapf Dingbats"/>
              <a:buBlip>
                <a:blip r:embed="rId4"/>
              </a:buBlip>
              <a:defRPr sz="4200">
                <a:solidFill>
                  <a:srgbClr val="3E231A"/>
                </a:solidFill>
                <a:latin typeface="Times New Roman"/>
                <a:ea typeface="Times New Roman"/>
                <a:cs typeface="Times New Roman"/>
                <a:sym typeface="Times New Roman"/>
              </a:defRPr>
            </a:pPr>
            <a:r>
              <a:t>“but denying its power”</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t>They would deny the practical virtue of the gospel, (1 Cor. 4:20), and thus the Gospel itself, (Romans 1:16,17)</a:t>
            </a:r>
          </a:p>
          <a:p>
            <a:pPr marL="914400" indent="-914400" algn="l">
              <a:lnSpc>
                <a:spcPct val="90000"/>
              </a:lnSpc>
              <a:spcBef>
                <a:spcPts val="1900"/>
              </a:spcBef>
              <a:buClr>
                <a:srgbClr val="945200"/>
              </a:buClr>
              <a:buSzPct val="80000"/>
              <a:buFont typeface="Zapf Dingbats"/>
              <a:buBlip>
                <a:blip r:embed="rId4"/>
              </a:buBlip>
              <a:defRPr sz="4200">
                <a:solidFill>
                  <a:srgbClr val="3E231A"/>
                </a:solidFill>
                <a:latin typeface="Times New Roman"/>
                <a:ea typeface="Times New Roman"/>
                <a:cs typeface="Times New Roman"/>
                <a:sym typeface="Times New Roman"/>
              </a:defRPr>
            </a:pPr>
            <a:r>
              <a:t>“And from such people turn away”</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t>Timothy had to beware of such people and have nothing to do with them (1 Tim. 6:5).</a:t>
            </a:r>
          </a:p>
        </p:txBody>
      </p:sp>
      <p:grpSp>
        <p:nvGrpSpPr>
          <p:cNvPr id="266" name="Group"/>
          <p:cNvGrpSpPr/>
          <p:nvPr/>
        </p:nvGrpSpPr>
        <p:grpSpPr>
          <a:xfrm>
            <a:off x="114174" y="113533"/>
            <a:ext cx="12776453" cy="1431644"/>
            <a:chOff x="-50800" y="0"/>
            <a:chExt cx="12776451" cy="1431642"/>
          </a:xfrm>
        </p:grpSpPr>
        <p:grpSp>
          <p:nvGrpSpPr>
            <p:cNvPr id="264" name="Rectangle"/>
            <p:cNvGrpSpPr/>
            <p:nvPr/>
          </p:nvGrpSpPr>
          <p:grpSpPr>
            <a:xfrm>
              <a:off x="-50801" y="18979"/>
              <a:ext cx="12776453" cy="1412664"/>
              <a:chOff x="0" y="0"/>
              <a:chExt cx="12776451" cy="1412662"/>
            </a:xfrm>
          </p:grpSpPr>
          <p:sp>
            <p:nvSpPr>
              <p:cNvPr id="263"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62"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65"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267" name="2 Timothy 3:5 (NKJV)…"/>
          <p:cNvSpPr txBox="1"/>
          <p:nvPr/>
        </p:nvSpPr>
        <p:spPr>
          <a:xfrm>
            <a:off x="316042" y="5625403"/>
            <a:ext cx="4020526" cy="37149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3:5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5</a:t>
            </a:r>
            <a:r>
              <a:t> having a form of godliness but denying its power. And from such people turn away!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1">
                                            <p:txEl>
                                              <p:pRg st="1" end="1"/>
                                            </p:txEl>
                                          </p:spTgt>
                                        </p:tgtEl>
                                        <p:attrNameLst>
                                          <p:attrName>style.visibility</p:attrName>
                                        </p:attrNameLst>
                                      </p:cBhvr>
                                      <p:to>
                                        <p:strVal val="visible"/>
                                      </p:to>
                                    </p:set>
                                    <p:animEffect filter="fade" transition="in">
                                      <p:cBhvr>
                                        <p:cTn id="7" dur="1500"/>
                                        <p:tgtEl>
                                          <p:spTgt spid="2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1">
                                            <p:txEl>
                                              <p:pRg st="2" end="2"/>
                                            </p:txEl>
                                          </p:spTgt>
                                        </p:tgtEl>
                                        <p:attrNameLst>
                                          <p:attrName>style.visibility</p:attrName>
                                        </p:attrNameLst>
                                      </p:cBhvr>
                                      <p:to>
                                        <p:strVal val="visible"/>
                                      </p:to>
                                    </p:set>
                                    <p:animEffect filter="fade" transition="in">
                                      <p:cBhvr>
                                        <p:cTn id="12" dur="1500"/>
                                        <p:tgtEl>
                                          <p:spTgt spid="2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61">
                                            <p:txEl>
                                              <p:pRg st="3" end="3"/>
                                            </p:txEl>
                                          </p:spTgt>
                                        </p:tgtEl>
                                        <p:attrNameLst>
                                          <p:attrName>style.visibility</p:attrName>
                                        </p:attrNameLst>
                                      </p:cBhvr>
                                      <p:to>
                                        <p:strVal val="visible"/>
                                      </p:to>
                                    </p:set>
                                    <p:animEffect filter="fade" transition="in">
                                      <p:cBhvr>
                                        <p:cTn id="17" dur="1500"/>
                                        <p:tgtEl>
                                          <p:spTgt spid="26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61">
                                            <p:txEl>
                                              <p:pRg st="4" end="4"/>
                                            </p:txEl>
                                          </p:spTgt>
                                        </p:tgtEl>
                                        <p:attrNameLst>
                                          <p:attrName>style.visibility</p:attrName>
                                        </p:attrNameLst>
                                      </p:cBhvr>
                                      <p:to>
                                        <p:strVal val="visible"/>
                                      </p:to>
                                    </p:set>
                                    <p:animEffect filter="fade" transition="in">
                                      <p:cBhvr>
                                        <p:cTn id="22" dur="1500"/>
                                        <p:tgtEl>
                                          <p:spTgt spid="26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61">
                                            <p:txEl>
                                              <p:pRg st="5" end="5"/>
                                            </p:txEl>
                                          </p:spTgt>
                                        </p:tgtEl>
                                        <p:attrNameLst>
                                          <p:attrName>style.visibility</p:attrName>
                                        </p:attrNameLst>
                                      </p:cBhvr>
                                      <p:to>
                                        <p:strVal val="visible"/>
                                      </p:to>
                                    </p:set>
                                    <p:animEffect filter="fade" transition="in">
                                      <p:cBhvr>
                                        <p:cTn id="27" dur="1500"/>
                                        <p:tgtEl>
                                          <p:spTgt spid="26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1" name="Image"/>
          <p:cNvGrpSpPr/>
          <p:nvPr/>
        </p:nvGrpSpPr>
        <p:grpSpPr>
          <a:xfrm>
            <a:off x="112590" y="1942275"/>
            <a:ext cx="4427430" cy="7946858"/>
            <a:chOff x="0" y="0"/>
            <a:chExt cx="4427428" cy="7946856"/>
          </a:xfrm>
        </p:grpSpPr>
        <p:pic>
          <p:nvPicPr>
            <p:cNvPr id="269"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70"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72" name="“For of this sort are those who creep into households and make captives of gullible women”…"/>
          <p:cNvSpPr txBox="1"/>
          <p:nvPr/>
        </p:nvSpPr>
        <p:spPr>
          <a:xfrm>
            <a:off x="4457633" y="1907346"/>
            <a:ext cx="8511262" cy="7454755"/>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4400">
                <a:solidFill>
                  <a:srgbClr val="3E231A"/>
                </a:solidFill>
                <a:latin typeface="Times New Roman"/>
                <a:ea typeface="Times New Roman"/>
                <a:cs typeface="Times New Roman"/>
                <a:sym typeface="Times New Roman"/>
              </a:defRPr>
            </a:pPr>
            <a:r>
              <a:t>“For of this sort are those who creep into households and make captives of gullible women”</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These apostate teachers cunningly worked their way into the hearts of these spiritually weak women in their efforts to promote their cause, just like Satan did. (Genesis 3:1-7; 1 Tim. 2:14, 15)</a:t>
            </a:r>
          </a:p>
          <a:p>
            <a:pPr marL="914400" indent="-914400" algn="l">
              <a:lnSpc>
                <a:spcPct val="90000"/>
              </a:lnSpc>
              <a:spcBef>
                <a:spcPts val="1900"/>
              </a:spcBef>
              <a:buClr>
                <a:srgbClr val="945200"/>
              </a:buClr>
              <a:buSzPct val="80000"/>
              <a:buFont typeface="Zapf Dingbats"/>
              <a:buBlip>
                <a:blip r:embed="rId4"/>
              </a:buBlip>
              <a:defRPr sz="4400">
                <a:solidFill>
                  <a:srgbClr val="3E231A"/>
                </a:solidFill>
                <a:latin typeface="Times New Roman"/>
                <a:ea typeface="Times New Roman"/>
                <a:cs typeface="Times New Roman"/>
                <a:sym typeface="Times New Roman"/>
              </a:defRPr>
            </a:pPr>
            <a:r>
              <a:t>“women loaded down with sins, led away by various lusts,”</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Their carnality and immaturity rendered them easy targets for the false teachers (cf. Eph. 4:14)</a:t>
            </a:r>
          </a:p>
        </p:txBody>
      </p:sp>
      <p:grpSp>
        <p:nvGrpSpPr>
          <p:cNvPr id="277" name="Group"/>
          <p:cNvGrpSpPr/>
          <p:nvPr/>
        </p:nvGrpSpPr>
        <p:grpSpPr>
          <a:xfrm>
            <a:off x="114174" y="113533"/>
            <a:ext cx="12776453" cy="1431644"/>
            <a:chOff x="-50800" y="0"/>
            <a:chExt cx="12776451" cy="1431642"/>
          </a:xfrm>
        </p:grpSpPr>
        <p:grpSp>
          <p:nvGrpSpPr>
            <p:cNvPr id="275" name="Rectangle"/>
            <p:cNvGrpSpPr/>
            <p:nvPr/>
          </p:nvGrpSpPr>
          <p:grpSpPr>
            <a:xfrm>
              <a:off x="-50801" y="18979"/>
              <a:ext cx="12776453" cy="1412664"/>
              <a:chOff x="0" y="0"/>
              <a:chExt cx="12776451" cy="1412662"/>
            </a:xfrm>
          </p:grpSpPr>
          <p:sp>
            <p:nvSpPr>
              <p:cNvPr id="274"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73"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76"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278" name="2 Timothy 3:6 (NKJV)…"/>
          <p:cNvSpPr txBox="1"/>
          <p:nvPr/>
        </p:nvSpPr>
        <p:spPr>
          <a:xfrm>
            <a:off x="316042" y="4744869"/>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3:6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For of this sort are those who creep into households and make captives of gullible women loaded down with sins, led away by various lusts,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2">
                                            <p:txEl>
                                              <p:pRg st="1" end="1"/>
                                            </p:txEl>
                                          </p:spTgt>
                                        </p:tgtEl>
                                        <p:attrNameLst>
                                          <p:attrName>style.visibility</p:attrName>
                                        </p:attrNameLst>
                                      </p:cBhvr>
                                      <p:to>
                                        <p:strVal val="visible"/>
                                      </p:to>
                                    </p:set>
                                    <p:animEffect filter="fade" transition="in">
                                      <p:cBhvr>
                                        <p:cTn id="7" dur="1500"/>
                                        <p:tgtEl>
                                          <p:spTgt spid="2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2">
                                            <p:txEl>
                                              <p:pRg st="2" end="2"/>
                                            </p:txEl>
                                          </p:spTgt>
                                        </p:tgtEl>
                                        <p:attrNameLst>
                                          <p:attrName>style.visibility</p:attrName>
                                        </p:attrNameLst>
                                      </p:cBhvr>
                                      <p:to>
                                        <p:strVal val="visible"/>
                                      </p:to>
                                    </p:set>
                                    <p:animEffect filter="fade" transition="in">
                                      <p:cBhvr>
                                        <p:cTn id="12" dur="1500"/>
                                        <p:tgtEl>
                                          <p:spTgt spid="2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2">
                                            <p:txEl>
                                              <p:pRg st="3" end="3"/>
                                            </p:txEl>
                                          </p:spTgt>
                                        </p:tgtEl>
                                        <p:attrNameLst>
                                          <p:attrName>style.visibility</p:attrName>
                                        </p:attrNameLst>
                                      </p:cBhvr>
                                      <p:to>
                                        <p:strVal val="visible"/>
                                      </p:to>
                                    </p:set>
                                    <p:animEffect filter="fade" transition="in">
                                      <p:cBhvr>
                                        <p:cTn id="17" dur="1500"/>
                                        <p:tgtEl>
                                          <p:spTgt spid="27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2" name="Image"/>
          <p:cNvGrpSpPr/>
          <p:nvPr/>
        </p:nvGrpSpPr>
        <p:grpSpPr>
          <a:xfrm>
            <a:off x="112590" y="1942275"/>
            <a:ext cx="4427430" cy="7946858"/>
            <a:chOff x="0" y="0"/>
            <a:chExt cx="4427428" cy="7946856"/>
          </a:xfrm>
        </p:grpSpPr>
        <p:pic>
          <p:nvPicPr>
            <p:cNvPr id="28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8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83" name="“always learning”…"/>
          <p:cNvSpPr txBox="1"/>
          <p:nvPr/>
        </p:nvSpPr>
        <p:spPr>
          <a:xfrm>
            <a:off x="4457633" y="1585613"/>
            <a:ext cx="8511262" cy="7902712"/>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4400">
                <a:solidFill>
                  <a:srgbClr val="3E231A"/>
                </a:solidFill>
                <a:latin typeface="Times New Roman"/>
                <a:ea typeface="Times New Roman"/>
                <a:cs typeface="Times New Roman"/>
                <a:sym typeface="Times New Roman"/>
              </a:defRPr>
            </a:pPr>
            <a:r>
              <a:t>“always learning”</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Learning new things may be interesting and thrilling (cf. Acts 17:21), but acceptance with God depends on using the right standard of authority—upon learning and maintaining a knowledge of the truth. (Jn. 8:32; Acts 17:11,12)</a:t>
            </a:r>
          </a:p>
          <a:p>
            <a:pPr marL="914400" indent="-914400" algn="l">
              <a:lnSpc>
                <a:spcPct val="90000"/>
              </a:lnSpc>
              <a:spcBef>
                <a:spcPts val="1900"/>
              </a:spcBef>
              <a:buClr>
                <a:srgbClr val="945200"/>
              </a:buClr>
              <a:buSzPct val="80000"/>
              <a:buFont typeface="Zapf Dingbats"/>
              <a:buBlip>
                <a:blip r:embed="rId4"/>
              </a:buBlip>
              <a:defRPr sz="4400">
                <a:solidFill>
                  <a:srgbClr val="3E231A"/>
                </a:solidFill>
                <a:latin typeface="Times New Roman"/>
                <a:ea typeface="Times New Roman"/>
                <a:cs typeface="Times New Roman"/>
                <a:sym typeface="Times New Roman"/>
              </a:defRPr>
            </a:pPr>
            <a:r>
              <a:t>“never able to come to the knowledge of the truth”</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Those who are deceived by error and embrace it are blinded to the truth and hardened in their error. (Jno. 3:20)</a:t>
            </a:r>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Knowledge of the truth and a devotion to it is our greatest defense (Ep. 4:14)</a:t>
            </a:r>
          </a:p>
        </p:txBody>
      </p:sp>
      <p:grpSp>
        <p:nvGrpSpPr>
          <p:cNvPr id="288" name="Group"/>
          <p:cNvGrpSpPr/>
          <p:nvPr/>
        </p:nvGrpSpPr>
        <p:grpSpPr>
          <a:xfrm>
            <a:off x="114174" y="113533"/>
            <a:ext cx="12776453" cy="1431644"/>
            <a:chOff x="-50800" y="0"/>
            <a:chExt cx="12776451" cy="1431642"/>
          </a:xfrm>
        </p:grpSpPr>
        <p:grpSp>
          <p:nvGrpSpPr>
            <p:cNvPr id="286" name="Rectangle"/>
            <p:cNvGrpSpPr/>
            <p:nvPr/>
          </p:nvGrpSpPr>
          <p:grpSpPr>
            <a:xfrm>
              <a:off x="-50801" y="18979"/>
              <a:ext cx="12776453" cy="1412664"/>
              <a:chOff x="0" y="0"/>
              <a:chExt cx="12776451" cy="1412662"/>
            </a:xfrm>
          </p:grpSpPr>
          <p:sp>
            <p:nvSpPr>
              <p:cNvPr id="285"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84"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87"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289" name="2 Timothy 3:7 (NKJV)…"/>
          <p:cNvSpPr txBox="1"/>
          <p:nvPr/>
        </p:nvSpPr>
        <p:spPr>
          <a:xfrm>
            <a:off x="316042" y="6167269"/>
            <a:ext cx="4020526" cy="3206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3:7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7</a:t>
            </a:r>
            <a:r>
              <a:t> always learning and never able to come to the knowledge of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3">
                                            <p:txEl>
                                              <p:pRg st="1" end="1"/>
                                            </p:txEl>
                                          </p:spTgt>
                                        </p:tgtEl>
                                        <p:attrNameLst>
                                          <p:attrName>style.visibility</p:attrName>
                                        </p:attrNameLst>
                                      </p:cBhvr>
                                      <p:to>
                                        <p:strVal val="visible"/>
                                      </p:to>
                                    </p:set>
                                    <p:animEffect filter="fade" transition="in">
                                      <p:cBhvr>
                                        <p:cTn id="7" dur="1500"/>
                                        <p:tgtEl>
                                          <p:spTgt spid="2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3">
                                            <p:txEl>
                                              <p:pRg st="2" end="2"/>
                                            </p:txEl>
                                          </p:spTgt>
                                        </p:tgtEl>
                                        <p:attrNameLst>
                                          <p:attrName>style.visibility</p:attrName>
                                        </p:attrNameLst>
                                      </p:cBhvr>
                                      <p:to>
                                        <p:strVal val="visible"/>
                                      </p:to>
                                    </p:set>
                                    <p:animEffect filter="fade" transition="in">
                                      <p:cBhvr>
                                        <p:cTn id="12" dur="1500"/>
                                        <p:tgtEl>
                                          <p:spTgt spid="2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3">
                                            <p:txEl>
                                              <p:pRg st="3" end="3"/>
                                            </p:txEl>
                                          </p:spTgt>
                                        </p:tgtEl>
                                        <p:attrNameLst>
                                          <p:attrName>style.visibility</p:attrName>
                                        </p:attrNameLst>
                                      </p:cBhvr>
                                      <p:to>
                                        <p:strVal val="visible"/>
                                      </p:to>
                                    </p:set>
                                    <p:animEffect filter="fade" transition="in">
                                      <p:cBhvr>
                                        <p:cTn id="17" dur="1500"/>
                                        <p:tgtEl>
                                          <p:spTgt spid="2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83">
                                            <p:txEl>
                                              <p:pRg st="4" end="4"/>
                                            </p:txEl>
                                          </p:spTgt>
                                        </p:tgtEl>
                                        <p:attrNameLst>
                                          <p:attrName>style.visibility</p:attrName>
                                        </p:attrNameLst>
                                      </p:cBhvr>
                                      <p:to>
                                        <p:strVal val="visible"/>
                                      </p:to>
                                    </p:set>
                                    <p:animEffect filter="fade" transition="in">
                                      <p:cBhvr>
                                        <p:cTn id="22" dur="1500"/>
                                        <p:tgtEl>
                                          <p:spTgt spid="28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3" name="Image"/>
          <p:cNvGrpSpPr/>
          <p:nvPr/>
        </p:nvGrpSpPr>
        <p:grpSpPr>
          <a:xfrm>
            <a:off x="112590" y="1942275"/>
            <a:ext cx="4427430" cy="7946858"/>
            <a:chOff x="0" y="0"/>
            <a:chExt cx="4427428" cy="7946856"/>
          </a:xfrm>
        </p:grpSpPr>
        <p:pic>
          <p:nvPicPr>
            <p:cNvPr id="291"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92"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94" name="“Now as Jannes and Jambres resisted Moses”…"/>
          <p:cNvSpPr txBox="1"/>
          <p:nvPr/>
        </p:nvSpPr>
        <p:spPr>
          <a:xfrm>
            <a:off x="4457633" y="1585613"/>
            <a:ext cx="8511262" cy="7902712"/>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4400">
                <a:solidFill>
                  <a:srgbClr val="3E231A"/>
                </a:solidFill>
                <a:latin typeface="Times New Roman"/>
                <a:ea typeface="Times New Roman"/>
                <a:cs typeface="Times New Roman"/>
                <a:sym typeface="Times New Roman"/>
              </a:defRPr>
            </a:pPr>
            <a:r>
              <a:t>“Now as Jannes and Jambres resisted Moses”</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rPr cap="all"/>
              <a:t>P</a:t>
            </a:r>
            <a:r>
              <a:t>aul compares these false teachers to the magicians of Pharaoh who withstood Moses as God’s messenger and deliverer  (Exod. 7:11; 9:11).</a:t>
            </a:r>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These magicians are not named in the Exodus record, but Paul by inspiration names them here. (Jewish tradition also records their names).</a:t>
            </a:r>
          </a:p>
          <a:p>
            <a:pPr marL="914400" indent="-914400" algn="l">
              <a:lnSpc>
                <a:spcPct val="90000"/>
              </a:lnSpc>
              <a:spcBef>
                <a:spcPts val="1900"/>
              </a:spcBef>
              <a:buClr>
                <a:srgbClr val="945200"/>
              </a:buClr>
              <a:buSzPct val="80000"/>
              <a:buFont typeface="Zapf Dingbats"/>
              <a:buBlip>
                <a:blip r:embed="rId4"/>
              </a:buBlip>
              <a:defRPr sz="4400">
                <a:solidFill>
                  <a:srgbClr val="3E231A"/>
                </a:solidFill>
                <a:latin typeface="Times New Roman"/>
                <a:ea typeface="Times New Roman"/>
                <a:cs typeface="Times New Roman"/>
                <a:sym typeface="Times New Roman"/>
              </a:defRPr>
            </a:pPr>
            <a:r>
              <a:t>“so do these also resist the truth”</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Just as the magicians opposed Moses, so these false teachers now oppose the truth. (Ac. 13:8–11; 2 Pe. 2:1–3)</a:t>
            </a:r>
          </a:p>
        </p:txBody>
      </p:sp>
      <p:grpSp>
        <p:nvGrpSpPr>
          <p:cNvPr id="299" name="Group"/>
          <p:cNvGrpSpPr/>
          <p:nvPr/>
        </p:nvGrpSpPr>
        <p:grpSpPr>
          <a:xfrm>
            <a:off x="114174" y="113533"/>
            <a:ext cx="12776453" cy="1431644"/>
            <a:chOff x="-50800" y="0"/>
            <a:chExt cx="12776451" cy="1431642"/>
          </a:xfrm>
        </p:grpSpPr>
        <p:grpSp>
          <p:nvGrpSpPr>
            <p:cNvPr id="297" name="Rectangle"/>
            <p:cNvGrpSpPr/>
            <p:nvPr/>
          </p:nvGrpSpPr>
          <p:grpSpPr>
            <a:xfrm>
              <a:off x="-50801" y="18979"/>
              <a:ext cx="12776453" cy="1412664"/>
              <a:chOff x="0" y="0"/>
              <a:chExt cx="12776451" cy="1412662"/>
            </a:xfrm>
          </p:grpSpPr>
          <p:sp>
            <p:nvSpPr>
              <p:cNvPr id="296"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95"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98"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300" name="2 Timothy 3:8 (NKJV)…"/>
          <p:cNvSpPr txBox="1"/>
          <p:nvPr/>
        </p:nvSpPr>
        <p:spPr>
          <a:xfrm>
            <a:off x="316042" y="4795669"/>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3:8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8</a:t>
            </a:r>
            <a:r>
              <a:t> Now as Jannes and Jambres resisted Moses, so do these also resist the truth: men of corrupt minds, disapproved concerning the 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fade" transition="in">
                                      <p:cBhvr>
                                        <p:cTn id="7" dur="15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fade" transition="in">
                                      <p:cBhvr>
                                        <p:cTn id="12" dur="1500"/>
                                        <p:tgtEl>
                                          <p:spTgt spid="2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4">
                                            <p:txEl>
                                              <p:pRg st="3" end="3"/>
                                            </p:txEl>
                                          </p:spTgt>
                                        </p:tgtEl>
                                        <p:attrNameLst>
                                          <p:attrName>style.visibility</p:attrName>
                                        </p:attrNameLst>
                                      </p:cBhvr>
                                      <p:to>
                                        <p:strVal val="visible"/>
                                      </p:to>
                                    </p:set>
                                    <p:animEffect filter="fade" transition="in">
                                      <p:cBhvr>
                                        <p:cTn id="17" dur="1500"/>
                                        <p:tgtEl>
                                          <p:spTgt spid="2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4">
                                            <p:txEl>
                                              <p:pRg st="4" end="4"/>
                                            </p:txEl>
                                          </p:spTgt>
                                        </p:tgtEl>
                                        <p:attrNameLst>
                                          <p:attrName>style.visibility</p:attrName>
                                        </p:attrNameLst>
                                      </p:cBhvr>
                                      <p:to>
                                        <p:strVal val="visible"/>
                                      </p:to>
                                    </p:set>
                                    <p:animEffect filter="fade" transition="in">
                                      <p:cBhvr>
                                        <p:cTn id="22" dur="1500"/>
                                        <p:tgtEl>
                                          <p:spTgt spid="29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Image"/>
          <p:cNvGrpSpPr/>
          <p:nvPr/>
        </p:nvGrpSpPr>
        <p:grpSpPr>
          <a:xfrm>
            <a:off x="112590" y="1942275"/>
            <a:ext cx="4427430" cy="7946858"/>
            <a:chOff x="0" y="0"/>
            <a:chExt cx="4427428" cy="7946856"/>
          </a:xfrm>
        </p:grpSpPr>
        <p:pic>
          <p:nvPicPr>
            <p:cNvPr id="302"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03"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05" name="“men of corrupt minds, disapproved concerning the faith”…"/>
          <p:cNvSpPr txBox="1"/>
          <p:nvPr/>
        </p:nvSpPr>
        <p:spPr>
          <a:xfrm>
            <a:off x="4457633" y="1585613"/>
            <a:ext cx="8511262" cy="794845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4300">
                <a:solidFill>
                  <a:srgbClr val="3E231A"/>
                </a:solidFill>
                <a:latin typeface="Times New Roman"/>
                <a:ea typeface="Times New Roman"/>
                <a:cs typeface="Times New Roman"/>
                <a:sym typeface="Times New Roman"/>
              </a:defRPr>
            </a:pPr>
            <a:r>
              <a:t>“men of corrupt minds, disapproved concerning the faith”</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Their mind was seduced by error, and, consequently, that error would produce the “disapproved” condition they would be in. (2 Co. 11:13–15; 1 Ti. 1:19; 4:2; 6:5. Tit. 1:16. 2 Pe. 2:14. Jude 18, 19)</a:t>
            </a:r>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These words also indicate that at one time these false teachers were in the faith, but have since departed from it. (2:18; 1 Jno. 2:18,19)</a:t>
            </a:r>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The faith refers to objective faith or which is the same, the gospel (cf. Acts 6:7; Jude 3). Such teachers are “rejected” or condemned by the gospel.</a:t>
            </a:r>
          </a:p>
        </p:txBody>
      </p:sp>
      <p:grpSp>
        <p:nvGrpSpPr>
          <p:cNvPr id="310" name="Group"/>
          <p:cNvGrpSpPr/>
          <p:nvPr/>
        </p:nvGrpSpPr>
        <p:grpSpPr>
          <a:xfrm>
            <a:off x="114174" y="113533"/>
            <a:ext cx="12776453" cy="1431644"/>
            <a:chOff x="-50800" y="0"/>
            <a:chExt cx="12776451" cy="1431642"/>
          </a:xfrm>
        </p:grpSpPr>
        <p:grpSp>
          <p:nvGrpSpPr>
            <p:cNvPr id="308" name="Rectangle"/>
            <p:cNvGrpSpPr/>
            <p:nvPr/>
          </p:nvGrpSpPr>
          <p:grpSpPr>
            <a:xfrm>
              <a:off x="-50801" y="18979"/>
              <a:ext cx="12776453" cy="1412664"/>
              <a:chOff x="0" y="0"/>
              <a:chExt cx="12776451" cy="1412662"/>
            </a:xfrm>
          </p:grpSpPr>
          <p:sp>
            <p:nvSpPr>
              <p:cNvPr id="307"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306"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309"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311" name="2 Timothy 3:8 (NKJV)…"/>
          <p:cNvSpPr txBox="1"/>
          <p:nvPr/>
        </p:nvSpPr>
        <p:spPr>
          <a:xfrm>
            <a:off x="316042" y="4795669"/>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3:8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8</a:t>
            </a:r>
            <a:r>
              <a:t> Now as Jannes and Jambres resisted Moses, so do these also resist the truth: men of corrupt minds, disapproved concerning the 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fade" transition="in">
                                      <p:cBhvr>
                                        <p:cTn id="7" dur="1500"/>
                                        <p:tgtEl>
                                          <p:spTgt spid="3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5">
                                            <p:txEl>
                                              <p:pRg st="2" end="2"/>
                                            </p:txEl>
                                          </p:spTgt>
                                        </p:tgtEl>
                                        <p:attrNameLst>
                                          <p:attrName>style.visibility</p:attrName>
                                        </p:attrNameLst>
                                      </p:cBhvr>
                                      <p:to>
                                        <p:strVal val="visible"/>
                                      </p:to>
                                    </p:set>
                                    <p:animEffect filter="fade" transition="in">
                                      <p:cBhvr>
                                        <p:cTn id="12" dur="1500"/>
                                        <p:tgtEl>
                                          <p:spTgt spid="3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5">
                                            <p:txEl>
                                              <p:pRg st="3" end="3"/>
                                            </p:txEl>
                                          </p:spTgt>
                                        </p:tgtEl>
                                        <p:attrNameLst>
                                          <p:attrName>style.visibility</p:attrName>
                                        </p:attrNameLst>
                                      </p:cBhvr>
                                      <p:to>
                                        <p:strVal val="visible"/>
                                      </p:to>
                                    </p:set>
                                    <p:animEffect filter="fade" transition="in">
                                      <p:cBhvr>
                                        <p:cTn id="17" dur="1500"/>
                                        <p:tgtEl>
                                          <p:spTgt spid="3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5" name="Image"/>
          <p:cNvGrpSpPr/>
          <p:nvPr/>
        </p:nvGrpSpPr>
        <p:grpSpPr>
          <a:xfrm>
            <a:off x="112590" y="1942275"/>
            <a:ext cx="4427430" cy="7946858"/>
            <a:chOff x="0" y="0"/>
            <a:chExt cx="4427428" cy="7946856"/>
          </a:xfrm>
        </p:grpSpPr>
        <p:pic>
          <p:nvPicPr>
            <p:cNvPr id="313"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14"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16" name="“but they will progress no further”…"/>
          <p:cNvSpPr txBox="1"/>
          <p:nvPr/>
        </p:nvSpPr>
        <p:spPr>
          <a:xfrm>
            <a:off x="4457633" y="1585613"/>
            <a:ext cx="8511262" cy="794845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4300">
                <a:solidFill>
                  <a:srgbClr val="3E231A"/>
                </a:solidFill>
                <a:latin typeface="Times New Roman"/>
                <a:ea typeface="Times New Roman"/>
                <a:cs typeface="Times New Roman"/>
                <a:sym typeface="Times New Roman"/>
              </a:defRPr>
            </a:pPr>
            <a:r>
              <a:t>“but they will progress no further”</a:t>
            </a:r>
            <a:endParaRPr cap="all"/>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Just as surely as the folly of Jannes and Jambres was exposed, so error and its teachers will be brought to an end. Error works faster and easier than truth, but in the end truth is always the victor.</a:t>
            </a:r>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The lesson to be learned here is that truth is more powerful than Satan, all his host, and all evil. Wherever truth is brought to bear upon honest and objective souls it always prevails. </a:t>
            </a:r>
          </a:p>
          <a:p>
            <a:pPr lvl="1" marL="1028699" indent="-685799" algn="l">
              <a:lnSpc>
                <a:spcPct val="90000"/>
              </a:lnSpc>
              <a:spcBef>
                <a:spcPts val="19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It is likely that the expression “will be manifest to all” refers to the end of time—even the Judgment Day—</a:t>
            </a:r>
          </a:p>
        </p:txBody>
      </p:sp>
      <p:grpSp>
        <p:nvGrpSpPr>
          <p:cNvPr id="321" name="Group"/>
          <p:cNvGrpSpPr/>
          <p:nvPr/>
        </p:nvGrpSpPr>
        <p:grpSpPr>
          <a:xfrm>
            <a:off x="114174" y="113533"/>
            <a:ext cx="12776453" cy="1431644"/>
            <a:chOff x="-50800" y="0"/>
            <a:chExt cx="12776451" cy="1431642"/>
          </a:xfrm>
        </p:grpSpPr>
        <p:grpSp>
          <p:nvGrpSpPr>
            <p:cNvPr id="319" name="Rectangle"/>
            <p:cNvGrpSpPr/>
            <p:nvPr/>
          </p:nvGrpSpPr>
          <p:grpSpPr>
            <a:xfrm>
              <a:off x="-50801" y="18979"/>
              <a:ext cx="12776453" cy="1412664"/>
              <a:chOff x="0" y="0"/>
              <a:chExt cx="12776451" cy="1412662"/>
            </a:xfrm>
          </p:grpSpPr>
          <p:sp>
            <p:nvSpPr>
              <p:cNvPr id="318"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317"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320"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322" name="2 Timothy 3:9 (NKJV)…"/>
          <p:cNvSpPr txBox="1"/>
          <p:nvPr/>
        </p:nvSpPr>
        <p:spPr>
          <a:xfrm>
            <a:off x="316042" y="5659269"/>
            <a:ext cx="4020526" cy="3714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3:9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9</a:t>
            </a:r>
            <a:r>
              <a:t> but they will progress no further, for their folly will be manifest to all, as theirs also was.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fade" transition="in">
                                      <p:cBhvr>
                                        <p:cTn id="7" dur="15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6">
                                            <p:txEl>
                                              <p:pRg st="2" end="2"/>
                                            </p:txEl>
                                          </p:spTgt>
                                        </p:tgtEl>
                                        <p:attrNameLst>
                                          <p:attrName>style.visibility</p:attrName>
                                        </p:attrNameLst>
                                      </p:cBhvr>
                                      <p:to>
                                        <p:strVal val="visible"/>
                                      </p:to>
                                    </p:set>
                                    <p:animEffect filter="fade" transition="in">
                                      <p:cBhvr>
                                        <p:cTn id="12" dur="1500"/>
                                        <p:tgtEl>
                                          <p:spTgt spid="3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6">
                                            <p:txEl>
                                              <p:pRg st="3" end="3"/>
                                            </p:txEl>
                                          </p:spTgt>
                                        </p:tgtEl>
                                        <p:attrNameLst>
                                          <p:attrName>style.visibility</p:attrName>
                                        </p:attrNameLst>
                                      </p:cBhvr>
                                      <p:to>
                                        <p:strVal val="visible"/>
                                      </p:to>
                                    </p:set>
                                    <p:animEffect filter="fade" transition="in">
                                      <p:cBhvr>
                                        <p:cTn id="17" dur="1500"/>
                                        <p:tgtEl>
                                          <p:spTgt spid="3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6" name="Image"/>
          <p:cNvGrpSpPr/>
          <p:nvPr/>
        </p:nvGrpSpPr>
        <p:grpSpPr>
          <a:xfrm>
            <a:off x="112590" y="1942275"/>
            <a:ext cx="4427430" cy="7946858"/>
            <a:chOff x="0" y="0"/>
            <a:chExt cx="4427428" cy="7946856"/>
          </a:xfrm>
        </p:grpSpPr>
        <p:pic>
          <p:nvPicPr>
            <p:cNvPr id="324"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25"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27" name="UNDERSTAND THE DANGER!…"/>
          <p:cNvSpPr txBox="1"/>
          <p:nvPr/>
        </p:nvSpPr>
        <p:spPr>
          <a:xfrm>
            <a:off x="4801917" y="1886146"/>
            <a:ext cx="7945145"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b="1" sz="4700">
                <a:latin typeface="Gill Sans"/>
                <a:ea typeface="Gill Sans"/>
                <a:cs typeface="Gill Sans"/>
                <a:sym typeface="Gill Sans"/>
              </a:defRPr>
            </a:pPr>
            <a:r>
              <a:t>UNDERSTAND THE DANGER!</a:t>
            </a:r>
          </a:p>
          <a:p>
            <a:pPr>
              <a:spcBef>
                <a:spcPts val="2000"/>
              </a:spcBef>
              <a:defRPr b="1" sz="4700">
                <a:latin typeface="Gill Sans"/>
                <a:ea typeface="Gill Sans"/>
                <a:cs typeface="Gill Sans"/>
                <a:sym typeface="Gill Sans"/>
              </a:defRPr>
            </a:pPr>
            <a:r>
              <a:t>LEARN &amp; UNDERSTAND THE TRUTH!</a:t>
            </a:r>
          </a:p>
          <a:p>
            <a:pPr>
              <a:spcBef>
                <a:spcPts val="2000"/>
              </a:spcBef>
              <a:defRPr b="1" sz="4700">
                <a:latin typeface="Gill Sans"/>
                <a:ea typeface="Gill Sans"/>
                <a:cs typeface="Gill Sans"/>
                <a:sym typeface="Gill Sans"/>
              </a:defRPr>
            </a:pPr>
            <a:r>
              <a:t>DO NOT BE ALIGNED WITH FALSEE TEACHERS &amp; THEIR ERROR!</a:t>
            </a:r>
          </a:p>
          <a:p>
            <a:pPr>
              <a:spcBef>
                <a:spcPts val="2000"/>
              </a:spcBef>
              <a:defRPr b="1" sz="4700">
                <a:latin typeface="Gill Sans"/>
                <a:ea typeface="Gill Sans"/>
                <a:cs typeface="Gill Sans"/>
                <a:sym typeface="Gill Sans"/>
              </a:defRPr>
            </a:pPr>
            <a:r>
              <a:t>BE ON THE SIDE OF VICTORY!</a:t>
            </a:r>
          </a:p>
        </p:txBody>
      </p:sp>
      <p:grpSp>
        <p:nvGrpSpPr>
          <p:cNvPr id="332" name="Group"/>
          <p:cNvGrpSpPr/>
          <p:nvPr/>
        </p:nvGrpSpPr>
        <p:grpSpPr>
          <a:xfrm>
            <a:off x="114174" y="113533"/>
            <a:ext cx="12776453" cy="1431644"/>
            <a:chOff x="-50800" y="0"/>
            <a:chExt cx="12776451" cy="1431642"/>
          </a:xfrm>
        </p:grpSpPr>
        <p:grpSp>
          <p:nvGrpSpPr>
            <p:cNvPr id="330" name="Rectangle"/>
            <p:cNvGrpSpPr/>
            <p:nvPr/>
          </p:nvGrpSpPr>
          <p:grpSpPr>
            <a:xfrm>
              <a:off x="-50801" y="18979"/>
              <a:ext cx="12776453" cy="1412664"/>
              <a:chOff x="0" y="0"/>
              <a:chExt cx="12776451" cy="1412662"/>
            </a:xfrm>
          </p:grpSpPr>
          <p:sp>
            <p:nvSpPr>
              <p:cNvPr id="329"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328" name="Rectangle Rectangle" descr="Rectangle Rectangle"/>
              <p:cNvPicPr>
                <a:picLocks noChangeAspect="0"/>
              </p:cNvPicPr>
              <p:nvPr/>
            </p:nvPicPr>
            <p:blipFill>
              <a:blip r:embed="rId4">
                <a:extLst/>
              </a:blip>
              <a:stretch>
                <a:fillRect/>
              </a:stretch>
            </p:blipFill>
            <p:spPr>
              <a:xfrm>
                <a:off x="0" y="0"/>
                <a:ext cx="12776452" cy="1412663"/>
              </a:xfrm>
              <a:prstGeom prst="rect">
                <a:avLst/>
              </a:prstGeom>
              <a:effectLst/>
            </p:spPr>
          </p:pic>
        </p:grpSp>
        <p:sp>
          <p:nvSpPr>
            <p:cNvPr id="331"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336" name="“Perilous Times”…"/>
          <p:cNvSpPr/>
          <p:nvPr/>
        </p:nvSpPr>
        <p:spPr>
          <a:xfrm>
            <a:off x="7524979" y="801035"/>
            <a:ext cx="5337382" cy="3077577"/>
          </a:xfrm>
          <a:prstGeom prst="roundRect">
            <a:avLst>
              <a:gd name="adj" fmla="val 13042"/>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58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“Perilous Times”</a:t>
            </a:r>
          </a:p>
          <a:p>
            <a:pPr>
              <a:defRPr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(2 Tim. 3:1-9) </a:t>
            </a:r>
          </a:p>
        </p:txBody>
      </p:sp>
      <p:sp>
        <p:nvSpPr>
          <p:cNvPr id="337" name="Charts by Don McClain…"/>
          <p:cNvSpPr txBox="1"/>
          <p:nvPr/>
        </p:nvSpPr>
        <p:spPr>
          <a:xfrm>
            <a:off x="304805" y="6337100"/>
            <a:ext cx="12395190" cy="31066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November 14, 2021 PM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Genesis 6:5–12 (NKJV)…"/>
          <p:cNvSpPr txBox="1"/>
          <p:nvPr/>
        </p:nvSpPr>
        <p:spPr>
          <a:xfrm>
            <a:off x="316049" y="277220"/>
            <a:ext cx="12372702" cy="9199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b="1" sz="6600">
                <a:solidFill>
                  <a:srgbClr val="000000"/>
                </a:solidFill>
                <a:latin typeface="Times New Roman"/>
                <a:ea typeface="Times New Roman"/>
                <a:cs typeface="Times New Roman"/>
                <a:sym typeface="Times New Roman"/>
              </a:defRPr>
            </a:pPr>
            <a:r>
              <a:t>Genesis 6:5–12 (NKJV) </a:t>
            </a:r>
          </a:p>
          <a:p>
            <a:pPr defTabSz="457200">
              <a:defRPr sz="3900">
                <a:solidFill>
                  <a:srgbClr val="000000"/>
                </a:solidFill>
                <a:latin typeface="Times New Roman"/>
                <a:ea typeface="Times New Roman"/>
                <a:cs typeface="Times New Roman"/>
                <a:sym typeface="Times New Roman"/>
              </a:defRPr>
            </a:pPr>
            <a:r>
              <a:rPr baseline="31999"/>
              <a:t>5</a:t>
            </a:r>
            <a:r>
              <a:t> Then the Lord saw that the wickedness of man </a:t>
            </a:r>
            <a:r>
              <a:rPr i="1"/>
              <a:t>was</a:t>
            </a:r>
            <a:r>
              <a:t> great in the earth, and </a:t>
            </a:r>
            <a:r>
              <a:rPr i="1"/>
              <a:t>that</a:t>
            </a:r>
            <a:r>
              <a:t> every intent of the thoughts of his heart </a:t>
            </a:r>
            <a:r>
              <a:rPr i="1"/>
              <a:t>was</a:t>
            </a:r>
            <a:r>
              <a:t> only evil continually. </a:t>
            </a:r>
            <a:r>
              <a:rPr baseline="31999"/>
              <a:t>6</a:t>
            </a:r>
            <a:r>
              <a:t> And the Lord was sorry that He had made man on the earth, and He was grieved in His heart. </a:t>
            </a:r>
            <a:r>
              <a:rPr baseline="31999"/>
              <a:t>7</a:t>
            </a:r>
            <a:r>
              <a:t> So the Lord said, “I will destroy man whom I have created from the face of the earth, both man and beast, creeping thing and birds of the air, for I am sorry that I have made them.” </a:t>
            </a:r>
            <a:r>
              <a:rPr baseline="31999"/>
              <a:t>8</a:t>
            </a:r>
            <a:r>
              <a:t> But Noah found grace in the eyes of the Lord. </a:t>
            </a:r>
            <a:r>
              <a:rPr baseline="31999"/>
              <a:t>9</a:t>
            </a:r>
            <a:r>
              <a:t> This is the genealogy of Noah. Noah was a just man, perfect in his generations. Noah walked with God. </a:t>
            </a:r>
            <a:r>
              <a:rPr baseline="31999"/>
              <a:t>10</a:t>
            </a:r>
            <a:r>
              <a:t> And Noah begot three sons: Shem, Ham, and Japheth. </a:t>
            </a:r>
            <a:r>
              <a:rPr baseline="31999"/>
              <a:t>11</a:t>
            </a:r>
            <a:r>
              <a:t> The earth also was corrupt before God, and the earth was filled with violence. </a:t>
            </a:r>
            <a:r>
              <a:rPr baseline="31999"/>
              <a:t>12</a:t>
            </a:r>
            <a:r>
              <a:t> So God looked upon the earth, and indeed it was corrupt; for all flesh had corrupted their way on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p:cNvGrpSpPr/>
          <p:nvPr/>
        </p:nvGrpSpPr>
        <p:grpSpPr>
          <a:xfrm>
            <a:off x="112590" y="1942275"/>
            <a:ext cx="4427430" cy="7946858"/>
            <a:chOff x="0" y="0"/>
            <a:chExt cx="4427428" cy="7946856"/>
          </a:xfrm>
        </p:grpSpPr>
        <p:pic>
          <p:nvPicPr>
            <p:cNvPr id="194"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195"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197" name="Trusting in God’s grace, mercy and peace in the midst of trials, staying true to the scriptures (1:2,3).…"/>
          <p:cNvSpPr txBox="1"/>
          <p:nvPr/>
        </p:nvSpPr>
        <p:spPr>
          <a:xfrm>
            <a:off x="4627773" y="1169892"/>
            <a:ext cx="8244369" cy="9030356"/>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Trusting in God’s grace, mercy and peace in the midst of trials, staying true to the scriptures (1:2,3).</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Concern and support for those who contend for the faith (1:4)</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Genuine faith is gained from God’s word (1:5; 2 Tim 3:15)</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Fulfilling our duties to God (1:6)</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Faith extinguishes fear (1:7)</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The Value of Being Committed To The Lord, No Matter The Cost” (1:8-12)</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Hold Fast The Pattern (1:13,14)</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Disloyalty vs. Friendship (1:15-18) </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Grace Includes Keeping Rules! (2:1-7)</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Need Endurance &amp; Faithfulness (2:8-13)</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Workers Approved &amp; Honorable Vs. Rejected &amp; Devil Enslaved (2:14-26). </a:t>
            </a:r>
          </a:p>
        </p:txBody>
      </p:sp>
      <p:sp>
        <p:nvSpPr>
          <p:cNvPr id="198" name="2 TIMOTHY"/>
          <p:cNvSpPr/>
          <p:nvPr/>
        </p:nvSpPr>
        <p:spPr>
          <a:xfrm>
            <a:off x="149980" y="214488"/>
            <a:ext cx="12704840" cy="835394"/>
          </a:xfrm>
          <a:prstGeom prst="roundRect">
            <a:avLst>
              <a:gd name="adj" fmla="val 48045"/>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700">
                <a:solidFill>
                  <a:srgbClr val="FFFFFF"/>
                </a:solidFill>
              </a:defRPr>
            </a:lvl1pPr>
          </a:lstStyle>
          <a:p>
            <a:pPr/>
            <a:r>
              <a:t>2 TIMOTHY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animEffect filter="fade" transition="in">
                                      <p:cBhvr>
                                        <p:cTn id="7" dur="1500"/>
                                        <p:tgtEl>
                                          <p:spTgt spid="19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97">
                                            <p:txEl>
                                              <p:pRg st="0" end="0"/>
                                            </p:txEl>
                                          </p:spTgt>
                                        </p:tgtEl>
                                        <p:attrNameLst>
                                          <p:attrName>style.visibility</p:attrName>
                                        </p:attrNameLst>
                                      </p:cBhvr>
                                      <p:to>
                                        <p:strVal val="visible"/>
                                      </p:to>
                                    </p:set>
                                    <p:animEffect filter="fade" transition="in">
                                      <p:cBhvr>
                                        <p:cTn id="10" dur="1500"/>
                                        <p:tgtEl>
                                          <p:spTgt spid="1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97">
                                            <p:txEl>
                                              <p:pRg st="1" end="1"/>
                                            </p:txEl>
                                          </p:spTgt>
                                        </p:tgtEl>
                                        <p:attrNameLst>
                                          <p:attrName>style.visibility</p:attrName>
                                        </p:attrNameLst>
                                      </p:cBhvr>
                                      <p:to>
                                        <p:strVal val="visible"/>
                                      </p:to>
                                    </p:set>
                                    <p:animEffect filter="fade" transition="in">
                                      <p:cBhvr>
                                        <p:cTn id="15" dur="1500"/>
                                        <p:tgtEl>
                                          <p:spTgt spid="1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97">
                                            <p:txEl>
                                              <p:pRg st="2" end="2"/>
                                            </p:txEl>
                                          </p:spTgt>
                                        </p:tgtEl>
                                        <p:attrNameLst>
                                          <p:attrName>style.visibility</p:attrName>
                                        </p:attrNameLst>
                                      </p:cBhvr>
                                      <p:to>
                                        <p:strVal val="visible"/>
                                      </p:to>
                                    </p:set>
                                    <p:animEffect filter="fade" transition="in">
                                      <p:cBhvr>
                                        <p:cTn id="20" dur="1500"/>
                                        <p:tgtEl>
                                          <p:spTgt spid="1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97">
                                            <p:txEl>
                                              <p:pRg st="3" end="3"/>
                                            </p:txEl>
                                          </p:spTgt>
                                        </p:tgtEl>
                                        <p:attrNameLst>
                                          <p:attrName>style.visibility</p:attrName>
                                        </p:attrNameLst>
                                      </p:cBhvr>
                                      <p:to>
                                        <p:strVal val="visible"/>
                                      </p:to>
                                    </p:set>
                                    <p:animEffect filter="fade" transition="in">
                                      <p:cBhvr>
                                        <p:cTn id="25" dur="1500"/>
                                        <p:tgtEl>
                                          <p:spTgt spid="19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97">
                                            <p:txEl>
                                              <p:pRg st="4" end="4"/>
                                            </p:txEl>
                                          </p:spTgt>
                                        </p:tgtEl>
                                        <p:attrNameLst>
                                          <p:attrName>style.visibility</p:attrName>
                                        </p:attrNameLst>
                                      </p:cBhvr>
                                      <p:to>
                                        <p:strVal val="visible"/>
                                      </p:to>
                                    </p:set>
                                    <p:animEffect filter="fade" transition="in">
                                      <p:cBhvr>
                                        <p:cTn id="30" dur="1500"/>
                                        <p:tgtEl>
                                          <p:spTgt spid="19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97">
                                            <p:txEl>
                                              <p:pRg st="5" end="5"/>
                                            </p:txEl>
                                          </p:spTgt>
                                        </p:tgtEl>
                                        <p:attrNameLst>
                                          <p:attrName>style.visibility</p:attrName>
                                        </p:attrNameLst>
                                      </p:cBhvr>
                                      <p:to>
                                        <p:strVal val="visible"/>
                                      </p:to>
                                    </p:set>
                                    <p:animEffect filter="fade" transition="in">
                                      <p:cBhvr>
                                        <p:cTn id="35" dur="1500"/>
                                        <p:tgtEl>
                                          <p:spTgt spid="19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97">
                                            <p:txEl>
                                              <p:pRg st="6" end="6"/>
                                            </p:txEl>
                                          </p:spTgt>
                                        </p:tgtEl>
                                        <p:attrNameLst>
                                          <p:attrName>style.visibility</p:attrName>
                                        </p:attrNameLst>
                                      </p:cBhvr>
                                      <p:to>
                                        <p:strVal val="visible"/>
                                      </p:to>
                                    </p:set>
                                    <p:animEffect filter="fade" transition="in">
                                      <p:cBhvr>
                                        <p:cTn id="40" dur="1500"/>
                                        <p:tgtEl>
                                          <p:spTgt spid="19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97">
                                            <p:txEl>
                                              <p:pRg st="7" end="7"/>
                                            </p:txEl>
                                          </p:spTgt>
                                        </p:tgtEl>
                                        <p:attrNameLst>
                                          <p:attrName>style.visibility</p:attrName>
                                        </p:attrNameLst>
                                      </p:cBhvr>
                                      <p:to>
                                        <p:strVal val="visible"/>
                                      </p:to>
                                    </p:set>
                                    <p:animEffect filter="fade" transition="in">
                                      <p:cBhvr>
                                        <p:cTn id="45" dur="1500"/>
                                        <p:tgtEl>
                                          <p:spTgt spid="19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97">
                                            <p:txEl>
                                              <p:pRg st="8" end="8"/>
                                            </p:txEl>
                                          </p:spTgt>
                                        </p:tgtEl>
                                        <p:attrNameLst>
                                          <p:attrName>style.visibility</p:attrName>
                                        </p:attrNameLst>
                                      </p:cBhvr>
                                      <p:to>
                                        <p:strVal val="visible"/>
                                      </p:to>
                                    </p:set>
                                    <p:animEffect filter="fade" transition="in">
                                      <p:cBhvr>
                                        <p:cTn id="50" dur="1500"/>
                                        <p:tgtEl>
                                          <p:spTgt spid="197">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197">
                                            <p:txEl>
                                              <p:pRg st="9" end="9"/>
                                            </p:txEl>
                                          </p:spTgt>
                                        </p:tgtEl>
                                        <p:attrNameLst>
                                          <p:attrName>style.visibility</p:attrName>
                                        </p:attrNameLst>
                                      </p:cBhvr>
                                      <p:to>
                                        <p:strVal val="visible"/>
                                      </p:to>
                                    </p:set>
                                    <p:animEffect filter="fade" transition="in">
                                      <p:cBhvr>
                                        <p:cTn id="55" dur="1500"/>
                                        <p:tgtEl>
                                          <p:spTgt spid="197">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10" grpId="1" fill="hold">
                                  <p:stCondLst>
                                    <p:cond delay="0"/>
                                  </p:stCondLst>
                                  <p:iterate type="el" backwards="0">
                                    <p:tmAbs val="0"/>
                                  </p:iterate>
                                  <p:childTnLst>
                                    <p:set>
                                      <p:cBhvr>
                                        <p:cTn id="59" fill="hold"/>
                                        <p:tgtEl>
                                          <p:spTgt spid="197">
                                            <p:txEl>
                                              <p:pRg st="10" end="10"/>
                                            </p:txEl>
                                          </p:spTgt>
                                        </p:tgtEl>
                                        <p:attrNameLst>
                                          <p:attrName>style.visibility</p:attrName>
                                        </p:attrNameLst>
                                      </p:cBhvr>
                                      <p:to>
                                        <p:strVal val="visible"/>
                                      </p:to>
                                    </p:set>
                                    <p:animEffect filter="fade" transition="in">
                                      <p:cBhvr>
                                        <p:cTn id="60" dur="1500"/>
                                        <p:tgtEl>
                                          <p:spTgt spid="197">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1" fill="hold">
                                  <p:stCondLst>
                                    <p:cond delay="0"/>
                                  </p:stCondLst>
                                  <p:iterate type="el" backwards="0">
                                    <p:tmAbs val="0"/>
                                  </p:iterate>
                                  <p:childTnLst>
                                    <p:set>
                                      <p:cBhvr>
                                        <p:cTn id="64" fill="hold"/>
                                        <p:tgtEl>
                                          <p:spTgt spid="197">
                                            <p:txEl>
                                              <p:pRg st="11" end="11"/>
                                            </p:txEl>
                                          </p:spTgt>
                                        </p:tgtEl>
                                        <p:attrNameLst>
                                          <p:attrName>style.visibility</p:attrName>
                                        </p:attrNameLst>
                                      </p:cBhvr>
                                      <p:to>
                                        <p:strVal val="visible"/>
                                      </p:to>
                                    </p:set>
                                    <p:animEffect filter="fade" transition="in">
                                      <p:cBhvr>
                                        <p:cTn id="65" dur="1500"/>
                                        <p:tgtEl>
                                          <p:spTgt spid="197">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p:cNvGrpSpPr/>
          <p:nvPr/>
        </p:nvGrpSpPr>
        <p:grpSpPr>
          <a:xfrm>
            <a:off x="112590" y="1942275"/>
            <a:ext cx="4427430" cy="7946858"/>
            <a:chOff x="0" y="0"/>
            <a:chExt cx="4427428" cy="7946856"/>
          </a:xfrm>
        </p:grpSpPr>
        <p:pic>
          <p:nvPicPr>
            <p:cNvPr id="20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0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03" name="CHAPTER 3…"/>
          <p:cNvSpPr txBox="1"/>
          <p:nvPr/>
        </p:nvSpPr>
        <p:spPr>
          <a:xfrm>
            <a:off x="4550364" y="1847273"/>
            <a:ext cx="8244369" cy="7536994"/>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32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CHAPTER 3</a:t>
            </a:r>
            <a:endParaRPr cap="all"/>
          </a:p>
          <a:p>
            <a:pPr lvl="1" marL="1028700" indent="-685800" algn="l">
              <a:lnSpc>
                <a:spcPct val="90000"/>
              </a:lnSpc>
              <a:spcBef>
                <a:spcPts val="3200"/>
              </a:spcBef>
              <a:buClr>
                <a:srgbClr val="945200"/>
              </a:buClr>
              <a:buSzPct val="80000"/>
              <a:buFont typeface="Zapf Dingbats"/>
              <a:buBlip>
                <a:blip r:embed="rId5"/>
              </a:buBlip>
              <a:defRPr sz="4300">
                <a:solidFill>
                  <a:srgbClr val="3E231A"/>
                </a:solidFill>
                <a:latin typeface="Times New Roman"/>
                <a:ea typeface="Times New Roman"/>
                <a:cs typeface="Times New Roman"/>
                <a:sym typeface="Times New Roman"/>
              </a:defRPr>
            </a:pPr>
            <a:r>
              <a:t>In this chapter emphasis is placed upon the need for adherence, in word and in deed. </a:t>
            </a:r>
          </a:p>
          <a:p>
            <a:pPr lvl="1" marL="1371600" indent="-685800" algn="l">
              <a:lnSpc>
                <a:spcPct val="90000"/>
              </a:lnSpc>
              <a:spcBef>
                <a:spcPts val="3200"/>
              </a:spcBef>
              <a:buClr>
                <a:srgbClr val="945200"/>
              </a:buClr>
              <a:buSzPct val="80000"/>
              <a:buFont typeface="Zapf Dingbats"/>
              <a:buBlip>
                <a:blip r:embed="rId6"/>
              </a:buBlip>
              <a:defRPr sz="4300">
                <a:solidFill>
                  <a:srgbClr val="3E231A"/>
                </a:solidFill>
                <a:latin typeface="Times New Roman"/>
                <a:ea typeface="Times New Roman"/>
                <a:cs typeface="Times New Roman"/>
                <a:sym typeface="Times New Roman"/>
              </a:defRPr>
            </a:pPr>
            <a:r>
              <a:t>(1) Warning of future Perilous Times (3:1-9) </a:t>
            </a:r>
          </a:p>
          <a:p>
            <a:pPr lvl="1" marL="1371600" indent="-685800" algn="l">
              <a:lnSpc>
                <a:spcPct val="90000"/>
              </a:lnSpc>
              <a:spcBef>
                <a:spcPts val="3200"/>
              </a:spcBef>
              <a:buClr>
                <a:srgbClr val="945200"/>
              </a:buClr>
              <a:buSzPct val="80000"/>
              <a:buFont typeface="Zapf Dingbats"/>
              <a:buBlip>
                <a:blip r:embed="rId6"/>
              </a:buBlip>
              <a:defRPr sz="4300">
                <a:solidFill>
                  <a:srgbClr val="3E231A"/>
                </a:solidFill>
                <a:latin typeface="Times New Roman"/>
                <a:ea typeface="Times New Roman"/>
                <a:cs typeface="Times New Roman"/>
                <a:sym typeface="Times New Roman"/>
              </a:defRPr>
            </a:pPr>
            <a:r>
              <a:t>(2) Paul—An Example of Endurance (3:10-13);</a:t>
            </a:r>
          </a:p>
          <a:p>
            <a:pPr lvl="1" marL="1371600" indent="-685800" algn="l">
              <a:lnSpc>
                <a:spcPct val="90000"/>
              </a:lnSpc>
              <a:spcBef>
                <a:spcPts val="3200"/>
              </a:spcBef>
              <a:buClr>
                <a:srgbClr val="945200"/>
              </a:buClr>
              <a:buSzPct val="80000"/>
              <a:buFont typeface="Zapf Dingbats"/>
              <a:buBlip>
                <a:blip r:embed="rId6"/>
              </a:buBlip>
              <a:defRPr sz="4300">
                <a:solidFill>
                  <a:srgbClr val="3E231A"/>
                </a:solidFill>
                <a:latin typeface="Times New Roman"/>
                <a:ea typeface="Times New Roman"/>
                <a:cs typeface="Times New Roman"/>
                <a:sym typeface="Times New Roman"/>
              </a:defRPr>
            </a:pPr>
            <a:r>
              <a:t>(3) The Scriptures—Our Safeguard (3:14-17).</a:t>
            </a:r>
          </a:p>
        </p:txBody>
      </p:sp>
      <p:grpSp>
        <p:nvGrpSpPr>
          <p:cNvPr id="208" name="Group"/>
          <p:cNvGrpSpPr/>
          <p:nvPr/>
        </p:nvGrpSpPr>
        <p:grpSpPr>
          <a:xfrm>
            <a:off x="114174" y="113533"/>
            <a:ext cx="12776453" cy="1431644"/>
            <a:chOff x="-50800" y="0"/>
            <a:chExt cx="12776451" cy="1431642"/>
          </a:xfrm>
        </p:grpSpPr>
        <p:grpSp>
          <p:nvGrpSpPr>
            <p:cNvPr id="206" name="Rectangle"/>
            <p:cNvGrpSpPr/>
            <p:nvPr/>
          </p:nvGrpSpPr>
          <p:grpSpPr>
            <a:xfrm>
              <a:off x="-50801" y="18979"/>
              <a:ext cx="12776453" cy="1412664"/>
              <a:chOff x="0" y="0"/>
              <a:chExt cx="12776451" cy="1412662"/>
            </a:xfrm>
          </p:grpSpPr>
          <p:sp>
            <p:nvSpPr>
              <p:cNvPr id="205"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04" name="Rectangle Rectangle" descr="Rectangle Rectangle"/>
              <p:cNvPicPr>
                <a:picLocks noChangeAspect="0"/>
              </p:cNvPicPr>
              <p:nvPr/>
            </p:nvPicPr>
            <p:blipFill>
              <a:blip r:embed="rId7">
                <a:extLst/>
              </a:blip>
              <a:stretch>
                <a:fillRect/>
              </a:stretch>
            </p:blipFill>
            <p:spPr>
              <a:xfrm>
                <a:off x="0" y="0"/>
                <a:ext cx="12776452" cy="1412663"/>
              </a:xfrm>
              <a:prstGeom prst="rect">
                <a:avLst/>
              </a:prstGeom>
              <a:effectLst/>
            </p:spPr>
          </p:pic>
        </p:grpSp>
        <p:sp>
          <p:nvSpPr>
            <p:cNvPr id="207"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3">
                                            <p:txEl>
                                              <p:pRg st="1" end="1"/>
                                            </p:txEl>
                                          </p:spTgt>
                                        </p:tgtEl>
                                        <p:attrNameLst>
                                          <p:attrName>style.visibility</p:attrName>
                                        </p:attrNameLst>
                                      </p:cBhvr>
                                      <p:to>
                                        <p:strVal val="visible"/>
                                      </p:to>
                                    </p:set>
                                    <p:animEffect filter="fade" transition="in">
                                      <p:cBhvr>
                                        <p:cTn id="7" dur="1500"/>
                                        <p:tgtEl>
                                          <p:spTgt spid="2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3">
                                            <p:txEl>
                                              <p:pRg st="2" end="2"/>
                                            </p:txEl>
                                          </p:spTgt>
                                        </p:tgtEl>
                                        <p:attrNameLst>
                                          <p:attrName>style.visibility</p:attrName>
                                        </p:attrNameLst>
                                      </p:cBhvr>
                                      <p:to>
                                        <p:strVal val="visible"/>
                                      </p:to>
                                    </p:set>
                                    <p:animEffect filter="fade" transition="in">
                                      <p:cBhvr>
                                        <p:cTn id="12" dur="1500"/>
                                        <p:tgtEl>
                                          <p:spTgt spid="2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03">
                                            <p:txEl>
                                              <p:pRg st="3" end="3"/>
                                            </p:txEl>
                                          </p:spTgt>
                                        </p:tgtEl>
                                        <p:attrNameLst>
                                          <p:attrName>style.visibility</p:attrName>
                                        </p:attrNameLst>
                                      </p:cBhvr>
                                      <p:to>
                                        <p:strVal val="visible"/>
                                      </p:to>
                                    </p:set>
                                    <p:animEffect filter="fade" transition="in">
                                      <p:cBhvr>
                                        <p:cTn id="17" dur="1500"/>
                                        <p:tgtEl>
                                          <p:spTgt spid="2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03">
                                            <p:txEl>
                                              <p:pRg st="4" end="4"/>
                                            </p:txEl>
                                          </p:spTgt>
                                        </p:tgtEl>
                                        <p:attrNameLst>
                                          <p:attrName>style.visibility</p:attrName>
                                        </p:attrNameLst>
                                      </p:cBhvr>
                                      <p:to>
                                        <p:strVal val="visible"/>
                                      </p:to>
                                    </p:set>
                                    <p:animEffect filter="fade" transition="in">
                                      <p:cBhvr>
                                        <p:cTn id="22" dur="1500"/>
                                        <p:tgtEl>
                                          <p:spTgt spid="20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2 Timothy 3:1–9 (NKJV)…"/>
          <p:cNvSpPr txBox="1"/>
          <p:nvPr/>
        </p:nvSpPr>
        <p:spPr>
          <a:xfrm>
            <a:off x="38534" y="207640"/>
            <a:ext cx="12927732" cy="935670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marR="228600" defTabSz="457200">
              <a:defRPr b="1" sz="6200">
                <a:solidFill>
                  <a:srgbClr val="000000"/>
                </a:solidFill>
                <a:latin typeface="Times New Roman"/>
                <a:ea typeface="Times New Roman"/>
                <a:cs typeface="Times New Roman"/>
                <a:sym typeface="Times New Roman"/>
              </a:defRPr>
            </a:pPr>
            <a:r>
              <a:t>2 Timothy 3:1–9 (NKJV) </a:t>
            </a:r>
          </a:p>
          <a:p>
            <a:pPr marL="228600" marR="228600" defTabSz="457200">
              <a:defRPr sz="5300">
                <a:solidFill>
                  <a:srgbClr val="000000"/>
                </a:solidFill>
                <a:latin typeface="Times New Roman"/>
                <a:ea typeface="Times New Roman"/>
                <a:cs typeface="Times New Roman"/>
                <a:sym typeface="Times New Roman"/>
              </a:defRPr>
            </a:pPr>
            <a:r>
              <a:rPr baseline="31999"/>
              <a:t>1</a:t>
            </a:r>
            <a:r>
              <a:t> But know this, that in the last days perilous times will come: </a:t>
            </a:r>
            <a:r>
              <a:rPr baseline="31999"/>
              <a:t>2</a:t>
            </a:r>
            <a:r>
              <a:t> For men will be lovers of themselves, lovers of money, boasters, proud, blasphemers, disobedient to parents, unthankful, unholy, </a:t>
            </a:r>
            <a:r>
              <a:rPr baseline="31999"/>
              <a:t>3</a:t>
            </a:r>
            <a:r>
              <a:t> unloving, unforgiving, slanderers, without self-control, brutal, despisers of good, </a:t>
            </a:r>
            <a:r>
              <a:rPr baseline="31999"/>
              <a:t>4</a:t>
            </a:r>
            <a:r>
              <a:t> traitors, headstrong, haughty, lovers of pleasure rather than lovers of God, </a:t>
            </a:r>
            <a:r>
              <a:rPr baseline="31999"/>
              <a:t>5</a:t>
            </a:r>
            <a:r>
              <a:t> having a form of godliness but denying its power. And from such people turn away!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2 Timothy 3:1–9 (NKJV)…"/>
          <p:cNvSpPr txBox="1"/>
          <p:nvPr/>
        </p:nvSpPr>
        <p:spPr>
          <a:xfrm>
            <a:off x="38534" y="207640"/>
            <a:ext cx="12927732" cy="935670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marR="228600" defTabSz="457200">
              <a:defRPr b="1" sz="6200">
                <a:solidFill>
                  <a:srgbClr val="000000"/>
                </a:solidFill>
                <a:latin typeface="Times New Roman"/>
                <a:ea typeface="Times New Roman"/>
                <a:cs typeface="Times New Roman"/>
                <a:sym typeface="Times New Roman"/>
              </a:defRPr>
            </a:pPr>
            <a:r>
              <a:t>2 Timothy 3:1–9 (NKJV) </a:t>
            </a:r>
          </a:p>
          <a:p>
            <a:pPr marL="228600" marR="228600" defTabSz="457200">
              <a:defRPr sz="5300">
                <a:solidFill>
                  <a:srgbClr val="000000"/>
                </a:solidFill>
                <a:latin typeface="Times New Roman"/>
                <a:ea typeface="Times New Roman"/>
                <a:cs typeface="Times New Roman"/>
                <a:sym typeface="Times New Roman"/>
              </a:defRPr>
            </a:pPr>
            <a:r>
              <a:rPr baseline="31999"/>
              <a:t>6</a:t>
            </a:r>
            <a:r>
              <a:t> For of this sort are those who creep into households and make captives of gullible women loaded down with sins, led away by various lusts, </a:t>
            </a:r>
            <a:r>
              <a:rPr baseline="31999"/>
              <a:t>7</a:t>
            </a:r>
            <a:r>
              <a:t> always learning and never able to come to the knowledge of the truth. </a:t>
            </a:r>
            <a:r>
              <a:rPr baseline="31999"/>
              <a:t>8</a:t>
            </a:r>
            <a:r>
              <a:t> Now as Jannes and Jambres resisted Moses, so do these also resist the truth: men of corrupt minds, disapproved concerning the faith; </a:t>
            </a:r>
            <a:r>
              <a:rPr baseline="31999"/>
              <a:t>9</a:t>
            </a:r>
            <a:r>
              <a:t> but they will progress no further, for their folly will be manifest to all, as theirs also was.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6" name="Image"/>
          <p:cNvGrpSpPr/>
          <p:nvPr/>
        </p:nvGrpSpPr>
        <p:grpSpPr>
          <a:xfrm>
            <a:off x="112590" y="1942275"/>
            <a:ext cx="4427430" cy="7946858"/>
            <a:chOff x="0" y="0"/>
            <a:chExt cx="4427428" cy="7946856"/>
          </a:xfrm>
        </p:grpSpPr>
        <p:pic>
          <p:nvPicPr>
            <p:cNvPr id="214"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15"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17" name="“know this”…"/>
          <p:cNvSpPr txBox="1"/>
          <p:nvPr/>
        </p:nvSpPr>
        <p:spPr>
          <a:xfrm>
            <a:off x="4559233" y="1583845"/>
            <a:ext cx="8244369" cy="8035449"/>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500"/>
              </a:spcBef>
              <a:buClr>
                <a:srgbClr val="945200"/>
              </a:buClr>
              <a:buSzPct val="80000"/>
              <a:buFont typeface="Zapf Dingbats"/>
              <a:buBlip>
                <a:blip r:embed="rId4"/>
              </a:buBlip>
              <a:defRPr cap="all" sz="4000">
                <a:solidFill>
                  <a:srgbClr val="3E231A"/>
                </a:solidFill>
                <a:latin typeface="Times New Roman"/>
                <a:ea typeface="Times New Roman"/>
                <a:cs typeface="Times New Roman"/>
                <a:sym typeface="Times New Roman"/>
              </a:defRPr>
            </a:pPr>
            <a:r>
              <a:t>“know this”</a:t>
            </a:r>
          </a:p>
          <a:p>
            <a:pPr lvl="1" marL="1028700" indent="-685800" algn="l">
              <a:lnSpc>
                <a:spcPct val="90000"/>
              </a:lnSpc>
              <a:spcBef>
                <a:spcPts val="15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t>Something to be kept in mind not only by Timothy but by all Christians.</a:t>
            </a:r>
          </a:p>
          <a:p>
            <a:pPr marL="914400" indent="-914400" algn="l">
              <a:lnSpc>
                <a:spcPct val="90000"/>
              </a:lnSpc>
              <a:spcBef>
                <a:spcPts val="1500"/>
              </a:spcBef>
              <a:buClr>
                <a:srgbClr val="945200"/>
              </a:buClr>
              <a:buSzPct val="80000"/>
              <a:buFont typeface="Zapf Dingbats"/>
              <a:buBlip>
                <a:blip r:embed="rId4"/>
              </a:buBlip>
              <a:defRPr cap="all" sz="4000">
                <a:solidFill>
                  <a:srgbClr val="3E231A"/>
                </a:solidFill>
                <a:latin typeface="Times New Roman"/>
                <a:ea typeface="Times New Roman"/>
                <a:cs typeface="Times New Roman"/>
                <a:sym typeface="Times New Roman"/>
              </a:defRPr>
            </a:pPr>
            <a:r>
              <a:t>“the last days”</a:t>
            </a:r>
          </a:p>
          <a:p>
            <a:pPr lvl="1" marL="1028699" indent="-685799" algn="l">
              <a:lnSpc>
                <a:spcPct val="90000"/>
              </a:lnSpc>
              <a:spcBef>
                <a:spcPts val="1500"/>
              </a:spcBef>
              <a:buClr>
                <a:srgbClr val="945200"/>
              </a:buClr>
              <a:buSzPct val="80000"/>
              <a:buFont typeface="Zapf Dingbats"/>
              <a:buBlip>
                <a:blip r:embed="rId5"/>
              </a:buBlip>
              <a:defRPr>
                <a:solidFill>
                  <a:srgbClr val="3E231A"/>
                </a:solidFill>
                <a:latin typeface="Times New Roman"/>
                <a:ea typeface="Times New Roman"/>
                <a:cs typeface="Times New Roman"/>
                <a:sym typeface="Times New Roman"/>
              </a:defRPr>
            </a:pPr>
            <a:r>
              <a:t>The gospel age (dispensation), i.e., the time between then and the second coming of Christ.</a:t>
            </a:r>
          </a:p>
          <a:p>
            <a:pPr marL="914400" indent="-914400" algn="l">
              <a:lnSpc>
                <a:spcPct val="90000"/>
              </a:lnSpc>
              <a:spcBef>
                <a:spcPts val="1500"/>
              </a:spcBef>
              <a:buClr>
                <a:srgbClr val="945200"/>
              </a:buClr>
              <a:buSzPct val="80000"/>
              <a:buFont typeface="Zapf Dingbats"/>
              <a:buBlip>
                <a:blip r:embed="rId4"/>
              </a:buBlip>
              <a:defRPr cap="all" sz="4000">
                <a:solidFill>
                  <a:srgbClr val="3E231A"/>
                </a:solidFill>
                <a:latin typeface="Times New Roman"/>
                <a:ea typeface="Times New Roman"/>
                <a:cs typeface="Times New Roman"/>
                <a:sym typeface="Times New Roman"/>
              </a:defRPr>
            </a:pPr>
            <a:r>
              <a:t>“perilous times”</a:t>
            </a:r>
          </a:p>
          <a:p>
            <a:pPr lvl="1" marL="1028699" indent="-685799" algn="l">
              <a:lnSpc>
                <a:spcPct val="90000"/>
              </a:lnSpc>
              <a:spcBef>
                <a:spcPts val="1500"/>
              </a:spcBef>
              <a:buClr>
                <a:srgbClr val="945200"/>
              </a:buClr>
              <a:buSzPct val="80000"/>
              <a:buFont typeface="Zapf Dingbats"/>
              <a:buBlip>
                <a:blip r:embed="rId5"/>
              </a:buBlip>
              <a:defRPr>
                <a:solidFill>
                  <a:srgbClr val="3E231A"/>
                </a:solidFill>
                <a:latin typeface="Times New Roman"/>
                <a:ea typeface="Times New Roman"/>
                <a:cs typeface="Times New Roman"/>
                <a:sym typeface="Times New Roman"/>
              </a:defRPr>
            </a:pPr>
            <a:r>
              <a:t>Perilous (chalepos) means “hard to bear, grievous”—ASV (Vine).</a:t>
            </a:r>
          </a:p>
          <a:p>
            <a:pPr marL="914400" indent="-914400" algn="l">
              <a:lnSpc>
                <a:spcPct val="90000"/>
              </a:lnSpc>
              <a:spcBef>
                <a:spcPts val="1500"/>
              </a:spcBef>
              <a:buClr>
                <a:srgbClr val="945200"/>
              </a:buClr>
              <a:buSzPct val="80000"/>
              <a:buFont typeface="Zapf Dingbats"/>
              <a:buBlip>
                <a:blip r:embed="rId4"/>
              </a:buBlip>
              <a:defRPr cap="all" sz="4000">
                <a:solidFill>
                  <a:srgbClr val="3E231A"/>
                </a:solidFill>
                <a:latin typeface="Times New Roman"/>
                <a:ea typeface="Times New Roman"/>
                <a:cs typeface="Times New Roman"/>
                <a:sym typeface="Times New Roman"/>
              </a:defRPr>
            </a:pPr>
            <a:r>
              <a:t>“will come”</a:t>
            </a:r>
          </a:p>
          <a:p>
            <a:pPr lvl="1" marL="1028699" indent="-685799" algn="l">
              <a:lnSpc>
                <a:spcPct val="90000"/>
              </a:lnSpc>
              <a:spcBef>
                <a:spcPts val="1500"/>
              </a:spcBef>
              <a:buClr>
                <a:srgbClr val="945200"/>
              </a:buClr>
              <a:buSzPct val="80000"/>
              <a:buFont typeface="Zapf Dingbats"/>
              <a:buBlip>
                <a:blip r:embed="rId5"/>
              </a:buBlip>
              <a:defRPr sz="4000">
                <a:solidFill>
                  <a:srgbClr val="3E231A"/>
                </a:solidFill>
                <a:latin typeface="Times New Roman"/>
                <a:ea typeface="Times New Roman"/>
                <a:cs typeface="Times New Roman"/>
                <a:sym typeface="Times New Roman"/>
              </a:defRPr>
            </a:pPr>
            <a:r>
              <a:t>From time to time until time shall be no more.</a:t>
            </a:r>
          </a:p>
        </p:txBody>
      </p:sp>
      <p:sp>
        <p:nvSpPr>
          <p:cNvPr id="218" name="2 Timothy 3:1 (NKJV)…"/>
          <p:cNvSpPr txBox="1"/>
          <p:nvPr/>
        </p:nvSpPr>
        <p:spPr>
          <a:xfrm>
            <a:off x="316042" y="6257211"/>
            <a:ext cx="4020526" cy="32069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a:t>
            </a:r>
            <a:r>
              <a:t> But know this, that in the last days perilous times will come:</a:t>
            </a:r>
          </a:p>
        </p:txBody>
      </p:sp>
      <p:grpSp>
        <p:nvGrpSpPr>
          <p:cNvPr id="223" name="Group"/>
          <p:cNvGrpSpPr/>
          <p:nvPr/>
        </p:nvGrpSpPr>
        <p:grpSpPr>
          <a:xfrm>
            <a:off x="114174" y="113533"/>
            <a:ext cx="12776453" cy="1431644"/>
            <a:chOff x="-50800" y="0"/>
            <a:chExt cx="12776451" cy="1431642"/>
          </a:xfrm>
        </p:grpSpPr>
        <p:grpSp>
          <p:nvGrpSpPr>
            <p:cNvPr id="221" name="Rectangle"/>
            <p:cNvGrpSpPr/>
            <p:nvPr/>
          </p:nvGrpSpPr>
          <p:grpSpPr>
            <a:xfrm>
              <a:off x="-50801" y="18979"/>
              <a:ext cx="12776453" cy="1412664"/>
              <a:chOff x="0" y="0"/>
              <a:chExt cx="12776451" cy="1412662"/>
            </a:xfrm>
          </p:grpSpPr>
          <p:sp>
            <p:nvSpPr>
              <p:cNvPr id="220"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19"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22"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7">
                                            <p:txEl>
                                              <p:pRg st="1" end="1"/>
                                            </p:txEl>
                                          </p:spTgt>
                                        </p:tgtEl>
                                        <p:attrNameLst>
                                          <p:attrName>style.visibility</p:attrName>
                                        </p:attrNameLst>
                                      </p:cBhvr>
                                      <p:to>
                                        <p:strVal val="visible"/>
                                      </p:to>
                                    </p:set>
                                    <p:animEffect filter="fade" transition="in">
                                      <p:cBhvr>
                                        <p:cTn id="7" dur="1500"/>
                                        <p:tgtEl>
                                          <p:spTgt spid="2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7">
                                            <p:txEl>
                                              <p:pRg st="2" end="2"/>
                                            </p:txEl>
                                          </p:spTgt>
                                        </p:tgtEl>
                                        <p:attrNameLst>
                                          <p:attrName>style.visibility</p:attrName>
                                        </p:attrNameLst>
                                      </p:cBhvr>
                                      <p:to>
                                        <p:strVal val="visible"/>
                                      </p:to>
                                    </p:set>
                                    <p:animEffect filter="fade" transition="in">
                                      <p:cBhvr>
                                        <p:cTn id="12" dur="1500"/>
                                        <p:tgtEl>
                                          <p:spTgt spid="2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17">
                                            <p:txEl>
                                              <p:pRg st="3" end="3"/>
                                            </p:txEl>
                                          </p:spTgt>
                                        </p:tgtEl>
                                        <p:attrNameLst>
                                          <p:attrName>style.visibility</p:attrName>
                                        </p:attrNameLst>
                                      </p:cBhvr>
                                      <p:to>
                                        <p:strVal val="visible"/>
                                      </p:to>
                                    </p:set>
                                    <p:animEffect filter="fade" transition="in">
                                      <p:cBhvr>
                                        <p:cTn id="17" dur="1500"/>
                                        <p:tgtEl>
                                          <p:spTgt spid="2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17">
                                            <p:txEl>
                                              <p:pRg st="4" end="4"/>
                                            </p:txEl>
                                          </p:spTgt>
                                        </p:tgtEl>
                                        <p:attrNameLst>
                                          <p:attrName>style.visibility</p:attrName>
                                        </p:attrNameLst>
                                      </p:cBhvr>
                                      <p:to>
                                        <p:strVal val="visible"/>
                                      </p:to>
                                    </p:set>
                                    <p:animEffect filter="fade" transition="in">
                                      <p:cBhvr>
                                        <p:cTn id="22" dur="1500"/>
                                        <p:tgtEl>
                                          <p:spTgt spid="2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17">
                                            <p:txEl>
                                              <p:pRg st="5" end="5"/>
                                            </p:txEl>
                                          </p:spTgt>
                                        </p:tgtEl>
                                        <p:attrNameLst>
                                          <p:attrName>style.visibility</p:attrName>
                                        </p:attrNameLst>
                                      </p:cBhvr>
                                      <p:to>
                                        <p:strVal val="visible"/>
                                      </p:to>
                                    </p:set>
                                    <p:animEffect filter="fade" transition="in">
                                      <p:cBhvr>
                                        <p:cTn id="27" dur="1500"/>
                                        <p:tgtEl>
                                          <p:spTgt spid="21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17">
                                            <p:txEl>
                                              <p:pRg st="6" end="6"/>
                                            </p:txEl>
                                          </p:spTgt>
                                        </p:tgtEl>
                                        <p:attrNameLst>
                                          <p:attrName>style.visibility</p:attrName>
                                        </p:attrNameLst>
                                      </p:cBhvr>
                                      <p:to>
                                        <p:strVal val="visible"/>
                                      </p:to>
                                    </p:set>
                                    <p:animEffect filter="fade" transition="in">
                                      <p:cBhvr>
                                        <p:cTn id="32" dur="1500"/>
                                        <p:tgtEl>
                                          <p:spTgt spid="21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17">
                                            <p:txEl>
                                              <p:pRg st="7" end="7"/>
                                            </p:txEl>
                                          </p:spTgt>
                                        </p:tgtEl>
                                        <p:attrNameLst>
                                          <p:attrName>style.visibility</p:attrName>
                                        </p:attrNameLst>
                                      </p:cBhvr>
                                      <p:to>
                                        <p:strVal val="visible"/>
                                      </p:to>
                                    </p:set>
                                    <p:animEffect filter="fade" transition="in">
                                      <p:cBhvr>
                                        <p:cTn id="37" dur="1500"/>
                                        <p:tgtEl>
                                          <p:spTgt spid="21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7" name="Image"/>
          <p:cNvGrpSpPr/>
          <p:nvPr/>
        </p:nvGrpSpPr>
        <p:grpSpPr>
          <a:xfrm>
            <a:off x="112590" y="1942275"/>
            <a:ext cx="4427430" cy="7946858"/>
            <a:chOff x="0" y="0"/>
            <a:chExt cx="4427428" cy="7946856"/>
          </a:xfrm>
        </p:grpSpPr>
        <p:pic>
          <p:nvPicPr>
            <p:cNvPr id="225"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26"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28" name="“For men will be”…"/>
          <p:cNvSpPr txBox="1"/>
          <p:nvPr/>
        </p:nvSpPr>
        <p:spPr>
          <a:xfrm>
            <a:off x="4474567" y="1467079"/>
            <a:ext cx="8511261" cy="8171575"/>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600"/>
              </a:spcBef>
              <a:buClr>
                <a:srgbClr val="945200"/>
              </a:buClr>
              <a:buSzPct val="80000"/>
              <a:buFont typeface="Zapf Dingbats"/>
              <a:buBlip>
                <a:blip r:embed="rId4"/>
              </a:buBlip>
              <a:defRPr sz="5700">
                <a:solidFill>
                  <a:srgbClr val="3E231A"/>
                </a:solidFill>
                <a:latin typeface="Times New Roman"/>
                <a:ea typeface="Times New Roman"/>
                <a:cs typeface="Times New Roman"/>
                <a:sym typeface="Times New Roman"/>
              </a:defRPr>
            </a:pPr>
            <a:r>
              <a:t>“For men will be”</a:t>
            </a:r>
            <a:endParaRPr cap="all"/>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lovers of themselves, </a:t>
            </a:r>
            <a:r>
              <a:t>(</a:t>
            </a:r>
            <a:r>
              <a:rPr i="1"/>
              <a:t>philautoi</a:t>
            </a:r>
            <a:r>
              <a:t>, “self-centered, narcissistic”)</a:t>
            </a:r>
            <a:endParaRPr cap="all"/>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lovers of money, </a:t>
            </a:r>
            <a:r>
              <a:t>(</a:t>
            </a:r>
            <a:r>
              <a:rPr i="1"/>
              <a:t>philargyroi</a:t>
            </a:r>
            <a:r>
              <a:t>; greedy, cf. 1 Tim. 6:9–10)</a:t>
            </a:r>
            <a:endParaRPr cap="all"/>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boasters, </a:t>
            </a:r>
            <a:r>
              <a:t>(</a:t>
            </a:r>
            <a:r>
              <a:rPr i="1"/>
              <a:t>alazōn</a:t>
            </a:r>
            <a:r>
              <a:t>)</a:t>
            </a:r>
            <a:r>
              <a:rPr cap="all"/>
              <a:t> </a:t>
            </a:r>
            <a:r>
              <a:t>flamboyant</a:t>
            </a:r>
            <a:endParaRPr cap="all"/>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proud,  </a:t>
            </a:r>
            <a:r>
              <a:t>(</a:t>
            </a:r>
            <a:r>
              <a:rPr i="1"/>
              <a:t>huperēphanos</a:t>
            </a:r>
            <a:r>
              <a:t>) arrogant</a:t>
            </a:r>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blasphemers, (</a:t>
            </a:r>
            <a:r>
              <a:rPr i="1"/>
              <a:t>blasphēmos</a:t>
            </a:r>
            <a:r>
              <a:t>) </a:t>
            </a:r>
            <a:endParaRPr cap="all"/>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disobedient to parents, (</a:t>
            </a:r>
            <a:r>
              <a:rPr i="1"/>
              <a:t>apeithes</a:t>
            </a:r>
            <a:r>
              <a:rPr cap="all"/>
              <a:t>) </a:t>
            </a:r>
            <a:r>
              <a:t>faithless, disobedient.</a:t>
            </a:r>
            <a:endParaRPr cap="all"/>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unthankful, (</a:t>
            </a:r>
            <a:r>
              <a:rPr i="1"/>
              <a:t>acharistos</a:t>
            </a:r>
            <a:r>
              <a:t>) denotes “ungrateful, thankless”</a:t>
            </a:r>
            <a:endParaRPr cap="all"/>
          </a:p>
          <a:p>
            <a:pPr lvl="1" marL="1028699" indent="-685799"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unholy, (</a:t>
            </a:r>
            <a:r>
              <a:rPr i="1"/>
              <a:t>anosios</a:t>
            </a:r>
            <a:r>
              <a:t>) profane, impious, godless, irreligious.</a:t>
            </a:r>
          </a:p>
        </p:txBody>
      </p:sp>
      <p:grpSp>
        <p:nvGrpSpPr>
          <p:cNvPr id="233" name="Group"/>
          <p:cNvGrpSpPr/>
          <p:nvPr/>
        </p:nvGrpSpPr>
        <p:grpSpPr>
          <a:xfrm>
            <a:off x="114174" y="113533"/>
            <a:ext cx="12776453" cy="1431644"/>
            <a:chOff x="-50800" y="0"/>
            <a:chExt cx="12776451" cy="1431642"/>
          </a:xfrm>
        </p:grpSpPr>
        <p:grpSp>
          <p:nvGrpSpPr>
            <p:cNvPr id="231" name="Rectangle"/>
            <p:cNvGrpSpPr/>
            <p:nvPr/>
          </p:nvGrpSpPr>
          <p:grpSpPr>
            <a:xfrm>
              <a:off x="-50801" y="18979"/>
              <a:ext cx="12776453" cy="1412664"/>
              <a:chOff x="0" y="0"/>
              <a:chExt cx="12776451" cy="1412662"/>
            </a:xfrm>
          </p:grpSpPr>
          <p:sp>
            <p:nvSpPr>
              <p:cNvPr id="230"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29"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32"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234" name="2 Timothy 3:2 (NKJV)…"/>
          <p:cNvSpPr txBox="1"/>
          <p:nvPr/>
        </p:nvSpPr>
        <p:spPr>
          <a:xfrm>
            <a:off x="316042" y="4118336"/>
            <a:ext cx="4020526" cy="5238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3:2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2</a:t>
            </a:r>
            <a:r>
              <a:t>For men will be lovers of themselves, lovers of money, boasters, proud, blasphemers, disobedient to parents, unthankful, unholy,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8">
                                            <p:txEl>
                                              <p:pRg st="1" end="1"/>
                                            </p:txEl>
                                          </p:spTgt>
                                        </p:tgtEl>
                                        <p:attrNameLst>
                                          <p:attrName>style.visibility</p:attrName>
                                        </p:attrNameLst>
                                      </p:cBhvr>
                                      <p:to>
                                        <p:strVal val="visible"/>
                                      </p:to>
                                    </p:set>
                                    <p:animEffect filter="fade" transition="in">
                                      <p:cBhvr>
                                        <p:cTn id="7" dur="1500"/>
                                        <p:tgtEl>
                                          <p:spTgt spid="2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8">
                                            <p:txEl>
                                              <p:pRg st="2" end="2"/>
                                            </p:txEl>
                                          </p:spTgt>
                                        </p:tgtEl>
                                        <p:attrNameLst>
                                          <p:attrName>style.visibility</p:attrName>
                                        </p:attrNameLst>
                                      </p:cBhvr>
                                      <p:to>
                                        <p:strVal val="visible"/>
                                      </p:to>
                                    </p:set>
                                    <p:animEffect filter="fade" transition="in">
                                      <p:cBhvr>
                                        <p:cTn id="12" dur="1500"/>
                                        <p:tgtEl>
                                          <p:spTgt spid="2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8">
                                            <p:txEl>
                                              <p:pRg st="3" end="3"/>
                                            </p:txEl>
                                          </p:spTgt>
                                        </p:tgtEl>
                                        <p:attrNameLst>
                                          <p:attrName>style.visibility</p:attrName>
                                        </p:attrNameLst>
                                      </p:cBhvr>
                                      <p:to>
                                        <p:strVal val="visible"/>
                                      </p:to>
                                    </p:set>
                                    <p:animEffect filter="fade" transition="in">
                                      <p:cBhvr>
                                        <p:cTn id="17" dur="1500"/>
                                        <p:tgtEl>
                                          <p:spTgt spid="2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28">
                                            <p:txEl>
                                              <p:pRg st="4" end="4"/>
                                            </p:txEl>
                                          </p:spTgt>
                                        </p:tgtEl>
                                        <p:attrNameLst>
                                          <p:attrName>style.visibility</p:attrName>
                                        </p:attrNameLst>
                                      </p:cBhvr>
                                      <p:to>
                                        <p:strVal val="visible"/>
                                      </p:to>
                                    </p:set>
                                    <p:animEffect filter="fade" transition="in">
                                      <p:cBhvr>
                                        <p:cTn id="22" dur="1500"/>
                                        <p:tgtEl>
                                          <p:spTgt spid="22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28">
                                            <p:txEl>
                                              <p:pRg st="5" end="5"/>
                                            </p:txEl>
                                          </p:spTgt>
                                        </p:tgtEl>
                                        <p:attrNameLst>
                                          <p:attrName>style.visibility</p:attrName>
                                        </p:attrNameLst>
                                      </p:cBhvr>
                                      <p:to>
                                        <p:strVal val="visible"/>
                                      </p:to>
                                    </p:set>
                                    <p:animEffect filter="fade" transition="in">
                                      <p:cBhvr>
                                        <p:cTn id="27" dur="1500"/>
                                        <p:tgtEl>
                                          <p:spTgt spid="22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28">
                                            <p:txEl>
                                              <p:pRg st="6" end="6"/>
                                            </p:txEl>
                                          </p:spTgt>
                                        </p:tgtEl>
                                        <p:attrNameLst>
                                          <p:attrName>style.visibility</p:attrName>
                                        </p:attrNameLst>
                                      </p:cBhvr>
                                      <p:to>
                                        <p:strVal val="visible"/>
                                      </p:to>
                                    </p:set>
                                    <p:animEffect filter="fade" transition="in">
                                      <p:cBhvr>
                                        <p:cTn id="32" dur="1500"/>
                                        <p:tgtEl>
                                          <p:spTgt spid="22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28">
                                            <p:txEl>
                                              <p:pRg st="7" end="7"/>
                                            </p:txEl>
                                          </p:spTgt>
                                        </p:tgtEl>
                                        <p:attrNameLst>
                                          <p:attrName>style.visibility</p:attrName>
                                        </p:attrNameLst>
                                      </p:cBhvr>
                                      <p:to>
                                        <p:strVal val="visible"/>
                                      </p:to>
                                    </p:set>
                                    <p:animEffect filter="fade" transition="in">
                                      <p:cBhvr>
                                        <p:cTn id="37" dur="1500"/>
                                        <p:tgtEl>
                                          <p:spTgt spid="22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1" fill="hold">
                                  <p:stCondLst>
                                    <p:cond delay="0"/>
                                  </p:stCondLst>
                                  <p:iterate type="el" backwards="0">
                                    <p:tmAbs val="0"/>
                                  </p:iterate>
                                  <p:childTnLst>
                                    <p:set>
                                      <p:cBhvr>
                                        <p:cTn id="41" fill="hold"/>
                                        <p:tgtEl>
                                          <p:spTgt spid="228">
                                            <p:txEl>
                                              <p:pRg st="8" end="8"/>
                                            </p:txEl>
                                          </p:spTgt>
                                        </p:tgtEl>
                                        <p:attrNameLst>
                                          <p:attrName>style.visibility</p:attrName>
                                        </p:attrNameLst>
                                      </p:cBhvr>
                                      <p:to>
                                        <p:strVal val="visible"/>
                                      </p:to>
                                    </p:set>
                                    <p:animEffect filter="fade" transition="in">
                                      <p:cBhvr>
                                        <p:cTn id="42" dur="1500"/>
                                        <p:tgtEl>
                                          <p:spTgt spid="228">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Image"/>
          <p:cNvGrpSpPr/>
          <p:nvPr/>
        </p:nvGrpSpPr>
        <p:grpSpPr>
          <a:xfrm>
            <a:off x="112590" y="1942275"/>
            <a:ext cx="4427430" cy="7946858"/>
            <a:chOff x="0" y="0"/>
            <a:chExt cx="4427428" cy="7946856"/>
          </a:xfrm>
        </p:grpSpPr>
        <p:pic>
          <p:nvPicPr>
            <p:cNvPr id="23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3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39" name="“For men will be”…"/>
          <p:cNvSpPr txBox="1"/>
          <p:nvPr/>
        </p:nvSpPr>
        <p:spPr>
          <a:xfrm>
            <a:off x="4474567" y="1467079"/>
            <a:ext cx="8511261" cy="7993775"/>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5700">
                <a:solidFill>
                  <a:srgbClr val="3E231A"/>
                </a:solidFill>
                <a:latin typeface="Times New Roman"/>
                <a:ea typeface="Times New Roman"/>
                <a:cs typeface="Times New Roman"/>
                <a:sym typeface="Times New Roman"/>
              </a:defRPr>
            </a:pPr>
            <a:r>
              <a:t>“For men will be”</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unloving, (</a:t>
            </a:r>
            <a:r>
              <a:rPr i="1"/>
              <a:t>astorgos</a:t>
            </a:r>
            <a:r>
              <a:t>) “without natural affection” (</a:t>
            </a:r>
            <a:r>
              <a:rPr i="1"/>
              <a:t>a</a:t>
            </a:r>
            <a:r>
              <a:t>, negative, and</a:t>
            </a:r>
            <a:r>
              <a:rPr b="1"/>
              <a:t> </a:t>
            </a:r>
            <a:r>
              <a:rPr i="1"/>
              <a:t>storge</a:t>
            </a:r>
            <a:r>
              <a:t>, “love of kindred,” especially of parents for children and children for parents; (Rom. 1:31;</a:t>
            </a:r>
            <a:r>
              <a:rPr b="1"/>
              <a:t> </a:t>
            </a:r>
            <a:r>
              <a:t>2 Tim. 3:3)</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unforgiving, </a:t>
            </a:r>
            <a:r>
              <a:t>(</a:t>
            </a:r>
            <a:r>
              <a:rPr i="1"/>
              <a:t>aspondos</a:t>
            </a:r>
            <a:r>
              <a:t>); “truce-breakers,” (KJV) untrue to one’s promise.</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slanderers, </a:t>
            </a:r>
            <a:r>
              <a:t>(</a:t>
            </a:r>
            <a:r>
              <a:rPr i="1"/>
              <a:t>diabolos</a:t>
            </a:r>
            <a:r>
              <a:t>)</a:t>
            </a:r>
            <a:r>
              <a:rPr cap="all"/>
              <a:t> </a:t>
            </a:r>
            <a:r>
              <a:t>false accusers</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without self-control,  </a:t>
            </a:r>
            <a:r>
              <a:t>(</a:t>
            </a:r>
            <a:r>
              <a:rPr i="1"/>
              <a:t>akrates</a:t>
            </a:r>
            <a:r>
              <a:t>) in a moral sense, unrestrained</a:t>
            </a:r>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brutal, (</a:t>
            </a:r>
            <a:r>
              <a:rPr i="1"/>
              <a:t>anemeros</a:t>
            </a:r>
            <a:r>
              <a:t>) not tame, savage</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despisers of good, (</a:t>
            </a:r>
            <a:r>
              <a:rPr i="1"/>
              <a:t>aphilagathos</a:t>
            </a:r>
            <a:r>
              <a:rPr cap="all"/>
              <a:t>) </a:t>
            </a:r>
            <a:r>
              <a:t>opposed to what is good and right.</a:t>
            </a:r>
          </a:p>
        </p:txBody>
      </p:sp>
      <p:grpSp>
        <p:nvGrpSpPr>
          <p:cNvPr id="244" name="Group"/>
          <p:cNvGrpSpPr/>
          <p:nvPr/>
        </p:nvGrpSpPr>
        <p:grpSpPr>
          <a:xfrm>
            <a:off x="114174" y="113533"/>
            <a:ext cx="12776453" cy="1431644"/>
            <a:chOff x="-50800" y="0"/>
            <a:chExt cx="12776451" cy="1431642"/>
          </a:xfrm>
        </p:grpSpPr>
        <p:grpSp>
          <p:nvGrpSpPr>
            <p:cNvPr id="242" name="Rectangle"/>
            <p:cNvGrpSpPr/>
            <p:nvPr/>
          </p:nvGrpSpPr>
          <p:grpSpPr>
            <a:xfrm>
              <a:off x="-50801" y="18979"/>
              <a:ext cx="12776453" cy="1412664"/>
              <a:chOff x="0" y="0"/>
              <a:chExt cx="12776451" cy="1412662"/>
            </a:xfrm>
          </p:grpSpPr>
          <p:sp>
            <p:nvSpPr>
              <p:cNvPr id="241"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40"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43"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245" name="2 Timothy 3:3 (NKJV)…"/>
          <p:cNvSpPr txBox="1"/>
          <p:nvPr/>
        </p:nvSpPr>
        <p:spPr>
          <a:xfrm>
            <a:off x="316042" y="5625403"/>
            <a:ext cx="4020526" cy="37149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3:3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3</a:t>
            </a:r>
            <a:r>
              <a:t> unloving, unforgiving, slanderers, without self-control, brutal, despisers of good,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fade" transition="in">
                                      <p:cBhvr>
                                        <p:cTn id="7" dur="15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fade" transition="in">
                                      <p:cBhvr>
                                        <p:cTn id="12" dur="1500"/>
                                        <p:tgtEl>
                                          <p:spTgt spid="2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9">
                                            <p:txEl>
                                              <p:pRg st="3" end="3"/>
                                            </p:txEl>
                                          </p:spTgt>
                                        </p:tgtEl>
                                        <p:attrNameLst>
                                          <p:attrName>style.visibility</p:attrName>
                                        </p:attrNameLst>
                                      </p:cBhvr>
                                      <p:to>
                                        <p:strVal val="visible"/>
                                      </p:to>
                                    </p:set>
                                    <p:animEffect filter="fade" transition="in">
                                      <p:cBhvr>
                                        <p:cTn id="17" dur="1500"/>
                                        <p:tgtEl>
                                          <p:spTgt spid="2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9">
                                            <p:txEl>
                                              <p:pRg st="4" end="4"/>
                                            </p:txEl>
                                          </p:spTgt>
                                        </p:tgtEl>
                                        <p:attrNameLst>
                                          <p:attrName>style.visibility</p:attrName>
                                        </p:attrNameLst>
                                      </p:cBhvr>
                                      <p:to>
                                        <p:strVal val="visible"/>
                                      </p:to>
                                    </p:set>
                                    <p:animEffect filter="fade" transition="in">
                                      <p:cBhvr>
                                        <p:cTn id="22" dur="1500"/>
                                        <p:tgtEl>
                                          <p:spTgt spid="2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39">
                                            <p:txEl>
                                              <p:pRg st="5" end="5"/>
                                            </p:txEl>
                                          </p:spTgt>
                                        </p:tgtEl>
                                        <p:attrNameLst>
                                          <p:attrName>style.visibility</p:attrName>
                                        </p:attrNameLst>
                                      </p:cBhvr>
                                      <p:to>
                                        <p:strVal val="visible"/>
                                      </p:to>
                                    </p:set>
                                    <p:animEffect filter="fade" transition="in">
                                      <p:cBhvr>
                                        <p:cTn id="27" dur="1500"/>
                                        <p:tgtEl>
                                          <p:spTgt spid="2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39">
                                            <p:txEl>
                                              <p:pRg st="6" end="6"/>
                                            </p:txEl>
                                          </p:spTgt>
                                        </p:tgtEl>
                                        <p:attrNameLst>
                                          <p:attrName>style.visibility</p:attrName>
                                        </p:attrNameLst>
                                      </p:cBhvr>
                                      <p:to>
                                        <p:strVal val="visible"/>
                                      </p:to>
                                    </p:set>
                                    <p:animEffect filter="fade" transition="in">
                                      <p:cBhvr>
                                        <p:cTn id="32" dur="1500"/>
                                        <p:tgtEl>
                                          <p:spTgt spid="23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9" name="Image"/>
          <p:cNvGrpSpPr/>
          <p:nvPr/>
        </p:nvGrpSpPr>
        <p:grpSpPr>
          <a:xfrm>
            <a:off x="112590" y="1942275"/>
            <a:ext cx="4427430" cy="7946858"/>
            <a:chOff x="0" y="0"/>
            <a:chExt cx="4427428" cy="7946856"/>
          </a:xfrm>
        </p:grpSpPr>
        <p:pic>
          <p:nvPicPr>
            <p:cNvPr id="247"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48"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50" name="“For men will be”…"/>
          <p:cNvSpPr txBox="1"/>
          <p:nvPr/>
        </p:nvSpPr>
        <p:spPr>
          <a:xfrm>
            <a:off x="4474567" y="1467079"/>
            <a:ext cx="8511261" cy="7947349"/>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1900"/>
              </a:spcBef>
              <a:buClr>
                <a:srgbClr val="945200"/>
              </a:buClr>
              <a:buSzPct val="80000"/>
              <a:buFont typeface="Zapf Dingbats"/>
              <a:buBlip>
                <a:blip r:embed="rId4"/>
              </a:buBlip>
              <a:defRPr sz="5700">
                <a:solidFill>
                  <a:srgbClr val="3E231A"/>
                </a:solidFill>
                <a:latin typeface="Times New Roman"/>
                <a:ea typeface="Times New Roman"/>
                <a:cs typeface="Times New Roman"/>
                <a:sym typeface="Times New Roman"/>
              </a:defRPr>
            </a:pPr>
            <a:r>
              <a:t>“For men will be”</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traitors, (</a:t>
            </a:r>
            <a:r>
              <a:rPr i="1"/>
              <a:t>prodotes</a:t>
            </a:r>
            <a:r>
              <a:t>) a betrayer, traitor like Judas Iscariot (Luke 6:16)</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headstrong, </a:t>
            </a:r>
            <a:r>
              <a:t>(</a:t>
            </a:r>
            <a:r>
              <a:rPr i="1"/>
              <a:t>propetes</a:t>
            </a:r>
            <a:r>
              <a:t>); Lit. “falling forwards” - metaphorically to signify “precipitate, rash, reckless behavior.”</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haughty, </a:t>
            </a:r>
            <a:r>
              <a:t>(</a:t>
            </a:r>
            <a:r>
              <a:rPr i="1"/>
              <a:t>tuphoo</a:t>
            </a:r>
            <a:r>
              <a:t>)</a:t>
            </a:r>
            <a:r>
              <a:rPr cap="all"/>
              <a:t> </a:t>
            </a:r>
            <a:r>
              <a:t>Lit. “to wrap in smoke” - metaphorically, for “conceited. proud, high-minded, puffed up.”</a:t>
            </a:r>
            <a:endParaRPr cap="all"/>
          </a:p>
          <a:p>
            <a:pPr lvl="1" marL="1028699" indent="-685799" algn="l">
              <a:lnSpc>
                <a:spcPct val="90000"/>
              </a:lnSpc>
              <a:spcBef>
                <a:spcPts val="19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lovers of pleasure rather than lovers of God,  </a:t>
            </a:r>
            <a:r>
              <a:t>(</a:t>
            </a:r>
            <a:r>
              <a:rPr i="1"/>
              <a:t>philedonos</a:t>
            </a:r>
            <a:r>
              <a:t>) pertaining to being fond of pleasure and enjoyment instead of loving God and yielding to His righteous demands. (Luke 8:14).</a:t>
            </a:r>
          </a:p>
        </p:txBody>
      </p:sp>
      <p:grpSp>
        <p:nvGrpSpPr>
          <p:cNvPr id="255" name="Group"/>
          <p:cNvGrpSpPr/>
          <p:nvPr/>
        </p:nvGrpSpPr>
        <p:grpSpPr>
          <a:xfrm>
            <a:off x="114174" y="113533"/>
            <a:ext cx="12776453" cy="1431644"/>
            <a:chOff x="-50800" y="0"/>
            <a:chExt cx="12776451" cy="1431642"/>
          </a:xfrm>
        </p:grpSpPr>
        <p:grpSp>
          <p:nvGrpSpPr>
            <p:cNvPr id="253" name="Rectangle"/>
            <p:cNvGrpSpPr/>
            <p:nvPr/>
          </p:nvGrpSpPr>
          <p:grpSpPr>
            <a:xfrm>
              <a:off x="-50801" y="18979"/>
              <a:ext cx="12776453" cy="1412664"/>
              <a:chOff x="0" y="0"/>
              <a:chExt cx="12776451" cy="1412662"/>
            </a:xfrm>
          </p:grpSpPr>
          <p:sp>
            <p:nvSpPr>
              <p:cNvPr id="252"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51"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54" name="“Perilous Times”"/>
            <p:cNvSpPr txBox="1"/>
            <p:nvPr/>
          </p:nvSpPr>
          <p:spPr>
            <a:xfrm>
              <a:off x="1352490" y="0"/>
              <a:ext cx="9969872" cy="1270000"/>
            </a:xfrm>
            <a:prstGeom prst="rect">
              <a:avLst/>
            </a:pr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79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“Perilous Times”</a:t>
              </a:r>
            </a:p>
          </p:txBody>
        </p:sp>
      </p:grpSp>
      <p:sp>
        <p:nvSpPr>
          <p:cNvPr id="256" name="2 Timothy 3:4 (NKJV)…"/>
          <p:cNvSpPr txBox="1"/>
          <p:nvPr/>
        </p:nvSpPr>
        <p:spPr>
          <a:xfrm>
            <a:off x="316042" y="5625403"/>
            <a:ext cx="4020526" cy="32069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3:4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4</a:t>
            </a:r>
            <a:r>
              <a:t> traitors, headstrong, haughty, lovers of pleasure rather than lovers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0">
                                            <p:txEl>
                                              <p:pRg st="1" end="1"/>
                                            </p:txEl>
                                          </p:spTgt>
                                        </p:tgtEl>
                                        <p:attrNameLst>
                                          <p:attrName>style.visibility</p:attrName>
                                        </p:attrNameLst>
                                      </p:cBhvr>
                                      <p:to>
                                        <p:strVal val="visible"/>
                                      </p:to>
                                    </p:set>
                                    <p:animEffect filter="fade" transition="in">
                                      <p:cBhvr>
                                        <p:cTn id="7" dur="1500"/>
                                        <p:tgtEl>
                                          <p:spTgt spid="2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0">
                                            <p:txEl>
                                              <p:pRg st="2" end="2"/>
                                            </p:txEl>
                                          </p:spTgt>
                                        </p:tgtEl>
                                        <p:attrNameLst>
                                          <p:attrName>style.visibility</p:attrName>
                                        </p:attrNameLst>
                                      </p:cBhvr>
                                      <p:to>
                                        <p:strVal val="visible"/>
                                      </p:to>
                                    </p:set>
                                    <p:animEffect filter="fade" transition="in">
                                      <p:cBhvr>
                                        <p:cTn id="12" dur="1500"/>
                                        <p:tgtEl>
                                          <p:spTgt spid="2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0">
                                            <p:txEl>
                                              <p:pRg st="3" end="3"/>
                                            </p:txEl>
                                          </p:spTgt>
                                        </p:tgtEl>
                                        <p:attrNameLst>
                                          <p:attrName>style.visibility</p:attrName>
                                        </p:attrNameLst>
                                      </p:cBhvr>
                                      <p:to>
                                        <p:strVal val="visible"/>
                                      </p:to>
                                    </p:set>
                                    <p:animEffect filter="fade" transition="in">
                                      <p:cBhvr>
                                        <p:cTn id="17" dur="1500"/>
                                        <p:tgtEl>
                                          <p:spTgt spid="2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50">
                                            <p:txEl>
                                              <p:pRg st="4" end="4"/>
                                            </p:txEl>
                                          </p:spTgt>
                                        </p:tgtEl>
                                        <p:attrNameLst>
                                          <p:attrName>style.visibility</p:attrName>
                                        </p:attrNameLst>
                                      </p:cBhvr>
                                      <p:to>
                                        <p:strVal val="visible"/>
                                      </p:to>
                                    </p:set>
                                    <p:animEffect filter="fade" transition="in">
                                      <p:cBhvr>
                                        <p:cTn id="22" dur="1500"/>
                                        <p:tgtEl>
                                          <p:spTgt spid="25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