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8" name="Shape 188"/>
          <p:cNvSpPr/>
          <p:nvPr>
            <p:ph type="sldImg"/>
          </p:nvPr>
        </p:nvSpPr>
        <p:spPr>
          <a:xfrm>
            <a:off x="1143000" y="685800"/>
            <a:ext cx="4572000" cy="3429000"/>
          </a:xfrm>
          <a:prstGeom prst="rect">
            <a:avLst/>
          </a:prstGeom>
        </p:spPr>
        <p:txBody>
          <a:bodyPr/>
          <a:lstStyle/>
          <a:p>
            <a:pPr/>
          </a:p>
        </p:txBody>
      </p:sp>
      <p:sp>
        <p:nvSpPr>
          <p:cNvPr id="189" name="Shape 18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3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3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7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2"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192" name="“Paul; An Example of Endurance”  (2 Tim. 3:10-13)"/>
          <p:cNvSpPr/>
          <p:nvPr/>
        </p:nvSpPr>
        <p:spPr>
          <a:xfrm>
            <a:off x="470678" y="5779435"/>
            <a:ext cx="7362484" cy="3077577"/>
          </a:xfrm>
          <a:prstGeom prst="roundRect">
            <a:avLst>
              <a:gd name="adj" fmla="val 13042"/>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3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“Paul; An Example of Endurance” </a:t>
            </a:r>
            <a:br/>
            <a:r>
              <a:t>(2 Tim. 3:10-13)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9" name="Image"/>
          <p:cNvGrpSpPr/>
          <p:nvPr/>
        </p:nvGrpSpPr>
        <p:grpSpPr>
          <a:xfrm>
            <a:off x="112590" y="1942275"/>
            <a:ext cx="4427430" cy="7946858"/>
            <a:chOff x="0" y="0"/>
            <a:chExt cx="4427428" cy="7946856"/>
          </a:xfrm>
        </p:grpSpPr>
        <p:pic>
          <p:nvPicPr>
            <p:cNvPr id="267"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68"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70" name="“THOSE WHO TRULY FOLLOW CHRIST WILL SUFFER PERSECUTION”…"/>
          <p:cNvSpPr txBox="1"/>
          <p:nvPr/>
        </p:nvSpPr>
        <p:spPr>
          <a:xfrm>
            <a:off x="4499659" y="1539165"/>
            <a:ext cx="8396405" cy="776785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3300">
                <a:solidFill>
                  <a:srgbClr val="3E231A"/>
                </a:solidFill>
                <a:latin typeface="Times New Roman"/>
                <a:ea typeface="Times New Roman"/>
                <a:cs typeface="Times New Roman"/>
                <a:sym typeface="Times New Roman"/>
              </a:defRPr>
            </a:pPr>
            <a:r>
              <a:t>“THOSE WHO TRULY FOLLOW CHRIST WILL SUFFER PERSECUTION”</a:t>
            </a:r>
          </a:p>
          <a:p>
            <a:pPr lvl="1" marL="1028699" indent="-685799" algn="l">
              <a:lnSpc>
                <a:spcPct val="90000"/>
              </a:lnSpc>
              <a:spcBef>
                <a:spcPts val="21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It was important for Timothy, as for all Christians, to realize that persecution awaits everyone who wants to live a godly life in Christ (cf. John 15:18–21)</a:t>
            </a:r>
          </a:p>
          <a:p>
            <a:pPr lvl="1" marL="1028699" indent="-685799" algn="l">
              <a:lnSpc>
                <a:spcPct val="90000"/>
              </a:lnSpc>
              <a:spcBef>
                <a:spcPts val="21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This spiritual warfare has been going on since the fall of man and will continue till time shall be no more. </a:t>
            </a:r>
          </a:p>
          <a:p>
            <a:pPr lvl="1" marL="1028699" indent="-685799" algn="l">
              <a:lnSpc>
                <a:spcPct val="90000"/>
              </a:lnSpc>
              <a:spcBef>
                <a:spcPts val="21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While we may not suffer the physical persecution endured by early Christians here in the US, (yet), many in other parts of the world do!</a:t>
            </a:r>
          </a:p>
        </p:txBody>
      </p:sp>
      <p:sp>
        <p:nvSpPr>
          <p:cNvPr id="271" name="2 Timothy 3:12 (NKJV)…"/>
          <p:cNvSpPr txBox="1"/>
          <p:nvPr/>
        </p:nvSpPr>
        <p:spPr>
          <a:xfrm>
            <a:off x="316042" y="6158152"/>
            <a:ext cx="4020526" cy="32069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3:12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12</a:t>
            </a:r>
            <a:r>
              <a:t> Yes, and all who desire to live godly in Christ Jesus will suffer persecution.</a:t>
            </a:r>
          </a:p>
        </p:txBody>
      </p:sp>
      <p:grpSp>
        <p:nvGrpSpPr>
          <p:cNvPr id="276" name="Group"/>
          <p:cNvGrpSpPr/>
          <p:nvPr/>
        </p:nvGrpSpPr>
        <p:grpSpPr>
          <a:xfrm>
            <a:off x="114174" y="132513"/>
            <a:ext cx="12776453" cy="1412664"/>
            <a:chOff x="-50800" y="-38100"/>
            <a:chExt cx="12776451" cy="1412662"/>
          </a:xfrm>
        </p:grpSpPr>
        <p:grpSp>
          <p:nvGrpSpPr>
            <p:cNvPr id="274" name="Rectangle"/>
            <p:cNvGrpSpPr/>
            <p:nvPr/>
          </p:nvGrpSpPr>
          <p:grpSpPr>
            <a:xfrm>
              <a:off x="-50801" y="-38100"/>
              <a:ext cx="12776453" cy="1412663"/>
              <a:chOff x="0" y="0"/>
              <a:chExt cx="12776451" cy="1412662"/>
            </a:xfrm>
          </p:grpSpPr>
          <p:sp>
            <p:nvSpPr>
              <p:cNvPr id="273"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72"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75"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0">
                                            <p:txEl>
                                              <p:pRg st="1" end="1"/>
                                            </p:txEl>
                                          </p:spTgt>
                                        </p:tgtEl>
                                        <p:attrNameLst>
                                          <p:attrName>style.visibility</p:attrName>
                                        </p:attrNameLst>
                                      </p:cBhvr>
                                      <p:to>
                                        <p:strVal val="visible"/>
                                      </p:to>
                                    </p:set>
                                    <p:animEffect filter="fade" transition="in">
                                      <p:cBhvr>
                                        <p:cTn id="7" dur="1500"/>
                                        <p:tgtEl>
                                          <p:spTgt spid="2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0">
                                            <p:txEl>
                                              <p:pRg st="2" end="2"/>
                                            </p:txEl>
                                          </p:spTgt>
                                        </p:tgtEl>
                                        <p:attrNameLst>
                                          <p:attrName>style.visibility</p:attrName>
                                        </p:attrNameLst>
                                      </p:cBhvr>
                                      <p:to>
                                        <p:strVal val="visible"/>
                                      </p:to>
                                    </p:set>
                                    <p:animEffect filter="fade" transition="in">
                                      <p:cBhvr>
                                        <p:cTn id="12" dur="1500"/>
                                        <p:tgtEl>
                                          <p:spTgt spid="2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0">
                                            <p:txEl>
                                              <p:pRg st="3" end="3"/>
                                            </p:txEl>
                                          </p:spTgt>
                                        </p:tgtEl>
                                        <p:attrNameLst>
                                          <p:attrName>style.visibility</p:attrName>
                                        </p:attrNameLst>
                                      </p:cBhvr>
                                      <p:to>
                                        <p:strVal val="visible"/>
                                      </p:to>
                                    </p:set>
                                    <p:animEffect filter="fade" transition="in">
                                      <p:cBhvr>
                                        <p:cTn id="17" dur="1500"/>
                                        <p:tgtEl>
                                          <p:spTgt spid="2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Image"/>
          <p:cNvGrpSpPr/>
          <p:nvPr/>
        </p:nvGrpSpPr>
        <p:grpSpPr>
          <a:xfrm>
            <a:off x="112590" y="1942275"/>
            <a:ext cx="4427430" cy="7946858"/>
            <a:chOff x="0" y="0"/>
            <a:chExt cx="4427428" cy="7946856"/>
          </a:xfrm>
        </p:grpSpPr>
        <p:pic>
          <p:nvPicPr>
            <p:cNvPr id="278"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79"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81" name="“THOSE WHO TRULY FOLLOW CHRIST WILL SUFFER PERSECUTION”…"/>
          <p:cNvSpPr txBox="1"/>
          <p:nvPr/>
        </p:nvSpPr>
        <p:spPr>
          <a:xfrm>
            <a:off x="4499659" y="1539165"/>
            <a:ext cx="8396405" cy="799948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3300">
                <a:solidFill>
                  <a:srgbClr val="3E231A"/>
                </a:solidFill>
                <a:latin typeface="Times New Roman"/>
                <a:ea typeface="Times New Roman"/>
                <a:cs typeface="Times New Roman"/>
                <a:sym typeface="Times New Roman"/>
              </a:defRPr>
            </a:pPr>
            <a:r>
              <a:t>“THOSE WHO TRULY FOLLOW CHRIST WILL SUFFER PERSECUTION”</a:t>
            </a:r>
          </a:p>
          <a:p>
            <a:pPr lvl="1" marL="1028699" indent="-685799" algn="l">
              <a:lnSpc>
                <a:spcPct val="90000"/>
              </a:lnSpc>
              <a:spcBef>
                <a:spcPts val="1500"/>
              </a:spcBef>
              <a:buClr>
                <a:srgbClr val="945200"/>
              </a:buClr>
              <a:buSzPct val="80000"/>
              <a:buFont typeface="Zapf Dingbats"/>
              <a:buBlip>
                <a:blip r:embed="rId5"/>
              </a:buBlip>
              <a:defRPr sz="3900">
                <a:solidFill>
                  <a:srgbClr val="3E231A"/>
                </a:solidFill>
                <a:latin typeface="Times New Roman"/>
                <a:ea typeface="Times New Roman"/>
                <a:cs typeface="Times New Roman"/>
                <a:sym typeface="Times New Roman"/>
              </a:defRPr>
            </a:pPr>
            <a:r>
              <a:t>There are other forms of persecution besides physical!</a:t>
            </a:r>
          </a:p>
          <a:p>
            <a:pPr lvl="1" marL="1828800" indent="-685800" algn="l">
              <a:lnSpc>
                <a:spcPct val="90000"/>
              </a:lnSpc>
              <a:spcBef>
                <a:spcPts val="1500"/>
              </a:spcBef>
              <a:buClr>
                <a:srgbClr val="945200"/>
              </a:buClr>
              <a:buSzPct val="80000"/>
              <a:buFont typeface="Zapf Dingbats"/>
              <a:buBlip>
                <a:blip r:embed="rId6"/>
              </a:buBlip>
              <a:defRPr sz="3900">
                <a:solidFill>
                  <a:srgbClr val="3E231A"/>
                </a:solidFill>
                <a:latin typeface="Times New Roman"/>
                <a:ea typeface="Times New Roman"/>
                <a:cs typeface="Times New Roman"/>
                <a:sym typeface="Times New Roman"/>
              </a:defRPr>
            </a:pPr>
            <a:r>
              <a:t>Peer pressure, </a:t>
            </a:r>
          </a:p>
          <a:p>
            <a:pPr lvl="1" marL="1828800" indent="-685800" algn="l">
              <a:lnSpc>
                <a:spcPct val="90000"/>
              </a:lnSpc>
              <a:spcBef>
                <a:spcPts val="1500"/>
              </a:spcBef>
              <a:buClr>
                <a:srgbClr val="945200"/>
              </a:buClr>
              <a:buSzPct val="80000"/>
              <a:buFont typeface="Zapf Dingbats"/>
              <a:buBlip>
                <a:blip r:embed="rId6"/>
              </a:buBlip>
              <a:defRPr sz="3900">
                <a:solidFill>
                  <a:srgbClr val="3E231A"/>
                </a:solidFill>
                <a:latin typeface="Times New Roman"/>
                <a:ea typeface="Times New Roman"/>
                <a:cs typeface="Times New Roman"/>
                <a:sym typeface="Times New Roman"/>
              </a:defRPr>
            </a:pPr>
            <a:r>
              <a:t>Exclusion &amp; ostracism, </a:t>
            </a:r>
          </a:p>
          <a:p>
            <a:pPr lvl="1" marL="1828800" indent="-685800" algn="l">
              <a:lnSpc>
                <a:spcPct val="90000"/>
              </a:lnSpc>
              <a:spcBef>
                <a:spcPts val="1500"/>
              </a:spcBef>
              <a:buClr>
                <a:srgbClr val="945200"/>
              </a:buClr>
              <a:buSzPct val="80000"/>
              <a:buFont typeface="Zapf Dingbats"/>
              <a:buBlip>
                <a:blip r:embed="rId6"/>
              </a:buBlip>
              <a:defRPr sz="3900">
                <a:solidFill>
                  <a:srgbClr val="3E231A"/>
                </a:solidFill>
                <a:latin typeface="Times New Roman"/>
                <a:ea typeface="Times New Roman"/>
                <a:cs typeface="Times New Roman"/>
                <a:sym typeface="Times New Roman"/>
              </a:defRPr>
            </a:pPr>
            <a:r>
              <a:t>Ridicule</a:t>
            </a:r>
          </a:p>
          <a:p>
            <a:pPr lvl="1" marL="1828800" indent="-685800" algn="l">
              <a:lnSpc>
                <a:spcPct val="90000"/>
              </a:lnSpc>
              <a:spcBef>
                <a:spcPts val="1500"/>
              </a:spcBef>
              <a:buClr>
                <a:srgbClr val="945200"/>
              </a:buClr>
              <a:buSzPct val="80000"/>
              <a:buFont typeface="Zapf Dingbats"/>
              <a:buBlip>
                <a:blip r:embed="rId6"/>
              </a:buBlip>
              <a:defRPr sz="3900">
                <a:solidFill>
                  <a:srgbClr val="3E231A"/>
                </a:solidFill>
                <a:latin typeface="Times New Roman"/>
                <a:ea typeface="Times New Roman"/>
                <a:cs typeface="Times New Roman"/>
                <a:sym typeface="Times New Roman"/>
              </a:defRPr>
            </a:pPr>
            <a:r>
              <a:t>Cancelation</a:t>
            </a:r>
          </a:p>
          <a:p>
            <a:pPr lvl="1" marL="1828800" indent="-685800" algn="l">
              <a:lnSpc>
                <a:spcPct val="90000"/>
              </a:lnSpc>
              <a:spcBef>
                <a:spcPts val="1500"/>
              </a:spcBef>
              <a:buClr>
                <a:srgbClr val="945200"/>
              </a:buClr>
              <a:buSzPct val="80000"/>
              <a:buFont typeface="Zapf Dingbats"/>
              <a:buBlip>
                <a:blip r:embed="rId6"/>
              </a:buBlip>
              <a:defRPr sz="3900">
                <a:solidFill>
                  <a:srgbClr val="3E231A"/>
                </a:solidFill>
                <a:latin typeface="Times New Roman"/>
                <a:ea typeface="Times New Roman"/>
                <a:cs typeface="Times New Roman"/>
                <a:sym typeface="Times New Roman"/>
              </a:defRPr>
            </a:pPr>
            <a:r>
              <a:t>False accusations </a:t>
            </a:r>
          </a:p>
          <a:p>
            <a:pPr lvl="1" marL="1028699" indent="-685799" algn="l">
              <a:lnSpc>
                <a:spcPct val="90000"/>
              </a:lnSpc>
              <a:spcBef>
                <a:spcPts val="1500"/>
              </a:spcBef>
              <a:buClr>
                <a:srgbClr val="945200"/>
              </a:buClr>
              <a:buSzPct val="80000"/>
              <a:buFont typeface="Zapf Dingbats"/>
              <a:buBlip>
                <a:blip r:embed="rId5"/>
              </a:buBlip>
              <a:defRPr sz="3900">
                <a:solidFill>
                  <a:srgbClr val="3E231A"/>
                </a:solidFill>
                <a:latin typeface="Times New Roman"/>
                <a:ea typeface="Times New Roman"/>
                <a:cs typeface="Times New Roman"/>
                <a:sym typeface="Times New Roman"/>
              </a:defRPr>
            </a:pPr>
            <a:r>
              <a:t>Christians today have to make their way in a wicked, sensual, hostile, atheistic world, and the wicked do not play nice or fair!</a:t>
            </a:r>
          </a:p>
        </p:txBody>
      </p:sp>
      <p:sp>
        <p:nvSpPr>
          <p:cNvPr id="282" name="2 Timothy 3:12 (NKJV)…"/>
          <p:cNvSpPr txBox="1"/>
          <p:nvPr/>
        </p:nvSpPr>
        <p:spPr>
          <a:xfrm>
            <a:off x="316042" y="6158152"/>
            <a:ext cx="4020526" cy="32069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3:12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12</a:t>
            </a:r>
            <a:r>
              <a:t> Yes, and all who desire to live godly in Christ Jesus will suffer persecution.</a:t>
            </a:r>
          </a:p>
        </p:txBody>
      </p:sp>
      <p:grpSp>
        <p:nvGrpSpPr>
          <p:cNvPr id="287" name="Group"/>
          <p:cNvGrpSpPr/>
          <p:nvPr/>
        </p:nvGrpSpPr>
        <p:grpSpPr>
          <a:xfrm>
            <a:off x="114174" y="132513"/>
            <a:ext cx="12776453" cy="1412664"/>
            <a:chOff x="-50800" y="-38100"/>
            <a:chExt cx="12776451" cy="1412662"/>
          </a:xfrm>
        </p:grpSpPr>
        <p:grpSp>
          <p:nvGrpSpPr>
            <p:cNvPr id="285" name="Rectangle"/>
            <p:cNvGrpSpPr/>
            <p:nvPr/>
          </p:nvGrpSpPr>
          <p:grpSpPr>
            <a:xfrm>
              <a:off x="-50801" y="-38100"/>
              <a:ext cx="12776453" cy="1412663"/>
              <a:chOff x="0" y="0"/>
              <a:chExt cx="12776451" cy="1412662"/>
            </a:xfrm>
          </p:grpSpPr>
          <p:sp>
            <p:nvSpPr>
              <p:cNvPr id="284"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83" name="Rectangle Rectangle" descr="Rectangle Rectangle"/>
              <p:cNvPicPr>
                <a:picLocks noChangeAspect="0"/>
              </p:cNvPicPr>
              <p:nvPr/>
            </p:nvPicPr>
            <p:blipFill>
              <a:blip r:embed="rId7">
                <a:extLst/>
              </a:blip>
              <a:stretch>
                <a:fillRect/>
              </a:stretch>
            </p:blipFill>
            <p:spPr>
              <a:xfrm>
                <a:off x="0" y="0"/>
                <a:ext cx="12776452" cy="1412663"/>
              </a:xfrm>
              <a:prstGeom prst="rect">
                <a:avLst/>
              </a:prstGeom>
              <a:effectLst/>
            </p:spPr>
          </p:pic>
        </p:grpSp>
        <p:sp>
          <p:nvSpPr>
            <p:cNvPr id="286"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1">
                                            <p:txEl>
                                              <p:pRg st="1" end="1"/>
                                            </p:txEl>
                                          </p:spTgt>
                                        </p:tgtEl>
                                        <p:attrNameLst>
                                          <p:attrName>style.visibility</p:attrName>
                                        </p:attrNameLst>
                                      </p:cBhvr>
                                      <p:to>
                                        <p:strVal val="visible"/>
                                      </p:to>
                                    </p:set>
                                    <p:animEffect filter="fade" transition="in">
                                      <p:cBhvr>
                                        <p:cTn id="7" dur="1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1">
                                            <p:txEl>
                                              <p:pRg st="2" end="2"/>
                                            </p:txEl>
                                          </p:spTgt>
                                        </p:tgtEl>
                                        <p:attrNameLst>
                                          <p:attrName>style.visibility</p:attrName>
                                        </p:attrNameLst>
                                      </p:cBhvr>
                                      <p:to>
                                        <p:strVal val="visible"/>
                                      </p:to>
                                    </p:set>
                                    <p:animEffect filter="fade" transition="in">
                                      <p:cBhvr>
                                        <p:cTn id="12" dur="1500"/>
                                        <p:tgtEl>
                                          <p:spTgt spid="2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1">
                                            <p:txEl>
                                              <p:pRg st="3" end="3"/>
                                            </p:txEl>
                                          </p:spTgt>
                                        </p:tgtEl>
                                        <p:attrNameLst>
                                          <p:attrName>style.visibility</p:attrName>
                                        </p:attrNameLst>
                                      </p:cBhvr>
                                      <p:to>
                                        <p:strVal val="visible"/>
                                      </p:to>
                                    </p:set>
                                    <p:animEffect filter="fade" transition="in">
                                      <p:cBhvr>
                                        <p:cTn id="17" dur="1500"/>
                                        <p:tgtEl>
                                          <p:spTgt spid="28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81">
                                            <p:txEl>
                                              <p:pRg st="4" end="4"/>
                                            </p:txEl>
                                          </p:spTgt>
                                        </p:tgtEl>
                                        <p:attrNameLst>
                                          <p:attrName>style.visibility</p:attrName>
                                        </p:attrNameLst>
                                      </p:cBhvr>
                                      <p:to>
                                        <p:strVal val="visible"/>
                                      </p:to>
                                    </p:set>
                                    <p:animEffect filter="fade" transition="in">
                                      <p:cBhvr>
                                        <p:cTn id="22" dur="1500"/>
                                        <p:tgtEl>
                                          <p:spTgt spid="28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81">
                                            <p:txEl>
                                              <p:pRg st="5" end="5"/>
                                            </p:txEl>
                                          </p:spTgt>
                                        </p:tgtEl>
                                        <p:attrNameLst>
                                          <p:attrName>style.visibility</p:attrName>
                                        </p:attrNameLst>
                                      </p:cBhvr>
                                      <p:to>
                                        <p:strVal val="visible"/>
                                      </p:to>
                                    </p:set>
                                    <p:animEffect filter="fade" transition="in">
                                      <p:cBhvr>
                                        <p:cTn id="27" dur="1500"/>
                                        <p:tgtEl>
                                          <p:spTgt spid="28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81">
                                            <p:txEl>
                                              <p:pRg st="6" end="6"/>
                                            </p:txEl>
                                          </p:spTgt>
                                        </p:tgtEl>
                                        <p:attrNameLst>
                                          <p:attrName>style.visibility</p:attrName>
                                        </p:attrNameLst>
                                      </p:cBhvr>
                                      <p:to>
                                        <p:strVal val="visible"/>
                                      </p:to>
                                    </p:set>
                                    <p:animEffect filter="fade" transition="in">
                                      <p:cBhvr>
                                        <p:cTn id="32" dur="1500"/>
                                        <p:tgtEl>
                                          <p:spTgt spid="28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81">
                                            <p:txEl>
                                              <p:pRg st="7" end="7"/>
                                            </p:txEl>
                                          </p:spTgt>
                                        </p:tgtEl>
                                        <p:attrNameLst>
                                          <p:attrName>style.visibility</p:attrName>
                                        </p:attrNameLst>
                                      </p:cBhvr>
                                      <p:to>
                                        <p:strVal val="visible"/>
                                      </p:to>
                                    </p:set>
                                    <p:animEffect filter="fade" transition="in">
                                      <p:cBhvr>
                                        <p:cTn id="37" dur="1500"/>
                                        <p:tgtEl>
                                          <p:spTgt spid="28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1" name="Image"/>
          <p:cNvGrpSpPr/>
          <p:nvPr/>
        </p:nvGrpSpPr>
        <p:grpSpPr>
          <a:xfrm>
            <a:off x="112590" y="1942275"/>
            <a:ext cx="4427430" cy="7946858"/>
            <a:chOff x="0" y="0"/>
            <a:chExt cx="4427428" cy="7946856"/>
          </a:xfrm>
        </p:grpSpPr>
        <p:pic>
          <p:nvPicPr>
            <p:cNvPr id="289"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90"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92" name="“But evil men and impostors will grow worse and worse”…"/>
          <p:cNvSpPr txBox="1"/>
          <p:nvPr/>
        </p:nvSpPr>
        <p:spPr>
          <a:xfrm>
            <a:off x="4499659" y="1539165"/>
            <a:ext cx="8396405" cy="7753043"/>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3700">
                <a:solidFill>
                  <a:srgbClr val="3E231A"/>
                </a:solidFill>
                <a:latin typeface="Times New Roman"/>
                <a:ea typeface="Times New Roman"/>
                <a:cs typeface="Times New Roman"/>
                <a:sym typeface="Times New Roman"/>
              </a:defRPr>
            </a:pPr>
            <a:r>
              <a:t>“But evil men and impostors will grow worse and worse”</a:t>
            </a:r>
          </a:p>
          <a:p>
            <a:pPr lvl="1" marL="1028699" indent="-685799" algn="l">
              <a:lnSpc>
                <a:spcPct val="90000"/>
              </a:lnSpc>
              <a:spcBef>
                <a:spcPts val="15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This verse describes the natural progression of sin in the heart of an individual. It is not static. Its natural tendency is to grow worse. </a:t>
            </a:r>
          </a:p>
          <a:p>
            <a:pPr lvl="1" marL="1028699" indent="-685799" algn="l">
              <a:lnSpc>
                <a:spcPct val="90000"/>
              </a:lnSpc>
              <a:spcBef>
                <a:spcPts val="15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Not only describes what is true of sin in one’s heart if unchecked, but is true with reference to the future—it is going to get worse (3:1-9).</a:t>
            </a:r>
          </a:p>
          <a:p>
            <a:pPr lvl="1" marL="1028699" indent="-685799" algn="l">
              <a:lnSpc>
                <a:spcPct val="90000"/>
              </a:lnSpc>
              <a:spcBef>
                <a:spcPts val="15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Error feeds on itself until it consumes all truth in ones mind, and like a virus, it loves to spread. (2 Pet. 2:3; Mat. 15:14; 2 Thess. 2:10-12).</a:t>
            </a:r>
          </a:p>
        </p:txBody>
      </p:sp>
      <p:sp>
        <p:nvSpPr>
          <p:cNvPr id="293" name="2 Timothy 3:13 (NKJV)…"/>
          <p:cNvSpPr txBox="1"/>
          <p:nvPr/>
        </p:nvSpPr>
        <p:spPr>
          <a:xfrm>
            <a:off x="316042" y="5736691"/>
            <a:ext cx="4020526" cy="3714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3:13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13</a:t>
            </a:r>
            <a:r>
              <a:t> But evil men and impostors will grow worse and worse, deceiving and being deceived.</a:t>
            </a:r>
          </a:p>
        </p:txBody>
      </p:sp>
      <p:grpSp>
        <p:nvGrpSpPr>
          <p:cNvPr id="298" name="Group"/>
          <p:cNvGrpSpPr/>
          <p:nvPr/>
        </p:nvGrpSpPr>
        <p:grpSpPr>
          <a:xfrm>
            <a:off x="114174" y="132513"/>
            <a:ext cx="12776453" cy="1412664"/>
            <a:chOff x="-50800" y="-38100"/>
            <a:chExt cx="12776451" cy="1412662"/>
          </a:xfrm>
        </p:grpSpPr>
        <p:grpSp>
          <p:nvGrpSpPr>
            <p:cNvPr id="296" name="Rectangle"/>
            <p:cNvGrpSpPr/>
            <p:nvPr/>
          </p:nvGrpSpPr>
          <p:grpSpPr>
            <a:xfrm>
              <a:off x="-50801" y="-38100"/>
              <a:ext cx="12776453" cy="1412663"/>
              <a:chOff x="0" y="0"/>
              <a:chExt cx="12776451" cy="1412662"/>
            </a:xfrm>
          </p:grpSpPr>
          <p:sp>
            <p:nvSpPr>
              <p:cNvPr id="295"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94"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97"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2">
                                            <p:txEl>
                                              <p:pRg st="1" end="1"/>
                                            </p:txEl>
                                          </p:spTgt>
                                        </p:tgtEl>
                                        <p:attrNameLst>
                                          <p:attrName>style.visibility</p:attrName>
                                        </p:attrNameLst>
                                      </p:cBhvr>
                                      <p:to>
                                        <p:strVal val="visible"/>
                                      </p:to>
                                    </p:set>
                                    <p:animEffect filter="fade" transition="in">
                                      <p:cBhvr>
                                        <p:cTn id="7" dur="1500"/>
                                        <p:tgtEl>
                                          <p:spTgt spid="2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2">
                                            <p:txEl>
                                              <p:pRg st="2" end="2"/>
                                            </p:txEl>
                                          </p:spTgt>
                                        </p:tgtEl>
                                        <p:attrNameLst>
                                          <p:attrName>style.visibility</p:attrName>
                                        </p:attrNameLst>
                                      </p:cBhvr>
                                      <p:to>
                                        <p:strVal val="visible"/>
                                      </p:to>
                                    </p:set>
                                    <p:animEffect filter="fade" transition="in">
                                      <p:cBhvr>
                                        <p:cTn id="12" dur="1500"/>
                                        <p:tgtEl>
                                          <p:spTgt spid="2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2">
                                            <p:txEl>
                                              <p:pRg st="3" end="3"/>
                                            </p:txEl>
                                          </p:spTgt>
                                        </p:tgtEl>
                                        <p:attrNameLst>
                                          <p:attrName>style.visibility</p:attrName>
                                        </p:attrNameLst>
                                      </p:cBhvr>
                                      <p:to>
                                        <p:strVal val="visible"/>
                                      </p:to>
                                    </p:set>
                                    <p:animEffect filter="fade" transition="in">
                                      <p:cBhvr>
                                        <p:cTn id="17" dur="1500"/>
                                        <p:tgtEl>
                                          <p:spTgt spid="2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2" name="Image"/>
          <p:cNvGrpSpPr/>
          <p:nvPr/>
        </p:nvGrpSpPr>
        <p:grpSpPr>
          <a:xfrm>
            <a:off x="112590" y="1942275"/>
            <a:ext cx="4427430" cy="7946858"/>
            <a:chOff x="0" y="0"/>
            <a:chExt cx="4427428" cy="7946856"/>
          </a:xfrm>
        </p:grpSpPr>
        <p:pic>
          <p:nvPicPr>
            <p:cNvPr id="30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0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03" name="We too need to carefully follow Paul’s doctrine, manner of life, purpose, faith, longsuffering, love, perseverance, persecutions, afflictions (1 Cor. 11:1)…"/>
          <p:cNvSpPr txBox="1"/>
          <p:nvPr/>
        </p:nvSpPr>
        <p:spPr>
          <a:xfrm>
            <a:off x="4801917" y="1780781"/>
            <a:ext cx="7945145" cy="789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b="1" sz="4700">
                <a:latin typeface="Gill Sans"/>
                <a:ea typeface="Gill Sans"/>
                <a:cs typeface="Gill Sans"/>
                <a:sym typeface="Gill Sans"/>
              </a:defRPr>
            </a:pPr>
            <a:r>
              <a:t>We too need to carefully follow Paul’s doctrine, manner of life, purpose, faith, longsuffering, love, perseverance, persecutions, afflictions (1 Cor. 11:1)</a:t>
            </a:r>
          </a:p>
          <a:p>
            <a:pPr>
              <a:spcBef>
                <a:spcPts val="2000"/>
              </a:spcBef>
              <a:defRPr b="1" sz="4700">
                <a:latin typeface="Gill Sans"/>
                <a:ea typeface="Gill Sans"/>
                <a:cs typeface="Gill Sans"/>
                <a:sym typeface="Gill Sans"/>
              </a:defRPr>
            </a:pPr>
            <a:r>
              <a:t>We can endure whatever evil men may throw at us (Heb. 4:16; 1 Cor. 10:13; Phili. 4:13)</a:t>
            </a:r>
          </a:p>
        </p:txBody>
      </p:sp>
      <p:grpSp>
        <p:nvGrpSpPr>
          <p:cNvPr id="308" name="Group"/>
          <p:cNvGrpSpPr/>
          <p:nvPr/>
        </p:nvGrpSpPr>
        <p:grpSpPr>
          <a:xfrm>
            <a:off x="114174" y="132513"/>
            <a:ext cx="12776453" cy="1412664"/>
            <a:chOff x="-50800" y="-38100"/>
            <a:chExt cx="12776451" cy="1412662"/>
          </a:xfrm>
        </p:grpSpPr>
        <p:grpSp>
          <p:nvGrpSpPr>
            <p:cNvPr id="306" name="Rectangle"/>
            <p:cNvGrpSpPr/>
            <p:nvPr/>
          </p:nvGrpSpPr>
          <p:grpSpPr>
            <a:xfrm>
              <a:off x="-50801" y="-38100"/>
              <a:ext cx="12776453" cy="1412663"/>
              <a:chOff x="0" y="0"/>
              <a:chExt cx="12776451" cy="1412662"/>
            </a:xfrm>
          </p:grpSpPr>
          <p:sp>
            <p:nvSpPr>
              <p:cNvPr id="305"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04" name="Rectangle Rectangle" descr="Rectangle Rectangle"/>
              <p:cNvPicPr>
                <a:picLocks noChangeAspect="0"/>
              </p:cNvPicPr>
              <p:nvPr/>
            </p:nvPicPr>
            <p:blipFill>
              <a:blip r:embed="rId4">
                <a:extLst/>
              </a:blip>
              <a:stretch>
                <a:fillRect/>
              </a:stretch>
            </p:blipFill>
            <p:spPr>
              <a:xfrm>
                <a:off x="0" y="0"/>
                <a:ext cx="12776452" cy="1412663"/>
              </a:xfrm>
              <a:prstGeom prst="rect">
                <a:avLst/>
              </a:prstGeom>
              <a:effectLst/>
            </p:spPr>
          </p:pic>
        </p:grpSp>
        <p:sp>
          <p:nvSpPr>
            <p:cNvPr id="307"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2" name="Image"/>
          <p:cNvGrpSpPr/>
          <p:nvPr/>
        </p:nvGrpSpPr>
        <p:grpSpPr>
          <a:xfrm>
            <a:off x="112590" y="1942275"/>
            <a:ext cx="4427430" cy="7946858"/>
            <a:chOff x="0" y="0"/>
            <a:chExt cx="4427428" cy="7946856"/>
          </a:xfrm>
        </p:grpSpPr>
        <p:pic>
          <p:nvPicPr>
            <p:cNvPr id="31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1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13" name="Please understand, suffering, and even suffering persecution, in and of itself, is NOT a sign one is godly!…"/>
          <p:cNvSpPr txBox="1"/>
          <p:nvPr/>
        </p:nvSpPr>
        <p:spPr>
          <a:xfrm>
            <a:off x="4801917" y="1780781"/>
            <a:ext cx="7945145"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b="1" sz="4700">
                <a:latin typeface="Gill Sans"/>
                <a:ea typeface="Gill Sans"/>
                <a:cs typeface="Gill Sans"/>
                <a:sym typeface="Gill Sans"/>
              </a:defRPr>
            </a:pPr>
            <a:r>
              <a:t>Please understand, suffering, and even suffering persecution, in and of itself, is NOT a sign one is godly!</a:t>
            </a:r>
          </a:p>
          <a:p>
            <a:pPr>
              <a:spcBef>
                <a:spcPts val="2000"/>
              </a:spcBef>
              <a:defRPr b="1" sz="4700">
                <a:latin typeface="Gill Sans"/>
                <a:ea typeface="Gill Sans"/>
                <a:cs typeface="Gill Sans"/>
                <a:sym typeface="Gill Sans"/>
              </a:defRPr>
            </a:pPr>
            <a:r>
              <a:t>BUT - What if we are not suffering persecution in some form? </a:t>
            </a:r>
          </a:p>
          <a:p>
            <a:pPr>
              <a:spcBef>
                <a:spcPts val="2000"/>
              </a:spcBef>
              <a:defRPr b="1" sz="4700">
                <a:latin typeface="Gill Sans"/>
                <a:ea typeface="Gill Sans"/>
                <a:cs typeface="Gill Sans"/>
                <a:sym typeface="Gill Sans"/>
              </a:defRPr>
            </a:pPr>
            <a:r>
              <a:t>Could it because we are not living GODLY?</a:t>
            </a:r>
          </a:p>
        </p:txBody>
      </p:sp>
      <p:grpSp>
        <p:nvGrpSpPr>
          <p:cNvPr id="318" name="Group"/>
          <p:cNvGrpSpPr/>
          <p:nvPr/>
        </p:nvGrpSpPr>
        <p:grpSpPr>
          <a:xfrm>
            <a:off x="114174" y="132513"/>
            <a:ext cx="12776453" cy="1412664"/>
            <a:chOff x="-50800" y="-38100"/>
            <a:chExt cx="12776451" cy="1412662"/>
          </a:xfrm>
        </p:grpSpPr>
        <p:grpSp>
          <p:nvGrpSpPr>
            <p:cNvPr id="316" name="Rectangle"/>
            <p:cNvGrpSpPr/>
            <p:nvPr/>
          </p:nvGrpSpPr>
          <p:grpSpPr>
            <a:xfrm>
              <a:off x="-50801" y="-38100"/>
              <a:ext cx="12776453" cy="1412663"/>
              <a:chOff x="0" y="0"/>
              <a:chExt cx="12776451" cy="1412662"/>
            </a:xfrm>
          </p:grpSpPr>
          <p:sp>
            <p:nvSpPr>
              <p:cNvPr id="315"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14" name="Rectangle Rectangle" descr="Rectangle Rectangle"/>
              <p:cNvPicPr>
                <a:picLocks noChangeAspect="0"/>
              </p:cNvPicPr>
              <p:nvPr/>
            </p:nvPicPr>
            <p:blipFill>
              <a:blip r:embed="rId4">
                <a:extLst/>
              </a:blip>
              <a:stretch>
                <a:fillRect/>
              </a:stretch>
            </p:blipFill>
            <p:spPr>
              <a:xfrm>
                <a:off x="0" y="0"/>
                <a:ext cx="12776452" cy="1412663"/>
              </a:xfrm>
              <a:prstGeom prst="rect">
                <a:avLst/>
              </a:prstGeom>
              <a:effectLst/>
            </p:spPr>
          </p:pic>
        </p:grpSp>
        <p:sp>
          <p:nvSpPr>
            <p:cNvPr id="317"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322" name="“Perilous Times”…"/>
          <p:cNvSpPr/>
          <p:nvPr/>
        </p:nvSpPr>
        <p:spPr>
          <a:xfrm>
            <a:off x="7524979" y="801035"/>
            <a:ext cx="5337382" cy="3077577"/>
          </a:xfrm>
          <a:prstGeom prst="roundRect">
            <a:avLst>
              <a:gd name="adj" fmla="val 13042"/>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58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“Perilous Times”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 3:1-9) </a:t>
            </a:r>
          </a:p>
        </p:txBody>
      </p:sp>
      <p:sp>
        <p:nvSpPr>
          <p:cNvPr id="323" name="Charts by Don McClain…"/>
          <p:cNvSpPr txBox="1"/>
          <p:nvPr/>
        </p:nvSpPr>
        <p:spPr>
          <a:xfrm>
            <a:off x="304805" y="6337100"/>
            <a:ext cx="12395190" cy="31066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November 14, 2021 PM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Genesis 6:5–12 (NKJV)…"/>
          <p:cNvSpPr txBox="1"/>
          <p:nvPr/>
        </p:nvSpPr>
        <p:spPr>
          <a:xfrm>
            <a:off x="316049" y="277220"/>
            <a:ext cx="12372702" cy="9199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b="1" sz="6600">
                <a:solidFill>
                  <a:srgbClr val="000000"/>
                </a:solidFill>
                <a:latin typeface="Times New Roman"/>
                <a:ea typeface="Times New Roman"/>
                <a:cs typeface="Times New Roman"/>
                <a:sym typeface="Times New Roman"/>
              </a:defRPr>
            </a:pPr>
            <a:r>
              <a:t>Genesis 6:5–12 (NKJV) </a:t>
            </a:r>
          </a:p>
          <a:p>
            <a:pPr defTabSz="457200">
              <a:defRPr sz="3900">
                <a:solidFill>
                  <a:srgbClr val="000000"/>
                </a:solidFill>
                <a:latin typeface="Times New Roman"/>
                <a:ea typeface="Times New Roman"/>
                <a:cs typeface="Times New Roman"/>
                <a:sym typeface="Times New Roman"/>
              </a:defRPr>
            </a:pPr>
            <a:r>
              <a:rPr baseline="31999"/>
              <a:t>5</a:t>
            </a:r>
            <a:r>
              <a:t> Then the Lord saw that the wickedness of man </a:t>
            </a:r>
            <a:r>
              <a:rPr i="1"/>
              <a:t>was</a:t>
            </a:r>
            <a:r>
              <a:t> great in the earth, and </a:t>
            </a:r>
            <a:r>
              <a:rPr i="1"/>
              <a:t>that</a:t>
            </a:r>
            <a:r>
              <a:t> every intent of the thoughts of his heart </a:t>
            </a:r>
            <a:r>
              <a:rPr i="1"/>
              <a:t>was</a:t>
            </a:r>
            <a:r>
              <a:t> only evil continually. </a:t>
            </a:r>
            <a:r>
              <a:rPr baseline="31999"/>
              <a:t>6</a:t>
            </a:r>
            <a:r>
              <a:t> And the Lord was sorry that He had made man on the earth, and He was grieved in His heart. </a:t>
            </a:r>
            <a:r>
              <a:rPr baseline="31999"/>
              <a:t>7</a:t>
            </a:r>
            <a:r>
              <a:t> So the Lord said, “I will destroy man whom I have created from the face of the earth, both man and beast, creeping thing and birds of the air, for I am sorry that I have made them.” </a:t>
            </a:r>
            <a:r>
              <a:rPr baseline="31999"/>
              <a:t>8</a:t>
            </a:r>
            <a:r>
              <a:t> But Noah found grace in the eyes of the Lord. </a:t>
            </a:r>
            <a:r>
              <a:rPr baseline="31999"/>
              <a:t>9</a:t>
            </a:r>
            <a:r>
              <a:t> This is the genealogy of Noah. Noah was a just man, perfect in his generations. Noah walked with God. </a:t>
            </a:r>
            <a:r>
              <a:rPr baseline="31999"/>
              <a:t>10</a:t>
            </a:r>
            <a:r>
              <a:t> And Noah begot three sons: Shem, Ham, and Japheth. </a:t>
            </a:r>
            <a:r>
              <a:rPr baseline="31999"/>
              <a:t>11</a:t>
            </a:r>
            <a:r>
              <a:t> The earth also was corrupt before God, and the earth was filled with violence. </a:t>
            </a:r>
            <a:r>
              <a:rPr baseline="31999"/>
              <a:t>12</a:t>
            </a:r>
            <a:r>
              <a:t> So God looked upon the earth, and indeed it was corrupt; for all flesh had corrupted their way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p:cNvGrpSpPr/>
          <p:nvPr/>
        </p:nvGrpSpPr>
        <p:grpSpPr>
          <a:xfrm>
            <a:off x="112590" y="1942275"/>
            <a:ext cx="4427430" cy="7946858"/>
            <a:chOff x="0" y="0"/>
            <a:chExt cx="4427428" cy="7946856"/>
          </a:xfrm>
        </p:grpSpPr>
        <p:pic>
          <p:nvPicPr>
            <p:cNvPr id="19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19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197" name="Trusting in God’s grace, mercy and peace in the midst of trials, staying true to the scriptures (1:2,3).…"/>
          <p:cNvSpPr txBox="1"/>
          <p:nvPr/>
        </p:nvSpPr>
        <p:spPr>
          <a:xfrm>
            <a:off x="4627773" y="1169892"/>
            <a:ext cx="8244369" cy="9030356"/>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Trusting in God’s grace, mercy and peace in the midst of trials, staying true to the scriptures (1:2,3).</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Concern and support for those who contend for the faith (1:4)</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Genuine faith is gained from God’s word (1:5; 2 Tim 3:15)</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Fulfilling our duties to God (1:6)</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Faith extinguishes fear (1:7)</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The Value of Being Committed To The Lord, No Matter The Cost” (1:8-12)</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Hold Fast The Pattern (1:13,14)</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Disloyalty vs. Friendship (1:15-18) </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Grace Includes Keeping Rules! (2:1-7)</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Need Endurance &amp; Faithfulness (2:8-13)</a:t>
            </a:r>
          </a:p>
          <a:p>
            <a:pPr marL="914400" indent="-914400" algn="l">
              <a:lnSpc>
                <a:spcPct val="90000"/>
              </a:lnSpc>
              <a:spcBef>
                <a:spcPts val="900"/>
              </a:spcBef>
              <a:buClr>
                <a:srgbClr val="945200"/>
              </a:buClr>
              <a:buSzPct val="80000"/>
              <a:buFont typeface="Zapf Dingbats"/>
              <a:buBlip>
                <a:blip r:embed="rId4"/>
              </a:buBlip>
              <a:defRPr sz="3200">
                <a:solidFill>
                  <a:srgbClr val="3E231A"/>
                </a:solidFill>
                <a:latin typeface="Times New Roman"/>
                <a:ea typeface="Times New Roman"/>
                <a:cs typeface="Times New Roman"/>
                <a:sym typeface="Times New Roman"/>
              </a:defRPr>
            </a:pPr>
            <a:r>
              <a:t>Workers Approved &amp; Honorable Vs. Rejected &amp; Devil Enslaved (2:14-26). </a:t>
            </a:r>
          </a:p>
        </p:txBody>
      </p:sp>
      <p:sp>
        <p:nvSpPr>
          <p:cNvPr id="198" name="2 TIMOTHY"/>
          <p:cNvSpPr/>
          <p:nvPr/>
        </p:nvSpPr>
        <p:spPr>
          <a:xfrm>
            <a:off x="149980" y="214488"/>
            <a:ext cx="12704840" cy="835394"/>
          </a:xfrm>
          <a:prstGeom prst="roundRect">
            <a:avLst>
              <a:gd name="adj" fmla="val 48045"/>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700">
                <a:solidFill>
                  <a:srgbClr val="FFFFFF"/>
                </a:solidFill>
              </a:defRPr>
            </a:lvl1pPr>
          </a:lstStyle>
          <a:p>
            <a:pPr/>
            <a:r>
              <a:t>2 TIMOTHY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animEffect filter="fade" transition="in">
                                      <p:cBhvr>
                                        <p:cTn id="7" dur="1500"/>
                                        <p:tgtEl>
                                          <p:spTgt spid="19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97">
                                            <p:txEl>
                                              <p:pRg st="0" end="0"/>
                                            </p:txEl>
                                          </p:spTgt>
                                        </p:tgtEl>
                                        <p:attrNameLst>
                                          <p:attrName>style.visibility</p:attrName>
                                        </p:attrNameLst>
                                      </p:cBhvr>
                                      <p:to>
                                        <p:strVal val="visible"/>
                                      </p:to>
                                    </p:set>
                                    <p:animEffect filter="fade" transition="in">
                                      <p:cBhvr>
                                        <p:cTn id="10" dur="15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97">
                                            <p:txEl>
                                              <p:pRg st="1" end="1"/>
                                            </p:txEl>
                                          </p:spTgt>
                                        </p:tgtEl>
                                        <p:attrNameLst>
                                          <p:attrName>style.visibility</p:attrName>
                                        </p:attrNameLst>
                                      </p:cBhvr>
                                      <p:to>
                                        <p:strVal val="visible"/>
                                      </p:to>
                                    </p:set>
                                    <p:animEffect filter="fade" transition="in">
                                      <p:cBhvr>
                                        <p:cTn id="15" dur="15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97">
                                            <p:txEl>
                                              <p:pRg st="2" end="2"/>
                                            </p:txEl>
                                          </p:spTgt>
                                        </p:tgtEl>
                                        <p:attrNameLst>
                                          <p:attrName>style.visibility</p:attrName>
                                        </p:attrNameLst>
                                      </p:cBhvr>
                                      <p:to>
                                        <p:strVal val="visible"/>
                                      </p:to>
                                    </p:set>
                                    <p:animEffect filter="fade" transition="in">
                                      <p:cBhvr>
                                        <p:cTn id="20" dur="1500"/>
                                        <p:tgtEl>
                                          <p:spTgt spid="1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97">
                                            <p:txEl>
                                              <p:pRg st="3" end="3"/>
                                            </p:txEl>
                                          </p:spTgt>
                                        </p:tgtEl>
                                        <p:attrNameLst>
                                          <p:attrName>style.visibility</p:attrName>
                                        </p:attrNameLst>
                                      </p:cBhvr>
                                      <p:to>
                                        <p:strVal val="visible"/>
                                      </p:to>
                                    </p:set>
                                    <p:animEffect filter="fade" transition="in">
                                      <p:cBhvr>
                                        <p:cTn id="25" dur="1500"/>
                                        <p:tgtEl>
                                          <p:spTgt spid="19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97">
                                            <p:txEl>
                                              <p:pRg st="4" end="4"/>
                                            </p:txEl>
                                          </p:spTgt>
                                        </p:tgtEl>
                                        <p:attrNameLst>
                                          <p:attrName>style.visibility</p:attrName>
                                        </p:attrNameLst>
                                      </p:cBhvr>
                                      <p:to>
                                        <p:strVal val="visible"/>
                                      </p:to>
                                    </p:set>
                                    <p:animEffect filter="fade" transition="in">
                                      <p:cBhvr>
                                        <p:cTn id="30" dur="1500"/>
                                        <p:tgtEl>
                                          <p:spTgt spid="19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97">
                                            <p:txEl>
                                              <p:pRg st="5" end="5"/>
                                            </p:txEl>
                                          </p:spTgt>
                                        </p:tgtEl>
                                        <p:attrNameLst>
                                          <p:attrName>style.visibility</p:attrName>
                                        </p:attrNameLst>
                                      </p:cBhvr>
                                      <p:to>
                                        <p:strVal val="visible"/>
                                      </p:to>
                                    </p:set>
                                    <p:animEffect filter="fade" transition="in">
                                      <p:cBhvr>
                                        <p:cTn id="35" dur="1500"/>
                                        <p:tgtEl>
                                          <p:spTgt spid="19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97">
                                            <p:txEl>
                                              <p:pRg st="6" end="6"/>
                                            </p:txEl>
                                          </p:spTgt>
                                        </p:tgtEl>
                                        <p:attrNameLst>
                                          <p:attrName>style.visibility</p:attrName>
                                        </p:attrNameLst>
                                      </p:cBhvr>
                                      <p:to>
                                        <p:strVal val="visible"/>
                                      </p:to>
                                    </p:set>
                                    <p:animEffect filter="fade" transition="in">
                                      <p:cBhvr>
                                        <p:cTn id="40" dur="1500"/>
                                        <p:tgtEl>
                                          <p:spTgt spid="19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97">
                                            <p:txEl>
                                              <p:pRg st="7" end="7"/>
                                            </p:txEl>
                                          </p:spTgt>
                                        </p:tgtEl>
                                        <p:attrNameLst>
                                          <p:attrName>style.visibility</p:attrName>
                                        </p:attrNameLst>
                                      </p:cBhvr>
                                      <p:to>
                                        <p:strVal val="visible"/>
                                      </p:to>
                                    </p:set>
                                    <p:animEffect filter="fade" transition="in">
                                      <p:cBhvr>
                                        <p:cTn id="45" dur="1500"/>
                                        <p:tgtEl>
                                          <p:spTgt spid="19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97">
                                            <p:txEl>
                                              <p:pRg st="8" end="8"/>
                                            </p:txEl>
                                          </p:spTgt>
                                        </p:tgtEl>
                                        <p:attrNameLst>
                                          <p:attrName>style.visibility</p:attrName>
                                        </p:attrNameLst>
                                      </p:cBhvr>
                                      <p:to>
                                        <p:strVal val="visible"/>
                                      </p:to>
                                    </p:set>
                                    <p:animEffect filter="fade" transition="in">
                                      <p:cBhvr>
                                        <p:cTn id="50" dur="1500"/>
                                        <p:tgtEl>
                                          <p:spTgt spid="197">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97">
                                            <p:txEl>
                                              <p:pRg st="9" end="9"/>
                                            </p:txEl>
                                          </p:spTgt>
                                        </p:tgtEl>
                                        <p:attrNameLst>
                                          <p:attrName>style.visibility</p:attrName>
                                        </p:attrNameLst>
                                      </p:cBhvr>
                                      <p:to>
                                        <p:strVal val="visible"/>
                                      </p:to>
                                    </p:set>
                                    <p:animEffect filter="fade" transition="in">
                                      <p:cBhvr>
                                        <p:cTn id="55" dur="1500"/>
                                        <p:tgtEl>
                                          <p:spTgt spid="197">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1" fill="hold">
                                  <p:stCondLst>
                                    <p:cond delay="0"/>
                                  </p:stCondLst>
                                  <p:iterate type="el" backwards="0">
                                    <p:tmAbs val="0"/>
                                  </p:iterate>
                                  <p:childTnLst>
                                    <p:set>
                                      <p:cBhvr>
                                        <p:cTn id="59" fill="hold"/>
                                        <p:tgtEl>
                                          <p:spTgt spid="197">
                                            <p:txEl>
                                              <p:pRg st="10" end="10"/>
                                            </p:txEl>
                                          </p:spTgt>
                                        </p:tgtEl>
                                        <p:attrNameLst>
                                          <p:attrName>style.visibility</p:attrName>
                                        </p:attrNameLst>
                                      </p:cBhvr>
                                      <p:to>
                                        <p:strVal val="visible"/>
                                      </p:to>
                                    </p:set>
                                    <p:animEffect filter="fade" transition="in">
                                      <p:cBhvr>
                                        <p:cTn id="60" dur="1500"/>
                                        <p:tgtEl>
                                          <p:spTgt spid="197">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 fill="hold">
                                  <p:stCondLst>
                                    <p:cond delay="0"/>
                                  </p:stCondLst>
                                  <p:iterate type="el" backwards="0">
                                    <p:tmAbs val="0"/>
                                  </p:iterate>
                                  <p:childTnLst>
                                    <p:set>
                                      <p:cBhvr>
                                        <p:cTn id="64" fill="hold"/>
                                        <p:tgtEl>
                                          <p:spTgt spid="197">
                                            <p:txEl>
                                              <p:pRg st="11" end="11"/>
                                            </p:txEl>
                                          </p:spTgt>
                                        </p:tgtEl>
                                        <p:attrNameLst>
                                          <p:attrName>style.visibility</p:attrName>
                                        </p:attrNameLst>
                                      </p:cBhvr>
                                      <p:to>
                                        <p:strVal val="visible"/>
                                      </p:to>
                                    </p:set>
                                    <p:animEffect filter="fade" transition="in">
                                      <p:cBhvr>
                                        <p:cTn id="65" dur="1500"/>
                                        <p:tgtEl>
                                          <p:spTgt spid="197">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p:cNvGrpSpPr/>
          <p:nvPr/>
        </p:nvGrpSpPr>
        <p:grpSpPr>
          <a:xfrm>
            <a:off x="112590" y="1942275"/>
            <a:ext cx="4427430" cy="7946858"/>
            <a:chOff x="0" y="0"/>
            <a:chExt cx="4427428" cy="7946856"/>
          </a:xfrm>
        </p:grpSpPr>
        <p:pic>
          <p:nvPicPr>
            <p:cNvPr id="20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0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03" name="CHAPTER 3…"/>
          <p:cNvSpPr txBox="1"/>
          <p:nvPr/>
        </p:nvSpPr>
        <p:spPr>
          <a:xfrm>
            <a:off x="4550364" y="1847273"/>
            <a:ext cx="8244369" cy="7536994"/>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32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CHAPTER 3</a:t>
            </a:r>
            <a:endParaRPr cap="all"/>
          </a:p>
          <a:p>
            <a:pPr lvl="1" marL="1028700" indent="-685800" algn="l">
              <a:lnSpc>
                <a:spcPct val="90000"/>
              </a:lnSpc>
              <a:spcBef>
                <a:spcPts val="3200"/>
              </a:spcBef>
              <a:buClr>
                <a:srgbClr val="945200"/>
              </a:buClr>
              <a:buSzPct val="80000"/>
              <a:buFont typeface="Zapf Dingbats"/>
              <a:buBlip>
                <a:blip r:embed="rId5"/>
              </a:buBlip>
              <a:defRPr sz="4300">
                <a:solidFill>
                  <a:srgbClr val="3E231A"/>
                </a:solidFill>
                <a:latin typeface="Times New Roman"/>
                <a:ea typeface="Times New Roman"/>
                <a:cs typeface="Times New Roman"/>
                <a:sym typeface="Times New Roman"/>
              </a:defRPr>
            </a:pPr>
            <a:r>
              <a:t>In this chapter emphasis is placed upon the need for adherence, in word and in deed. </a:t>
            </a:r>
          </a:p>
          <a:p>
            <a:pPr lvl="1" marL="1371600" indent="-685800" algn="l">
              <a:lnSpc>
                <a:spcPct val="90000"/>
              </a:lnSpc>
              <a:spcBef>
                <a:spcPts val="3200"/>
              </a:spcBef>
              <a:buClr>
                <a:srgbClr val="945200"/>
              </a:buClr>
              <a:buSzPct val="80000"/>
              <a:buFont typeface="Zapf Dingbats"/>
              <a:buBlip>
                <a:blip r:embed="rId6"/>
              </a:buBlip>
              <a:defRPr sz="4300">
                <a:solidFill>
                  <a:srgbClr val="3E231A"/>
                </a:solidFill>
                <a:latin typeface="Times New Roman"/>
                <a:ea typeface="Times New Roman"/>
                <a:cs typeface="Times New Roman"/>
                <a:sym typeface="Times New Roman"/>
              </a:defRPr>
            </a:pPr>
            <a:r>
              <a:t>(1) Warning of future Perilous Times (3:1-9) </a:t>
            </a:r>
          </a:p>
          <a:p>
            <a:pPr lvl="1" marL="1371600" indent="-685800" algn="l">
              <a:lnSpc>
                <a:spcPct val="90000"/>
              </a:lnSpc>
              <a:spcBef>
                <a:spcPts val="3200"/>
              </a:spcBef>
              <a:buClr>
                <a:srgbClr val="945200"/>
              </a:buClr>
              <a:buSzPct val="80000"/>
              <a:buFont typeface="Zapf Dingbats"/>
              <a:buBlip>
                <a:blip r:embed="rId6"/>
              </a:buBlip>
              <a:defRPr sz="4300">
                <a:solidFill>
                  <a:srgbClr val="3E231A"/>
                </a:solidFill>
                <a:latin typeface="Times New Roman"/>
                <a:ea typeface="Times New Roman"/>
                <a:cs typeface="Times New Roman"/>
                <a:sym typeface="Times New Roman"/>
              </a:defRPr>
            </a:pPr>
            <a:r>
              <a:t>(2) Paul—An Example of Endurance (3:10-13);</a:t>
            </a:r>
          </a:p>
          <a:p>
            <a:pPr lvl="1" marL="1371600" indent="-685800" algn="l">
              <a:lnSpc>
                <a:spcPct val="90000"/>
              </a:lnSpc>
              <a:spcBef>
                <a:spcPts val="3200"/>
              </a:spcBef>
              <a:buClr>
                <a:srgbClr val="945200"/>
              </a:buClr>
              <a:buSzPct val="80000"/>
              <a:buFont typeface="Zapf Dingbats"/>
              <a:buBlip>
                <a:blip r:embed="rId6"/>
              </a:buBlip>
              <a:defRPr sz="4300">
                <a:solidFill>
                  <a:srgbClr val="3E231A"/>
                </a:solidFill>
                <a:latin typeface="Times New Roman"/>
                <a:ea typeface="Times New Roman"/>
                <a:cs typeface="Times New Roman"/>
                <a:sym typeface="Times New Roman"/>
              </a:defRPr>
            </a:pPr>
            <a:r>
              <a:t>(3) The Scriptures—Our Safeguard (3:14-17).</a:t>
            </a:r>
          </a:p>
        </p:txBody>
      </p:sp>
      <p:grpSp>
        <p:nvGrpSpPr>
          <p:cNvPr id="208" name="Group"/>
          <p:cNvGrpSpPr/>
          <p:nvPr/>
        </p:nvGrpSpPr>
        <p:grpSpPr>
          <a:xfrm>
            <a:off x="114174" y="132513"/>
            <a:ext cx="12776453" cy="1412664"/>
            <a:chOff x="-50800" y="-38100"/>
            <a:chExt cx="12776451" cy="1412662"/>
          </a:xfrm>
        </p:grpSpPr>
        <p:grpSp>
          <p:nvGrpSpPr>
            <p:cNvPr id="206" name="Rectangle"/>
            <p:cNvGrpSpPr/>
            <p:nvPr/>
          </p:nvGrpSpPr>
          <p:grpSpPr>
            <a:xfrm>
              <a:off x="-50801" y="-38100"/>
              <a:ext cx="12776453" cy="1412663"/>
              <a:chOff x="0" y="0"/>
              <a:chExt cx="12776451" cy="1412662"/>
            </a:xfrm>
          </p:grpSpPr>
          <p:sp>
            <p:nvSpPr>
              <p:cNvPr id="205"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04" name="Rectangle Rectangle" descr="Rectangle Rectangle"/>
              <p:cNvPicPr>
                <a:picLocks noChangeAspect="0"/>
              </p:cNvPicPr>
              <p:nvPr/>
            </p:nvPicPr>
            <p:blipFill>
              <a:blip r:embed="rId7">
                <a:extLst/>
              </a:blip>
              <a:stretch>
                <a:fillRect/>
              </a:stretch>
            </p:blipFill>
            <p:spPr>
              <a:xfrm>
                <a:off x="0" y="0"/>
                <a:ext cx="12776452" cy="1412663"/>
              </a:xfrm>
              <a:prstGeom prst="rect">
                <a:avLst/>
              </a:prstGeom>
              <a:effectLst/>
            </p:spPr>
          </p:pic>
        </p:grpSp>
        <p:sp>
          <p:nvSpPr>
            <p:cNvPr id="207"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txEl>
                                              <p:pRg st="1" end="1"/>
                                            </p:txEl>
                                          </p:spTgt>
                                        </p:tgtEl>
                                        <p:attrNameLst>
                                          <p:attrName>style.visibility</p:attrName>
                                        </p:attrNameLst>
                                      </p:cBhvr>
                                      <p:to>
                                        <p:strVal val="visible"/>
                                      </p:to>
                                    </p:set>
                                    <p:animEffect filter="fade" transition="in">
                                      <p:cBhvr>
                                        <p:cTn id="7" dur="1500"/>
                                        <p:tgtEl>
                                          <p:spTgt spid="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3">
                                            <p:txEl>
                                              <p:pRg st="2" end="2"/>
                                            </p:txEl>
                                          </p:spTgt>
                                        </p:tgtEl>
                                        <p:attrNameLst>
                                          <p:attrName>style.visibility</p:attrName>
                                        </p:attrNameLst>
                                      </p:cBhvr>
                                      <p:to>
                                        <p:strVal val="visible"/>
                                      </p:to>
                                    </p:set>
                                    <p:animEffect filter="fade" transition="in">
                                      <p:cBhvr>
                                        <p:cTn id="12" dur="1500"/>
                                        <p:tgtEl>
                                          <p:spTgt spid="2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3">
                                            <p:txEl>
                                              <p:pRg st="3" end="3"/>
                                            </p:txEl>
                                          </p:spTgt>
                                        </p:tgtEl>
                                        <p:attrNameLst>
                                          <p:attrName>style.visibility</p:attrName>
                                        </p:attrNameLst>
                                      </p:cBhvr>
                                      <p:to>
                                        <p:strVal val="visible"/>
                                      </p:to>
                                    </p:set>
                                    <p:animEffect filter="fade" transition="in">
                                      <p:cBhvr>
                                        <p:cTn id="17" dur="1500"/>
                                        <p:tgtEl>
                                          <p:spTgt spid="2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03">
                                            <p:txEl>
                                              <p:pRg st="4" end="4"/>
                                            </p:txEl>
                                          </p:spTgt>
                                        </p:tgtEl>
                                        <p:attrNameLst>
                                          <p:attrName>style.visibility</p:attrName>
                                        </p:attrNameLst>
                                      </p:cBhvr>
                                      <p:to>
                                        <p:strVal val="visible"/>
                                      </p:to>
                                    </p:set>
                                    <p:animEffect filter="fade" transition="in">
                                      <p:cBhvr>
                                        <p:cTn id="22" dur="1500"/>
                                        <p:tgtEl>
                                          <p:spTgt spid="20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2 Timothy 3:10–13 (NKJV)…"/>
          <p:cNvSpPr txBox="1"/>
          <p:nvPr/>
        </p:nvSpPr>
        <p:spPr>
          <a:xfrm>
            <a:off x="38534" y="207640"/>
            <a:ext cx="12927732" cy="935670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marR="228600" defTabSz="457200">
              <a:defRPr b="1" sz="6200">
                <a:solidFill>
                  <a:srgbClr val="000000"/>
                </a:solidFill>
                <a:latin typeface="Times New Roman"/>
                <a:ea typeface="Times New Roman"/>
                <a:cs typeface="Times New Roman"/>
                <a:sym typeface="Times New Roman"/>
              </a:defRPr>
            </a:pPr>
            <a:r>
              <a:t>2 Timothy 3:10–13 (NKJV) </a:t>
            </a:r>
          </a:p>
          <a:p>
            <a:pPr marL="228600" marR="228600" defTabSz="457200">
              <a:defRPr sz="5300">
                <a:solidFill>
                  <a:srgbClr val="000000"/>
                </a:solidFill>
                <a:latin typeface="Times New Roman"/>
                <a:ea typeface="Times New Roman"/>
                <a:cs typeface="Times New Roman"/>
                <a:sym typeface="Times New Roman"/>
              </a:defRPr>
            </a:pPr>
            <a:r>
              <a:rPr baseline="31999"/>
              <a:t>10</a:t>
            </a:r>
            <a:r>
              <a:t> But you have carefully followed my doctrine, manner of life, purpose, faith, longsuffering, love, perseverance, </a:t>
            </a:r>
            <a:r>
              <a:rPr baseline="31999"/>
              <a:t>11</a:t>
            </a:r>
            <a:r>
              <a:t> persecutions, afflictions, which happened to me at Antioch, at Iconium, at Lystra—what persecutions I endured. And out of </a:t>
            </a:r>
            <a:r>
              <a:rPr i="1"/>
              <a:t>them</a:t>
            </a:r>
            <a:r>
              <a:t> all the Lord delivered me. </a:t>
            </a:r>
            <a:r>
              <a:rPr baseline="31999"/>
              <a:t>12</a:t>
            </a:r>
            <a:r>
              <a:t> Yes, and all who desire to live godly in Christ Jesus will suffer persecution. </a:t>
            </a:r>
            <a:r>
              <a:rPr baseline="31999"/>
              <a:t>13</a:t>
            </a:r>
            <a:r>
              <a:t> But evil men and impostors will grow worse and worse, deceiving and being deceived.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p:cNvGrpSpPr/>
          <p:nvPr/>
        </p:nvGrpSpPr>
        <p:grpSpPr>
          <a:xfrm>
            <a:off x="112590" y="1942275"/>
            <a:ext cx="4427430" cy="7946858"/>
            <a:chOff x="0" y="0"/>
            <a:chExt cx="4427428" cy="7946856"/>
          </a:xfrm>
        </p:grpSpPr>
        <p:pic>
          <p:nvPicPr>
            <p:cNvPr id="21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1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15" name="“But you have carefully followed my:”…"/>
          <p:cNvSpPr txBox="1"/>
          <p:nvPr/>
        </p:nvSpPr>
        <p:spPr>
          <a:xfrm>
            <a:off x="4499659" y="1539165"/>
            <a:ext cx="8396405" cy="8092780"/>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4200">
                <a:solidFill>
                  <a:srgbClr val="3E231A"/>
                </a:solidFill>
                <a:latin typeface="Times New Roman"/>
                <a:ea typeface="Times New Roman"/>
                <a:cs typeface="Times New Roman"/>
                <a:sym typeface="Times New Roman"/>
              </a:defRPr>
            </a:pPr>
            <a:r>
              <a:t>“But you have carefully followed my:”</a:t>
            </a:r>
          </a:p>
          <a:p>
            <a:pPr lvl="1" marL="1028699" indent="-685799" algn="l">
              <a:lnSpc>
                <a:spcPct val="90000"/>
              </a:lnSpc>
              <a:spcBef>
                <a:spcPts val="1500"/>
              </a:spcBef>
              <a:buClr>
                <a:srgbClr val="945200"/>
              </a:buClr>
              <a:buSzPct val="80000"/>
              <a:buFont typeface="Zapf Dingbats"/>
              <a:buBlip>
                <a:blip r:embed="rId5"/>
              </a:buBlip>
              <a:defRPr sz="4000">
                <a:solidFill>
                  <a:srgbClr val="3E231A"/>
                </a:solidFill>
                <a:latin typeface="Times New Roman"/>
                <a:ea typeface="Times New Roman"/>
                <a:cs typeface="Times New Roman"/>
                <a:sym typeface="Times New Roman"/>
              </a:defRPr>
            </a:pPr>
            <a:r>
              <a:rPr b="1"/>
              <a:t>But</a:t>
            </a:r>
            <a:r>
              <a:t>: A contrast between the False teachers and Timothy. (3:8,9)</a:t>
            </a:r>
          </a:p>
          <a:p>
            <a:pPr lvl="1" marL="1028699" indent="-685799" algn="l">
              <a:lnSpc>
                <a:spcPct val="90000"/>
              </a:lnSpc>
              <a:spcBef>
                <a:spcPts val="1500"/>
              </a:spcBef>
              <a:buClr>
                <a:srgbClr val="945200"/>
              </a:buClr>
              <a:buSzPct val="80000"/>
              <a:buFont typeface="Zapf Dingbats"/>
              <a:buBlip>
                <a:blip r:embed="rId5"/>
              </a:buBlip>
              <a:defRPr sz="4000">
                <a:solidFill>
                  <a:srgbClr val="3E231A"/>
                </a:solidFill>
                <a:latin typeface="Times New Roman"/>
                <a:ea typeface="Times New Roman"/>
                <a:cs typeface="Times New Roman"/>
                <a:sym typeface="Times New Roman"/>
              </a:defRPr>
            </a:pPr>
            <a:r>
              <a:rPr b="1"/>
              <a:t>You have carefully followed my</a:t>
            </a:r>
            <a:r>
              <a:t>: For over 14 years Timothy had the honor of serving the Lord with Paul. Timothy was not only fully aware of Paul’s teaching and how he lived his life, but also imitated Paul as Paul followed Christ. Timothy experienced Paul’s hardships firsthand (cf. 1 Cor. 11:1; Phil. 2:20, 22)</a:t>
            </a:r>
          </a:p>
        </p:txBody>
      </p:sp>
      <p:sp>
        <p:nvSpPr>
          <p:cNvPr id="216" name="2 Timothy 3:10 (NKJV)…"/>
          <p:cNvSpPr txBox="1"/>
          <p:nvPr/>
        </p:nvSpPr>
        <p:spPr>
          <a:xfrm>
            <a:off x="316042" y="5173477"/>
            <a:ext cx="4020526" cy="4222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3:10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But you have carefully followed my doctrine, manner of life, purpose, faith, longsuffering, love, perseverance,</a:t>
            </a:r>
          </a:p>
        </p:txBody>
      </p:sp>
      <p:grpSp>
        <p:nvGrpSpPr>
          <p:cNvPr id="221" name="Group"/>
          <p:cNvGrpSpPr/>
          <p:nvPr/>
        </p:nvGrpSpPr>
        <p:grpSpPr>
          <a:xfrm>
            <a:off x="114174" y="132513"/>
            <a:ext cx="12776453" cy="1412664"/>
            <a:chOff x="-50800" y="-38100"/>
            <a:chExt cx="12776451" cy="1412662"/>
          </a:xfrm>
        </p:grpSpPr>
        <p:grpSp>
          <p:nvGrpSpPr>
            <p:cNvPr id="219" name="Rectangle"/>
            <p:cNvGrpSpPr/>
            <p:nvPr/>
          </p:nvGrpSpPr>
          <p:grpSpPr>
            <a:xfrm>
              <a:off x="-50801" y="-38100"/>
              <a:ext cx="12776453" cy="1412663"/>
              <a:chOff x="0" y="0"/>
              <a:chExt cx="12776451" cy="1412662"/>
            </a:xfrm>
          </p:grpSpPr>
          <p:sp>
            <p:nvSpPr>
              <p:cNvPr id="218"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17"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20"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5">
                                            <p:txEl>
                                              <p:pRg st="1" end="1"/>
                                            </p:txEl>
                                          </p:spTgt>
                                        </p:tgtEl>
                                        <p:attrNameLst>
                                          <p:attrName>style.visibility</p:attrName>
                                        </p:attrNameLst>
                                      </p:cBhvr>
                                      <p:to>
                                        <p:strVal val="visible"/>
                                      </p:to>
                                    </p:set>
                                    <p:animEffect filter="fade" transition="in">
                                      <p:cBhvr>
                                        <p:cTn id="7" dur="1500"/>
                                        <p:tgtEl>
                                          <p:spTgt spid="2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5">
                                            <p:txEl>
                                              <p:pRg st="2" end="2"/>
                                            </p:txEl>
                                          </p:spTgt>
                                        </p:tgtEl>
                                        <p:attrNameLst>
                                          <p:attrName>style.visibility</p:attrName>
                                        </p:attrNameLst>
                                      </p:cBhvr>
                                      <p:to>
                                        <p:strVal val="visible"/>
                                      </p:to>
                                    </p:set>
                                    <p:animEffect filter="fade" transition="in">
                                      <p:cBhvr>
                                        <p:cTn id="12" dur="1500"/>
                                        <p:tgtEl>
                                          <p:spTgt spid="21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Image"/>
          <p:cNvGrpSpPr/>
          <p:nvPr/>
        </p:nvGrpSpPr>
        <p:grpSpPr>
          <a:xfrm>
            <a:off x="112590" y="1942275"/>
            <a:ext cx="4427430" cy="7946858"/>
            <a:chOff x="0" y="0"/>
            <a:chExt cx="4427428" cy="7946856"/>
          </a:xfrm>
        </p:grpSpPr>
        <p:pic>
          <p:nvPicPr>
            <p:cNvPr id="223"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24"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26" name="“But you have carefully followed my:”…"/>
          <p:cNvSpPr txBox="1"/>
          <p:nvPr/>
        </p:nvSpPr>
        <p:spPr>
          <a:xfrm>
            <a:off x="4499659" y="1539165"/>
            <a:ext cx="8396405" cy="7729399"/>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4200">
                <a:solidFill>
                  <a:srgbClr val="3E231A"/>
                </a:solidFill>
                <a:latin typeface="Times New Roman"/>
                <a:ea typeface="Times New Roman"/>
                <a:cs typeface="Times New Roman"/>
                <a:sym typeface="Times New Roman"/>
              </a:defRPr>
            </a:pPr>
            <a:r>
              <a:t>“But you have carefully followed my:”</a:t>
            </a:r>
          </a:p>
          <a:p>
            <a:pPr lvl="1" marL="1028699" indent="-685799" algn="l">
              <a:lnSpc>
                <a:spcPct val="90000"/>
              </a:lnSpc>
              <a:spcBef>
                <a:spcPts val="1500"/>
              </a:spcBef>
              <a:buClr>
                <a:srgbClr val="945200"/>
              </a:buClr>
              <a:buSzPct val="80000"/>
              <a:buFont typeface="Zapf Dingbats"/>
              <a:buBlip>
                <a:blip r:embed="rId5"/>
              </a:buBlip>
              <a:defRPr sz="3700">
                <a:solidFill>
                  <a:srgbClr val="3E231A"/>
                </a:solidFill>
                <a:latin typeface="Times New Roman"/>
                <a:ea typeface="Times New Roman"/>
                <a:cs typeface="Times New Roman"/>
                <a:sym typeface="Times New Roman"/>
              </a:defRPr>
            </a:pPr>
            <a:r>
              <a:rPr b="1" cap="all"/>
              <a:t>Doctrine</a:t>
            </a:r>
            <a:r>
              <a:rPr b="1"/>
              <a:t>: </a:t>
            </a:r>
            <a:r>
              <a:t>The teaching Paul had received from the Lord (Gal. 1:11,12; Eph. 3:3–5)</a:t>
            </a:r>
            <a:endParaRPr b="1"/>
          </a:p>
          <a:p>
            <a:pPr lvl="1" marL="1028699" indent="-685799" algn="l">
              <a:lnSpc>
                <a:spcPct val="90000"/>
              </a:lnSpc>
              <a:spcBef>
                <a:spcPts val="1500"/>
              </a:spcBef>
              <a:buClr>
                <a:srgbClr val="945200"/>
              </a:buClr>
              <a:buSzPct val="80000"/>
              <a:buFont typeface="Zapf Dingbats"/>
              <a:buBlip>
                <a:blip r:embed="rId5"/>
              </a:buBlip>
              <a:defRPr sz="3700">
                <a:solidFill>
                  <a:srgbClr val="3E231A"/>
                </a:solidFill>
                <a:latin typeface="Times New Roman"/>
                <a:ea typeface="Times New Roman"/>
                <a:cs typeface="Times New Roman"/>
                <a:sym typeface="Times New Roman"/>
              </a:defRPr>
            </a:pPr>
            <a:r>
              <a:rPr b="1" cap="all"/>
              <a:t>manner of life</a:t>
            </a:r>
            <a:r>
              <a:rPr b="1"/>
              <a:t>: </a:t>
            </a:r>
            <a:r>
              <a:t>Paul was dedicated to reproducing the life of Christ in his own life, as was Timothy (Phil. 1:21; Gal. 2:20)</a:t>
            </a:r>
            <a:endParaRPr b="1"/>
          </a:p>
          <a:p>
            <a:pPr lvl="1" marL="1028699" indent="-685799" algn="l">
              <a:lnSpc>
                <a:spcPct val="90000"/>
              </a:lnSpc>
              <a:spcBef>
                <a:spcPts val="1500"/>
              </a:spcBef>
              <a:buClr>
                <a:srgbClr val="945200"/>
              </a:buClr>
              <a:buSzPct val="80000"/>
              <a:buFont typeface="Zapf Dingbats"/>
              <a:buBlip>
                <a:blip r:embed="rId5"/>
              </a:buBlip>
              <a:defRPr sz="3700">
                <a:solidFill>
                  <a:srgbClr val="3E231A"/>
                </a:solidFill>
                <a:latin typeface="Times New Roman"/>
                <a:ea typeface="Times New Roman"/>
                <a:cs typeface="Times New Roman"/>
                <a:sym typeface="Times New Roman"/>
              </a:defRPr>
            </a:pPr>
            <a:r>
              <a:rPr b="1" cap="all"/>
              <a:t>purpose</a:t>
            </a:r>
            <a:r>
              <a:t>: Involves decision, determination, and dedication. Paul and Timothy shared the same goal and pursued it relentlessly (cf. Dan. 1:8; Acts 26:16-18; 11:23; Phili. 3:11-14)</a:t>
            </a:r>
          </a:p>
        </p:txBody>
      </p:sp>
      <p:sp>
        <p:nvSpPr>
          <p:cNvPr id="227" name="2 Timothy 3:10 (NKJV)…"/>
          <p:cNvSpPr txBox="1"/>
          <p:nvPr/>
        </p:nvSpPr>
        <p:spPr>
          <a:xfrm>
            <a:off x="316042" y="5173477"/>
            <a:ext cx="4020526" cy="4222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3:10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But you have carefully followed my doctrine, manner of life, purpose, faith, longsuffering, love, perseverance,</a:t>
            </a:r>
          </a:p>
        </p:txBody>
      </p:sp>
      <p:grpSp>
        <p:nvGrpSpPr>
          <p:cNvPr id="232" name="Group"/>
          <p:cNvGrpSpPr/>
          <p:nvPr/>
        </p:nvGrpSpPr>
        <p:grpSpPr>
          <a:xfrm>
            <a:off x="114174" y="132513"/>
            <a:ext cx="12776453" cy="1412664"/>
            <a:chOff x="-50800" y="-38100"/>
            <a:chExt cx="12776451" cy="1412662"/>
          </a:xfrm>
        </p:grpSpPr>
        <p:grpSp>
          <p:nvGrpSpPr>
            <p:cNvPr id="230" name="Rectangle"/>
            <p:cNvGrpSpPr/>
            <p:nvPr/>
          </p:nvGrpSpPr>
          <p:grpSpPr>
            <a:xfrm>
              <a:off x="-50801" y="-38100"/>
              <a:ext cx="12776453" cy="1412663"/>
              <a:chOff x="0" y="0"/>
              <a:chExt cx="12776451" cy="1412662"/>
            </a:xfrm>
          </p:grpSpPr>
          <p:sp>
            <p:nvSpPr>
              <p:cNvPr id="229"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28"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31"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6">
                                            <p:txEl>
                                              <p:pRg st="1" end="1"/>
                                            </p:txEl>
                                          </p:spTgt>
                                        </p:tgtEl>
                                        <p:attrNameLst>
                                          <p:attrName>style.visibility</p:attrName>
                                        </p:attrNameLst>
                                      </p:cBhvr>
                                      <p:to>
                                        <p:strVal val="visible"/>
                                      </p:to>
                                    </p:set>
                                    <p:animEffect filter="fade" transition="in">
                                      <p:cBhvr>
                                        <p:cTn id="7" dur="1500"/>
                                        <p:tgtEl>
                                          <p:spTgt spid="2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6">
                                            <p:txEl>
                                              <p:pRg st="2" end="2"/>
                                            </p:txEl>
                                          </p:spTgt>
                                        </p:tgtEl>
                                        <p:attrNameLst>
                                          <p:attrName>style.visibility</p:attrName>
                                        </p:attrNameLst>
                                      </p:cBhvr>
                                      <p:to>
                                        <p:strVal val="visible"/>
                                      </p:to>
                                    </p:set>
                                    <p:animEffect filter="fade" transition="in">
                                      <p:cBhvr>
                                        <p:cTn id="12" dur="1500"/>
                                        <p:tgtEl>
                                          <p:spTgt spid="2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6">
                                            <p:txEl>
                                              <p:pRg st="3" end="3"/>
                                            </p:txEl>
                                          </p:spTgt>
                                        </p:tgtEl>
                                        <p:attrNameLst>
                                          <p:attrName>style.visibility</p:attrName>
                                        </p:attrNameLst>
                                      </p:cBhvr>
                                      <p:to>
                                        <p:strVal val="visible"/>
                                      </p:to>
                                    </p:set>
                                    <p:animEffect filter="fade" transition="in">
                                      <p:cBhvr>
                                        <p:cTn id="17" dur="1500"/>
                                        <p:tgtEl>
                                          <p:spTgt spid="2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6" name="Image"/>
          <p:cNvGrpSpPr/>
          <p:nvPr/>
        </p:nvGrpSpPr>
        <p:grpSpPr>
          <a:xfrm>
            <a:off x="112590" y="1942275"/>
            <a:ext cx="4427430" cy="7946858"/>
            <a:chOff x="0" y="0"/>
            <a:chExt cx="4427428" cy="7946856"/>
          </a:xfrm>
        </p:grpSpPr>
        <p:pic>
          <p:nvPicPr>
            <p:cNvPr id="23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3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37" name="“But you have carefully followed my:”…"/>
          <p:cNvSpPr txBox="1"/>
          <p:nvPr/>
        </p:nvSpPr>
        <p:spPr>
          <a:xfrm>
            <a:off x="4499659" y="1539165"/>
            <a:ext cx="8396405" cy="7963589"/>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4200">
                <a:solidFill>
                  <a:srgbClr val="3E231A"/>
                </a:solidFill>
                <a:latin typeface="Times New Roman"/>
                <a:ea typeface="Times New Roman"/>
                <a:cs typeface="Times New Roman"/>
                <a:sym typeface="Times New Roman"/>
              </a:defRPr>
            </a:pPr>
            <a:r>
              <a:t>“But you have carefully followed my:”</a:t>
            </a:r>
          </a:p>
          <a:p>
            <a:pPr lvl="1" marL="1028700" indent="-685800" algn="l">
              <a:lnSpc>
                <a:spcPct val="90000"/>
              </a:lnSpc>
              <a:spcBef>
                <a:spcPts val="15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rPr b="1" cap="all"/>
              <a:t>faith</a:t>
            </a:r>
            <a:r>
              <a:rPr b="1"/>
              <a:t>: </a:t>
            </a:r>
            <a:r>
              <a:t>Probably refers to their shared conviction &amp; trust in the Lord, which encompasses all He says. (1:12,13).</a:t>
            </a:r>
            <a:r>
              <a:rPr b="1"/>
              <a:t> </a:t>
            </a:r>
            <a:endParaRPr b="1"/>
          </a:p>
          <a:p>
            <a:pPr lvl="1" marL="1028700" indent="-685800" algn="l">
              <a:lnSpc>
                <a:spcPct val="90000"/>
              </a:lnSpc>
              <a:spcBef>
                <a:spcPts val="15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rPr b="1" cap="all"/>
              <a:t>longsuffering</a:t>
            </a:r>
            <a:r>
              <a:rPr b="1"/>
              <a:t>: </a:t>
            </a:r>
            <a:r>
              <a:t>“a state of emotional calm in the face of provocation or misfortune and without complaint or irritation” (Lou-Nida) (cf. Phili. 4:6-13)</a:t>
            </a:r>
            <a:r>
              <a:rPr b="1"/>
              <a:t> </a:t>
            </a:r>
            <a:endParaRPr b="1"/>
          </a:p>
          <a:p>
            <a:pPr lvl="1" marL="1028700" indent="-685800" algn="l">
              <a:lnSpc>
                <a:spcPct val="90000"/>
              </a:lnSpc>
              <a:spcBef>
                <a:spcPts val="15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rPr b="1" cap="all"/>
              <a:t>love</a:t>
            </a:r>
            <a:r>
              <a:rPr b="1"/>
              <a:t>: </a:t>
            </a:r>
            <a:r>
              <a:t>The charity (love) set forth by Paul in 1 Corinthians 13</a:t>
            </a:r>
            <a:r>
              <a:rPr b="1"/>
              <a:t> </a:t>
            </a:r>
            <a:endParaRPr b="1"/>
          </a:p>
          <a:p>
            <a:pPr lvl="1" marL="1028700" indent="-685800" algn="l">
              <a:lnSpc>
                <a:spcPct val="90000"/>
              </a:lnSpc>
              <a:spcBef>
                <a:spcPts val="1500"/>
              </a:spcBef>
              <a:buClr>
                <a:srgbClr val="945200"/>
              </a:buClr>
              <a:buSzPct val="80000"/>
              <a:buFont typeface="Zapf Dingbats"/>
              <a:buBlip>
                <a:blip r:embed="rId5"/>
              </a:buBlip>
              <a:defRPr sz="3500">
                <a:solidFill>
                  <a:srgbClr val="3E231A"/>
                </a:solidFill>
                <a:latin typeface="Times New Roman"/>
                <a:ea typeface="Times New Roman"/>
                <a:cs typeface="Times New Roman"/>
                <a:sym typeface="Times New Roman"/>
              </a:defRPr>
            </a:pPr>
            <a:r>
              <a:rPr b="1" cap="all"/>
              <a:t>perseverance</a:t>
            </a:r>
            <a:r>
              <a:rPr b="1"/>
              <a:t>: </a:t>
            </a:r>
            <a:r>
              <a:t>patiently remains under the load, enduring trials, standing steadfastly (1 Cor. 15:58).</a:t>
            </a:r>
          </a:p>
        </p:txBody>
      </p:sp>
      <p:sp>
        <p:nvSpPr>
          <p:cNvPr id="238" name="2 Timothy 3:10 (NKJV)…"/>
          <p:cNvSpPr txBox="1"/>
          <p:nvPr/>
        </p:nvSpPr>
        <p:spPr>
          <a:xfrm>
            <a:off x="316042" y="5173477"/>
            <a:ext cx="4020526" cy="4222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3:10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But you have carefully followed my doctrine, manner of life, purpose, faith, longsuffering, love, perseverance,</a:t>
            </a:r>
          </a:p>
        </p:txBody>
      </p:sp>
      <p:grpSp>
        <p:nvGrpSpPr>
          <p:cNvPr id="243" name="Group"/>
          <p:cNvGrpSpPr/>
          <p:nvPr/>
        </p:nvGrpSpPr>
        <p:grpSpPr>
          <a:xfrm>
            <a:off x="114174" y="132513"/>
            <a:ext cx="12776453" cy="1412664"/>
            <a:chOff x="-50800" y="-38100"/>
            <a:chExt cx="12776451" cy="1412662"/>
          </a:xfrm>
        </p:grpSpPr>
        <p:grpSp>
          <p:nvGrpSpPr>
            <p:cNvPr id="241" name="Rectangle"/>
            <p:cNvGrpSpPr/>
            <p:nvPr/>
          </p:nvGrpSpPr>
          <p:grpSpPr>
            <a:xfrm>
              <a:off x="-50801" y="-38100"/>
              <a:ext cx="12776453" cy="1412663"/>
              <a:chOff x="0" y="0"/>
              <a:chExt cx="12776451" cy="1412662"/>
            </a:xfrm>
          </p:grpSpPr>
          <p:sp>
            <p:nvSpPr>
              <p:cNvPr id="240"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39"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42"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7">
                                            <p:txEl>
                                              <p:pRg st="1" end="1"/>
                                            </p:txEl>
                                          </p:spTgt>
                                        </p:tgtEl>
                                        <p:attrNameLst>
                                          <p:attrName>style.visibility</p:attrName>
                                        </p:attrNameLst>
                                      </p:cBhvr>
                                      <p:to>
                                        <p:strVal val="visible"/>
                                      </p:to>
                                    </p:set>
                                    <p:animEffect filter="fade" transition="in">
                                      <p:cBhvr>
                                        <p:cTn id="7" dur="1500"/>
                                        <p:tgtEl>
                                          <p:spTgt spid="2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7">
                                            <p:txEl>
                                              <p:pRg st="2" end="2"/>
                                            </p:txEl>
                                          </p:spTgt>
                                        </p:tgtEl>
                                        <p:attrNameLst>
                                          <p:attrName>style.visibility</p:attrName>
                                        </p:attrNameLst>
                                      </p:cBhvr>
                                      <p:to>
                                        <p:strVal val="visible"/>
                                      </p:to>
                                    </p:set>
                                    <p:animEffect filter="fade" transition="in">
                                      <p:cBhvr>
                                        <p:cTn id="12" dur="1500"/>
                                        <p:tgtEl>
                                          <p:spTgt spid="2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7">
                                            <p:txEl>
                                              <p:pRg st="3" end="3"/>
                                            </p:txEl>
                                          </p:spTgt>
                                        </p:tgtEl>
                                        <p:attrNameLst>
                                          <p:attrName>style.visibility</p:attrName>
                                        </p:attrNameLst>
                                      </p:cBhvr>
                                      <p:to>
                                        <p:strVal val="visible"/>
                                      </p:to>
                                    </p:set>
                                    <p:animEffect filter="fade" transition="in">
                                      <p:cBhvr>
                                        <p:cTn id="17" dur="1500"/>
                                        <p:tgtEl>
                                          <p:spTgt spid="23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7">
                                            <p:txEl>
                                              <p:pRg st="4" end="4"/>
                                            </p:txEl>
                                          </p:spTgt>
                                        </p:tgtEl>
                                        <p:attrNameLst>
                                          <p:attrName>style.visibility</p:attrName>
                                        </p:attrNameLst>
                                      </p:cBhvr>
                                      <p:to>
                                        <p:strVal val="visible"/>
                                      </p:to>
                                    </p:set>
                                    <p:animEffect filter="fade" transition="in">
                                      <p:cBhvr>
                                        <p:cTn id="22" dur="1500"/>
                                        <p:tgtEl>
                                          <p:spTgt spid="23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7" name="Image"/>
          <p:cNvGrpSpPr/>
          <p:nvPr/>
        </p:nvGrpSpPr>
        <p:grpSpPr>
          <a:xfrm>
            <a:off x="112590" y="1942275"/>
            <a:ext cx="4427430" cy="7946858"/>
            <a:chOff x="0" y="0"/>
            <a:chExt cx="4427428" cy="7946856"/>
          </a:xfrm>
        </p:grpSpPr>
        <p:pic>
          <p:nvPicPr>
            <p:cNvPr id="245"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46"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48" name="“But you have carefully followed my:”…"/>
          <p:cNvSpPr txBox="1"/>
          <p:nvPr/>
        </p:nvSpPr>
        <p:spPr>
          <a:xfrm>
            <a:off x="4499659" y="1539165"/>
            <a:ext cx="8396405" cy="803238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4200">
                <a:solidFill>
                  <a:srgbClr val="3E231A"/>
                </a:solidFill>
                <a:latin typeface="Times New Roman"/>
                <a:ea typeface="Times New Roman"/>
                <a:cs typeface="Times New Roman"/>
                <a:sym typeface="Times New Roman"/>
              </a:defRPr>
            </a:pPr>
            <a:r>
              <a:t>“But you have carefully followed my:”</a:t>
            </a:r>
          </a:p>
          <a:p>
            <a:pPr lvl="1" marL="1028699" indent="-685799" algn="l">
              <a:lnSpc>
                <a:spcPct val="90000"/>
              </a:lnSpc>
              <a:spcBef>
                <a:spcPts val="1500"/>
              </a:spcBef>
              <a:buClr>
                <a:srgbClr val="945200"/>
              </a:buClr>
              <a:buSzPct val="80000"/>
              <a:buFont typeface="Zapf Dingbats"/>
              <a:buBlip>
                <a:blip r:embed="rId5"/>
              </a:buBlip>
              <a:defRPr sz="3700">
                <a:solidFill>
                  <a:srgbClr val="3E231A"/>
                </a:solidFill>
                <a:latin typeface="Times New Roman"/>
                <a:ea typeface="Times New Roman"/>
                <a:cs typeface="Times New Roman"/>
                <a:sym typeface="Times New Roman"/>
              </a:defRPr>
            </a:pPr>
            <a:r>
              <a:rPr b="1"/>
              <a:t>Persecutions, afflictions, which happened to me at Antioch, at Iconium, at Lystra: </a:t>
            </a:r>
            <a:r>
              <a:t>Paul refers to things which Timothy witnessed at the very beginning of his life as a Christian. </a:t>
            </a:r>
          </a:p>
          <a:p>
            <a:pPr lvl="1" marL="1028699" indent="-685799" algn="l">
              <a:lnSpc>
                <a:spcPct val="90000"/>
              </a:lnSpc>
              <a:spcBef>
                <a:spcPts val="1500"/>
              </a:spcBef>
              <a:buClr>
                <a:srgbClr val="945200"/>
              </a:buClr>
              <a:buSzPct val="80000"/>
              <a:buFont typeface="Zapf Dingbats"/>
              <a:buBlip>
                <a:blip r:embed="rId5"/>
              </a:buBlip>
              <a:defRPr sz="3700">
                <a:solidFill>
                  <a:srgbClr val="3E231A"/>
                </a:solidFill>
                <a:latin typeface="Times New Roman"/>
                <a:ea typeface="Times New Roman"/>
                <a:cs typeface="Times New Roman"/>
                <a:sym typeface="Times New Roman"/>
              </a:defRPr>
            </a:pPr>
            <a:r>
              <a:t>What if you had witnessed and experienced such things when you first learned thee truth, would you have been discouraged from becoming a Christian? Would you have been willing to give your life to such a work?</a:t>
            </a:r>
            <a:r>
              <a:rPr b="1"/>
              <a:t> </a:t>
            </a:r>
          </a:p>
        </p:txBody>
      </p:sp>
      <p:sp>
        <p:nvSpPr>
          <p:cNvPr id="249" name="2 Timothy 3:11 (NKJV)…"/>
          <p:cNvSpPr txBox="1"/>
          <p:nvPr/>
        </p:nvSpPr>
        <p:spPr>
          <a:xfrm>
            <a:off x="316042" y="3738665"/>
            <a:ext cx="4020526" cy="5746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3:11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11</a:t>
            </a:r>
            <a:r>
              <a:t> persecutions, afflictions, which happened to me at Antioch, at Iconium, at Lystra—what persecutions I endured. And out of </a:t>
            </a:r>
            <a:r>
              <a:rPr i="1"/>
              <a:t>them</a:t>
            </a:r>
            <a:r>
              <a:t> all the Lord delivered me.</a:t>
            </a:r>
          </a:p>
        </p:txBody>
      </p:sp>
      <p:grpSp>
        <p:nvGrpSpPr>
          <p:cNvPr id="254" name="Group"/>
          <p:cNvGrpSpPr/>
          <p:nvPr/>
        </p:nvGrpSpPr>
        <p:grpSpPr>
          <a:xfrm>
            <a:off x="114174" y="132513"/>
            <a:ext cx="12776453" cy="1412664"/>
            <a:chOff x="-50800" y="-38100"/>
            <a:chExt cx="12776451" cy="1412662"/>
          </a:xfrm>
        </p:grpSpPr>
        <p:grpSp>
          <p:nvGrpSpPr>
            <p:cNvPr id="252" name="Rectangle"/>
            <p:cNvGrpSpPr/>
            <p:nvPr/>
          </p:nvGrpSpPr>
          <p:grpSpPr>
            <a:xfrm>
              <a:off x="-50801" y="-38100"/>
              <a:ext cx="12776453" cy="1412663"/>
              <a:chOff x="0" y="0"/>
              <a:chExt cx="12776451" cy="1412662"/>
            </a:xfrm>
          </p:grpSpPr>
          <p:sp>
            <p:nvSpPr>
              <p:cNvPr id="251"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50"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53"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8">
                                            <p:txEl>
                                              <p:pRg st="1" end="1"/>
                                            </p:txEl>
                                          </p:spTgt>
                                        </p:tgtEl>
                                        <p:attrNameLst>
                                          <p:attrName>style.visibility</p:attrName>
                                        </p:attrNameLst>
                                      </p:cBhvr>
                                      <p:to>
                                        <p:strVal val="visible"/>
                                      </p:to>
                                    </p:set>
                                    <p:animEffect filter="fade" transition="in">
                                      <p:cBhvr>
                                        <p:cTn id="7" dur="1500"/>
                                        <p:tgtEl>
                                          <p:spTgt spid="2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8">
                                            <p:txEl>
                                              <p:pRg st="2" end="2"/>
                                            </p:txEl>
                                          </p:spTgt>
                                        </p:tgtEl>
                                        <p:attrNameLst>
                                          <p:attrName>style.visibility</p:attrName>
                                        </p:attrNameLst>
                                      </p:cBhvr>
                                      <p:to>
                                        <p:strVal val="visible"/>
                                      </p:to>
                                    </p:set>
                                    <p:animEffect filter="fade" transition="in">
                                      <p:cBhvr>
                                        <p:cTn id="12" dur="1500"/>
                                        <p:tgtEl>
                                          <p:spTgt spid="2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8" name="Image"/>
          <p:cNvGrpSpPr/>
          <p:nvPr/>
        </p:nvGrpSpPr>
        <p:grpSpPr>
          <a:xfrm>
            <a:off x="112590" y="1942275"/>
            <a:ext cx="4427430" cy="7946858"/>
            <a:chOff x="0" y="0"/>
            <a:chExt cx="4427428" cy="7946856"/>
          </a:xfrm>
        </p:grpSpPr>
        <p:pic>
          <p:nvPicPr>
            <p:cNvPr id="25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5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59" name="“But you have carefully followed my:”…"/>
          <p:cNvSpPr txBox="1"/>
          <p:nvPr/>
        </p:nvSpPr>
        <p:spPr>
          <a:xfrm>
            <a:off x="4499659" y="1539165"/>
            <a:ext cx="8396405" cy="807291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500"/>
              </a:spcBef>
              <a:buClr>
                <a:srgbClr val="945200"/>
              </a:buClr>
              <a:buSzPct val="80000"/>
              <a:buFont typeface="Zapf Dingbats"/>
              <a:buBlip>
                <a:blip r:embed="rId4"/>
              </a:buBlip>
              <a:defRPr cap="all" sz="4200">
                <a:solidFill>
                  <a:srgbClr val="3E231A"/>
                </a:solidFill>
                <a:latin typeface="Times New Roman"/>
                <a:ea typeface="Times New Roman"/>
                <a:cs typeface="Times New Roman"/>
                <a:sym typeface="Times New Roman"/>
              </a:defRPr>
            </a:pPr>
            <a:r>
              <a:t>“But you have carefully followed my:”</a:t>
            </a:r>
          </a:p>
          <a:p>
            <a:pPr lvl="1" marL="1028700" indent="-685800" algn="l">
              <a:lnSpc>
                <a:spcPct val="90000"/>
              </a:lnSpc>
              <a:spcBef>
                <a:spcPts val="1500"/>
              </a:spcBef>
              <a:buClr>
                <a:srgbClr val="945200"/>
              </a:buClr>
              <a:buSzPct val="80000"/>
              <a:buFont typeface="Zapf Dingbats"/>
              <a:buBlip>
                <a:blip r:embed="rId5"/>
              </a:buBlip>
              <a:defRPr>
                <a:solidFill>
                  <a:srgbClr val="3E231A"/>
                </a:solidFill>
                <a:latin typeface="Times New Roman"/>
                <a:ea typeface="Times New Roman"/>
                <a:cs typeface="Times New Roman"/>
                <a:sym typeface="Times New Roman"/>
              </a:defRPr>
            </a:pPr>
            <a:r>
              <a:t>“</a:t>
            </a:r>
            <a:r>
              <a:rPr b="1"/>
              <a:t>What persecutions I endured:” </a:t>
            </a:r>
            <a:r>
              <a:t>Timothy was well aware of the sufferings Paul experienced, but more importantly, he knew Paul endured them (2 Cor. 11:23-33). </a:t>
            </a:r>
          </a:p>
          <a:p>
            <a:pPr lvl="1" marL="1028700" indent="-685800" algn="l">
              <a:lnSpc>
                <a:spcPct val="90000"/>
              </a:lnSpc>
              <a:spcBef>
                <a:spcPts val="1500"/>
              </a:spcBef>
              <a:buClr>
                <a:srgbClr val="945200"/>
              </a:buClr>
              <a:buSzPct val="80000"/>
              <a:buFont typeface="Zapf Dingbats"/>
              <a:buBlip>
                <a:blip r:embed="rId5"/>
              </a:buBlip>
              <a:defRPr>
                <a:solidFill>
                  <a:srgbClr val="3E231A"/>
                </a:solidFill>
                <a:latin typeface="Times New Roman"/>
                <a:ea typeface="Times New Roman"/>
                <a:cs typeface="Times New Roman"/>
                <a:sym typeface="Times New Roman"/>
              </a:defRPr>
            </a:pPr>
            <a:r>
              <a:t>“</a:t>
            </a:r>
            <a:r>
              <a:rPr b="1"/>
              <a:t>And out of them all the Lord delivered me</a:t>
            </a:r>
            <a:r>
              <a:t>:” The Lord was with Paul </a:t>
            </a:r>
            <a:r>
              <a:rPr u="sng"/>
              <a:t>through</a:t>
            </a:r>
            <a:r>
              <a:t> every experience, and gave him strength to endure, and overcome. (1 Cor. 10:13; 2 Co. 1:10)</a:t>
            </a:r>
          </a:p>
          <a:p>
            <a:pPr lvl="1" marL="1028700" indent="-685800" algn="l">
              <a:lnSpc>
                <a:spcPct val="90000"/>
              </a:lnSpc>
              <a:spcBef>
                <a:spcPts val="1500"/>
              </a:spcBef>
              <a:buClr>
                <a:srgbClr val="945200"/>
              </a:buClr>
              <a:buSzPct val="80000"/>
              <a:buFont typeface="Zapf Dingbats"/>
              <a:buBlip>
                <a:blip r:embed="rId5"/>
              </a:buBlip>
              <a:defRPr>
                <a:solidFill>
                  <a:srgbClr val="3E231A"/>
                </a:solidFill>
                <a:latin typeface="Times New Roman"/>
                <a:ea typeface="Times New Roman"/>
                <a:cs typeface="Times New Roman"/>
                <a:sym typeface="Times New Roman"/>
              </a:defRPr>
            </a:pPr>
            <a:r>
              <a:t>The life of a Christian does not lead around afflictions, but rather, through them (Ps. 34:19; 1 Pe. 1:3-9; 2 Pe. 2:9)</a:t>
            </a:r>
          </a:p>
        </p:txBody>
      </p:sp>
      <p:sp>
        <p:nvSpPr>
          <p:cNvPr id="260" name="2 Timothy 3:11 (NKJV)…"/>
          <p:cNvSpPr txBox="1"/>
          <p:nvPr/>
        </p:nvSpPr>
        <p:spPr>
          <a:xfrm>
            <a:off x="316042" y="3738665"/>
            <a:ext cx="4020526" cy="5746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3:11 (NKJV)  </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11</a:t>
            </a:r>
            <a:r>
              <a:t> persecutions, afflictions, which happened to me at Antioch, at Iconium, at Lystra—what persecutions I endured. And out of </a:t>
            </a:r>
            <a:r>
              <a:rPr i="1"/>
              <a:t>them</a:t>
            </a:r>
            <a:r>
              <a:t> all the Lord delivered me.</a:t>
            </a:r>
          </a:p>
        </p:txBody>
      </p:sp>
      <p:grpSp>
        <p:nvGrpSpPr>
          <p:cNvPr id="265" name="Group"/>
          <p:cNvGrpSpPr/>
          <p:nvPr/>
        </p:nvGrpSpPr>
        <p:grpSpPr>
          <a:xfrm>
            <a:off x="114174" y="132513"/>
            <a:ext cx="12776453" cy="1412664"/>
            <a:chOff x="-50800" y="-38100"/>
            <a:chExt cx="12776451" cy="1412662"/>
          </a:xfrm>
        </p:grpSpPr>
        <p:grpSp>
          <p:nvGrpSpPr>
            <p:cNvPr id="263" name="Rectangle"/>
            <p:cNvGrpSpPr/>
            <p:nvPr/>
          </p:nvGrpSpPr>
          <p:grpSpPr>
            <a:xfrm>
              <a:off x="-50801" y="-38100"/>
              <a:ext cx="12776453" cy="1412663"/>
              <a:chOff x="0" y="0"/>
              <a:chExt cx="12776451" cy="1412662"/>
            </a:xfrm>
          </p:grpSpPr>
          <p:sp>
            <p:nvSpPr>
              <p:cNvPr id="262" name="Rectangle"/>
              <p:cNvSpPr/>
              <p:nvPr/>
            </p:nvSpPr>
            <p:spPr>
              <a:xfrm>
                <a:off x="50800" y="38100"/>
                <a:ext cx="12674852" cy="126026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261" name="Rectangle Rectangle" descr="Rectangle Rectangle"/>
              <p:cNvPicPr>
                <a:picLocks noChangeAspect="0"/>
              </p:cNvPicPr>
              <p:nvPr/>
            </p:nvPicPr>
            <p:blipFill>
              <a:blip r:embed="rId6">
                <a:extLst/>
              </a:blip>
              <a:stretch>
                <a:fillRect/>
              </a:stretch>
            </p:blipFill>
            <p:spPr>
              <a:xfrm>
                <a:off x="0" y="0"/>
                <a:ext cx="12776452" cy="1412663"/>
              </a:xfrm>
              <a:prstGeom prst="rect">
                <a:avLst/>
              </a:prstGeom>
              <a:effectLst/>
            </p:spPr>
          </p:pic>
        </p:grpSp>
        <p:sp>
          <p:nvSpPr>
            <p:cNvPr id="264" name="Paul; An Example of Endurance"/>
            <p:cNvSpPr/>
            <p:nvPr/>
          </p:nvSpPr>
          <p:spPr>
            <a:xfrm>
              <a:off x="71639" y="577920"/>
              <a:ext cx="125194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Paul; An Example of Endurance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9">
                                            <p:txEl>
                                              <p:pRg st="1" end="1"/>
                                            </p:txEl>
                                          </p:spTgt>
                                        </p:tgtEl>
                                        <p:attrNameLst>
                                          <p:attrName>style.visibility</p:attrName>
                                        </p:attrNameLst>
                                      </p:cBhvr>
                                      <p:to>
                                        <p:strVal val="visible"/>
                                      </p:to>
                                    </p:set>
                                    <p:animEffect filter="fade" transition="in">
                                      <p:cBhvr>
                                        <p:cTn id="7" dur="1500"/>
                                        <p:tgtEl>
                                          <p:spTgt spid="2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9">
                                            <p:txEl>
                                              <p:pRg st="2" end="2"/>
                                            </p:txEl>
                                          </p:spTgt>
                                        </p:tgtEl>
                                        <p:attrNameLst>
                                          <p:attrName>style.visibility</p:attrName>
                                        </p:attrNameLst>
                                      </p:cBhvr>
                                      <p:to>
                                        <p:strVal val="visible"/>
                                      </p:to>
                                    </p:set>
                                    <p:animEffect filter="fade" transition="in">
                                      <p:cBhvr>
                                        <p:cTn id="12" dur="1500"/>
                                        <p:tgtEl>
                                          <p:spTgt spid="2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9">
                                            <p:txEl>
                                              <p:pRg st="3" end="3"/>
                                            </p:txEl>
                                          </p:spTgt>
                                        </p:tgtEl>
                                        <p:attrNameLst>
                                          <p:attrName>style.visibility</p:attrName>
                                        </p:attrNameLst>
                                      </p:cBhvr>
                                      <p:to>
                                        <p:strVal val="visible"/>
                                      </p:to>
                                    </p:set>
                                    <p:animEffect filter="fade" transition="in">
                                      <p:cBhvr>
                                        <p:cTn id="17" dur="1500"/>
                                        <p:tgtEl>
                                          <p:spTgt spid="25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