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60" name="Shape 260"/>
          <p:cNvSpPr/>
          <p:nvPr>
            <p:ph type="sldImg"/>
          </p:nvPr>
        </p:nvSpPr>
        <p:spPr>
          <a:xfrm>
            <a:off x="1143000" y="685800"/>
            <a:ext cx="4572000" cy="3429000"/>
          </a:xfrm>
          <a:prstGeom prst="rect">
            <a:avLst/>
          </a:prstGeom>
        </p:spPr>
        <p:txBody>
          <a:bodyPr/>
          <a:lstStyle/>
          <a:p>
            <a:pPr/>
          </a:p>
        </p:txBody>
      </p:sp>
      <p:sp>
        <p:nvSpPr>
          <p:cNvPr id="261" name="Shape 26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bmp"/></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5.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650239" y="390596"/>
            <a:ext cx="11704322" cy="1625601"/>
          </a:xfrm>
          <a:prstGeom prst="rect">
            <a:avLst/>
          </a:prstGeom>
        </p:spPr>
        <p:txBody>
          <a:bodyPr lIns="65023" tIns="65023" rIns="65023" bIns="65023"/>
          <a:lstStyle>
            <a:lvl1pPr defTabSz="1300480">
              <a:defRPr cap="none" sz="5800">
                <a:solidFill>
                  <a:srgbClr val="E8D38A"/>
                </a:solidFill>
                <a:effectLst>
                  <a:outerShdw sx="100000" sy="100000" kx="0" ky="0" algn="b" rotWithShape="0" blurRad="114300" dist="101600" dir="2700000">
                    <a:srgbClr val="000000">
                      <a:alpha val="40000"/>
                    </a:srgbClr>
                  </a:outerShdw>
                </a:effectLst>
                <a:latin typeface="Lucida Sans Regular"/>
                <a:ea typeface="Lucida Sans Regular"/>
                <a:cs typeface="Lucida Sans Regular"/>
                <a:sym typeface="Lucida Sans Regular"/>
              </a:defRPr>
            </a:lvl1pPr>
          </a:lstStyle>
          <a:p>
            <a:pPr/>
            <a:r>
              <a:t>Title Text</a:t>
            </a:r>
          </a:p>
        </p:txBody>
      </p:sp>
      <p:sp>
        <p:nvSpPr>
          <p:cNvPr id="118" name="Body Level One…"/>
          <p:cNvSpPr txBox="1"/>
          <p:nvPr>
            <p:ph type="body" idx="1"/>
          </p:nvPr>
        </p:nvSpPr>
        <p:spPr>
          <a:xfrm>
            <a:off x="650239" y="2275839"/>
            <a:ext cx="11704322" cy="6697473"/>
          </a:xfrm>
          <a:prstGeom prst="rect">
            <a:avLst/>
          </a:prstGeom>
        </p:spPr>
        <p:txBody>
          <a:bodyPr lIns="65023" tIns="65023" rIns="65023" bIns="65023" anchor="t"/>
          <a:lstStyle>
            <a:lvl1pPr marL="695597" indent="-558437" defTabSz="1300480">
              <a:spcBef>
                <a:spcPts val="900"/>
              </a:spcBef>
              <a:buClr>
                <a:srgbClr val="000000"/>
              </a:buClr>
              <a:buSzPct val="65000"/>
              <a:buChar char=""/>
              <a:defRPr>
                <a:solidFill>
                  <a:srgbClr val="000000"/>
                </a:solidFill>
                <a:latin typeface="Book Antiqua"/>
                <a:ea typeface="Book Antiqua"/>
                <a:cs typeface="Book Antiqua"/>
                <a:sym typeface="Book Antiqua"/>
              </a:defRPr>
            </a:lvl1pPr>
            <a:lvl2pPr marL="1034033" indent="-448817" defTabSz="1300480">
              <a:spcBef>
                <a:spcPts val="900"/>
              </a:spcBef>
              <a:buClr>
                <a:srgbClr val="000000"/>
              </a:buClr>
              <a:buSzPct val="80000"/>
              <a:buChar char="◼"/>
              <a:defRPr>
                <a:solidFill>
                  <a:srgbClr val="000000"/>
                </a:solidFill>
                <a:latin typeface="Book Antiqua"/>
                <a:ea typeface="Book Antiqua"/>
                <a:cs typeface="Book Antiqua"/>
                <a:sym typeface="Book Antiqua"/>
              </a:defRPr>
            </a:lvl2pPr>
            <a:lvl3pPr marL="1300110" indent="-394854" defTabSz="1300480">
              <a:spcBef>
                <a:spcPts val="900"/>
              </a:spcBef>
              <a:buClr>
                <a:srgbClr val="000000"/>
              </a:buClr>
              <a:buSzPct val="95000"/>
              <a:buChar char="▫"/>
              <a:defRPr>
                <a:solidFill>
                  <a:srgbClr val="000000"/>
                </a:solidFill>
                <a:latin typeface="Book Antiqua"/>
                <a:ea typeface="Book Antiqua"/>
                <a:cs typeface="Book Antiqua"/>
                <a:sym typeface="Book Antiqua"/>
              </a:defRPr>
            </a:lvl3pPr>
            <a:lvl4pPr marL="1517903" indent="-347472" defTabSz="1300480">
              <a:spcBef>
                <a:spcPts val="900"/>
              </a:spcBef>
              <a:buClr>
                <a:srgbClr val="000000"/>
              </a:buClr>
              <a:buSzPct val="100000"/>
              <a:buChar char=""/>
              <a:defRPr>
                <a:solidFill>
                  <a:srgbClr val="000000"/>
                </a:solidFill>
                <a:latin typeface="Book Antiqua"/>
                <a:ea typeface="Book Antiqua"/>
                <a:cs typeface="Book Antiqua"/>
                <a:sym typeface="Book Antiqua"/>
              </a:defRPr>
            </a:lvl4pPr>
            <a:lvl5pPr marL="1709927" indent="-347472" defTabSz="1300480">
              <a:spcBef>
                <a:spcPts val="900"/>
              </a:spcBef>
              <a:buClr>
                <a:srgbClr val="000000"/>
              </a:buClr>
              <a:buSzPct val="100000"/>
              <a:buChar char="◾"/>
              <a:defRPr>
                <a:solidFill>
                  <a:srgbClr val="000000"/>
                </a:solid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2138659" y="9391226"/>
            <a:ext cx="215901" cy="254001"/>
          </a:xfrm>
          <a:prstGeom prst="rect">
            <a:avLst/>
          </a:prstGeom>
        </p:spPr>
        <p:txBody>
          <a:bodyPr lIns="0" tIns="0" rIns="0" bIns="0"/>
          <a:lstStyle>
            <a:lvl1pPr algn="r" defTabSz="1300480">
              <a:defRPr sz="1600">
                <a:solidFill>
                  <a:srgbClr val="000000"/>
                </a:solid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0EBE0"/>
        </a:solidFill>
      </p:bgPr>
    </p:bg>
    <p:spTree>
      <p:nvGrpSpPr>
        <p:cNvPr id="1" name=""/>
        <p:cNvGrpSpPr/>
        <p:nvPr/>
      </p:nvGrpSpPr>
      <p:grpSpPr>
        <a:xfrm>
          <a:off x="0" y="0"/>
          <a:ext cx="0" cy="0"/>
          <a:chOff x="0" y="0"/>
          <a:chExt cx="0" cy="0"/>
        </a:xfrm>
      </p:grpSpPr>
      <p:sp>
        <p:nvSpPr>
          <p:cNvPr id="126" name="Slide Number"/>
          <p:cNvSpPr txBox="1"/>
          <p:nvPr>
            <p:ph type="sldNum" sz="quarter" idx="2"/>
          </p:nvPr>
        </p:nvSpPr>
        <p:spPr>
          <a:xfrm>
            <a:off x="6350000" y="9347199"/>
            <a:ext cx="295657" cy="304801"/>
          </a:xfrm>
          <a:prstGeom prst="rect">
            <a:avLst/>
          </a:prstGeom>
        </p:spPr>
        <p:txBody>
          <a:bodyPr/>
          <a:lstStyle>
            <a:lvl1pPr>
              <a:defRPr sz="1200">
                <a:solidFill>
                  <a:srgbClr val="227AAF"/>
                </a:solidFill>
                <a:latin typeface="Avenir Next Medium"/>
                <a:ea typeface="Avenir Next Medium"/>
                <a:cs typeface="Avenir Next Medium"/>
                <a:sym typeface="Avenir Next Medium"/>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3"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34" name="Slide Number"/>
          <p:cNvSpPr txBox="1"/>
          <p:nvPr>
            <p:ph type="sldNum" sz="quarter" idx="2"/>
          </p:nvPr>
        </p:nvSpPr>
        <p:spPr>
          <a:xfrm>
            <a:off x="6324599" y="9270999"/>
            <a:ext cx="342901" cy="3556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grpSp>
        <p:nvGrpSpPr>
          <p:cNvPr id="169" name="Group"/>
          <p:cNvGrpSpPr/>
          <p:nvPr/>
        </p:nvGrpSpPr>
        <p:grpSpPr>
          <a:xfrm>
            <a:off x="-1" y="-6774"/>
            <a:ext cx="559930" cy="9776179"/>
            <a:chOff x="0" y="0"/>
            <a:chExt cx="559928" cy="9776178"/>
          </a:xfrm>
        </p:grpSpPr>
        <p:sp>
          <p:nvSpPr>
            <p:cNvPr id="141" name="Rectangle"/>
            <p:cNvSpPr/>
            <p:nvPr/>
          </p:nvSpPr>
          <p:spPr>
            <a:xfrm>
              <a:off x="-1" y="4890346"/>
              <a:ext cx="154910" cy="4885833"/>
            </a:xfrm>
            <a:prstGeom prst="rect">
              <a:avLst/>
            </a:prstGeom>
            <a:solidFill>
              <a:srgbClr val="993366"/>
            </a:solidFill>
            <a:ln w="12700" cap="flat">
              <a:noFill/>
              <a:miter lim="400000"/>
            </a:ln>
            <a:effectLst/>
          </p:spPr>
          <p:txBody>
            <a:bodyPr wrap="square" lIns="65023" tIns="65023" rIns="65023" bIns="65023" numCol="1" anchor="ctr">
              <a:noAutofit/>
            </a:bodyPr>
            <a:lstStyle/>
            <a:p>
              <a:pPr algn="l" defTabSz="1300480">
                <a:spcBef>
                  <a:spcPts val="2000"/>
                </a:spcBef>
                <a:defRPr sz="3400">
                  <a:solidFill>
                    <a:srgbClr val="000000"/>
                  </a:solidFill>
                  <a:latin typeface="Times New Roman"/>
                  <a:ea typeface="Times New Roman"/>
                  <a:cs typeface="Times New Roman"/>
                  <a:sym typeface="Times New Roman"/>
                </a:defRPr>
              </a:pPr>
            </a:p>
          </p:txBody>
        </p:sp>
        <p:sp>
          <p:nvSpPr>
            <p:cNvPr id="142" name="Rectangle"/>
            <p:cNvSpPr/>
            <p:nvPr/>
          </p:nvSpPr>
          <p:spPr>
            <a:xfrm>
              <a:off x="-1" y="6773"/>
              <a:ext cx="154910" cy="4912925"/>
            </a:xfrm>
            <a:prstGeom prst="rect">
              <a:avLst/>
            </a:prstGeom>
            <a:solidFill>
              <a:srgbClr val="993366"/>
            </a:solidFill>
            <a:ln w="12700" cap="flat">
              <a:noFill/>
              <a:miter lim="400000"/>
            </a:ln>
            <a:effectLst/>
          </p:spPr>
          <p:txBody>
            <a:bodyPr wrap="square" lIns="65023" tIns="65023" rIns="65023" bIns="65023" numCol="1" anchor="ctr">
              <a:noAutofit/>
            </a:bodyPr>
            <a:lstStyle/>
            <a:p>
              <a:pPr algn="l" defTabSz="1300480">
                <a:spcBef>
                  <a:spcPts val="2000"/>
                </a:spcBef>
                <a:defRPr sz="3400">
                  <a:solidFill>
                    <a:srgbClr val="000000"/>
                  </a:solidFill>
                  <a:latin typeface="Times New Roman"/>
                  <a:ea typeface="Times New Roman"/>
                  <a:cs typeface="Times New Roman"/>
                  <a:sym typeface="Times New Roman"/>
                </a:defRPr>
              </a:pPr>
            </a:p>
          </p:txBody>
        </p:sp>
        <p:grpSp>
          <p:nvGrpSpPr>
            <p:cNvPr id="145" name="Group"/>
            <p:cNvGrpSpPr/>
            <p:nvPr/>
          </p:nvGrpSpPr>
          <p:grpSpPr>
            <a:xfrm>
              <a:off x="153294" y="4515"/>
              <a:ext cx="267863" cy="9758117"/>
              <a:chOff x="0" y="0"/>
              <a:chExt cx="267862" cy="9758116"/>
            </a:xfrm>
          </p:grpSpPr>
          <p:sp>
            <p:nvSpPr>
              <p:cNvPr id="143" name="Rectangle"/>
              <p:cNvSpPr/>
              <p:nvPr/>
            </p:nvSpPr>
            <p:spPr>
              <a:xfrm>
                <a:off x="0" y="4842916"/>
                <a:ext cx="267863" cy="4915201"/>
              </a:xfrm>
              <a:prstGeom prst="rect">
                <a:avLst/>
              </a:prstGeom>
              <a:blipFill rotWithShape="1">
                <a:blip r:embed="rId2"/>
                <a:srcRect l="0" t="0" r="0" b="0"/>
                <a:tile tx="0" ty="0" sx="100000" sy="100000" flip="none" algn="tl"/>
              </a:blip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144" name="Rectangle"/>
              <p:cNvSpPr/>
              <p:nvPr/>
            </p:nvSpPr>
            <p:spPr>
              <a:xfrm>
                <a:off x="0" y="-1"/>
                <a:ext cx="267863" cy="4915201"/>
              </a:xfrm>
              <a:prstGeom prst="rect">
                <a:avLst/>
              </a:prstGeom>
              <a:blipFill rotWithShape="1">
                <a:blip r:embed="rId2"/>
                <a:srcRect l="0" t="0" r="0" b="0"/>
                <a:tile tx="0" ty="0" sx="100000" sy="100000" flip="none" algn="tl"/>
              </a:blip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grpSp>
        <p:grpSp>
          <p:nvGrpSpPr>
            <p:cNvPr id="148" name="Group"/>
            <p:cNvGrpSpPr/>
            <p:nvPr/>
          </p:nvGrpSpPr>
          <p:grpSpPr>
            <a:xfrm>
              <a:off x="416316" y="-1"/>
              <a:ext cx="143613" cy="9758117"/>
              <a:chOff x="0" y="0"/>
              <a:chExt cx="143612" cy="9758115"/>
            </a:xfrm>
          </p:grpSpPr>
          <p:sp>
            <p:nvSpPr>
              <p:cNvPr id="146" name="Rectangle"/>
              <p:cNvSpPr/>
              <p:nvPr/>
            </p:nvSpPr>
            <p:spPr>
              <a:xfrm>
                <a:off x="0" y="0"/>
                <a:ext cx="143613" cy="4897062"/>
              </a:xfrm>
              <a:prstGeom prst="rect">
                <a:avLst/>
              </a:prstGeom>
              <a:solidFill>
                <a:srgbClr val="993366"/>
              </a:solidFill>
              <a:ln w="12700" cap="flat">
                <a:noFill/>
                <a:miter lim="400000"/>
              </a:ln>
              <a:effectLst/>
            </p:spPr>
            <p:txBody>
              <a:bodyPr wrap="square" lIns="65023" tIns="65023" rIns="65023" bIns="65023" numCol="1" anchor="ctr">
                <a:noAutofit/>
              </a:bodyPr>
              <a:lstStyle/>
              <a:p>
                <a:pPr algn="l" defTabSz="1300480">
                  <a:spcBef>
                    <a:spcPts val="2000"/>
                  </a:spcBef>
                  <a:defRPr sz="3400">
                    <a:solidFill>
                      <a:srgbClr val="000000"/>
                    </a:solidFill>
                    <a:latin typeface="Times New Roman"/>
                    <a:ea typeface="Times New Roman"/>
                    <a:cs typeface="Times New Roman"/>
                    <a:sym typeface="Times New Roman"/>
                  </a:defRPr>
                </a:pPr>
              </a:p>
            </p:txBody>
          </p:sp>
          <p:sp>
            <p:nvSpPr>
              <p:cNvPr id="147" name="Rectangle"/>
              <p:cNvSpPr/>
              <p:nvPr/>
            </p:nvSpPr>
            <p:spPr>
              <a:xfrm>
                <a:off x="0" y="4881308"/>
                <a:ext cx="143613" cy="4876808"/>
              </a:xfrm>
              <a:prstGeom prst="rect">
                <a:avLst/>
              </a:prstGeom>
              <a:solidFill>
                <a:srgbClr val="993366"/>
              </a:solidFill>
              <a:ln w="12700" cap="flat">
                <a:noFill/>
                <a:miter lim="400000"/>
              </a:ln>
              <a:effectLst/>
            </p:spPr>
            <p:txBody>
              <a:bodyPr wrap="square" lIns="65023" tIns="65023" rIns="65023" bIns="65023" numCol="1" anchor="ctr">
                <a:noAutofit/>
              </a:bodyPr>
              <a:lstStyle/>
              <a:p>
                <a:pPr algn="l" defTabSz="1300480">
                  <a:spcBef>
                    <a:spcPts val="2000"/>
                  </a:spcBef>
                  <a:defRPr sz="3400">
                    <a:solidFill>
                      <a:srgbClr val="000000"/>
                    </a:solidFill>
                    <a:latin typeface="Times New Roman"/>
                    <a:ea typeface="Times New Roman"/>
                    <a:cs typeface="Times New Roman"/>
                    <a:sym typeface="Times New Roman"/>
                  </a:defRPr>
                </a:pPr>
              </a:p>
            </p:txBody>
          </p:sp>
        </p:grpSp>
        <p:grpSp>
          <p:nvGrpSpPr>
            <p:cNvPr id="166" name="Group"/>
            <p:cNvGrpSpPr/>
            <p:nvPr/>
          </p:nvGrpSpPr>
          <p:grpSpPr>
            <a:xfrm>
              <a:off x="151681" y="0"/>
              <a:ext cx="265480" cy="9764892"/>
              <a:chOff x="0" y="0"/>
              <a:chExt cx="265479" cy="9764891"/>
            </a:xfrm>
          </p:grpSpPr>
          <p:sp>
            <p:nvSpPr>
              <p:cNvPr id="149" name="Line"/>
              <p:cNvSpPr/>
              <p:nvPr/>
            </p:nvSpPr>
            <p:spPr>
              <a:xfrm>
                <a:off x="0" y="5958814"/>
                <a:ext cx="263385" cy="14576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39"/>
                    </a:moveTo>
                    <a:lnTo>
                      <a:pt x="21600" y="6487"/>
                    </a:lnTo>
                    <a:lnTo>
                      <a:pt x="21096" y="6286"/>
                    </a:lnTo>
                    <a:lnTo>
                      <a:pt x="19837" y="6286"/>
                    </a:lnTo>
                    <a:lnTo>
                      <a:pt x="18892" y="6487"/>
                    </a:lnTo>
                    <a:lnTo>
                      <a:pt x="17885" y="6988"/>
                    </a:lnTo>
                    <a:lnTo>
                      <a:pt x="15240" y="8727"/>
                    </a:lnTo>
                    <a:lnTo>
                      <a:pt x="9194" y="12238"/>
                    </a:lnTo>
                    <a:lnTo>
                      <a:pt x="3149" y="15882"/>
                    </a:lnTo>
                    <a:lnTo>
                      <a:pt x="1889" y="16885"/>
                    </a:lnTo>
                    <a:lnTo>
                      <a:pt x="1071" y="17889"/>
                    </a:lnTo>
                    <a:lnTo>
                      <a:pt x="630" y="19460"/>
                    </a:lnTo>
                    <a:lnTo>
                      <a:pt x="0" y="21600"/>
                    </a:lnTo>
                    <a:lnTo>
                      <a:pt x="0" y="12204"/>
                    </a:lnTo>
                    <a:lnTo>
                      <a:pt x="315" y="13107"/>
                    </a:lnTo>
                    <a:lnTo>
                      <a:pt x="630" y="13508"/>
                    </a:lnTo>
                    <a:lnTo>
                      <a:pt x="1259" y="13709"/>
                    </a:lnTo>
                    <a:lnTo>
                      <a:pt x="1889" y="13809"/>
                    </a:lnTo>
                    <a:lnTo>
                      <a:pt x="2834" y="13809"/>
                    </a:lnTo>
                    <a:lnTo>
                      <a:pt x="3778" y="13609"/>
                    </a:lnTo>
                    <a:lnTo>
                      <a:pt x="16184" y="6353"/>
                    </a:lnTo>
                    <a:lnTo>
                      <a:pt x="18703" y="4614"/>
                    </a:lnTo>
                    <a:lnTo>
                      <a:pt x="19648" y="3711"/>
                    </a:lnTo>
                    <a:lnTo>
                      <a:pt x="20466" y="2809"/>
                    </a:lnTo>
                    <a:lnTo>
                      <a:pt x="21096" y="1304"/>
                    </a:lnTo>
                    <a:lnTo>
                      <a:pt x="21600" y="0"/>
                    </a:lnTo>
                    <a:lnTo>
                      <a:pt x="21600" y="3912"/>
                    </a:lnTo>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150" name="Line"/>
              <p:cNvSpPr/>
              <p:nvPr/>
            </p:nvSpPr>
            <p:spPr>
              <a:xfrm>
                <a:off x="0" y="6572916"/>
                <a:ext cx="263385" cy="14531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44"/>
                    </a:moveTo>
                    <a:lnTo>
                      <a:pt x="21600" y="6507"/>
                    </a:lnTo>
                    <a:lnTo>
                      <a:pt x="21096" y="6306"/>
                    </a:lnTo>
                    <a:lnTo>
                      <a:pt x="19837" y="6306"/>
                    </a:lnTo>
                    <a:lnTo>
                      <a:pt x="18892" y="6507"/>
                    </a:lnTo>
                    <a:lnTo>
                      <a:pt x="17885" y="7010"/>
                    </a:lnTo>
                    <a:lnTo>
                      <a:pt x="15240" y="8720"/>
                    </a:lnTo>
                    <a:lnTo>
                      <a:pt x="9194" y="12242"/>
                    </a:lnTo>
                    <a:lnTo>
                      <a:pt x="3149" y="15865"/>
                    </a:lnTo>
                    <a:lnTo>
                      <a:pt x="1889" y="16904"/>
                    </a:lnTo>
                    <a:lnTo>
                      <a:pt x="1071" y="17911"/>
                    </a:lnTo>
                    <a:lnTo>
                      <a:pt x="630" y="19453"/>
                    </a:lnTo>
                    <a:lnTo>
                      <a:pt x="0" y="21600"/>
                    </a:lnTo>
                    <a:lnTo>
                      <a:pt x="0" y="12209"/>
                    </a:lnTo>
                    <a:lnTo>
                      <a:pt x="315" y="13114"/>
                    </a:lnTo>
                    <a:lnTo>
                      <a:pt x="630" y="13517"/>
                    </a:lnTo>
                    <a:lnTo>
                      <a:pt x="1259" y="13718"/>
                    </a:lnTo>
                    <a:lnTo>
                      <a:pt x="1889" y="13819"/>
                    </a:lnTo>
                    <a:lnTo>
                      <a:pt x="2834" y="13819"/>
                    </a:lnTo>
                    <a:lnTo>
                      <a:pt x="3778" y="13617"/>
                    </a:lnTo>
                    <a:lnTo>
                      <a:pt x="16184" y="6339"/>
                    </a:lnTo>
                    <a:lnTo>
                      <a:pt x="18703" y="4629"/>
                    </a:lnTo>
                    <a:lnTo>
                      <a:pt x="19648" y="3723"/>
                    </a:lnTo>
                    <a:lnTo>
                      <a:pt x="20466" y="2817"/>
                    </a:lnTo>
                    <a:lnTo>
                      <a:pt x="21096" y="1308"/>
                    </a:lnTo>
                    <a:lnTo>
                      <a:pt x="21600" y="0"/>
                    </a:lnTo>
                    <a:lnTo>
                      <a:pt x="21600" y="3924"/>
                    </a:lnTo>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151" name="Line"/>
              <p:cNvSpPr/>
              <p:nvPr/>
            </p:nvSpPr>
            <p:spPr>
              <a:xfrm>
                <a:off x="0" y="7153276"/>
                <a:ext cx="263385" cy="14531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44"/>
                    </a:moveTo>
                    <a:lnTo>
                      <a:pt x="21600" y="6507"/>
                    </a:lnTo>
                    <a:lnTo>
                      <a:pt x="21096" y="6306"/>
                    </a:lnTo>
                    <a:lnTo>
                      <a:pt x="19837" y="6306"/>
                    </a:lnTo>
                    <a:lnTo>
                      <a:pt x="18892" y="6507"/>
                    </a:lnTo>
                    <a:lnTo>
                      <a:pt x="17885" y="7010"/>
                    </a:lnTo>
                    <a:lnTo>
                      <a:pt x="15240" y="8720"/>
                    </a:lnTo>
                    <a:lnTo>
                      <a:pt x="9194" y="12242"/>
                    </a:lnTo>
                    <a:lnTo>
                      <a:pt x="3149" y="15865"/>
                    </a:lnTo>
                    <a:lnTo>
                      <a:pt x="1889" y="16904"/>
                    </a:lnTo>
                    <a:lnTo>
                      <a:pt x="1071" y="17911"/>
                    </a:lnTo>
                    <a:lnTo>
                      <a:pt x="630" y="19453"/>
                    </a:lnTo>
                    <a:lnTo>
                      <a:pt x="0" y="21600"/>
                    </a:lnTo>
                    <a:lnTo>
                      <a:pt x="0" y="12209"/>
                    </a:lnTo>
                    <a:lnTo>
                      <a:pt x="315" y="13114"/>
                    </a:lnTo>
                    <a:lnTo>
                      <a:pt x="630" y="13517"/>
                    </a:lnTo>
                    <a:lnTo>
                      <a:pt x="1259" y="13718"/>
                    </a:lnTo>
                    <a:lnTo>
                      <a:pt x="1889" y="13819"/>
                    </a:lnTo>
                    <a:lnTo>
                      <a:pt x="2834" y="13819"/>
                    </a:lnTo>
                    <a:lnTo>
                      <a:pt x="3778" y="13617"/>
                    </a:lnTo>
                    <a:lnTo>
                      <a:pt x="16184" y="6339"/>
                    </a:lnTo>
                    <a:lnTo>
                      <a:pt x="18703" y="4629"/>
                    </a:lnTo>
                    <a:lnTo>
                      <a:pt x="19648" y="3723"/>
                    </a:lnTo>
                    <a:lnTo>
                      <a:pt x="20466" y="2817"/>
                    </a:lnTo>
                    <a:lnTo>
                      <a:pt x="21096" y="1308"/>
                    </a:lnTo>
                    <a:lnTo>
                      <a:pt x="21600" y="0"/>
                    </a:lnTo>
                    <a:lnTo>
                      <a:pt x="21600" y="3924"/>
                    </a:lnTo>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152" name="Line"/>
              <p:cNvSpPr/>
              <p:nvPr/>
            </p:nvSpPr>
            <p:spPr>
              <a:xfrm>
                <a:off x="0" y="7726888"/>
                <a:ext cx="263385" cy="14553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41"/>
                    </a:moveTo>
                    <a:lnTo>
                      <a:pt x="21600" y="6497"/>
                    </a:lnTo>
                    <a:lnTo>
                      <a:pt x="21096" y="6296"/>
                    </a:lnTo>
                    <a:lnTo>
                      <a:pt x="19837" y="6296"/>
                    </a:lnTo>
                    <a:lnTo>
                      <a:pt x="18892" y="6497"/>
                    </a:lnTo>
                    <a:lnTo>
                      <a:pt x="17885" y="6999"/>
                    </a:lnTo>
                    <a:lnTo>
                      <a:pt x="15240" y="8707"/>
                    </a:lnTo>
                    <a:lnTo>
                      <a:pt x="9194" y="12257"/>
                    </a:lnTo>
                    <a:lnTo>
                      <a:pt x="3149" y="15873"/>
                    </a:lnTo>
                    <a:lnTo>
                      <a:pt x="1889" y="16878"/>
                    </a:lnTo>
                    <a:lnTo>
                      <a:pt x="1071" y="17883"/>
                    </a:lnTo>
                    <a:lnTo>
                      <a:pt x="630" y="19457"/>
                    </a:lnTo>
                    <a:lnTo>
                      <a:pt x="0" y="21600"/>
                    </a:lnTo>
                    <a:lnTo>
                      <a:pt x="0" y="12190"/>
                    </a:lnTo>
                    <a:lnTo>
                      <a:pt x="315" y="13094"/>
                    </a:lnTo>
                    <a:lnTo>
                      <a:pt x="630" y="13496"/>
                    </a:lnTo>
                    <a:lnTo>
                      <a:pt x="1259" y="13697"/>
                    </a:lnTo>
                    <a:lnTo>
                      <a:pt x="1889" y="13797"/>
                    </a:lnTo>
                    <a:lnTo>
                      <a:pt x="2834" y="13797"/>
                    </a:lnTo>
                    <a:lnTo>
                      <a:pt x="3778" y="13596"/>
                    </a:lnTo>
                    <a:lnTo>
                      <a:pt x="16184" y="6329"/>
                    </a:lnTo>
                    <a:lnTo>
                      <a:pt x="18703" y="4621"/>
                    </a:lnTo>
                    <a:lnTo>
                      <a:pt x="19648" y="3717"/>
                    </a:lnTo>
                    <a:lnTo>
                      <a:pt x="20466" y="2813"/>
                    </a:lnTo>
                    <a:lnTo>
                      <a:pt x="21096" y="1306"/>
                    </a:lnTo>
                    <a:lnTo>
                      <a:pt x="21600" y="0"/>
                    </a:lnTo>
                    <a:lnTo>
                      <a:pt x="21600" y="3918"/>
                    </a:lnTo>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153" name="Line"/>
              <p:cNvSpPr/>
              <p:nvPr/>
            </p:nvSpPr>
            <p:spPr>
              <a:xfrm>
                <a:off x="0" y="8307248"/>
                <a:ext cx="263385" cy="14553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41"/>
                    </a:moveTo>
                    <a:lnTo>
                      <a:pt x="21600" y="6497"/>
                    </a:lnTo>
                    <a:lnTo>
                      <a:pt x="21096" y="6296"/>
                    </a:lnTo>
                    <a:lnTo>
                      <a:pt x="19837" y="6296"/>
                    </a:lnTo>
                    <a:lnTo>
                      <a:pt x="18892" y="6497"/>
                    </a:lnTo>
                    <a:lnTo>
                      <a:pt x="17885" y="6999"/>
                    </a:lnTo>
                    <a:lnTo>
                      <a:pt x="15240" y="8707"/>
                    </a:lnTo>
                    <a:lnTo>
                      <a:pt x="9194" y="12257"/>
                    </a:lnTo>
                    <a:lnTo>
                      <a:pt x="3149" y="15873"/>
                    </a:lnTo>
                    <a:lnTo>
                      <a:pt x="1889" y="16878"/>
                    </a:lnTo>
                    <a:lnTo>
                      <a:pt x="1071" y="17883"/>
                    </a:lnTo>
                    <a:lnTo>
                      <a:pt x="630" y="19457"/>
                    </a:lnTo>
                    <a:lnTo>
                      <a:pt x="0" y="21600"/>
                    </a:lnTo>
                    <a:lnTo>
                      <a:pt x="0" y="12190"/>
                    </a:lnTo>
                    <a:lnTo>
                      <a:pt x="315" y="13094"/>
                    </a:lnTo>
                    <a:lnTo>
                      <a:pt x="630" y="13496"/>
                    </a:lnTo>
                    <a:lnTo>
                      <a:pt x="1259" y="13697"/>
                    </a:lnTo>
                    <a:lnTo>
                      <a:pt x="1889" y="13797"/>
                    </a:lnTo>
                    <a:lnTo>
                      <a:pt x="2834" y="13797"/>
                    </a:lnTo>
                    <a:lnTo>
                      <a:pt x="3778" y="13596"/>
                    </a:lnTo>
                    <a:lnTo>
                      <a:pt x="16184" y="6329"/>
                    </a:lnTo>
                    <a:lnTo>
                      <a:pt x="18703" y="4621"/>
                    </a:lnTo>
                    <a:lnTo>
                      <a:pt x="19648" y="3717"/>
                    </a:lnTo>
                    <a:lnTo>
                      <a:pt x="20466" y="2813"/>
                    </a:lnTo>
                    <a:lnTo>
                      <a:pt x="21096" y="1306"/>
                    </a:lnTo>
                    <a:lnTo>
                      <a:pt x="21600" y="0"/>
                    </a:lnTo>
                    <a:lnTo>
                      <a:pt x="21600" y="3918"/>
                    </a:lnTo>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154" name="Line"/>
              <p:cNvSpPr/>
              <p:nvPr/>
            </p:nvSpPr>
            <p:spPr>
              <a:xfrm>
                <a:off x="60796" y="8883110"/>
                <a:ext cx="202589" cy="881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873"/>
                    </a:moveTo>
                    <a:lnTo>
                      <a:pt x="21600" y="10717"/>
                    </a:lnTo>
                    <a:lnTo>
                      <a:pt x="20945" y="10386"/>
                    </a:lnTo>
                    <a:lnTo>
                      <a:pt x="19309" y="10386"/>
                    </a:lnTo>
                    <a:lnTo>
                      <a:pt x="18082" y="10717"/>
                    </a:lnTo>
                    <a:lnTo>
                      <a:pt x="16773" y="11546"/>
                    </a:lnTo>
                    <a:lnTo>
                      <a:pt x="13255" y="14418"/>
                    </a:lnTo>
                    <a:lnTo>
                      <a:pt x="5400" y="20219"/>
                    </a:lnTo>
                    <a:lnTo>
                      <a:pt x="3682" y="21600"/>
                    </a:lnTo>
                    <a:lnTo>
                      <a:pt x="0" y="21600"/>
                    </a:lnTo>
                    <a:lnTo>
                      <a:pt x="14564" y="10496"/>
                    </a:lnTo>
                    <a:lnTo>
                      <a:pt x="17836" y="7624"/>
                    </a:lnTo>
                    <a:lnTo>
                      <a:pt x="19064" y="6132"/>
                    </a:lnTo>
                    <a:lnTo>
                      <a:pt x="20127" y="4640"/>
                    </a:lnTo>
                    <a:lnTo>
                      <a:pt x="20945" y="2154"/>
                    </a:lnTo>
                    <a:lnTo>
                      <a:pt x="21600" y="0"/>
                    </a:lnTo>
                    <a:lnTo>
                      <a:pt x="21600" y="6463"/>
                    </a:lnTo>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155" name="Line"/>
              <p:cNvSpPr/>
              <p:nvPr/>
            </p:nvSpPr>
            <p:spPr>
              <a:xfrm>
                <a:off x="0" y="5351460"/>
                <a:ext cx="263385" cy="1450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44"/>
                    </a:moveTo>
                    <a:lnTo>
                      <a:pt x="21600" y="6507"/>
                    </a:lnTo>
                    <a:lnTo>
                      <a:pt x="21096" y="6306"/>
                    </a:lnTo>
                    <a:lnTo>
                      <a:pt x="19837" y="6306"/>
                    </a:lnTo>
                    <a:lnTo>
                      <a:pt x="18892" y="6507"/>
                    </a:lnTo>
                    <a:lnTo>
                      <a:pt x="17885" y="7010"/>
                    </a:lnTo>
                    <a:lnTo>
                      <a:pt x="15240" y="8720"/>
                    </a:lnTo>
                    <a:lnTo>
                      <a:pt x="9194" y="12242"/>
                    </a:lnTo>
                    <a:lnTo>
                      <a:pt x="3149" y="15865"/>
                    </a:lnTo>
                    <a:lnTo>
                      <a:pt x="1889" y="16904"/>
                    </a:lnTo>
                    <a:lnTo>
                      <a:pt x="1071" y="17911"/>
                    </a:lnTo>
                    <a:lnTo>
                      <a:pt x="630" y="19453"/>
                    </a:lnTo>
                    <a:lnTo>
                      <a:pt x="0" y="21600"/>
                    </a:lnTo>
                    <a:lnTo>
                      <a:pt x="0" y="12209"/>
                    </a:lnTo>
                    <a:lnTo>
                      <a:pt x="315" y="13114"/>
                    </a:lnTo>
                    <a:lnTo>
                      <a:pt x="630" y="13517"/>
                    </a:lnTo>
                    <a:lnTo>
                      <a:pt x="1259" y="13718"/>
                    </a:lnTo>
                    <a:lnTo>
                      <a:pt x="1889" y="13819"/>
                    </a:lnTo>
                    <a:lnTo>
                      <a:pt x="2834" y="13819"/>
                    </a:lnTo>
                    <a:lnTo>
                      <a:pt x="3778" y="13617"/>
                    </a:lnTo>
                    <a:lnTo>
                      <a:pt x="16184" y="6339"/>
                    </a:lnTo>
                    <a:lnTo>
                      <a:pt x="18703" y="4629"/>
                    </a:lnTo>
                    <a:lnTo>
                      <a:pt x="19648" y="3723"/>
                    </a:lnTo>
                    <a:lnTo>
                      <a:pt x="20466" y="2817"/>
                    </a:lnTo>
                    <a:lnTo>
                      <a:pt x="21096" y="1308"/>
                    </a:lnTo>
                    <a:lnTo>
                      <a:pt x="21600" y="0"/>
                    </a:lnTo>
                    <a:lnTo>
                      <a:pt x="21600" y="3924"/>
                    </a:lnTo>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156" name="Line"/>
              <p:cNvSpPr/>
              <p:nvPr/>
            </p:nvSpPr>
            <p:spPr>
              <a:xfrm>
                <a:off x="0" y="4865577"/>
                <a:ext cx="265480" cy="12956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475" y="4591"/>
                    </a:lnTo>
                    <a:lnTo>
                      <a:pt x="21037" y="4365"/>
                    </a:lnTo>
                    <a:lnTo>
                      <a:pt x="19722" y="4365"/>
                    </a:lnTo>
                    <a:lnTo>
                      <a:pt x="18783" y="4591"/>
                    </a:lnTo>
                    <a:lnTo>
                      <a:pt x="17843" y="5155"/>
                    </a:lnTo>
                    <a:lnTo>
                      <a:pt x="15151" y="7075"/>
                    </a:lnTo>
                    <a:lnTo>
                      <a:pt x="9141" y="11063"/>
                    </a:lnTo>
                    <a:lnTo>
                      <a:pt x="3130" y="15165"/>
                    </a:lnTo>
                    <a:lnTo>
                      <a:pt x="1878" y="16294"/>
                    </a:lnTo>
                    <a:lnTo>
                      <a:pt x="1064" y="17423"/>
                    </a:lnTo>
                    <a:lnTo>
                      <a:pt x="626" y="19192"/>
                    </a:lnTo>
                    <a:lnTo>
                      <a:pt x="0" y="21600"/>
                    </a:lnTo>
                    <a:lnTo>
                      <a:pt x="0" y="11026"/>
                    </a:lnTo>
                    <a:lnTo>
                      <a:pt x="313" y="12042"/>
                    </a:lnTo>
                    <a:lnTo>
                      <a:pt x="626" y="12493"/>
                    </a:lnTo>
                    <a:lnTo>
                      <a:pt x="1252" y="12719"/>
                    </a:lnTo>
                    <a:lnTo>
                      <a:pt x="1878" y="12832"/>
                    </a:lnTo>
                    <a:lnTo>
                      <a:pt x="2817" y="12832"/>
                    </a:lnTo>
                    <a:lnTo>
                      <a:pt x="3757" y="12606"/>
                    </a:lnTo>
                    <a:lnTo>
                      <a:pt x="16090" y="4403"/>
                    </a:lnTo>
                    <a:lnTo>
                      <a:pt x="18657" y="2484"/>
                    </a:lnTo>
                    <a:lnTo>
                      <a:pt x="19597" y="1468"/>
                    </a:lnTo>
                    <a:lnTo>
                      <a:pt x="20410" y="452"/>
                    </a:lnTo>
                    <a:lnTo>
                      <a:pt x="20598" y="0"/>
                    </a:lnTo>
                    <a:lnTo>
                      <a:pt x="21600" y="113"/>
                    </a:lnTo>
                    <a:lnTo>
                      <a:pt x="21475" y="1693"/>
                    </a:lnTo>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157" name="Line"/>
              <p:cNvSpPr/>
              <p:nvPr/>
            </p:nvSpPr>
            <p:spPr>
              <a:xfrm>
                <a:off x="0" y="1133726"/>
                <a:ext cx="263385" cy="14553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41"/>
                    </a:moveTo>
                    <a:lnTo>
                      <a:pt x="21600" y="6497"/>
                    </a:lnTo>
                    <a:lnTo>
                      <a:pt x="21096" y="6296"/>
                    </a:lnTo>
                    <a:lnTo>
                      <a:pt x="19837" y="6296"/>
                    </a:lnTo>
                    <a:lnTo>
                      <a:pt x="18892" y="6497"/>
                    </a:lnTo>
                    <a:lnTo>
                      <a:pt x="17885" y="6999"/>
                    </a:lnTo>
                    <a:lnTo>
                      <a:pt x="15240" y="8707"/>
                    </a:lnTo>
                    <a:lnTo>
                      <a:pt x="9194" y="12257"/>
                    </a:lnTo>
                    <a:lnTo>
                      <a:pt x="3149" y="15873"/>
                    </a:lnTo>
                    <a:lnTo>
                      <a:pt x="1889" y="16878"/>
                    </a:lnTo>
                    <a:lnTo>
                      <a:pt x="1071" y="17883"/>
                    </a:lnTo>
                    <a:lnTo>
                      <a:pt x="630" y="19457"/>
                    </a:lnTo>
                    <a:lnTo>
                      <a:pt x="0" y="21600"/>
                    </a:lnTo>
                    <a:lnTo>
                      <a:pt x="0" y="12190"/>
                    </a:lnTo>
                    <a:lnTo>
                      <a:pt x="315" y="13094"/>
                    </a:lnTo>
                    <a:lnTo>
                      <a:pt x="630" y="13496"/>
                    </a:lnTo>
                    <a:lnTo>
                      <a:pt x="1259" y="13697"/>
                    </a:lnTo>
                    <a:lnTo>
                      <a:pt x="1889" y="13797"/>
                    </a:lnTo>
                    <a:lnTo>
                      <a:pt x="2834" y="13797"/>
                    </a:lnTo>
                    <a:lnTo>
                      <a:pt x="3778" y="13596"/>
                    </a:lnTo>
                    <a:lnTo>
                      <a:pt x="16184" y="6329"/>
                    </a:lnTo>
                    <a:lnTo>
                      <a:pt x="18703" y="4621"/>
                    </a:lnTo>
                    <a:lnTo>
                      <a:pt x="19648" y="3717"/>
                    </a:lnTo>
                    <a:lnTo>
                      <a:pt x="20466" y="2813"/>
                    </a:lnTo>
                    <a:lnTo>
                      <a:pt x="21096" y="1306"/>
                    </a:lnTo>
                    <a:lnTo>
                      <a:pt x="21600" y="0"/>
                    </a:lnTo>
                    <a:lnTo>
                      <a:pt x="21600" y="3918"/>
                    </a:lnTo>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158" name="Line"/>
              <p:cNvSpPr/>
              <p:nvPr/>
            </p:nvSpPr>
            <p:spPr>
              <a:xfrm>
                <a:off x="0" y="1714087"/>
                <a:ext cx="263385" cy="14531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44"/>
                    </a:moveTo>
                    <a:lnTo>
                      <a:pt x="21600" y="6507"/>
                    </a:lnTo>
                    <a:lnTo>
                      <a:pt x="21096" y="6306"/>
                    </a:lnTo>
                    <a:lnTo>
                      <a:pt x="19837" y="6306"/>
                    </a:lnTo>
                    <a:lnTo>
                      <a:pt x="18892" y="6507"/>
                    </a:lnTo>
                    <a:lnTo>
                      <a:pt x="17885" y="7010"/>
                    </a:lnTo>
                    <a:lnTo>
                      <a:pt x="15240" y="8720"/>
                    </a:lnTo>
                    <a:lnTo>
                      <a:pt x="9194" y="12242"/>
                    </a:lnTo>
                    <a:lnTo>
                      <a:pt x="3149" y="15865"/>
                    </a:lnTo>
                    <a:lnTo>
                      <a:pt x="1889" y="16904"/>
                    </a:lnTo>
                    <a:lnTo>
                      <a:pt x="1071" y="17911"/>
                    </a:lnTo>
                    <a:lnTo>
                      <a:pt x="630" y="19453"/>
                    </a:lnTo>
                    <a:lnTo>
                      <a:pt x="0" y="21600"/>
                    </a:lnTo>
                    <a:lnTo>
                      <a:pt x="0" y="12209"/>
                    </a:lnTo>
                    <a:lnTo>
                      <a:pt x="315" y="13114"/>
                    </a:lnTo>
                    <a:lnTo>
                      <a:pt x="630" y="13517"/>
                    </a:lnTo>
                    <a:lnTo>
                      <a:pt x="1259" y="13718"/>
                    </a:lnTo>
                    <a:lnTo>
                      <a:pt x="1889" y="13819"/>
                    </a:lnTo>
                    <a:lnTo>
                      <a:pt x="2834" y="13819"/>
                    </a:lnTo>
                    <a:lnTo>
                      <a:pt x="3778" y="13617"/>
                    </a:lnTo>
                    <a:lnTo>
                      <a:pt x="16184" y="6339"/>
                    </a:lnTo>
                    <a:lnTo>
                      <a:pt x="18703" y="4629"/>
                    </a:lnTo>
                    <a:lnTo>
                      <a:pt x="19648" y="3723"/>
                    </a:lnTo>
                    <a:lnTo>
                      <a:pt x="20466" y="2817"/>
                    </a:lnTo>
                    <a:lnTo>
                      <a:pt x="21096" y="1308"/>
                    </a:lnTo>
                    <a:lnTo>
                      <a:pt x="21600" y="0"/>
                    </a:lnTo>
                    <a:lnTo>
                      <a:pt x="21600" y="3924"/>
                    </a:lnTo>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159" name="Line"/>
              <p:cNvSpPr/>
              <p:nvPr/>
            </p:nvSpPr>
            <p:spPr>
              <a:xfrm>
                <a:off x="0" y="2292197"/>
                <a:ext cx="263385" cy="14531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44"/>
                    </a:moveTo>
                    <a:lnTo>
                      <a:pt x="21600" y="6507"/>
                    </a:lnTo>
                    <a:lnTo>
                      <a:pt x="21096" y="6306"/>
                    </a:lnTo>
                    <a:lnTo>
                      <a:pt x="19837" y="6306"/>
                    </a:lnTo>
                    <a:lnTo>
                      <a:pt x="18892" y="6507"/>
                    </a:lnTo>
                    <a:lnTo>
                      <a:pt x="17885" y="7010"/>
                    </a:lnTo>
                    <a:lnTo>
                      <a:pt x="15240" y="8720"/>
                    </a:lnTo>
                    <a:lnTo>
                      <a:pt x="9194" y="12242"/>
                    </a:lnTo>
                    <a:lnTo>
                      <a:pt x="3149" y="15865"/>
                    </a:lnTo>
                    <a:lnTo>
                      <a:pt x="1889" y="16904"/>
                    </a:lnTo>
                    <a:lnTo>
                      <a:pt x="1071" y="17911"/>
                    </a:lnTo>
                    <a:lnTo>
                      <a:pt x="630" y="19453"/>
                    </a:lnTo>
                    <a:lnTo>
                      <a:pt x="0" y="21600"/>
                    </a:lnTo>
                    <a:lnTo>
                      <a:pt x="0" y="12209"/>
                    </a:lnTo>
                    <a:lnTo>
                      <a:pt x="315" y="13114"/>
                    </a:lnTo>
                    <a:lnTo>
                      <a:pt x="630" y="13517"/>
                    </a:lnTo>
                    <a:lnTo>
                      <a:pt x="1259" y="13718"/>
                    </a:lnTo>
                    <a:lnTo>
                      <a:pt x="1889" y="13819"/>
                    </a:lnTo>
                    <a:lnTo>
                      <a:pt x="2834" y="13819"/>
                    </a:lnTo>
                    <a:lnTo>
                      <a:pt x="3778" y="13617"/>
                    </a:lnTo>
                    <a:lnTo>
                      <a:pt x="16184" y="6339"/>
                    </a:lnTo>
                    <a:lnTo>
                      <a:pt x="18703" y="4629"/>
                    </a:lnTo>
                    <a:lnTo>
                      <a:pt x="19648" y="3723"/>
                    </a:lnTo>
                    <a:lnTo>
                      <a:pt x="20466" y="2817"/>
                    </a:lnTo>
                    <a:lnTo>
                      <a:pt x="21096" y="1308"/>
                    </a:lnTo>
                    <a:lnTo>
                      <a:pt x="21600" y="0"/>
                    </a:lnTo>
                    <a:lnTo>
                      <a:pt x="21600" y="3924"/>
                    </a:lnTo>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160" name="Line"/>
              <p:cNvSpPr/>
              <p:nvPr/>
            </p:nvSpPr>
            <p:spPr>
              <a:xfrm>
                <a:off x="0" y="2870308"/>
                <a:ext cx="263385" cy="1453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41"/>
                    </a:moveTo>
                    <a:lnTo>
                      <a:pt x="21600" y="6497"/>
                    </a:lnTo>
                    <a:lnTo>
                      <a:pt x="21096" y="6296"/>
                    </a:lnTo>
                    <a:lnTo>
                      <a:pt x="19837" y="6296"/>
                    </a:lnTo>
                    <a:lnTo>
                      <a:pt x="18892" y="6497"/>
                    </a:lnTo>
                    <a:lnTo>
                      <a:pt x="17885" y="6999"/>
                    </a:lnTo>
                    <a:lnTo>
                      <a:pt x="15240" y="8707"/>
                    </a:lnTo>
                    <a:lnTo>
                      <a:pt x="9194" y="12257"/>
                    </a:lnTo>
                    <a:lnTo>
                      <a:pt x="3149" y="15873"/>
                    </a:lnTo>
                    <a:lnTo>
                      <a:pt x="1889" y="16878"/>
                    </a:lnTo>
                    <a:lnTo>
                      <a:pt x="1071" y="17883"/>
                    </a:lnTo>
                    <a:lnTo>
                      <a:pt x="630" y="19457"/>
                    </a:lnTo>
                    <a:lnTo>
                      <a:pt x="0" y="21600"/>
                    </a:lnTo>
                    <a:lnTo>
                      <a:pt x="0" y="12190"/>
                    </a:lnTo>
                    <a:lnTo>
                      <a:pt x="315" y="13094"/>
                    </a:lnTo>
                    <a:lnTo>
                      <a:pt x="630" y="13496"/>
                    </a:lnTo>
                    <a:lnTo>
                      <a:pt x="1259" y="13697"/>
                    </a:lnTo>
                    <a:lnTo>
                      <a:pt x="1889" y="13797"/>
                    </a:lnTo>
                    <a:lnTo>
                      <a:pt x="2834" y="13797"/>
                    </a:lnTo>
                    <a:lnTo>
                      <a:pt x="3778" y="13596"/>
                    </a:lnTo>
                    <a:lnTo>
                      <a:pt x="16184" y="6329"/>
                    </a:lnTo>
                    <a:lnTo>
                      <a:pt x="18703" y="4621"/>
                    </a:lnTo>
                    <a:lnTo>
                      <a:pt x="19648" y="3717"/>
                    </a:lnTo>
                    <a:lnTo>
                      <a:pt x="20466" y="2813"/>
                    </a:lnTo>
                    <a:lnTo>
                      <a:pt x="21096" y="1306"/>
                    </a:lnTo>
                    <a:lnTo>
                      <a:pt x="21600" y="0"/>
                    </a:lnTo>
                    <a:lnTo>
                      <a:pt x="21600" y="3918"/>
                    </a:lnTo>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161" name="Line"/>
              <p:cNvSpPr/>
              <p:nvPr/>
            </p:nvSpPr>
            <p:spPr>
              <a:xfrm>
                <a:off x="0" y="3446169"/>
                <a:ext cx="263385" cy="14576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39"/>
                    </a:moveTo>
                    <a:lnTo>
                      <a:pt x="21600" y="6487"/>
                    </a:lnTo>
                    <a:lnTo>
                      <a:pt x="21096" y="6286"/>
                    </a:lnTo>
                    <a:lnTo>
                      <a:pt x="19837" y="6286"/>
                    </a:lnTo>
                    <a:lnTo>
                      <a:pt x="18892" y="6487"/>
                    </a:lnTo>
                    <a:lnTo>
                      <a:pt x="17885" y="6988"/>
                    </a:lnTo>
                    <a:lnTo>
                      <a:pt x="15240" y="8727"/>
                    </a:lnTo>
                    <a:lnTo>
                      <a:pt x="9194" y="12238"/>
                    </a:lnTo>
                    <a:lnTo>
                      <a:pt x="3149" y="15882"/>
                    </a:lnTo>
                    <a:lnTo>
                      <a:pt x="1889" y="16885"/>
                    </a:lnTo>
                    <a:lnTo>
                      <a:pt x="1071" y="17889"/>
                    </a:lnTo>
                    <a:lnTo>
                      <a:pt x="630" y="19460"/>
                    </a:lnTo>
                    <a:lnTo>
                      <a:pt x="0" y="21600"/>
                    </a:lnTo>
                    <a:lnTo>
                      <a:pt x="0" y="12204"/>
                    </a:lnTo>
                    <a:lnTo>
                      <a:pt x="315" y="13107"/>
                    </a:lnTo>
                    <a:lnTo>
                      <a:pt x="630" y="13508"/>
                    </a:lnTo>
                    <a:lnTo>
                      <a:pt x="1259" y="13709"/>
                    </a:lnTo>
                    <a:lnTo>
                      <a:pt x="1889" y="13809"/>
                    </a:lnTo>
                    <a:lnTo>
                      <a:pt x="2834" y="13809"/>
                    </a:lnTo>
                    <a:lnTo>
                      <a:pt x="3778" y="13609"/>
                    </a:lnTo>
                    <a:lnTo>
                      <a:pt x="16184" y="6353"/>
                    </a:lnTo>
                    <a:lnTo>
                      <a:pt x="18703" y="4614"/>
                    </a:lnTo>
                    <a:lnTo>
                      <a:pt x="19648" y="3711"/>
                    </a:lnTo>
                    <a:lnTo>
                      <a:pt x="20466" y="2809"/>
                    </a:lnTo>
                    <a:lnTo>
                      <a:pt x="21096" y="1304"/>
                    </a:lnTo>
                    <a:lnTo>
                      <a:pt x="21600" y="0"/>
                    </a:lnTo>
                    <a:lnTo>
                      <a:pt x="21600" y="3912"/>
                    </a:lnTo>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162" name="Line"/>
              <p:cNvSpPr/>
              <p:nvPr/>
            </p:nvSpPr>
            <p:spPr>
              <a:xfrm>
                <a:off x="0" y="490381"/>
                <a:ext cx="263385" cy="14531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41"/>
                    </a:moveTo>
                    <a:lnTo>
                      <a:pt x="21600" y="6497"/>
                    </a:lnTo>
                    <a:lnTo>
                      <a:pt x="21096" y="6296"/>
                    </a:lnTo>
                    <a:lnTo>
                      <a:pt x="19837" y="6296"/>
                    </a:lnTo>
                    <a:lnTo>
                      <a:pt x="18892" y="6497"/>
                    </a:lnTo>
                    <a:lnTo>
                      <a:pt x="17885" y="6999"/>
                    </a:lnTo>
                    <a:lnTo>
                      <a:pt x="15240" y="8707"/>
                    </a:lnTo>
                    <a:lnTo>
                      <a:pt x="9194" y="12257"/>
                    </a:lnTo>
                    <a:lnTo>
                      <a:pt x="3149" y="15873"/>
                    </a:lnTo>
                    <a:lnTo>
                      <a:pt x="1889" y="16878"/>
                    </a:lnTo>
                    <a:lnTo>
                      <a:pt x="1071" y="17883"/>
                    </a:lnTo>
                    <a:lnTo>
                      <a:pt x="630" y="19457"/>
                    </a:lnTo>
                    <a:lnTo>
                      <a:pt x="0" y="21600"/>
                    </a:lnTo>
                    <a:lnTo>
                      <a:pt x="0" y="12190"/>
                    </a:lnTo>
                    <a:lnTo>
                      <a:pt x="315" y="13094"/>
                    </a:lnTo>
                    <a:lnTo>
                      <a:pt x="630" y="13496"/>
                    </a:lnTo>
                    <a:lnTo>
                      <a:pt x="1259" y="13697"/>
                    </a:lnTo>
                    <a:lnTo>
                      <a:pt x="1889" y="13797"/>
                    </a:lnTo>
                    <a:lnTo>
                      <a:pt x="2834" y="13797"/>
                    </a:lnTo>
                    <a:lnTo>
                      <a:pt x="3778" y="13596"/>
                    </a:lnTo>
                    <a:lnTo>
                      <a:pt x="16184" y="6329"/>
                    </a:lnTo>
                    <a:lnTo>
                      <a:pt x="18703" y="4621"/>
                    </a:lnTo>
                    <a:lnTo>
                      <a:pt x="19648" y="3717"/>
                    </a:lnTo>
                    <a:lnTo>
                      <a:pt x="20466" y="2813"/>
                    </a:lnTo>
                    <a:lnTo>
                      <a:pt x="21096" y="1306"/>
                    </a:lnTo>
                    <a:lnTo>
                      <a:pt x="21600" y="0"/>
                    </a:lnTo>
                    <a:lnTo>
                      <a:pt x="21600" y="3918"/>
                    </a:lnTo>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163" name="Line"/>
              <p:cNvSpPr/>
              <p:nvPr/>
            </p:nvSpPr>
            <p:spPr>
              <a:xfrm>
                <a:off x="0" y="6748"/>
                <a:ext cx="265480" cy="12934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475" y="4599"/>
                    </a:lnTo>
                    <a:lnTo>
                      <a:pt x="21037" y="4373"/>
                    </a:lnTo>
                    <a:lnTo>
                      <a:pt x="19722" y="4373"/>
                    </a:lnTo>
                    <a:lnTo>
                      <a:pt x="18783" y="4599"/>
                    </a:lnTo>
                    <a:lnTo>
                      <a:pt x="17843" y="5164"/>
                    </a:lnTo>
                    <a:lnTo>
                      <a:pt x="15151" y="7087"/>
                    </a:lnTo>
                    <a:lnTo>
                      <a:pt x="9141" y="11083"/>
                    </a:lnTo>
                    <a:lnTo>
                      <a:pt x="3130" y="15154"/>
                    </a:lnTo>
                    <a:lnTo>
                      <a:pt x="1878" y="16285"/>
                    </a:lnTo>
                    <a:lnTo>
                      <a:pt x="1064" y="17416"/>
                    </a:lnTo>
                    <a:lnTo>
                      <a:pt x="626" y="19187"/>
                    </a:lnTo>
                    <a:lnTo>
                      <a:pt x="0" y="21600"/>
                    </a:lnTo>
                    <a:lnTo>
                      <a:pt x="0" y="11007"/>
                    </a:lnTo>
                    <a:lnTo>
                      <a:pt x="313" y="12025"/>
                    </a:lnTo>
                    <a:lnTo>
                      <a:pt x="626" y="12477"/>
                    </a:lnTo>
                    <a:lnTo>
                      <a:pt x="1252" y="12704"/>
                    </a:lnTo>
                    <a:lnTo>
                      <a:pt x="1878" y="12817"/>
                    </a:lnTo>
                    <a:lnTo>
                      <a:pt x="2817" y="12817"/>
                    </a:lnTo>
                    <a:lnTo>
                      <a:pt x="3757" y="12591"/>
                    </a:lnTo>
                    <a:lnTo>
                      <a:pt x="16090" y="4410"/>
                    </a:lnTo>
                    <a:lnTo>
                      <a:pt x="18657" y="2488"/>
                    </a:lnTo>
                    <a:lnTo>
                      <a:pt x="19597" y="1470"/>
                    </a:lnTo>
                    <a:lnTo>
                      <a:pt x="20410" y="452"/>
                    </a:lnTo>
                    <a:lnTo>
                      <a:pt x="20598" y="0"/>
                    </a:lnTo>
                    <a:lnTo>
                      <a:pt x="21600" y="113"/>
                    </a:lnTo>
                    <a:lnTo>
                      <a:pt x="21475" y="1696"/>
                    </a:lnTo>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164" name="Line"/>
              <p:cNvSpPr/>
              <p:nvPr/>
            </p:nvSpPr>
            <p:spPr>
              <a:xfrm>
                <a:off x="1048" y="0"/>
                <a:ext cx="117681" cy="661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21"/>
                    </a:moveTo>
                    <a:lnTo>
                      <a:pt x="7059" y="8994"/>
                    </a:lnTo>
                    <a:lnTo>
                      <a:pt x="4235" y="11205"/>
                    </a:lnTo>
                    <a:lnTo>
                      <a:pt x="2400" y="13417"/>
                    </a:lnTo>
                    <a:lnTo>
                      <a:pt x="1412" y="16882"/>
                    </a:lnTo>
                    <a:lnTo>
                      <a:pt x="0" y="21600"/>
                    </a:lnTo>
                    <a:lnTo>
                      <a:pt x="0" y="885"/>
                    </a:lnTo>
                    <a:lnTo>
                      <a:pt x="706" y="2875"/>
                    </a:lnTo>
                    <a:lnTo>
                      <a:pt x="1412" y="3760"/>
                    </a:lnTo>
                    <a:lnTo>
                      <a:pt x="2824" y="4202"/>
                    </a:lnTo>
                    <a:lnTo>
                      <a:pt x="4235" y="4423"/>
                    </a:lnTo>
                    <a:lnTo>
                      <a:pt x="6353" y="4423"/>
                    </a:lnTo>
                    <a:lnTo>
                      <a:pt x="8471" y="3981"/>
                    </a:lnTo>
                    <a:lnTo>
                      <a:pt x="15529" y="0"/>
                    </a:lnTo>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165" name="Line"/>
              <p:cNvSpPr/>
              <p:nvPr/>
            </p:nvSpPr>
            <p:spPr>
              <a:xfrm>
                <a:off x="0" y="4064770"/>
                <a:ext cx="263385" cy="14553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41"/>
                    </a:moveTo>
                    <a:lnTo>
                      <a:pt x="21600" y="6497"/>
                    </a:lnTo>
                    <a:lnTo>
                      <a:pt x="21096" y="6296"/>
                    </a:lnTo>
                    <a:lnTo>
                      <a:pt x="19837" y="6296"/>
                    </a:lnTo>
                    <a:lnTo>
                      <a:pt x="18892" y="6497"/>
                    </a:lnTo>
                    <a:lnTo>
                      <a:pt x="17885" y="6999"/>
                    </a:lnTo>
                    <a:lnTo>
                      <a:pt x="15240" y="8707"/>
                    </a:lnTo>
                    <a:lnTo>
                      <a:pt x="9194" y="12257"/>
                    </a:lnTo>
                    <a:lnTo>
                      <a:pt x="3149" y="15873"/>
                    </a:lnTo>
                    <a:lnTo>
                      <a:pt x="1889" y="16878"/>
                    </a:lnTo>
                    <a:lnTo>
                      <a:pt x="1071" y="17883"/>
                    </a:lnTo>
                    <a:lnTo>
                      <a:pt x="630" y="19457"/>
                    </a:lnTo>
                    <a:lnTo>
                      <a:pt x="0" y="21600"/>
                    </a:lnTo>
                    <a:lnTo>
                      <a:pt x="0" y="12190"/>
                    </a:lnTo>
                    <a:lnTo>
                      <a:pt x="315" y="13094"/>
                    </a:lnTo>
                    <a:lnTo>
                      <a:pt x="630" y="13496"/>
                    </a:lnTo>
                    <a:lnTo>
                      <a:pt x="1259" y="13697"/>
                    </a:lnTo>
                    <a:lnTo>
                      <a:pt x="1889" y="13797"/>
                    </a:lnTo>
                    <a:lnTo>
                      <a:pt x="2834" y="13797"/>
                    </a:lnTo>
                    <a:lnTo>
                      <a:pt x="3778" y="13596"/>
                    </a:lnTo>
                    <a:lnTo>
                      <a:pt x="16184" y="6329"/>
                    </a:lnTo>
                    <a:lnTo>
                      <a:pt x="18703" y="4621"/>
                    </a:lnTo>
                    <a:lnTo>
                      <a:pt x="19648" y="3717"/>
                    </a:lnTo>
                    <a:lnTo>
                      <a:pt x="20466" y="2813"/>
                    </a:lnTo>
                    <a:lnTo>
                      <a:pt x="21096" y="1306"/>
                    </a:lnTo>
                    <a:lnTo>
                      <a:pt x="21600" y="0"/>
                    </a:lnTo>
                    <a:lnTo>
                      <a:pt x="21600" y="3918"/>
                    </a:lnTo>
                  </a:path>
                </a:pathLst>
              </a:custGeom>
              <a:solidFill>
                <a:srgbClr val="000099"/>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grpSp>
        <p:sp>
          <p:nvSpPr>
            <p:cNvPr id="167" name="Line"/>
            <p:cNvSpPr/>
            <p:nvPr/>
          </p:nvSpPr>
          <p:spPr>
            <a:xfrm>
              <a:off x="85522" y="15804"/>
              <a:ext cx="4841" cy="9737797"/>
            </a:xfrm>
            <a:prstGeom prst="line">
              <a:avLst/>
            </a:prstGeom>
            <a:noFill/>
            <a:ln w="12700" cap="sq">
              <a:solidFill>
                <a:srgbClr val="E5D58A"/>
              </a:solidFill>
              <a:prstDash val="solid"/>
              <a:round/>
            </a:ln>
            <a:effectLst/>
          </p:spPr>
          <p:txBody>
            <a:bodyPr wrap="square" lIns="65023" tIns="65023" rIns="65023" bIns="65023" numCol="1" anchor="t">
              <a:noAutofit/>
            </a:bodyPr>
            <a:lstStyle/>
            <a:p>
              <a:pPr algn="l" defTabSz="1300480">
                <a:defRPr sz="3400">
                  <a:solidFill>
                    <a:srgbClr val="000000"/>
                  </a:solidFill>
                  <a:latin typeface="Bookman Old Style"/>
                  <a:ea typeface="Bookman Old Style"/>
                  <a:cs typeface="Bookman Old Style"/>
                  <a:sym typeface="Bookman Old Style"/>
                </a:defRPr>
              </a:pPr>
            </a:p>
          </p:txBody>
        </p:sp>
        <p:sp>
          <p:nvSpPr>
            <p:cNvPr id="168" name="Line"/>
            <p:cNvSpPr/>
            <p:nvPr/>
          </p:nvSpPr>
          <p:spPr>
            <a:xfrm>
              <a:off x="467952" y="20320"/>
              <a:ext cx="4841" cy="9717476"/>
            </a:xfrm>
            <a:prstGeom prst="line">
              <a:avLst/>
            </a:prstGeom>
            <a:noFill/>
            <a:ln w="12700" cap="sq">
              <a:solidFill>
                <a:srgbClr val="E5D58A"/>
              </a:solidFill>
              <a:prstDash val="solid"/>
              <a:round/>
            </a:ln>
            <a:effectLst/>
          </p:spPr>
          <p:txBody>
            <a:bodyPr wrap="square" lIns="65023" tIns="65023" rIns="65023" bIns="65023" numCol="1" anchor="t">
              <a:noAutofit/>
            </a:bodyPr>
            <a:lstStyle/>
            <a:p>
              <a:pPr algn="l" defTabSz="1300480">
                <a:defRPr sz="3400">
                  <a:solidFill>
                    <a:srgbClr val="000000"/>
                  </a:solidFill>
                  <a:latin typeface="Bookman Old Style"/>
                  <a:ea typeface="Bookman Old Style"/>
                  <a:cs typeface="Bookman Old Style"/>
                  <a:sym typeface="Bookman Old Style"/>
                </a:defRPr>
              </a:pPr>
            </a:p>
          </p:txBody>
        </p:sp>
      </p:grpSp>
      <p:sp>
        <p:nvSpPr>
          <p:cNvPr id="170" name="Rectangle"/>
          <p:cNvSpPr/>
          <p:nvPr/>
        </p:nvSpPr>
        <p:spPr>
          <a:xfrm>
            <a:off x="541866" y="-18063"/>
            <a:ext cx="173850" cy="9778437"/>
          </a:xfrm>
          <a:prstGeom prst="rect">
            <a:avLst/>
          </a:prstGeom>
          <a:gradFill>
            <a:gsLst>
              <a:gs pos="0">
                <a:srgbClr val="767676"/>
              </a:gs>
              <a:gs pos="100000">
                <a:srgbClr val="FFFFFF"/>
              </a:gs>
            </a:gsLst>
          </a:gradFill>
          <a:ln w="12700">
            <a:miter lim="400000"/>
          </a:ln>
        </p:spPr>
        <p:txBody>
          <a:bodyPr lIns="65023" tIns="65023" rIns="65023" bIns="65023"/>
          <a:lstStyle/>
          <a:p>
            <a:pPr algn="l" defTabSz="1300480">
              <a:defRPr sz="3400">
                <a:solidFill>
                  <a:srgbClr val="000000"/>
                </a:solidFill>
                <a:latin typeface="Times New Roman"/>
                <a:ea typeface="Times New Roman"/>
                <a:cs typeface="Times New Roman"/>
                <a:sym typeface="Times New Roman"/>
              </a:defRPr>
            </a:pPr>
          </a:p>
        </p:txBody>
      </p:sp>
      <p:grpSp>
        <p:nvGrpSpPr>
          <p:cNvPr id="176" name="Group"/>
          <p:cNvGrpSpPr/>
          <p:nvPr/>
        </p:nvGrpSpPr>
        <p:grpSpPr>
          <a:xfrm>
            <a:off x="523804" y="1625599"/>
            <a:ext cx="12480997" cy="155788"/>
            <a:chOff x="0" y="0"/>
            <a:chExt cx="12480995" cy="155786"/>
          </a:xfrm>
        </p:grpSpPr>
        <p:sp>
          <p:nvSpPr>
            <p:cNvPr id="171" name="Rectangle"/>
            <p:cNvSpPr/>
            <p:nvPr/>
          </p:nvSpPr>
          <p:spPr>
            <a:xfrm rot="5400000">
              <a:off x="11344772" y="-980437"/>
              <a:ext cx="155788" cy="2116661"/>
            </a:xfrm>
            <a:prstGeom prst="rect">
              <a:avLst/>
            </a:prstGeom>
            <a:solidFill>
              <a:srgbClr val="000099"/>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172" name="Rectangle"/>
            <p:cNvSpPr/>
            <p:nvPr/>
          </p:nvSpPr>
          <p:spPr>
            <a:xfrm flipH="1" rot="16200000">
              <a:off x="906308" y="-906308"/>
              <a:ext cx="155787" cy="1968403"/>
            </a:xfrm>
            <a:prstGeom prst="rect">
              <a:avLst/>
            </a:prstGeom>
            <a:solidFill>
              <a:srgbClr val="000099"/>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grpSp>
          <p:nvGrpSpPr>
            <p:cNvPr id="175" name="Group"/>
            <p:cNvGrpSpPr/>
            <p:nvPr/>
          </p:nvGrpSpPr>
          <p:grpSpPr>
            <a:xfrm>
              <a:off x="1135880" y="-1"/>
              <a:ext cx="9946934" cy="155788"/>
              <a:chOff x="0" y="0"/>
              <a:chExt cx="9946933" cy="155786"/>
            </a:xfrm>
          </p:grpSpPr>
          <p:sp>
            <p:nvSpPr>
              <p:cNvPr id="173" name="Rectangle"/>
              <p:cNvSpPr/>
              <p:nvPr/>
            </p:nvSpPr>
            <p:spPr>
              <a:xfrm>
                <a:off x="0" y="0"/>
                <a:ext cx="9946934" cy="155787"/>
              </a:xfrm>
              <a:prstGeom prst="rect">
                <a:avLst/>
              </a:prstGeom>
              <a:solidFill>
                <a:srgbClr val="993366"/>
              </a:solidFill>
              <a:ln w="12700" cap="flat">
                <a:noFill/>
                <a:miter lim="400000"/>
              </a:ln>
              <a:effectLst/>
            </p:spPr>
            <p:txBody>
              <a:bodyPr wrap="square" lIns="65023" tIns="65023" rIns="65023" bIns="65023" numCol="1" anchor="t">
                <a:noAutofit/>
              </a:bodyPr>
              <a:lstStyle/>
              <a:p>
                <a:pPr algn="l" defTabSz="1300480">
                  <a:defRPr sz="3400">
                    <a:solidFill>
                      <a:srgbClr val="000000"/>
                    </a:solidFill>
                    <a:latin typeface="Times New Roman"/>
                    <a:ea typeface="Times New Roman"/>
                    <a:cs typeface="Times New Roman"/>
                    <a:sym typeface="Times New Roman"/>
                  </a:defRPr>
                </a:pPr>
              </a:p>
            </p:txBody>
          </p:sp>
          <p:sp>
            <p:nvSpPr>
              <p:cNvPr id="174" name="Oval"/>
              <p:cNvSpPr/>
              <p:nvPr/>
            </p:nvSpPr>
            <p:spPr>
              <a:xfrm>
                <a:off x="1416428" y="33672"/>
                <a:ext cx="7079864" cy="108727"/>
              </a:xfrm>
              <a:prstGeom prst="ellipse">
                <a:avLst/>
              </a:prstGeom>
              <a:solidFill>
                <a:srgbClr val="000099"/>
              </a:solidFill>
              <a:ln w="12700" cap="flat">
                <a:noFill/>
                <a:miter lim="400000"/>
              </a:ln>
              <a:effectLst/>
            </p:spPr>
            <p:txBody>
              <a:bodyPr wrap="square" lIns="65023" tIns="65023" rIns="65023" bIns="65023" numCol="1" anchor="ctr">
                <a:noAutofit/>
              </a:bodyPr>
              <a:lstStyle/>
              <a:p>
                <a:pPr algn="l" defTabSz="1300480">
                  <a:spcBef>
                    <a:spcPts val="2000"/>
                  </a:spcBef>
                  <a:defRPr sz="3400">
                    <a:solidFill>
                      <a:srgbClr val="000000"/>
                    </a:solidFill>
                    <a:latin typeface="Times New Roman"/>
                    <a:ea typeface="Times New Roman"/>
                    <a:cs typeface="Times New Roman"/>
                    <a:sym typeface="Times New Roman"/>
                  </a:defRPr>
                </a:pPr>
              </a:p>
            </p:txBody>
          </p:sp>
        </p:grpSp>
      </p:grpSp>
      <p:sp>
        <p:nvSpPr>
          <p:cNvPr id="177" name="Slide Number"/>
          <p:cNvSpPr txBox="1"/>
          <p:nvPr>
            <p:ph type="sldNum" sz="quarter" idx="2"/>
          </p:nvPr>
        </p:nvSpPr>
        <p:spPr>
          <a:xfrm>
            <a:off x="10573173" y="9239248"/>
            <a:ext cx="575453" cy="595211"/>
          </a:xfrm>
          <a:prstGeom prst="rect">
            <a:avLst/>
          </a:prstGeom>
        </p:spPr>
        <p:txBody>
          <a:bodyPr lIns="65476" tIns="65476" rIns="65476" bIns="65476" anchor="ctr"/>
          <a:lstStyle>
            <a:lvl1pPr algn="l" defTabSz="1300480">
              <a:defRPr sz="3400">
                <a:solidFill>
                  <a:srgbClr val="000000"/>
                </a:solidFill>
                <a:latin typeface="Times New Roman"/>
                <a:ea typeface="Times New Roman"/>
                <a:cs typeface="Times New Roman"/>
                <a:sym typeface="Times New Roman"/>
              </a:defRPr>
            </a:lvl1pPr>
          </a:lstStyle>
          <a:p>
            <a:pPr/>
            <a:fld id="{86CB4B4D-7CA3-9044-876B-883B54F8677D}" type="slidenum"/>
          </a:p>
        </p:txBody>
      </p:sp>
      <p:sp>
        <p:nvSpPr>
          <p:cNvPr id="178" name="Title Text"/>
          <p:cNvSpPr txBox="1"/>
          <p:nvPr>
            <p:ph type="title"/>
          </p:nvPr>
        </p:nvSpPr>
        <p:spPr>
          <a:xfrm>
            <a:off x="650239" y="390595"/>
            <a:ext cx="11704322" cy="1625601"/>
          </a:xfrm>
          <a:prstGeom prst="rect">
            <a:avLst/>
          </a:prstGeom>
        </p:spPr>
        <p:txBody>
          <a:bodyPr lIns="65023" tIns="65023" rIns="65023" bIns="65023" anchor="t"/>
          <a:lstStyle>
            <a:lvl1pPr algn="l" defTabSz="1300480">
              <a:defRPr b="1" cap="none" sz="8400">
                <a:solidFill>
                  <a:srgbClr val="000000"/>
                </a:solidFill>
                <a:effectLst>
                  <a:outerShdw sx="100000" sy="100000" kx="0" ky="0" algn="b" rotWithShape="0" blurRad="12700" dist="38100" dir="2700000">
                    <a:srgbClr val="DDDDDD"/>
                  </a:outerShdw>
                </a:effectLst>
                <a:latin typeface="Bookman Old Style"/>
                <a:ea typeface="Bookman Old Style"/>
                <a:cs typeface="Bookman Old Style"/>
                <a:sym typeface="Bookman Old Style"/>
              </a:defRPr>
            </a:lvl1pPr>
          </a:lstStyle>
          <a:p>
            <a:pPr/>
            <a:r>
              <a:t>Title Text</a:t>
            </a:r>
          </a:p>
        </p:txBody>
      </p:sp>
      <p:sp>
        <p:nvSpPr>
          <p:cNvPr id="179" name="Body Level One…"/>
          <p:cNvSpPr txBox="1"/>
          <p:nvPr>
            <p:ph type="body" sz="half" idx="1"/>
          </p:nvPr>
        </p:nvSpPr>
        <p:spPr>
          <a:xfrm>
            <a:off x="2194559" y="2600959"/>
            <a:ext cx="9509762" cy="3793068"/>
          </a:xfrm>
          <a:prstGeom prst="rect">
            <a:avLst/>
          </a:prstGeom>
        </p:spPr>
        <p:txBody>
          <a:bodyPr lIns="65476" tIns="65476" rIns="65476" bIns="65476" anchor="t"/>
          <a:lstStyle>
            <a:lvl1pPr marL="722312" indent="-722312" defTabSz="1300480">
              <a:lnSpc>
                <a:spcPct val="85000"/>
              </a:lnSpc>
              <a:spcBef>
                <a:spcPts val="0"/>
              </a:spcBef>
              <a:buClr>
                <a:srgbClr val="660033"/>
              </a:buClr>
              <a:buSzPct val="100000"/>
              <a:defRPr b="1" sz="4200">
                <a:solidFill>
                  <a:srgbClr val="000000"/>
                </a:solidFill>
                <a:latin typeface="Bookman Old Style"/>
                <a:ea typeface="Bookman Old Style"/>
                <a:cs typeface="Bookman Old Style"/>
                <a:sym typeface="Bookman Old Style"/>
              </a:defRPr>
            </a:lvl1pPr>
            <a:lvl2pPr marL="1058862" indent="-428625" defTabSz="1300480">
              <a:lnSpc>
                <a:spcPct val="85000"/>
              </a:lnSpc>
              <a:spcBef>
                <a:spcPts val="0"/>
              </a:spcBef>
              <a:buClr>
                <a:srgbClr val="660033"/>
              </a:buClr>
              <a:buSzPct val="50000"/>
              <a:buChar char=""/>
              <a:defRPr b="1" sz="4200">
                <a:solidFill>
                  <a:srgbClr val="000000"/>
                </a:solidFill>
                <a:latin typeface="Bookman Old Style"/>
                <a:ea typeface="Bookman Old Style"/>
                <a:cs typeface="Bookman Old Style"/>
                <a:sym typeface="Bookman Old Style"/>
              </a:defRPr>
            </a:lvl2pPr>
            <a:lvl3pPr marL="0" indent="1030287" defTabSz="1300480">
              <a:lnSpc>
                <a:spcPct val="85000"/>
              </a:lnSpc>
              <a:spcBef>
                <a:spcPts val="0"/>
              </a:spcBef>
              <a:buClr>
                <a:srgbClr val="660033"/>
              </a:buClr>
              <a:buSzTx/>
              <a:buFont typeface="Wingdings"/>
              <a:buNone/>
              <a:defRPr b="1" sz="4200">
                <a:solidFill>
                  <a:srgbClr val="000000"/>
                </a:solidFill>
                <a:latin typeface="Bookman Old Style"/>
                <a:ea typeface="Bookman Old Style"/>
                <a:cs typeface="Bookman Old Style"/>
                <a:sym typeface="Bookman Old Style"/>
              </a:defRPr>
            </a:lvl3pPr>
            <a:lvl4pPr marL="2829560" indent="-480060" defTabSz="1300480">
              <a:lnSpc>
                <a:spcPct val="85000"/>
              </a:lnSpc>
              <a:spcBef>
                <a:spcPts val="0"/>
              </a:spcBef>
              <a:buClr>
                <a:srgbClr val="660033"/>
              </a:buClr>
              <a:buSzPct val="100000"/>
              <a:buChar char="–"/>
              <a:defRPr b="1" sz="4200">
                <a:solidFill>
                  <a:srgbClr val="000000"/>
                </a:solidFill>
                <a:latin typeface="Bookman Old Style"/>
                <a:ea typeface="Bookman Old Style"/>
                <a:cs typeface="Bookman Old Style"/>
                <a:sym typeface="Bookman Old Style"/>
              </a:defRPr>
            </a:lvl4pPr>
            <a:lvl5pPr marL="3225800" indent="-533400" defTabSz="1300480">
              <a:lnSpc>
                <a:spcPct val="85000"/>
              </a:lnSpc>
              <a:spcBef>
                <a:spcPts val="0"/>
              </a:spcBef>
              <a:buClr>
                <a:srgbClr val="660033"/>
              </a:buClr>
              <a:buSzPct val="100000"/>
              <a:defRPr b="1" sz="4200">
                <a:solidFill>
                  <a:srgbClr val="000000"/>
                </a:solidFill>
                <a:latin typeface="Bookman Old Style"/>
                <a:ea typeface="Bookman Old Style"/>
                <a:cs typeface="Bookman Old Style"/>
                <a:sym typeface="Bookman Old Style"/>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86"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87"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4"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195"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96"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3"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04"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205"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06"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1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14"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215"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16"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3"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0"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7"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38"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5"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46"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247"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54"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21"/>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6.png"/><Relationship Id="rId5" Type="http://schemas.openxmlformats.org/officeDocument/2006/relationships/image" Target="../media/image7.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1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1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6.png"/><Relationship Id="rId5" Type="http://schemas.openxmlformats.org/officeDocument/2006/relationships/hyperlink" Target="http://" TargetMode="External"/><Relationship Id="rId6" Type="http://schemas.openxmlformats.org/officeDocument/2006/relationships/hyperlink" Target="http://w65stchurchofchrist.com" TargetMode="External"/><Relationship Id="rId7" Type="http://schemas.openxmlformats.org/officeDocument/2006/relationships/image" Target="../media/image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Image" descr="Image"/>
          <p:cNvPicPr>
            <a:picLocks noChangeAspect="1"/>
          </p:cNvPicPr>
          <p:nvPr>
            <p:ph type="pic" idx="21"/>
          </p:nvPr>
        </p:nvPicPr>
        <p:blipFill>
          <a:blip r:embed="rId2">
            <a:extLst/>
          </a:blip>
          <a:srcRect l="6336" t="0" r="6336" b="0"/>
          <a:stretch>
            <a:fillRect/>
          </a:stretch>
        </p:blipFill>
        <p:spPr>
          <a:xfrm>
            <a:off x="0" y="0"/>
            <a:ext cx="13004800" cy="9753600"/>
          </a:xfrm>
          <a:prstGeom prst="rect">
            <a:avLst/>
          </a:prstGeom>
        </p:spPr>
      </p:pic>
      <p:grpSp>
        <p:nvGrpSpPr>
          <p:cNvPr id="266" name="Image"/>
          <p:cNvGrpSpPr/>
          <p:nvPr/>
        </p:nvGrpSpPr>
        <p:grpSpPr>
          <a:xfrm>
            <a:off x="557130" y="387427"/>
            <a:ext cx="11890540" cy="3360523"/>
            <a:chOff x="0" y="0"/>
            <a:chExt cx="11890539" cy="3360522"/>
          </a:xfrm>
        </p:grpSpPr>
        <p:pic>
          <p:nvPicPr>
            <p:cNvPr id="265" name="Image" descr="Image"/>
            <p:cNvPicPr>
              <a:picLocks noChangeAspect="1"/>
            </p:cNvPicPr>
            <p:nvPr/>
          </p:nvPicPr>
          <p:blipFill>
            <a:blip r:embed="rId3">
              <a:extLst/>
            </a:blip>
            <a:srcRect l="0" t="28802" r="0" b="22296"/>
            <a:stretch>
              <a:fillRect/>
            </a:stretch>
          </p:blipFill>
          <p:spPr>
            <a:xfrm>
              <a:off x="215900" y="139700"/>
              <a:ext cx="11458740" cy="2801723"/>
            </a:xfrm>
            <a:prstGeom prst="rect">
              <a:avLst/>
            </a:prstGeom>
            <a:ln>
              <a:noFill/>
            </a:ln>
            <a:effectLst/>
          </p:spPr>
        </p:pic>
        <p:pic>
          <p:nvPicPr>
            <p:cNvPr id="264" name="Image" descr="Image"/>
            <p:cNvPicPr>
              <a:picLocks noChangeAspect="0"/>
            </p:cNvPicPr>
            <p:nvPr/>
          </p:nvPicPr>
          <p:blipFill>
            <a:blip r:embed="rId4">
              <a:extLst/>
            </a:blip>
            <a:stretch>
              <a:fillRect/>
            </a:stretch>
          </p:blipFill>
          <p:spPr>
            <a:xfrm>
              <a:off x="-1" y="-1"/>
              <a:ext cx="11890541" cy="3360524"/>
            </a:xfrm>
            <a:prstGeom prst="rect">
              <a:avLst/>
            </a:prstGeom>
            <a:effectLst/>
          </p:spPr>
        </p:pic>
      </p:grpSp>
      <p:grpSp>
        <p:nvGrpSpPr>
          <p:cNvPr id="269" name="“The Great Apostasy”…"/>
          <p:cNvGrpSpPr/>
          <p:nvPr/>
        </p:nvGrpSpPr>
        <p:grpSpPr>
          <a:xfrm>
            <a:off x="557130" y="5872819"/>
            <a:ext cx="11890540" cy="2552701"/>
            <a:chOff x="0" y="0"/>
            <a:chExt cx="11890539" cy="2552700"/>
          </a:xfrm>
        </p:grpSpPr>
        <p:sp>
          <p:nvSpPr>
            <p:cNvPr id="268" name="“The Great Apostasy”…"/>
            <p:cNvSpPr txBox="1"/>
            <p:nvPr/>
          </p:nvSpPr>
          <p:spPr>
            <a:xfrm>
              <a:off x="215900" y="139700"/>
              <a:ext cx="11458740" cy="19939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70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“The Great Apostasy”</a:t>
              </a:r>
            </a:p>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4:1–7)</a:t>
              </a:r>
            </a:p>
          </p:txBody>
        </p:sp>
        <p:pic>
          <p:nvPicPr>
            <p:cNvPr id="267" name="“The Great Apostasy”… “The Great Apostasy”(1 Timothy 4:1–7)" descr="“The Great Apostasy”… “The Great Apostasy”(1 Timothy 4:1–7)"/>
            <p:cNvPicPr>
              <a:picLocks noChangeAspect="0"/>
            </p:cNvPicPr>
            <p:nvPr/>
          </p:nvPicPr>
          <p:blipFill>
            <a:blip r:embed="rId5">
              <a:extLst/>
            </a:blip>
            <a:stretch>
              <a:fillRect/>
            </a:stretch>
          </p:blipFill>
          <p:spPr>
            <a:xfrm>
              <a:off x="0" y="0"/>
              <a:ext cx="11890540" cy="2552700"/>
            </a:xfrm>
            <a:prstGeom prst="rect">
              <a:avLst/>
            </a:prstGeom>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3" name="Image"/>
          <p:cNvGrpSpPr/>
          <p:nvPr/>
        </p:nvGrpSpPr>
        <p:grpSpPr>
          <a:xfrm>
            <a:off x="125492" y="1600239"/>
            <a:ext cx="4434530" cy="7959603"/>
            <a:chOff x="0" y="0"/>
            <a:chExt cx="4434529" cy="7959602"/>
          </a:xfrm>
        </p:grpSpPr>
        <p:pic>
          <p:nvPicPr>
            <p:cNvPr id="341"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42"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44" name="1 Timothy 4:3–5 (NKJV)…"/>
          <p:cNvSpPr txBox="1"/>
          <p:nvPr/>
        </p:nvSpPr>
        <p:spPr>
          <a:xfrm>
            <a:off x="319970" y="3492092"/>
            <a:ext cx="4045573" cy="5443787"/>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4:3–5 (NKJV) </a:t>
            </a:r>
          </a:p>
          <a:p>
            <a:pPr>
              <a:defRPr baseline="-1" sz="320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8"/>
              <a:t>3</a:t>
            </a:r>
            <a:r>
              <a:t> forbidding to marry, </a:t>
            </a:r>
            <a:r>
              <a:rPr i="1"/>
              <a:t>and commanding</a:t>
            </a:r>
            <a:r>
              <a:t> to abstain from foods which God created to be received with thanksgiving by those who believe and know the truth. </a:t>
            </a:r>
          </a:p>
        </p:txBody>
      </p:sp>
      <p:grpSp>
        <p:nvGrpSpPr>
          <p:cNvPr id="347" name="First Timothy Introduction / Greeting"/>
          <p:cNvGrpSpPr/>
          <p:nvPr/>
        </p:nvGrpSpPr>
        <p:grpSpPr>
          <a:xfrm>
            <a:off x="82897" y="119798"/>
            <a:ext cx="12839005" cy="1384301"/>
            <a:chOff x="0" y="0"/>
            <a:chExt cx="12839003" cy="1384300"/>
          </a:xfrm>
        </p:grpSpPr>
        <p:sp>
          <p:nvSpPr>
            <p:cNvPr id="346"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Great Apostasy”</a:t>
              </a:r>
            </a:p>
          </p:txBody>
        </p:sp>
        <p:pic>
          <p:nvPicPr>
            <p:cNvPr id="345" name="First Timothy Introduction / Greeting" descr="First Timothy Introduction / Greeting"/>
            <p:cNvPicPr>
              <a:picLocks noChangeAspect="0"/>
            </p:cNvPicPr>
            <p:nvPr/>
          </p:nvPicPr>
          <p:blipFill>
            <a:blip r:embed="rId4">
              <a:extLst/>
            </a:blip>
            <a:stretch>
              <a:fillRect/>
            </a:stretch>
          </p:blipFill>
          <p:spPr>
            <a:xfrm>
              <a:off x="0" y="0"/>
              <a:ext cx="12839004" cy="1384300"/>
            </a:xfrm>
            <a:prstGeom prst="rect">
              <a:avLst/>
            </a:prstGeom>
            <a:effectLst/>
          </p:spPr>
        </p:pic>
      </p:grpSp>
      <p:sp>
        <p:nvSpPr>
          <p:cNvPr id="348" name="Specific FALSE Doctrines"/>
          <p:cNvSpPr/>
          <p:nvPr/>
        </p:nvSpPr>
        <p:spPr>
          <a:xfrm>
            <a:off x="4666825" y="1531660"/>
            <a:ext cx="8185029" cy="1173519"/>
          </a:xfrm>
          <a:prstGeom prst="roundRect">
            <a:avLst>
              <a:gd name="adj" fmla="val 16233"/>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6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Specific FALSE Doctrines</a:t>
            </a:r>
          </a:p>
        </p:txBody>
      </p:sp>
      <p:sp>
        <p:nvSpPr>
          <p:cNvPr id="349" name="“A false asceticism is the key emphasis of their teaching.  How often has this sort of ascetic teaching, under the guise of a more spiritual religion, arisen to plague mankind!  The Essenses and Therapeutae in the days before the church, the Gnostics dur"/>
          <p:cNvSpPr/>
          <p:nvPr/>
        </p:nvSpPr>
        <p:spPr>
          <a:xfrm>
            <a:off x="4868940" y="2910458"/>
            <a:ext cx="7780799" cy="6607056"/>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900">
                <a:solidFill>
                  <a:srgbClr val="FFFFFF"/>
                </a:solidFill>
              </a:defRPr>
            </a:lvl1pPr>
          </a:lstStyle>
          <a:p>
            <a:pPr/>
            <a:r>
              <a:t>“A false asceticism is the key emphasis of their teaching.  How often has this sort of ascetic teaching, under the guise of a more spiritual religion, arisen to plague mankind!  The Essenses and Therapeutae in the days before the church, the Gnostics during the early centuries, Roman Catholicism with its celibacy for priests down to the present hour all are examples of this practice” (Kent p. 152).</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3" name="Image"/>
          <p:cNvGrpSpPr/>
          <p:nvPr/>
        </p:nvGrpSpPr>
        <p:grpSpPr>
          <a:xfrm>
            <a:off x="125492" y="1600239"/>
            <a:ext cx="4434530" cy="7959603"/>
            <a:chOff x="0" y="0"/>
            <a:chExt cx="4434529" cy="7959602"/>
          </a:xfrm>
        </p:grpSpPr>
        <p:pic>
          <p:nvPicPr>
            <p:cNvPr id="351"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52"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54" name="Paul, an apostle of Jesus Christ : The word apostle (apostolos) “is, lit., one sent forth (from stellō, to send)” (Vine).…"/>
          <p:cNvSpPr txBox="1"/>
          <p:nvPr/>
        </p:nvSpPr>
        <p:spPr>
          <a:xfrm>
            <a:off x="4579903" y="2928834"/>
            <a:ext cx="8358873" cy="668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100"/>
              </a:spcBef>
              <a:buSzPct val="80000"/>
              <a:buBlip>
                <a:blip r:embed="rId4"/>
              </a:buBlip>
              <a:defRPr sz="3200">
                <a:solidFill>
                  <a:srgbClr val="000000"/>
                </a:solidFill>
                <a:latin typeface="Century Gothic"/>
                <a:ea typeface="Century Gothic"/>
                <a:cs typeface="Century Gothic"/>
                <a:sym typeface="Century Gothic"/>
              </a:defRPr>
            </a:pPr>
            <a:r>
              <a:t>“</a:t>
            </a:r>
            <a:r>
              <a:rPr b="1"/>
              <a:t>forbidding to marry</a:t>
            </a:r>
            <a:r>
              <a:t>” :</a:t>
            </a:r>
          </a:p>
          <a:p>
            <a:pPr marL="1143000" indent="-685800" algn="l">
              <a:spcBef>
                <a:spcPts val="400"/>
              </a:spcBef>
              <a:buSzPct val="80000"/>
              <a:buBlip>
                <a:blip r:embed="rId5"/>
              </a:buBlip>
              <a:defRPr sz="3100">
                <a:solidFill>
                  <a:srgbClr val="000000"/>
                </a:solidFill>
                <a:latin typeface="Century Gothic"/>
                <a:ea typeface="Century Gothic"/>
                <a:cs typeface="Century Gothic"/>
                <a:sym typeface="Century Gothic"/>
              </a:defRPr>
            </a:pPr>
            <a:r>
              <a:t>Some have tried to argue that any attempt to forbid any marriage is a mark of apostasy.   </a:t>
            </a:r>
          </a:p>
          <a:p>
            <a:pPr marL="1143000" indent="-685800" algn="l">
              <a:spcBef>
                <a:spcPts val="400"/>
              </a:spcBef>
              <a:buSzPct val="80000"/>
              <a:buBlip>
                <a:blip r:embed="rId5"/>
              </a:buBlip>
              <a:defRPr sz="3100">
                <a:solidFill>
                  <a:srgbClr val="000000"/>
                </a:solidFill>
                <a:latin typeface="Century Gothic"/>
                <a:ea typeface="Century Gothic"/>
                <a:cs typeface="Century Gothic"/>
                <a:sym typeface="Century Gothic"/>
              </a:defRPr>
            </a:pPr>
            <a:r>
              <a:t>John the Baptist told Herod that it was unlawful for him to have a certain wife (Matthew 14:4). </a:t>
            </a:r>
          </a:p>
          <a:p>
            <a:pPr marL="1143000" indent="-685800" algn="l">
              <a:spcBef>
                <a:spcPts val="400"/>
              </a:spcBef>
              <a:buSzPct val="80000"/>
              <a:buBlip>
                <a:blip r:embed="rId5"/>
              </a:buBlip>
              <a:defRPr sz="3100">
                <a:solidFill>
                  <a:srgbClr val="000000"/>
                </a:solidFill>
                <a:latin typeface="Century Gothic"/>
                <a:ea typeface="Century Gothic"/>
                <a:cs typeface="Century Gothic"/>
                <a:sym typeface="Century Gothic"/>
              </a:defRPr>
            </a:pPr>
            <a:r>
              <a:t>Jesus noted that certain “marriages” are sinful (Mat. 5:32; 19:9) as did Paul (Rom. 7:2-3; 1 Cor. 7:10-11).  </a:t>
            </a:r>
          </a:p>
          <a:p>
            <a:pPr marL="1143000" indent="-685800" algn="l">
              <a:spcBef>
                <a:spcPts val="400"/>
              </a:spcBef>
              <a:buSzPct val="80000"/>
              <a:buBlip>
                <a:blip r:embed="rId5"/>
              </a:buBlip>
              <a:defRPr sz="3100">
                <a:solidFill>
                  <a:srgbClr val="000000"/>
                </a:solidFill>
                <a:latin typeface="Century Gothic"/>
                <a:ea typeface="Century Gothic"/>
                <a:cs typeface="Century Gothic"/>
                <a:sym typeface="Century Gothic"/>
              </a:defRPr>
            </a:pPr>
            <a:r>
              <a:t>Paul is taking about forbidding people from marrying who have the Scriptural right to marry!</a:t>
            </a:r>
          </a:p>
        </p:txBody>
      </p:sp>
      <p:sp>
        <p:nvSpPr>
          <p:cNvPr id="355" name="1 Timothy 4:3–5 (NKJV)…"/>
          <p:cNvSpPr txBox="1"/>
          <p:nvPr/>
        </p:nvSpPr>
        <p:spPr>
          <a:xfrm>
            <a:off x="319970" y="3492092"/>
            <a:ext cx="4045573" cy="5443787"/>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4:3–5 (NKJV) </a:t>
            </a:r>
          </a:p>
          <a:p>
            <a:pPr>
              <a:defRPr baseline="-1" sz="320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8"/>
              <a:t>3</a:t>
            </a:r>
            <a:r>
              <a:t> forbidding to marry, </a:t>
            </a:r>
            <a:r>
              <a:rPr i="1"/>
              <a:t>and commanding</a:t>
            </a:r>
            <a:r>
              <a:t> to abstain from foods which God created to be received with thanksgiving by those who believe and know the truth. </a:t>
            </a:r>
          </a:p>
        </p:txBody>
      </p:sp>
      <p:grpSp>
        <p:nvGrpSpPr>
          <p:cNvPr id="358" name="First Timothy Introduction / Greeting"/>
          <p:cNvGrpSpPr/>
          <p:nvPr/>
        </p:nvGrpSpPr>
        <p:grpSpPr>
          <a:xfrm>
            <a:off x="82897" y="119798"/>
            <a:ext cx="12839005" cy="1384301"/>
            <a:chOff x="0" y="0"/>
            <a:chExt cx="12839003" cy="1384300"/>
          </a:xfrm>
        </p:grpSpPr>
        <p:sp>
          <p:nvSpPr>
            <p:cNvPr id="357"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Great Apostasy”</a:t>
              </a:r>
            </a:p>
          </p:txBody>
        </p:sp>
        <p:pic>
          <p:nvPicPr>
            <p:cNvPr id="356" name="First Timothy Introduction / Greeting" descr="First Timothy Introduction / Greeting"/>
            <p:cNvPicPr>
              <a:picLocks noChangeAspect="0"/>
            </p:cNvPicPr>
            <p:nvPr/>
          </p:nvPicPr>
          <p:blipFill>
            <a:blip r:embed="rId6">
              <a:extLst/>
            </a:blip>
            <a:stretch>
              <a:fillRect/>
            </a:stretch>
          </p:blipFill>
          <p:spPr>
            <a:xfrm>
              <a:off x="0" y="0"/>
              <a:ext cx="12839004" cy="1384300"/>
            </a:xfrm>
            <a:prstGeom prst="rect">
              <a:avLst/>
            </a:prstGeom>
            <a:effectLst/>
          </p:spPr>
        </p:pic>
      </p:grpSp>
      <p:sp>
        <p:nvSpPr>
          <p:cNvPr id="359" name="Specific FALSE Doctrines"/>
          <p:cNvSpPr/>
          <p:nvPr/>
        </p:nvSpPr>
        <p:spPr>
          <a:xfrm>
            <a:off x="4666825" y="1531660"/>
            <a:ext cx="8185029" cy="1173519"/>
          </a:xfrm>
          <a:prstGeom prst="roundRect">
            <a:avLst>
              <a:gd name="adj" fmla="val 16233"/>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6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Specific FALSE Doctrines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4">
                                            <p:txEl>
                                              <p:pRg st="2" end="2"/>
                                            </p:txEl>
                                          </p:spTgt>
                                        </p:tgtEl>
                                        <p:attrNameLst>
                                          <p:attrName>style.visibility</p:attrName>
                                        </p:attrNameLst>
                                      </p:cBhvr>
                                      <p:to>
                                        <p:strVal val="visible"/>
                                      </p:to>
                                    </p:set>
                                    <p:animEffect filter="fade" transition="in">
                                      <p:cBhvr>
                                        <p:cTn id="7" dur="1500"/>
                                        <p:tgtEl>
                                          <p:spTgt spid="35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54">
                                            <p:txEl>
                                              <p:pRg st="3" end="3"/>
                                            </p:txEl>
                                          </p:spTgt>
                                        </p:tgtEl>
                                        <p:attrNameLst>
                                          <p:attrName>style.visibility</p:attrName>
                                        </p:attrNameLst>
                                      </p:cBhvr>
                                      <p:to>
                                        <p:strVal val="visible"/>
                                      </p:to>
                                    </p:set>
                                    <p:animEffect filter="fade" transition="in">
                                      <p:cBhvr>
                                        <p:cTn id="12" dur="1500"/>
                                        <p:tgtEl>
                                          <p:spTgt spid="35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54">
                                            <p:txEl>
                                              <p:pRg st="4" end="4"/>
                                            </p:txEl>
                                          </p:spTgt>
                                        </p:tgtEl>
                                        <p:attrNameLst>
                                          <p:attrName>style.visibility</p:attrName>
                                        </p:attrNameLst>
                                      </p:cBhvr>
                                      <p:to>
                                        <p:strVal val="visible"/>
                                      </p:to>
                                    </p:set>
                                    <p:animEffect filter="fade" transition="in">
                                      <p:cBhvr>
                                        <p:cTn id="17" dur="1500"/>
                                        <p:tgtEl>
                                          <p:spTgt spid="35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4"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3" name="Image"/>
          <p:cNvGrpSpPr/>
          <p:nvPr/>
        </p:nvGrpSpPr>
        <p:grpSpPr>
          <a:xfrm>
            <a:off x="125492" y="1600239"/>
            <a:ext cx="4434530" cy="7959603"/>
            <a:chOff x="0" y="0"/>
            <a:chExt cx="4434529" cy="7959602"/>
          </a:xfrm>
        </p:grpSpPr>
        <p:pic>
          <p:nvPicPr>
            <p:cNvPr id="361"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62"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64" name="Paul, an apostle of Jesus Christ : The word apostle (apostolos) “is, lit., one sent forth (from stellō, to send)” (Vine).…"/>
          <p:cNvSpPr txBox="1"/>
          <p:nvPr/>
        </p:nvSpPr>
        <p:spPr>
          <a:xfrm>
            <a:off x="4579903" y="2928834"/>
            <a:ext cx="8358873" cy="646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400"/>
              </a:spcBef>
              <a:buSzPct val="80000"/>
              <a:buBlip>
                <a:blip r:embed="rId4"/>
              </a:buBlip>
              <a:defRPr sz="3200">
                <a:solidFill>
                  <a:srgbClr val="000000"/>
                </a:solidFill>
                <a:latin typeface="Century Gothic"/>
                <a:ea typeface="Century Gothic"/>
                <a:cs typeface="Century Gothic"/>
                <a:sym typeface="Century Gothic"/>
              </a:defRPr>
            </a:pPr>
            <a:r>
              <a:t>“</a:t>
            </a:r>
            <a:r>
              <a:rPr b="1"/>
              <a:t>commanding to abstain from foods</a:t>
            </a:r>
            <a:r>
              <a:t>” : The term “foods” (“meats” in some translations) means foods of any kind.</a:t>
            </a:r>
          </a:p>
          <a:p>
            <a:pPr marL="1143000" indent="-685800" algn="l">
              <a:spcBef>
                <a:spcPts val="1400"/>
              </a:spcBef>
              <a:buSzPct val="80000"/>
              <a:buBlip>
                <a:blip r:embed="rId5"/>
              </a:buBlip>
              <a:defRPr sz="3100">
                <a:solidFill>
                  <a:srgbClr val="000000"/>
                </a:solidFill>
                <a:latin typeface="Century Gothic"/>
                <a:ea typeface="Century Gothic"/>
                <a:cs typeface="Century Gothic"/>
                <a:sym typeface="Century Gothic"/>
              </a:defRPr>
            </a:pPr>
            <a:r>
              <a:t>Judaizers, Gnostics, Catholics (Fridays, Lent), Seventh-day Adventists, and all types of ascetics have promoted this error.</a:t>
            </a:r>
          </a:p>
          <a:p>
            <a:pPr marL="1143000" indent="-685800" algn="l">
              <a:spcBef>
                <a:spcPts val="1400"/>
              </a:spcBef>
              <a:buSzPct val="80000"/>
              <a:buBlip>
                <a:blip r:embed="rId5"/>
              </a:buBlip>
              <a:defRPr sz="3100">
                <a:solidFill>
                  <a:srgbClr val="000000"/>
                </a:solidFill>
                <a:latin typeface="Century Gothic"/>
                <a:ea typeface="Century Gothic"/>
                <a:cs typeface="Century Gothic"/>
                <a:sym typeface="Century Gothic"/>
              </a:defRPr>
            </a:pPr>
            <a:r>
              <a:t>Paul faced it squarely in his Epistle to the Colossians (Colossians 2:21-23).  </a:t>
            </a:r>
          </a:p>
          <a:p>
            <a:pPr marL="1143000" indent="-685800" algn="l">
              <a:spcBef>
                <a:spcPts val="1400"/>
              </a:spcBef>
              <a:buSzPct val="80000"/>
              <a:buBlip>
                <a:blip r:embed="rId5"/>
              </a:buBlip>
              <a:defRPr sz="3100">
                <a:solidFill>
                  <a:srgbClr val="000000"/>
                </a:solidFill>
                <a:latin typeface="Century Gothic"/>
                <a:ea typeface="Century Gothic"/>
                <a:cs typeface="Century Gothic"/>
                <a:sym typeface="Century Gothic"/>
              </a:defRPr>
            </a:pPr>
            <a:r>
              <a:t>The error arises from a false view that to deny “normal appetites is thought to be praiseworthy” (Kent p. 152)</a:t>
            </a:r>
          </a:p>
        </p:txBody>
      </p:sp>
      <p:sp>
        <p:nvSpPr>
          <p:cNvPr id="365" name="1 Timothy 4:3–5 (NKJV)…"/>
          <p:cNvSpPr txBox="1"/>
          <p:nvPr/>
        </p:nvSpPr>
        <p:spPr>
          <a:xfrm>
            <a:off x="319970" y="3492092"/>
            <a:ext cx="4045573" cy="5443787"/>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4:3–5 (NKJV) </a:t>
            </a:r>
          </a:p>
          <a:p>
            <a:pPr>
              <a:defRPr baseline="-1" sz="320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8"/>
              <a:t>3</a:t>
            </a:r>
            <a:r>
              <a:t> forbidding to marry, </a:t>
            </a:r>
            <a:r>
              <a:rPr i="1"/>
              <a:t>and commanding</a:t>
            </a:r>
            <a:r>
              <a:t> to abstain from foods which God created to be received with thanksgiving by those who believe and know the truth. </a:t>
            </a:r>
          </a:p>
        </p:txBody>
      </p:sp>
      <p:grpSp>
        <p:nvGrpSpPr>
          <p:cNvPr id="368" name="First Timothy Introduction / Greeting"/>
          <p:cNvGrpSpPr/>
          <p:nvPr/>
        </p:nvGrpSpPr>
        <p:grpSpPr>
          <a:xfrm>
            <a:off x="82897" y="119798"/>
            <a:ext cx="12839005" cy="1384301"/>
            <a:chOff x="0" y="0"/>
            <a:chExt cx="12839003" cy="1384300"/>
          </a:xfrm>
        </p:grpSpPr>
        <p:sp>
          <p:nvSpPr>
            <p:cNvPr id="367"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Great Apostasy”</a:t>
              </a:r>
            </a:p>
          </p:txBody>
        </p:sp>
        <p:pic>
          <p:nvPicPr>
            <p:cNvPr id="366" name="First Timothy Introduction / Greeting" descr="First Timothy Introduction / Greeting"/>
            <p:cNvPicPr>
              <a:picLocks noChangeAspect="0"/>
            </p:cNvPicPr>
            <p:nvPr/>
          </p:nvPicPr>
          <p:blipFill>
            <a:blip r:embed="rId6">
              <a:extLst/>
            </a:blip>
            <a:stretch>
              <a:fillRect/>
            </a:stretch>
          </p:blipFill>
          <p:spPr>
            <a:xfrm>
              <a:off x="0" y="0"/>
              <a:ext cx="12839004" cy="1384300"/>
            </a:xfrm>
            <a:prstGeom prst="rect">
              <a:avLst/>
            </a:prstGeom>
            <a:effectLst/>
          </p:spPr>
        </p:pic>
      </p:grpSp>
      <p:sp>
        <p:nvSpPr>
          <p:cNvPr id="369" name="Specific FALSE Doctrines"/>
          <p:cNvSpPr/>
          <p:nvPr/>
        </p:nvSpPr>
        <p:spPr>
          <a:xfrm>
            <a:off x="4666825" y="1531660"/>
            <a:ext cx="8185029" cy="1173519"/>
          </a:xfrm>
          <a:prstGeom prst="roundRect">
            <a:avLst>
              <a:gd name="adj" fmla="val 16233"/>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6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Specific FALSE Doctrines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4">
                                            <p:txEl>
                                              <p:pRg st="1" end="1"/>
                                            </p:txEl>
                                          </p:spTgt>
                                        </p:tgtEl>
                                        <p:attrNameLst>
                                          <p:attrName>style.visibility</p:attrName>
                                        </p:attrNameLst>
                                      </p:cBhvr>
                                      <p:to>
                                        <p:strVal val="visible"/>
                                      </p:to>
                                    </p:set>
                                    <p:animEffect filter="fade" transition="in">
                                      <p:cBhvr>
                                        <p:cTn id="7" dur="1500"/>
                                        <p:tgtEl>
                                          <p:spTgt spid="36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64">
                                            <p:txEl>
                                              <p:pRg st="2" end="2"/>
                                            </p:txEl>
                                          </p:spTgt>
                                        </p:tgtEl>
                                        <p:attrNameLst>
                                          <p:attrName>style.visibility</p:attrName>
                                        </p:attrNameLst>
                                      </p:cBhvr>
                                      <p:to>
                                        <p:strVal val="visible"/>
                                      </p:to>
                                    </p:set>
                                    <p:animEffect filter="fade" transition="in">
                                      <p:cBhvr>
                                        <p:cTn id="12" dur="1500"/>
                                        <p:tgtEl>
                                          <p:spTgt spid="36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64">
                                            <p:txEl>
                                              <p:pRg st="3" end="3"/>
                                            </p:txEl>
                                          </p:spTgt>
                                        </p:tgtEl>
                                        <p:attrNameLst>
                                          <p:attrName>style.visibility</p:attrName>
                                        </p:attrNameLst>
                                      </p:cBhvr>
                                      <p:to>
                                        <p:strVal val="visible"/>
                                      </p:to>
                                    </p:set>
                                    <p:animEffect filter="fade" transition="in">
                                      <p:cBhvr>
                                        <p:cTn id="17" dur="1500"/>
                                        <p:tgtEl>
                                          <p:spTgt spid="36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4"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3" name="Image"/>
          <p:cNvGrpSpPr/>
          <p:nvPr/>
        </p:nvGrpSpPr>
        <p:grpSpPr>
          <a:xfrm>
            <a:off x="125492" y="1600239"/>
            <a:ext cx="4434530" cy="7959603"/>
            <a:chOff x="0" y="0"/>
            <a:chExt cx="4434529" cy="7959602"/>
          </a:xfrm>
        </p:grpSpPr>
        <p:pic>
          <p:nvPicPr>
            <p:cNvPr id="371"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72"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74" name="Paul, an apostle of Jesus Christ : The word apostle (apostolos) “is, lit., one sent forth (from stellō, to send)” (Vine).…"/>
          <p:cNvSpPr txBox="1"/>
          <p:nvPr/>
        </p:nvSpPr>
        <p:spPr>
          <a:xfrm>
            <a:off x="4579903" y="2928834"/>
            <a:ext cx="8358873" cy="723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900"/>
              </a:spcBef>
              <a:buSzPct val="80000"/>
              <a:buBlip>
                <a:blip r:embed="rId4"/>
              </a:buBlip>
              <a:defRPr sz="3200">
                <a:solidFill>
                  <a:srgbClr val="000000"/>
                </a:solidFill>
                <a:latin typeface="Century Gothic"/>
                <a:ea typeface="Century Gothic"/>
                <a:cs typeface="Century Gothic"/>
                <a:sym typeface="Century Gothic"/>
              </a:defRPr>
            </a:pPr>
            <a:r>
              <a:t>“</a:t>
            </a:r>
            <a:r>
              <a:rPr b="1"/>
              <a:t>commanding to abstain from foods</a:t>
            </a:r>
            <a:r>
              <a:t>” : The term “foods” (“meats” in some translations) means foods of any kind.</a:t>
            </a:r>
          </a:p>
          <a:p>
            <a:pPr marL="1143000" indent="-685800" algn="l">
              <a:spcBef>
                <a:spcPts val="900"/>
              </a:spcBef>
              <a:buSzPct val="80000"/>
              <a:buBlip>
                <a:blip r:embed="rId5"/>
              </a:buBlip>
              <a:defRPr sz="3100">
                <a:solidFill>
                  <a:srgbClr val="000000"/>
                </a:solidFill>
                <a:latin typeface="Century Gothic"/>
                <a:ea typeface="Century Gothic"/>
                <a:cs typeface="Century Gothic"/>
                <a:sym typeface="Century Gothic"/>
              </a:defRPr>
            </a:pPr>
            <a:r>
              <a:t>While restrictions regarding meat eating were imposed upon the Jews under the Mosaic system, such is no part of the new covenant (cf. Col. 2:14-16; Acts 10:10-15). </a:t>
            </a:r>
          </a:p>
          <a:p>
            <a:pPr marL="1143000" indent="-685800" algn="l">
              <a:spcBef>
                <a:spcPts val="900"/>
              </a:spcBef>
              <a:buSzPct val="80000"/>
              <a:buBlip>
                <a:blip r:embed="rId5"/>
              </a:buBlip>
              <a:defRPr sz="3100">
                <a:solidFill>
                  <a:srgbClr val="000000"/>
                </a:solidFill>
                <a:latin typeface="Century Gothic"/>
                <a:ea typeface="Century Gothic"/>
                <a:cs typeface="Century Gothic"/>
                <a:sym typeface="Century Gothic"/>
              </a:defRPr>
            </a:pPr>
            <a:r>
              <a:t>“</a:t>
            </a:r>
            <a:r>
              <a:rPr baseline="31999"/>
              <a:t>4</a:t>
            </a:r>
            <a:r>
              <a:t> For every creature of God is good, and nothing is to be refused if it is received with thanksgiving; </a:t>
            </a:r>
            <a:r>
              <a:rPr baseline="31999"/>
              <a:t>5</a:t>
            </a:r>
            <a:r>
              <a:t> for it is sanctified by the word of God and prayer.” (1 Tim 4:4,5)</a:t>
            </a:r>
          </a:p>
        </p:txBody>
      </p:sp>
      <p:sp>
        <p:nvSpPr>
          <p:cNvPr id="375" name="1 Timothy 4:3–5 (NKJV)…"/>
          <p:cNvSpPr txBox="1"/>
          <p:nvPr/>
        </p:nvSpPr>
        <p:spPr>
          <a:xfrm>
            <a:off x="319970" y="3492092"/>
            <a:ext cx="4045573" cy="5443787"/>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4:3–5 (NKJV) </a:t>
            </a:r>
          </a:p>
          <a:p>
            <a:pPr>
              <a:defRPr baseline="-1" sz="320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8"/>
              <a:t>3</a:t>
            </a:r>
            <a:r>
              <a:t> forbidding to marry, </a:t>
            </a:r>
            <a:r>
              <a:rPr i="1"/>
              <a:t>and commanding</a:t>
            </a:r>
            <a:r>
              <a:t> to abstain from foods which God created to be received with thanksgiving by those who believe and know the truth. </a:t>
            </a:r>
          </a:p>
        </p:txBody>
      </p:sp>
      <p:grpSp>
        <p:nvGrpSpPr>
          <p:cNvPr id="378" name="First Timothy Introduction / Greeting"/>
          <p:cNvGrpSpPr/>
          <p:nvPr/>
        </p:nvGrpSpPr>
        <p:grpSpPr>
          <a:xfrm>
            <a:off x="82897" y="119798"/>
            <a:ext cx="12839005" cy="1384301"/>
            <a:chOff x="0" y="0"/>
            <a:chExt cx="12839003" cy="1384300"/>
          </a:xfrm>
        </p:grpSpPr>
        <p:sp>
          <p:nvSpPr>
            <p:cNvPr id="377"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Great Apostasy”</a:t>
              </a:r>
            </a:p>
          </p:txBody>
        </p:sp>
        <p:pic>
          <p:nvPicPr>
            <p:cNvPr id="376" name="First Timothy Introduction / Greeting" descr="First Timothy Introduction / Greeting"/>
            <p:cNvPicPr>
              <a:picLocks noChangeAspect="0"/>
            </p:cNvPicPr>
            <p:nvPr/>
          </p:nvPicPr>
          <p:blipFill>
            <a:blip r:embed="rId6">
              <a:extLst/>
            </a:blip>
            <a:stretch>
              <a:fillRect/>
            </a:stretch>
          </p:blipFill>
          <p:spPr>
            <a:xfrm>
              <a:off x="0" y="0"/>
              <a:ext cx="12839004" cy="1384300"/>
            </a:xfrm>
            <a:prstGeom prst="rect">
              <a:avLst/>
            </a:prstGeom>
            <a:effectLst/>
          </p:spPr>
        </p:pic>
      </p:grpSp>
      <p:sp>
        <p:nvSpPr>
          <p:cNvPr id="379" name="Specific FALSE Doctrines"/>
          <p:cNvSpPr/>
          <p:nvPr/>
        </p:nvSpPr>
        <p:spPr>
          <a:xfrm>
            <a:off x="4666825" y="1531660"/>
            <a:ext cx="8185029" cy="1173519"/>
          </a:xfrm>
          <a:prstGeom prst="roundRect">
            <a:avLst>
              <a:gd name="adj" fmla="val 16233"/>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6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Specific FALSE Doctrines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4">
                                            <p:txEl>
                                              <p:pRg st="2" end="2"/>
                                            </p:txEl>
                                          </p:spTgt>
                                        </p:tgtEl>
                                        <p:attrNameLst>
                                          <p:attrName>style.visibility</p:attrName>
                                        </p:attrNameLst>
                                      </p:cBhvr>
                                      <p:to>
                                        <p:strVal val="visible"/>
                                      </p:to>
                                    </p:set>
                                    <p:animEffect filter="fade" transition="in">
                                      <p:cBhvr>
                                        <p:cTn id="7" dur="1500"/>
                                        <p:tgtEl>
                                          <p:spTgt spid="37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74">
                                            <p:txEl>
                                              <p:pRg st="3" end="3"/>
                                            </p:txEl>
                                          </p:spTgt>
                                        </p:tgtEl>
                                        <p:attrNameLst>
                                          <p:attrName>style.visibility</p:attrName>
                                        </p:attrNameLst>
                                      </p:cBhvr>
                                      <p:to>
                                        <p:strVal val="visible"/>
                                      </p:to>
                                    </p:set>
                                    <p:animEffect filter="fade" transition="in">
                                      <p:cBhvr>
                                        <p:cTn id="12" dur="1500"/>
                                        <p:tgtEl>
                                          <p:spTgt spid="37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4"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3" name="Image"/>
          <p:cNvGrpSpPr/>
          <p:nvPr/>
        </p:nvGrpSpPr>
        <p:grpSpPr>
          <a:xfrm>
            <a:off x="125492" y="1600239"/>
            <a:ext cx="4434530" cy="7959603"/>
            <a:chOff x="0" y="0"/>
            <a:chExt cx="4434529" cy="7959602"/>
          </a:xfrm>
        </p:grpSpPr>
        <p:pic>
          <p:nvPicPr>
            <p:cNvPr id="381"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82"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84" name="1 Timothy 4:3–5 (NKJV)…"/>
          <p:cNvSpPr txBox="1"/>
          <p:nvPr/>
        </p:nvSpPr>
        <p:spPr>
          <a:xfrm>
            <a:off x="319970" y="3492092"/>
            <a:ext cx="4045573" cy="5443788"/>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4:3–5 (NKJV) </a:t>
            </a:r>
          </a:p>
          <a:p>
            <a:pPr>
              <a:defRPr baseline="-1" sz="320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8"/>
              <a:t>3</a:t>
            </a:r>
            <a:r>
              <a:t> forbidding to marry, </a:t>
            </a:r>
            <a:r>
              <a:rPr i="1"/>
              <a:t>and commanding</a:t>
            </a:r>
            <a:r>
              <a:t> to abstain from foods which God created to be received with thanksgiving by those who believe and know the truth. </a:t>
            </a:r>
          </a:p>
        </p:txBody>
      </p:sp>
      <p:grpSp>
        <p:nvGrpSpPr>
          <p:cNvPr id="387" name="First Timothy Introduction / Greeting"/>
          <p:cNvGrpSpPr/>
          <p:nvPr/>
        </p:nvGrpSpPr>
        <p:grpSpPr>
          <a:xfrm>
            <a:off x="82897" y="119798"/>
            <a:ext cx="12839005" cy="1384301"/>
            <a:chOff x="0" y="0"/>
            <a:chExt cx="12839003" cy="1384300"/>
          </a:xfrm>
        </p:grpSpPr>
        <p:sp>
          <p:nvSpPr>
            <p:cNvPr id="386"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Great Apostasy”</a:t>
              </a:r>
            </a:p>
          </p:txBody>
        </p:sp>
        <p:pic>
          <p:nvPicPr>
            <p:cNvPr id="385" name="First Timothy Introduction / Greeting" descr="First Timothy Introduction / Greeting"/>
            <p:cNvPicPr>
              <a:picLocks noChangeAspect="0"/>
            </p:cNvPicPr>
            <p:nvPr/>
          </p:nvPicPr>
          <p:blipFill>
            <a:blip r:embed="rId4">
              <a:extLst/>
            </a:blip>
            <a:stretch>
              <a:fillRect/>
            </a:stretch>
          </p:blipFill>
          <p:spPr>
            <a:xfrm>
              <a:off x="0" y="0"/>
              <a:ext cx="12839004" cy="1384300"/>
            </a:xfrm>
            <a:prstGeom prst="rect">
              <a:avLst/>
            </a:prstGeom>
            <a:effectLst/>
          </p:spPr>
        </p:pic>
      </p:grpSp>
      <p:sp>
        <p:nvSpPr>
          <p:cNvPr id="388" name="The CHURCH Needs To Be TAUGHT!"/>
          <p:cNvSpPr/>
          <p:nvPr/>
        </p:nvSpPr>
        <p:spPr>
          <a:xfrm>
            <a:off x="4666825" y="1531660"/>
            <a:ext cx="8185029" cy="1544002"/>
          </a:xfrm>
          <a:prstGeom prst="roundRect">
            <a:avLst>
              <a:gd name="adj" fmla="val 12338"/>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6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The CHURCH Needs To Be TAUGHT!</a:t>
            </a:r>
          </a:p>
        </p:txBody>
      </p:sp>
      <p:sp>
        <p:nvSpPr>
          <p:cNvPr id="389" name="1 Timothy 4:6–7 (NKJV)…"/>
          <p:cNvSpPr txBox="1"/>
          <p:nvPr/>
        </p:nvSpPr>
        <p:spPr>
          <a:xfrm>
            <a:off x="4786043" y="3515682"/>
            <a:ext cx="7946593" cy="57045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000000"/>
                </a:solidFill>
                <a:latin typeface="Times New Roman"/>
                <a:ea typeface="Times New Roman"/>
                <a:cs typeface="Times New Roman"/>
                <a:sym typeface="Times New Roman"/>
              </a:defRPr>
            </a:pPr>
            <a:r>
              <a:t>1 Timothy 4:6–7 (NKJV)</a:t>
            </a:r>
          </a:p>
          <a:p>
            <a:pPr defTabSz="457200">
              <a:defRPr sz="4300">
                <a:solidFill>
                  <a:srgbClr val="000000"/>
                </a:solidFill>
                <a:latin typeface="Times New Roman"/>
                <a:ea typeface="Times New Roman"/>
                <a:cs typeface="Times New Roman"/>
                <a:sym typeface="Times New Roman"/>
              </a:defRPr>
            </a:pPr>
            <a:r>
              <a:rPr baseline="31999"/>
              <a:t>6</a:t>
            </a:r>
            <a:r>
              <a:t> If you instruct the brethren in these things, you will be a good minister of Jesus Christ, nourished in the words of faith and of the good doctrine which you have carefully followed. </a:t>
            </a:r>
            <a:r>
              <a:rPr baseline="31999"/>
              <a:t>7</a:t>
            </a:r>
            <a:r>
              <a:t> But reject profane and old wives’ fables, and exercise yourself toward godliness.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93" name="Image"/>
          <p:cNvGrpSpPr/>
          <p:nvPr/>
        </p:nvGrpSpPr>
        <p:grpSpPr>
          <a:xfrm>
            <a:off x="125492" y="1600239"/>
            <a:ext cx="4434530" cy="7959603"/>
            <a:chOff x="0" y="0"/>
            <a:chExt cx="4434529" cy="7959602"/>
          </a:xfrm>
        </p:grpSpPr>
        <p:pic>
          <p:nvPicPr>
            <p:cNvPr id="391"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92"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94" name="1 Timothy 4:6,7 (NKJV)…"/>
          <p:cNvSpPr txBox="1"/>
          <p:nvPr/>
        </p:nvSpPr>
        <p:spPr>
          <a:xfrm>
            <a:off x="319970" y="1234315"/>
            <a:ext cx="4045573" cy="7793310"/>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4:6,7 (NKJV) </a:t>
            </a:r>
          </a:p>
          <a:p>
            <a:pPr>
              <a:defRPr baseline="-1" sz="320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8"/>
              <a:t>6</a:t>
            </a:r>
            <a:r>
              <a:t> If you instruct the brethren in these things, you will be a good minister of Jesus Christ, nourished in the words of faith and of the good doctrine which you have carefully followed. </a:t>
            </a:r>
            <a:r>
              <a:rPr baseline="31998"/>
              <a:t>7</a:t>
            </a:r>
            <a:r>
              <a:t> But reject profane and old wives’ fables, and exercise yourself toward godliness.</a:t>
            </a:r>
          </a:p>
        </p:txBody>
      </p:sp>
      <p:grpSp>
        <p:nvGrpSpPr>
          <p:cNvPr id="397" name="First Timothy Introduction / Greeting"/>
          <p:cNvGrpSpPr/>
          <p:nvPr/>
        </p:nvGrpSpPr>
        <p:grpSpPr>
          <a:xfrm>
            <a:off x="82897" y="119798"/>
            <a:ext cx="12839005" cy="1384301"/>
            <a:chOff x="0" y="0"/>
            <a:chExt cx="12839003" cy="1384300"/>
          </a:xfrm>
        </p:grpSpPr>
        <p:sp>
          <p:nvSpPr>
            <p:cNvPr id="396"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Great Apostasy”</a:t>
              </a:r>
            </a:p>
          </p:txBody>
        </p:sp>
        <p:pic>
          <p:nvPicPr>
            <p:cNvPr id="395" name="First Timothy Introduction / Greeting" descr="First Timothy Introduction / Greeting"/>
            <p:cNvPicPr>
              <a:picLocks noChangeAspect="0"/>
            </p:cNvPicPr>
            <p:nvPr/>
          </p:nvPicPr>
          <p:blipFill>
            <a:blip r:embed="rId4">
              <a:extLst/>
            </a:blip>
            <a:stretch>
              <a:fillRect/>
            </a:stretch>
          </p:blipFill>
          <p:spPr>
            <a:xfrm>
              <a:off x="0" y="0"/>
              <a:ext cx="12839004" cy="1384300"/>
            </a:xfrm>
            <a:prstGeom prst="rect">
              <a:avLst/>
            </a:prstGeom>
            <a:effectLst/>
          </p:spPr>
        </p:pic>
      </p:grpSp>
      <p:sp>
        <p:nvSpPr>
          <p:cNvPr id="398" name="The CHURCH Needs To Be TAUGHT!"/>
          <p:cNvSpPr/>
          <p:nvPr/>
        </p:nvSpPr>
        <p:spPr>
          <a:xfrm>
            <a:off x="4666825" y="1531660"/>
            <a:ext cx="8185029" cy="1544002"/>
          </a:xfrm>
          <a:prstGeom prst="roundRect">
            <a:avLst>
              <a:gd name="adj" fmla="val 12338"/>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6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The CHURCH Needs To Be TAUGHT!</a:t>
            </a:r>
          </a:p>
        </p:txBody>
      </p:sp>
      <p:sp>
        <p:nvSpPr>
          <p:cNvPr id="399" name="Paul, an apostle of Jesus Christ : The word apostle (apostolos) “is, lit., one sent forth (from stellō, to send)” (Vine).…"/>
          <p:cNvSpPr txBox="1"/>
          <p:nvPr/>
        </p:nvSpPr>
        <p:spPr>
          <a:xfrm>
            <a:off x="4579903" y="3341684"/>
            <a:ext cx="8358873" cy="621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5"/>
              </a:buBlip>
              <a:defRPr sz="3200">
                <a:solidFill>
                  <a:srgbClr val="000000"/>
                </a:solidFill>
                <a:latin typeface="Century Gothic"/>
                <a:ea typeface="Century Gothic"/>
                <a:cs typeface="Century Gothic"/>
                <a:sym typeface="Century Gothic"/>
              </a:defRPr>
            </a:pPr>
            <a:r>
              <a:t>“</a:t>
            </a:r>
            <a:r>
              <a:rPr b="1"/>
              <a:t>instruct the brethren in these things</a:t>
            </a:r>
            <a:r>
              <a:t>” :</a:t>
            </a:r>
          </a:p>
          <a:p>
            <a:pPr marL="1143000" indent="-685800" algn="l">
              <a:spcBef>
                <a:spcPts val="1000"/>
              </a:spcBef>
              <a:buSzPct val="80000"/>
              <a:buBlip>
                <a:blip r:embed="rId6"/>
              </a:buBlip>
              <a:defRPr sz="3100">
                <a:solidFill>
                  <a:srgbClr val="000000"/>
                </a:solidFill>
                <a:latin typeface="Century Gothic"/>
                <a:ea typeface="Century Gothic"/>
                <a:cs typeface="Century Gothic"/>
                <a:sym typeface="Century Gothic"/>
              </a:defRPr>
            </a:pPr>
            <a:r>
              <a:t>Warnings about false teachers</a:t>
            </a:r>
          </a:p>
          <a:p>
            <a:pPr marL="1143000" indent="-685800" algn="l">
              <a:spcBef>
                <a:spcPts val="1000"/>
              </a:spcBef>
              <a:buSzPct val="80000"/>
              <a:buBlip>
                <a:blip r:embed="rId6"/>
              </a:buBlip>
              <a:defRPr sz="3100">
                <a:solidFill>
                  <a:srgbClr val="000000"/>
                </a:solidFill>
                <a:latin typeface="Century Gothic"/>
                <a:ea typeface="Century Gothic"/>
                <a:cs typeface="Century Gothic"/>
                <a:sym typeface="Century Gothic"/>
              </a:defRPr>
            </a:pPr>
            <a:r>
              <a:t>Warnings about false doctrines</a:t>
            </a:r>
          </a:p>
          <a:p>
            <a:pPr marL="685800" indent="-685800" algn="l">
              <a:spcBef>
                <a:spcPts val="1000"/>
              </a:spcBef>
              <a:buSzPct val="80000"/>
              <a:buBlip>
                <a:blip r:embed="rId5"/>
              </a:buBlip>
              <a:defRPr sz="3200">
                <a:solidFill>
                  <a:srgbClr val="000000"/>
                </a:solidFill>
                <a:latin typeface="Century Gothic"/>
                <a:ea typeface="Century Gothic"/>
                <a:cs typeface="Century Gothic"/>
                <a:sym typeface="Century Gothic"/>
              </a:defRPr>
            </a:pPr>
            <a:r>
              <a:t>“</a:t>
            </a:r>
            <a:r>
              <a:rPr b="1"/>
              <a:t>reject profane &amp; old wives’ fables</a:t>
            </a:r>
            <a:r>
              <a:t>” :</a:t>
            </a:r>
          </a:p>
          <a:p>
            <a:pPr marL="1143000" indent="-685800" algn="l">
              <a:spcBef>
                <a:spcPts val="1000"/>
              </a:spcBef>
              <a:buSzPct val="80000"/>
              <a:buBlip>
                <a:blip r:embed="rId6"/>
              </a:buBlip>
              <a:defRPr sz="3100">
                <a:solidFill>
                  <a:srgbClr val="000000"/>
                </a:solidFill>
                <a:latin typeface="Century Gothic"/>
                <a:ea typeface="Century Gothic"/>
                <a:cs typeface="Century Gothic"/>
                <a:sym typeface="Century Gothic"/>
              </a:defRPr>
            </a:pPr>
            <a:r>
              <a:t>“Profane” is in contrast to “good doctrine” and “words of faith” that nourish. Fables are untrue embellishments (1:4, 6:20, &amp; Titus 3:9)</a:t>
            </a:r>
          </a:p>
          <a:p>
            <a:pPr marL="685800" indent="-685800" algn="l">
              <a:spcBef>
                <a:spcPts val="1000"/>
              </a:spcBef>
              <a:buSzPct val="80000"/>
              <a:buBlip>
                <a:blip r:embed="rId5"/>
              </a:buBlip>
              <a:defRPr sz="3200">
                <a:solidFill>
                  <a:srgbClr val="000000"/>
                </a:solidFill>
                <a:latin typeface="Century Gothic"/>
                <a:ea typeface="Century Gothic"/>
                <a:cs typeface="Century Gothic"/>
                <a:sym typeface="Century Gothic"/>
              </a:defRPr>
            </a:pPr>
            <a:r>
              <a:t>“</a:t>
            </a:r>
            <a:r>
              <a:rPr b="1"/>
              <a:t>exercise yourself toward godliness</a:t>
            </a:r>
            <a:r>
              <a:t>” :</a:t>
            </a:r>
          </a:p>
          <a:p>
            <a:pPr marL="1143000" indent="-685800" algn="l">
              <a:spcBef>
                <a:spcPts val="1000"/>
              </a:spcBef>
              <a:buSzPct val="80000"/>
              <a:buBlip>
                <a:blip r:embed="rId6"/>
              </a:buBlip>
              <a:defRPr sz="3100">
                <a:solidFill>
                  <a:srgbClr val="000000"/>
                </a:solidFill>
                <a:latin typeface="Century Gothic"/>
                <a:ea typeface="Century Gothic"/>
                <a:cs typeface="Century Gothic"/>
                <a:sym typeface="Century Gothic"/>
              </a:defRPr>
            </a:pPr>
            <a:r>
              <a:t>Command, teach &amp; practice the truth (1 Tim 4:11)</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99">
                                            <p:txEl>
                                              <p:pRg st="1" end="1"/>
                                            </p:txEl>
                                          </p:spTgt>
                                        </p:tgtEl>
                                        <p:attrNameLst>
                                          <p:attrName>style.visibility</p:attrName>
                                        </p:attrNameLst>
                                      </p:cBhvr>
                                      <p:to>
                                        <p:strVal val="visible"/>
                                      </p:to>
                                    </p:set>
                                    <p:animEffect filter="fade" transition="in">
                                      <p:cBhvr>
                                        <p:cTn id="7" dur="1500"/>
                                        <p:tgtEl>
                                          <p:spTgt spid="3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99">
                                            <p:txEl>
                                              <p:pRg st="2" end="2"/>
                                            </p:txEl>
                                          </p:spTgt>
                                        </p:tgtEl>
                                        <p:attrNameLst>
                                          <p:attrName>style.visibility</p:attrName>
                                        </p:attrNameLst>
                                      </p:cBhvr>
                                      <p:to>
                                        <p:strVal val="visible"/>
                                      </p:to>
                                    </p:set>
                                    <p:animEffect filter="fade" transition="in">
                                      <p:cBhvr>
                                        <p:cTn id="12" dur="1500"/>
                                        <p:tgtEl>
                                          <p:spTgt spid="3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99">
                                            <p:txEl>
                                              <p:pRg st="3" end="3"/>
                                            </p:txEl>
                                          </p:spTgt>
                                        </p:tgtEl>
                                        <p:attrNameLst>
                                          <p:attrName>style.visibility</p:attrName>
                                        </p:attrNameLst>
                                      </p:cBhvr>
                                      <p:to>
                                        <p:strVal val="visible"/>
                                      </p:to>
                                    </p:set>
                                    <p:animEffect filter="fade" transition="in">
                                      <p:cBhvr>
                                        <p:cTn id="17" dur="1500"/>
                                        <p:tgtEl>
                                          <p:spTgt spid="39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99">
                                            <p:txEl>
                                              <p:pRg st="4" end="4"/>
                                            </p:txEl>
                                          </p:spTgt>
                                        </p:tgtEl>
                                        <p:attrNameLst>
                                          <p:attrName>style.visibility</p:attrName>
                                        </p:attrNameLst>
                                      </p:cBhvr>
                                      <p:to>
                                        <p:strVal val="visible"/>
                                      </p:to>
                                    </p:set>
                                    <p:animEffect filter="fade" transition="in">
                                      <p:cBhvr>
                                        <p:cTn id="22" dur="1500"/>
                                        <p:tgtEl>
                                          <p:spTgt spid="39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399">
                                            <p:txEl>
                                              <p:pRg st="5" end="5"/>
                                            </p:txEl>
                                          </p:spTgt>
                                        </p:tgtEl>
                                        <p:attrNameLst>
                                          <p:attrName>style.visibility</p:attrName>
                                        </p:attrNameLst>
                                      </p:cBhvr>
                                      <p:to>
                                        <p:strVal val="visible"/>
                                      </p:to>
                                    </p:set>
                                    <p:animEffect filter="fade" transition="in">
                                      <p:cBhvr>
                                        <p:cTn id="27" dur="1500"/>
                                        <p:tgtEl>
                                          <p:spTgt spid="39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399">
                                            <p:txEl>
                                              <p:pRg st="6" end="6"/>
                                            </p:txEl>
                                          </p:spTgt>
                                        </p:tgtEl>
                                        <p:attrNameLst>
                                          <p:attrName>style.visibility</p:attrName>
                                        </p:attrNameLst>
                                      </p:cBhvr>
                                      <p:to>
                                        <p:strVal val="visible"/>
                                      </p:to>
                                    </p:set>
                                    <p:animEffect filter="fade" transition="in">
                                      <p:cBhvr>
                                        <p:cTn id="32" dur="1500"/>
                                        <p:tgtEl>
                                          <p:spTgt spid="399">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9"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Double-click to edit"/>
          <p:cNvSpPr txBox="1"/>
          <p:nvPr>
            <p:ph type="title"/>
          </p:nvPr>
        </p:nvSpPr>
        <p:spPr>
          <a:prstGeom prst="rect">
            <a:avLst/>
          </a:prstGeom>
        </p:spPr>
        <p:txBody>
          <a:bodyPr/>
          <a:lstStyle/>
          <a:p>
            <a:pPr/>
          </a:p>
        </p:txBody>
      </p:sp>
      <p:sp>
        <p:nvSpPr>
          <p:cNvPr id="402" name="Double-click to edit"/>
          <p:cNvSpPr txBox="1"/>
          <p:nvPr>
            <p:ph type="body" idx="1"/>
          </p:nvPr>
        </p:nvSpPr>
        <p:spPr>
          <a:xfrm>
            <a:off x="650239" y="2275840"/>
            <a:ext cx="11704322" cy="6697472"/>
          </a:xfrm>
          <a:prstGeom prst="rect">
            <a:avLst/>
          </a:prstGeom>
        </p:spPr>
        <p:txBody>
          <a:bodyPr/>
          <a:lstStyle/>
          <a:p>
            <a:pPr/>
          </a:p>
        </p:txBody>
      </p:sp>
      <p:sp>
        <p:nvSpPr>
          <p:cNvPr id="403" name="Rectangle"/>
          <p:cNvSpPr/>
          <p:nvPr/>
        </p:nvSpPr>
        <p:spPr>
          <a:xfrm>
            <a:off x="-1" y="-1"/>
            <a:ext cx="13004801" cy="9753601"/>
          </a:xfrm>
          <a:prstGeom prst="rect">
            <a:avLst/>
          </a:prstGeom>
          <a:solidFill>
            <a:srgbClr val="000000"/>
          </a:solidFill>
          <a:ln w="25400">
            <a:solidFill>
              <a:srgbClr val="000000"/>
            </a:solidFill>
          </a:ln>
        </p:spPr>
        <p:txBody>
          <a:bodyPr lIns="65023" tIns="65023" rIns="65023" bIns="65023" anchor="ctr"/>
          <a:lstStyle/>
          <a:p>
            <a:pPr defTabSz="1300480">
              <a:defRPr sz="2400">
                <a:solidFill>
                  <a:srgbClr val="FFFFFF"/>
                </a:solidFill>
                <a:latin typeface="Book Antiqua"/>
                <a:ea typeface="Book Antiqua"/>
                <a:cs typeface="Book Antiqua"/>
                <a:sym typeface="Book Antiqua"/>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5" name="Image" descr="Image"/>
          <p:cNvPicPr>
            <a:picLocks noChangeAspect="1"/>
          </p:cNvPicPr>
          <p:nvPr>
            <p:ph type="pic" idx="21"/>
          </p:nvPr>
        </p:nvPicPr>
        <p:blipFill>
          <a:blip r:embed="rId2">
            <a:extLst/>
          </a:blip>
          <a:srcRect l="6336" t="0" r="6336" b="0"/>
          <a:stretch>
            <a:fillRect/>
          </a:stretch>
        </p:blipFill>
        <p:spPr>
          <a:xfrm>
            <a:off x="0" y="0"/>
            <a:ext cx="13004800" cy="9753600"/>
          </a:xfrm>
          <a:prstGeom prst="rect">
            <a:avLst/>
          </a:prstGeom>
        </p:spPr>
      </p:pic>
      <p:grpSp>
        <p:nvGrpSpPr>
          <p:cNvPr id="408" name="Image"/>
          <p:cNvGrpSpPr/>
          <p:nvPr/>
        </p:nvGrpSpPr>
        <p:grpSpPr>
          <a:xfrm>
            <a:off x="557130" y="387427"/>
            <a:ext cx="11890540" cy="3360523"/>
            <a:chOff x="0" y="0"/>
            <a:chExt cx="11890539" cy="3360522"/>
          </a:xfrm>
        </p:grpSpPr>
        <p:pic>
          <p:nvPicPr>
            <p:cNvPr id="407" name="Image" descr="Image"/>
            <p:cNvPicPr>
              <a:picLocks noChangeAspect="1"/>
            </p:cNvPicPr>
            <p:nvPr/>
          </p:nvPicPr>
          <p:blipFill>
            <a:blip r:embed="rId3">
              <a:extLst/>
            </a:blip>
            <a:srcRect l="0" t="28802" r="0" b="22296"/>
            <a:stretch>
              <a:fillRect/>
            </a:stretch>
          </p:blipFill>
          <p:spPr>
            <a:xfrm>
              <a:off x="215900" y="139700"/>
              <a:ext cx="11458740" cy="2801723"/>
            </a:xfrm>
            <a:prstGeom prst="rect">
              <a:avLst/>
            </a:prstGeom>
            <a:ln>
              <a:noFill/>
            </a:ln>
            <a:effectLst/>
          </p:spPr>
        </p:pic>
        <p:pic>
          <p:nvPicPr>
            <p:cNvPr id="406" name="Image" descr="Image"/>
            <p:cNvPicPr>
              <a:picLocks noChangeAspect="0"/>
            </p:cNvPicPr>
            <p:nvPr/>
          </p:nvPicPr>
          <p:blipFill>
            <a:blip r:embed="rId4">
              <a:extLst/>
            </a:blip>
            <a:stretch>
              <a:fillRect/>
            </a:stretch>
          </p:blipFill>
          <p:spPr>
            <a:xfrm>
              <a:off x="-1" y="-1"/>
              <a:ext cx="11890541" cy="3360524"/>
            </a:xfrm>
            <a:prstGeom prst="rect">
              <a:avLst/>
            </a:prstGeom>
            <a:effectLst/>
          </p:spPr>
        </p:pic>
      </p:grpSp>
      <p:sp>
        <p:nvSpPr>
          <p:cNvPr id="409" name="Charts by Don McClain…"/>
          <p:cNvSpPr txBox="1"/>
          <p:nvPr/>
        </p:nvSpPr>
        <p:spPr>
          <a:xfrm>
            <a:off x="82853" y="6586803"/>
            <a:ext cx="12839095" cy="3106617"/>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May 16, 2021 / West 65th Street church of Christ P.O. Box 190062 / Little Rock AR 72219 / Phone: 501-568-1062</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5"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6" invalidUrl="" action="" tgtFrame="" tooltip="" history="1" highlightClick="0" endSnd="0"/>
              </a:rPr>
              <a:t>w65stchurchofchrist.com</a:t>
            </a:r>
            <a:r>
              <a:t> </a:t>
            </a:r>
          </a:p>
        </p:txBody>
      </p:sp>
      <p:grpSp>
        <p:nvGrpSpPr>
          <p:cNvPr id="412" name="“The Great Apostasy”…"/>
          <p:cNvGrpSpPr/>
          <p:nvPr/>
        </p:nvGrpSpPr>
        <p:grpSpPr>
          <a:xfrm>
            <a:off x="557130" y="3725718"/>
            <a:ext cx="11890540" cy="2552701"/>
            <a:chOff x="0" y="0"/>
            <a:chExt cx="11890539" cy="2552700"/>
          </a:xfrm>
        </p:grpSpPr>
        <p:sp>
          <p:nvSpPr>
            <p:cNvPr id="411" name="“The Great Apostasy”…"/>
            <p:cNvSpPr txBox="1"/>
            <p:nvPr/>
          </p:nvSpPr>
          <p:spPr>
            <a:xfrm>
              <a:off x="215900" y="139700"/>
              <a:ext cx="11458740" cy="19939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70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t>“The Great Apostasy”</a:t>
              </a:r>
            </a:p>
            <a:p>
              <a:pPr>
                <a:defRPr b="1" sz="58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pPr>
              <a:r>
                <a:rPr b="0">
                  <a:latin typeface="+mn-lt"/>
                  <a:ea typeface="+mn-ea"/>
                  <a:cs typeface="+mn-cs"/>
                  <a:sym typeface="Gill Sans Light"/>
                </a:rPr>
                <a:t>(1 Timothy 4:1–7)</a:t>
              </a:r>
            </a:p>
          </p:txBody>
        </p:sp>
        <p:pic>
          <p:nvPicPr>
            <p:cNvPr id="410" name="“The Great Apostasy”… “The Great Apostasy”(1 Timothy 4:1–7)" descr="“The Great Apostasy”… “The Great Apostasy”(1 Timothy 4:1–7)"/>
            <p:cNvPicPr>
              <a:picLocks noChangeAspect="0"/>
            </p:cNvPicPr>
            <p:nvPr/>
          </p:nvPicPr>
          <p:blipFill>
            <a:blip r:embed="rId7">
              <a:extLst/>
            </a:blip>
            <a:stretch>
              <a:fillRect/>
            </a:stretch>
          </p:blipFill>
          <p:spPr>
            <a:xfrm>
              <a:off x="0" y="0"/>
              <a:ext cx="11890540" cy="25527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Hebrews 12:22–29 (NKJV)…"/>
          <p:cNvSpPr txBox="1"/>
          <p:nvPr/>
        </p:nvSpPr>
        <p:spPr>
          <a:xfrm>
            <a:off x="181358" y="156840"/>
            <a:ext cx="12642084" cy="9458307"/>
          </a:xfrm>
          <a:prstGeom prst="rect">
            <a:avLst/>
          </a:prstGeom>
          <a:solidFill>
            <a:srgbClr val="FFFFFF"/>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6800">
                <a:solidFill>
                  <a:srgbClr val="000000"/>
                </a:solidFill>
                <a:latin typeface="Times New Roman"/>
                <a:ea typeface="Times New Roman"/>
                <a:cs typeface="Times New Roman"/>
                <a:sym typeface="Times New Roman"/>
              </a:defRPr>
            </a:pPr>
            <a:r>
              <a:t>Hebrews 12:22–29 (NKJV) </a:t>
            </a:r>
          </a:p>
          <a:p>
            <a:pPr defTabSz="457200">
              <a:defRPr sz="5300">
                <a:solidFill>
                  <a:srgbClr val="000000"/>
                </a:solidFill>
                <a:latin typeface="Times New Roman"/>
                <a:ea typeface="Times New Roman"/>
                <a:cs typeface="Times New Roman"/>
                <a:sym typeface="Times New Roman"/>
              </a:defRPr>
            </a:pPr>
            <a:r>
              <a:rPr baseline="31999"/>
              <a:t>22</a:t>
            </a:r>
            <a:r>
              <a:t> But you have come to Mount Zion and to the city of the living God, the heavenly Jerusalem, to an innumerable company of angels, </a:t>
            </a:r>
            <a:r>
              <a:rPr baseline="31999"/>
              <a:t>23</a:t>
            </a:r>
            <a:r>
              <a:t> to the general assembly and church of the firstborn </a:t>
            </a:r>
            <a:r>
              <a:rPr i="1"/>
              <a:t>who are</a:t>
            </a:r>
            <a:r>
              <a:t> registered in heaven, to God the Judge of all, to the spirits of just men made perfect, </a:t>
            </a:r>
            <a:r>
              <a:rPr baseline="31999"/>
              <a:t>24</a:t>
            </a:r>
            <a:r>
              <a:t> to Jesus the Mediator of the new covenant, and to the blood of sprinkling that speaks better things than </a:t>
            </a:r>
            <a:r>
              <a:rPr i="1"/>
              <a:t>that of</a:t>
            </a:r>
            <a:r>
              <a:t> Abel. </a:t>
            </a:r>
            <a:r>
              <a:rPr baseline="31999"/>
              <a:t>25</a:t>
            </a:r>
            <a:r>
              <a:t> See that you do not refuse Him who speaks.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3" name="Image"/>
          <p:cNvGrpSpPr/>
          <p:nvPr/>
        </p:nvGrpSpPr>
        <p:grpSpPr>
          <a:xfrm>
            <a:off x="125492" y="2282881"/>
            <a:ext cx="4054210" cy="7276961"/>
            <a:chOff x="0" y="0"/>
            <a:chExt cx="4054209" cy="7276960"/>
          </a:xfrm>
        </p:grpSpPr>
        <p:pic>
          <p:nvPicPr>
            <p:cNvPr id="271" name="Image" descr="Image"/>
            <p:cNvPicPr>
              <a:picLocks noChangeAspect="1"/>
            </p:cNvPicPr>
            <p:nvPr/>
          </p:nvPicPr>
          <p:blipFill>
            <a:blip r:embed="rId2">
              <a:extLst/>
            </a:blip>
            <a:srcRect l="23371" t="1721" r="42757" b="0"/>
            <a:stretch>
              <a:fillRect/>
            </a:stretch>
          </p:blipFill>
          <p:spPr>
            <a:xfrm>
              <a:off x="116107" y="81274"/>
              <a:ext cx="3821995" cy="6951860"/>
            </a:xfrm>
            <a:prstGeom prst="rect">
              <a:avLst/>
            </a:prstGeom>
            <a:ln w="12700" cap="flat">
              <a:noFill/>
              <a:miter lim="400000"/>
            </a:ln>
            <a:effectLst/>
          </p:spPr>
        </p:pic>
        <p:pic>
          <p:nvPicPr>
            <p:cNvPr id="272" name="Image" descr="Image"/>
            <p:cNvPicPr>
              <a:picLocks noChangeAspect="1"/>
            </p:cNvPicPr>
            <p:nvPr/>
          </p:nvPicPr>
          <p:blipFill>
            <a:blip r:embed="rId3">
              <a:extLst/>
            </a:blip>
            <a:stretch>
              <a:fillRect/>
            </a:stretch>
          </p:blipFill>
          <p:spPr>
            <a:xfrm>
              <a:off x="0" y="0"/>
              <a:ext cx="4054210" cy="7276961"/>
            </a:xfrm>
            <a:prstGeom prst="rect">
              <a:avLst/>
            </a:prstGeom>
            <a:ln w="12700" cap="flat">
              <a:noFill/>
              <a:miter lim="400000"/>
            </a:ln>
            <a:effectLst/>
          </p:spPr>
        </p:pic>
      </p:grpSp>
      <p:sp>
        <p:nvSpPr>
          <p:cNvPr id="274" name="Paul, an apostle of Jesus Christ : The word apostle (apostolos) “is, lit., one sent forth (from stellō, to send)” (Vine).…"/>
          <p:cNvSpPr txBox="1"/>
          <p:nvPr/>
        </p:nvSpPr>
        <p:spPr>
          <a:xfrm>
            <a:off x="4312991" y="1263329"/>
            <a:ext cx="8602439" cy="835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700"/>
              </a:spcBef>
              <a:buSzPct val="80000"/>
              <a:buBlip>
                <a:blip r:embed="rId4"/>
              </a:buBlip>
              <a:defRPr sz="3200">
                <a:solidFill>
                  <a:srgbClr val="000000"/>
                </a:solidFill>
                <a:latin typeface="Century Gothic"/>
                <a:ea typeface="Century Gothic"/>
                <a:cs typeface="Century Gothic"/>
                <a:sym typeface="Century Gothic"/>
              </a:defRPr>
            </a:pPr>
            <a:r>
              <a:t>Introduction / Greeting (1:1-7) </a:t>
            </a:r>
          </a:p>
          <a:p>
            <a:pPr marL="1143000" indent="-685800" algn="l">
              <a:spcBef>
                <a:spcPts val="700"/>
              </a:spcBef>
              <a:buSzPct val="80000"/>
              <a:buBlip>
                <a:blip r:embed="rId5"/>
              </a:buBlip>
              <a:defRPr sz="2900">
                <a:solidFill>
                  <a:srgbClr val="000000"/>
                </a:solidFill>
                <a:latin typeface="Century Gothic"/>
                <a:ea typeface="Century Gothic"/>
                <a:cs typeface="Century Gothic"/>
                <a:sym typeface="Century Gothic"/>
              </a:defRPr>
            </a:pPr>
            <a:r>
              <a:t>Jesus Christ OUR Hope (1:1,2)</a:t>
            </a:r>
          </a:p>
          <a:p>
            <a:pPr marL="1143000" indent="-685800" algn="l">
              <a:spcBef>
                <a:spcPts val="700"/>
              </a:spcBef>
              <a:buSzPct val="80000"/>
              <a:buBlip>
                <a:blip r:embed="rId5"/>
              </a:buBlip>
              <a:defRPr sz="2900">
                <a:solidFill>
                  <a:srgbClr val="000000"/>
                </a:solidFill>
                <a:latin typeface="Century Gothic"/>
                <a:ea typeface="Century Gothic"/>
                <a:cs typeface="Century Gothic"/>
                <a:sym typeface="Century Gothic"/>
              </a:defRPr>
            </a:pPr>
            <a:r>
              <a:t>The value &amp; necessary commitment to the  doctrine of Christ (1:3-7)</a:t>
            </a:r>
          </a:p>
          <a:p>
            <a:pPr marL="685800" indent="-685800" algn="l">
              <a:spcBef>
                <a:spcPts val="700"/>
              </a:spcBef>
              <a:buSzPct val="80000"/>
              <a:buBlip>
                <a:blip r:embed="rId4"/>
              </a:buBlip>
              <a:defRPr sz="3200">
                <a:solidFill>
                  <a:srgbClr val="000000"/>
                </a:solidFill>
                <a:latin typeface="Century Gothic"/>
                <a:ea typeface="Century Gothic"/>
                <a:cs typeface="Century Gothic"/>
                <a:sym typeface="Century Gothic"/>
              </a:defRPr>
            </a:pPr>
            <a:r>
              <a:t>The Lawful Use of the Law (1:5-11)</a:t>
            </a:r>
          </a:p>
          <a:p>
            <a:pPr marL="685800" indent="-685800" algn="l">
              <a:spcBef>
                <a:spcPts val="700"/>
              </a:spcBef>
              <a:buSzPct val="80000"/>
              <a:buBlip>
                <a:blip r:embed="rId4"/>
              </a:buBlip>
              <a:defRPr sz="3200">
                <a:solidFill>
                  <a:srgbClr val="000000"/>
                </a:solidFill>
                <a:latin typeface="Century Gothic"/>
                <a:ea typeface="Century Gothic"/>
                <a:cs typeface="Century Gothic"/>
                <a:sym typeface="Century Gothic"/>
              </a:defRPr>
            </a:pPr>
            <a:r>
              <a:t>Paul : A Pattern (1:12-17)</a:t>
            </a:r>
          </a:p>
          <a:p>
            <a:pPr marL="1143000" indent="-685800" algn="l">
              <a:spcBef>
                <a:spcPts val="700"/>
              </a:spcBef>
              <a:buSzPct val="80000"/>
              <a:buBlip>
                <a:blip r:embed="rId5"/>
              </a:buBlip>
              <a:defRPr sz="3200">
                <a:solidFill>
                  <a:srgbClr val="000000"/>
                </a:solidFill>
                <a:latin typeface="Century Gothic"/>
                <a:ea typeface="Century Gothic"/>
                <a:cs typeface="Century Gothic"/>
                <a:sym typeface="Century Gothic"/>
              </a:defRPr>
            </a:pPr>
            <a:r>
              <a:t>If Paul can be saved ANYONE can be saved!</a:t>
            </a:r>
          </a:p>
          <a:p>
            <a:pPr marL="685800" indent="-685800" algn="l">
              <a:spcBef>
                <a:spcPts val="700"/>
              </a:spcBef>
              <a:buSzPct val="80000"/>
              <a:buBlip>
                <a:blip r:embed="rId4"/>
              </a:buBlip>
              <a:defRPr sz="3200">
                <a:solidFill>
                  <a:srgbClr val="000000"/>
                </a:solidFill>
                <a:latin typeface="Century Gothic"/>
                <a:ea typeface="Century Gothic"/>
                <a:cs typeface="Century Gothic"/>
                <a:sym typeface="Century Gothic"/>
              </a:defRPr>
            </a:pPr>
            <a:r>
              <a:t>Fight the good fight (1:18-20)</a:t>
            </a:r>
          </a:p>
          <a:p>
            <a:pPr marL="685800" indent="-685800" algn="l">
              <a:spcBef>
                <a:spcPts val="700"/>
              </a:spcBef>
              <a:buSzPct val="80000"/>
              <a:buBlip>
                <a:blip r:embed="rId4"/>
              </a:buBlip>
              <a:defRPr sz="3200">
                <a:solidFill>
                  <a:srgbClr val="000000"/>
                </a:solidFill>
                <a:latin typeface="Century Gothic"/>
                <a:ea typeface="Century Gothic"/>
                <a:cs typeface="Century Gothic"/>
                <a:sym typeface="Century Gothic"/>
              </a:defRPr>
            </a:pPr>
            <a:r>
              <a:t>Pray for leaders (2:1-7)</a:t>
            </a:r>
          </a:p>
          <a:p>
            <a:pPr marL="685800" indent="-685800" algn="l">
              <a:spcBef>
                <a:spcPts val="700"/>
              </a:spcBef>
              <a:buSzPct val="80000"/>
              <a:buBlip>
                <a:blip r:embed="rId4"/>
              </a:buBlip>
              <a:defRPr sz="3200">
                <a:solidFill>
                  <a:srgbClr val="000000"/>
                </a:solidFill>
                <a:latin typeface="Century Gothic"/>
                <a:ea typeface="Century Gothic"/>
                <a:cs typeface="Century Gothic"/>
                <a:sym typeface="Century Gothic"/>
              </a:defRPr>
            </a:pPr>
            <a:r>
              <a:t>Behavior of men &amp; women in the church (2:8-15)</a:t>
            </a:r>
          </a:p>
          <a:p>
            <a:pPr marL="685800" indent="-685800" algn="l">
              <a:spcBef>
                <a:spcPts val="700"/>
              </a:spcBef>
              <a:buSzPct val="80000"/>
              <a:buBlip>
                <a:blip r:embed="rId4"/>
              </a:buBlip>
              <a:defRPr sz="3200">
                <a:solidFill>
                  <a:srgbClr val="000000"/>
                </a:solidFill>
                <a:latin typeface="Century Gothic"/>
                <a:ea typeface="Century Gothic"/>
                <a:cs typeface="Century Gothic"/>
                <a:sym typeface="Century Gothic"/>
              </a:defRPr>
            </a:pPr>
            <a:r>
              <a:t>Qualifications of elders (3:1-7)</a:t>
            </a:r>
          </a:p>
          <a:p>
            <a:pPr marL="685800" indent="-685800" algn="l">
              <a:spcBef>
                <a:spcPts val="700"/>
              </a:spcBef>
              <a:buSzPct val="80000"/>
              <a:buBlip>
                <a:blip r:embed="rId4"/>
              </a:buBlip>
              <a:defRPr sz="3200">
                <a:solidFill>
                  <a:srgbClr val="000000"/>
                </a:solidFill>
                <a:latin typeface="Century Gothic"/>
                <a:ea typeface="Century Gothic"/>
                <a:cs typeface="Century Gothic"/>
                <a:sym typeface="Century Gothic"/>
              </a:defRPr>
            </a:pPr>
            <a:r>
              <a:t>Qualifications of Deacons (3:8-13)</a:t>
            </a:r>
          </a:p>
          <a:p>
            <a:pPr marL="685800" indent="-685800" algn="l">
              <a:spcBef>
                <a:spcPts val="700"/>
              </a:spcBef>
              <a:buSzPct val="80000"/>
              <a:buBlip>
                <a:blip r:embed="rId4"/>
              </a:buBlip>
              <a:defRPr sz="3200">
                <a:solidFill>
                  <a:srgbClr val="000000"/>
                </a:solidFill>
                <a:latin typeface="Century Gothic"/>
                <a:ea typeface="Century Gothic"/>
                <a:cs typeface="Century Gothic"/>
                <a:sym typeface="Century Gothic"/>
              </a:defRPr>
            </a:pPr>
            <a:r>
              <a:t>Behavior in God’s House (3:14-16)</a:t>
            </a:r>
          </a:p>
        </p:txBody>
      </p:sp>
      <p:grpSp>
        <p:nvGrpSpPr>
          <p:cNvPr id="277" name="First Timothy Introduction / Greeting"/>
          <p:cNvGrpSpPr/>
          <p:nvPr/>
        </p:nvGrpSpPr>
        <p:grpSpPr>
          <a:xfrm>
            <a:off x="82897" y="119798"/>
            <a:ext cx="12839005" cy="1384301"/>
            <a:chOff x="0" y="0"/>
            <a:chExt cx="12839003" cy="1384300"/>
          </a:xfrm>
        </p:grpSpPr>
        <p:sp>
          <p:nvSpPr>
            <p:cNvPr id="276"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Great Apostasy”</a:t>
              </a:r>
            </a:p>
          </p:txBody>
        </p:sp>
        <p:pic>
          <p:nvPicPr>
            <p:cNvPr id="275" name="First Timothy Introduction / Greeting" descr="First Timothy Introduction / Greeting"/>
            <p:cNvPicPr>
              <a:picLocks noChangeAspect="0"/>
            </p:cNvPicPr>
            <p:nvPr/>
          </p:nvPicPr>
          <p:blipFill>
            <a:blip r:embed="rId6">
              <a:extLst/>
            </a:blip>
            <a:stretch>
              <a:fillRect/>
            </a:stretch>
          </p:blipFill>
          <p:spPr>
            <a:xfrm>
              <a:off x="0" y="0"/>
              <a:ext cx="12839004" cy="1384300"/>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1 Timothy 4:1–7 (NKJV)…"/>
          <p:cNvSpPr txBox="1"/>
          <p:nvPr/>
        </p:nvSpPr>
        <p:spPr>
          <a:xfrm>
            <a:off x="247314" y="258440"/>
            <a:ext cx="12510172" cy="92367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1 Timothy 4:1–7 (NKJV)</a:t>
            </a:r>
          </a:p>
          <a:p>
            <a:pPr defTabSz="457200">
              <a:defRPr sz="4000">
                <a:solidFill>
                  <a:srgbClr val="000000"/>
                </a:solidFill>
                <a:latin typeface="Times New Roman"/>
                <a:ea typeface="Times New Roman"/>
                <a:cs typeface="Times New Roman"/>
                <a:sym typeface="Times New Roman"/>
              </a:defRPr>
            </a:pPr>
            <a:r>
              <a:rPr baseline="31999"/>
              <a:t>1</a:t>
            </a:r>
            <a:r>
              <a:t> Now the Spirit expressly says that in latter times some will depart from the faith, giving heed to deceiving spirits and doctrines of demons, </a:t>
            </a:r>
            <a:r>
              <a:rPr baseline="31999"/>
              <a:t>2</a:t>
            </a:r>
            <a:r>
              <a:t> speaking lies in hypocrisy, having their own conscience seared with a hot iron, </a:t>
            </a:r>
            <a:r>
              <a:rPr baseline="31999"/>
              <a:t>3</a:t>
            </a:r>
            <a:r>
              <a:t> forbidding to marry, </a:t>
            </a:r>
            <a:r>
              <a:rPr i="1"/>
              <a:t>and commanding</a:t>
            </a:r>
            <a:r>
              <a:t> to abstain from foods which God created to be received with thanksgiving by those who believe and know the truth. </a:t>
            </a:r>
            <a:r>
              <a:rPr baseline="31999"/>
              <a:t>4</a:t>
            </a:r>
            <a:r>
              <a:t> For every creature of God </a:t>
            </a:r>
            <a:r>
              <a:rPr i="1"/>
              <a:t>is</a:t>
            </a:r>
            <a:r>
              <a:t> good, and nothing is to be refused if it is received with thanksgiving; </a:t>
            </a:r>
            <a:r>
              <a:rPr baseline="31999"/>
              <a:t>5</a:t>
            </a:r>
            <a:r>
              <a:t> for it is sanctified by the word of God and prayer. </a:t>
            </a:r>
            <a:r>
              <a:rPr baseline="31999"/>
              <a:t>6</a:t>
            </a:r>
            <a:r>
              <a:t> If you instruct the brethren in these things, you will be a good minister of Jesus Christ, nourished in the words of faith and of the good doctrine which you have carefully followed. </a:t>
            </a:r>
            <a:r>
              <a:rPr baseline="31999"/>
              <a:t>7</a:t>
            </a:r>
            <a:r>
              <a:t> But reject profane and old wives’ fables, and exercise yourself toward godliness.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3" name="Image"/>
          <p:cNvGrpSpPr/>
          <p:nvPr/>
        </p:nvGrpSpPr>
        <p:grpSpPr>
          <a:xfrm>
            <a:off x="125492" y="1600239"/>
            <a:ext cx="4434530" cy="7959603"/>
            <a:chOff x="0" y="0"/>
            <a:chExt cx="4434529" cy="7959602"/>
          </a:xfrm>
        </p:grpSpPr>
        <p:pic>
          <p:nvPicPr>
            <p:cNvPr id="281"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82"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84" name="Paul, an apostle of Jesus Christ : The word apostle (apostolos) “is, lit., one sent forth (from stellō, to send)” (Vine).…"/>
          <p:cNvSpPr txBox="1"/>
          <p:nvPr/>
        </p:nvSpPr>
        <p:spPr>
          <a:xfrm>
            <a:off x="4579903" y="3335451"/>
            <a:ext cx="8358873" cy="604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800"/>
              </a:spcBef>
              <a:buSzPct val="80000"/>
              <a:buBlip>
                <a:blip r:embed="rId4"/>
              </a:buBlip>
              <a:defRPr sz="3700">
                <a:solidFill>
                  <a:srgbClr val="000000"/>
                </a:solidFill>
                <a:latin typeface="Century Gothic"/>
                <a:ea typeface="Century Gothic"/>
                <a:cs typeface="Century Gothic"/>
                <a:sym typeface="Century Gothic"/>
              </a:defRPr>
            </a:pPr>
            <a:r>
              <a:t>“</a:t>
            </a:r>
            <a:r>
              <a:rPr b="1"/>
              <a:t>Now</a:t>
            </a:r>
            <a:r>
              <a:t>” : The particle (de) is transitional, and is translated “but” in the ASV. It shows a connection between what has just been said and what follows.</a:t>
            </a:r>
          </a:p>
          <a:p>
            <a:pPr marL="685800" indent="-685800" algn="l">
              <a:spcBef>
                <a:spcPts val="1800"/>
              </a:spcBef>
              <a:buSzPct val="80000"/>
              <a:buBlip>
                <a:blip r:embed="rId4"/>
              </a:buBlip>
              <a:defRPr sz="3700">
                <a:solidFill>
                  <a:srgbClr val="000000"/>
                </a:solidFill>
                <a:latin typeface="Century Gothic"/>
                <a:ea typeface="Century Gothic"/>
                <a:cs typeface="Century Gothic"/>
                <a:sym typeface="Century Gothic"/>
              </a:defRPr>
            </a:pPr>
            <a:r>
              <a:t>Seeing the church is the “pillar &amp; ground of the truth,” it (we) must be aware of the strategies of the truth’s enemies (cf. 1 Peter 4:1–18; Jude 17–18).</a:t>
            </a:r>
          </a:p>
        </p:txBody>
      </p:sp>
      <p:sp>
        <p:nvSpPr>
          <p:cNvPr id="285" name="1 Timothy 4:1 (NKJV)…"/>
          <p:cNvSpPr txBox="1"/>
          <p:nvPr/>
        </p:nvSpPr>
        <p:spPr>
          <a:xfrm>
            <a:off x="319970" y="3757168"/>
            <a:ext cx="4045573" cy="5416225"/>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4:1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a:t>
            </a:r>
            <a:r>
              <a:t> Now the Spirit expressly says that in latter times some will depart from the faith, giving heed to deceiving spirits and doctrines of demons,</a:t>
            </a:r>
          </a:p>
        </p:txBody>
      </p:sp>
      <p:grpSp>
        <p:nvGrpSpPr>
          <p:cNvPr id="288" name="First Timothy Introduction / Greeting"/>
          <p:cNvGrpSpPr/>
          <p:nvPr/>
        </p:nvGrpSpPr>
        <p:grpSpPr>
          <a:xfrm>
            <a:off x="82897" y="119798"/>
            <a:ext cx="12839005" cy="1384301"/>
            <a:chOff x="0" y="0"/>
            <a:chExt cx="12839003" cy="1384300"/>
          </a:xfrm>
        </p:grpSpPr>
        <p:sp>
          <p:nvSpPr>
            <p:cNvPr id="287"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Great Apostasy”</a:t>
              </a:r>
            </a:p>
          </p:txBody>
        </p:sp>
        <p:pic>
          <p:nvPicPr>
            <p:cNvPr id="286" name="First Timothy Introduction / Greeting" descr="First Timothy Introduction / Greeting"/>
            <p:cNvPicPr>
              <a:picLocks noChangeAspect="0"/>
            </p:cNvPicPr>
            <p:nvPr/>
          </p:nvPicPr>
          <p:blipFill>
            <a:blip r:embed="rId5">
              <a:extLst/>
            </a:blip>
            <a:stretch>
              <a:fillRect/>
            </a:stretch>
          </p:blipFill>
          <p:spPr>
            <a:xfrm>
              <a:off x="0" y="0"/>
              <a:ext cx="12839004" cy="1384300"/>
            </a:xfrm>
            <a:prstGeom prst="rect">
              <a:avLst/>
            </a:prstGeom>
            <a:effectLst/>
          </p:spPr>
        </p:pic>
      </p:grpSp>
      <p:sp>
        <p:nvSpPr>
          <p:cNvPr id="289" name="The CHURCH Needs To Be Aware &amp; Warned"/>
          <p:cNvSpPr/>
          <p:nvPr/>
        </p:nvSpPr>
        <p:spPr>
          <a:xfrm>
            <a:off x="4666825" y="1531660"/>
            <a:ext cx="8185029" cy="1544002"/>
          </a:xfrm>
          <a:prstGeom prst="roundRect">
            <a:avLst>
              <a:gd name="adj" fmla="val 12338"/>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6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The CHURCH Needs To Be Aware &amp; Warned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4">
                                            <p:bg/>
                                          </p:spTgt>
                                        </p:tgtEl>
                                        <p:attrNameLst>
                                          <p:attrName>style.visibility</p:attrName>
                                        </p:attrNameLst>
                                      </p:cBhvr>
                                      <p:to>
                                        <p:strVal val="visible"/>
                                      </p:to>
                                    </p:set>
                                    <p:animEffect filter="fade" transition="in">
                                      <p:cBhvr>
                                        <p:cTn id="7" dur="1500"/>
                                        <p:tgtEl>
                                          <p:spTgt spid="28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84">
                                            <p:txEl>
                                              <p:pRg st="0" end="0"/>
                                            </p:txEl>
                                          </p:spTgt>
                                        </p:tgtEl>
                                        <p:attrNameLst>
                                          <p:attrName>style.visibility</p:attrName>
                                        </p:attrNameLst>
                                      </p:cBhvr>
                                      <p:to>
                                        <p:strVal val="visible"/>
                                      </p:to>
                                    </p:set>
                                    <p:animEffect filter="fade" transition="in">
                                      <p:cBhvr>
                                        <p:cTn id="10" dur="1500"/>
                                        <p:tgtEl>
                                          <p:spTgt spid="28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84">
                                            <p:txEl>
                                              <p:pRg st="1" end="1"/>
                                            </p:txEl>
                                          </p:spTgt>
                                        </p:tgtEl>
                                        <p:attrNameLst>
                                          <p:attrName>style.visibility</p:attrName>
                                        </p:attrNameLst>
                                      </p:cBhvr>
                                      <p:to>
                                        <p:strVal val="visible"/>
                                      </p:to>
                                    </p:set>
                                    <p:animEffect filter="fade" transition="in">
                                      <p:cBhvr>
                                        <p:cTn id="15" dur="1500"/>
                                        <p:tgtEl>
                                          <p:spTgt spid="28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4"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3" name="Image"/>
          <p:cNvGrpSpPr/>
          <p:nvPr/>
        </p:nvGrpSpPr>
        <p:grpSpPr>
          <a:xfrm>
            <a:off x="125492" y="1600239"/>
            <a:ext cx="4434530" cy="7959603"/>
            <a:chOff x="0" y="0"/>
            <a:chExt cx="4434529" cy="7959602"/>
          </a:xfrm>
        </p:grpSpPr>
        <p:pic>
          <p:nvPicPr>
            <p:cNvPr id="291"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292"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294" name="Paul, an apostle of Jesus Christ : The word apostle (apostolos) “is, lit., one sent forth (from stellō, to send)” (Vine).…"/>
          <p:cNvSpPr txBox="1"/>
          <p:nvPr/>
        </p:nvSpPr>
        <p:spPr>
          <a:xfrm>
            <a:off x="4579903" y="3335451"/>
            <a:ext cx="8358873" cy="603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900"/>
              </a:spcBef>
              <a:buSzPct val="80000"/>
              <a:buBlip>
                <a:blip r:embed="rId4"/>
              </a:buBlip>
              <a:defRPr sz="3200">
                <a:solidFill>
                  <a:srgbClr val="000000"/>
                </a:solidFill>
                <a:latin typeface="Century Gothic"/>
                <a:ea typeface="Century Gothic"/>
                <a:cs typeface="Century Gothic"/>
                <a:sym typeface="Century Gothic"/>
              </a:defRPr>
            </a:pPr>
            <a:r>
              <a:t>“</a:t>
            </a:r>
            <a:r>
              <a:rPr b="1"/>
              <a:t>the Spirit expressly says</a:t>
            </a:r>
            <a:r>
              <a:t>” : The Holy Spirit “spoke” - inspiration was verbal (1 Co 2:12-13; Ac 8:29; 13:2; Ep. 3:4,5).</a:t>
            </a:r>
          </a:p>
          <a:p>
            <a:pPr marL="685800" indent="-685800" algn="l">
              <a:spcBef>
                <a:spcPts val="1900"/>
              </a:spcBef>
              <a:buSzPct val="80000"/>
              <a:buBlip>
                <a:blip r:embed="rId4"/>
              </a:buBlip>
              <a:defRPr sz="3200">
                <a:solidFill>
                  <a:srgbClr val="000000"/>
                </a:solidFill>
                <a:latin typeface="Century Gothic"/>
                <a:ea typeface="Century Gothic"/>
                <a:cs typeface="Century Gothic"/>
                <a:sym typeface="Century Gothic"/>
              </a:defRPr>
            </a:pPr>
            <a:r>
              <a:t>“</a:t>
            </a:r>
            <a:r>
              <a:rPr b="1"/>
              <a:t>expressly</a:t>
            </a:r>
            <a:r>
              <a:t> “ : (rhētōs) “expressly” - without ambiguity or equivocation.</a:t>
            </a:r>
          </a:p>
          <a:p>
            <a:pPr marL="685800" indent="-685800" algn="l">
              <a:spcBef>
                <a:spcPts val="1900"/>
              </a:spcBef>
              <a:buSzPct val="80000"/>
              <a:buBlip>
                <a:blip r:embed="rId4"/>
              </a:buBlip>
              <a:defRPr sz="3200">
                <a:solidFill>
                  <a:srgbClr val="000000"/>
                </a:solidFill>
                <a:latin typeface="Century Gothic"/>
                <a:ea typeface="Century Gothic"/>
                <a:cs typeface="Century Gothic"/>
                <a:sym typeface="Century Gothic"/>
              </a:defRPr>
            </a:pPr>
            <a:r>
              <a:t>Paul had forewarned the church at Ephesus of such apostasy once through its elders (Acts 20:28-31), and now through Timothy, who was at Ephesus (cf. 2 Tim. 3:1-5; 4:1-5; 2 Thess. 2:1-12; 2 Pet. 2:1-3).</a:t>
            </a:r>
          </a:p>
        </p:txBody>
      </p:sp>
      <p:sp>
        <p:nvSpPr>
          <p:cNvPr id="295" name="1 Timothy 4:1 (NKJV)…"/>
          <p:cNvSpPr txBox="1"/>
          <p:nvPr/>
        </p:nvSpPr>
        <p:spPr>
          <a:xfrm>
            <a:off x="319970" y="3757168"/>
            <a:ext cx="4045573" cy="5416225"/>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4:1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a:t>
            </a:r>
            <a:r>
              <a:t> Now the Spirit expressly says that in latter times some will depart from the faith, giving heed to deceiving spirits and doctrines of demons,</a:t>
            </a:r>
          </a:p>
        </p:txBody>
      </p:sp>
      <p:grpSp>
        <p:nvGrpSpPr>
          <p:cNvPr id="298" name="First Timothy Introduction / Greeting"/>
          <p:cNvGrpSpPr/>
          <p:nvPr/>
        </p:nvGrpSpPr>
        <p:grpSpPr>
          <a:xfrm>
            <a:off x="82897" y="119798"/>
            <a:ext cx="12839005" cy="1384301"/>
            <a:chOff x="0" y="0"/>
            <a:chExt cx="12839003" cy="1384300"/>
          </a:xfrm>
        </p:grpSpPr>
        <p:sp>
          <p:nvSpPr>
            <p:cNvPr id="297"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Great Apostasy”</a:t>
              </a:r>
            </a:p>
          </p:txBody>
        </p:sp>
        <p:pic>
          <p:nvPicPr>
            <p:cNvPr id="296" name="First Timothy Introduction / Greeting" descr="First Timothy Introduction / Greeting"/>
            <p:cNvPicPr>
              <a:picLocks noChangeAspect="0"/>
            </p:cNvPicPr>
            <p:nvPr/>
          </p:nvPicPr>
          <p:blipFill>
            <a:blip r:embed="rId5">
              <a:extLst/>
            </a:blip>
            <a:stretch>
              <a:fillRect/>
            </a:stretch>
          </p:blipFill>
          <p:spPr>
            <a:xfrm>
              <a:off x="0" y="0"/>
              <a:ext cx="12839004" cy="1384300"/>
            </a:xfrm>
            <a:prstGeom prst="rect">
              <a:avLst/>
            </a:prstGeom>
            <a:effectLst/>
          </p:spPr>
        </p:pic>
      </p:grpSp>
      <p:sp>
        <p:nvSpPr>
          <p:cNvPr id="299" name="The CHURCH Needs To Be Aware &amp; Warned"/>
          <p:cNvSpPr/>
          <p:nvPr/>
        </p:nvSpPr>
        <p:spPr>
          <a:xfrm>
            <a:off x="4666825" y="1531660"/>
            <a:ext cx="8185029" cy="1544002"/>
          </a:xfrm>
          <a:prstGeom prst="roundRect">
            <a:avLst>
              <a:gd name="adj" fmla="val 12338"/>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6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The CHURCH Needs To Be Aware &amp; Warned</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4">
                                            <p:txEl>
                                              <p:pRg st="1" end="1"/>
                                            </p:txEl>
                                          </p:spTgt>
                                        </p:tgtEl>
                                        <p:attrNameLst>
                                          <p:attrName>style.visibility</p:attrName>
                                        </p:attrNameLst>
                                      </p:cBhvr>
                                      <p:to>
                                        <p:strVal val="visible"/>
                                      </p:to>
                                    </p:set>
                                    <p:animEffect filter="fade" transition="in">
                                      <p:cBhvr>
                                        <p:cTn id="7" dur="1500"/>
                                        <p:tgtEl>
                                          <p:spTgt spid="29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94">
                                            <p:txEl>
                                              <p:pRg st="2" end="2"/>
                                            </p:txEl>
                                          </p:spTgt>
                                        </p:tgtEl>
                                        <p:attrNameLst>
                                          <p:attrName>style.visibility</p:attrName>
                                        </p:attrNameLst>
                                      </p:cBhvr>
                                      <p:to>
                                        <p:strVal val="visible"/>
                                      </p:to>
                                    </p:set>
                                    <p:animEffect filter="fade" transition="in">
                                      <p:cBhvr>
                                        <p:cTn id="12" dur="1500"/>
                                        <p:tgtEl>
                                          <p:spTgt spid="29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4"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3" name="Image"/>
          <p:cNvGrpSpPr/>
          <p:nvPr/>
        </p:nvGrpSpPr>
        <p:grpSpPr>
          <a:xfrm>
            <a:off x="125492" y="1600239"/>
            <a:ext cx="4434530" cy="7959603"/>
            <a:chOff x="0" y="0"/>
            <a:chExt cx="4434529" cy="7959602"/>
          </a:xfrm>
        </p:grpSpPr>
        <p:pic>
          <p:nvPicPr>
            <p:cNvPr id="301"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02"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04" name="Paul, an apostle of Jesus Christ : The word apostle (apostolos) “is, lit., one sent forth (from stellō, to send)” (Vine).…"/>
          <p:cNvSpPr txBox="1"/>
          <p:nvPr/>
        </p:nvSpPr>
        <p:spPr>
          <a:xfrm>
            <a:off x="4579903" y="3335451"/>
            <a:ext cx="8358873" cy="579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900"/>
              </a:spcBef>
              <a:buSzPct val="80000"/>
              <a:buBlip>
                <a:blip r:embed="rId4"/>
              </a:buBlip>
              <a:defRPr sz="3200">
                <a:solidFill>
                  <a:srgbClr val="000000"/>
                </a:solidFill>
                <a:latin typeface="Century Gothic"/>
                <a:ea typeface="Century Gothic"/>
                <a:cs typeface="Century Gothic"/>
                <a:sym typeface="Century Gothic"/>
              </a:defRPr>
            </a:pPr>
            <a:r>
              <a:t>“</a:t>
            </a:r>
            <a:r>
              <a:rPr b="1"/>
              <a:t>in latter times</a:t>
            </a:r>
            <a:r>
              <a:t>” : parallel to “last days” — the whole of time from Pentecost (Acts 2) till the second coming of Christ. NOT a reference to those days just before the end of the world, or to the period of eschatological events, as some contend.</a:t>
            </a:r>
          </a:p>
          <a:p>
            <a:pPr marL="685800" indent="-685800" algn="l">
              <a:spcBef>
                <a:spcPts val="1900"/>
              </a:spcBef>
              <a:buSzPct val="80000"/>
              <a:buBlip>
                <a:blip r:embed="rId4"/>
              </a:buBlip>
              <a:defRPr sz="3200">
                <a:solidFill>
                  <a:srgbClr val="000000"/>
                </a:solidFill>
                <a:latin typeface="Century Gothic"/>
                <a:ea typeface="Century Gothic"/>
                <a:cs typeface="Century Gothic"/>
                <a:sym typeface="Century Gothic"/>
              </a:defRPr>
            </a:pPr>
            <a:r>
              <a:t>“</a:t>
            </a:r>
            <a:r>
              <a:rPr b="1"/>
              <a:t>will depart from the faith</a:t>
            </a:r>
            <a:r>
              <a:t> “ : To apostatize (Luke 8:13; Hebrews 3:12).  To move away from one’s original  position, (Gal. 1:6, 7; 5:4)</a:t>
            </a:r>
          </a:p>
        </p:txBody>
      </p:sp>
      <p:sp>
        <p:nvSpPr>
          <p:cNvPr id="305" name="1 Timothy 4:1 (NKJV)…"/>
          <p:cNvSpPr txBox="1"/>
          <p:nvPr/>
        </p:nvSpPr>
        <p:spPr>
          <a:xfrm>
            <a:off x="319970" y="3757168"/>
            <a:ext cx="4045573" cy="5416225"/>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4:1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a:t>
            </a:r>
            <a:r>
              <a:t> Now the Spirit expressly says that in latter times some will depart from the faith, giving heed to deceiving spirits and doctrines of demons,</a:t>
            </a:r>
          </a:p>
        </p:txBody>
      </p:sp>
      <p:grpSp>
        <p:nvGrpSpPr>
          <p:cNvPr id="308" name="First Timothy Introduction / Greeting"/>
          <p:cNvGrpSpPr/>
          <p:nvPr/>
        </p:nvGrpSpPr>
        <p:grpSpPr>
          <a:xfrm>
            <a:off x="82897" y="119798"/>
            <a:ext cx="12839005" cy="1384301"/>
            <a:chOff x="0" y="0"/>
            <a:chExt cx="12839003" cy="1384300"/>
          </a:xfrm>
        </p:grpSpPr>
        <p:sp>
          <p:nvSpPr>
            <p:cNvPr id="307"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Great Apostasy”</a:t>
              </a:r>
            </a:p>
          </p:txBody>
        </p:sp>
        <p:pic>
          <p:nvPicPr>
            <p:cNvPr id="306" name="First Timothy Introduction / Greeting" descr="First Timothy Introduction / Greeting"/>
            <p:cNvPicPr>
              <a:picLocks noChangeAspect="0"/>
            </p:cNvPicPr>
            <p:nvPr/>
          </p:nvPicPr>
          <p:blipFill>
            <a:blip r:embed="rId5">
              <a:extLst/>
            </a:blip>
            <a:stretch>
              <a:fillRect/>
            </a:stretch>
          </p:blipFill>
          <p:spPr>
            <a:xfrm>
              <a:off x="0" y="0"/>
              <a:ext cx="12839004" cy="1384300"/>
            </a:xfrm>
            <a:prstGeom prst="rect">
              <a:avLst/>
            </a:prstGeom>
            <a:effectLst/>
          </p:spPr>
        </p:pic>
      </p:grpSp>
      <p:sp>
        <p:nvSpPr>
          <p:cNvPr id="309" name="The CHURCH Needs To Be Aware &amp; Warned"/>
          <p:cNvSpPr/>
          <p:nvPr/>
        </p:nvSpPr>
        <p:spPr>
          <a:xfrm>
            <a:off x="4666825" y="1531660"/>
            <a:ext cx="8185029" cy="1544002"/>
          </a:xfrm>
          <a:prstGeom prst="roundRect">
            <a:avLst>
              <a:gd name="adj" fmla="val 12338"/>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6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The CHURCH Needs To Be Aware &amp; Warned</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4">
                                            <p:txEl>
                                              <p:pRg st="1" end="1"/>
                                            </p:txEl>
                                          </p:spTgt>
                                        </p:tgtEl>
                                        <p:attrNameLst>
                                          <p:attrName>style.visibility</p:attrName>
                                        </p:attrNameLst>
                                      </p:cBhvr>
                                      <p:to>
                                        <p:strVal val="visible"/>
                                      </p:to>
                                    </p:set>
                                    <p:animEffect filter="fade" transition="in">
                                      <p:cBhvr>
                                        <p:cTn id="7" dur="1500"/>
                                        <p:tgtEl>
                                          <p:spTgt spid="30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4"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3" name="Image"/>
          <p:cNvGrpSpPr/>
          <p:nvPr/>
        </p:nvGrpSpPr>
        <p:grpSpPr>
          <a:xfrm>
            <a:off x="125492" y="1600239"/>
            <a:ext cx="4434530" cy="7959603"/>
            <a:chOff x="0" y="0"/>
            <a:chExt cx="4434529" cy="7959602"/>
          </a:xfrm>
        </p:grpSpPr>
        <p:pic>
          <p:nvPicPr>
            <p:cNvPr id="311"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12"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14" name="Paul, an apostle of Jesus Christ : The word apostle (apostolos) “is, lit., one sent forth (from stellō, to send)” (Vine).…"/>
          <p:cNvSpPr txBox="1"/>
          <p:nvPr/>
        </p:nvSpPr>
        <p:spPr>
          <a:xfrm>
            <a:off x="4579903" y="3212669"/>
            <a:ext cx="8358873" cy="632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100"/>
              </a:spcBef>
              <a:buSzPct val="80000"/>
              <a:buBlip>
                <a:blip r:embed="rId4"/>
              </a:buBlip>
              <a:defRPr sz="3200">
                <a:solidFill>
                  <a:srgbClr val="000000"/>
                </a:solidFill>
                <a:latin typeface="Century Gothic"/>
                <a:ea typeface="Century Gothic"/>
                <a:cs typeface="Century Gothic"/>
                <a:sym typeface="Century Gothic"/>
              </a:defRPr>
            </a:pPr>
            <a:r>
              <a:t>“</a:t>
            </a:r>
            <a:r>
              <a:rPr b="1"/>
              <a:t>from the faith</a:t>
            </a:r>
            <a:r>
              <a:t>” : i.e., the gospel. Some will fall away from the truth revealed by the Holy Spirit (1 Timothy 1:19; 3:9; 4:6; 5:8; 6:10,21; 2 Pet. 2; 2 Thes. 2:1-12)</a:t>
            </a:r>
          </a:p>
          <a:p>
            <a:pPr marL="685800" indent="-685800" algn="l">
              <a:spcBef>
                <a:spcPts val="1100"/>
              </a:spcBef>
              <a:buSzPct val="80000"/>
              <a:buBlip>
                <a:blip r:embed="rId4"/>
              </a:buBlip>
              <a:defRPr sz="3200">
                <a:solidFill>
                  <a:srgbClr val="000000"/>
                </a:solidFill>
                <a:latin typeface="Century Gothic"/>
                <a:ea typeface="Century Gothic"/>
                <a:cs typeface="Century Gothic"/>
                <a:sym typeface="Century Gothic"/>
              </a:defRPr>
            </a:pPr>
            <a:r>
              <a:t>“</a:t>
            </a:r>
            <a:r>
              <a:rPr b="1"/>
              <a:t>giving heed to deceiving spirits</a:t>
            </a:r>
            <a:r>
              <a:t>“ : Yielding to misleading doctrines from men who who claim to be inspired (2 Tim 3:13; 2 Thess. 2:2; 1 John 4:1-3)</a:t>
            </a:r>
          </a:p>
          <a:p>
            <a:pPr marL="685800" indent="-685800" algn="l">
              <a:spcBef>
                <a:spcPts val="1100"/>
              </a:spcBef>
              <a:buSzPct val="80000"/>
              <a:buBlip>
                <a:blip r:embed="rId4"/>
              </a:buBlip>
              <a:defRPr sz="3200">
                <a:solidFill>
                  <a:srgbClr val="000000"/>
                </a:solidFill>
                <a:latin typeface="Century Gothic"/>
                <a:ea typeface="Century Gothic"/>
                <a:cs typeface="Century Gothic"/>
                <a:sym typeface="Century Gothic"/>
              </a:defRPr>
            </a:pPr>
            <a:r>
              <a:t>“</a:t>
            </a:r>
            <a:r>
              <a:rPr b="1"/>
              <a:t>and doctrines of demons” : </a:t>
            </a:r>
            <a:r>
              <a:t>the ultimate source of their false doctrine is Satan, for he is the father of all lies (John 8:44; James 3:15).</a:t>
            </a:r>
          </a:p>
        </p:txBody>
      </p:sp>
      <p:sp>
        <p:nvSpPr>
          <p:cNvPr id="315" name="1 Timothy 4:1 (NKJV)…"/>
          <p:cNvSpPr txBox="1"/>
          <p:nvPr/>
        </p:nvSpPr>
        <p:spPr>
          <a:xfrm>
            <a:off x="319970" y="3757168"/>
            <a:ext cx="4045573" cy="5416225"/>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4:1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1</a:t>
            </a:r>
            <a:r>
              <a:t> Now the Spirit expressly says that in latter times some will depart from the faith, giving heed to deceiving spirits and doctrines of demons,</a:t>
            </a:r>
          </a:p>
        </p:txBody>
      </p:sp>
      <p:grpSp>
        <p:nvGrpSpPr>
          <p:cNvPr id="318" name="First Timothy Introduction / Greeting"/>
          <p:cNvGrpSpPr/>
          <p:nvPr/>
        </p:nvGrpSpPr>
        <p:grpSpPr>
          <a:xfrm>
            <a:off x="82897" y="119798"/>
            <a:ext cx="12839005" cy="1384301"/>
            <a:chOff x="0" y="0"/>
            <a:chExt cx="12839003" cy="1384300"/>
          </a:xfrm>
        </p:grpSpPr>
        <p:sp>
          <p:nvSpPr>
            <p:cNvPr id="317"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Great Apostasy”</a:t>
              </a:r>
            </a:p>
          </p:txBody>
        </p:sp>
        <p:pic>
          <p:nvPicPr>
            <p:cNvPr id="316" name="First Timothy Introduction / Greeting" descr="First Timothy Introduction / Greeting"/>
            <p:cNvPicPr>
              <a:picLocks noChangeAspect="0"/>
            </p:cNvPicPr>
            <p:nvPr/>
          </p:nvPicPr>
          <p:blipFill>
            <a:blip r:embed="rId5">
              <a:extLst/>
            </a:blip>
            <a:stretch>
              <a:fillRect/>
            </a:stretch>
          </p:blipFill>
          <p:spPr>
            <a:xfrm>
              <a:off x="0" y="0"/>
              <a:ext cx="12839004" cy="1384300"/>
            </a:xfrm>
            <a:prstGeom prst="rect">
              <a:avLst/>
            </a:prstGeom>
            <a:effectLst/>
          </p:spPr>
        </p:pic>
      </p:grpSp>
      <p:sp>
        <p:nvSpPr>
          <p:cNvPr id="319" name="The CHURCH Needs To Be Aware &amp; Warned"/>
          <p:cNvSpPr/>
          <p:nvPr/>
        </p:nvSpPr>
        <p:spPr>
          <a:xfrm>
            <a:off x="4666825" y="1531660"/>
            <a:ext cx="8185029" cy="1544002"/>
          </a:xfrm>
          <a:prstGeom prst="roundRect">
            <a:avLst>
              <a:gd name="adj" fmla="val 12338"/>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6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The CHURCH Needs To Be Aware &amp; Warned</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4">
                                            <p:txEl>
                                              <p:pRg st="1" end="1"/>
                                            </p:txEl>
                                          </p:spTgt>
                                        </p:tgtEl>
                                        <p:attrNameLst>
                                          <p:attrName>style.visibility</p:attrName>
                                        </p:attrNameLst>
                                      </p:cBhvr>
                                      <p:to>
                                        <p:strVal val="visible"/>
                                      </p:to>
                                    </p:set>
                                    <p:animEffect filter="fade" transition="in">
                                      <p:cBhvr>
                                        <p:cTn id="7" dur="1500"/>
                                        <p:tgtEl>
                                          <p:spTgt spid="3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14">
                                            <p:txEl>
                                              <p:pRg st="2" end="2"/>
                                            </p:txEl>
                                          </p:spTgt>
                                        </p:tgtEl>
                                        <p:attrNameLst>
                                          <p:attrName>style.visibility</p:attrName>
                                        </p:attrNameLst>
                                      </p:cBhvr>
                                      <p:to>
                                        <p:strVal val="visible"/>
                                      </p:to>
                                    </p:set>
                                    <p:animEffect filter="fade" transition="in">
                                      <p:cBhvr>
                                        <p:cTn id="12" dur="1500"/>
                                        <p:tgtEl>
                                          <p:spTgt spid="31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4"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3" name="Image"/>
          <p:cNvGrpSpPr/>
          <p:nvPr/>
        </p:nvGrpSpPr>
        <p:grpSpPr>
          <a:xfrm>
            <a:off x="125492" y="1600239"/>
            <a:ext cx="4434530" cy="7959603"/>
            <a:chOff x="0" y="0"/>
            <a:chExt cx="4434529" cy="7959602"/>
          </a:xfrm>
        </p:grpSpPr>
        <p:pic>
          <p:nvPicPr>
            <p:cNvPr id="321"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22"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24" name="Paul, an apostle of Jesus Christ : The word apostle (apostolos) “is, lit., one sent forth (from stellō, to send)” (Vine).…"/>
          <p:cNvSpPr txBox="1"/>
          <p:nvPr/>
        </p:nvSpPr>
        <p:spPr>
          <a:xfrm>
            <a:off x="4579903" y="3077823"/>
            <a:ext cx="8358873" cy="661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600"/>
              </a:spcBef>
              <a:buSzPct val="80000"/>
              <a:buBlip>
                <a:blip r:embed="rId4"/>
              </a:buBlip>
              <a:defRPr sz="3200">
                <a:solidFill>
                  <a:srgbClr val="000000"/>
                </a:solidFill>
                <a:latin typeface="Century Gothic"/>
                <a:ea typeface="Century Gothic"/>
                <a:cs typeface="Century Gothic"/>
                <a:sym typeface="Century Gothic"/>
              </a:defRPr>
            </a:pPr>
            <a:r>
              <a:t>“</a:t>
            </a:r>
            <a:r>
              <a:rPr b="1"/>
              <a:t>speaking lies in hypocrisy</a:t>
            </a:r>
            <a:r>
              <a:t>” : “Pretense, outward show, by the hypocritical preaching of liars” (Arndt p. 845). These false teachers must make themselves appear different from what they really are (Mt. 7:15; Je. 5:31; 23:14, 32; Ro. 16:18; 2 Pe. 2:1–3)</a:t>
            </a:r>
          </a:p>
          <a:p>
            <a:pPr marL="685800" indent="-685800" algn="l">
              <a:spcBef>
                <a:spcPts val="600"/>
              </a:spcBef>
              <a:buSzPct val="80000"/>
              <a:buBlip>
                <a:blip r:embed="rId4"/>
              </a:buBlip>
              <a:defRPr sz="3200">
                <a:solidFill>
                  <a:srgbClr val="000000"/>
                </a:solidFill>
                <a:latin typeface="Century Gothic"/>
                <a:ea typeface="Century Gothic"/>
                <a:cs typeface="Century Gothic"/>
                <a:sym typeface="Century Gothic"/>
              </a:defRPr>
            </a:pPr>
            <a:r>
              <a:t>“</a:t>
            </a:r>
            <a:r>
              <a:rPr b="1"/>
              <a:t>having their own conscience seared with a hot iron</a:t>
            </a:r>
            <a:r>
              <a:t>“ : Their conscience would become callous, hardened against the truth (Eph. 4:19) (“their own conscience” i.e., they were also deceiving themselves)</a:t>
            </a:r>
          </a:p>
        </p:txBody>
      </p:sp>
      <p:sp>
        <p:nvSpPr>
          <p:cNvPr id="325" name="1 Timothy 4:2 (NKJV)…"/>
          <p:cNvSpPr txBox="1"/>
          <p:nvPr/>
        </p:nvSpPr>
        <p:spPr>
          <a:xfrm>
            <a:off x="319970" y="4716325"/>
            <a:ext cx="4045573" cy="4349416"/>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4:2 (NKJV) </a:t>
            </a:r>
          </a:p>
          <a:p>
            <a:pPr>
              <a:defRPr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9"/>
              <a:t>2</a:t>
            </a:r>
            <a:r>
              <a:t> speaking lies in hypocrisy, having their own conscience seared with a hot iron,</a:t>
            </a:r>
          </a:p>
        </p:txBody>
      </p:sp>
      <p:grpSp>
        <p:nvGrpSpPr>
          <p:cNvPr id="328" name="First Timothy Introduction / Greeting"/>
          <p:cNvGrpSpPr/>
          <p:nvPr/>
        </p:nvGrpSpPr>
        <p:grpSpPr>
          <a:xfrm>
            <a:off x="82897" y="119798"/>
            <a:ext cx="12839005" cy="1384301"/>
            <a:chOff x="0" y="0"/>
            <a:chExt cx="12839003" cy="1384300"/>
          </a:xfrm>
        </p:grpSpPr>
        <p:sp>
          <p:nvSpPr>
            <p:cNvPr id="327"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Great Apostasy”</a:t>
              </a:r>
            </a:p>
          </p:txBody>
        </p:sp>
        <p:pic>
          <p:nvPicPr>
            <p:cNvPr id="326" name="First Timothy Introduction / Greeting" descr="First Timothy Introduction / Greeting"/>
            <p:cNvPicPr>
              <a:picLocks noChangeAspect="0"/>
            </p:cNvPicPr>
            <p:nvPr/>
          </p:nvPicPr>
          <p:blipFill>
            <a:blip r:embed="rId5">
              <a:extLst/>
            </a:blip>
            <a:stretch>
              <a:fillRect/>
            </a:stretch>
          </p:blipFill>
          <p:spPr>
            <a:xfrm>
              <a:off x="0" y="0"/>
              <a:ext cx="12839004" cy="1384300"/>
            </a:xfrm>
            <a:prstGeom prst="rect">
              <a:avLst/>
            </a:prstGeom>
            <a:effectLst/>
          </p:spPr>
        </p:pic>
      </p:grpSp>
      <p:sp>
        <p:nvSpPr>
          <p:cNvPr id="329" name="The CHURCH Needs To Be Aware &amp; Warned"/>
          <p:cNvSpPr/>
          <p:nvPr/>
        </p:nvSpPr>
        <p:spPr>
          <a:xfrm>
            <a:off x="4666825" y="1531660"/>
            <a:ext cx="8185029" cy="1544002"/>
          </a:xfrm>
          <a:prstGeom prst="roundRect">
            <a:avLst>
              <a:gd name="adj" fmla="val 12338"/>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6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The CHURCH Needs To Be Aware &amp; Warned</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4">
                                            <p:txEl>
                                              <p:pRg st="1" end="1"/>
                                            </p:txEl>
                                          </p:spTgt>
                                        </p:tgtEl>
                                        <p:attrNameLst>
                                          <p:attrName>style.visibility</p:attrName>
                                        </p:attrNameLst>
                                      </p:cBhvr>
                                      <p:to>
                                        <p:strVal val="visible"/>
                                      </p:to>
                                    </p:set>
                                    <p:animEffect filter="fade" transition="in">
                                      <p:cBhvr>
                                        <p:cTn id="7" dur="1500"/>
                                        <p:tgtEl>
                                          <p:spTgt spid="32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4"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3" name="Image"/>
          <p:cNvGrpSpPr/>
          <p:nvPr/>
        </p:nvGrpSpPr>
        <p:grpSpPr>
          <a:xfrm>
            <a:off x="125492" y="1600239"/>
            <a:ext cx="4434530" cy="7959603"/>
            <a:chOff x="0" y="0"/>
            <a:chExt cx="4434529" cy="7959602"/>
          </a:xfrm>
        </p:grpSpPr>
        <p:pic>
          <p:nvPicPr>
            <p:cNvPr id="331" name="Image" descr="Image"/>
            <p:cNvPicPr>
              <a:picLocks noChangeAspect="1"/>
            </p:cNvPicPr>
            <p:nvPr/>
          </p:nvPicPr>
          <p:blipFill>
            <a:blip r:embed="rId2">
              <a:extLst/>
            </a:blip>
            <a:srcRect l="23371" t="1720" r="42758" b="0"/>
            <a:stretch>
              <a:fillRect/>
            </a:stretch>
          </p:blipFill>
          <p:spPr>
            <a:xfrm>
              <a:off x="126999" y="88898"/>
              <a:ext cx="4180531" cy="7604005"/>
            </a:xfrm>
            <a:prstGeom prst="rect">
              <a:avLst/>
            </a:prstGeom>
            <a:ln w="12700" cap="flat">
              <a:noFill/>
              <a:miter lim="400000"/>
            </a:ln>
            <a:effectLst/>
          </p:spPr>
        </p:pic>
        <p:pic>
          <p:nvPicPr>
            <p:cNvPr id="332" name="Image" descr="Image"/>
            <p:cNvPicPr>
              <a:picLocks noChangeAspect="1"/>
            </p:cNvPicPr>
            <p:nvPr/>
          </p:nvPicPr>
          <p:blipFill>
            <a:blip r:embed="rId3">
              <a:extLst/>
            </a:blip>
            <a:stretch>
              <a:fillRect/>
            </a:stretch>
          </p:blipFill>
          <p:spPr>
            <a:xfrm>
              <a:off x="0" y="0"/>
              <a:ext cx="4434530" cy="7959603"/>
            </a:xfrm>
            <a:prstGeom prst="rect">
              <a:avLst/>
            </a:prstGeom>
            <a:ln w="12700" cap="flat">
              <a:noFill/>
              <a:miter lim="400000"/>
            </a:ln>
            <a:effectLst/>
          </p:spPr>
        </p:pic>
      </p:grpSp>
      <p:sp>
        <p:nvSpPr>
          <p:cNvPr id="334" name="Paul, an apostle of Jesus Christ : The word apostle (apostolos) “is, lit., one sent forth (from stellō, to send)” (Vine).…"/>
          <p:cNvSpPr txBox="1"/>
          <p:nvPr/>
        </p:nvSpPr>
        <p:spPr>
          <a:xfrm>
            <a:off x="4579903" y="2928834"/>
            <a:ext cx="8358873" cy="673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100"/>
              </a:spcBef>
              <a:buSzPct val="80000"/>
              <a:buBlip>
                <a:blip r:embed="rId4"/>
              </a:buBlip>
              <a:defRPr sz="3200">
                <a:solidFill>
                  <a:srgbClr val="000000"/>
                </a:solidFill>
                <a:latin typeface="Century Gothic"/>
                <a:ea typeface="Century Gothic"/>
                <a:cs typeface="Century Gothic"/>
                <a:sym typeface="Century Gothic"/>
              </a:defRPr>
            </a:pPr>
            <a:r>
              <a:t>“</a:t>
            </a:r>
            <a:r>
              <a:rPr b="1"/>
              <a:t>forbidding to marry</a:t>
            </a:r>
            <a:r>
              <a:t>” : In contrast, Jesus endorsed the marriage relationship (Matthew 19:3-9), as did Paul, (1 Co. 7:2, 28, 36–39), and the Hebrew writer noted that marriage is honorable in all (Hebrews 13:4).</a:t>
            </a:r>
          </a:p>
          <a:p>
            <a:pPr marL="1143000" indent="-685800" algn="l">
              <a:spcBef>
                <a:spcPts val="1100"/>
              </a:spcBef>
              <a:buSzPct val="80000"/>
              <a:buBlip>
                <a:blip r:embed="rId5"/>
              </a:buBlip>
              <a:defRPr sz="3100">
                <a:solidFill>
                  <a:srgbClr val="000000"/>
                </a:solidFill>
                <a:latin typeface="Century Gothic"/>
                <a:ea typeface="Century Gothic"/>
                <a:cs typeface="Century Gothic"/>
                <a:sym typeface="Century Gothic"/>
              </a:defRPr>
            </a:pPr>
            <a:r>
              <a:t>In the centuries to come, Augustine (354-430 A.D.), would advocate celibacy and argued sexual relations in marriage is evil.  </a:t>
            </a:r>
          </a:p>
          <a:p>
            <a:pPr marL="1143000" indent="-685800" algn="l">
              <a:spcBef>
                <a:spcPts val="1100"/>
              </a:spcBef>
              <a:buSzPct val="80000"/>
              <a:buBlip>
                <a:blip r:embed="rId5"/>
              </a:buBlip>
              <a:defRPr sz="3100">
                <a:solidFill>
                  <a:srgbClr val="000000"/>
                </a:solidFill>
                <a:latin typeface="Century Gothic"/>
                <a:ea typeface="Century Gothic"/>
                <a:cs typeface="Century Gothic"/>
                <a:sym typeface="Century Gothic"/>
              </a:defRPr>
            </a:pPr>
            <a:r>
              <a:t>When Gnosticism came into maturity, it forbade marriage in order for one “to be holy” (Reese p. 165).</a:t>
            </a:r>
          </a:p>
        </p:txBody>
      </p:sp>
      <p:sp>
        <p:nvSpPr>
          <p:cNvPr id="335" name="1 Timothy 4:3–5 (NKJV)…"/>
          <p:cNvSpPr txBox="1"/>
          <p:nvPr/>
        </p:nvSpPr>
        <p:spPr>
          <a:xfrm>
            <a:off x="319970" y="3492092"/>
            <a:ext cx="4045573" cy="5443787"/>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p>
          <a:p>
            <a:pPr>
              <a:defRPr b="1" baseline="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t>1 Timothy 4:3–5 (NKJV) </a:t>
            </a:r>
          </a:p>
          <a:p>
            <a:pPr>
              <a:defRPr baseline="-1" sz="3200">
                <a:solidFill>
                  <a:srgbClr val="FFFFFF"/>
                </a:solidFill>
                <a:effectLst>
                  <a:outerShdw sx="100000" sy="100000" kx="0" ky="0" algn="b" rotWithShape="0" blurRad="50800" dist="63500" dir="2266859">
                    <a:srgbClr val="000000"/>
                  </a:outerShdw>
                </a:effectLst>
                <a:latin typeface="Times New Roman"/>
                <a:ea typeface="Times New Roman"/>
                <a:cs typeface="Times New Roman"/>
                <a:sym typeface="Times New Roman"/>
              </a:defRPr>
            </a:pPr>
            <a:r>
              <a:rPr baseline="31998"/>
              <a:t>3</a:t>
            </a:r>
            <a:r>
              <a:t> forbidding to marry, </a:t>
            </a:r>
            <a:r>
              <a:rPr i="1"/>
              <a:t>and commanding</a:t>
            </a:r>
            <a:r>
              <a:t> to abstain from foods which God created to be received with thanksgiving by those who believe and know the truth. </a:t>
            </a:r>
          </a:p>
        </p:txBody>
      </p:sp>
      <p:grpSp>
        <p:nvGrpSpPr>
          <p:cNvPr id="338" name="First Timothy Introduction / Greeting"/>
          <p:cNvGrpSpPr/>
          <p:nvPr/>
        </p:nvGrpSpPr>
        <p:grpSpPr>
          <a:xfrm>
            <a:off x="82897" y="119798"/>
            <a:ext cx="12839005" cy="1384301"/>
            <a:chOff x="0" y="0"/>
            <a:chExt cx="12839003" cy="1384300"/>
          </a:xfrm>
        </p:grpSpPr>
        <p:sp>
          <p:nvSpPr>
            <p:cNvPr id="337" name="First Timothy Introduction / Greeting"/>
            <p:cNvSpPr txBox="1"/>
            <p:nvPr/>
          </p:nvSpPr>
          <p:spPr>
            <a:xfrm>
              <a:off x="165100" y="114300"/>
              <a:ext cx="12508804" cy="952500"/>
            </a:xfrm>
            <a:prstGeom prst="rect">
              <a:avLst/>
            </a:prstGeom>
            <a:solidFill>
              <a:schemeClr val="accent6">
                <a:satOff val="1848"/>
                <a:lumOff val="-15262"/>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defRPr b="1" sz="5600">
                  <a:solidFill>
                    <a:srgbClr val="FFFFFF"/>
                  </a:solidFill>
                  <a:effectLst>
                    <a:outerShdw sx="100000" sy="100000" kx="0" ky="0" algn="b" rotWithShape="0" blurRad="12700" dist="63500" dir="1020000">
                      <a:srgbClr val="000000"/>
                    </a:outerShdw>
                  </a:effectLst>
                  <a:latin typeface="Gill Sans"/>
                  <a:ea typeface="Gill Sans"/>
                  <a:cs typeface="Gill Sans"/>
                  <a:sym typeface="Gill Sans"/>
                </a:defRPr>
              </a:lvl1pPr>
            </a:lstStyle>
            <a:p>
              <a:pPr/>
              <a:r>
                <a:t>“The Great Apostasy”</a:t>
              </a:r>
            </a:p>
          </p:txBody>
        </p:sp>
        <p:pic>
          <p:nvPicPr>
            <p:cNvPr id="336" name="First Timothy Introduction / Greeting" descr="First Timothy Introduction / Greeting"/>
            <p:cNvPicPr>
              <a:picLocks noChangeAspect="0"/>
            </p:cNvPicPr>
            <p:nvPr/>
          </p:nvPicPr>
          <p:blipFill>
            <a:blip r:embed="rId6">
              <a:extLst/>
            </a:blip>
            <a:stretch>
              <a:fillRect/>
            </a:stretch>
          </p:blipFill>
          <p:spPr>
            <a:xfrm>
              <a:off x="0" y="0"/>
              <a:ext cx="12839004" cy="1384300"/>
            </a:xfrm>
            <a:prstGeom prst="rect">
              <a:avLst/>
            </a:prstGeom>
            <a:effectLst/>
          </p:spPr>
        </p:pic>
      </p:grpSp>
      <p:sp>
        <p:nvSpPr>
          <p:cNvPr id="339" name="Specific FALSE Doctrines"/>
          <p:cNvSpPr/>
          <p:nvPr/>
        </p:nvSpPr>
        <p:spPr>
          <a:xfrm>
            <a:off x="4666825" y="1531660"/>
            <a:ext cx="8185029" cy="1173519"/>
          </a:xfrm>
          <a:prstGeom prst="roundRect">
            <a:avLst>
              <a:gd name="adj" fmla="val 16233"/>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4600">
                <a:solidFill>
                  <a:srgbClr val="FFFFFF"/>
                </a:solidFill>
                <a:effectLst>
                  <a:outerShdw sx="100000" sy="100000" kx="0" ky="0" algn="b" rotWithShape="0" blurRad="50800" dist="63500" dir="3240000">
                    <a:srgbClr val="000000"/>
                  </a:outerShdw>
                </a:effectLst>
                <a:latin typeface="Gill Sans"/>
                <a:ea typeface="Gill Sans"/>
                <a:cs typeface="Gill Sans"/>
                <a:sym typeface="Gill Sans"/>
              </a:defRPr>
            </a:lvl1pPr>
          </a:lstStyle>
          <a:p>
            <a:pPr/>
            <a:r>
              <a:t>Specific FALSE Doctrines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4">
                                            <p:txEl>
                                              <p:pRg st="1" end="1"/>
                                            </p:txEl>
                                          </p:spTgt>
                                        </p:tgtEl>
                                        <p:attrNameLst>
                                          <p:attrName>style.visibility</p:attrName>
                                        </p:attrNameLst>
                                      </p:cBhvr>
                                      <p:to>
                                        <p:strVal val="visible"/>
                                      </p:to>
                                    </p:set>
                                    <p:animEffect filter="fade" transition="in">
                                      <p:cBhvr>
                                        <p:cTn id="7" dur="1500"/>
                                        <p:tgtEl>
                                          <p:spTgt spid="33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34">
                                            <p:txEl>
                                              <p:pRg st="2" end="2"/>
                                            </p:txEl>
                                          </p:spTgt>
                                        </p:tgtEl>
                                        <p:attrNameLst>
                                          <p:attrName>style.visibility</p:attrName>
                                        </p:attrNameLst>
                                      </p:cBhvr>
                                      <p:to>
                                        <p:strVal val="visible"/>
                                      </p:to>
                                    </p:set>
                                    <p:animEffect filter="fade" transition="in">
                                      <p:cBhvr>
                                        <p:cTn id="12" dur="1500"/>
                                        <p:tgtEl>
                                          <p:spTgt spid="33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4"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