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5800">
                <a:solidFill>
                  <a:srgbClr val="E8D38A"/>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38659" y="9391226"/>
            <a:ext cx="215901" cy="254001"/>
          </a:xfrm>
          <a:prstGeom prst="rect">
            <a:avLst/>
          </a:prstGeom>
        </p:spPr>
        <p:txBody>
          <a:bodyPr lIns="0" tIns="0" rIns="0" bIns="0"/>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27"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43"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2"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2"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com" TargetMode="External"/><Relationship Id="rId7"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14" name="Image"/>
          <p:cNvGrpSpPr/>
          <p:nvPr/>
        </p:nvGrpSpPr>
        <p:grpSpPr>
          <a:xfrm>
            <a:off x="557130" y="387427"/>
            <a:ext cx="11890540" cy="3360523"/>
            <a:chOff x="0" y="0"/>
            <a:chExt cx="11890539" cy="3360522"/>
          </a:xfrm>
        </p:grpSpPr>
        <p:pic>
          <p:nvPicPr>
            <p:cNvPr id="213"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12"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17" name="“The Local Church &amp; Its Widows”…"/>
          <p:cNvGrpSpPr/>
          <p:nvPr/>
        </p:nvGrpSpPr>
        <p:grpSpPr>
          <a:xfrm>
            <a:off x="557130" y="5409269"/>
            <a:ext cx="11890540" cy="3479801"/>
            <a:chOff x="0" y="0"/>
            <a:chExt cx="11890539" cy="3479800"/>
          </a:xfrm>
        </p:grpSpPr>
        <p:sp>
          <p:nvSpPr>
            <p:cNvPr id="216" name="“The Local Church &amp; Its Widows”…"/>
            <p:cNvSpPr txBox="1"/>
            <p:nvPr/>
          </p:nvSpPr>
          <p:spPr>
            <a:xfrm>
              <a:off x="215900" y="139700"/>
              <a:ext cx="11458740" cy="29210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7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Local Church &amp; Its Widows”</a:t>
              </a:r>
            </a:p>
            <a:p>
              <a: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5:9–16)</a:t>
              </a:r>
            </a:p>
          </p:txBody>
        </p:sp>
        <p:pic>
          <p:nvPicPr>
            <p:cNvPr id="215" name="“The Local Church &amp; Its Widows”… “The Local Church &amp; Its Widows”(1 Timothy 5:9–16)" descr="“The Local Church &amp; Its Widows”… “The Local Church &amp; Its Widows”(1 Timothy 5:9–16)"/>
            <p:cNvPicPr>
              <a:picLocks noChangeAspect="0"/>
            </p:cNvPicPr>
            <p:nvPr/>
          </p:nvPicPr>
          <p:blipFill>
            <a:blip r:embed="rId5">
              <a:extLst/>
            </a:blip>
            <a:stretch>
              <a:fillRect/>
            </a:stretch>
          </p:blipFill>
          <p:spPr>
            <a:xfrm>
              <a:off x="0" y="0"/>
              <a:ext cx="11890540" cy="34798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8" name="Image"/>
          <p:cNvGrpSpPr/>
          <p:nvPr/>
        </p:nvGrpSpPr>
        <p:grpSpPr>
          <a:xfrm>
            <a:off x="112590" y="1942275"/>
            <a:ext cx="4427430" cy="7946858"/>
            <a:chOff x="0" y="0"/>
            <a:chExt cx="4427428" cy="7946856"/>
          </a:xfrm>
        </p:grpSpPr>
        <p:pic>
          <p:nvPicPr>
            <p:cNvPr id="27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7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79"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
        <p:nvSpPr>
          <p:cNvPr id="280" name="Paul, an apostle of Jesus Christ : The word apostle (apostolos) “is, lit., one sent forth (from stellō, to send)” (Vine).…"/>
          <p:cNvSpPr txBox="1"/>
          <p:nvPr/>
        </p:nvSpPr>
        <p:spPr>
          <a:xfrm>
            <a:off x="4539103" y="3156543"/>
            <a:ext cx="8207290"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The issue of this chapter is the financial support for widows with no dependents (5:3-4,16)</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The church can help any Christian widow (Acts 6:1ff), but this chapter is talking about permanent and ongoing support.</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The congregation would support them until they died.</a:t>
            </a:r>
          </a:p>
        </p:txBody>
      </p:sp>
      <p:grpSp>
        <p:nvGrpSpPr>
          <p:cNvPr id="283" name="First Timothy Introduction / Greeting"/>
          <p:cNvGrpSpPr/>
          <p:nvPr/>
        </p:nvGrpSpPr>
        <p:grpSpPr>
          <a:xfrm>
            <a:off x="82897" y="119798"/>
            <a:ext cx="12839005" cy="1384301"/>
            <a:chOff x="0" y="0"/>
            <a:chExt cx="12839003" cy="1384300"/>
          </a:xfrm>
        </p:grpSpPr>
        <p:sp>
          <p:nvSpPr>
            <p:cNvPr id="282"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281" name="First Timothy Introduction / Greeting" descr="First Timothy Introduction / Greeting"/>
            <p:cNvPicPr>
              <a:picLocks noChangeAspect="0"/>
            </p:cNvPicPr>
            <p:nvPr/>
          </p:nvPicPr>
          <p:blipFill>
            <a:blip r:embed="rId6">
              <a:extLst/>
            </a:blip>
            <a:stretch>
              <a:fillRect/>
            </a:stretch>
          </p:blipFill>
          <p:spPr>
            <a:xfrm>
              <a:off x="0" y="0"/>
              <a:ext cx="12839004" cy="1384300"/>
            </a:xfrm>
            <a:prstGeom prst="rect">
              <a:avLst/>
            </a:prstGeom>
            <a:effectLst/>
          </p:spPr>
        </p:pic>
      </p:grpSp>
      <p:sp>
        <p:nvSpPr>
          <p:cNvPr id="284" name="1 Timothy 5:9–10 (NKJV)…"/>
          <p:cNvSpPr txBox="1"/>
          <p:nvPr/>
        </p:nvSpPr>
        <p:spPr>
          <a:xfrm>
            <a:off x="316042" y="4523605"/>
            <a:ext cx="4020526" cy="493250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5:9–10 (NKJV)</a:t>
            </a:r>
          </a:p>
          <a:p>
            <a:pPr defTabSz="457200">
              <a:defRPr sz="38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9</a:t>
            </a:r>
            <a:r>
              <a:t> Do not let a widow under sixty years old be taken into the number, </a:t>
            </a:r>
            <a:r>
              <a:rPr i="1"/>
              <a:t>and not unless</a:t>
            </a:r>
            <a:r>
              <a:t> she has been the wife of one man,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0">
                                            <p:txEl>
                                              <p:pRg st="1" end="1"/>
                                            </p:txEl>
                                          </p:spTgt>
                                        </p:tgtEl>
                                        <p:attrNameLst>
                                          <p:attrName>style.visibility</p:attrName>
                                        </p:attrNameLst>
                                      </p:cBhvr>
                                      <p:to>
                                        <p:strVal val="visible"/>
                                      </p:to>
                                    </p:set>
                                    <p:animEffect filter="fade" transition="in">
                                      <p:cBhvr>
                                        <p:cTn id="7" dur="1500"/>
                                        <p:tgtEl>
                                          <p:spTgt spid="2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0">
                                            <p:txEl>
                                              <p:pRg st="2" end="2"/>
                                            </p:txEl>
                                          </p:spTgt>
                                        </p:tgtEl>
                                        <p:attrNameLst>
                                          <p:attrName>style.visibility</p:attrName>
                                        </p:attrNameLst>
                                      </p:cBhvr>
                                      <p:to>
                                        <p:strVal val="visible"/>
                                      </p:to>
                                    </p:set>
                                    <p:animEffect filter="fade" transition="in">
                                      <p:cBhvr>
                                        <p:cTn id="12" dur="1500"/>
                                        <p:tgtEl>
                                          <p:spTgt spid="2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80">
                                            <p:txEl>
                                              <p:pRg st="3" end="3"/>
                                            </p:txEl>
                                          </p:spTgt>
                                        </p:tgtEl>
                                        <p:attrNameLst>
                                          <p:attrName>style.visibility</p:attrName>
                                        </p:attrNameLst>
                                      </p:cBhvr>
                                      <p:to>
                                        <p:strVal val="visible"/>
                                      </p:to>
                                    </p:set>
                                    <p:animEffect filter="fade" transition="in">
                                      <p:cBhvr>
                                        <p:cTn id="17" dur="1500"/>
                                        <p:tgtEl>
                                          <p:spTgt spid="2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8" name="Image"/>
          <p:cNvGrpSpPr/>
          <p:nvPr/>
        </p:nvGrpSpPr>
        <p:grpSpPr>
          <a:xfrm>
            <a:off x="112590" y="1942275"/>
            <a:ext cx="4427430" cy="7946858"/>
            <a:chOff x="0" y="0"/>
            <a:chExt cx="4427428" cy="7946856"/>
          </a:xfrm>
        </p:grpSpPr>
        <p:pic>
          <p:nvPicPr>
            <p:cNvPr id="28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8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89"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
        <p:nvSpPr>
          <p:cNvPr id="290" name="Paul, an apostle of Jesus Christ : The word apostle (apostolos) “is, lit., one sent forth (from stellō, to send)” (Vine).…"/>
          <p:cNvSpPr txBox="1"/>
          <p:nvPr/>
        </p:nvSpPr>
        <p:spPr>
          <a:xfrm>
            <a:off x="4539103" y="3156543"/>
            <a:ext cx="8207290" cy="622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Definite qualifications exist.</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60 years of age is the minimum age.</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The expression “</a:t>
            </a:r>
            <a:r>
              <a:rPr b="1"/>
              <a:t>taken into the number</a:t>
            </a:r>
            <a:r>
              <a:t>” (καταλέγω </a:t>
            </a:r>
            <a:r>
              <a:rPr i="1"/>
              <a:t>katalegō) </a:t>
            </a:r>
            <a:r>
              <a:t>means “to set down on a list, to register, to enroll” (Thayer p. 333).</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a:t>
            </a:r>
            <a:r>
              <a:rPr b="1"/>
              <a:t>The wife of one man</a:t>
            </a:r>
            <a:r>
              <a:t>,” i.e, faithful &amp; true to her husband so long as they both lived. (cf. 5:14; 3:2,12; Rom 7:3; </a:t>
            </a:r>
          </a:p>
        </p:txBody>
      </p:sp>
      <p:grpSp>
        <p:nvGrpSpPr>
          <p:cNvPr id="293" name="First Timothy Introduction / Greeting"/>
          <p:cNvGrpSpPr/>
          <p:nvPr/>
        </p:nvGrpSpPr>
        <p:grpSpPr>
          <a:xfrm>
            <a:off x="82897" y="119798"/>
            <a:ext cx="12839005" cy="1384301"/>
            <a:chOff x="0" y="0"/>
            <a:chExt cx="12839003" cy="1384300"/>
          </a:xfrm>
        </p:grpSpPr>
        <p:sp>
          <p:nvSpPr>
            <p:cNvPr id="292"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291" name="First Timothy Introduction / Greeting" descr="First Timothy Introduction / Greeting"/>
            <p:cNvPicPr>
              <a:picLocks noChangeAspect="0"/>
            </p:cNvPicPr>
            <p:nvPr/>
          </p:nvPicPr>
          <p:blipFill>
            <a:blip r:embed="rId6">
              <a:extLst/>
            </a:blip>
            <a:stretch>
              <a:fillRect/>
            </a:stretch>
          </p:blipFill>
          <p:spPr>
            <a:xfrm>
              <a:off x="0" y="0"/>
              <a:ext cx="12839004" cy="1384300"/>
            </a:xfrm>
            <a:prstGeom prst="rect">
              <a:avLst/>
            </a:prstGeom>
            <a:effectLst/>
          </p:spPr>
        </p:pic>
      </p:grpSp>
      <p:sp>
        <p:nvSpPr>
          <p:cNvPr id="294" name="1 Timothy 5:9–10 (NKJV)…"/>
          <p:cNvSpPr txBox="1"/>
          <p:nvPr/>
        </p:nvSpPr>
        <p:spPr>
          <a:xfrm>
            <a:off x="316042" y="4523605"/>
            <a:ext cx="4020526" cy="493250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5:9–10 (NKJV)</a:t>
            </a:r>
          </a:p>
          <a:p>
            <a:pPr defTabSz="457200">
              <a:defRPr sz="38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9</a:t>
            </a:r>
            <a:r>
              <a:t> Do not let a widow under sixty years old be taken into the number, </a:t>
            </a:r>
            <a:r>
              <a:rPr i="1"/>
              <a:t>and not unless</a:t>
            </a:r>
            <a:r>
              <a:t> she has been the wife of one man,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0">
                                            <p:txEl>
                                              <p:pRg st="1" end="1"/>
                                            </p:txEl>
                                          </p:spTgt>
                                        </p:tgtEl>
                                        <p:attrNameLst>
                                          <p:attrName>style.visibility</p:attrName>
                                        </p:attrNameLst>
                                      </p:cBhvr>
                                      <p:to>
                                        <p:strVal val="visible"/>
                                      </p:to>
                                    </p:set>
                                    <p:animEffect filter="fade" transition="in">
                                      <p:cBhvr>
                                        <p:cTn id="7" dur="1500"/>
                                        <p:tgtEl>
                                          <p:spTgt spid="2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0">
                                            <p:txEl>
                                              <p:pRg st="2" end="2"/>
                                            </p:txEl>
                                          </p:spTgt>
                                        </p:tgtEl>
                                        <p:attrNameLst>
                                          <p:attrName>style.visibility</p:attrName>
                                        </p:attrNameLst>
                                      </p:cBhvr>
                                      <p:to>
                                        <p:strVal val="visible"/>
                                      </p:to>
                                    </p:set>
                                    <p:animEffect filter="fade" transition="in">
                                      <p:cBhvr>
                                        <p:cTn id="12" dur="1500"/>
                                        <p:tgtEl>
                                          <p:spTgt spid="2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0">
                                            <p:txEl>
                                              <p:pRg st="3" end="3"/>
                                            </p:txEl>
                                          </p:spTgt>
                                        </p:tgtEl>
                                        <p:attrNameLst>
                                          <p:attrName>style.visibility</p:attrName>
                                        </p:attrNameLst>
                                      </p:cBhvr>
                                      <p:to>
                                        <p:strVal val="visible"/>
                                      </p:to>
                                    </p:set>
                                    <p:animEffect filter="fade" transition="in">
                                      <p:cBhvr>
                                        <p:cTn id="17" dur="1500"/>
                                        <p:tgtEl>
                                          <p:spTgt spid="2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0">
                                            <p:txEl>
                                              <p:pRg st="4" end="4"/>
                                            </p:txEl>
                                          </p:spTgt>
                                        </p:tgtEl>
                                        <p:attrNameLst>
                                          <p:attrName>style.visibility</p:attrName>
                                        </p:attrNameLst>
                                      </p:cBhvr>
                                      <p:to>
                                        <p:strVal val="visible"/>
                                      </p:to>
                                    </p:set>
                                    <p:animEffect filter="fade" transition="in">
                                      <p:cBhvr>
                                        <p:cTn id="22" dur="1500"/>
                                        <p:tgtEl>
                                          <p:spTgt spid="29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8" name="Image"/>
          <p:cNvGrpSpPr/>
          <p:nvPr/>
        </p:nvGrpSpPr>
        <p:grpSpPr>
          <a:xfrm>
            <a:off x="112590" y="1942275"/>
            <a:ext cx="4427430" cy="7946858"/>
            <a:chOff x="0" y="0"/>
            <a:chExt cx="4427428" cy="7946856"/>
          </a:xfrm>
        </p:grpSpPr>
        <p:pic>
          <p:nvPicPr>
            <p:cNvPr id="29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9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01" name="First Timothy Introduction / Greeting"/>
          <p:cNvGrpSpPr/>
          <p:nvPr/>
        </p:nvGrpSpPr>
        <p:grpSpPr>
          <a:xfrm>
            <a:off x="82897" y="119798"/>
            <a:ext cx="12839005" cy="1384301"/>
            <a:chOff x="0" y="0"/>
            <a:chExt cx="12839003" cy="1384300"/>
          </a:xfrm>
        </p:grpSpPr>
        <p:sp>
          <p:nvSpPr>
            <p:cNvPr id="30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29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02" name="1 Timothy 5:9–10 (NKJV)…"/>
          <p:cNvSpPr txBox="1"/>
          <p:nvPr/>
        </p:nvSpPr>
        <p:spPr>
          <a:xfrm>
            <a:off x="316042" y="4523605"/>
            <a:ext cx="4020526" cy="491141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5:9–10 (NKJV)</a:t>
            </a:r>
          </a:p>
          <a:p>
            <a:pPr defTabSz="457200">
              <a:defRPr sz="3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10</a:t>
            </a:r>
            <a:r>
              <a:t> well reported for good works: if she has brought up children, if she has lodged strangers, if she has washed the saints’ feet, if she has relieved the afflicted, if she has diligently followed every good work. </a:t>
            </a:r>
          </a:p>
        </p:txBody>
      </p:sp>
      <p:sp>
        <p:nvSpPr>
          <p:cNvPr id="303" name="Paul, an apostle of Jesus Christ : The word apostle (apostolos) “is, lit., one sent forth (from stellō, to send)” (Vine).…"/>
          <p:cNvSpPr txBox="1"/>
          <p:nvPr/>
        </p:nvSpPr>
        <p:spPr>
          <a:xfrm>
            <a:off x="4539103" y="3156543"/>
            <a:ext cx="8207290"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5"/>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500"/>
              </a:spcBef>
              <a:buSzPct val="80000"/>
              <a:buBlip>
                <a:blip r:embed="rId6"/>
              </a:buBlip>
              <a:defRPr sz="3200">
                <a:solidFill>
                  <a:srgbClr val="000000"/>
                </a:solidFill>
                <a:latin typeface="Century Gothic"/>
                <a:ea typeface="Century Gothic"/>
                <a:cs typeface="Century Gothic"/>
                <a:sym typeface="Century Gothic"/>
              </a:defRPr>
            </a:pPr>
            <a:r>
              <a:t>“</a:t>
            </a:r>
            <a:r>
              <a:rPr b="1"/>
              <a:t>well reported for good works</a:t>
            </a:r>
            <a:r>
              <a:t>” — her reputation is what the life of a Christian should be, (Ac. 9:36; Titus 2:7; 3:8, 14. He. 10:24)</a:t>
            </a:r>
          </a:p>
          <a:p>
            <a:pPr marL="1143000" indent="-685800" algn="l">
              <a:spcBef>
                <a:spcPts val="1500"/>
              </a:spcBef>
              <a:buSzPct val="80000"/>
              <a:buBlip>
                <a:blip r:embed="rId6"/>
              </a:buBlip>
              <a:defRPr sz="3200">
                <a:solidFill>
                  <a:srgbClr val="000000"/>
                </a:solidFill>
                <a:latin typeface="Century Gothic"/>
                <a:ea typeface="Century Gothic"/>
                <a:cs typeface="Century Gothic"/>
                <a:sym typeface="Century Gothic"/>
              </a:defRPr>
            </a:pPr>
            <a:r>
              <a:t>“</a:t>
            </a:r>
            <a:r>
              <a:rPr b="1"/>
              <a:t>if she has brought up children</a:t>
            </a:r>
            <a:r>
              <a:t>” —Obviously the verse implies more than just that she had some children, rather, did she bring them up in the instruction of the Lord? (Ephesians 6:4).</a:t>
            </a:r>
          </a:p>
        </p:txBody>
      </p:sp>
      <p:sp>
        <p:nvSpPr>
          <p:cNvPr id="304"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3">
                                            <p:txEl>
                                              <p:pRg st="1" end="1"/>
                                            </p:txEl>
                                          </p:spTgt>
                                        </p:tgtEl>
                                        <p:attrNameLst>
                                          <p:attrName>style.visibility</p:attrName>
                                        </p:attrNameLst>
                                      </p:cBhvr>
                                      <p:to>
                                        <p:strVal val="visible"/>
                                      </p:to>
                                    </p:set>
                                    <p:animEffect filter="fade" transition="in">
                                      <p:cBhvr>
                                        <p:cTn id="7" dur="1500"/>
                                        <p:tgtEl>
                                          <p:spTgt spid="3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3">
                                            <p:txEl>
                                              <p:pRg st="2" end="2"/>
                                            </p:txEl>
                                          </p:spTgt>
                                        </p:tgtEl>
                                        <p:attrNameLst>
                                          <p:attrName>style.visibility</p:attrName>
                                        </p:attrNameLst>
                                      </p:cBhvr>
                                      <p:to>
                                        <p:strVal val="visible"/>
                                      </p:to>
                                    </p:set>
                                    <p:animEffect filter="fade" transition="in">
                                      <p:cBhvr>
                                        <p:cTn id="12" dur="1500"/>
                                        <p:tgtEl>
                                          <p:spTgt spid="3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8" name="Image"/>
          <p:cNvGrpSpPr/>
          <p:nvPr/>
        </p:nvGrpSpPr>
        <p:grpSpPr>
          <a:xfrm>
            <a:off x="112590" y="1942275"/>
            <a:ext cx="4427430" cy="7946858"/>
            <a:chOff x="0" y="0"/>
            <a:chExt cx="4427428" cy="7946856"/>
          </a:xfrm>
        </p:grpSpPr>
        <p:pic>
          <p:nvPicPr>
            <p:cNvPr id="30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0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11" name="First Timothy Introduction / Greeting"/>
          <p:cNvGrpSpPr/>
          <p:nvPr/>
        </p:nvGrpSpPr>
        <p:grpSpPr>
          <a:xfrm>
            <a:off x="82897" y="119798"/>
            <a:ext cx="12839005" cy="1384301"/>
            <a:chOff x="0" y="0"/>
            <a:chExt cx="12839003" cy="1384300"/>
          </a:xfrm>
        </p:grpSpPr>
        <p:sp>
          <p:nvSpPr>
            <p:cNvPr id="31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0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12" name="1 Timothy 5:9–10 (NKJV)…"/>
          <p:cNvSpPr txBox="1"/>
          <p:nvPr/>
        </p:nvSpPr>
        <p:spPr>
          <a:xfrm>
            <a:off x="316042" y="4523605"/>
            <a:ext cx="4020526" cy="491141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5:9–10 (NKJV)</a:t>
            </a:r>
          </a:p>
          <a:p>
            <a:pPr defTabSz="457200">
              <a:defRPr sz="3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10</a:t>
            </a:r>
            <a:r>
              <a:t> well reported for good works: if she has brought up children, if she has lodged strangers, if she has washed the saints’ feet, if she has relieved the afflicted, if she has diligently followed every good work. </a:t>
            </a:r>
          </a:p>
        </p:txBody>
      </p:sp>
      <p:sp>
        <p:nvSpPr>
          <p:cNvPr id="313" name="Paul, an apostle of Jesus Christ : The word apostle (apostolos) “is, lit., one sent forth (from stellō, to send)” (Vine).…"/>
          <p:cNvSpPr txBox="1"/>
          <p:nvPr/>
        </p:nvSpPr>
        <p:spPr>
          <a:xfrm>
            <a:off x="4539103" y="3156543"/>
            <a:ext cx="8207290"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5"/>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500"/>
              </a:spcBef>
              <a:buSzPct val="80000"/>
              <a:buBlip>
                <a:blip r:embed="rId6"/>
              </a:buBlip>
              <a:defRPr sz="3200">
                <a:solidFill>
                  <a:srgbClr val="000000"/>
                </a:solidFill>
                <a:latin typeface="Century Gothic"/>
                <a:ea typeface="Century Gothic"/>
                <a:cs typeface="Century Gothic"/>
                <a:sym typeface="Century Gothic"/>
              </a:defRPr>
            </a:pPr>
            <a:r>
              <a:t>“</a:t>
            </a:r>
            <a:r>
              <a:rPr b="1"/>
              <a:t>if she has lodged strangers</a:t>
            </a:r>
            <a:r>
              <a:t>” — hospitality is demanded. Such is required of a Christian (cf. 1 Tim. 3:2; Titus 1:8; 1 Pet. 4:9; Heb. 13:2). </a:t>
            </a:r>
          </a:p>
          <a:p>
            <a:pPr marL="1143000" indent="-685800" algn="l">
              <a:spcBef>
                <a:spcPts val="1500"/>
              </a:spcBef>
              <a:buSzPct val="80000"/>
              <a:buBlip>
                <a:blip r:embed="rId6"/>
              </a:buBlip>
              <a:defRPr sz="3200">
                <a:solidFill>
                  <a:srgbClr val="000000"/>
                </a:solidFill>
                <a:latin typeface="Century Gothic"/>
                <a:ea typeface="Century Gothic"/>
                <a:cs typeface="Century Gothic"/>
                <a:sym typeface="Century Gothic"/>
              </a:defRPr>
            </a:pPr>
            <a:r>
              <a:t>“</a:t>
            </a:r>
            <a:r>
              <a:rPr b="1"/>
              <a:t>if she has washed the saints’ feet</a:t>
            </a:r>
            <a:r>
              <a:t>” — A mark of Oriental hospitality bestowed on the stranger arriving from a journey” (Vincent). (cf. Ge. 18:4; 19:2; 24:32; Lu. 7:38, 44. Jno. 13:5–15).</a:t>
            </a:r>
          </a:p>
        </p:txBody>
      </p:sp>
      <p:sp>
        <p:nvSpPr>
          <p:cNvPr id="314"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fade" transition="in">
                                      <p:cBhvr>
                                        <p:cTn id="7" dur="1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fade" transition="in">
                                      <p:cBhvr>
                                        <p:cTn id="12" dur="1500"/>
                                        <p:tgtEl>
                                          <p:spTgt spid="31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8" name="Image"/>
          <p:cNvGrpSpPr/>
          <p:nvPr/>
        </p:nvGrpSpPr>
        <p:grpSpPr>
          <a:xfrm>
            <a:off x="112590" y="1942275"/>
            <a:ext cx="4427430" cy="7946858"/>
            <a:chOff x="0" y="0"/>
            <a:chExt cx="4427428" cy="7946856"/>
          </a:xfrm>
        </p:grpSpPr>
        <p:pic>
          <p:nvPicPr>
            <p:cNvPr id="31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1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21" name="First Timothy Introduction / Greeting"/>
          <p:cNvGrpSpPr/>
          <p:nvPr/>
        </p:nvGrpSpPr>
        <p:grpSpPr>
          <a:xfrm>
            <a:off x="82897" y="119798"/>
            <a:ext cx="12839005" cy="1384301"/>
            <a:chOff x="0" y="0"/>
            <a:chExt cx="12839003" cy="1384300"/>
          </a:xfrm>
        </p:grpSpPr>
        <p:sp>
          <p:nvSpPr>
            <p:cNvPr id="32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1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22" name="1 Timothy 5:9–10 (NKJV)…"/>
          <p:cNvSpPr txBox="1"/>
          <p:nvPr/>
        </p:nvSpPr>
        <p:spPr>
          <a:xfrm>
            <a:off x="316042" y="4523605"/>
            <a:ext cx="4020526" cy="491141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5:9–10 (NKJV)</a:t>
            </a:r>
          </a:p>
          <a:p>
            <a:pPr defTabSz="457200">
              <a:defRPr sz="3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10</a:t>
            </a:r>
            <a:r>
              <a:t> well reported for good works: if she has brought up children, if she has lodged strangers, if she has washed the saints’ feet, if she has relieved the afflicted, if she has diligently followed every good work. </a:t>
            </a:r>
          </a:p>
        </p:txBody>
      </p:sp>
      <p:sp>
        <p:nvSpPr>
          <p:cNvPr id="323" name="Paul, an apostle of Jesus Christ : The word apostle (apostolos) “is, lit., one sent forth (from stellō, to send)” (Vine).…"/>
          <p:cNvSpPr txBox="1"/>
          <p:nvPr/>
        </p:nvSpPr>
        <p:spPr>
          <a:xfrm>
            <a:off x="4539103" y="3156543"/>
            <a:ext cx="8207290"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5"/>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500"/>
              </a:spcBef>
              <a:buSzPct val="80000"/>
              <a:buBlip>
                <a:blip r:embed="rId6"/>
              </a:buBlip>
              <a:defRPr sz="3200">
                <a:solidFill>
                  <a:srgbClr val="000000"/>
                </a:solidFill>
                <a:latin typeface="Century Gothic"/>
                <a:ea typeface="Century Gothic"/>
                <a:cs typeface="Century Gothic"/>
                <a:sym typeface="Century Gothic"/>
              </a:defRPr>
            </a:pPr>
            <a:r>
              <a:t>“</a:t>
            </a:r>
            <a:r>
              <a:rPr b="1"/>
              <a:t>if she has relieved the afflicted</a:t>
            </a:r>
            <a:r>
              <a:t>” —This indicates a sympathizing spirit and one who is ever ready to relieve those in distress. </a:t>
            </a:r>
          </a:p>
          <a:p>
            <a:pPr marL="1143000" indent="-685800" algn="l">
              <a:spcBef>
                <a:spcPts val="1500"/>
              </a:spcBef>
              <a:buSzPct val="80000"/>
              <a:buBlip>
                <a:blip r:embed="rId6"/>
              </a:buBlip>
              <a:defRPr sz="3200">
                <a:solidFill>
                  <a:srgbClr val="000000"/>
                </a:solidFill>
                <a:latin typeface="Century Gothic"/>
                <a:ea typeface="Century Gothic"/>
                <a:cs typeface="Century Gothic"/>
                <a:sym typeface="Century Gothic"/>
              </a:defRPr>
            </a:pPr>
            <a:r>
              <a:t>“</a:t>
            </a:r>
            <a:r>
              <a:rPr b="1"/>
              <a:t>if she has diligently followed every good work</a:t>
            </a:r>
            <a:r>
              <a:t>” — This extends the list of good works already specified so as to include all others as opportunity afforded (Col. 1:10. 2 Ti. 2:21)</a:t>
            </a:r>
          </a:p>
        </p:txBody>
      </p:sp>
      <p:sp>
        <p:nvSpPr>
          <p:cNvPr id="324"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3">
                                            <p:txEl>
                                              <p:pRg st="1" end="1"/>
                                            </p:txEl>
                                          </p:spTgt>
                                        </p:tgtEl>
                                        <p:attrNameLst>
                                          <p:attrName>style.visibility</p:attrName>
                                        </p:attrNameLst>
                                      </p:cBhvr>
                                      <p:to>
                                        <p:strVal val="visible"/>
                                      </p:to>
                                    </p:set>
                                    <p:animEffect filter="fade" transition="in">
                                      <p:cBhvr>
                                        <p:cTn id="7" dur="1500"/>
                                        <p:tgtEl>
                                          <p:spTgt spid="3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3">
                                            <p:txEl>
                                              <p:pRg st="2" end="2"/>
                                            </p:txEl>
                                          </p:spTgt>
                                        </p:tgtEl>
                                        <p:attrNameLst>
                                          <p:attrName>style.visibility</p:attrName>
                                        </p:attrNameLst>
                                      </p:cBhvr>
                                      <p:to>
                                        <p:strVal val="visible"/>
                                      </p:to>
                                    </p:set>
                                    <p:animEffect filter="fade" transition="in">
                                      <p:cBhvr>
                                        <p:cTn id="12" dur="1500"/>
                                        <p:tgtEl>
                                          <p:spTgt spid="3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8" name="Image"/>
          <p:cNvGrpSpPr/>
          <p:nvPr/>
        </p:nvGrpSpPr>
        <p:grpSpPr>
          <a:xfrm>
            <a:off x="112590" y="1942275"/>
            <a:ext cx="4427430" cy="7946858"/>
            <a:chOff x="0" y="0"/>
            <a:chExt cx="4427428" cy="7946856"/>
          </a:xfrm>
        </p:grpSpPr>
        <p:pic>
          <p:nvPicPr>
            <p:cNvPr id="32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2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31" name="First Timothy Introduction / Greeting"/>
          <p:cNvGrpSpPr/>
          <p:nvPr/>
        </p:nvGrpSpPr>
        <p:grpSpPr>
          <a:xfrm>
            <a:off x="82897" y="119798"/>
            <a:ext cx="12839005" cy="1384301"/>
            <a:chOff x="0" y="0"/>
            <a:chExt cx="12839003" cy="1384300"/>
          </a:xfrm>
        </p:grpSpPr>
        <p:sp>
          <p:nvSpPr>
            <p:cNvPr id="33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2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32" name="1 Timothy 5:11–12 (NKJV)…"/>
          <p:cNvSpPr txBox="1"/>
          <p:nvPr/>
        </p:nvSpPr>
        <p:spPr>
          <a:xfrm>
            <a:off x="316042" y="4358647"/>
            <a:ext cx="4020526" cy="513947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5:11–12 (NKJV) </a:t>
            </a:r>
          </a:p>
          <a:p>
            <a:pPr defTabSz="457200">
              <a:defRPr sz="31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11</a:t>
            </a:r>
            <a:r>
              <a:t> But refuse </a:t>
            </a:r>
            <a:r>
              <a:rPr i="1"/>
              <a:t>the</a:t>
            </a:r>
            <a:r>
              <a:t> younger widows; for when they have begun to grow wanton against Christ, they desire to marry, </a:t>
            </a:r>
            <a:r>
              <a:rPr baseline="31999"/>
              <a:t>12</a:t>
            </a:r>
            <a:r>
              <a:t> having condemnation because they have cast off their first faith.</a:t>
            </a:r>
          </a:p>
        </p:txBody>
      </p:sp>
      <p:sp>
        <p:nvSpPr>
          <p:cNvPr id="333" name="Paul, an apostle of Jesus Christ : The word apostle (apostolos) “is, lit., one sent forth (from stellō, to send)” (Vine).…"/>
          <p:cNvSpPr txBox="1"/>
          <p:nvPr/>
        </p:nvSpPr>
        <p:spPr>
          <a:xfrm>
            <a:off x="4539103" y="3156543"/>
            <a:ext cx="8207290"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5"/>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500"/>
              </a:spcBef>
              <a:buSzPct val="80000"/>
              <a:buBlip>
                <a:blip r:embed="rId6"/>
              </a:buBlip>
              <a:defRPr sz="3300">
                <a:solidFill>
                  <a:srgbClr val="000000"/>
                </a:solidFill>
                <a:latin typeface="Century Gothic"/>
                <a:ea typeface="Century Gothic"/>
                <a:cs typeface="Century Gothic"/>
                <a:sym typeface="Century Gothic"/>
              </a:defRPr>
            </a:pPr>
            <a:r>
              <a:t>“</a:t>
            </a:r>
            <a:r>
              <a:rPr b="1"/>
              <a:t>But refuse the younger widows</a:t>
            </a:r>
            <a:r>
              <a:t>” —Those under 60 are to be excluded.</a:t>
            </a:r>
          </a:p>
          <a:p>
            <a:pPr marL="1143000" indent="-685800" algn="l">
              <a:spcBef>
                <a:spcPts val="1500"/>
              </a:spcBef>
              <a:buSzPct val="80000"/>
              <a:buBlip>
                <a:blip r:embed="rId6"/>
              </a:buBlip>
              <a:defRPr sz="3300">
                <a:solidFill>
                  <a:srgbClr val="000000"/>
                </a:solidFill>
                <a:latin typeface="Century Gothic"/>
                <a:ea typeface="Century Gothic"/>
                <a:cs typeface="Century Gothic"/>
                <a:sym typeface="Century Gothic"/>
              </a:defRPr>
            </a:pPr>
            <a:r>
              <a:t>“</a:t>
            </a:r>
            <a:r>
              <a:rPr b="1"/>
              <a:t>for when they have begun to grow wanton against Christ,” —</a:t>
            </a:r>
            <a:r>
              <a:t> the younger women would probably be faced with normal sexual desires which could overcome their dedication to Christ which they pledged.</a:t>
            </a:r>
          </a:p>
        </p:txBody>
      </p:sp>
      <p:sp>
        <p:nvSpPr>
          <p:cNvPr id="334"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3">
                                            <p:txEl>
                                              <p:pRg st="1" end="1"/>
                                            </p:txEl>
                                          </p:spTgt>
                                        </p:tgtEl>
                                        <p:attrNameLst>
                                          <p:attrName>style.visibility</p:attrName>
                                        </p:attrNameLst>
                                      </p:cBhvr>
                                      <p:to>
                                        <p:strVal val="visible"/>
                                      </p:to>
                                    </p:set>
                                    <p:animEffect filter="fade" transition="in">
                                      <p:cBhvr>
                                        <p:cTn id="7" dur="1500"/>
                                        <p:tgtEl>
                                          <p:spTgt spid="3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3">
                                            <p:txEl>
                                              <p:pRg st="2" end="2"/>
                                            </p:txEl>
                                          </p:spTgt>
                                        </p:tgtEl>
                                        <p:attrNameLst>
                                          <p:attrName>style.visibility</p:attrName>
                                        </p:attrNameLst>
                                      </p:cBhvr>
                                      <p:to>
                                        <p:strVal val="visible"/>
                                      </p:to>
                                    </p:set>
                                    <p:animEffect filter="fade" transition="in">
                                      <p:cBhvr>
                                        <p:cTn id="12" dur="1500"/>
                                        <p:tgtEl>
                                          <p:spTgt spid="3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8" name="Image"/>
          <p:cNvGrpSpPr/>
          <p:nvPr/>
        </p:nvGrpSpPr>
        <p:grpSpPr>
          <a:xfrm>
            <a:off x="112590" y="1942275"/>
            <a:ext cx="4427430" cy="7946858"/>
            <a:chOff x="0" y="0"/>
            <a:chExt cx="4427428" cy="7946856"/>
          </a:xfrm>
        </p:grpSpPr>
        <p:pic>
          <p:nvPicPr>
            <p:cNvPr id="33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3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41" name="First Timothy Introduction / Greeting"/>
          <p:cNvGrpSpPr/>
          <p:nvPr/>
        </p:nvGrpSpPr>
        <p:grpSpPr>
          <a:xfrm>
            <a:off x="82897" y="119798"/>
            <a:ext cx="12839005" cy="1384301"/>
            <a:chOff x="0" y="0"/>
            <a:chExt cx="12839003" cy="1384300"/>
          </a:xfrm>
        </p:grpSpPr>
        <p:sp>
          <p:nvSpPr>
            <p:cNvPr id="34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3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42" name="1 Timothy 5:11–12 (NKJV)…"/>
          <p:cNvSpPr txBox="1"/>
          <p:nvPr/>
        </p:nvSpPr>
        <p:spPr>
          <a:xfrm>
            <a:off x="316042" y="4358647"/>
            <a:ext cx="4020526" cy="513947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5:11–12 (NKJV) </a:t>
            </a:r>
          </a:p>
          <a:p>
            <a:pPr defTabSz="457200">
              <a:defRPr sz="31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11</a:t>
            </a:r>
            <a:r>
              <a:t> But refuse </a:t>
            </a:r>
            <a:r>
              <a:rPr i="1"/>
              <a:t>the</a:t>
            </a:r>
            <a:r>
              <a:t> younger widows; for when they have begun to grow wanton against Christ, they desire to marry, </a:t>
            </a:r>
            <a:r>
              <a:rPr baseline="31999"/>
              <a:t>12</a:t>
            </a:r>
            <a:r>
              <a:t> having condemnation because they have cast off their first faith.</a:t>
            </a:r>
          </a:p>
        </p:txBody>
      </p:sp>
      <p:sp>
        <p:nvSpPr>
          <p:cNvPr id="343" name="Paul, an apostle of Jesus Christ : The word apostle (apostolos) “is, lit., one sent forth (from stellō, to send)” (Vine).…"/>
          <p:cNvSpPr txBox="1"/>
          <p:nvPr/>
        </p:nvSpPr>
        <p:spPr>
          <a:xfrm>
            <a:off x="4539103" y="3156543"/>
            <a:ext cx="8207290" cy="576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5"/>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500"/>
              </a:spcBef>
              <a:buSzPct val="80000"/>
              <a:buBlip>
                <a:blip r:embed="rId6"/>
              </a:buBlip>
              <a:defRPr sz="3200">
                <a:solidFill>
                  <a:srgbClr val="000000"/>
                </a:solidFill>
                <a:latin typeface="Century Gothic"/>
                <a:ea typeface="Century Gothic"/>
                <a:cs typeface="Century Gothic"/>
                <a:sym typeface="Century Gothic"/>
              </a:defRPr>
            </a:pPr>
            <a:r>
              <a:rPr b="1"/>
              <a:t>“they desire to marry, having condemnation because they have cast off their first faith</a:t>
            </a:r>
            <a:r>
              <a:t>” — Not that marriage would be wrong for them, (5:14; 1 Co. 7:8, 9), but to “grow wanton against Christ” and to “cast off their first faith” would be wrong and this is what would bring condemnation. </a:t>
            </a:r>
          </a:p>
        </p:txBody>
      </p:sp>
      <p:sp>
        <p:nvSpPr>
          <p:cNvPr id="344"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fade" transition="in">
                                      <p:cBhvr>
                                        <p:cTn id="7" dur="1500"/>
                                        <p:tgtEl>
                                          <p:spTgt spid="34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8" name="Image"/>
          <p:cNvGrpSpPr/>
          <p:nvPr/>
        </p:nvGrpSpPr>
        <p:grpSpPr>
          <a:xfrm>
            <a:off x="112590" y="1942275"/>
            <a:ext cx="4427430" cy="7946858"/>
            <a:chOff x="0" y="0"/>
            <a:chExt cx="4427428" cy="7946856"/>
          </a:xfrm>
        </p:grpSpPr>
        <p:pic>
          <p:nvPicPr>
            <p:cNvPr id="34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4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51" name="First Timothy Introduction / Greeting"/>
          <p:cNvGrpSpPr/>
          <p:nvPr/>
        </p:nvGrpSpPr>
        <p:grpSpPr>
          <a:xfrm>
            <a:off x="82897" y="119798"/>
            <a:ext cx="12839005" cy="1384301"/>
            <a:chOff x="0" y="0"/>
            <a:chExt cx="12839003" cy="1384300"/>
          </a:xfrm>
        </p:grpSpPr>
        <p:sp>
          <p:nvSpPr>
            <p:cNvPr id="35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4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52" name="1 Timothy 5:11–12 (NKJV)…"/>
          <p:cNvSpPr txBox="1"/>
          <p:nvPr/>
        </p:nvSpPr>
        <p:spPr>
          <a:xfrm>
            <a:off x="316042" y="4358647"/>
            <a:ext cx="4020526" cy="513947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5:11–12 (NKJV) </a:t>
            </a:r>
          </a:p>
          <a:p>
            <a:pPr defTabSz="457200">
              <a:defRPr sz="31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11</a:t>
            </a:r>
            <a:r>
              <a:t> But refuse </a:t>
            </a:r>
            <a:r>
              <a:rPr i="1"/>
              <a:t>the</a:t>
            </a:r>
            <a:r>
              <a:t> younger widows; for when they have begun to grow wanton against Christ, they desire to marry, </a:t>
            </a:r>
            <a:r>
              <a:rPr baseline="31999"/>
              <a:t>12</a:t>
            </a:r>
            <a:r>
              <a:t> having condemnation because they have cast off their first faith.</a:t>
            </a:r>
          </a:p>
        </p:txBody>
      </p:sp>
      <p:sp>
        <p:nvSpPr>
          <p:cNvPr id="353" name="Paul, an apostle of Jesus Christ : The word apostle (apostolos) “is, lit., one sent forth (from stellō, to send)” (Vine).…"/>
          <p:cNvSpPr txBox="1"/>
          <p:nvPr/>
        </p:nvSpPr>
        <p:spPr>
          <a:xfrm>
            <a:off x="4539103" y="3156543"/>
            <a:ext cx="8207290"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
              </a:spcBef>
              <a:buSzPct val="80000"/>
              <a:buBlip>
                <a:blip r:embed="rId5"/>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00"/>
              </a:spcBef>
              <a:buSzPct val="80000"/>
              <a:buBlip>
                <a:blip r:embed="rId6"/>
              </a:buBlip>
              <a:defRPr sz="3100">
                <a:solidFill>
                  <a:srgbClr val="000000"/>
                </a:solidFill>
                <a:latin typeface="Century Gothic"/>
                <a:ea typeface="Century Gothic"/>
                <a:cs typeface="Century Gothic"/>
                <a:sym typeface="Century Gothic"/>
              </a:defRPr>
            </a:pPr>
            <a:r>
              <a:rPr b="1"/>
              <a:t>“they have cast off their first faith</a:t>
            </a:r>
            <a:r>
              <a:t>” — Some see in this a requirement that the widows must pledge celibacy in order for them to be taken in by the church. According to some, this is the pledge or vow they would be breaking, thus bringing upon themselves condemnation. </a:t>
            </a:r>
          </a:p>
          <a:p>
            <a:pPr marL="1143000" indent="-685800" algn="l">
              <a:spcBef>
                <a:spcPts val="100"/>
              </a:spcBef>
              <a:buSzPct val="80000"/>
              <a:buBlip>
                <a:blip r:embed="rId6"/>
              </a:buBlip>
              <a:defRPr sz="3100">
                <a:solidFill>
                  <a:srgbClr val="000000"/>
                </a:solidFill>
                <a:latin typeface="Century Gothic"/>
                <a:ea typeface="Century Gothic"/>
                <a:cs typeface="Century Gothic"/>
                <a:sym typeface="Century Gothic"/>
              </a:defRPr>
            </a:pPr>
            <a:r>
              <a:t>The idea is more likely that they leave Christ &amp; the faith in order to satisfy their desires. (14; 1 Cor. 7:39)</a:t>
            </a:r>
          </a:p>
        </p:txBody>
      </p:sp>
      <p:sp>
        <p:nvSpPr>
          <p:cNvPr id="354"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3">
                                            <p:txEl>
                                              <p:pRg st="1" end="1"/>
                                            </p:txEl>
                                          </p:spTgt>
                                        </p:tgtEl>
                                        <p:attrNameLst>
                                          <p:attrName>style.visibility</p:attrName>
                                        </p:attrNameLst>
                                      </p:cBhvr>
                                      <p:to>
                                        <p:strVal val="visible"/>
                                      </p:to>
                                    </p:set>
                                    <p:animEffect filter="fade" transition="in">
                                      <p:cBhvr>
                                        <p:cTn id="7" dur="1500"/>
                                        <p:tgtEl>
                                          <p:spTgt spid="3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3">
                                            <p:txEl>
                                              <p:pRg st="2" end="2"/>
                                            </p:txEl>
                                          </p:spTgt>
                                        </p:tgtEl>
                                        <p:attrNameLst>
                                          <p:attrName>style.visibility</p:attrName>
                                        </p:attrNameLst>
                                      </p:cBhvr>
                                      <p:to>
                                        <p:strVal val="visible"/>
                                      </p:to>
                                    </p:set>
                                    <p:animEffect filter="fade" transition="in">
                                      <p:cBhvr>
                                        <p:cTn id="12" dur="1500"/>
                                        <p:tgtEl>
                                          <p:spTgt spid="3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8" name="Image"/>
          <p:cNvGrpSpPr/>
          <p:nvPr/>
        </p:nvGrpSpPr>
        <p:grpSpPr>
          <a:xfrm>
            <a:off x="112590" y="1942275"/>
            <a:ext cx="4427430" cy="7946858"/>
            <a:chOff x="0" y="0"/>
            <a:chExt cx="4427428" cy="7946856"/>
          </a:xfrm>
        </p:grpSpPr>
        <p:pic>
          <p:nvPicPr>
            <p:cNvPr id="35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5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61" name="First Timothy Introduction / Greeting"/>
          <p:cNvGrpSpPr/>
          <p:nvPr/>
        </p:nvGrpSpPr>
        <p:grpSpPr>
          <a:xfrm>
            <a:off x="82897" y="119798"/>
            <a:ext cx="12839005" cy="1384301"/>
            <a:chOff x="0" y="0"/>
            <a:chExt cx="12839003" cy="1384300"/>
          </a:xfrm>
        </p:grpSpPr>
        <p:sp>
          <p:nvSpPr>
            <p:cNvPr id="36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5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62" name="1 Timothy 5:13 (NKJV)…"/>
          <p:cNvSpPr txBox="1"/>
          <p:nvPr/>
        </p:nvSpPr>
        <p:spPr>
          <a:xfrm>
            <a:off x="316042" y="4688563"/>
            <a:ext cx="4020526" cy="513947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5:13 (NKJV) </a:t>
            </a:r>
          </a:p>
          <a:p>
            <a:pPr defTabSz="457200">
              <a:defRPr sz="31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13</a:t>
            </a:r>
            <a:r>
              <a:t> And besides they learn </a:t>
            </a:r>
            <a:r>
              <a:rPr i="1"/>
              <a:t>to be</a:t>
            </a:r>
            <a:r>
              <a:t> idle, wandering about from house to house, and not only idle but also gossips and busybodies, saying things which they ought not.</a:t>
            </a:r>
          </a:p>
        </p:txBody>
      </p:sp>
      <p:sp>
        <p:nvSpPr>
          <p:cNvPr id="363" name="Paul, an apostle of Jesus Christ : The word apostle (apostolos) “is, lit., one sent forth (from stellō, to send)” (Vine).…"/>
          <p:cNvSpPr txBox="1"/>
          <p:nvPr/>
        </p:nvSpPr>
        <p:spPr>
          <a:xfrm>
            <a:off x="4539103" y="3156543"/>
            <a:ext cx="8207290"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
              </a:spcBef>
              <a:buSzPct val="80000"/>
              <a:buBlip>
                <a:blip r:embed="rId5"/>
              </a:buBlip>
              <a:defRPr sz="3300">
                <a:solidFill>
                  <a:srgbClr val="000000"/>
                </a:solidFill>
                <a:latin typeface="Century Gothic"/>
                <a:ea typeface="Century Gothic"/>
                <a:cs typeface="Century Gothic"/>
                <a:sym typeface="Century Gothic"/>
              </a:defRPr>
            </a:pPr>
            <a:r>
              <a:t>“Do not let a widow under sixty years old be taken into the number”</a:t>
            </a:r>
          </a:p>
          <a:p>
            <a:pPr marL="1143000" indent="-685800" algn="l">
              <a:spcBef>
                <a:spcPts val="100"/>
              </a:spcBef>
              <a:buSzPct val="80000"/>
              <a:buBlip>
                <a:blip r:embed="rId6"/>
              </a:buBlip>
              <a:defRPr sz="3100">
                <a:solidFill>
                  <a:srgbClr val="000000"/>
                </a:solidFill>
                <a:latin typeface="Century Gothic"/>
                <a:ea typeface="Century Gothic"/>
                <a:cs typeface="Century Gothic"/>
                <a:sym typeface="Century Gothic"/>
              </a:defRPr>
            </a:pPr>
            <a:r>
              <a:rPr b="1"/>
              <a:t>“And besides they learn to be idle</a:t>
            </a:r>
            <a:r>
              <a:t>” — Such permanent support at such a young age can lead to idleness, which can be a great curse.  </a:t>
            </a:r>
          </a:p>
          <a:p>
            <a:pPr marL="1143000" indent="-685800" algn="l">
              <a:spcBef>
                <a:spcPts val="100"/>
              </a:spcBef>
              <a:buSzPct val="80000"/>
              <a:buBlip>
                <a:blip r:embed="rId6"/>
              </a:buBlip>
              <a:defRPr sz="3100">
                <a:solidFill>
                  <a:srgbClr val="000000"/>
                </a:solidFill>
                <a:latin typeface="Century Gothic"/>
                <a:ea typeface="Century Gothic"/>
                <a:cs typeface="Century Gothic"/>
                <a:sym typeface="Century Gothic"/>
              </a:defRPr>
            </a:pPr>
            <a:r>
              <a:t>“</a:t>
            </a:r>
            <a:r>
              <a:rPr b="1"/>
              <a:t>wandering about from house to house, and not only idle but also gossips and busybodies, saying things which they ought not</a:t>
            </a:r>
            <a:r>
              <a:t>” — gossiping &amp; meddling are practices often condemned in scripture. (Pr. 20:19; 2 Th. 3:11. 1 Pe. 4:15)</a:t>
            </a:r>
          </a:p>
        </p:txBody>
      </p:sp>
      <p:sp>
        <p:nvSpPr>
          <p:cNvPr id="364" name="Qualifications for Widows to be Enrolled For Continual Church Support"/>
          <p:cNvSpPr/>
          <p:nvPr/>
        </p:nvSpPr>
        <p:spPr>
          <a:xfrm>
            <a:off x="744699" y="1465565"/>
            <a:ext cx="11515402" cy="1519566"/>
          </a:xfrm>
          <a:prstGeom prst="roundRect">
            <a:avLst>
              <a:gd name="adj" fmla="val 1257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Qualifications for Widows to be Enrolled For Continual Church Support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3">
                                            <p:txEl>
                                              <p:pRg st="1" end="1"/>
                                            </p:txEl>
                                          </p:spTgt>
                                        </p:tgtEl>
                                        <p:attrNameLst>
                                          <p:attrName>style.visibility</p:attrName>
                                        </p:attrNameLst>
                                      </p:cBhvr>
                                      <p:to>
                                        <p:strVal val="visible"/>
                                      </p:to>
                                    </p:set>
                                    <p:animEffect filter="fade" transition="in">
                                      <p:cBhvr>
                                        <p:cTn id="7" dur="1500"/>
                                        <p:tgtEl>
                                          <p:spTgt spid="3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3">
                                            <p:txEl>
                                              <p:pRg st="2" end="2"/>
                                            </p:txEl>
                                          </p:spTgt>
                                        </p:tgtEl>
                                        <p:attrNameLst>
                                          <p:attrName>style.visibility</p:attrName>
                                        </p:attrNameLst>
                                      </p:cBhvr>
                                      <p:to>
                                        <p:strVal val="visible"/>
                                      </p:to>
                                    </p:set>
                                    <p:animEffect filter="fade" transition="in">
                                      <p:cBhvr>
                                        <p:cTn id="12" dur="1500"/>
                                        <p:tgtEl>
                                          <p:spTgt spid="3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8" name="Image"/>
          <p:cNvGrpSpPr/>
          <p:nvPr/>
        </p:nvGrpSpPr>
        <p:grpSpPr>
          <a:xfrm>
            <a:off x="112590" y="1942275"/>
            <a:ext cx="4427430" cy="7946858"/>
            <a:chOff x="0" y="0"/>
            <a:chExt cx="4427428" cy="7946856"/>
          </a:xfrm>
        </p:grpSpPr>
        <p:pic>
          <p:nvPicPr>
            <p:cNvPr id="36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6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71" name="First Timothy Introduction / Greeting"/>
          <p:cNvGrpSpPr/>
          <p:nvPr/>
        </p:nvGrpSpPr>
        <p:grpSpPr>
          <a:xfrm>
            <a:off x="82897" y="119798"/>
            <a:ext cx="12839005" cy="1384301"/>
            <a:chOff x="0" y="0"/>
            <a:chExt cx="12839003" cy="1384300"/>
          </a:xfrm>
        </p:grpSpPr>
        <p:sp>
          <p:nvSpPr>
            <p:cNvPr id="37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6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72" name="1 Timothy 5:14 (NKJV)…"/>
          <p:cNvSpPr txBox="1"/>
          <p:nvPr/>
        </p:nvSpPr>
        <p:spPr>
          <a:xfrm>
            <a:off x="316042" y="4688563"/>
            <a:ext cx="4020526" cy="478333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5:14 (NKJV) </a:t>
            </a:r>
          </a:p>
          <a:p>
            <a:pPr defTabSz="457200">
              <a:defRPr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14</a:t>
            </a:r>
            <a:r>
              <a:t> Therefore I desire that </a:t>
            </a:r>
            <a:r>
              <a:rPr i="1"/>
              <a:t>the</a:t>
            </a:r>
            <a:r>
              <a:t> younger </a:t>
            </a:r>
            <a:r>
              <a:rPr i="1"/>
              <a:t>widows</a:t>
            </a:r>
            <a:r>
              <a:t> marry, bear children, manage the house, give no opportunity to the adversary to speak reproachfully.</a:t>
            </a:r>
          </a:p>
        </p:txBody>
      </p:sp>
      <p:sp>
        <p:nvSpPr>
          <p:cNvPr id="373" name="Paul, an apostle of Jesus Christ : The word apostle (apostolos) “is, lit., one sent forth (from stellō, to send)” (Vine).…"/>
          <p:cNvSpPr txBox="1"/>
          <p:nvPr/>
        </p:nvSpPr>
        <p:spPr>
          <a:xfrm>
            <a:off x="4539103" y="2796634"/>
            <a:ext cx="8207290" cy="694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
              </a:spcBef>
              <a:buSzPct val="80000"/>
              <a:buBlip>
                <a:blip r:embed="rId5"/>
              </a:buBlip>
              <a:defRPr sz="3300">
                <a:solidFill>
                  <a:srgbClr val="000000"/>
                </a:solidFill>
                <a:latin typeface="Century Gothic"/>
                <a:ea typeface="Century Gothic"/>
                <a:cs typeface="Century Gothic"/>
                <a:sym typeface="Century Gothic"/>
              </a:defRPr>
            </a:pPr>
            <a:r>
              <a:t>“Therefore I desire that </a:t>
            </a:r>
            <a:r>
              <a:rPr i="1"/>
              <a:t>the</a:t>
            </a:r>
            <a:r>
              <a:t> younger </a:t>
            </a:r>
            <a:r>
              <a:rPr i="1"/>
              <a:t>widows</a:t>
            </a:r>
            <a:r>
              <a:t> marry”</a:t>
            </a:r>
          </a:p>
          <a:p>
            <a:pPr marL="1143000" indent="-685800" algn="l">
              <a:spcBef>
                <a:spcPts val="100"/>
              </a:spcBef>
              <a:buSzPct val="80000"/>
              <a:buBlip>
                <a:blip r:embed="rId6"/>
              </a:buBlip>
              <a:defRPr sz="3100">
                <a:solidFill>
                  <a:srgbClr val="000000"/>
                </a:solidFill>
                <a:latin typeface="Century Gothic"/>
                <a:ea typeface="Century Gothic"/>
                <a:cs typeface="Century Gothic"/>
                <a:sym typeface="Century Gothic"/>
              </a:defRPr>
            </a:pPr>
            <a:r>
              <a:rPr b="1"/>
              <a:t>“bear children</a:t>
            </a:r>
            <a:r>
              <a:t>” — To bear children implies their training as well (2:15).  </a:t>
            </a:r>
          </a:p>
          <a:p>
            <a:pPr marL="1143000" indent="-685800" algn="l">
              <a:spcBef>
                <a:spcPts val="100"/>
              </a:spcBef>
              <a:buSzPct val="80000"/>
              <a:buBlip>
                <a:blip r:embed="rId6"/>
              </a:buBlip>
              <a:defRPr sz="3100">
                <a:solidFill>
                  <a:srgbClr val="000000"/>
                </a:solidFill>
                <a:latin typeface="Century Gothic"/>
                <a:ea typeface="Century Gothic"/>
                <a:cs typeface="Century Gothic"/>
                <a:sym typeface="Century Gothic"/>
              </a:defRPr>
            </a:pPr>
            <a:r>
              <a:t>“</a:t>
            </a:r>
            <a:r>
              <a:rPr b="1"/>
              <a:t>manage the house</a:t>
            </a:r>
            <a:r>
              <a:t>” — to direct the household affairs. Equivalent of “keepers at home” (Titus 2:5)</a:t>
            </a:r>
          </a:p>
          <a:p>
            <a:pPr marL="1143000" indent="-685800" algn="l">
              <a:spcBef>
                <a:spcPts val="100"/>
              </a:spcBef>
              <a:buSzPct val="80000"/>
              <a:buBlip>
                <a:blip r:embed="rId6"/>
              </a:buBlip>
              <a:defRPr sz="3100">
                <a:solidFill>
                  <a:srgbClr val="000000"/>
                </a:solidFill>
                <a:latin typeface="Century Gothic"/>
                <a:ea typeface="Century Gothic"/>
                <a:cs typeface="Century Gothic"/>
                <a:sym typeface="Century Gothic"/>
              </a:defRPr>
            </a:pPr>
            <a:r>
              <a:t>“</a:t>
            </a:r>
            <a:r>
              <a:rPr b="1"/>
              <a:t>give no opportunity to the adversary to speak reproachfully</a:t>
            </a:r>
            <a:r>
              <a:t>” — Paul was deeply concerned about what enemies of the truth had to say about his brethren, his Lord, and his church (cf. Titus 2:5; Rom. 2:24; Ezek. 36:22ff).</a:t>
            </a:r>
          </a:p>
        </p:txBody>
      </p:sp>
      <p:sp>
        <p:nvSpPr>
          <p:cNvPr id="374" name="INSTRUCTIONS FOR YOUNGER WIDOWS"/>
          <p:cNvSpPr/>
          <p:nvPr/>
        </p:nvSpPr>
        <p:spPr>
          <a:xfrm>
            <a:off x="144851" y="1615527"/>
            <a:ext cx="12715098" cy="952214"/>
          </a:xfrm>
          <a:prstGeom prst="roundRect">
            <a:avLst>
              <a:gd name="adj" fmla="val 2006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INSTRUCTIONS FOR YOUNGER WIDOWS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3">
                                            <p:txEl>
                                              <p:pRg st="1" end="1"/>
                                            </p:txEl>
                                          </p:spTgt>
                                        </p:tgtEl>
                                        <p:attrNameLst>
                                          <p:attrName>style.visibility</p:attrName>
                                        </p:attrNameLst>
                                      </p:cBhvr>
                                      <p:to>
                                        <p:strVal val="visible"/>
                                      </p:to>
                                    </p:set>
                                    <p:animEffect filter="fade" transition="in">
                                      <p:cBhvr>
                                        <p:cTn id="7" dur="1500"/>
                                        <p:tgtEl>
                                          <p:spTgt spid="37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73">
                                            <p:txEl>
                                              <p:pRg st="2" end="2"/>
                                            </p:txEl>
                                          </p:spTgt>
                                        </p:tgtEl>
                                        <p:attrNameLst>
                                          <p:attrName>style.visibility</p:attrName>
                                        </p:attrNameLst>
                                      </p:cBhvr>
                                      <p:to>
                                        <p:strVal val="visible"/>
                                      </p:to>
                                    </p:set>
                                    <p:animEffect filter="fade" transition="in">
                                      <p:cBhvr>
                                        <p:cTn id="12" dur="1500"/>
                                        <p:tgtEl>
                                          <p:spTgt spid="3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73">
                                            <p:txEl>
                                              <p:pRg st="3" end="3"/>
                                            </p:txEl>
                                          </p:spTgt>
                                        </p:tgtEl>
                                        <p:attrNameLst>
                                          <p:attrName>style.visibility</p:attrName>
                                        </p:attrNameLst>
                                      </p:cBhvr>
                                      <p:to>
                                        <p:strVal val="visible"/>
                                      </p:to>
                                    </p:set>
                                    <p:animEffect filter="fade" transition="in">
                                      <p:cBhvr>
                                        <p:cTn id="17" dur="1500"/>
                                        <p:tgtEl>
                                          <p:spTgt spid="37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1" name="Image"/>
          <p:cNvGrpSpPr/>
          <p:nvPr/>
        </p:nvGrpSpPr>
        <p:grpSpPr>
          <a:xfrm>
            <a:off x="125492" y="2282881"/>
            <a:ext cx="4054210" cy="7276961"/>
            <a:chOff x="0" y="0"/>
            <a:chExt cx="4054209" cy="7276960"/>
          </a:xfrm>
        </p:grpSpPr>
        <p:pic>
          <p:nvPicPr>
            <p:cNvPr id="219" name="Image" descr="Image"/>
            <p:cNvPicPr>
              <a:picLocks noChangeAspect="1"/>
            </p:cNvPicPr>
            <p:nvPr/>
          </p:nvPicPr>
          <p:blipFill>
            <a:blip r:embed="rId2">
              <a:extLst/>
            </a:blip>
            <a:srcRect l="23371" t="1721" r="42757" b="0"/>
            <a:stretch>
              <a:fillRect/>
            </a:stretch>
          </p:blipFill>
          <p:spPr>
            <a:xfrm>
              <a:off x="116107" y="81274"/>
              <a:ext cx="3821995" cy="6951860"/>
            </a:xfrm>
            <a:prstGeom prst="rect">
              <a:avLst/>
            </a:prstGeom>
            <a:ln w="12700" cap="flat">
              <a:noFill/>
              <a:miter lim="400000"/>
            </a:ln>
            <a:effectLst/>
          </p:spPr>
        </p:pic>
        <p:pic>
          <p:nvPicPr>
            <p:cNvPr id="220" name="Image" descr="Image"/>
            <p:cNvPicPr>
              <a:picLocks noChangeAspect="1"/>
            </p:cNvPicPr>
            <p:nvPr/>
          </p:nvPicPr>
          <p:blipFill>
            <a:blip r:embed="rId3">
              <a:extLst/>
            </a:blip>
            <a:stretch>
              <a:fillRect/>
            </a:stretch>
          </p:blipFill>
          <p:spPr>
            <a:xfrm>
              <a:off x="0" y="0"/>
              <a:ext cx="4054210" cy="7276961"/>
            </a:xfrm>
            <a:prstGeom prst="rect">
              <a:avLst/>
            </a:prstGeom>
            <a:ln w="12700" cap="flat">
              <a:noFill/>
              <a:miter lim="400000"/>
            </a:ln>
            <a:effectLst/>
          </p:spPr>
        </p:pic>
      </p:grpSp>
      <p:sp>
        <p:nvSpPr>
          <p:cNvPr id="222" name="Paul, an apostle of Jesus Christ : The word apostle (apostolos) “is, lit., one sent forth (from stellō, to send)” (Vine).…"/>
          <p:cNvSpPr txBox="1"/>
          <p:nvPr/>
        </p:nvSpPr>
        <p:spPr>
          <a:xfrm>
            <a:off x="4787166" y="1869703"/>
            <a:ext cx="7616756" cy="779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Introduction / Greeting (1:1-7) </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The Lawful Use of the Law (1:5-11)</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Paul : A Pattern (1:12-17)</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Fight the good fight (1:18-20)</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Pray for leaders (2:1-7)</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Behavior of men &amp; women in the church (2:8-15)</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Qualifications of elders (3:1-7)</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Qualifications of Deacons (3:8-13)</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Behavior in God’s House (3:14-16)</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The Great Apostasy (4:1-6) </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The Preachers Work (4:6-16)</a:t>
            </a:r>
          </a:p>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Treatment of One Another (5:1-16)</a:t>
            </a:r>
          </a:p>
        </p:txBody>
      </p:sp>
      <p:grpSp>
        <p:nvGrpSpPr>
          <p:cNvPr id="225" name="“Instructions On To How We Are To Treat And Care For Each Other” (1 Timothy 5:1–8)"/>
          <p:cNvGrpSpPr/>
          <p:nvPr/>
        </p:nvGrpSpPr>
        <p:grpSpPr>
          <a:xfrm>
            <a:off x="17479" y="80607"/>
            <a:ext cx="12969842" cy="1932224"/>
            <a:chOff x="0" y="0"/>
            <a:chExt cx="12969840" cy="1932223"/>
          </a:xfrm>
        </p:grpSpPr>
        <p:sp>
          <p:nvSpPr>
            <p:cNvPr id="224" name="“Instructions On To How We Are To Treat And Care For Each Other” (1 Timothy 5:1–8)"/>
            <p:cNvSpPr txBox="1"/>
            <p:nvPr/>
          </p:nvSpPr>
          <p:spPr>
            <a:xfrm>
              <a:off x="215900" y="139700"/>
              <a:ext cx="12538041" cy="1373424"/>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“Instructions On To How We Are To Treat And Care For Each Other” </a:t>
              </a:r>
              <a:r>
                <a:rPr b="0">
                  <a:latin typeface="+mn-lt"/>
                  <a:ea typeface="+mn-ea"/>
                  <a:cs typeface="+mn-cs"/>
                  <a:sym typeface="Gill Sans Light"/>
                </a:rPr>
                <a:t>(1 Timothy 5:1–8)</a:t>
              </a:r>
            </a:p>
          </p:txBody>
        </p:sp>
        <p:pic>
          <p:nvPicPr>
            <p:cNvPr id="223" name="“Instructions On To How We Are To Treat And Care For Each Other” (1 Timothy 5:1–8) “Instructions On To How We Are To Treat And Care For Each Other” (1 Timothy 5:1–8)" descr="“Instructions On To How We Are To Treat And Care For Each Other” (1 Timothy 5:1–8) “Instructions On To How We Are To Treat And Care For Each Other” (1 Timothy 5:1–8)"/>
            <p:cNvPicPr>
              <a:picLocks noChangeAspect="0"/>
            </p:cNvPicPr>
            <p:nvPr/>
          </p:nvPicPr>
          <p:blipFill>
            <a:blip r:embed="rId5">
              <a:extLst/>
            </a:blip>
            <a:stretch>
              <a:fillRect/>
            </a:stretch>
          </p:blipFill>
          <p:spPr>
            <a:xfrm>
              <a:off x="0" y="0"/>
              <a:ext cx="12969841" cy="1932224"/>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8" name="Image"/>
          <p:cNvGrpSpPr/>
          <p:nvPr/>
        </p:nvGrpSpPr>
        <p:grpSpPr>
          <a:xfrm>
            <a:off x="112590" y="1942275"/>
            <a:ext cx="4427430" cy="7946858"/>
            <a:chOff x="0" y="0"/>
            <a:chExt cx="4427428" cy="7946856"/>
          </a:xfrm>
        </p:grpSpPr>
        <p:pic>
          <p:nvPicPr>
            <p:cNvPr id="37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7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grpSp>
        <p:nvGrpSpPr>
          <p:cNvPr id="381" name="First Timothy Introduction / Greeting"/>
          <p:cNvGrpSpPr/>
          <p:nvPr/>
        </p:nvGrpSpPr>
        <p:grpSpPr>
          <a:xfrm>
            <a:off x="82897" y="119798"/>
            <a:ext cx="12839005" cy="1384301"/>
            <a:chOff x="0" y="0"/>
            <a:chExt cx="12839003" cy="1384300"/>
          </a:xfrm>
        </p:grpSpPr>
        <p:sp>
          <p:nvSpPr>
            <p:cNvPr id="38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7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82" name="FINAL WARNING &amp; INSTRUCTION"/>
          <p:cNvSpPr/>
          <p:nvPr/>
        </p:nvSpPr>
        <p:spPr>
          <a:xfrm>
            <a:off x="144851" y="1615527"/>
            <a:ext cx="12715098" cy="952214"/>
          </a:xfrm>
          <a:prstGeom prst="roundRect">
            <a:avLst>
              <a:gd name="adj" fmla="val 2006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3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FINAL WARNING &amp; INSTRUCTION</a:t>
            </a:r>
          </a:p>
        </p:txBody>
      </p:sp>
      <p:sp>
        <p:nvSpPr>
          <p:cNvPr id="383" name="1 Timothy 5:15–16 (NKJV)…"/>
          <p:cNvSpPr txBox="1"/>
          <p:nvPr/>
        </p:nvSpPr>
        <p:spPr>
          <a:xfrm>
            <a:off x="4841935" y="2819741"/>
            <a:ext cx="7756774" cy="6590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900">
                <a:solidFill>
                  <a:srgbClr val="000000"/>
                </a:solidFill>
                <a:latin typeface="Times New Roman"/>
                <a:ea typeface="Times New Roman"/>
                <a:cs typeface="Times New Roman"/>
                <a:sym typeface="Times New Roman"/>
              </a:defRPr>
            </a:pPr>
            <a:r>
              <a:t>1 Timothy 5:15–16 (NKJV)</a:t>
            </a:r>
          </a:p>
          <a:p>
            <a:pPr defTabSz="457200">
              <a:defRPr sz="4900">
                <a:solidFill>
                  <a:srgbClr val="000000"/>
                </a:solidFill>
                <a:latin typeface="Times New Roman"/>
                <a:ea typeface="Times New Roman"/>
                <a:cs typeface="Times New Roman"/>
                <a:sym typeface="Times New Roman"/>
              </a:defRPr>
            </a:pPr>
            <a:r>
              <a:rPr baseline="31999"/>
              <a:t>15</a:t>
            </a:r>
            <a:r>
              <a:t> For some have already turned aside after Satan. </a:t>
            </a:r>
            <a:r>
              <a:rPr baseline="31999"/>
              <a:t>16</a:t>
            </a:r>
            <a:r>
              <a:t> If any believing man or woman has widows, let them relieve them, and do not let the church be burdened, that it may relieve those who are really widows.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7" name="Image"/>
          <p:cNvGrpSpPr/>
          <p:nvPr/>
        </p:nvGrpSpPr>
        <p:grpSpPr>
          <a:xfrm>
            <a:off x="112590" y="1942275"/>
            <a:ext cx="4427430" cy="7946858"/>
            <a:chOff x="0" y="0"/>
            <a:chExt cx="4427428" cy="7946856"/>
          </a:xfrm>
        </p:grpSpPr>
        <p:pic>
          <p:nvPicPr>
            <p:cNvPr id="385"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86"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88" name="FAILURE TO…"/>
          <p:cNvSpPr txBox="1"/>
          <p:nvPr/>
        </p:nvSpPr>
        <p:spPr>
          <a:xfrm>
            <a:off x="5228119" y="1414718"/>
            <a:ext cx="7216990" cy="831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300"/>
              </a:spcBef>
              <a:defRPr b="1" sz="5500">
                <a:latin typeface="Gill Sans"/>
                <a:ea typeface="Gill Sans"/>
                <a:cs typeface="Gill Sans"/>
                <a:sym typeface="Gill Sans"/>
              </a:defRPr>
            </a:pPr>
            <a:r>
              <a:t>FAILURE TO </a:t>
            </a:r>
          </a:p>
          <a:p>
            <a:pPr>
              <a:spcBef>
                <a:spcPts val="1300"/>
              </a:spcBef>
              <a:defRPr sz="4700"/>
            </a:pPr>
            <a:r>
              <a:t>RESPECT ONE ANOTHER, </a:t>
            </a:r>
          </a:p>
          <a:p>
            <a:pPr>
              <a:spcBef>
                <a:spcPts val="1300"/>
              </a:spcBef>
              <a:defRPr sz="4700"/>
            </a:pPr>
            <a:r>
              <a:t>EXHORT ONE ANOTHER, </a:t>
            </a:r>
          </a:p>
          <a:p>
            <a:pPr>
              <a:spcBef>
                <a:spcPts val="1300"/>
              </a:spcBef>
              <a:defRPr sz="5400"/>
            </a:pPr>
            <a:r>
              <a:rPr sz="4700"/>
              <a:t>HONOR AND SUPPORT ONE ANOTHER</a:t>
            </a:r>
            <a:endParaRPr sz="4700"/>
          </a:p>
          <a:p>
            <a:pPr>
              <a:spcBef>
                <a:spcPts val="1300"/>
              </a:spcBef>
              <a:defRPr sz="5400"/>
            </a:pPr>
            <a:r>
              <a:rPr sz="4700"/>
              <a:t>FULFILL ONE’S INDIVIDUAL OBLIGATIONS</a:t>
            </a:r>
            <a:r>
              <a:t> </a:t>
            </a:r>
          </a:p>
          <a:p>
            <a:pPr>
              <a:spcBef>
                <a:spcPts val="1300"/>
              </a:spcBef>
              <a:defRPr b="1" sz="5500">
                <a:latin typeface="Gill Sans"/>
                <a:ea typeface="Gill Sans"/>
                <a:cs typeface="Gill Sans"/>
                <a:sym typeface="Gill Sans"/>
              </a:defRPr>
            </a:pPr>
            <a:r>
              <a:t>IS A FAILURE TO RESPECT AND HONOR CHRIST!</a:t>
            </a:r>
          </a:p>
        </p:txBody>
      </p:sp>
      <p:grpSp>
        <p:nvGrpSpPr>
          <p:cNvPr id="391" name="First Timothy Introduction / Greeting"/>
          <p:cNvGrpSpPr/>
          <p:nvPr/>
        </p:nvGrpSpPr>
        <p:grpSpPr>
          <a:xfrm>
            <a:off x="82897" y="119798"/>
            <a:ext cx="12839005" cy="1384301"/>
            <a:chOff x="0" y="0"/>
            <a:chExt cx="12839003" cy="1384300"/>
          </a:xfrm>
        </p:grpSpPr>
        <p:sp>
          <p:nvSpPr>
            <p:cNvPr id="390"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389"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Double-click to edit"/>
          <p:cNvSpPr txBox="1"/>
          <p:nvPr>
            <p:ph type="title"/>
          </p:nvPr>
        </p:nvSpPr>
        <p:spPr>
          <a:prstGeom prst="rect">
            <a:avLst/>
          </a:prstGeom>
        </p:spPr>
        <p:txBody>
          <a:bodyPr/>
          <a:lstStyle/>
          <a:p>
            <a:pPr/>
          </a:p>
        </p:txBody>
      </p:sp>
      <p:sp>
        <p:nvSpPr>
          <p:cNvPr id="394" name="Double-click to edit"/>
          <p:cNvSpPr txBox="1"/>
          <p:nvPr>
            <p:ph type="body" idx="1"/>
          </p:nvPr>
        </p:nvSpPr>
        <p:spPr>
          <a:xfrm>
            <a:off x="650239" y="2275840"/>
            <a:ext cx="11704322" cy="6697472"/>
          </a:xfrm>
          <a:prstGeom prst="rect">
            <a:avLst/>
          </a:prstGeom>
        </p:spPr>
        <p:txBody>
          <a:bodyPr/>
          <a:lstStyle/>
          <a:p>
            <a:pPr/>
          </a:p>
        </p:txBody>
      </p:sp>
      <p:sp>
        <p:nvSpPr>
          <p:cNvPr id="395" name="Rectangle"/>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400" name="Image"/>
          <p:cNvGrpSpPr/>
          <p:nvPr/>
        </p:nvGrpSpPr>
        <p:grpSpPr>
          <a:xfrm>
            <a:off x="557130" y="387427"/>
            <a:ext cx="11890540" cy="3360523"/>
            <a:chOff x="0" y="0"/>
            <a:chExt cx="11890539" cy="3360522"/>
          </a:xfrm>
        </p:grpSpPr>
        <p:pic>
          <p:nvPicPr>
            <p:cNvPr id="399"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398"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sp>
        <p:nvSpPr>
          <p:cNvPr id="401" name="Charts by Don McClain…"/>
          <p:cNvSpPr txBox="1"/>
          <p:nvPr/>
        </p:nvSpPr>
        <p:spPr>
          <a:xfrm>
            <a:off x="82853" y="6586803"/>
            <a:ext cx="12839095" cy="310661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June 27, 2021 / West 65th Street church of Christ P.O. Box 190062 / Little Rock AR 72219 / Phone: 501-568-1062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grpSp>
        <p:nvGrpSpPr>
          <p:cNvPr id="404" name="“The Local Church &amp; Its Widows”…"/>
          <p:cNvGrpSpPr/>
          <p:nvPr/>
        </p:nvGrpSpPr>
        <p:grpSpPr>
          <a:xfrm>
            <a:off x="422164" y="4284726"/>
            <a:ext cx="11890540" cy="1765301"/>
            <a:chOff x="0" y="0"/>
            <a:chExt cx="11890539" cy="1765300"/>
          </a:xfrm>
        </p:grpSpPr>
        <p:sp>
          <p:nvSpPr>
            <p:cNvPr id="403" name="“The Local Church &amp; Its Widows”…"/>
            <p:cNvSpPr txBox="1"/>
            <p:nvPr/>
          </p:nvSpPr>
          <p:spPr>
            <a:xfrm>
              <a:off x="215900" y="139700"/>
              <a:ext cx="11458740" cy="1206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Local Church &amp; Its Widows”</a:t>
              </a:r>
            </a:p>
            <a:p>
              <a:pPr>
                <a:defRPr b="1" sz="2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5:9–16)</a:t>
              </a:r>
            </a:p>
          </p:txBody>
        </p:sp>
        <p:pic>
          <p:nvPicPr>
            <p:cNvPr id="402" name="“The Local Church &amp; Its Widows”… “The Local Church &amp; Its Widows”(1 Timothy 5:9–16)" descr="“The Local Church &amp; Its Widows”… “The Local Church &amp; Its Widows”(1 Timothy 5:9–16)"/>
            <p:cNvPicPr>
              <a:picLocks noChangeAspect="0"/>
            </p:cNvPicPr>
            <p:nvPr/>
          </p:nvPicPr>
          <p:blipFill>
            <a:blip r:embed="rId7">
              <a:extLst/>
            </a:blip>
            <a:stretch>
              <a:fillRect/>
            </a:stretch>
          </p:blipFill>
          <p:spPr>
            <a:xfrm>
              <a:off x="0" y="0"/>
              <a:ext cx="11890540" cy="1765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Acts 9:36–41 (NKJV)…"/>
          <p:cNvSpPr txBox="1"/>
          <p:nvPr/>
        </p:nvSpPr>
        <p:spPr>
          <a:xfrm>
            <a:off x="58785" y="143600"/>
            <a:ext cx="12887230" cy="9466400"/>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Acts 9:36–41 (NKJV) </a:t>
            </a:r>
          </a:p>
          <a:p>
            <a:pPr defTabSz="457200">
              <a:defRPr sz="3800">
                <a:solidFill>
                  <a:srgbClr val="000000"/>
                </a:solidFill>
                <a:latin typeface="Times New Roman"/>
                <a:ea typeface="Times New Roman"/>
                <a:cs typeface="Times New Roman"/>
                <a:sym typeface="Times New Roman"/>
              </a:defRPr>
            </a:pPr>
            <a:r>
              <a:rPr baseline="31999"/>
              <a:t>36</a:t>
            </a:r>
            <a:r>
              <a:t> At Joppa there was a certain disciple named Tabitha, which is translated Dorcas. This woman was full of good works and charitable deeds which she did. </a:t>
            </a:r>
            <a:r>
              <a:rPr baseline="31999"/>
              <a:t>37</a:t>
            </a:r>
            <a:r>
              <a:t> But it happened in those days that she became sick and died. When they had washed her, they laid </a:t>
            </a:r>
            <a:r>
              <a:rPr i="1"/>
              <a:t>her</a:t>
            </a:r>
            <a:r>
              <a:t> in an upper room. </a:t>
            </a:r>
            <a:r>
              <a:rPr baseline="31999"/>
              <a:t>38</a:t>
            </a:r>
            <a:r>
              <a:t> And since Lydda was near Joppa, and the disciples had heard that Peter was there, they sent two men to him, imploring </a:t>
            </a:r>
            <a:r>
              <a:rPr i="1"/>
              <a:t>him</a:t>
            </a:r>
            <a:r>
              <a:t> not to delay in coming to them. </a:t>
            </a:r>
            <a:r>
              <a:rPr baseline="31999"/>
              <a:t>39</a:t>
            </a:r>
            <a:r>
              <a:t> Then Peter arose and went with them. When he had come, they brought </a:t>
            </a:r>
            <a:r>
              <a:rPr i="1"/>
              <a:t>him</a:t>
            </a:r>
            <a:r>
              <a:t> to the upper room. And all the widows stood by him weeping, showing the tunics and garments which Dorcas had made while she was with them. </a:t>
            </a:r>
            <a:r>
              <a:rPr baseline="31999"/>
              <a:t>40</a:t>
            </a:r>
            <a:r>
              <a:t> But Peter put them all out, and knelt down and prayed. And turning to the body he said, “Tabitha, arise.” And she opened her eyes, and when she saw Peter she sat up. </a:t>
            </a:r>
            <a:r>
              <a:rPr baseline="31999"/>
              <a:t>41</a:t>
            </a:r>
            <a:r>
              <a:t> Then he gave her </a:t>
            </a:r>
            <a:r>
              <a:rPr i="1"/>
              <a:t>his</a:t>
            </a:r>
            <a:r>
              <a:t> hand and lifted her up; and when he had called the saints and widows, he presented her alive.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1 Timothy 5:9–16 (NKJV)…"/>
          <p:cNvSpPr txBox="1"/>
          <p:nvPr/>
        </p:nvSpPr>
        <p:spPr>
          <a:xfrm>
            <a:off x="247314" y="258440"/>
            <a:ext cx="12510172" cy="89767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1 Timothy 5:9–16 (NKJV) </a:t>
            </a:r>
          </a:p>
          <a:p>
            <a:pPr defTabSz="457200">
              <a:defRPr sz="5100">
                <a:solidFill>
                  <a:srgbClr val="000000"/>
                </a:solidFill>
                <a:latin typeface="Times New Roman"/>
                <a:ea typeface="Times New Roman"/>
                <a:cs typeface="Times New Roman"/>
                <a:sym typeface="Times New Roman"/>
              </a:defRPr>
            </a:pPr>
            <a:r>
              <a:rPr baseline="31999"/>
              <a:t>9</a:t>
            </a:r>
            <a:r>
              <a:t> Do not let a widow under sixty years old be taken into the number, </a:t>
            </a:r>
            <a:r>
              <a:rPr i="1"/>
              <a:t>and not unless</a:t>
            </a:r>
            <a:r>
              <a:t> she has been the wife of one man, </a:t>
            </a:r>
            <a:r>
              <a:rPr baseline="31999"/>
              <a:t>10</a:t>
            </a:r>
            <a:r>
              <a:t> well reported for good works: if she has brought up children, if she has lodged strangers, if she has washed the saints’ feet, if she has relieved the afflicted, if she has diligently followed every good work. </a:t>
            </a:r>
            <a:r>
              <a:rPr baseline="31999"/>
              <a:t>11</a:t>
            </a:r>
            <a:r>
              <a:t> But refuse </a:t>
            </a:r>
            <a:r>
              <a:rPr i="1"/>
              <a:t>the</a:t>
            </a:r>
            <a:r>
              <a:t> younger widows; for when they have begun to grow wanton against Christ, they desire to marry, </a:t>
            </a:r>
            <a:r>
              <a:rPr baseline="31999"/>
              <a:t>12</a:t>
            </a:r>
            <a:r>
              <a:t> having condemnation because they have cast off their first faith.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1 Timothy 5:9–16 (NKJV)…"/>
          <p:cNvSpPr txBox="1"/>
          <p:nvPr/>
        </p:nvSpPr>
        <p:spPr>
          <a:xfrm>
            <a:off x="247314" y="258440"/>
            <a:ext cx="12510172" cy="88381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1 Timothy 5:9–16 (NKJV) </a:t>
            </a:r>
          </a:p>
          <a:p>
            <a:pPr defTabSz="457200">
              <a:defRPr sz="4900">
                <a:solidFill>
                  <a:srgbClr val="000000"/>
                </a:solidFill>
                <a:latin typeface="Times New Roman"/>
                <a:ea typeface="Times New Roman"/>
                <a:cs typeface="Times New Roman"/>
                <a:sym typeface="Times New Roman"/>
              </a:defRPr>
            </a:pPr>
            <a:r>
              <a:rPr baseline="31999"/>
              <a:t>13</a:t>
            </a:r>
            <a:r>
              <a:t> And besides they learn </a:t>
            </a:r>
            <a:r>
              <a:rPr i="1"/>
              <a:t>to be</a:t>
            </a:r>
            <a:r>
              <a:t> idle, wandering about from house to house, and not only idle but also gossips and busybodies, saying things which they ought not. </a:t>
            </a:r>
            <a:r>
              <a:rPr baseline="31999"/>
              <a:t>14</a:t>
            </a:r>
            <a:r>
              <a:t> Therefore I desire that </a:t>
            </a:r>
            <a:r>
              <a:rPr i="1"/>
              <a:t>the</a:t>
            </a:r>
            <a:r>
              <a:t> younger </a:t>
            </a:r>
            <a:r>
              <a:rPr i="1"/>
              <a:t>widows</a:t>
            </a:r>
            <a:r>
              <a:t> marry, bear children, manage the house, give no opportunity to the adversary to speak reproachfully. </a:t>
            </a:r>
            <a:r>
              <a:rPr baseline="31999"/>
              <a:t>15</a:t>
            </a:r>
            <a:r>
              <a:t> For some have already turned aside after Satan. </a:t>
            </a:r>
            <a:r>
              <a:rPr baseline="31999"/>
              <a:t>16</a:t>
            </a:r>
            <a:r>
              <a:t> If any believing man or woman has widows, let them relieve them, and do not let the church be burdened, that it may relieve those who are really widows.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3" name="Image"/>
          <p:cNvGrpSpPr/>
          <p:nvPr/>
        </p:nvGrpSpPr>
        <p:grpSpPr>
          <a:xfrm>
            <a:off x="112590" y="1942275"/>
            <a:ext cx="4427430" cy="7946858"/>
            <a:chOff x="0" y="0"/>
            <a:chExt cx="4427428" cy="7946856"/>
          </a:xfrm>
        </p:grpSpPr>
        <p:pic>
          <p:nvPicPr>
            <p:cNvPr id="231"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32"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34" name="WE ARE TO BE A “FUNCTIONAL” FAMILY"/>
          <p:cNvSpPr/>
          <p:nvPr/>
        </p:nvSpPr>
        <p:spPr>
          <a:xfrm>
            <a:off x="4655695" y="2138034"/>
            <a:ext cx="8207290" cy="1571577"/>
          </a:xfrm>
          <a:prstGeom prst="roundRect">
            <a:avLst>
              <a:gd name="adj" fmla="val 12155"/>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2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WE ARE TO BE A “FUNCTIONAL” FAMILY</a:t>
            </a:r>
          </a:p>
        </p:txBody>
      </p:sp>
      <p:grpSp>
        <p:nvGrpSpPr>
          <p:cNvPr id="237" name="First Timothy Introduction / Greeting"/>
          <p:cNvGrpSpPr/>
          <p:nvPr/>
        </p:nvGrpSpPr>
        <p:grpSpPr>
          <a:xfrm>
            <a:off x="82897" y="119798"/>
            <a:ext cx="12839005" cy="2006601"/>
            <a:chOff x="0" y="0"/>
            <a:chExt cx="12839003" cy="2006600"/>
          </a:xfrm>
        </p:grpSpPr>
        <p:sp>
          <p:nvSpPr>
            <p:cNvPr id="236" name="First Timothy Introduction / Greeting"/>
            <p:cNvSpPr txBox="1"/>
            <p:nvPr/>
          </p:nvSpPr>
          <p:spPr>
            <a:xfrm>
              <a:off x="165100" y="114300"/>
              <a:ext cx="12508804" cy="15748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9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“Instructions On To How We Are To Treat And Care For Each Other”</a:t>
              </a:r>
            </a:p>
          </p:txBody>
        </p:sp>
        <p:pic>
          <p:nvPicPr>
            <p:cNvPr id="235" name="First Timothy Introduction / Greeting" descr="First Timothy Introduction / Greeting"/>
            <p:cNvPicPr>
              <a:picLocks noChangeAspect="0"/>
            </p:cNvPicPr>
            <p:nvPr/>
          </p:nvPicPr>
          <p:blipFill>
            <a:blip r:embed="rId4">
              <a:extLst/>
            </a:blip>
            <a:stretch>
              <a:fillRect/>
            </a:stretch>
          </p:blipFill>
          <p:spPr>
            <a:xfrm>
              <a:off x="0" y="0"/>
              <a:ext cx="12839004" cy="2006600"/>
            </a:xfrm>
            <a:prstGeom prst="rect">
              <a:avLst/>
            </a:prstGeom>
            <a:effectLst/>
          </p:spPr>
        </p:pic>
      </p:grpSp>
      <p:sp>
        <p:nvSpPr>
          <p:cNvPr id="238" name="“Up to this point in this letter, Paul has been giving instructions on matters that touched Timothy’s relationship with the whole congregation.  Almost the whole of the remainder of the letter is concerned with specific directions to Timothy to assist hi"/>
          <p:cNvSpPr txBox="1"/>
          <p:nvPr/>
        </p:nvSpPr>
        <p:spPr>
          <a:xfrm>
            <a:off x="4659125" y="3920570"/>
            <a:ext cx="8200429" cy="547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100"/>
            </a:lvl1pPr>
          </a:lstStyle>
          <a:p>
            <a:pPr/>
            <a:r>
              <a:t>“Up to this point in this letter, Paul has been giving instructions on matters that touched Timothy’s relationship with the whole congregation.  Almost the whole of the remainder of the letter is concerned with specific directions to Timothy to assist him in dealing with various groups and individuals within the congregation” (Reese p. 217).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2" name="Image"/>
          <p:cNvGrpSpPr/>
          <p:nvPr/>
        </p:nvGrpSpPr>
        <p:grpSpPr>
          <a:xfrm>
            <a:off x="112590" y="1942275"/>
            <a:ext cx="4427430" cy="7946858"/>
            <a:chOff x="0" y="0"/>
            <a:chExt cx="4427428" cy="7946856"/>
          </a:xfrm>
        </p:grpSpPr>
        <p:pic>
          <p:nvPicPr>
            <p:cNvPr id="240"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41"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43" name="WE ARE TO BE A “FUNCTIONAL” FAMILY"/>
          <p:cNvSpPr/>
          <p:nvPr/>
        </p:nvSpPr>
        <p:spPr>
          <a:xfrm>
            <a:off x="4655695" y="2138034"/>
            <a:ext cx="8207290" cy="1571577"/>
          </a:xfrm>
          <a:prstGeom prst="roundRect">
            <a:avLst>
              <a:gd name="adj" fmla="val 12155"/>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2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WE ARE TO BE A “FUNCTIONAL” FAMILY</a:t>
            </a:r>
          </a:p>
        </p:txBody>
      </p:sp>
      <p:grpSp>
        <p:nvGrpSpPr>
          <p:cNvPr id="246" name="First Timothy Introduction / Greeting"/>
          <p:cNvGrpSpPr/>
          <p:nvPr/>
        </p:nvGrpSpPr>
        <p:grpSpPr>
          <a:xfrm>
            <a:off x="82897" y="119798"/>
            <a:ext cx="12839005" cy="2006601"/>
            <a:chOff x="0" y="0"/>
            <a:chExt cx="12839003" cy="2006600"/>
          </a:xfrm>
        </p:grpSpPr>
        <p:sp>
          <p:nvSpPr>
            <p:cNvPr id="245" name="First Timothy Introduction / Greeting"/>
            <p:cNvSpPr txBox="1"/>
            <p:nvPr/>
          </p:nvSpPr>
          <p:spPr>
            <a:xfrm>
              <a:off x="165100" y="114300"/>
              <a:ext cx="12508804" cy="15748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9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“Instructions On To How We Are To Treat And Care For Each Other”</a:t>
              </a:r>
            </a:p>
          </p:txBody>
        </p:sp>
        <p:pic>
          <p:nvPicPr>
            <p:cNvPr id="244" name="First Timothy Introduction / Greeting" descr="First Timothy Introduction / Greeting"/>
            <p:cNvPicPr>
              <a:picLocks noChangeAspect="0"/>
            </p:cNvPicPr>
            <p:nvPr/>
          </p:nvPicPr>
          <p:blipFill>
            <a:blip r:embed="rId4">
              <a:extLst/>
            </a:blip>
            <a:stretch>
              <a:fillRect/>
            </a:stretch>
          </p:blipFill>
          <p:spPr>
            <a:xfrm>
              <a:off x="0" y="0"/>
              <a:ext cx="12839004" cy="2006600"/>
            </a:xfrm>
            <a:prstGeom prst="rect">
              <a:avLst/>
            </a:prstGeom>
            <a:effectLst/>
          </p:spPr>
        </p:pic>
      </p:grpSp>
      <p:sp>
        <p:nvSpPr>
          <p:cNvPr id="247" name="1 Do not rebuke an older man, but exhort him as a father,…"/>
          <p:cNvSpPr txBox="1"/>
          <p:nvPr/>
        </p:nvSpPr>
        <p:spPr>
          <a:xfrm>
            <a:off x="4859272" y="4247270"/>
            <a:ext cx="7800136" cy="508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400"/>
              </a:spcBef>
              <a:buSzPct val="80000"/>
              <a:buBlip>
                <a:blip r:embed="rId5"/>
              </a:buBlip>
              <a:defRPr sz="4100">
                <a:solidFill>
                  <a:srgbClr val="000000"/>
                </a:solidFill>
                <a:latin typeface="Century Gothic"/>
                <a:ea typeface="Century Gothic"/>
                <a:cs typeface="Century Gothic"/>
                <a:sym typeface="Century Gothic"/>
              </a:defRPr>
            </a:pPr>
            <a:r>
              <a:rPr baseline="31999"/>
              <a:t>1</a:t>
            </a:r>
            <a:r>
              <a:t> Do not rebuke an older man, but exhort </a:t>
            </a:r>
            <a:r>
              <a:rPr i="1"/>
              <a:t>him</a:t>
            </a:r>
            <a:r>
              <a:t> as a father, </a:t>
            </a:r>
          </a:p>
          <a:p>
            <a:pPr marL="685799" indent="-685799" algn="l">
              <a:spcBef>
                <a:spcPts val="1400"/>
              </a:spcBef>
              <a:buSzPct val="80000"/>
              <a:buBlip>
                <a:blip r:embed="rId5"/>
              </a:buBlip>
              <a:defRPr sz="4100">
                <a:solidFill>
                  <a:srgbClr val="000000"/>
                </a:solidFill>
                <a:latin typeface="Century Gothic"/>
                <a:ea typeface="Century Gothic"/>
                <a:cs typeface="Century Gothic"/>
                <a:sym typeface="Century Gothic"/>
              </a:defRPr>
            </a:pPr>
            <a:r>
              <a:t>younger men as brothers,</a:t>
            </a:r>
          </a:p>
          <a:p>
            <a:pPr marL="685799" indent="-685799" algn="l">
              <a:spcBef>
                <a:spcPts val="1400"/>
              </a:spcBef>
              <a:buSzPct val="80000"/>
              <a:buBlip>
                <a:blip r:embed="rId5"/>
              </a:buBlip>
              <a:defRPr sz="4100">
                <a:solidFill>
                  <a:srgbClr val="000000"/>
                </a:solidFill>
                <a:latin typeface="Century Gothic"/>
                <a:ea typeface="Century Gothic"/>
                <a:cs typeface="Century Gothic"/>
                <a:sym typeface="Century Gothic"/>
              </a:defRPr>
            </a:pPr>
            <a:r>
              <a:t> </a:t>
            </a:r>
            <a:r>
              <a:rPr baseline="31999"/>
              <a:t>2 </a:t>
            </a:r>
            <a:r>
              <a:t>older women as mothers, </a:t>
            </a:r>
          </a:p>
          <a:p>
            <a:pPr marL="685799" indent="-685799" algn="l">
              <a:spcBef>
                <a:spcPts val="1400"/>
              </a:spcBef>
              <a:buSzPct val="80000"/>
              <a:buBlip>
                <a:blip r:embed="rId5"/>
              </a:buBlip>
              <a:defRPr sz="4100">
                <a:solidFill>
                  <a:srgbClr val="000000"/>
                </a:solidFill>
                <a:latin typeface="Century Gothic"/>
                <a:ea typeface="Century Gothic"/>
                <a:cs typeface="Century Gothic"/>
                <a:sym typeface="Century Gothic"/>
              </a:defRPr>
            </a:pPr>
            <a:r>
              <a:t>younger women as sisters, with all purity.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1" name="Image"/>
          <p:cNvGrpSpPr/>
          <p:nvPr/>
        </p:nvGrpSpPr>
        <p:grpSpPr>
          <a:xfrm>
            <a:off x="112590" y="1942275"/>
            <a:ext cx="4427430" cy="7946858"/>
            <a:chOff x="0" y="0"/>
            <a:chExt cx="4427428" cy="7946856"/>
          </a:xfrm>
        </p:grpSpPr>
        <p:pic>
          <p:nvPicPr>
            <p:cNvPr id="249"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50"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52" name="1 Timothy 5:1–8"/>
          <p:cNvSpPr/>
          <p:nvPr/>
        </p:nvSpPr>
        <p:spPr>
          <a:xfrm>
            <a:off x="4655695" y="1493198"/>
            <a:ext cx="8207290" cy="964530"/>
          </a:xfrm>
          <a:prstGeom prst="roundRect">
            <a:avLst>
              <a:gd name="adj" fmla="val 19804"/>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1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1 Timothy 5:1–8</a:t>
            </a:r>
          </a:p>
        </p:txBody>
      </p:sp>
      <p:grpSp>
        <p:nvGrpSpPr>
          <p:cNvPr id="255" name="First Timothy Introduction / Greeting"/>
          <p:cNvGrpSpPr/>
          <p:nvPr/>
        </p:nvGrpSpPr>
        <p:grpSpPr>
          <a:xfrm>
            <a:off x="82897" y="119798"/>
            <a:ext cx="12839005" cy="1384301"/>
            <a:chOff x="0" y="0"/>
            <a:chExt cx="12839003" cy="1384300"/>
          </a:xfrm>
        </p:grpSpPr>
        <p:sp>
          <p:nvSpPr>
            <p:cNvPr id="254"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253"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256" name="Paul, an apostle of Jesus Christ : The word apostle (apostolos) “is, lit., one sent forth (from stellō, to send)” (Vine).…"/>
          <p:cNvSpPr txBox="1"/>
          <p:nvPr/>
        </p:nvSpPr>
        <p:spPr>
          <a:xfrm>
            <a:off x="4486356" y="2708995"/>
            <a:ext cx="8545967" cy="675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400"/>
              </a:spcBef>
              <a:buSzPct val="80000"/>
              <a:buBlip>
                <a:blip r:embed="rId5"/>
              </a:buBlip>
              <a:defRPr sz="3500">
                <a:solidFill>
                  <a:srgbClr val="000000"/>
                </a:solidFill>
                <a:latin typeface="Century Gothic"/>
                <a:ea typeface="Century Gothic"/>
                <a:cs typeface="Century Gothic"/>
                <a:sym typeface="Century Gothic"/>
              </a:defRPr>
            </a:pPr>
            <a:r>
              <a:rPr baseline="31999"/>
              <a:t>3 </a:t>
            </a:r>
            <a:r>
              <a:t>Honor widows who are really widows. </a:t>
            </a:r>
            <a:r>
              <a:rPr baseline="31999"/>
              <a:t>4 </a:t>
            </a:r>
            <a:r>
              <a:t>But if any widow has children or grandchildren, let them first learn to show piety at home and to repay their parents; for this is good and acceptable before God. </a:t>
            </a:r>
          </a:p>
          <a:p>
            <a:pPr marL="685800" indent="-685800" algn="l">
              <a:spcBef>
                <a:spcPts val="400"/>
              </a:spcBef>
              <a:buSzPct val="80000"/>
              <a:buBlip>
                <a:blip r:embed="rId5"/>
              </a:buBlip>
              <a:defRPr sz="3500">
                <a:solidFill>
                  <a:srgbClr val="000000"/>
                </a:solidFill>
                <a:latin typeface="Century Gothic"/>
                <a:ea typeface="Century Gothic"/>
                <a:cs typeface="Century Gothic"/>
                <a:sym typeface="Century Gothic"/>
              </a:defRPr>
            </a:pPr>
            <a:r>
              <a:rPr baseline="31999"/>
              <a:t>5 </a:t>
            </a:r>
            <a:r>
              <a:t>Now she who is really a widow, and left alone, trusts in God and continues in supplications and prayers night and day. </a:t>
            </a:r>
          </a:p>
          <a:p>
            <a:pPr marL="685800" indent="-685800" algn="l">
              <a:spcBef>
                <a:spcPts val="400"/>
              </a:spcBef>
              <a:buSzPct val="80000"/>
              <a:buBlip>
                <a:blip r:embed="rId5"/>
              </a:buBlip>
              <a:defRPr sz="3500">
                <a:solidFill>
                  <a:srgbClr val="000000"/>
                </a:solidFill>
                <a:latin typeface="Century Gothic"/>
                <a:ea typeface="Century Gothic"/>
                <a:cs typeface="Century Gothic"/>
                <a:sym typeface="Century Gothic"/>
              </a:defRPr>
            </a:pPr>
            <a:r>
              <a:rPr baseline="31999"/>
              <a:t>6 </a:t>
            </a:r>
            <a:r>
              <a:t>But she who lives in pleasure is dead while she lives.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fade" transition="in">
                                      <p:cBhvr>
                                        <p:cTn id="7" dur="1500"/>
                                        <p:tgtEl>
                                          <p:spTgt spid="25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fade" transition="in">
                                      <p:cBhvr>
                                        <p:cTn id="10" dur="1500"/>
                                        <p:tgtEl>
                                          <p:spTgt spid="2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6">
                                            <p:txEl>
                                              <p:pRg st="1" end="1"/>
                                            </p:txEl>
                                          </p:spTgt>
                                        </p:tgtEl>
                                        <p:attrNameLst>
                                          <p:attrName>style.visibility</p:attrName>
                                        </p:attrNameLst>
                                      </p:cBhvr>
                                      <p:to>
                                        <p:strVal val="visible"/>
                                      </p:to>
                                    </p:set>
                                    <p:animEffect filter="fade" transition="in">
                                      <p:cBhvr>
                                        <p:cTn id="15" dur="1500"/>
                                        <p:tgtEl>
                                          <p:spTgt spid="2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6">
                                            <p:txEl>
                                              <p:pRg st="2" end="2"/>
                                            </p:txEl>
                                          </p:spTgt>
                                        </p:tgtEl>
                                        <p:attrNameLst>
                                          <p:attrName>style.visibility</p:attrName>
                                        </p:attrNameLst>
                                      </p:cBhvr>
                                      <p:to>
                                        <p:strVal val="visible"/>
                                      </p:to>
                                    </p:set>
                                    <p:animEffect filter="fade" transition="in">
                                      <p:cBhvr>
                                        <p:cTn id="20" dur="1500"/>
                                        <p:tgtEl>
                                          <p:spTgt spid="25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0" name="Image"/>
          <p:cNvGrpSpPr/>
          <p:nvPr/>
        </p:nvGrpSpPr>
        <p:grpSpPr>
          <a:xfrm>
            <a:off x="112590" y="1942275"/>
            <a:ext cx="4427430" cy="7946858"/>
            <a:chOff x="0" y="0"/>
            <a:chExt cx="4427428" cy="7946856"/>
          </a:xfrm>
        </p:grpSpPr>
        <p:pic>
          <p:nvPicPr>
            <p:cNvPr id="258"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59"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61" name="1 Timothy 5:1–8"/>
          <p:cNvSpPr/>
          <p:nvPr/>
        </p:nvSpPr>
        <p:spPr>
          <a:xfrm>
            <a:off x="4655695" y="1493198"/>
            <a:ext cx="8207290" cy="964530"/>
          </a:xfrm>
          <a:prstGeom prst="roundRect">
            <a:avLst>
              <a:gd name="adj" fmla="val 19804"/>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1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1 Timothy 5:1–8</a:t>
            </a:r>
          </a:p>
        </p:txBody>
      </p:sp>
      <p:grpSp>
        <p:nvGrpSpPr>
          <p:cNvPr id="264" name="First Timothy Introduction / Greeting"/>
          <p:cNvGrpSpPr/>
          <p:nvPr/>
        </p:nvGrpSpPr>
        <p:grpSpPr>
          <a:xfrm>
            <a:off x="82897" y="119798"/>
            <a:ext cx="12839005" cy="1384301"/>
            <a:chOff x="0" y="0"/>
            <a:chExt cx="12839003" cy="1384300"/>
          </a:xfrm>
        </p:grpSpPr>
        <p:sp>
          <p:nvSpPr>
            <p:cNvPr id="263"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262"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265" name="Paul, an apostle of Jesus Christ : The word apostle (apostolos) “is, lit., one sent forth (from stellō, to send)” (Vine).…"/>
          <p:cNvSpPr txBox="1"/>
          <p:nvPr/>
        </p:nvSpPr>
        <p:spPr>
          <a:xfrm>
            <a:off x="4655695" y="2693998"/>
            <a:ext cx="8207290"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5"/>
              </a:buBlip>
              <a:defRPr sz="4600">
                <a:solidFill>
                  <a:srgbClr val="000000"/>
                </a:solidFill>
                <a:latin typeface="Century Gothic"/>
                <a:ea typeface="Century Gothic"/>
                <a:cs typeface="Century Gothic"/>
                <a:sym typeface="Century Gothic"/>
              </a:defRPr>
            </a:pPr>
            <a:r>
              <a:rPr baseline="31999"/>
              <a:t>7 </a:t>
            </a:r>
            <a:r>
              <a:t>And these things command, that they may be blameless. </a:t>
            </a:r>
          </a:p>
          <a:p>
            <a:pPr marL="685800" indent="-685800" algn="l">
              <a:spcBef>
                <a:spcPts val="1600"/>
              </a:spcBef>
              <a:buSzPct val="80000"/>
              <a:buBlip>
                <a:blip r:embed="rId5"/>
              </a:buBlip>
              <a:defRPr sz="4600">
                <a:solidFill>
                  <a:srgbClr val="000000"/>
                </a:solidFill>
                <a:latin typeface="Century Gothic"/>
                <a:ea typeface="Century Gothic"/>
                <a:cs typeface="Century Gothic"/>
                <a:sym typeface="Century Gothic"/>
              </a:defRPr>
            </a:pPr>
            <a:r>
              <a:rPr baseline="31999"/>
              <a:t>8 </a:t>
            </a:r>
            <a:r>
              <a:t>But if anyone does not provide for his own, and especially for those of his household, he has denied the faith and is worse than an unbeliever.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5">
                                            <p:bg/>
                                          </p:spTgt>
                                        </p:tgtEl>
                                        <p:attrNameLst>
                                          <p:attrName>style.visibility</p:attrName>
                                        </p:attrNameLst>
                                      </p:cBhvr>
                                      <p:to>
                                        <p:strVal val="visible"/>
                                      </p:to>
                                    </p:set>
                                    <p:animEffect filter="fade" transition="in">
                                      <p:cBhvr>
                                        <p:cTn id="7" dur="1500"/>
                                        <p:tgtEl>
                                          <p:spTgt spid="26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5">
                                            <p:txEl>
                                              <p:pRg st="0" end="0"/>
                                            </p:txEl>
                                          </p:spTgt>
                                        </p:tgtEl>
                                        <p:attrNameLst>
                                          <p:attrName>style.visibility</p:attrName>
                                        </p:attrNameLst>
                                      </p:cBhvr>
                                      <p:to>
                                        <p:strVal val="visible"/>
                                      </p:to>
                                    </p:set>
                                    <p:animEffect filter="fade" transition="in">
                                      <p:cBhvr>
                                        <p:cTn id="10" dur="1500"/>
                                        <p:tgtEl>
                                          <p:spTgt spid="2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5">
                                            <p:txEl>
                                              <p:pRg st="1" end="1"/>
                                            </p:txEl>
                                          </p:spTgt>
                                        </p:tgtEl>
                                        <p:attrNameLst>
                                          <p:attrName>style.visibility</p:attrName>
                                        </p:attrNameLst>
                                      </p:cBhvr>
                                      <p:to>
                                        <p:strVal val="visible"/>
                                      </p:to>
                                    </p:set>
                                    <p:animEffect filter="fade" transition="in">
                                      <p:cBhvr>
                                        <p:cTn id="15" dur="1500"/>
                                        <p:tgtEl>
                                          <p:spTgt spid="26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9" name="Image"/>
          <p:cNvGrpSpPr/>
          <p:nvPr/>
        </p:nvGrpSpPr>
        <p:grpSpPr>
          <a:xfrm>
            <a:off x="112590" y="1942275"/>
            <a:ext cx="4427430" cy="7946858"/>
            <a:chOff x="0" y="0"/>
            <a:chExt cx="4427428" cy="7946856"/>
          </a:xfrm>
        </p:grpSpPr>
        <p:pic>
          <p:nvPicPr>
            <p:cNvPr id="267"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68"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70" name="“Honor True Widows”"/>
          <p:cNvSpPr/>
          <p:nvPr/>
        </p:nvSpPr>
        <p:spPr>
          <a:xfrm>
            <a:off x="4685687" y="1583175"/>
            <a:ext cx="8207290" cy="962846"/>
          </a:xfrm>
          <a:prstGeom prst="roundRect">
            <a:avLst>
              <a:gd name="adj" fmla="val 19839"/>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1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“Honor True Widows”</a:t>
            </a:r>
          </a:p>
        </p:txBody>
      </p:sp>
      <p:sp>
        <p:nvSpPr>
          <p:cNvPr id="271" name="Paul, an apostle of Jesus Christ : The word apostle (apostolos) “is, lit., one sent forth (from stellō, to send)” (Vine).…"/>
          <p:cNvSpPr txBox="1"/>
          <p:nvPr/>
        </p:nvSpPr>
        <p:spPr>
          <a:xfrm>
            <a:off x="4539103" y="2721653"/>
            <a:ext cx="8207290"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800">
                <a:solidFill>
                  <a:srgbClr val="000000"/>
                </a:solidFill>
                <a:latin typeface="Century Gothic"/>
                <a:ea typeface="Century Gothic"/>
                <a:cs typeface="Century Gothic"/>
                <a:sym typeface="Century Gothic"/>
              </a:defRPr>
            </a:pPr>
            <a:r>
              <a:t>In the New Testament church, the care of widows was an important concern...</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The church at Jerusalem (Ac 6:1-7)</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Caring for widows - "pure and undefiled religion” - Jm 1:27</a:t>
            </a:r>
          </a:p>
          <a:p>
            <a:pPr marL="1143000" indent="-685800" algn="l">
              <a:spcBef>
                <a:spcPts val="1500"/>
              </a:spcBef>
              <a:buSzPct val="80000"/>
              <a:buBlip>
                <a:blip r:embed="rId5"/>
              </a:buBlip>
              <a:defRPr sz="3100">
                <a:solidFill>
                  <a:srgbClr val="000000"/>
                </a:solidFill>
                <a:latin typeface="Century Gothic"/>
                <a:ea typeface="Century Gothic"/>
                <a:cs typeface="Century Gothic"/>
                <a:sym typeface="Century Gothic"/>
              </a:defRPr>
            </a:pPr>
            <a:r>
              <a:t>Yet it was not a responsibility simply to be thrust upon the church — The local church has its limitations —- Family members have their obligations — Even widows themselves bear some responsibility.</a:t>
            </a:r>
          </a:p>
        </p:txBody>
      </p:sp>
      <p:grpSp>
        <p:nvGrpSpPr>
          <p:cNvPr id="274" name="First Timothy Introduction / Greeting"/>
          <p:cNvGrpSpPr/>
          <p:nvPr/>
        </p:nvGrpSpPr>
        <p:grpSpPr>
          <a:xfrm>
            <a:off x="82897" y="119798"/>
            <a:ext cx="12839005" cy="1384301"/>
            <a:chOff x="0" y="0"/>
            <a:chExt cx="12839003" cy="1384300"/>
          </a:xfrm>
        </p:grpSpPr>
        <p:sp>
          <p:nvSpPr>
            <p:cNvPr id="273"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Local Church &amp; Its Widows”</a:t>
              </a:r>
            </a:p>
          </p:txBody>
        </p:sp>
        <p:pic>
          <p:nvPicPr>
            <p:cNvPr id="272" name="First Timothy Introduction / Greeting" descr="First Timothy Introduction / Greeting"/>
            <p:cNvPicPr>
              <a:picLocks noChangeAspect="0"/>
            </p:cNvPicPr>
            <p:nvPr/>
          </p:nvPicPr>
          <p:blipFill>
            <a:blip r:embed="rId6">
              <a:extLst/>
            </a:blip>
            <a:stretch>
              <a:fillRect/>
            </a:stretch>
          </p:blipFill>
          <p:spPr>
            <a:xfrm>
              <a:off x="0" y="0"/>
              <a:ext cx="12839004" cy="1384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fade" transition="in">
                                      <p:cBhvr>
                                        <p:cTn id="7" dur="1500"/>
                                        <p:tgtEl>
                                          <p:spTgt spid="2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1">
                                            <p:txEl>
                                              <p:pRg st="2" end="2"/>
                                            </p:txEl>
                                          </p:spTgt>
                                        </p:tgtEl>
                                        <p:attrNameLst>
                                          <p:attrName>style.visibility</p:attrName>
                                        </p:attrNameLst>
                                      </p:cBhvr>
                                      <p:to>
                                        <p:strVal val="visible"/>
                                      </p:to>
                                    </p:set>
                                    <p:animEffect filter="fade" transition="in">
                                      <p:cBhvr>
                                        <p:cTn id="12" dur="1500"/>
                                        <p:tgtEl>
                                          <p:spTgt spid="2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1">
                                            <p:txEl>
                                              <p:pRg st="3" end="3"/>
                                            </p:txEl>
                                          </p:spTgt>
                                        </p:tgtEl>
                                        <p:attrNameLst>
                                          <p:attrName>style.visibility</p:attrName>
                                        </p:attrNameLst>
                                      </p:cBhvr>
                                      <p:to>
                                        <p:strVal val="visible"/>
                                      </p:to>
                                    </p:set>
                                    <p:animEffect filter="fade" transition="in">
                                      <p:cBhvr>
                                        <p:cTn id="17" dur="1500"/>
                                        <p:tgtEl>
                                          <p:spTgt spid="27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