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8" name="Shape 208"/>
          <p:cNvSpPr/>
          <p:nvPr>
            <p:ph type="sldImg"/>
          </p:nvPr>
        </p:nvSpPr>
        <p:spPr>
          <a:xfrm>
            <a:off x="1143000" y="685800"/>
            <a:ext cx="4572000" cy="3429000"/>
          </a:xfrm>
          <a:prstGeom prst="rect">
            <a:avLst/>
          </a:prstGeom>
        </p:spPr>
        <p:txBody>
          <a:bodyPr/>
          <a:lstStyle/>
          <a:p>
            <a:pPr/>
          </a:p>
        </p:txBody>
      </p:sp>
      <p:sp>
        <p:nvSpPr>
          <p:cNvPr id="209" name="Shape 20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5.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Title Text"/>
          <p:cNvSpPr txBox="1"/>
          <p:nvPr>
            <p:ph type="title"/>
          </p:nvPr>
        </p:nvSpPr>
        <p:spPr>
          <a:xfrm>
            <a:off x="650239" y="390596"/>
            <a:ext cx="11704322" cy="1625601"/>
          </a:xfrm>
          <a:prstGeom prst="rect">
            <a:avLst/>
          </a:prstGeom>
        </p:spPr>
        <p:txBody>
          <a:bodyPr lIns="65023" tIns="65023" rIns="65023" bIns="65023"/>
          <a:lstStyle>
            <a:lvl1pPr defTabSz="1300480">
              <a:defRPr cap="none" sz="5800">
                <a:solidFill>
                  <a:srgbClr val="E8D38A"/>
                </a:solidFill>
                <a:effectLst>
                  <a:outerShdw sx="100000" sy="100000" kx="0" ky="0" algn="b" rotWithShape="0" blurRad="114300" dist="101600" dir="2700000">
                    <a:srgbClr val="000000">
                      <a:alpha val="40000"/>
                    </a:srgbClr>
                  </a:outerShdw>
                </a:effectLst>
                <a:latin typeface="Lucida Sans Regular"/>
                <a:ea typeface="Lucida Sans Regular"/>
                <a:cs typeface="Lucida Sans Regular"/>
                <a:sym typeface="Lucida Sans Regular"/>
              </a:defRPr>
            </a:lvl1pPr>
          </a:lstStyle>
          <a:p>
            <a:pPr/>
            <a:r>
              <a:t>Title Text</a:t>
            </a:r>
          </a:p>
        </p:txBody>
      </p:sp>
      <p:sp>
        <p:nvSpPr>
          <p:cNvPr id="118" name="Body Level One…"/>
          <p:cNvSpPr txBox="1"/>
          <p:nvPr>
            <p:ph type="body" idx="1"/>
          </p:nvPr>
        </p:nvSpPr>
        <p:spPr>
          <a:xfrm>
            <a:off x="650239" y="2275839"/>
            <a:ext cx="11704322" cy="6697473"/>
          </a:xfrm>
          <a:prstGeom prst="rect">
            <a:avLst/>
          </a:prstGeom>
        </p:spPr>
        <p:txBody>
          <a:bodyPr lIns="65023" tIns="65023" rIns="65023" bIns="65023" anchor="t"/>
          <a:lstStyle>
            <a:lvl1pPr marL="695597" indent="-558437" defTabSz="1300480">
              <a:spcBef>
                <a:spcPts val="900"/>
              </a:spcBef>
              <a:buClr>
                <a:srgbClr val="000000"/>
              </a:buClr>
              <a:buSzPct val="65000"/>
              <a:buChar char=""/>
              <a:defRPr>
                <a:solidFill>
                  <a:srgbClr val="000000"/>
                </a:solidFill>
                <a:latin typeface="Book Antiqua"/>
                <a:ea typeface="Book Antiqua"/>
                <a:cs typeface="Book Antiqua"/>
                <a:sym typeface="Book Antiqua"/>
              </a:defRPr>
            </a:lvl1pPr>
            <a:lvl2pPr marL="1034033" indent="-448817" defTabSz="1300480">
              <a:spcBef>
                <a:spcPts val="900"/>
              </a:spcBef>
              <a:buClr>
                <a:srgbClr val="000000"/>
              </a:buClr>
              <a:buSzPct val="80000"/>
              <a:buChar char="◼"/>
              <a:defRPr>
                <a:solidFill>
                  <a:srgbClr val="000000"/>
                </a:solidFill>
                <a:latin typeface="Book Antiqua"/>
                <a:ea typeface="Book Antiqua"/>
                <a:cs typeface="Book Antiqua"/>
                <a:sym typeface="Book Antiqua"/>
              </a:defRPr>
            </a:lvl2pPr>
            <a:lvl3pPr marL="1300110" indent="-394854" defTabSz="1300480">
              <a:spcBef>
                <a:spcPts val="900"/>
              </a:spcBef>
              <a:buClr>
                <a:srgbClr val="000000"/>
              </a:buClr>
              <a:buSzPct val="95000"/>
              <a:buChar char="▫"/>
              <a:defRPr>
                <a:solidFill>
                  <a:srgbClr val="000000"/>
                </a:solidFill>
                <a:latin typeface="Book Antiqua"/>
                <a:ea typeface="Book Antiqua"/>
                <a:cs typeface="Book Antiqua"/>
                <a:sym typeface="Book Antiqua"/>
              </a:defRPr>
            </a:lvl3pPr>
            <a:lvl4pPr marL="1517903" indent="-347472" defTabSz="1300480">
              <a:spcBef>
                <a:spcPts val="900"/>
              </a:spcBef>
              <a:buClr>
                <a:srgbClr val="000000"/>
              </a:buClr>
              <a:buSzPct val="100000"/>
              <a:buChar char=""/>
              <a:defRPr>
                <a:solidFill>
                  <a:srgbClr val="000000"/>
                </a:solidFill>
                <a:latin typeface="Book Antiqua"/>
                <a:ea typeface="Book Antiqua"/>
                <a:cs typeface="Book Antiqua"/>
                <a:sym typeface="Book Antiqua"/>
              </a:defRPr>
            </a:lvl4pPr>
            <a:lvl5pPr marL="1709927" indent="-347472" defTabSz="1300480">
              <a:spcBef>
                <a:spcPts val="900"/>
              </a:spcBef>
              <a:buClr>
                <a:srgbClr val="000000"/>
              </a:buClr>
              <a:buSzPct val="100000"/>
              <a:buChar char="◾"/>
              <a:defRPr>
                <a:solidFill>
                  <a:srgbClr val="000000"/>
                </a:solid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2138659" y="9391226"/>
            <a:ext cx="215901" cy="254001"/>
          </a:xfrm>
          <a:prstGeom prst="rect">
            <a:avLst/>
          </a:prstGeom>
        </p:spPr>
        <p:txBody>
          <a:bodyPr lIns="0" tIns="0" rIns="0" bIns="0"/>
          <a:lstStyle>
            <a:lvl1pPr algn="r" defTabSz="1300480">
              <a:defRPr sz="1600">
                <a:solidFill>
                  <a:srgbClr val="000000"/>
                </a:solid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Image"/>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27" name="Slide Number"/>
          <p:cNvSpPr txBox="1"/>
          <p:nvPr>
            <p:ph type="sldNum" sz="quarter" idx="2"/>
          </p:nvPr>
        </p:nvSpPr>
        <p:spPr>
          <a:xfrm>
            <a:off x="6324599" y="9270999"/>
            <a:ext cx="342901" cy="3556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34"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35"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Title Text"/>
          <p:cNvSpPr txBox="1"/>
          <p:nvPr>
            <p:ph type="title"/>
          </p:nvPr>
        </p:nvSpPr>
        <p:spPr>
          <a:xfrm>
            <a:off x="647700" y="390596"/>
            <a:ext cx="11709400" cy="1625601"/>
          </a:xfrm>
          <a:prstGeom prst="rect">
            <a:avLst/>
          </a:prstGeom>
          <a:ln>
            <a:round/>
          </a:ln>
        </p:spPr>
        <p:txBody>
          <a:bodyPr lIns="38100" tIns="38100" rIns="38100" bIns="38100"/>
          <a:lstStyle>
            <a:lvl1pPr defTabSz="1295400">
              <a:defRPr b="1" cap="none" sz="5800">
                <a:solidFill>
                  <a:srgbClr val="F5E7B6"/>
                </a:solidFill>
                <a:effectLst>
                  <a:outerShdw sx="100000" sy="100000" kx="0" ky="0" algn="b" rotWithShape="0" blurRad="114300" dist="101600" dir="2700000">
                    <a:srgbClr val="000000">
                      <a:alpha val="40000"/>
                    </a:srgbClr>
                  </a:outerShdw>
                </a:effectLst>
                <a:uFill>
                  <a:solidFill>
                    <a:srgbClr val="F5E7B6"/>
                  </a:solidFill>
                </a:uFill>
                <a:latin typeface="Lucida Sans Regular"/>
                <a:ea typeface="Lucida Sans Regular"/>
                <a:cs typeface="Lucida Sans Regular"/>
                <a:sym typeface="Lucida Sans Regular"/>
              </a:defRPr>
            </a:lvl1pPr>
          </a:lstStyle>
          <a:p>
            <a:pPr/>
            <a:r>
              <a:t>Title Text</a:t>
            </a:r>
          </a:p>
        </p:txBody>
      </p:sp>
      <p:sp>
        <p:nvSpPr>
          <p:cNvPr id="143" name="Body Level One…"/>
          <p:cNvSpPr txBox="1"/>
          <p:nvPr>
            <p:ph type="body" idx="1"/>
          </p:nvPr>
        </p:nvSpPr>
        <p:spPr>
          <a:xfrm>
            <a:off x="647700" y="2273300"/>
            <a:ext cx="11709400" cy="6697472"/>
          </a:xfrm>
          <a:prstGeom prst="rect">
            <a:avLst/>
          </a:prstGeom>
          <a:ln>
            <a:round/>
          </a:ln>
        </p:spPr>
        <p:txBody>
          <a:bodyPr lIns="38100" tIns="38100" rIns="38100" bIns="38100" anchor="t"/>
          <a:lstStyle>
            <a:lvl1pPr marL="548640" indent="-411480" defTabSz="1295400">
              <a:spcBef>
                <a:spcPts val="900"/>
              </a:spcBef>
              <a:buClr>
                <a:srgbClr val="E5AACC"/>
              </a:buClr>
              <a:buSzPct val="65000"/>
              <a:buChar char=""/>
              <a:defRPr>
                <a:solidFill>
                  <a:srgbClr val="E9ADD0"/>
                </a:solidFill>
                <a:uFill>
                  <a:solidFill>
                    <a:srgbClr val="E9ADD0"/>
                  </a:solidFill>
                </a:uFill>
                <a:latin typeface="Book Antiqua"/>
                <a:ea typeface="Book Antiqua"/>
                <a:cs typeface="Book Antiqua"/>
                <a:sym typeface="Book Antiqua"/>
              </a:defRPr>
            </a:lvl1pPr>
            <a:lvl2pPr marL="868680" indent="-283463" defTabSz="1295400">
              <a:spcBef>
                <a:spcPts val="800"/>
              </a:spcBef>
              <a:buClr>
                <a:srgbClr val="E9ADD0"/>
              </a:buClr>
              <a:buSzPct val="80000"/>
              <a:buChar char=""/>
              <a:defRPr sz="3400">
                <a:solidFill>
                  <a:srgbClr val="E9ADD0"/>
                </a:solidFill>
                <a:uFill>
                  <a:solidFill>
                    <a:srgbClr val="E9ADD0"/>
                  </a:solidFill>
                </a:uFill>
                <a:latin typeface="Book Antiqua"/>
                <a:ea typeface="Book Antiqua"/>
                <a:cs typeface="Book Antiqua"/>
                <a:sym typeface="Book Antiqua"/>
              </a:defRPr>
            </a:lvl2pPr>
            <a:lvl3pPr marL="1133855" indent="-228600" defTabSz="1295400">
              <a:spcBef>
                <a:spcPts val="700"/>
              </a:spcBef>
              <a:buClr>
                <a:srgbClr val="E9ADD0"/>
              </a:buClr>
              <a:buSzPct val="95000"/>
              <a:buChar char=""/>
              <a:defRPr sz="3000">
                <a:solidFill>
                  <a:srgbClr val="E9ADD0"/>
                </a:solidFill>
                <a:uFill>
                  <a:solidFill>
                    <a:srgbClr val="E9ADD0"/>
                  </a:solidFill>
                </a:uFill>
                <a:latin typeface="Book Antiqua"/>
                <a:ea typeface="Book Antiqua"/>
                <a:cs typeface="Book Antiqua"/>
                <a:sym typeface="Book Antiqua"/>
              </a:defRPr>
            </a:lvl3pPr>
            <a:lvl4pPr marL="1353312"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4pPr>
            <a:lvl5pPr marL="1545336"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44" name="Slide Number"/>
          <p:cNvSpPr txBox="1"/>
          <p:nvPr>
            <p:ph type="sldNum" sz="quarter" idx="2"/>
          </p:nvPr>
        </p:nvSpPr>
        <p:spPr>
          <a:xfrm>
            <a:off x="12128500" y="9398000"/>
            <a:ext cx="215900" cy="254000"/>
          </a:xfrm>
          <a:prstGeom prst="rect">
            <a:avLst/>
          </a:prstGeom>
          <a:ln>
            <a:round/>
          </a:ln>
        </p:spPr>
        <p:txBody>
          <a:bodyPr lIns="0" tIns="0" rIns="0" bIns="0">
            <a:normAutofit fontScale="100000" lnSpcReduction="0"/>
          </a:bodyPr>
          <a:lstStyle>
            <a:lvl1pPr algn="r" defTabSz="1295400">
              <a:defRPr sz="1600">
                <a:solidFill>
                  <a:srgbClr val="B586A1"/>
                </a:solidFill>
                <a:uFill>
                  <a:solidFill>
                    <a:srgbClr val="B586A1"/>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1"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52"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153"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54"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1"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62"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63"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64"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1"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8" name="Slide Number"/>
          <p:cNvSpPr txBox="1"/>
          <p:nvPr>
            <p:ph type="sldNum" sz="quarter" idx="2"/>
          </p:nvPr>
        </p:nvSpPr>
        <p:spPr>
          <a:xfrm>
            <a:off x="12536220" y="9309100"/>
            <a:ext cx="312015" cy="312343"/>
          </a:xfrm>
          <a:prstGeom prst="rect">
            <a:avLst/>
          </a:prstGeom>
        </p:spPr>
        <p:txBody>
          <a:bodyPr anchor="t"/>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5"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6"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3"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94"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95"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02" name="Slide Number"/>
          <p:cNvSpPr txBox="1"/>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21"/>
          </p:nvPr>
        </p:nvSpPr>
        <p:spPr>
          <a:xfrm>
            <a:off x="6654800" y="4965700"/>
            <a:ext cx="5803900" cy="4346239"/>
          </a:xfrm>
          <a:prstGeom prst="rect">
            <a:avLst/>
          </a:prstGeom>
        </p:spPr>
        <p:txBody>
          <a:bodyPr lIns="91439" tIns="45719" rIns="91439" bIns="45719" anchor="t">
            <a:noAutofit/>
          </a:bodyPr>
          <a:lstStyle/>
          <a:p>
            <a:pPr/>
          </a:p>
        </p:txBody>
      </p:sp>
      <p:sp>
        <p:nvSpPr>
          <p:cNvPr id="84" name="Image"/>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2-10-superquadro_1631x2178.jpeg"/>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6.png"/><Relationship Id="rId5" Type="http://schemas.openxmlformats.org/officeDocument/2006/relationships/image" Target="../media/image7.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0.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0.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0.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0.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0.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1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6.png"/><Relationship Id="rId5" Type="http://schemas.openxmlformats.org/officeDocument/2006/relationships/hyperlink" Target="http://" TargetMode="External"/><Relationship Id="rId6" Type="http://schemas.openxmlformats.org/officeDocument/2006/relationships/hyperlink" Target="http://w65stchurchofchrist.com" TargetMode="External"/><Relationship Id="rId7" Type="http://schemas.openxmlformats.org/officeDocument/2006/relationships/image" Target="../media/image1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0.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0.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 name="Image" descr="Image"/>
          <p:cNvPicPr>
            <a:picLocks noChangeAspect="1"/>
          </p:cNvPicPr>
          <p:nvPr>
            <p:ph type="pic" idx="21"/>
          </p:nvPr>
        </p:nvPicPr>
        <p:blipFill>
          <a:blip r:embed="rId2">
            <a:extLst/>
          </a:blip>
          <a:srcRect l="6336" t="0" r="6336" b="0"/>
          <a:stretch>
            <a:fillRect/>
          </a:stretch>
        </p:blipFill>
        <p:spPr>
          <a:xfrm>
            <a:off x="0" y="0"/>
            <a:ext cx="13004800" cy="9753600"/>
          </a:xfrm>
          <a:prstGeom prst="rect">
            <a:avLst/>
          </a:prstGeom>
        </p:spPr>
      </p:pic>
      <p:grpSp>
        <p:nvGrpSpPr>
          <p:cNvPr id="214" name="Image"/>
          <p:cNvGrpSpPr/>
          <p:nvPr/>
        </p:nvGrpSpPr>
        <p:grpSpPr>
          <a:xfrm>
            <a:off x="557130" y="387427"/>
            <a:ext cx="11890540" cy="3360523"/>
            <a:chOff x="0" y="0"/>
            <a:chExt cx="11890539" cy="3360522"/>
          </a:xfrm>
        </p:grpSpPr>
        <p:pic>
          <p:nvPicPr>
            <p:cNvPr id="213" name="Image" descr="Image"/>
            <p:cNvPicPr>
              <a:picLocks noChangeAspect="1"/>
            </p:cNvPicPr>
            <p:nvPr/>
          </p:nvPicPr>
          <p:blipFill>
            <a:blip r:embed="rId3">
              <a:extLst/>
            </a:blip>
            <a:srcRect l="0" t="28802" r="0" b="22296"/>
            <a:stretch>
              <a:fillRect/>
            </a:stretch>
          </p:blipFill>
          <p:spPr>
            <a:xfrm>
              <a:off x="215900" y="139700"/>
              <a:ext cx="11458740" cy="2801723"/>
            </a:xfrm>
            <a:prstGeom prst="rect">
              <a:avLst/>
            </a:prstGeom>
            <a:ln>
              <a:noFill/>
            </a:ln>
            <a:effectLst/>
          </p:spPr>
        </p:pic>
        <p:pic>
          <p:nvPicPr>
            <p:cNvPr id="212" name="Image" descr="Image"/>
            <p:cNvPicPr>
              <a:picLocks noChangeAspect="0"/>
            </p:cNvPicPr>
            <p:nvPr/>
          </p:nvPicPr>
          <p:blipFill>
            <a:blip r:embed="rId4">
              <a:extLst/>
            </a:blip>
            <a:stretch>
              <a:fillRect/>
            </a:stretch>
          </p:blipFill>
          <p:spPr>
            <a:xfrm>
              <a:off x="-1" y="-1"/>
              <a:ext cx="11890541" cy="3360524"/>
            </a:xfrm>
            <a:prstGeom prst="rect">
              <a:avLst/>
            </a:prstGeom>
            <a:effectLst/>
          </p:spPr>
        </p:pic>
      </p:grpSp>
      <p:grpSp>
        <p:nvGrpSpPr>
          <p:cNvPr id="217" name="“Godliness With Contentment”…"/>
          <p:cNvGrpSpPr/>
          <p:nvPr/>
        </p:nvGrpSpPr>
        <p:grpSpPr>
          <a:xfrm>
            <a:off x="557130" y="6088719"/>
            <a:ext cx="11890540" cy="2120901"/>
            <a:chOff x="0" y="0"/>
            <a:chExt cx="11890539" cy="2120900"/>
          </a:xfrm>
        </p:grpSpPr>
        <p:sp>
          <p:nvSpPr>
            <p:cNvPr id="216" name="“Godliness With Contentment”…"/>
            <p:cNvSpPr txBox="1"/>
            <p:nvPr/>
          </p:nvSpPr>
          <p:spPr>
            <a:xfrm>
              <a:off x="215900" y="139700"/>
              <a:ext cx="11458740" cy="15621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54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“Godliness With Contentment”</a:t>
              </a:r>
            </a:p>
            <a:p>
              <a:pPr>
                <a:defRPr b="1" sz="44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(1 Timothy 6:5-10)</a:t>
              </a:r>
            </a:p>
          </p:txBody>
        </p:sp>
        <p:pic>
          <p:nvPicPr>
            <p:cNvPr id="215" name="“Godliness With Contentment”… “Godliness With Contentment”(1 Timothy 6:5-10)" descr="“Godliness With Contentment”… “Godliness With Contentment”(1 Timothy 6:5-10)"/>
            <p:cNvPicPr>
              <a:picLocks noChangeAspect="0"/>
            </p:cNvPicPr>
            <p:nvPr/>
          </p:nvPicPr>
          <p:blipFill>
            <a:blip r:embed="rId5">
              <a:extLst/>
            </a:blip>
            <a:stretch>
              <a:fillRect/>
            </a:stretch>
          </p:blipFill>
          <p:spPr>
            <a:xfrm>
              <a:off x="0" y="0"/>
              <a:ext cx="11890540" cy="2120900"/>
            </a:xfrm>
            <a:prstGeom prst="rect">
              <a:avLst/>
            </a:prstGeom>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3" name="Image"/>
          <p:cNvGrpSpPr/>
          <p:nvPr/>
        </p:nvGrpSpPr>
        <p:grpSpPr>
          <a:xfrm>
            <a:off x="112590" y="1942275"/>
            <a:ext cx="4427430" cy="7946858"/>
            <a:chOff x="0" y="0"/>
            <a:chExt cx="4427428" cy="7946856"/>
          </a:xfrm>
        </p:grpSpPr>
        <p:pic>
          <p:nvPicPr>
            <p:cNvPr id="291"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92"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94" name="Paul, an apostle of Jesus Christ : The word apostle (apostolos) “is, lit., one sent forth (from stellō, to send)” (Vine).…"/>
          <p:cNvSpPr txBox="1"/>
          <p:nvPr/>
        </p:nvSpPr>
        <p:spPr>
          <a:xfrm>
            <a:off x="4500398" y="2076473"/>
            <a:ext cx="8207290" cy="323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100"/>
              </a:spcBef>
              <a:buSzPct val="80000"/>
              <a:buBlip>
                <a:blip r:embed="rId4"/>
              </a:buBlip>
              <a:defRPr b="1" cap="all" sz="3400">
                <a:solidFill>
                  <a:srgbClr val="000000"/>
                </a:solidFill>
                <a:latin typeface="Century Gothic"/>
                <a:ea typeface="Century Gothic"/>
                <a:cs typeface="Century Gothic"/>
                <a:sym typeface="Century Gothic"/>
              </a:defRPr>
            </a:pPr>
            <a:r>
              <a:t>godliness W/ CONTENTMENT (5,6)</a:t>
            </a:r>
          </a:p>
          <a:p>
            <a:pPr marL="1143000" indent="-685800" algn="l">
              <a:spcBef>
                <a:spcPts val="1100"/>
              </a:spcBef>
              <a:buSzPct val="80000"/>
              <a:buBlip>
                <a:blip r:embed="rId5"/>
              </a:buBlip>
              <a:defRPr sz="3200">
                <a:solidFill>
                  <a:srgbClr val="000000"/>
                </a:solidFill>
                <a:latin typeface="Century Gothic"/>
                <a:ea typeface="Century Gothic"/>
                <a:cs typeface="Century Gothic"/>
                <a:sym typeface="Century Gothic"/>
              </a:defRPr>
            </a:pPr>
            <a:r>
              <a:rPr b="1"/>
              <a:t>WHY? </a:t>
            </a:r>
            <a:r>
              <a:t>- because of the folly of acquiring material things - </a:t>
            </a:r>
            <a:r>
              <a:rPr b="1"/>
              <a:t> </a:t>
            </a:r>
            <a:r>
              <a:rPr baseline="31999"/>
              <a:t>7</a:t>
            </a:r>
            <a:r>
              <a:t> For we brought nothing into </a:t>
            </a:r>
            <a:r>
              <a:rPr i="1"/>
              <a:t>this</a:t>
            </a:r>
            <a:r>
              <a:t> world, </a:t>
            </a:r>
            <a:r>
              <a:rPr i="1"/>
              <a:t>and it is</a:t>
            </a:r>
            <a:r>
              <a:t> certain we can carry nothing out.</a:t>
            </a:r>
          </a:p>
        </p:txBody>
      </p:sp>
      <p:sp>
        <p:nvSpPr>
          <p:cNvPr id="295" name="1 Timothy 6:6–7 (NKJV)…"/>
          <p:cNvSpPr txBox="1"/>
          <p:nvPr/>
        </p:nvSpPr>
        <p:spPr>
          <a:xfrm>
            <a:off x="316042" y="4722773"/>
            <a:ext cx="4020526" cy="4730919"/>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1 Timothy 6:6–7 (NKJV)</a:t>
            </a:r>
          </a:p>
          <a:p>
            <a:pPr defTabSz="457200">
              <a:defRPr sz="35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6</a:t>
            </a:r>
            <a:r>
              <a:t> Now godliness with contentment is great gain. </a:t>
            </a:r>
            <a:r>
              <a:rPr baseline="31999"/>
              <a:t>7</a:t>
            </a:r>
            <a:r>
              <a:t> For we brought nothing into </a:t>
            </a:r>
            <a:r>
              <a:rPr i="1"/>
              <a:t>this</a:t>
            </a:r>
            <a:r>
              <a:t> world, </a:t>
            </a:r>
            <a:r>
              <a:rPr i="1"/>
              <a:t>and it is</a:t>
            </a:r>
            <a:r>
              <a:t> certain we can carry nothing out.</a:t>
            </a:r>
          </a:p>
        </p:txBody>
      </p:sp>
      <p:grpSp>
        <p:nvGrpSpPr>
          <p:cNvPr id="298" name="“Godliness With Contentment”…"/>
          <p:cNvGrpSpPr/>
          <p:nvPr/>
        </p:nvGrpSpPr>
        <p:grpSpPr>
          <a:xfrm>
            <a:off x="105339" y="62872"/>
            <a:ext cx="12794121" cy="2019301"/>
            <a:chOff x="0" y="0"/>
            <a:chExt cx="12794119" cy="2019300"/>
          </a:xfrm>
        </p:grpSpPr>
        <p:sp>
          <p:nvSpPr>
            <p:cNvPr id="297" name="“Godliness With Contentment”…"/>
            <p:cNvSpPr txBox="1"/>
            <p:nvPr/>
          </p:nvSpPr>
          <p:spPr>
            <a:xfrm>
              <a:off x="215900" y="139700"/>
              <a:ext cx="12362320" cy="1460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58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“Godliness With Contentment”</a:t>
              </a:r>
            </a:p>
            <a:p>
              <a:pPr>
                <a:defRPr b="1" sz="3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(1 Timothy 6:5-10)</a:t>
              </a:r>
            </a:p>
          </p:txBody>
        </p:sp>
        <p:pic>
          <p:nvPicPr>
            <p:cNvPr id="296" name="“Godliness With Contentment”… “Godliness With Contentment”(1 Timothy 6:5-10)" descr="“Godliness With Contentment”… “Godliness With Contentment”(1 Timothy 6:5-10)"/>
            <p:cNvPicPr>
              <a:picLocks noChangeAspect="0"/>
            </p:cNvPicPr>
            <p:nvPr/>
          </p:nvPicPr>
          <p:blipFill>
            <a:blip r:embed="rId6">
              <a:extLst/>
            </a:blip>
            <a:stretch>
              <a:fillRect/>
            </a:stretch>
          </p:blipFill>
          <p:spPr>
            <a:xfrm>
              <a:off x="0" y="0"/>
              <a:ext cx="12794120" cy="2019300"/>
            </a:xfrm>
            <a:prstGeom prst="rect">
              <a:avLst/>
            </a:prstGeom>
            <a:effectLst/>
          </p:spPr>
        </p:pic>
      </p:grpSp>
      <p:sp>
        <p:nvSpPr>
          <p:cNvPr id="299" name="Job 1:21 (NKJV)…"/>
          <p:cNvSpPr txBox="1"/>
          <p:nvPr/>
        </p:nvSpPr>
        <p:spPr>
          <a:xfrm>
            <a:off x="5045752" y="5491753"/>
            <a:ext cx="7624583" cy="3762482"/>
          </a:xfrm>
          <a:prstGeom prst="rect">
            <a:avLst/>
          </a:prstGeom>
          <a:solidFill>
            <a:srgbClr val="FFFFFF"/>
          </a:solidFill>
          <a:ln w="25400">
            <a:solidFill>
              <a:srgbClr val="000000"/>
            </a:solidFill>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100">
                <a:solidFill>
                  <a:srgbClr val="000000"/>
                </a:solidFill>
                <a:latin typeface="Times New Roman"/>
                <a:ea typeface="Times New Roman"/>
                <a:cs typeface="Times New Roman"/>
                <a:sym typeface="Times New Roman"/>
              </a:defRPr>
            </a:pPr>
            <a:r>
              <a:t>Job 1:21 (NKJV)</a:t>
            </a:r>
          </a:p>
          <a:p>
            <a:pPr defTabSz="457200">
              <a:defRPr sz="4100">
                <a:solidFill>
                  <a:srgbClr val="000000"/>
                </a:solidFill>
                <a:latin typeface="Times New Roman"/>
                <a:ea typeface="Times New Roman"/>
                <a:cs typeface="Times New Roman"/>
                <a:sym typeface="Times New Roman"/>
              </a:defRPr>
            </a:pPr>
            <a:r>
              <a:rPr baseline="31999"/>
              <a:t>21</a:t>
            </a:r>
            <a:r>
              <a:t> And he said: “Naked I came from my mother’s womb, And naked shall I return there. The Lord gave, and the Lord has taken away; Blessed be the name of the Lord.”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3" name="Image"/>
          <p:cNvGrpSpPr/>
          <p:nvPr/>
        </p:nvGrpSpPr>
        <p:grpSpPr>
          <a:xfrm>
            <a:off x="112590" y="1942275"/>
            <a:ext cx="4427430" cy="7946858"/>
            <a:chOff x="0" y="0"/>
            <a:chExt cx="4427428" cy="7946856"/>
          </a:xfrm>
        </p:grpSpPr>
        <p:pic>
          <p:nvPicPr>
            <p:cNvPr id="301"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302"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304" name="Paul, an apostle of Jesus Christ : The word apostle (apostolos) “is, lit., one sent forth (from stellō, to send)” (Vine).…"/>
          <p:cNvSpPr txBox="1"/>
          <p:nvPr/>
        </p:nvSpPr>
        <p:spPr>
          <a:xfrm>
            <a:off x="4500398" y="2076473"/>
            <a:ext cx="8207290" cy="323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100"/>
              </a:spcBef>
              <a:buSzPct val="80000"/>
              <a:buBlip>
                <a:blip r:embed="rId4"/>
              </a:buBlip>
              <a:defRPr b="1" cap="all" sz="3400">
                <a:solidFill>
                  <a:srgbClr val="000000"/>
                </a:solidFill>
                <a:latin typeface="Century Gothic"/>
                <a:ea typeface="Century Gothic"/>
                <a:cs typeface="Century Gothic"/>
                <a:sym typeface="Century Gothic"/>
              </a:defRPr>
            </a:pPr>
            <a:r>
              <a:t>godliness W/ CONTENTMENT (5,6)</a:t>
            </a:r>
          </a:p>
          <a:p>
            <a:pPr marL="1143000" indent="-685800" algn="l">
              <a:spcBef>
                <a:spcPts val="1100"/>
              </a:spcBef>
              <a:buSzPct val="80000"/>
              <a:buBlip>
                <a:blip r:embed="rId5"/>
              </a:buBlip>
              <a:defRPr sz="3200">
                <a:solidFill>
                  <a:srgbClr val="000000"/>
                </a:solidFill>
                <a:latin typeface="Century Gothic"/>
                <a:ea typeface="Century Gothic"/>
                <a:cs typeface="Century Gothic"/>
                <a:sym typeface="Century Gothic"/>
              </a:defRPr>
            </a:pPr>
            <a:r>
              <a:rPr b="1"/>
              <a:t>WHY? </a:t>
            </a:r>
            <a:r>
              <a:t>- because of the folly of acquiring material things - </a:t>
            </a:r>
            <a:r>
              <a:rPr b="1"/>
              <a:t> </a:t>
            </a:r>
            <a:r>
              <a:rPr baseline="31999"/>
              <a:t>7</a:t>
            </a:r>
            <a:r>
              <a:t> For we brought nothing into </a:t>
            </a:r>
            <a:r>
              <a:rPr i="1"/>
              <a:t>this</a:t>
            </a:r>
            <a:r>
              <a:t> world, </a:t>
            </a:r>
            <a:r>
              <a:rPr i="1"/>
              <a:t>and it is</a:t>
            </a:r>
            <a:r>
              <a:t> certain we can carry nothing out.</a:t>
            </a:r>
          </a:p>
        </p:txBody>
      </p:sp>
      <p:sp>
        <p:nvSpPr>
          <p:cNvPr id="305" name="1 Timothy 6:6–7 (NKJV)…"/>
          <p:cNvSpPr txBox="1"/>
          <p:nvPr/>
        </p:nvSpPr>
        <p:spPr>
          <a:xfrm>
            <a:off x="316042" y="4722773"/>
            <a:ext cx="4020526" cy="4730919"/>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1 Timothy 6:6–7 (NKJV)</a:t>
            </a:r>
          </a:p>
          <a:p>
            <a:pPr defTabSz="457200">
              <a:defRPr sz="35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6</a:t>
            </a:r>
            <a:r>
              <a:t> Now godliness with contentment is great gain. </a:t>
            </a:r>
            <a:r>
              <a:rPr baseline="31999"/>
              <a:t>7</a:t>
            </a:r>
            <a:r>
              <a:t> For we brought nothing into </a:t>
            </a:r>
            <a:r>
              <a:rPr i="1"/>
              <a:t>this</a:t>
            </a:r>
            <a:r>
              <a:t> world, </a:t>
            </a:r>
            <a:r>
              <a:rPr i="1"/>
              <a:t>and it is</a:t>
            </a:r>
            <a:r>
              <a:t> certain we can carry nothing out.</a:t>
            </a:r>
          </a:p>
        </p:txBody>
      </p:sp>
      <p:grpSp>
        <p:nvGrpSpPr>
          <p:cNvPr id="308" name="“Godliness With Contentment”…"/>
          <p:cNvGrpSpPr/>
          <p:nvPr/>
        </p:nvGrpSpPr>
        <p:grpSpPr>
          <a:xfrm>
            <a:off x="105339" y="62872"/>
            <a:ext cx="12794121" cy="2019301"/>
            <a:chOff x="0" y="0"/>
            <a:chExt cx="12794119" cy="2019300"/>
          </a:xfrm>
        </p:grpSpPr>
        <p:sp>
          <p:nvSpPr>
            <p:cNvPr id="307" name="“Godliness With Contentment”…"/>
            <p:cNvSpPr txBox="1"/>
            <p:nvPr/>
          </p:nvSpPr>
          <p:spPr>
            <a:xfrm>
              <a:off x="215900" y="139700"/>
              <a:ext cx="12362320" cy="1460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58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“Godliness With Contentment”</a:t>
              </a:r>
            </a:p>
            <a:p>
              <a:pPr>
                <a:defRPr b="1" sz="3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(1 Timothy 6:5-10)</a:t>
              </a:r>
            </a:p>
          </p:txBody>
        </p:sp>
        <p:pic>
          <p:nvPicPr>
            <p:cNvPr id="306" name="“Godliness With Contentment”… “Godliness With Contentment”(1 Timothy 6:5-10)" descr="“Godliness With Contentment”… “Godliness With Contentment”(1 Timothy 6:5-10)"/>
            <p:cNvPicPr>
              <a:picLocks noChangeAspect="0"/>
            </p:cNvPicPr>
            <p:nvPr/>
          </p:nvPicPr>
          <p:blipFill>
            <a:blip r:embed="rId6">
              <a:extLst/>
            </a:blip>
            <a:stretch>
              <a:fillRect/>
            </a:stretch>
          </p:blipFill>
          <p:spPr>
            <a:xfrm>
              <a:off x="0" y="0"/>
              <a:ext cx="12794120" cy="2019300"/>
            </a:xfrm>
            <a:prstGeom prst="rect">
              <a:avLst/>
            </a:prstGeom>
            <a:effectLst/>
          </p:spPr>
        </p:pic>
      </p:grpSp>
      <p:sp>
        <p:nvSpPr>
          <p:cNvPr id="309" name="Psalm 49:17 (NKJV)…"/>
          <p:cNvSpPr txBox="1"/>
          <p:nvPr/>
        </p:nvSpPr>
        <p:spPr>
          <a:xfrm>
            <a:off x="5045752" y="5491753"/>
            <a:ext cx="7624582" cy="3908407"/>
          </a:xfrm>
          <a:prstGeom prst="rect">
            <a:avLst/>
          </a:prstGeom>
          <a:solidFill>
            <a:srgbClr val="FFFFFF"/>
          </a:solidFill>
          <a:ln w="25400">
            <a:solidFill>
              <a:srgbClr val="000000"/>
            </a:solidFill>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5300">
                <a:solidFill>
                  <a:srgbClr val="000000"/>
                </a:solidFill>
                <a:latin typeface="Times New Roman"/>
                <a:ea typeface="Times New Roman"/>
                <a:cs typeface="Times New Roman"/>
                <a:sym typeface="Times New Roman"/>
              </a:defRPr>
            </a:pPr>
            <a:r>
              <a:t>Psalm 49:17 (NKJV) </a:t>
            </a:r>
          </a:p>
          <a:p>
            <a:pPr defTabSz="457200">
              <a:defRPr sz="5300">
                <a:solidFill>
                  <a:srgbClr val="000000"/>
                </a:solidFill>
                <a:latin typeface="Times New Roman"/>
                <a:ea typeface="Times New Roman"/>
                <a:cs typeface="Times New Roman"/>
                <a:sym typeface="Times New Roman"/>
              </a:defRPr>
            </a:pPr>
            <a:r>
              <a:rPr baseline="31999"/>
              <a:t>17</a:t>
            </a:r>
            <a:r>
              <a:t> For when he dies he shall carry nothing away; His glory shall not descend after him.</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3" name="Image"/>
          <p:cNvGrpSpPr/>
          <p:nvPr/>
        </p:nvGrpSpPr>
        <p:grpSpPr>
          <a:xfrm>
            <a:off x="112590" y="1942275"/>
            <a:ext cx="4427430" cy="7946858"/>
            <a:chOff x="0" y="0"/>
            <a:chExt cx="4427428" cy="7946856"/>
          </a:xfrm>
        </p:grpSpPr>
        <p:pic>
          <p:nvPicPr>
            <p:cNvPr id="311"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312"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314" name="Paul, an apostle of Jesus Christ : The word apostle (apostolos) “is, lit., one sent forth (from stellō, to send)” (Vine).…"/>
          <p:cNvSpPr txBox="1"/>
          <p:nvPr/>
        </p:nvSpPr>
        <p:spPr>
          <a:xfrm>
            <a:off x="4500398" y="2076473"/>
            <a:ext cx="8207290" cy="323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100"/>
              </a:spcBef>
              <a:buSzPct val="80000"/>
              <a:buBlip>
                <a:blip r:embed="rId4"/>
              </a:buBlip>
              <a:defRPr b="1" cap="all" sz="3400">
                <a:solidFill>
                  <a:srgbClr val="000000"/>
                </a:solidFill>
                <a:latin typeface="Century Gothic"/>
                <a:ea typeface="Century Gothic"/>
                <a:cs typeface="Century Gothic"/>
                <a:sym typeface="Century Gothic"/>
              </a:defRPr>
            </a:pPr>
            <a:r>
              <a:t>godliness W/ CONTENTMENT (5,6)</a:t>
            </a:r>
          </a:p>
          <a:p>
            <a:pPr marL="1143000" indent="-685800" algn="l">
              <a:spcBef>
                <a:spcPts val="1100"/>
              </a:spcBef>
              <a:buSzPct val="80000"/>
              <a:buBlip>
                <a:blip r:embed="rId5"/>
              </a:buBlip>
              <a:defRPr sz="3200">
                <a:solidFill>
                  <a:srgbClr val="000000"/>
                </a:solidFill>
                <a:latin typeface="Century Gothic"/>
                <a:ea typeface="Century Gothic"/>
                <a:cs typeface="Century Gothic"/>
                <a:sym typeface="Century Gothic"/>
              </a:defRPr>
            </a:pPr>
            <a:r>
              <a:rPr b="1"/>
              <a:t>WHY? </a:t>
            </a:r>
            <a:r>
              <a:t>- because of the folly of acquiring material things - </a:t>
            </a:r>
            <a:r>
              <a:rPr b="1"/>
              <a:t> </a:t>
            </a:r>
            <a:r>
              <a:rPr baseline="31999"/>
              <a:t>7</a:t>
            </a:r>
            <a:r>
              <a:t> For we brought nothing into </a:t>
            </a:r>
            <a:r>
              <a:rPr i="1"/>
              <a:t>this</a:t>
            </a:r>
            <a:r>
              <a:t> world, </a:t>
            </a:r>
            <a:r>
              <a:rPr i="1"/>
              <a:t>and it is</a:t>
            </a:r>
            <a:r>
              <a:t> certain we can carry nothing out.</a:t>
            </a:r>
          </a:p>
        </p:txBody>
      </p:sp>
      <p:sp>
        <p:nvSpPr>
          <p:cNvPr id="315" name="1 Timothy 6:6–7 (NKJV)…"/>
          <p:cNvSpPr txBox="1"/>
          <p:nvPr/>
        </p:nvSpPr>
        <p:spPr>
          <a:xfrm>
            <a:off x="316042" y="4722773"/>
            <a:ext cx="4020526" cy="4730919"/>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1 Timothy 6:6–7 (NKJV)</a:t>
            </a:r>
          </a:p>
          <a:p>
            <a:pPr defTabSz="457200">
              <a:defRPr sz="35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6</a:t>
            </a:r>
            <a:r>
              <a:t> Now godliness with contentment is great gain. </a:t>
            </a:r>
            <a:r>
              <a:rPr baseline="31999"/>
              <a:t>7</a:t>
            </a:r>
            <a:r>
              <a:t> For we brought nothing into </a:t>
            </a:r>
            <a:r>
              <a:rPr i="1"/>
              <a:t>this</a:t>
            </a:r>
            <a:r>
              <a:t> world, </a:t>
            </a:r>
            <a:r>
              <a:rPr i="1"/>
              <a:t>and it is</a:t>
            </a:r>
            <a:r>
              <a:t> certain we can carry nothing out.</a:t>
            </a:r>
          </a:p>
        </p:txBody>
      </p:sp>
      <p:grpSp>
        <p:nvGrpSpPr>
          <p:cNvPr id="318" name="“Godliness With Contentment”…"/>
          <p:cNvGrpSpPr/>
          <p:nvPr/>
        </p:nvGrpSpPr>
        <p:grpSpPr>
          <a:xfrm>
            <a:off x="105339" y="62872"/>
            <a:ext cx="12794121" cy="2019301"/>
            <a:chOff x="0" y="0"/>
            <a:chExt cx="12794119" cy="2019300"/>
          </a:xfrm>
        </p:grpSpPr>
        <p:sp>
          <p:nvSpPr>
            <p:cNvPr id="317" name="“Godliness With Contentment”…"/>
            <p:cNvSpPr txBox="1"/>
            <p:nvPr/>
          </p:nvSpPr>
          <p:spPr>
            <a:xfrm>
              <a:off x="215900" y="139700"/>
              <a:ext cx="12362320" cy="1460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58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“Godliness With Contentment”</a:t>
              </a:r>
            </a:p>
            <a:p>
              <a:pPr>
                <a:defRPr b="1" sz="3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(1 Timothy 6:5-10)</a:t>
              </a:r>
            </a:p>
          </p:txBody>
        </p:sp>
        <p:pic>
          <p:nvPicPr>
            <p:cNvPr id="316" name="“Godliness With Contentment”… “Godliness With Contentment”(1 Timothy 6:5-10)" descr="“Godliness With Contentment”… “Godliness With Contentment”(1 Timothy 6:5-10)"/>
            <p:cNvPicPr>
              <a:picLocks noChangeAspect="0"/>
            </p:cNvPicPr>
            <p:nvPr/>
          </p:nvPicPr>
          <p:blipFill>
            <a:blip r:embed="rId6">
              <a:extLst/>
            </a:blip>
            <a:stretch>
              <a:fillRect/>
            </a:stretch>
          </p:blipFill>
          <p:spPr>
            <a:xfrm>
              <a:off x="0" y="0"/>
              <a:ext cx="12794120" cy="2019300"/>
            </a:xfrm>
            <a:prstGeom prst="rect">
              <a:avLst/>
            </a:prstGeom>
            <a:effectLst/>
          </p:spPr>
        </p:pic>
      </p:grpSp>
      <p:sp>
        <p:nvSpPr>
          <p:cNvPr id="319" name="Ecclesiastes 5:15 (NKJV)…"/>
          <p:cNvSpPr txBox="1"/>
          <p:nvPr/>
        </p:nvSpPr>
        <p:spPr>
          <a:xfrm>
            <a:off x="5045752" y="5491753"/>
            <a:ext cx="7624582" cy="3901102"/>
          </a:xfrm>
          <a:prstGeom prst="rect">
            <a:avLst/>
          </a:prstGeom>
          <a:solidFill>
            <a:srgbClr val="FFFFFF"/>
          </a:solidFill>
          <a:ln w="25400">
            <a:solidFill>
              <a:srgbClr val="000000"/>
            </a:solidFill>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700">
                <a:solidFill>
                  <a:srgbClr val="000000"/>
                </a:solidFill>
                <a:latin typeface="Times New Roman"/>
                <a:ea typeface="Times New Roman"/>
                <a:cs typeface="Times New Roman"/>
                <a:sym typeface="Times New Roman"/>
              </a:defRPr>
            </a:pPr>
            <a:r>
              <a:t>Ecclesiastes 5:15 (NKJV) </a:t>
            </a:r>
          </a:p>
          <a:p>
            <a:pPr defTabSz="457200">
              <a:defRPr sz="4300">
                <a:solidFill>
                  <a:srgbClr val="000000"/>
                </a:solidFill>
                <a:latin typeface="Times New Roman"/>
                <a:ea typeface="Times New Roman"/>
                <a:cs typeface="Times New Roman"/>
                <a:sym typeface="Times New Roman"/>
              </a:defRPr>
            </a:pPr>
            <a:r>
              <a:rPr baseline="31999"/>
              <a:t>15</a:t>
            </a:r>
            <a:r>
              <a:t> As he came from his mother’s womb, naked shall he return, To go as he came; And he shall take nothing from his labor Which he may carry away in his hand.</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3" name="Image"/>
          <p:cNvGrpSpPr/>
          <p:nvPr/>
        </p:nvGrpSpPr>
        <p:grpSpPr>
          <a:xfrm>
            <a:off x="112590" y="1942275"/>
            <a:ext cx="4427430" cy="7946858"/>
            <a:chOff x="0" y="0"/>
            <a:chExt cx="4427428" cy="7946856"/>
          </a:xfrm>
        </p:grpSpPr>
        <p:pic>
          <p:nvPicPr>
            <p:cNvPr id="321"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322"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324" name="Paul, an apostle of Jesus Christ : The word apostle (apostolos) “is, lit., one sent forth (from stellō, to send)” (Vine).…"/>
          <p:cNvSpPr txBox="1"/>
          <p:nvPr/>
        </p:nvSpPr>
        <p:spPr>
          <a:xfrm>
            <a:off x="4500398" y="1907140"/>
            <a:ext cx="8207290" cy="751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4"/>
              </a:buBlip>
              <a:defRPr b="1" cap="all" sz="3400">
                <a:solidFill>
                  <a:srgbClr val="000000"/>
                </a:solidFill>
                <a:latin typeface="Century Gothic"/>
                <a:ea typeface="Century Gothic"/>
                <a:cs typeface="Century Gothic"/>
                <a:sym typeface="Century Gothic"/>
              </a:defRPr>
            </a:pPr>
            <a:r>
              <a:t>BE CONTENT WITH:  (8)</a:t>
            </a:r>
          </a:p>
          <a:p>
            <a:pPr marL="1143000" indent="-685800" algn="l">
              <a:spcBef>
                <a:spcPts val="1200"/>
              </a:spcBef>
              <a:buSzPct val="80000"/>
              <a:buBlip>
                <a:blip r:embed="rId5"/>
              </a:buBlip>
              <a:defRPr sz="3200">
                <a:solidFill>
                  <a:srgbClr val="000000"/>
                </a:solidFill>
                <a:latin typeface="Century Gothic"/>
                <a:ea typeface="Century Gothic"/>
                <a:cs typeface="Century Gothic"/>
                <a:sym typeface="Century Gothic"/>
              </a:defRPr>
            </a:pPr>
            <a:r>
              <a:rPr b="1"/>
              <a:t>“FOOD &amp; CLOTHING” </a:t>
            </a:r>
            <a:r>
              <a:t>: The term “covering” here includes both clothing and shelter. “Clothing or a house” (Arndt p. 753). </a:t>
            </a:r>
          </a:p>
          <a:p>
            <a:pPr marL="1600200" indent="-685800" algn="l">
              <a:spcBef>
                <a:spcPts val="1200"/>
              </a:spcBef>
              <a:buSzPct val="80000"/>
              <a:buBlip>
                <a:blip r:embed="rId6"/>
              </a:buBlip>
              <a:defRPr sz="3200">
                <a:solidFill>
                  <a:srgbClr val="000000"/>
                </a:solidFill>
                <a:latin typeface="Century Gothic"/>
                <a:ea typeface="Century Gothic"/>
                <a:cs typeface="Century Gothic"/>
                <a:sym typeface="Century Gothic"/>
              </a:defRPr>
            </a:pPr>
            <a:r>
              <a:t>The necessities of life stand in contrast to the gain sought by the false teachers of the preceding verses and those who “will be rich” of the following verse. (cf. Mat. 6:25-34)</a:t>
            </a:r>
          </a:p>
          <a:p>
            <a:pPr marL="1600200" indent="-685800" algn="l">
              <a:spcBef>
                <a:spcPts val="1200"/>
              </a:spcBef>
              <a:buSzPct val="80000"/>
              <a:buBlip>
                <a:blip r:embed="rId6"/>
              </a:buBlip>
              <a:defRPr sz="3200">
                <a:solidFill>
                  <a:srgbClr val="000000"/>
                </a:solidFill>
                <a:latin typeface="Century Gothic"/>
                <a:ea typeface="Century Gothic"/>
                <a:cs typeface="Century Gothic"/>
                <a:sym typeface="Century Gothic"/>
              </a:defRPr>
            </a:pPr>
            <a:r>
              <a:t>Compare w/ Heb. 13:5; Prov. 30:8-9; Phili. 4:11-13. These verses certainly tests our level of faith.</a:t>
            </a:r>
          </a:p>
        </p:txBody>
      </p:sp>
      <p:sp>
        <p:nvSpPr>
          <p:cNvPr id="325" name="1 Timothy 6:8 (NKJV)…"/>
          <p:cNvSpPr txBox="1"/>
          <p:nvPr/>
        </p:nvSpPr>
        <p:spPr>
          <a:xfrm>
            <a:off x="316042" y="5620240"/>
            <a:ext cx="4020526" cy="3510100"/>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1 Timothy 6:8 (NKJV) </a:t>
            </a:r>
          </a:p>
          <a:p>
            <a:pPr defTabSz="457200">
              <a:defRPr sz="38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8</a:t>
            </a:r>
            <a:r>
              <a:t> And having food and clothing, with these we shall be content.</a:t>
            </a:r>
          </a:p>
        </p:txBody>
      </p:sp>
      <p:grpSp>
        <p:nvGrpSpPr>
          <p:cNvPr id="328" name="“Godliness With Contentment”…"/>
          <p:cNvGrpSpPr/>
          <p:nvPr/>
        </p:nvGrpSpPr>
        <p:grpSpPr>
          <a:xfrm>
            <a:off x="105339" y="62872"/>
            <a:ext cx="12794121" cy="2019301"/>
            <a:chOff x="0" y="0"/>
            <a:chExt cx="12794119" cy="2019300"/>
          </a:xfrm>
        </p:grpSpPr>
        <p:sp>
          <p:nvSpPr>
            <p:cNvPr id="327" name="“Godliness With Contentment”…"/>
            <p:cNvSpPr txBox="1"/>
            <p:nvPr/>
          </p:nvSpPr>
          <p:spPr>
            <a:xfrm>
              <a:off x="215900" y="139700"/>
              <a:ext cx="12362320" cy="1460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58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“Godliness With Contentment”</a:t>
              </a:r>
            </a:p>
            <a:p>
              <a:pPr>
                <a:defRPr b="1" sz="3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(1 Timothy 6:5-10)</a:t>
              </a:r>
            </a:p>
          </p:txBody>
        </p:sp>
        <p:pic>
          <p:nvPicPr>
            <p:cNvPr id="326" name="“Godliness With Contentment”… “Godliness With Contentment”(1 Timothy 6:5-10)" descr="“Godliness With Contentment”… “Godliness With Contentment”(1 Timothy 6:5-10)"/>
            <p:cNvPicPr>
              <a:picLocks noChangeAspect="0"/>
            </p:cNvPicPr>
            <p:nvPr/>
          </p:nvPicPr>
          <p:blipFill>
            <a:blip r:embed="rId7">
              <a:extLst/>
            </a:blip>
            <a:stretch>
              <a:fillRect/>
            </a:stretch>
          </p:blipFill>
          <p:spPr>
            <a:xfrm>
              <a:off x="0" y="0"/>
              <a:ext cx="12794120" cy="20193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4">
                                            <p:txEl>
                                              <p:pRg st="1" end="1"/>
                                            </p:txEl>
                                          </p:spTgt>
                                        </p:tgtEl>
                                        <p:attrNameLst>
                                          <p:attrName>style.visibility</p:attrName>
                                        </p:attrNameLst>
                                      </p:cBhvr>
                                      <p:to>
                                        <p:strVal val="visible"/>
                                      </p:to>
                                    </p:set>
                                    <p:animEffect filter="fade" transition="in">
                                      <p:cBhvr>
                                        <p:cTn id="7" dur="1500"/>
                                        <p:tgtEl>
                                          <p:spTgt spid="32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24">
                                            <p:txEl>
                                              <p:pRg st="2" end="2"/>
                                            </p:txEl>
                                          </p:spTgt>
                                        </p:tgtEl>
                                        <p:attrNameLst>
                                          <p:attrName>style.visibility</p:attrName>
                                        </p:attrNameLst>
                                      </p:cBhvr>
                                      <p:to>
                                        <p:strVal val="visible"/>
                                      </p:to>
                                    </p:set>
                                    <p:animEffect filter="fade" transition="in">
                                      <p:cBhvr>
                                        <p:cTn id="12" dur="1500"/>
                                        <p:tgtEl>
                                          <p:spTgt spid="32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24">
                                            <p:txEl>
                                              <p:pRg st="3" end="3"/>
                                            </p:txEl>
                                          </p:spTgt>
                                        </p:tgtEl>
                                        <p:attrNameLst>
                                          <p:attrName>style.visibility</p:attrName>
                                        </p:attrNameLst>
                                      </p:cBhvr>
                                      <p:to>
                                        <p:strVal val="visible"/>
                                      </p:to>
                                    </p:set>
                                    <p:animEffect filter="fade" transition="in">
                                      <p:cBhvr>
                                        <p:cTn id="17" dur="1500"/>
                                        <p:tgtEl>
                                          <p:spTgt spid="32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4"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32" name="Image"/>
          <p:cNvGrpSpPr/>
          <p:nvPr/>
        </p:nvGrpSpPr>
        <p:grpSpPr>
          <a:xfrm>
            <a:off x="112590" y="1942275"/>
            <a:ext cx="4427430" cy="7946858"/>
            <a:chOff x="0" y="0"/>
            <a:chExt cx="4427428" cy="7946856"/>
          </a:xfrm>
        </p:grpSpPr>
        <p:pic>
          <p:nvPicPr>
            <p:cNvPr id="330"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331"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333" name="Paul, an apostle of Jesus Christ : The word apostle (apostolos) “is, lit., one sent forth (from stellō, to send)” (Vine).…"/>
          <p:cNvSpPr txBox="1"/>
          <p:nvPr/>
        </p:nvSpPr>
        <p:spPr>
          <a:xfrm>
            <a:off x="4500398" y="1907140"/>
            <a:ext cx="8207290" cy="755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4"/>
              </a:buBlip>
              <a:defRPr b="1" cap="all" sz="3400">
                <a:solidFill>
                  <a:srgbClr val="000000"/>
                </a:solidFill>
                <a:latin typeface="Century Gothic"/>
                <a:ea typeface="Century Gothic"/>
                <a:cs typeface="Century Gothic"/>
                <a:sym typeface="Century Gothic"/>
              </a:defRPr>
            </a:pPr>
            <a:r>
              <a:t>PERILS OF COVETOUSNESS  (9,10)</a:t>
            </a:r>
          </a:p>
          <a:p>
            <a:pPr marL="1143000" indent="-685800" algn="l">
              <a:spcBef>
                <a:spcPts val="1200"/>
              </a:spcBef>
              <a:buSzPct val="80000"/>
              <a:buBlip>
                <a:blip r:embed="rId5"/>
              </a:buBlip>
              <a:defRPr sz="3400">
                <a:solidFill>
                  <a:srgbClr val="000000"/>
                </a:solidFill>
                <a:latin typeface="Century Gothic"/>
                <a:ea typeface="Century Gothic"/>
                <a:cs typeface="Century Gothic"/>
                <a:sym typeface="Century Gothic"/>
              </a:defRPr>
            </a:pPr>
            <a:r>
              <a:rPr b="1"/>
              <a:t>“</a:t>
            </a:r>
            <a:r>
              <a:rPr b="1" cap="all"/>
              <a:t>those who desire to be rich</a:t>
            </a:r>
            <a:r>
              <a:rPr b="1"/>
              <a:t>” </a:t>
            </a:r>
            <a:r>
              <a:t>: The opposite mindset just set forth by Paul.</a:t>
            </a:r>
          </a:p>
          <a:p>
            <a:pPr marL="1600200" indent="-685800" algn="l">
              <a:spcBef>
                <a:spcPts val="1200"/>
              </a:spcBef>
              <a:buSzPct val="80000"/>
              <a:buBlip>
                <a:blip r:embed="rId6"/>
              </a:buBlip>
              <a:defRPr sz="3500">
                <a:solidFill>
                  <a:srgbClr val="000000"/>
                </a:solidFill>
                <a:latin typeface="Century Gothic"/>
                <a:ea typeface="Century Gothic"/>
                <a:cs typeface="Century Gothic"/>
                <a:sym typeface="Century Gothic"/>
              </a:defRPr>
            </a:pPr>
            <a:r>
              <a:t>DESIRE denotes greed, avarice - one has set their affections on the things of this world (Col. 3:1,2; 1 Jn 2:15-17)</a:t>
            </a:r>
          </a:p>
          <a:p>
            <a:pPr marL="1600200" indent="-685800" algn="l">
              <a:spcBef>
                <a:spcPts val="1200"/>
              </a:spcBef>
              <a:buSzPct val="80000"/>
              <a:buBlip>
                <a:blip r:embed="rId6"/>
              </a:buBlip>
              <a:defRPr sz="3500">
                <a:solidFill>
                  <a:srgbClr val="000000"/>
                </a:solidFill>
                <a:latin typeface="Century Gothic"/>
                <a:ea typeface="Century Gothic"/>
                <a:cs typeface="Century Gothic"/>
                <a:sym typeface="Century Gothic"/>
              </a:defRPr>
            </a:pPr>
            <a:r>
              <a:t>There is great danger in seeking wealth as the prime end of life (Mat. 13:22; 19:22; 26:15. Ja. 5:1–4. 2 Pe. 2:15, 16. Jude 11).</a:t>
            </a:r>
          </a:p>
        </p:txBody>
      </p:sp>
      <p:sp>
        <p:nvSpPr>
          <p:cNvPr id="334" name="1 Timothy 6:9 (NKJV)…"/>
          <p:cNvSpPr txBox="1"/>
          <p:nvPr/>
        </p:nvSpPr>
        <p:spPr>
          <a:xfrm>
            <a:off x="316042" y="3097173"/>
            <a:ext cx="4020526" cy="6304100"/>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1 Timothy 6:9 (NKJV) </a:t>
            </a:r>
          </a:p>
          <a:p>
            <a:pPr defTabSz="457200">
              <a:defRPr sz="38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9</a:t>
            </a:r>
            <a:r>
              <a:t> But those who desire to be rich fall into temptation and a snare, and </a:t>
            </a:r>
            <a:r>
              <a:rPr i="1"/>
              <a:t>into</a:t>
            </a:r>
            <a:r>
              <a:t> many foolish and harmful lusts which drown men in destruction and perdition.</a:t>
            </a:r>
          </a:p>
        </p:txBody>
      </p:sp>
      <p:grpSp>
        <p:nvGrpSpPr>
          <p:cNvPr id="337" name="“Godliness With Contentment”…"/>
          <p:cNvGrpSpPr/>
          <p:nvPr/>
        </p:nvGrpSpPr>
        <p:grpSpPr>
          <a:xfrm>
            <a:off x="105339" y="62872"/>
            <a:ext cx="12794121" cy="2019301"/>
            <a:chOff x="0" y="0"/>
            <a:chExt cx="12794119" cy="2019300"/>
          </a:xfrm>
        </p:grpSpPr>
        <p:sp>
          <p:nvSpPr>
            <p:cNvPr id="336" name="“Godliness With Contentment”…"/>
            <p:cNvSpPr txBox="1"/>
            <p:nvPr/>
          </p:nvSpPr>
          <p:spPr>
            <a:xfrm>
              <a:off x="215900" y="139700"/>
              <a:ext cx="12362320" cy="1460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58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“Godliness With Contentment”</a:t>
              </a:r>
            </a:p>
            <a:p>
              <a:pPr>
                <a:defRPr b="1" sz="3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(1 Timothy 6:5-10)</a:t>
              </a:r>
            </a:p>
          </p:txBody>
        </p:sp>
        <p:pic>
          <p:nvPicPr>
            <p:cNvPr id="335" name="“Godliness With Contentment”… “Godliness With Contentment”(1 Timothy 6:5-10)" descr="“Godliness With Contentment”… “Godliness With Contentment”(1 Timothy 6:5-10)"/>
            <p:cNvPicPr>
              <a:picLocks noChangeAspect="0"/>
            </p:cNvPicPr>
            <p:nvPr/>
          </p:nvPicPr>
          <p:blipFill>
            <a:blip r:embed="rId7">
              <a:extLst/>
            </a:blip>
            <a:stretch>
              <a:fillRect/>
            </a:stretch>
          </p:blipFill>
          <p:spPr>
            <a:xfrm>
              <a:off x="0" y="0"/>
              <a:ext cx="12794120" cy="20193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3">
                                            <p:txEl>
                                              <p:pRg st="1" end="1"/>
                                            </p:txEl>
                                          </p:spTgt>
                                        </p:tgtEl>
                                        <p:attrNameLst>
                                          <p:attrName>style.visibility</p:attrName>
                                        </p:attrNameLst>
                                      </p:cBhvr>
                                      <p:to>
                                        <p:strVal val="visible"/>
                                      </p:to>
                                    </p:set>
                                    <p:animEffect filter="fade" transition="in">
                                      <p:cBhvr>
                                        <p:cTn id="7" dur="1500"/>
                                        <p:tgtEl>
                                          <p:spTgt spid="33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33">
                                            <p:txEl>
                                              <p:pRg st="2" end="2"/>
                                            </p:txEl>
                                          </p:spTgt>
                                        </p:tgtEl>
                                        <p:attrNameLst>
                                          <p:attrName>style.visibility</p:attrName>
                                        </p:attrNameLst>
                                      </p:cBhvr>
                                      <p:to>
                                        <p:strVal val="visible"/>
                                      </p:to>
                                    </p:set>
                                    <p:animEffect filter="fade" transition="in">
                                      <p:cBhvr>
                                        <p:cTn id="12" dur="1500"/>
                                        <p:tgtEl>
                                          <p:spTgt spid="33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33">
                                            <p:txEl>
                                              <p:pRg st="3" end="3"/>
                                            </p:txEl>
                                          </p:spTgt>
                                        </p:tgtEl>
                                        <p:attrNameLst>
                                          <p:attrName>style.visibility</p:attrName>
                                        </p:attrNameLst>
                                      </p:cBhvr>
                                      <p:to>
                                        <p:strVal val="visible"/>
                                      </p:to>
                                    </p:set>
                                    <p:animEffect filter="fade" transition="in">
                                      <p:cBhvr>
                                        <p:cTn id="17" dur="1500"/>
                                        <p:tgtEl>
                                          <p:spTgt spid="33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3"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41" name="Image"/>
          <p:cNvGrpSpPr/>
          <p:nvPr/>
        </p:nvGrpSpPr>
        <p:grpSpPr>
          <a:xfrm>
            <a:off x="112590" y="1942275"/>
            <a:ext cx="4427430" cy="7946858"/>
            <a:chOff x="0" y="0"/>
            <a:chExt cx="4427428" cy="7946856"/>
          </a:xfrm>
        </p:grpSpPr>
        <p:pic>
          <p:nvPicPr>
            <p:cNvPr id="339"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340"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342" name="Paul, an apostle of Jesus Christ : The word apostle (apostolos) “is, lit., one sent forth (from stellō, to send)” (Vine).…"/>
          <p:cNvSpPr txBox="1"/>
          <p:nvPr/>
        </p:nvSpPr>
        <p:spPr>
          <a:xfrm>
            <a:off x="4500398" y="1907140"/>
            <a:ext cx="8207290" cy="770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4"/>
              </a:buBlip>
              <a:defRPr b="1" cap="all" sz="3400">
                <a:solidFill>
                  <a:srgbClr val="000000"/>
                </a:solidFill>
                <a:latin typeface="Century Gothic"/>
                <a:ea typeface="Century Gothic"/>
                <a:cs typeface="Century Gothic"/>
                <a:sym typeface="Century Gothic"/>
              </a:defRPr>
            </a:pPr>
            <a:r>
              <a:t>PERILS OF COVETOUSNESS  (9,10)</a:t>
            </a:r>
          </a:p>
          <a:p>
            <a:pPr marL="1143000" indent="-685800" algn="l">
              <a:spcBef>
                <a:spcPts val="1200"/>
              </a:spcBef>
              <a:buSzPct val="80000"/>
              <a:buBlip>
                <a:blip r:embed="rId5"/>
              </a:buBlip>
              <a:defRPr sz="3400">
                <a:solidFill>
                  <a:srgbClr val="000000"/>
                </a:solidFill>
                <a:latin typeface="Century Gothic"/>
                <a:ea typeface="Century Gothic"/>
                <a:cs typeface="Century Gothic"/>
                <a:sym typeface="Century Gothic"/>
              </a:defRPr>
            </a:pPr>
            <a:r>
              <a:rPr b="1"/>
              <a:t>“</a:t>
            </a:r>
            <a:r>
              <a:rPr b="1" cap="all"/>
              <a:t>those who desire to be rich fall into</a:t>
            </a:r>
            <a:r>
              <a:rPr b="1"/>
              <a:t>” </a:t>
            </a:r>
            <a:r>
              <a:t>:“fall” is in the present tense, i.e., a continual falling.</a:t>
            </a:r>
          </a:p>
          <a:p>
            <a:pPr marL="1600200" indent="-685800" algn="l">
              <a:spcBef>
                <a:spcPts val="1200"/>
              </a:spcBef>
              <a:buSzPct val="80000"/>
              <a:buBlip>
                <a:blip r:embed="rId6"/>
              </a:buBlip>
              <a:defRPr sz="3500">
                <a:solidFill>
                  <a:srgbClr val="000000"/>
                </a:solidFill>
                <a:latin typeface="Century Gothic"/>
                <a:ea typeface="Century Gothic"/>
                <a:cs typeface="Century Gothic"/>
                <a:sym typeface="Century Gothic"/>
              </a:defRPr>
            </a:pPr>
            <a:r>
              <a:rPr b="1"/>
              <a:t>Temptation</a:t>
            </a:r>
            <a:r>
              <a:t>: Evil paths to attain our desires are always present (Jam. 1:13-15)</a:t>
            </a:r>
          </a:p>
          <a:p>
            <a:pPr marL="1600200" indent="-685800" algn="l">
              <a:spcBef>
                <a:spcPts val="1200"/>
              </a:spcBef>
              <a:buSzPct val="80000"/>
              <a:buBlip>
                <a:blip r:embed="rId6"/>
              </a:buBlip>
              <a:defRPr sz="3500">
                <a:solidFill>
                  <a:srgbClr val="000000"/>
                </a:solidFill>
                <a:latin typeface="Century Gothic"/>
                <a:ea typeface="Century Gothic"/>
                <a:cs typeface="Century Gothic"/>
                <a:sym typeface="Century Gothic"/>
              </a:defRPr>
            </a:pPr>
            <a:r>
              <a:rPr b="1"/>
              <a:t>Snare</a:t>
            </a:r>
            <a:r>
              <a:t>: a trap (cf. Prov. 1:17-19; 28:20; Matt. 13:22).</a:t>
            </a:r>
          </a:p>
          <a:p>
            <a:pPr marL="1600200" indent="-685800" algn="l">
              <a:spcBef>
                <a:spcPts val="1200"/>
              </a:spcBef>
              <a:buSzPct val="80000"/>
              <a:buBlip>
                <a:blip r:embed="rId6"/>
              </a:buBlip>
              <a:defRPr sz="3500">
                <a:solidFill>
                  <a:srgbClr val="000000"/>
                </a:solidFill>
                <a:latin typeface="Century Gothic"/>
                <a:ea typeface="Century Gothic"/>
                <a:cs typeface="Century Gothic"/>
                <a:sym typeface="Century Gothic"/>
              </a:defRPr>
            </a:pPr>
            <a:r>
              <a:rPr b="1"/>
              <a:t>Many foolish &amp; harmful lusts</a:t>
            </a:r>
            <a:r>
              <a:t>: sinful motives &amp; desires that are bad for us are multiplied (2 Pet. 2:12-17)</a:t>
            </a:r>
          </a:p>
        </p:txBody>
      </p:sp>
      <p:sp>
        <p:nvSpPr>
          <p:cNvPr id="343" name="1 Timothy 6:9 (NKJV)…"/>
          <p:cNvSpPr txBox="1"/>
          <p:nvPr/>
        </p:nvSpPr>
        <p:spPr>
          <a:xfrm>
            <a:off x="316042" y="3097173"/>
            <a:ext cx="4020526" cy="6304100"/>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1 Timothy 6:9 (NKJV) </a:t>
            </a:r>
          </a:p>
          <a:p>
            <a:pPr defTabSz="457200">
              <a:defRPr sz="38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9</a:t>
            </a:r>
            <a:r>
              <a:t> But those who desire to be rich fall into temptation and a snare, and </a:t>
            </a:r>
            <a:r>
              <a:rPr i="1"/>
              <a:t>into</a:t>
            </a:r>
            <a:r>
              <a:t> many foolish and harmful lusts which drown men in destruction and perdition.</a:t>
            </a:r>
          </a:p>
        </p:txBody>
      </p:sp>
      <p:grpSp>
        <p:nvGrpSpPr>
          <p:cNvPr id="346" name="“Godliness With Contentment”…"/>
          <p:cNvGrpSpPr/>
          <p:nvPr/>
        </p:nvGrpSpPr>
        <p:grpSpPr>
          <a:xfrm>
            <a:off x="105339" y="62872"/>
            <a:ext cx="12794121" cy="2019301"/>
            <a:chOff x="0" y="0"/>
            <a:chExt cx="12794119" cy="2019300"/>
          </a:xfrm>
        </p:grpSpPr>
        <p:sp>
          <p:nvSpPr>
            <p:cNvPr id="345" name="“Godliness With Contentment”…"/>
            <p:cNvSpPr txBox="1"/>
            <p:nvPr/>
          </p:nvSpPr>
          <p:spPr>
            <a:xfrm>
              <a:off x="215900" y="139700"/>
              <a:ext cx="12362320" cy="1460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58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“Godliness With Contentment”</a:t>
              </a:r>
            </a:p>
            <a:p>
              <a:pPr>
                <a:defRPr b="1" sz="3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(1 Timothy 6:5-10)</a:t>
              </a:r>
            </a:p>
          </p:txBody>
        </p:sp>
        <p:pic>
          <p:nvPicPr>
            <p:cNvPr id="344" name="“Godliness With Contentment”… “Godliness With Contentment”(1 Timothy 6:5-10)" descr="“Godliness With Contentment”… “Godliness With Contentment”(1 Timothy 6:5-10)"/>
            <p:cNvPicPr>
              <a:picLocks noChangeAspect="0"/>
            </p:cNvPicPr>
            <p:nvPr/>
          </p:nvPicPr>
          <p:blipFill>
            <a:blip r:embed="rId7">
              <a:extLst/>
            </a:blip>
            <a:stretch>
              <a:fillRect/>
            </a:stretch>
          </p:blipFill>
          <p:spPr>
            <a:xfrm>
              <a:off x="0" y="0"/>
              <a:ext cx="12794120" cy="20193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2">
                                            <p:txEl>
                                              <p:pRg st="1" end="1"/>
                                            </p:txEl>
                                          </p:spTgt>
                                        </p:tgtEl>
                                        <p:attrNameLst>
                                          <p:attrName>style.visibility</p:attrName>
                                        </p:attrNameLst>
                                      </p:cBhvr>
                                      <p:to>
                                        <p:strVal val="visible"/>
                                      </p:to>
                                    </p:set>
                                    <p:animEffect filter="fade" transition="in">
                                      <p:cBhvr>
                                        <p:cTn id="7" dur="1500"/>
                                        <p:tgtEl>
                                          <p:spTgt spid="34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42">
                                            <p:txEl>
                                              <p:pRg st="2" end="2"/>
                                            </p:txEl>
                                          </p:spTgt>
                                        </p:tgtEl>
                                        <p:attrNameLst>
                                          <p:attrName>style.visibility</p:attrName>
                                        </p:attrNameLst>
                                      </p:cBhvr>
                                      <p:to>
                                        <p:strVal val="visible"/>
                                      </p:to>
                                    </p:set>
                                    <p:animEffect filter="fade" transition="in">
                                      <p:cBhvr>
                                        <p:cTn id="12" dur="1500"/>
                                        <p:tgtEl>
                                          <p:spTgt spid="34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42">
                                            <p:txEl>
                                              <p:pRg st="3" end="3"/>
                                            </p:txEl>
                                          </p:spTgt>
                                        </p:tgtEl>
                                        <p:attrNameLst>
                                          <p:attrName>style.visibility</p:attrName>
                                        </p:attrNameLst>
                                      </p:cBhvr>
                                      <p:to>
                                        <p:strVal val="visible"/>
                                      </p:to>
                                    </p:set>
                                    <p:animEffect filter="fade" transition="in">
                                      <p:cBhvr>
                                        <p:cTn id="17" dur="1500"/>
                                        <p:tgtEl>
                                          <p:spTgt spid="34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342">
                                            <p:txEl>
                                              <p:pRg st="4" end="4"/>
                                            </p:txEl>
                                          </p:spTgt>
                                        </p:tgtEl>
                                        <p:attrNameLst>
                                          <p:attrName>style.visibility</p:attrName>
                                        </p:attrNameLst>
                                      </p:cBhvr>
                                      <p:to>
                                        <p:strVal val="visible"/>
                                      </p:to>
                                    </p:set>
                                    <p:animEffect filter="fade" transition="in">
                                      <p:cBhvr>
                                        <p:cTn id="22" dur="1500"/>
                                        <p:tgtEl>
                                          <p:spTgt spid="342">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2"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50" name="Image"/>
          <p:cNvGrpSpPr/>
          <p:nvPr/>
        </p:nvGrpSpPr>
        <p:grpSpPr>
          <a:xfrm>
            <a:off x="112590" y="1942275"/>
            <a:ext cx="4427430" cy="7946858"/>
            <a:chOff x="0" y="0"/>
            <a:chExt cx="4427428" cy="7946856"/>
          </a:xfrm>
        </p:grpSpPr>
        <p:pic>
          <p:nvPicPr>
            <p:cNvPr id="348"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349"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351" name="Paul, an apostle of Jesus Christ : The word apostle (apostolos) “is, lit., one sent forth (from stellō, to send)” (Vine).…"/>
          <p:cNvSpPr txBox="1"/>
          <p:nvPr/>
        </p:nvSpPr>
        <p:spPr>
          <a:xfrm>
            <a:off x="4500398" y="1907140"/>
            <a:ext cx="8207290" cy="756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4"/>
              </a:buBlip>
              <a:defRPr b="1" cap="all" sz="3400">
                <a:solidFill>
                  <a:srgbClr val="000000"/>
                </a:solidFill>
                <a:latin typeface="Century Gothic"/>
                <a:ea typeface="Century Gothic"/>
                <a:cs typeface="Century Gothic"/>
                <a:sym typeface="Century Gothic"/>
              </a:defRPr>
            </a:pPr>
            <a:r>
              <a:t>PERILS OF COVETOUSNESS  (9,10)</a:t>
            </a:r>
          </a:p>
          <a:p>
            <a:pPr marL="1143000" indent="-685800" algn="l">
              <a:spcBef>
                <a:spcPts val="1200"/>
              </a:spcBef>
              <a:buSzPct val="80000"/>
              <a:buBlip>
                <a:blip r:embed="rId5"/>
              </a:buBlip>
              <a:defRPr sz="3400">
                <a:solidFill>
                  <a:srgbClr val="000000"/>
                </a:solidFill>
                <a:latin typeface="Century Gothic"/>
                <a:ea typeface="Century Gothic"/>
                <a:cs typeface="Century Gothic"/>
                <a:sym typeface="Century Gothic"/>
              </a:defRPr>
            </a:pPr>
            <a:r>
              <a:rPr b="1"/>
              <a:t>“</a:t>
            </a:r>
            <a:r>
              <a:rPr b="1" cap="all"/>
              <a:t>Which drown men in destruction and perdition</a:t>
            </a:r>
            <a:r>
              <a:rPr b="1"/>
              <a:t>” </a:t>
            </a:r>
            <a:r>
              <a:t>:</a:t>
            </a:r>
          </a:p>
          <a:p>
            <a:pPr marL="1600200" indent="-685800" algn="l">
              <a:spcBef>
                <a:spcPts val="1200"/>
              </a:spcBef>
              <a:buSzPct val="80000"/>
              <a:buBlip>
                <a:blip r:embed="rId6"/>
              </a:buBlip>
              <a:defRPr sz="3200">
                <a:solidFill>
                  <a:srgbClr val="000000"/>
                </a:solidFill>
                <a:latin typeface="Century Gothic"/>
                <a:ea typeface="Century Gothic"/>
                <a:cs typeface="Century Gothic"/>
                <a:sym typeface="Century Gothic"/>
              </a:defRPr>
            </a:pPr>
            <a:r>
              <a:t>The term rendered “plunge” or “drown” refers not merely to a person drowning, but of a wreck, where the ship &amp; all that is in it go down together (</a:t>
            </a:r>
            <a:r>
              <a:rPr sz="2900"/>
              <a:t>Barnes p. 199</a:t>
            </a:r>
            <a:r>
              <a:t>)</a:t>
            </a:r>
          </a:p>
          <a:p>
            <a:pPr marL="1600200" indent="-685800" algn="l">
              <a:spcBef>
                <a:spcPts val="1200"/>
              </a:spcBef>
              <a:buSzPct val="80000"/>
              <a:buBlip>
                <a:blip r:embed="rId6"/>
              </a:buBlip>
              <a:defRPr sz="3200">
                <a:solidFill>
                  <a:srgbClr val="000000"/>
                </a:solidFill>
                <a:latin typeface="Century Gothic"/>
                <a:ea typeface="Century Gothic"/>
                <a:cs typeface="Century Gothic"/>
                <a:sym typeface="Century Gothic"/>
              </a:defRPr>
            </a:pPr>
            <a:r>
              <a:t>The terms “ruin” and “destruction” refer to utter ruin.  - The total ruin of happiness, virtue, reputation, marriage, family and the destruction that awaits in eternity. (2 Pet. 2:12-17)</a:t>
            </a:r>
          </a:p>
        </p:txBody>
      </p:sp>
      <p:sp>
        <p:nvSpPr>
          <p:cNvPr id="352" name="1 Timothy 6:9 (NKJV)…"/>
          <p:cNvSpPr txBox="1"/>
          <p:nvPr/>
        </p:nvSpPr>
        <p:spPr>
          <a:xfrm>
            <a:off x="316042" y="3097173"/>
            <a:ext cx="4020526" cy="6304100"/>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1 Timothy 6:9 (NKJV) </a:t>
            </a:r>
          </a:p>
          <a:p>
            <a:pPr defTabSz="457200">
              <a:defRPr sz="38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9</a:t>
            </a:r>
            <a:r>
              <a:t> But those who desire to be rich fall into temptation and a snare, and </a:t>
            </a:r>
            <a:r>
              <a:rPr i="1"/>
              <a:t>into</a:t>
            </a:r>
            <a:r>
              <a:t> many foolish and harmful lusts which drown men in destruction and perdition.</a:t>
            </a:r>
          </a:p>
        </p:txBody>
      </p:sp>
      <p:grpSp>
        <p:nvGrpSpPr>
          <p:cNvPr id="355" name="“Godliness With Contentment”…"/>
          <p:cNvGrpSpPr/>
          <p:nvPr/>
        </p:nvGrpSpPr>
        <p:grpSpPr>
          <a:xfrm>
            <a:off x="105339" y="62872"/>
            <a:ext cx="12794121" cy="2019301"/>
            <a:chOff x="0" y="0"/>
            <a:chExt cx="12794119" cy="2019300"/>
          </a:xfrm>
        </p:grpSpPr>
        <p:sp>
          <p:nvSpPr>
            <p:cNvPr id="354" name="“Godliness With Contentment”…"/>
            <p:cNvSpPr txBox="1"/>
            <p:nvPr/>
          </p:nvSpPr>
          <p:spPr>
            <a:xfrm>
              <a:off x="215900" y="139700"/>
              <a:ext cx="12362320" cy="1460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58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“Godliness With Contentment”</a:t>
              </a:r>
            </a:p>
            <a:p>
              <a:pPr>
                <a:defRPr b="1" sz="3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(1 Timothy 6:5-10)</a:t>
              </a:r>
            </a:p>
          </p:txBody>
        </p:sp>
        <p:pic>
          <p:nvPicPr>
            <p:cNvPr id="353" name="“Godliness With Contentment”… “Godliness With Contentment”(1 Timothy 6:5-10)" descr="“Godliness With Contentment”… “Godliness With Contentment”(1 Timothy 6:5-10)"/>
            <p:cNvPicPr>
              <a:picLocks noChangeAspect="0"/>
            </p:cNvPicPr>
            <p:nvPr/>
          </p:nvPicPr>
          <p:blipFill>
            <a:blip r:embed="rId7">
              <a:extLst/>
            </a:blip>
            <a:stretch>
              <a:fillRect/>
            </a:stretch>
          </p:blipFill>
          <p:spPr>
            <a:xfrm>
              <a:off x="0" y="0"/>
              <a:ext cx="12794120" cy="20193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1">
                                            <p:txEl>
                                              <p:pRg st="1" end="1"/>
                                            </p:txEl>
                                          </p:spTgt>
                                        </p:tgtEl>
                                        <p:attrNameLst>
                                          <p:attrName>style.visibility</p:attrName>
                                        </p:attrNameLst>
                                      </p:cBhvr>
                                      <p:to>
                                        <p:strVal val="visible"/>
                                      </p:to>
                                    </p:set>
                                    <p:animEffect filter="fade" transition="in">
                                      <p:cBhvr>
                                        <p:cTn id="7" dur="1500"/>
                                        <p:tgtEl>
                                          <p:spTgt spid="3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51">
                                            <p:txEl>
                                              <p:pRg st="2" end="2"/>
                                            </p:txEl>
                                          </p:spTgt>
                                        </p:tgtEl>
                                        <p:attrNameLst>
                                          <p:attrName>style.visibility</p:attrName>
                                        </p:attrNameLst>
                                      </p:cBhvr>
                                      <p:to>
                                        <p:strVal val="visible"/>
                                      </p:to>
                                    </p:set>
                                    <p:animEffect filter="fade" transition="in">
                                      <p:cBhvr>
                                        <p:cTn id="12" dur="1500"/>
                                        <p:tgtEl>
                                          <p:spTgt spid="35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51">
                                            <p:txEl>
                                              <p:pRg st="3" end="3"/>
                                            </p:txEl>
                                          </p:spTgt>
                                        </p:tgtEl>
                                        <p:attrNameLst>
                                          <p:attrName>style.visibility</p:attrName>
                                        </p:attrNameLst>
                                      </p:cBhvr>
                                      <p:to>
                                        <p:strVal val="visible"/>
                                      </p:to>
                                    </p:set>
                                    <p:animEffect filter="fade" transition="in">
                                      <p:cBhvr>
                                        <p:cTn id="17" dur="1500"/>
                                        <p:tgtEl>
                                          <p:spTgt spid="35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1"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59" name="Image"/>
          <p:cNvGrpSpPr/>
          <p:nvPr/>
        </p:nvGrpSpPr>
        <p:grpSpPr>
          <a:xfrm>
            <a:off x="112590" y="1942275"/>
            <a:ext cx="4427430" cy="7946858"/>
            <a:chOff x="0" y="0"/>
            <a:chExt cx="4427428" cy="7946856"/>
          </a:xfrm>
        </p:grpSpPr>
        <p:pic>
          <p:nvPicPr>
            <p:cNvPr id="357"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358"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360" name="Paul, an apostle of Jesus Christ : The word apostle (apostolos) “is, lit., one sent forth (from stellō, to send)” (Vine).…"/>
          <p:cNvSpPr txBox="1"/>
          <p:nvPr/>
        </p:nvSpPr>
        <p:spPr>
          <a:xfrm>
            <a:off x="4500398" y="1907140"/>
            <a:ext cx="8207290" cy="722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4"/>
              </a:buBlip>
              <a:defRPr b="1" cap="all" sz="3400">
                <a:solidFill>
                  <a:srgbClr val="000000"/>
                </a:solidFill>
                <a:latin typeface="Century Gothic"/>
                <a:ea typeface="Century Gothic"/>
                <a:cs typeface="Century Gothic"/>
                <a:sym typeface="Century Gothic"/>
              </a:defRPr>
            </a:pPr>
            <a:r>
              <a:t>PERILS OF COVETOUSNESS  (9,10)</a:t>
            </a:r>
          </a:p>
          <a:p>
            <a:pPr marL="1143000" indent="-685800" algn="l">
              <a:spcBef>
                <a:spcPts val="1200"/>
              </a:spcBef>
              <a:buSzPct val="80000"/>
              <a:buBlip>
                <a:blip r:embed="rId5"/>
              </a:buBlip>
              <a:defRPr sz="3400">
                <a:solidFill>
                  <a:srgbClr val="000000"/>
                </a:solidFill>
                <a:latin typeface="Century Gothic"/>
                <a:ea typeface="Century Gothic"/>
                <a:cs typeface="Century Gothic"/>
                <a:sym typeface="Century Gothic"/>
              </a:defRPr>
            </a:pPr>
            <a:r>
              <a:rPr b="1"/>
              <a:t>“</a:t>
            </a:r>
            <a:r>
              <a:rPr b="1" cap="all"/>
              <a:t>For the love of money is a root of all kinds of evil</a:t>
            </a:r>
            <a:r>
              <a:rPr b="1"/>
              <a:t>” </a:t>
            </a:r>
            <a:r>
              <a:t>:</a:t>
            </a:r>
          </a:p>
          <a:p>
            <a:pPr marL="1600200" indent="-685800" algn="l">
              <a:spcBef>
                <a:spcPts val="1200"/>
              </a:spcBef>
              <a:buSzPct val="80000"/>
              <a:buBlip>
                <a:blip r:embed="rId6"/>
              </a:buBlip>
              <a:defRPr sz="3200">
                <a:solidFill>
                  <a:srgbClr val="000000"/>
                </a:solidFill>
                <a:latin typeface="Century Gothic"/>
                <a:ea typeface="Century Gothic"/>
                <a:cs typeface="Century Gothic"/>
                <a:sym typeface="Century Gothic"/>
              </a:defRPr>
            </a:pPr>
            <a:r>
              <a:t>Money itself is not evil, and neither is greed “the” root of all evil, rather, greed is simply “a” root of evil, other roots do exist.  </a:t>
            </a:r>
          </a:p>
          <a:p>
            <a:pPr marL="1600200" indent="-685800" algn="l">
              <a:spcBef>
                <a:spcPts val="1200"/>
              </a:spcBef>
              <a:buSzPct val="80000"/>
              <a:buBlip>
                <a:blip r:embed="rId6"/>
              </a:buBlip>
              <a:defRPr sz="3200">
                <a:solidFill>
                  <a:srgbClr val="000000"/>
                </a:solidFill>
                <a:latin typeface="Century Gothic"/>
                <a:ea typeface="Century Gothic"/>
                <a:cs typeface="Century Gothic"/>
                <a:sym typeface="Century Gothic"/>
              </a:defRPr>
            </a:pPr>
            <a:r>
              <a:t>It is not the possession of things, but the love of the things we possess that leads men into temptation.  </a:t>
            </a:r>
          </a:p>
          <a:p>
            <a:pPr marL="1600200" indent="-685800" algn="l">
              <a:spcBef>
                <a:spcPts val="1200"/>
              </a:spcBef>
              <a:buSzPct val="80000"/>
              <a:buBlip>
                <a:blip r:embed="rId6"/>
              </a:buBlip>
              <a:defRPr sz="3200">
                <a:solidFill>
                  <a:srgbClr val="000000"/>
                </a:solidFill>
                <a:latin typeface="Century Gothic"/>
                <a:ea typeface="Century Gothic"/>
                <a:cs typeface="Century Gothic"/>
                <a:sym typeface="Century Gothic"/>
              </a:defRPr>
            </a:pPr>
            <a:r>
              <a:t>Jesus taught the same truth (Matthew 6:24).</a:t>
            </a:r>
          </a:p>
        </p:txBody>
      </p:sp>
      <p:sp>
        <p:nvSpPr>
          <p:cNvPr id="361" name="1 Timothy 6:10 (NKJV)…"/>
          <p:cNvSpPr txBox="1"/>
          <p:nvPr/>
        </p:nvSpPr>
        <p:spPr>
          <a:xfrm>
            <a:off x="316042" y="2581110"/>
            <a:ext cx="4020526" cy="6862899"/>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1 Timothy 6:10 (NKJV) </a:t>
            </a:r>
          </a:p>
          <a:p>
            <a:pPr defTabSz="457200">
              <a:defRPr sz="38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10</a:t>
            </a:r>
            <a:r>
              <a:t> For the love of money is a root of all </a:t>
            </a:r>
            <a:r>
              <a:rPr i="1"/>
              <a:t>kinds of</a:t>
            </a:r>
            <a:r>
              <a:t> evil, for which some have strayed from the faith in their greediness, and pierced themselves through with many sorrows.</a:t>
            </a:r>
          </a:p>
        </p:txBody>
      </p:sp>
      <p:grpSp>
        <p:nvGrpSpPr>
          <p:cNvPr id="364" name="“Godliness With Contentment”…"/>
          <p:cNvGrpSpPr/>
          <p:nvPr/>
        </p:nvGrpSpPr>
        <p:grpSpPr>
          <a:xfrm>
            <a:off x="105339" y="62872"/>
            <a:ext cx="12794121" cy="2019301"/>
            <a:chOff x="0" y="0"/>
            <a:chExt cx="12794119" cy="2019300"/>
          </a:xfrm>
        </p:grpSpPr>
        <p:sp>
          <p:nvSpPr>
            <p:cNvPr id="363" name="“Godliness With Contentment”…"/>
            <p:cNvSpPr txBox="1"/>
            <p:nvPr/>
          </p:nvSpPr>
          <p:spPr>
            <a:xfrm>
              <a:off x="215900" y="139700"/>
              <a:ext cx="12362320" cy="1460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58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“Godliness With Contentment”</a:t>
              </a:r>
            </a:p>
            <a:p>
              <a:pPr>
                <a:defRPr b="1" sz="3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(1 Timothy 6:5-10)</a:t>
              </a:r>
            </a:p>
          </p:txBody>
        </p:sp>
        <p:pic>
          <p:nvPicPr>
            <p:cNvPr id="362" name="“Godliness With Contentment”… “Godliness With Contentment”(1 Timothy 6:5-10)" descr="“Godliness With Contentment”… “Godliness With Contentment”(1 Timothy 6:5-10)"/>
            <p:cNvPicPr>
              <a:picLocks noChangeAspect="0"/>
            </p:cNvPicPr>
            <p:nvPr/>
          </p:nvPicPr>
          <p:blipFill>
            <a:blip r:embed="rId7">
              <a:extLst/>
            </a:blip>
            <a:stretch>
              <a:fillRect/>
            </a:stretch>
          </p:blipFill>
          <p:spPr>
            <a:xfrm>
              <a:off x="0" y="0"/>
              <a:ext cx="12794120" cy="20193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0">
                                            <p:txEl>
                                              <p:pRg st="1" end="1"/>
                                            </p:txEl>
                                          </p:spTgt>
                                        </p:tgtEl>
                                        <p:attrNameLst>
                                          <p:attrName>style.visibility</p:attrName>
                                        </p:attrNameLst>
                                      </p:cBhvr>
                                      <p:to>
                                        <p:strVal val="visible"/>
                                      </p:to>
                                    </p:set>
                                    <p:animEffect filter="fade" transition="in">
                                      <p:cBhvr>
                                        <p:cTn id="7" dur="1500"/>
                                        <p:tgtEl>
                                          <p:spTgt spid="36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60">
                                            <p:txEl>
                                              <p:pRg st="2" end="2"/>
                                            </p:txEl>
                                          </p:spTgt>
                                        </p:tgtEl>
                                        <p:attrNameLst>
                                          <p:attrName>style.visibility</p:attrName>
                                        </p:attrNameLst>
                                      </p:cBhvr>
                                      <p:to>
                                        <p:strVal val="visible"/>
                                      </p:to>
                                    </p:set>
                                    <p:animEffect filter="fade" transition="in">
                                      <p:cBhvr>
                                        <p:cTn id="12" dur="1500"/>
                                        <p:tgtEl>
                                          <p:spTgt spid="36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60">
                                            <p:txEl>
                                              <p:pRg st="3" end="3"/>
                                            </p:txEl>
                                          </p:spTgt>
                                        </p:tgtEl>
                                        <p:attrNameLst>
                                          <p:attrName>style.visibility</p:attrName>
                                        </p:attrNameLst>
                                      </p:cBhvr>
                                      <p:to>
                                        <p:strVal val="visible"/>
                                      </p:to>
                                    </p:set>
                                    <p:animEffect filter="fade" transition="in">
                                      <p:cBhvr>
                                        <p:cTn id="17" dur="1500"/>
                                        <p:tgtEl>
                                          <p:spTgt spid="36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360">
                                            <p:txEl>
                                              <p:pRg st="4" end="4"/>
                                            </p:txEl>
                                          </p:spTgt>
                                        </p:tgtEl>
                                        <p:attrNameLst>
                                          <p:attrName>style.visibility</p:attrName>
                                        </p:attrNameLst>
                                      </p:cBhvr>
                                      <p:to>
                                        <p:strVal val="visible"/>
                                      </p:to>
                                    </p:set>
                                    <p:animEffect filter="fade" transition="in">
                                      <p:cBhvr>
                                        <p:cTn id="22" dur="1500"/>
                                        <p:tgtEl>
                                          <p:spTgt spid="36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0"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68" name="Image"/>
          <p:cNvGrpSpPr/>
          <p:nvPr/>
        </p:nvGrpSpPr>
        <p:grpSpPr>
          <a:xfrm>
            <a:off x="112590" y="1942275"/>
            <a:ext cx="4427430" cy="7946858"/>
            <a:chOff x="0" y="0"/>
            <a:chExt cx="4427428" cy="7946856"/>
          </a:xfrm>
        </p:grpSpPr>
        <p:pic>
          <p:nvPicPr>
            <p:cNvPr id="366"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367"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369" name="Paul, an apostle of Jesus Christ : The word apostle (apostolos) “is, lit., one sent forth (from stellō, to send)” (Vine).…"/>
          <p:cNvSpPr txBox="1"/>
          <p:nvPr/>
        </p:nvSpPr>
        <p:spPr>
          <a:xfrm>
            <a:off x="4500398" y="1907140"/>
            <a:ext cx="8207290" cy="739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4"/>
              </a:buBlip>
              <a:defRPr b="1" cap="all" sz="3400">
                <a:solidFill>
                  <a:srgbClr val="000000"/>
                </a:solidFill>
                <a:latin typeface="Century Gothic"/>
                <a:ea typeface="Century Gothic"/>
                <a:cs typeface="Century Gothic"/>
                <a:sym typeface="Century Gothic"/>
              </a:defRPr>
            </a:pPr>
            <a:r>
              <a:t>PERILS OF COVETOUSNESS  (9,10)</a:t>
            </a:r>
          </a:p>
          <a:p>
            <a:pPr marL="1143000" indent="-685800" algn="l">
              <a:spcBef>
                <a:spcPts val="1200"/>
              </a:spcBef>
              <a:buSzPct val="80000"/>
              <a:buBlip>
                <a:blip r:embed="rId5"/>
              </a:buBlip>
              <a:defRPr sz="3000">
                <a:solidFill>
                  <a:srgbClr val="000000"/>
                </a:solidFill>
                <a:latin typeface="Century Gothic"/>
                <a:ea typeface="Century Gothic"/>
                <a:cs typeface="Century Gothic"/>
                <a:sym typeface="Century Gothic"/>
              </a:defRPr>
            </a:pPr>
            <a:r>
              <a:rPr b="1"/>
              <a:t>“</a:t>
            </a:r>
            <a:r>
              <a:rPr b="1" cap="all"/>
              <a:t>for which some have strayed from the faith in their greediness</a:t>
            </a:r>
            <a:r>
              <a:rPr b="1"/>
              <a:t>” </a:t>
            </a:r>
          </a:p>
          <a:p>
            <a:pPr marL="1600200" indent="-685800" algn="l">
              <a:spcBef>
                <a:spcPts val="1200"/>
              </a:spcBef>
              <a:buSzPct val="80000"/>
              <a:buBlip>
                <a:blip r:embed="rId6"/>
              </a:buBlip>
              <a:defRPr sz="3200">
                <a:solidFill>
                  <a:srgbClr val="000000"/>
                </a:solidFill>
                <a:latin typeface="Century Gothic"/>
                <a:ea typeface="Century Gothic"/>
                <a:cs typeface="Century Gothic"/>
                <a:sym typeface="Century Gothic"/>
              </a:defRPr>
            </a:pPr>
            <a:r>
              <a:t>Balaam (2 Pet. 2:15,16; Num. 22)</a:t>
            </a:r>
          </a:p>
          <a:p>
            <a:pPr marL="1600200" indent="-685800" algn="l">
              <a:spcBef>
                <a:spcPts val="1200"/>
              </a:spcBef>
              <a:buSzPct val="80000"/>
              <a:buBlip>
                <a:blip r:embed="rId6"/>
              </a:buBlip>
              <a:defRPr sz="3200">
                <a:solidFill>
                  <a:srgbClr val="000000"/>
                </a:solidFill>
                <a:latin typeface="Century Gothic"/>
                <a:ea typeface="Century Gothic"/>
                <a:cs typeface="Century Gothic"/>
                <a:sym typeface="Century Gothic"/>
              </a:defRPr>
            </a:pPr>
            <a:r>
              <a:t>Gehazi (2 Kings 5:20-27)</a:t>
            </a:r>
          </a:p>
          <a:p>
            <a:pPr marL="1600200" indent="-685800" algn="l">
              <a:spcBef>
                <a:spcPts val="1200"/>
              </a:spcBef>
              <a:buSzPct val="80000"/>
              <a:buBlip>
                <a:blip r:embed="rId6"/>
              </a:buBlip>
              <a:defRPr sz="3200">
                <a:solidFill>
                  <a:srgbClr val="000000"/>
                </a:solidFill>
                <a:latin typeface="Century Gothic"/>
                <a:ea typeface="Century Gothic"/>
                <a:cs typeface="Century Gothic"/>
                <a:sym typeface="Century Gothic"/>
              </a:defRPr>
            </a:pPr>
            <a:r>
              <a:t>Rich younger ruler (Mt. 19:16–26</a:t>
            </a:r>
          </a:p>
          <a:p>
            <a:pPr marL="1600200" indent="-685800" algn="l">
              <a:spcBef>
                <a:spcPts val="1200"/>
              </a:spcBef>
              <a:buSzPct val="80000"/>
              <a:buBlip>
                <a:blip r:embed="rId6"/>
              </a:buBlip>
              <a:defRPr sz="3200">
                <a:solidFill>
                  <a:srgbClr val="000000"/>
                </a:solidFill>
                <a:latin typeface="Century Gothic"/>
                <a:ea typeface="Century Gothic"/>
                <a:cs typeface="Century Gothic"/>
                <a:sym typeface="Century Gothic"/>
              </a:defRPr>
            </a:pPr>
            <a:r>
              <a:t>Rich fool (Lk 12:13-21)</a:t>
            </a:r>
          </a:p>
          <a:p>
            <a:pPr marL="1600200" indent="-685800" algn="l">
              <a:spcBef>
                <a:spcPts val="1200"/>
              </a:spcBef>
              <a:buSzPct val="80000"/>
              <a:buBlip>
                <a:blip r:embed="rId6"/>
              </a:buBlip>
              <a:defRPr sz="3200">
                <a:solidFill>
                  <a:srgbClr val="000000"/>
                </a:solidFill>
                <a:latin typeface="Century Gothic"/>
                <a:ea typeface="Century Gothic"/>
                <a:cs typeface="Century Gothic"/>
                <a:sym typeface="Century Gothic"/>
              </a:defRPr>
            </a:pPr>
            <a:r>
              <a:t>Rich man &amp; Lazarus (Lk 16:19-31)</a:t>
            </a:r>
          </a:p>
          <a:p>
            <a:pPr marL="1600200" indent="-685800" algn="l">
              <a:spcBef>
                <a:spcPts val="1200"/>
              </a:spcBef>
              <a:buSzPct val="80000"/>
              <a:buBlip>
                <a:blip r:embed="rId6"/>
              </a:buBlip>
              <a:defRPr sz="3200">
                <a:solidFill>
                  <a:srgbClr val="000000"/>
                </a:solidFill>
                <a:latin typeface="Century Gothic"/>
                <a:ea typeface="Century Gothic"/>
                <a:cs typeface="Century Gothic"/>
                <a:sym typeface="Century Gothic"/>
              </a:defRPr>
            </a:pPr>
            <a:r>
              <a:t>Judas betrayed Jesus and committed suicide (Ac. 1:16–19)</a:t>
            </a:r>
          </a:p>
          <a:p>
            <a:pPr marL="1600200" indent="-685800" algn="l">
              <a:spcBef>
                <a:spcPts val="1200"/>
              </a:spcBef>
              <a:buSzPct val="80000"/>
              <a:buBlip>
                <a:blip r:embed="rId6"/>
              </a:buBlip>
              <a:defRPr sz="3200">
                <a:solidFill>
                  <a:srgbClr val="000000"/>
                </a:solidFill>
                <a:latin typeface="Century Gothic"/>
                <a:ea typeface="Century Gothic"/>
                <a:cs typeface="Century Gothic"/>
                <a:sym typeface="Century Gothic"/>
              </a:defRPr>
            </a:pPr>
            <a:r>
              <a:t>Ananias &amp; Sapphira (Ac 5:1-11)</a:t>
            </a:r>
          </a:p>
          <a:p>
            <a:pPr marL="1600200" indent="-685800" algn="l">
              <a:spcBef>
                <a:spcPts val="1200"/>
              </a:spcBef>
              <a:buSzPct val="80000"/>
              <a:buBlip>
                <a:blip r:embed="rId6"/>
              </a:buBlip>
              <a:defRPr sz="3200">
                <a:solidFill>
                  <a:srgbClr val="000000"/>
                </a:solidFill>
                <a:latin typeface="Century Gothic"/>
                <a:ea typeface="Century Gothic"/>
                <a:cs typeface="Century Gothic"/>
                <a:sym typeface="Century Gothic"/>
              </a:defRPr>
            </a:pPr>
            <a:r>
              <a:t>Demas (2 Ti. 4:10)</a:t>
            </a:r>
          </a:p>
        </p:txBody>
      </p:sp>
      <p:sp>
        <p:nvSpPr>
          <p:cNvPr id="370" name="1 Timothy 6:10 (NKJV)…"/>
          <p:cNvSpPr txBox="1"/>
          <p:nvPr/>
        </p:nvSpPr>
        <p:spPr>
          <a:xfrm>
            <a:off x="316042" y="2581110"/>
            <a:ext cx="4020526" cy="6862900"/>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1 Timothy 6:10 (NKJV) </a:t>
            </a:r>
          </a:p>
          <a:p>
            <a:pPr defTabSz="457200">
              <a:defRPr sz="38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10</a:t>
            </a:r>
            <a:r>
              <a:t> For the love of money is a root of all </a:t>
            </a:r>
            <a:r>
              <a:rPr i="1"/>
              <a:t>kinds of</a:t>
            </a:r>
            <a:r>
              <a:t> evil, for which some have strayed from the faith in their greediness, and pierced themselves through with many sorrows.</a:t>
            </a:r>
          </a:p>
        </p:txBody>
      </p:sp>
      <p:grpSp>
        <p:nvGrpSpPr>
          <p:cNvPr id="373" name="“Godliness With Contentment”…"/>
          <p:cNvGrpSpPr/>
          <p:nvPr/>
        </p:nvGrpSpPr>
        <p:grpSpPr>
          <a:xfrm>
            <a:off x="105339" y="62872"/>
            <a:ext cx="12794121" cy="2019301"/>
            <a:chOff x="0" y="0"/>
            <a:chExt cx="12794119" cy="2019300"/>
          </a:xfrm>
        </p:grpSpPr>
        <p:sp>
          <p:nvSpPr>
            <p:cNvPr id="372" name="“Godliness With Contentment”…"/>
            <p:cNvSpPr txBox="1"/>
            <p:nvPr/>
          </p:nvSpPr>
          <p:spPr>
            <a:xfrm>
              <a:off x="215900" y="139700"/>
              <a:ext cx="12362320" cy="1460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58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“Godliness With Contentment”</a:t>
              </a:r>
            </a:p>
            <a:p>
              <a:pPr>
                <a:defRPr b="1" sz="3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(1 Timothy 6:5-10)</a:t>
              </a:r>
            </a:p>
          </p:txBody>
        </p:sp>
        <p:pic>
          <p:nvPicPr>
            <p:cNvPr id="371" name="“Godliness With Contentment”… “Godliness With Contentment”(1 Timothy 6:5-10)" descr="“Godliness With Contentment”… “Godliness With Contentment”(1 Timothy 6:5-10)"/>
            <p:cNvPicPr>
              <a:picLocks noChangeAspect="0"/>
            </p:cNvPicPr>
            <p:nvPr/>
          </p:nvPicPr>
          <p:blipFill>
            <a:blip r:embed="rId7">
              <a:extLst/>
            </a:blip>
            <a:stretch>
              <a:fillRect/>
            </a:stretch>
          </p:blipFill>
          <p:spPr>
            <a:xfrm>
              <a:off x="0" y="0"/>
              <a:ext cx="12794120" cy="20193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9">
                                            <p:txEl>
                                              <p:pRg st="1" end="1"/>
                                            </p:txEl>
                                          </p:spTgt>
                                        </p:tgtEl>
                                        <p:attrNameLst>
                                          <p:attrName>style.visibility</p:attrName>
                                        </p:attrNameLst>
                                      </p:cBhvr>
                                      <p:to>
                                        <p:strVal val="visible"/>
                                      </p:to>
                                    </p:set>
                                    <p:animEffect filter="fade" transition="in">
                                      <p:cBhvr>
                                        <p:cTn id="7" dur="1500"/>
                                        <p:tgtEl>
                                          <p:spTgt spid="36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69">
                                            <p:txEl>
                                              <p:pRg st="2" end="2"/>
                                            </p:txEl>
                                          </p:spTgt>
                                        </p:tgtEl>
                                        <p:attrNameLst>
                                          <p:attrName>style.visibility</p:attrName>
                                        </p:attrNameLst>
                                      </p:cBhvr>
                                      <p:to>
                                        <p:strVal val="visible"/>
                                      </p:to>
                                    </p:set>
                                    <p:animEffect filter="fade" transition="in">
                                      <p:cBhvr>
                                        <p:cTn id="12" dur="1500"/>
                                        <p:tgtEl>
                                          <p:spTgt spid="36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69">
                                            <p:txEl>
                                              <p:pRg st="3" end="3"/>
                                            </p:txEl>
                                          </p:spTgt>
                                        </p:tgtEl>
                                        <p:attrNameLst>
                                          <p:attrName>style.visibility</p:attrName>
                                        </p:attrNameLst>
                                      </p:cBhvr>
                                      <p:to>
                                        <p:strVal val="visible"/>
                                      </p:to>
                                    </p:set>
                                    <p:animEffect filter="fade" transition="in">
                                      <p:cBhvr>
                                        <p:cTn id="17" dur="1500"/>
                                        <p:tgtEl>
                                          <p:spTgt spid="36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369">
                                            <p:txEl>
                                              <p:pRg st="4" end="4"/>
                                            </p:txEl>
                                          </p:spTgt>
                                        </p:tgtEl>
                                        <p:attrNameLst>
                                          <p:attrName>style.visibility</p:attrName>
                                        </p:attrNameLst>
                                      </p:cBhvr>
                                      <p:to>
                                        <p:strVal val="visible"/>
                                      </p:to>
                                    </p:set>
                                    <p:animEffect filter="fade" transition="in">
                                      <p:cBhvr>
                                        <p:cTn id="22" dur="1500"/>
                                        <p:tgtEl>
                                          <p:spTgt spid="36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369">
                                            <p:txEl>
                                              <p:pRg st="5" end="5"/>
                                            </p:txEl>
                                          </p:spTgt>
                                        </p:tgtEl>
                                        <p:attrNameLst>
                                          <p:attrName>style.visibility</p:attrName>
                                        </p:attrNameLst>
                                      </p:cBhvr>
                                      <p:to>
                                        <p:strVal val="visible"/>
                                      </p:to>
                                    </p:set>
                                    <p:animEffect filter="fade" transition="in">
                                      <p:cBhvr>
                                        <p:cTn id="27" dur="1500"/>
                                        <p:tgtEl>
                                          <p:spTgt spid="36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1" fill="hold">
                                  <p:stCondLst>
                                    <p:cond delay="0"/>
                                  </p:stCondLst>
                                  <p:iterate type="el" backwards="0">
                                    <p:tmAbs val="0"/>
                                  </p:iterate>
                                  <p:childTnLst>
                                    <p:set>
                                      <p:cBhvr>
                                        <p:cTn id="31" fill="hold"/>
                                        <p:tgtEl>
                                          <p:spTgt spid="369">
                                            <p:txEl>
                                              <p:pRg st="6" end="6"/>
                                            </p:txEl>
                                          </p:spTgt>
                                        </p:tgtEl>
                                        <p:attrNameLst>
                                          <p:attrName>style.visibility</p:attrName>
                                        </p:attrNameLst>
                                      </p:cBhvr>
                                      <p:to>
                                        <p:strVal val="visible"/>
                                      </p:to>
                                    </p:set>
                                    <p:animEffect filter="fade" transition="in">
                                      <p:cBhvr>
                                        <p:cTn id="32" dur="1500"/>
                                        <p:tgtEl>
                                          <p:spTgt spid="36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1" fill="hold">
                                  <p:stCondLst>
                                    <p:cond delay="0"/>
                                  </p:stCondLst>
                                  <p:iterate type="el" backwards="0">
                                    <p:tmAbs val="0"/>
                                  </p:iterate>
                                  <p:childTnLst>
                                    <p:set>
                                      <p:cBhvr>
                                        <p:cTn id="36" fill="hold"/>
                                        <p:tgtEl>
                                          <p:spTgt spid="369">
                                            <p:txEl>
                                              <p:pRg st="7" end="7"/>
                                            </p:txEl>
                                          </p:spTgt>
                                        </p:tgtEl>
                                        <p:attrNameLst>
                                          <p:attrName>style.visibility</p:attrName>
                                        </p:attrNameLst>
                                      </p:cBhvr>
                                      <p:to>
                                        <p:strVal val="visible"/>
                                      </p:to>
                                    </p:set>
                                    <p:animEffect filter="fade" transition="in">
                                      <p:cBhvr>
                                        <p:cTn id="37" dur="1500"/>
                                        <p:tgtEl>
                                          <p:spTgt spid="369">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ID="10" grpId="1" fill="hold">
                                  <p:stCondLst>
                                    <p:cond delay="0"/>
                                  </p:stCondLst>
                                  <p:iterate type="el" backwards="0">
                                    <p:tmAbs val="0"/>
                                  </p:iterate>
                                  <p:childTnLst>
                                    <p:set>
                                      <p:cBhvr>
                                        <p:cTn id="41" fill="hold"/>
                                        <p:tgtEl>
                                          <p:spTgt spid="369">
                                            <p:txEl>
                                              <p:pRg st="8" end="8"/>
                                            </p:txEl>
                                          </p:spTgt>
                                        </p:tgtEl>
                                        <p:attrNameLst>
                                          <p:attrName>style.visibility</p:attrName>
                                        </p:attrNameLst>
                                      </p:cBhvr>
                                      <p:to>
                                        <p:strVal val="visible"/>
                                      </p:to>
                                    </p:set>
                                    <p:animEffect filter="fade" transition="in">
                                      <p:cBhvr>
                                        <p:cTn id="42" dur="1500"/>
                                        <p:tgtEl>
                                          <p:spTgt spid="369">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Class="entr" nodeType="clickEffect" presetID="10" grpId="1" fill="hold">
                                  <p:stCondLst>
                                    <p:cond delay="0"/>
                                  </p:stCondLst>
                                  <p:iterate type="el" backwards="0">
                                    <p:tmAbs val="0"/>
                                  </p:iterate>
                                  <p:childTnLst>
                                    <p:set>
                                      <p:cBhvr>
                                        <p:cTn id="46" fill="hold"/>
                                        <p:tgtEl>
                                          <p:spTgt spid="369">
                                            <p:txEl>
                                              <p:pRg st="9" end="9"/>
                                            </p:txEl>
                                          </p:spTgt>
                                        </p:tgtEl>
                                        <p:attrNameLst>
                                          <p:attrName>style.visibility</p:attrName>
                                        </p:attrNameLst>
                                      </p:cBhvr>
                                      <p:to>
                                        <p:strVal val="visible"/>
                                      </p:to>
                                    </p:set>
                                    <p:animEffect filter="fade" transition="in">
                                      <p:cBhvr>
                                        <p:cTn id="47" dur="1500"/>
                                        <p:tgtEl>
                                          <p:spTgt spid="369">
                                            <p:txEl>
                                              <p:pRg st="9" end="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9"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77" name="Image"/>
          <p:cNvGrpSpPr/>
          <p:nvPr/>
        </p:nvGrpSpPr>
        <p:grpSpPr>
          <a:xfrm>
            <a:off x="112590" y="1942275"/>
            <a:ext cx="4427430" cy="7946858"/>
            <a:chOff x="0" y="0"/>
            <a:chExt cx="4427428" cy="7946856"/>
          </a:xfrm>
        </p:grpSpPr>
        <p:pic>
          <p:nvPicPr>
            <p:cNvPr id="375"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376"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378" name="FAILURE TO…"/>
          <p:cNvSpPr txBox="1"/>
          <p:nvPr/>
        </p:nvSpPr>
        <p:spPr>
          <a:xfrm>
            <a:off x="4551817" y="1930781"/>
            <a:ext cx="8322800" cy="759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1300"/>
              </a:spcBef>
              <a:defRPr b="1" sz="5500">
                <a:latin typeface="Gill Sans"/>
                <a:ea typeface="Gill Sans"/>
                <a:cs typeface="Gill Sans"/>
                <a:sym typeface="Gill Sans"/>
              </a:defRPr>
            </a:pPr>
            <a:r>
              <a:t>FAILURE TO </a:t>
            </a:r>
          </a:p>
          <a:p>
            <a:pPr>
              <a:spcBef>
                <a:spcPts val="1300"/>
              </a:spcBef>
              <a:defRPr sz="3500"/>
            </a:pPr>
            <a:r>
              <a:t>RESPECT ONE ANOTHER, </a:t>
            </a:r>
          </a:p>
          <a:p>
            <a:pPr>
              <a:spcBef>
                <a:spcPts val="1300"/>
              </a:spcBef>
              <a:defRPr sz="3500"/>
            </a:pPr>
            <a:r>
              <a:t>EXHORT ONE ANOTHER, </a:t>
            </a:r>
          </a:p>
          <a:p>
            <a:pPr>
              <a:spcBef>
                <a:spcPts val="1300"/>
              </a:spcBef>
              <a:defRPr sz="4200"/>
            </a:pPr>
            <a:r>
              <a:rPr sz="3500"/>
              <a:t>HONOR AND SUPPORT ONE ANOTHER</a:t>
            </a:r>
            <a:endParaRPr sz="3500"/>
          </a:p>
          <a:p>
            <a:pPr>
              <a:spcBef>
                <a:spcPts val="1300"/>
              </a:spcBef>
              <a:defRPr sz="4200"/>
            </a:pPr>
            <a:r>
              <a:rPr sz="3500"/>
              <a:t>FULFILL ONE’S INDIVIDUAL OBLIGATIONS</a:t>
            </a:r>
            <a:endParaRPr sz="3500"/>
          </a:p>
          <a:p>
            <a:pPr>
              <a:spcBef>
                <a:spcPts val="1300"/>
              </a:spcBef>
              <a:defRPr sz="4200"/>
            </a:pPr>
            <a:r>
              <a:rPr sz="3500"/>
              <a:t>DEAL FAIRLY &amp; JUSTLY</a:t>
            </a:r>
            <a:endParaRPr sz="3500"/>
          </a:p>
          <a:p>
            <a:pPr>
              <a:spcBef>
                <a:spcPts val="1300"/>
              </a:spcBef>
              <a:defRPr sz="4200"/>
            </a:pPr>
            <a:r>
              <a:rPr sz="3500"/>
              <a:t>SEEK MATERIAL GAIN INSTEAD OF CHRIST</a:t>
            </a:r>
            <a:r>
              <a:t> </a:t>
            </a:r>
          </a:p>
          <a:p>
            <a:pPr>
              <a:spcBef>
                <a:spcPts val="1300"/>
              </a:spcBef>
              <a:defRPr b="1" sz="5500">
                <a:latin typeface="Gill Sans"/>
                <a:ea typeface="Gill Sans"/>
                <a:cs typeface="Gill Sans"/>
                <a:sym typeface="Gill Sans"/>
              </a:defRPr>
            </a:pPr>
            <a:r>
              <a:t>IS A FAILURE TO RESPECT AND HONOR CHRIST!</a:t>
            </a:r>
          </a:p>
        </p:txBody>
      </p:sp>
      <p:grpSp>
        <p:nvGrpSpPr>
          <p:cNvPr id="381" name="“Godliness With Contentment”…"/>
          <p:cNvGrpSpPr/>
          <p:nvPr/>
        </p:nvGrpSpPr>
        <p:grpSpPr>
          <a:xfrm>
            <a:off x="105339" y="62872"/>
            <a:ext cx="12794121" cy="2019301"/>
            <a:chOff x="0" y="0"/>
            <a:chExt cx="12794119" cy="2019300"/>
          </a:xfrm>
        </p:grpSpPr>
        <p:sp>
          <p:nvSpPr>
            <p:cNvPr id="380" name="“Godliness With Contentment”…"/>
            <p:cNvSpPr txBox="1"/>
            <p:nvPr/>
          </p:nvSpPr>
          <p:spPr>
            <a:xfrm>
              <a:off x="215900" y="139700"/>
              <a:ext cx="12362320" cy="1460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58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“Godliness With Contentment”</a:t>
              </a:r>
            </a:p>
            <a:p>
              <a:pPr>
                <a:defRPr b="1" sz="3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(1 Timothy 6:5-10)</a:t>
              </a:r>
            </a:p>
          </p:txBody>
        </p:sp>
        <p:pic>
          <p:nvPicPr>
            <p:cNvPr id="379" name="“Godliness With Contentment”… “Godliness With Contentment”(1 Timothy 6:5-10)" descr="“Godliness With Contentment”… “Godliness With Contentment”(1 Timothy 6:5-10)"/>
            <p:cNvPicPr>
              <a:picLocks noChangeAspect="0"/>
            </p:cNvPicPr>
            <p:nvPr/>
          </p:nvPicPr>
          <p:blipFill>
            <a:blip r:embed="rId4">
              <a:extLst/>
            </a:blip>
            <a:stretch>
              <a:fillRect/>
            </a:stretch>
          </p:blipFill>
          <p:spPr>
            <a:xfrm>
              <a:off x="0" y="0"/>
              <a:ext cx="12794120" cy="20193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1" name="Image"/>
          <p:cNvGrpSpPr/>
          <p:nvPr/>
        </p:nvGrpSpPr>
        <p:grpSpPr>
          <a:xfrm>
            <a:off x="125492" y="2282881"/>
            <a:ext cx="4054210" cy="7276961"/>
            <a:chOff x="0" y="0"/>
            <a:chExt cx="4054209" cy="7276960"/>
          </a:xfrm>
        </p:grpSpPr>
        <p:pic>
          <p:nvPicPr>
            <p:cNvPr id="219" name="Image" descr="Image"/>
            <p:cNvPicPr>
              <a:picLocks noChangeAspect="1"/>
            </p:cNvPicPr>
            <p:nvPr/>
          </p:nvPicPr>
          <p:blipFill>
            <a:blip r:embed="rId2">
              <a:extLst/>
            </a:blip>
            <a:srcRect l="23371" t="1721" r="42757" b="0"/>
            <a:stretch>
              <a:fillRect/>
            </a:stretch>
          </p:blipFill>
          <p:spPr>
            <a:xfrm>
              <a:off x="116107" y="81274"/>
              <a:ext cx="3821995" cy="6951860"/>
            </a:xfrm>
            <a:prstGeom prst="rect">
              <a:avLst/>
            </a:prstGeom>
            <a:ln w="12700" cap="flat">
              <a:noFill/>
              <a:miter lim="400000"/>
            </a:ln>
            <a:effectLst/>
          </p:spPr>
        </p:pic>
        <p:pic>
          <p:nvPicPr>
            <p:cNvPr id="220" name="Image" descr="Image"/>
            <p:cNvPicPr>
              <a:picLocks noChangeAspect="1"/>
            </p:cNvPicPr>
            <p:nvPr/>
          </p:nvPicPr>
          <p:blipFill>
            <a:blip r:embed="rId3">
              <a:extLst/>
            </a:blip>
            <a:stretch>
              <a:fillRect/>
            </a:stretch>
          </p:blipFill>
          <p:spPr>
            <a:xfrm>
              <a:off x="0" y="0"/>
              <a:ext cx="4054210" cy="7276961"/>
            </a:xfrm>
            <a:prstGeom prst="rect">
              <a:avLst/>
            </a:prstGeom>
            <a:ln w="12700" cap="flat">
              <a:noFill/>
              <a:miter lim="400000"/>
            </a:ln>
            <a:effectLst/>
          </p:spPr>
        </p:pic>
      </p:grpSp>
      <p:sp>
        <p:nvSpPr>
          <p:cNvPr id="222" name="Paul, an apostle of Jesus Christ : The word apostle (apostolos) “is, lit., one sent forth (from stellō, to send)” (Vine).…"/>
          <p:cNvSpPr txBox="1"/>
          <p:nvPr/>
        </p:nvSpPr>
        <p:spPr>
          <a:xfrm>
            <a:off x="4413020" y="1752380"/>
            <a:ext cx="8464787" cy="795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600"/>
              </a:spcBef>
              <a:buSzPct val="80000"/>
              <a:buBlip>
                <a:blip r:embed="rId4"/>
              </a:buBlip>
              <a:defRPr sz="3200">
                <a:solidFill>
                  <a:srgbClr val="000000"/>
                </a:solidFill>
                <a:latin typeface="Century Gothic"/>
                <a:ea typeface="Century Gothic"/>
                <a:cs typeface="Century Gothic"/>
                <a:sym typeface="Century Gothic"/>
              </a:defRPr>
            </a:pPr>
            <a:r>
              <a:t>Introduction / Greeting (1:1-7) </a:t>
            </a:r>
          </a:p>
          <a:p>
            <a:pPr marL="685800" indent="-685800" algn="l">
              <a:spcBef>
                <a:spcPts val="600"/>
              </a:spcBef>
              <a:buSzPct val="80000"/>
              <a:buBlip>
                <a:blip r:embed="rId4"/>
              </a:buBlip>
              <a:defRPr sz="3200">
                <a:solidFill>
                  <a:srgbClr val="000000"/>
                </a:solidFill>
                <a:latin typeface="Century Gothic"/>
                <a:ea typeface="Century Gothic"/>
                <a:cs typeface="Century Gothic"/>
                <a:sym typeface="Century Gothic"/>
              </a:defRPr>
            </a:pPr>
            <a:r>
              <a:t>The Lawful Use of the Law (1:5-11)</a:t>
            </a:r>
          </a:p>
          <a:p>
            <a:pPr marL="685800" indent="-685800" algn="l">
              <a:spcBef>
                <a:spcPts val="600"/>
              </a:spcBef>
              <a:buSzPct val="80000"/>
              <a:buBlip>
                <a:blip r:embed="rId4"/>
              </a:buBlip>
              <a:defRPr sz="3200">
                <a:solidFill>
                  <a:srgbClr val="000000"/>
                </a:solidFill>
                <a:latin typeface="Century Gothic"/>
                <a:ea typeface="Century Gothic"/>
                <a:cs typeface="Century Gothic"/>
                <a:sym typeface="Century Gothic"/>
              </a:defRPr>
            </a:pPr>
            <a:r>
              <a:t>Paul : A Pattern (1:12-17)</a:t>
            </a:r>
          </a:p>
          <a:p>
            <a:pPr marL="685800" indent="-685800" algn="l">
              <a:spcBef>
                <a:spcPts val="600"/>
              </a:spcBef>
              <a:buSzPct val="80000"/>
              <a:buBlip>
                <a:blip r:embed="rId4"/>
              </a:buBlip>
              <a:defRPr sz="3200">
                <a:solidFill>
                  <a:srgbClr val="000000"/>
                </a:solidFill>
                <a:latin typeface="Century Gothic"/>
                <a:ea typeface="Century Gothic"/>
                <a:cs typeface="Century Gothic"/>
                <a:sym typeface="Century Gothic"/>
              </a:defRPr>
            </a:pPr>
            <a:r>
              <a:t>Fight the good fight (1:18-20)</a:t>
            </a:r>
          </a:p>
          <a:p>
            <a:pPr marL="685800" indent="-685800" algn="l">
              <a:spcBef>
                <a:spcPts val="600"/>
              </a:spcBef>
              <a:buSzPct val="80000"/>
              <a:buBlip>
                <a:blip r:embed="rId4"/>
              </a:buBlip>
              <a:defRPr sz="3200">
                <a:solidFill>
                  <a:srgbClr val="000000"/>
                </a:solidFill>
                <a:latin typeface="Century Gothic"/>
                <a:ea typeface="Century Gothic"/>
                <a:cs typeface="Century Gothic"/>
                <a:sym typeface="Century Gothic"/>
              </a:defRPr>
            </a:pPr>
            <a:r>
              <a:t>Pray for leaders (2:1-7)</a:t>
            </a:r>
          </a:p>
          <a:p>
            <a:pPr marL="685800" indent="-685800" algn="l">
              <a:spcBef>
                <a:spcPts val="600"/>
              </a:spcBef>
              <a:buSzPct val="80000"/>
              <a:buBlip>
                <a:blip r:embed="rId4"/>
              </a:buBlip>
              <a:defRPr sz="3200">
                <a:solidFill>
                  <a:srgbClr val="000000"/>
                </a:solidFill>
                <a:latin typeface="Century Gothic"/>
                <a:ea typeface="Century Gothic"/>
                <a:cs typeface="Century Gothic"/>
                <a:sym typeface="Century Gothic"/>
              </a:defRPr>
            </a:pPr>
            <a:r>
              <a:t>Behavior of in the church (2:8-15)</a:t>
            </a:r>
          </a:p>
          <a:p>
            <a:pPr marL="685800" indent="-685800" algn="l">
              <a:spcBef>
                <a:spcPts val="600"/>
              </a:spcBef>
              <a:buSzPct val="80000"/>
              <a:buBlip>
                <a:blip r:embed="rId4"/>
              </a:buBlip>
              <a:defRPr sz="3200">
                <a:solidFill>
                  <a:srgbClr val="000000"/>
                </a:solidFill>
                <a:latin typeface="Century Gothic"/>
                <a:ea typeface="Century Gothic"/>
                <a:cs typeface="Century Gothic"/>
                <a:sym typeface="Century Gothic"/>
              </a:defRPr>
            </a:pPr>
            <a:r>
              <a:t>Qual. of elders / Deacons (3:1-13)</a:t>
            </a:r>
          </a:p>
          <a:p>
            <a:pPr marL="685800" indent="-685800" algn="l">
              <a:spcBef>
                <a:spcPts val="600"/>
              </a:spcBef>
              <a:buSzPct val="80000"/>
              <a:buBlip>
                <a:blip r:embed="rId4"/>
              </a:buBlip>
              <a:defRPr sz="3200">
                <a:solidFill>
                  <a:srgbClr val="000000"/>
                </a:solidFill>
                <a:latin typeface="Century Gothic"/>
                <a:ea typeface="Century Gothic"/>
                <a:cs typeface="Century Gothic"/>
                <a:sym typeface="Century Gothic"/>
              </a:defRPr>
            </a:pPr>
            <a:r>
              <a:t>Behavior in God’s House (3:14-16)</a:t>
            </a:r>
          </a:p>
          <a:p>
            <a:pPr marL="685800" indent="-685800" algn="l">
              <a:spcBef>
                <a:spcPts val="600"/>
              </a:spcBef>
              <a:buSzPct val="80000"/>
              <a:buBlip>
                <a:blip r:embed="rId4"/>
              </a:buBlip>
              <a:defRPr sz="3200">
                <a:solidFill>
                  <a:srgbClr val="000000"/>
                </a:solidFill>
                <a:latin typeface="Century Gothic"/>
                <a:ea typeface="Century Gothic"/>
                <a:cs typeface="Century Gothic"/>
                <a:sym typeface="Century Gothic"/>
              </a:defRPr>
            </a:pPr>
            <a:r>
              <a:t>The Great Apostasy (4:1-6) </a:t>
            </a:r>
          </a:p>
          <a:p>
            <a:pPr marL="685800" indent="-685800" algn="l">
              <a:spcBef>
                <a:spcPts val="600"/>
              </a:spcBef>
              <a:buSzPct val="80000"/>
              <a:buBlip>
                <a:blip r:embed="rId4"/>
              </a:buBlip>
              <a:defRPr sz="3200">
                <a:solidFill>
                  <a:srgbClr val="000000"/>
                </a:solidFill>
                <a:latin typeface="Century Gothic"/>
                <a:ea typeface="Century Gothic"/>
                <a:cs typeface="Century Gothic"/>
                <a:sym typeface="Century Gothic"/>
              </a:defRPr>
            </a:pPr>
            <a:r>
              <a:t>The Preachers Work (4:6-16)</a:t>
            </a:r>
          </a:p>
          <a:p>
            <a:pPr marL="685800" indent="-685800" algn="l">
              <a:spcBef>
                <a:spcPts val="600"/>
              </a:spcBef>
              <a:buSzPct val="80000"/>
              <a:buBlip>
                <a:blip r:embed="rId4"/>
              </a:buBlip>
              <a:defRPr sz="3200">
                <a:solidFill>
                  <a:srgbClr val="000000"/>
                </a:solidFill>
                <a:latin typeface="Century Gothic"/>
                <a:ea typeface="Century Gothic"/>
                <a:cs typeface="Century Gothic"/>
                <a:sym typeface="Century Gothic"/>
              </a:defRPr>
            </a:pPr>
            <a:r>
              <a:t>Treatment of One Another (5:1-25)</a:t>
            </a:r>
          </a:p>
          <a:p>
            <a:pPr marL="685800" indent="-685800" algn="l">
              <a:spcBef>
                <a:spcPts val="600"/>
              </a:spcBef>
              <a:buSzPct val="80000"/>
              <a:buBlip>
                <a:blip r:embed="rId4"/>
              </a:buBlip>
              <a:defRPr sz="3200">
                <a:solidFill>
                  <a:srgbClr val="000000"/>
                </a:solidFill>
                <a:latin typeface="Century Gothic"/>
                <a:ea typeface="Century Gothic"/>
                <a:cs typeface="Century Gothic"/>
                <a:sym typeface="Century Gothic"/>
              </a:defRPr>
            </a:pPr>
            <a:r>
              <a:t>“Treatment of Elders …” (5:17–25)</a:t>
            </a:r>
          </a:p>
          <a:p>
            <a:pPr marL="685800" indent="-685800" algn="l">
              <a:spcBef>
                <a:spcPts val="600"/>
              </a:spcBef>
              <a:buSzPct val="80000"/>
              <a:buBlip>
                <a:blip r:embed="rId4"/>
              </a:buBlip>
              <a:defRPr sz="3200">
                <a:solidFill>
                  <a:srgbClr val="000000"/>
                </a:solidFill>
                <a:latin typeface="Century Gothic"/>
                <a:ea typeface="Century Gothic"/>
                <a:cs typeface="Century Gothic"/>
                <a:sym typeface="Century Gothic"/>
              </a:defRPr>
            </a:pPr>
            <a:r>
              <a:t>“Godliness NOT A Means To Earthly Gain” (1 Timothy 6:1–5)</a:t>
            </a:r>
          </a:p>
        </p:txBody>
      </p:sp>
      <p:grpSp>
        <p:nvGrpSpPr>
          <p:cNvPr id="225" name="“Godliness With Contentment”…"/>
          <p:cNvGrpSpPr/>
          <p:nvPr/>
        </p:nvGrpSpPr>
        <p:grpSpPr>
          <a:xfrm>
            <a:off x="105339" y="62872"/>
            <a:ext cx="12794121" cy="2019301"/>
            <a:chOff x="0" y="0"/>
            <a:chExt cx="12794119" cy="2019300"/>
          </a:xfrm>
        </p:grpSpPr>
        <p:sp>
          <p:nvSpPr>
            <p:cNvPr id="224" name="“Godliness With Contentment”…"/>
            <p:cNvSpPr txBox="1"/>
            <p:nvPr/>
          </p:nvSpPr>
          <p:spPr>
            <a:xfrm>
              <a:off x="215900" y="139700"/>
              <a:ext cx="12362320" cy="1460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58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“Godliness With Contentment”</a:t>
              </a:r>
            </a:p>
            <a:p>
              <a:pPr>
                <a:defRPr b="1" sz="3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(1 Timothy 6:5-10)</a:t>
              </a:r>
            </a:p>
          </p:txBody>
        </p:sp>
        <p:pic>
          <p:nvPicPr>
            <p:cNvPr id="223" name="“Godliness With Contentment”… “Godliness With Contentment”(1 Timothy 6:5-10)" descr="“Godliness With Contentment”… “Godliness With Contentment”(1 Timothy 6:5-10)"/>
            <p:cNvPicPr>
              <a:picLocks noChangeAspect="0"/>
            </p:cNvPicPr>
            <p:nvPr/>
          </p:nvPicPr>
          <p:blipFill>
            <a:blip r:embed="rId5">
              <a:extLst/>
            </a:blip>
            <a:stretch>
              <a:fillRect/>
            </a:stretch>
          </p:blipFill>
          <p:spPr>
            <a:xfrm>
              <a:off x="-1" y="0"/>
              <a:ext cx="12794121" cy="20193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Double-click to edit"/>
          <p:cNvSpPr txBox="1"/>
          <p:nvPr>
            <p:ph type="title"/>
          </p:nvPr>
        </p:nvSpPr>
        <p:spPr>
          <a:prstGeom prst="rect">
            <a:avLst/>
          </a:prstGeom>
        </p:spPr>
        <p:txBody>
          <a:bodyPr/>
          <a:lstStyle/>
          <a:p>
            <a:pPr/>
          </a:p>
        </p:txBody>
      </p:sp>
      <p:sp>
        <p:nvSpPr>
          <p:cNvPr id="384" name="Double-click to edit"/>
          <p:cNvSpPr txBox="1"/>
          <p:nvPr>
            <p:ph type="body" idx="1"/>
          </p:nvPr>
        </p:nvSpPr>
        <p:spPr>
          <a:xfrm>
            <a:off x="650239" y="2275840"/>
            <a:ext cx="11704322" cy="6697472"/>
          </a:xfrm>
          <a:prstGeom prst="rect">
            <a:avLst/>
          </a:prstGeom>
        </p:spPr>
        <p:txBody>
          <a:bodyPr/>
          <a:lstStyle/>
          <a:p>
            <a:pPr/>
          </a:p>
        </p:txBody>
      </p:sp>
      <p:sp>
        <p:nvSpPr>
          <p:cNvPr id="385" name="Rectangle"/>
          <p:cNvSpPr/>
          <p:nvPr/>
        </p:nvSpPr>
        <p:spPr>
          <a:xfrm>
            <a:off x="-1" y="-1"/>
            <a:ext cx="13004801" cy="9753601"/>
          </a:xfrm>
          <a:prstGeom prst="rect">
            <a:avLst/>
          </a:prstGeom>
          <a:solidFill>
            <a:srgbClr val="000000"/>
          </a:solidFill>
          <a:ln w="25400">
            <a:solidFill>
              <a:srgbClr val="000000"/>
            </a:solidFill>
          </a:ln>
        </p:spPr>
        <p:txBody>
          <a:bodyPr lIns="65023" tIns="65023" rIns="65023" bIns="65023" anchor="ctr"/>
          <a:lstStyle/>
          <a:p>
            <a:pPr defTabSz="1300480">
              <a:defRPr sz="2400">
                <a:solidFill>
                  <a:srgbClr val="FFFFFF"/>
                </a:solidFill>
                <a:latin typeface="Book Antiqua"/>
                <a:ea typeface="Book Antiqua"/>
                <a:cs typeface="Book Antiqua"/>
                <a:sym typeface="Book Antiqua"/>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7" name="Image" descr="Image"/>
          <p:cNvPicPr>
            <a:picLocks noChangeAspect="1"/>
          </p:cNvPicPr>
          <p:nvPr>
            <p:ph type="pic" idx="21"/>
          </p:nvPr>
        </p:nvPicPr>
        <p:blipFill>
          <a:blip r:embed="rId2">
            <a:extLst/>
          </a:blip>
          <a:srcRect l="6336" t="0" r="6336" b="0"/>
          <a:stretch>
            <a:fillRect/>
          </a:stretch>
        </p:blipFill>
        <p:spPr>
          <a:xfrm>
            <a:off x="0" y="0"/>
            <a:ext cx="13004800" cy="9753600"/>
          </a:xfrm>
          <a:prstGeom prst="rect">
            <a:avLst/>
          </a:prstGeom>
        </p:spPr>
      </p:pic>
      <p:grpSp>
        <p:nvGrpSpPr>
          <p:cNvPr id="390" name="Image"/>
          <p:cNvGrpSpPr/>
          <p:nvPr/>
        </p:nvGrpSpPr>
        <p:grpSpPr>
          <a:xfrm>
            <a:off x="557130" y="387427"/>
            <a:ext cx="11890540" cy="3360523"/>
            <a:chOff x="0" y="0"/>
            <a:chExt cx="11890539" cy="3360522"/>
          </a:xfrm>
        </p:grpSpPr>
        <p:pic>
          <p:nvPicPr>
            <p:cNvPr id="389" name="Image" descr="Image"/>
            <p:cNvPicPr>
              <a:picLocks noChangeAspect="1"/>
            </p:cNvPicPr>
            <p:nvPr/>
          </p:nvPicPr>
          <p:blipFill>
            <a:blip r:embed="rId3">
              <a:extLst/>
            </a:blip>
            <a:srcRect l="0" t="28802" r="0" b="22296"/>
            <a:stretch>
              <a:fillRect/>
            </a:stretch>
          </p:blipFill>
          <p:spPr>
            <a:xfrm>
              <a:off x="215900" y="139700"/>
              <a:ext cx="11458740" cy="2801723"/>
            </a:xfrm>
            <a:prstGeom prst="rect">
              <a:avLst/>
            </a:prstGeom>
            <a:ln>
              <a:noFill/>
            </a:ln>
            <a:effectLst/>
          </p:spPr>
        </p:pic>
        <p:pic>
          <p:nvPicPr>
            <p:cNvPr id="388" name="Image" descr="Image"/>
            <p:cNvPicPr>
              <a:picLocks noChangeAspect="0"/>
            </p:cNvPicPr>
            <p:nvPr/>
          </p:nvPicPr>
          <p:blipFill>
            <a:blip r:embed="rId4">
              <a:extLst/>
            </a:blip>
            <a:stretch>
              <a:fillRect/>
            </a:stretch>
          </p:blipFill>
          <p:spPr>
            <a:xfrm>
              <a:off x="-1" y="-1"/>
              <a:ext cx="11890541" cy="3360524"/>
            </a:xfrm>
            <a:prstGeom prst="rect">
              <a:avLst/>
            </a:prstGeom>
            <a:effectLst/>
          </p:spPr>
        </p:pic>
      </p:grpSp>
      <p:sp>
        <p:nvSpPr>
          <p:cNvPr id="391" name="Charts by Don McClain…"/>
          <p:cNvSpPr txBox="1"/>
          <p:nvPr/>
        </p:nvSpPr>
        <p:spPr>
          <a:xfrm>
            <a:off x="82853" y="6586803"/>
            <a:ext cx="12839095" cy="3106617"/>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August 8, 2021 / West 65th Street church of Christ P.O. Box 190062 / Little Rock AR 72219 / Phone: 501-568-1062</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hlinkClick r:id="rId5"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6" invalidUrl="" action="" tgtFrame="" tooltip="" history="1" highlightClick="0" endSnd="0"/>
              </a:rPr>
              <a:t>w65stchurchofchrist.com</a:t>
            </a:r>
            <a:r>
              <a:t> </a:t>
            </a:r>
          </a:p>
        </p:txBody>
      </p:sp>
      <p:grpSp>
        <p:nvGrpSpPr>
          <p:cNvPr id="394" name="“Godliness With Contentment”…"/>
          <p:cNvGrpSpPr/>
          <p:nvPr/>
        </p:nvGrpSpPr>
        <p:grpSpPr>
          <a:xfrm>
            <a:off x="105340" y="4157726"/>
            <a:ext cx="12794121" cy="2019301"/>
            <a:chOff x="0" y="0"/>
            <a:chExt cx="12794119" cy="2019300"/>
          </a:xfrm>
        </p:grpSpPr>
        <p:sp>
          <p:nvSpPr>
            <p:cNvPr id="393" name="“Godliness With Contentment”…"/>
            <p:cNvSpPr txBox="1"/>
            <p:nvPr/>
          </p:nvSpPr>
          <p:spPr>
            <a:xfrm>
              <a:off x="215900" y="139700"/>
              <a:ext cx="12362320" cy="1460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58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“Godliness With Contentment”</a:t>
              </a:r>
            </a:p>
            <a:p>
              <a:pPr>
                <a:defRPr b="1" sz="3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(1 Timothy 6:5-10)</a:t>
              </a:r>
            </a:p>
          </p:txBody>
        </p:sp>
        <p:pic>
          <p:nvPicPr>
            <p:cNvPr id="392" name="“Godliness With Contentment”… “Godliness With Contentment”(1 Timothy 6:5-10)" descr="“Godliness With Contentment”… “Godliness With Contentment”(1 Timothy 6:5-10)"/>
            <p:cNvPicPr>
              <a:picLocks noChangeAspect="0"/>
            </p:cNvPicPr>
            <p:nvPr/>
          </p:nvPicPr>
          <p:blipFill>
            <a:blip r:embed="rId7">
              <a:extLst/>
            </a:blip>
            <a:stretch>
              <a:fillRect/>
            </a:stretch>
          </p:blipFill>
          <p:spPr>
            <a:xfrm>
              <a:off x="0" y="0"/>
              <a:ext cx="12794120" cy="20193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Philippians 4:10–13 (NKJV)…"/>
          <p:cNvSpPr txBox="1"/>
          <p:nvPr/>
        </p:nvSpPr>
        <p:spPr>
          <a:xfrm>
            <a:off x="304902" y="163459"/>
            <a:ext cx="12394996" cy="92678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600">
                <a:solidFill>
                  <a:srgbClr val="000000"/>
                </a:solidFill>
                <a:latin typeface="Times New Roman"/>
                <a:ea typeface="Times New Roman"/>
                <a:cs typeface="Times New Roman"/>
                <a:sym typeface="Times New Roman"/>
              </a:defRPr>
            </a:pPr>
            <a:r>
              <a:t>Philippians 4:10–13 (NKJV) </a:t>
            </a:r>
          </a:p>
          <a:p>
            <a:pPr defTabSz="457200">
              <a:defRPr sz="5300">
                <a:solidFill>
                  <a:srgbClr val="000000"/>
                </a:solidFill>
                <a:latin typeface="Times New Roman"/>
                <a:ea typeface="Times New Roman"/>
                <a:cs typeface="Times New Roman"/>
                <a:sym typeface="Times New Roman"/>
              </a:defRPr>
            </a:pPr>
            <a:r>
              <a:rPr baseline="31999"/>
              <a:t>10</a:t>
            </a:r>
            <a:r>
              <a:t> But I rejoiced in the Lord greatly that now at last your care for me has flourished again; though you surely did care, but you lacked opportunity. </a:t>
            </a:r>
            <a:r>
              <a:rPr baseline="31999"/>
              <a:t>11</a:t>
            </a:r>
            <a:r>
              <a:t> Not that I speak in regard to need, for I have learned in whatever state I am, to be content: </a:t>
            </a:r>
            <a:r>
              <a:rPr baseline="31999"/>
              <a:t>12</a:t>
            </a:r>
            <a:r>
              <a:t> I know how to be abased, and I know how to abound. Everywhere and in all things I have learned both to be full and to be hungry, both to abound and to suffer need. </a:t>
            </a:r>
            <a:r>
              <a:rPr baseline="31999"/>
              <a:t>13</a:t>
            </a:r>
            <a:r>
              <a:t> I can do all things through Christ who strengthens me.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1 Timothy 6:5–10 (NKJV)…"/>
          <p:cNvSpPr txBox="1"/>
          <p:nvPr/>
        </p:nvSpPr>
        <p:spPr>
          <a:xfrm>
            <a:off x="247314" y="258440"/>
            <a:ext cx="12510172" cy="92980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1 Timothy 6:5–10 (NKJV) </a:t>
            </a:r>
          </a:p>
          <a:p>
            <a:pPr defTabSz="457200">
              <a:defRPr sz="4400">
                <a:solidFill>
                  <a:srgbClr val="000000"/>
                </a:solidFill>
                <a:latin typeface="Times New Roman"/>
                <a:ea typeface="Times New Roman"/>
                <a:cs typeface="Times New Roman"/>
                <a:sym typeface="Times New Roman"/>
              </a:defRPr>
            </a:pPr>
            <a:r>
              <a:rPr baseline="31999"/>
              <a:t>5</a:t>
            </a:r>
            <a:r>
              <a:t> useless wranglings of men of corrupt minds and destitute of the truth, who suppose that godliness is a </a:t>
            </a:r>
            <a:r>
              <a:rPr i="1"/>
              <a:t>means of</a:t>
            </a:r>
            <a:r>
              <a:t> gain. From such withdraw yourself. </a:t>
            </a:r>
            <a:r>
              <a:rPr baseline="31999"/>
              <a:t>6</a:t>
            </a:r>
            <a:r>
              <a:t> Now godliness with contentment is great gain. </a:t>
            </a:r>
            <a:r>
              <a:rPr baseline="31999"/>
              <a:t>7</a:t>
            </a:r>
            <a:r>
              <a:t> For we brought nothing into </a:t>
            </a:r>
            <a:r>
              <a:rPr i="1"/>
              <a:t>this</a:t>
            </a:r>
            <a:r>
              <a:t> world, </a:t>
            </a:r>
            <a:r>
              <a:rPr i="1"/>
              <a:t>and it is</a:t>
            </a:r>
            <a:r>
              <a:t> certain we can carry nothing out. </a:t>
            </a:r>
            <a:r>
              <a:rPr baseline="31999"/>
              <a:t>8</a:t>
            </a:r>
            <a:r>
              <a:t> And having food and clothing, with these we shall be content. </a:t>
            </a:r>
            <a:r>
              <a:rPr baseline="31999"/>
              <a:t>9</a:t>
            </a:r>
            <a:r>
              <a:t> But those who desire to be rich fall into temptation and a snare, and </a:t>
            </a:r>
            <a:r>
              <a:rPr i="1"/>
              <a:t>into</a:t>
            </a:r>
            <a:r>
              <a:t> many foolish and harmful lusts which drown men in destruction and perdition. </a:t>
            </a:r>
            <a:r>
              <a:rPr baseline="31999"/>
              <a:t>10</a:t>
            </a:r>
            <a:r>
              <a:t> For the love of money is a root of all </a:t>
            </a:r>
            <a:r>
              <a:rPr i="1"/>
              <a:t>kinds of</a:t>
            </a:r>
            <a:r>
              <a:t> evil, for which some have strayed from the faith in their greediness, and pierced themselves through with many sorrows.</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WE ARE TO BE A “FUNCTIONAL” FAMILY"/>
          <p:cNvSpPr/>
          <p:nvPr/>
        </p:nvSpPr>
        <p:spPr>
          <a:xfrm>
            <a:off x="191972" y="2036434"/>
            <a:ext cx="12620856" cy="1094185"/>
          </a:xfrm>
          <a:prstGeom prst="roundRect">
            <a:avLst>
              <a:gd name="adj" fmla="val 17458"/>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2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WE ARE TO BE A “FUNCTIONAL” FAMILY</a:t>
            </a:r>
          </a:p>
        </p:txBody>
      </p:sp>
      <p:grpSp>
        <p:nvGrpSpPr>
          <p:cNvPr id="232" name="“Godliness With Contentment”…"/>
          <p:cNvGrpSpPr/>
          <p:nvPr/>
        </p:nvGrpSpPr>
        <p:grpSpPr>
          <a:xfrm>
            <a:off x="105339" y="62872"/>
            <a:ext cx="12794121" cy="2019301"/>
            <a:chOff x="0" y="0"/>
            <a:chExt cx="12794119" cy="2019300"/>
          </a:xfrm>
        </p:grpSpPr>
        <p:sp>
          <p:nvSpPr>
            <p:cNvPr id="231" name="“Godliness With Contentment”…"/>
            <p:cNvSpPr txBox="1"/>
            <p:nvPr/>
          </p:nvSpPr>
          <p:spPr>
            <a:xfrm>
              <a:off x="215900" y="139700"/>
              <a:ext cx="12362320" cy="1460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58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“Godliness With Contentment”</a:t>
              </a:r>
            </a:p>
            <a:p>
              <a:pPr>
                <a:defRPr b="1" sz="3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(1 Timothy 6:5-10)</a:t>
              </a:r>
            </a:p>
          </p:txBody>
        </p:sp>
        <p:pic>
          <p:nvPicPr>
            <p:cNvPr id="230" name="“Godliness With Contentment”… “Godliness With Contentment”(1 Timothy 6:5-10)" descr="“Godliness With Contentment”… “Godliness With Contentment”(1 Timothy 6:5-10)"/>
            <p:cNvPicPr>
              <a:picLocks noChangeAspect="0"/>
            </p:cNvPicPr>
            <p:nvPr/>
          </p:nvPicPr>
          <p:blipFill>
            <a:blip r:embed="rId2">
              <a:extLst/>
            </a:blip>
            <a:stretch>
              <a:fillRect/>
            </a:stretch>
          </p:blipFill>
          <p:spPr>
            <a:xfrm>
              <a:off x="0" y="0"/>
              <a:ext cx="12794120" cy="2019300"/>
            </a:xfrm>
            <a:prstGeom prst="rect">
              <a:avLst/>
            </a:prstGeom>
            <a:effectLst/>
          </p:spPr>
        </p:pic>
      </p:grpSp>
      <p:sp>
        <p:nvSpPr>
          <p:cNvPr id="233" name="1 Timothy 6:5 (NKJV)…"/>
          <p:cNvSpPr txBox="1"/>
          <p:nvPr/>
        </p:nvSpPr>
        <p:spPr>
          <a:xfrm>
            <a:off x="314213" y="5736166"/>
            <a:ext cx="5486401" cy="3841379"/>
          </a:xfrm>
          <a:prstGeom prst="rect">
            <a:avLst/>
          </a:prstGeom>
          <a:solidFill>
            <a:srgbClr val="5A5F5E"/>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a:solidFill>
                  <a:srgbClr val="FFFFFF"/>
                </a:solidFill>
                <a:effectLst>
                  <a:outerShdw sx="100000" sy="100000" kx="0" ky="0" algn="b" rotWithShape="0" blurRad="50800" dist="63500" dir="2160000">
                    <a:srgbClr val="000000"/>
                  </a:outerShdw>
                </a:effectLst>
                <a:latin typeface="Times New Roman"/>
                <a:ea typeface="Times New Roman"/>
                <a:cs typeface="Times New Roman"/>
                <a:sym typeface="Times New Roman"/>
              </a:defRPr>
            </a:pPr>
            <a:r>
              <a:t>1 Timothy 6:5 (NKJV)</a:t>
            </a:r>
          </a:p>
          <a:p>
            <a:pPr defTabSz="457200">
              <a:defRPr>
                <a:solidFill>
                  <a:srgbClr val="FFFFFF"/>
                </a:solidFill>
                <a:effectLst>
                  <a:outerShdw sx="100000" sy="100000" kx="0" ky="0" algn="b" rotWithShape="0" blurRad="50800" dist="63500" dir="2160000">
                    <a:srgbClr val="000000"/>
                  </a:outerShdw>
                </a:effectLst>
                <a:latin typeface="Times New Roman"/>
                <a:ea typeface="Times New Roman"/>
                <a:cs typeface="Times New Roman"/>
                <a:sym typeface="Times New Roman"/>
              </a:defRPr>
            </a:pPr>
            <a:r>
              <a:rPr baseline="31999"/>
              <a:t>5</a:t>
            </a:r>
            <a:r>
              <a:t> useless wranglings of men of corrupt minds and destitute of the truth, who suppose that godliness is a </a:t>
            </a:r>
            <a:r>
              <a:rPr i="1"/>
              <a:t>means of</a:t>
            </a:r>
            <a:r>
              <a:t> gain. From such withdraw yourself.</a:t>
            </a:r>
          </a:p>
        </p:txBody>
      </p:sp>
      <p:sp>
        <p:nvSpPr>
          <p:cNvPr id="234" name="1 Timothy 6:6–7 (NKJV)…"/>
          <p:cNvSpPr txBox="1"/>
          <p:nvPr/>
        </p:nvSpPr>
        <p:spPr>
          <a:xfrm>
            <a:off x="7179750" y="5736166"/>
            <a:ext cx="5243971" cy="3841379"/>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a:solidFill>
                  <a:srgbClr val="000000"/>
                </a:solidFill>
                <a:latin typeface="Times New Roman"/>
                <a:ea typeface="Times New Roman"/>
                <a:cs typeface="Times New Roman"/>
                <a:sym typeface="Times New Roman"/>
              </a:defRPr>
            </a:pPr>
            <a:r>
              <a:t>1 Timothy 6:6–7 (NKJV)</a:t>
            </a:r>
          </a:p>
          <a:p>
            <a:pPr defTabSz="457200">
              <a:defRPr>
                <a:solidFill>
                  <a:srgbClr val="000000"/>
                </a:solidFill>
                <a:latin typeface="Times New Roman"/>
                <a:ea typeface="Times New Roman"/>
                <a:cs typeface="Times New Roman"/>
                <a:sym typeface="Times New Roman"/>
              </a:defRPr>
            </a:pPr>
            <a:r>
              <a:rPr baseline="31999"/>
              <a:t>6</a:t>
            </a:r>
            <a:r>
              <a:t> Now godliness with contentment is great gain. </a:t>
            </a:r>
            <a:r>
              <a:rPr baseline="31999"/>
              <a:t>7</a:t>
            </a:r>
            <a:r>
              <a:t> For we brought nothing into </a:t>
            </a:r>
            <a:r>
              <a:rPr i="1"/>
              <a:t>this</a:t>
            </a:r>
            <a:r>
              <a:t> world, </a:t>
            </a:r>
            <a:r>
              <a:rPr i="1"/>
              <a:t>and it is</a:t>
            </a:r>
            <a:r>
              <a:t> certain we can carry nothing out.</a:t>
            </a:r>
          </a:p>
        </p:txBody>
      </p:sp>
      <p:sp>
        <p:nvSpPr>
          <p:cNvPr id="235" name="Paul presents a contrast between the erroneous view mentioned in 6:5 and the actual truth found in 6:6,7."/>
          <p:cNvSpPr txBox="1"/>
          <p:nvPr/>
        </p:nvSpPr>
        <p:spPr>
          <a:xfrm>
            <a:off x="294655" y="3494302"/>
            <a:ext cx="12415490" cy="13208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4200">
                <a:solidFill>
                  <a:srgbClr val="FFFFFF"/>
                </a:solidFill>
              </a:defRPr>
            </a:lvl1pPr>
          </a:lstStyle>
          <a:p>
            <a:pPr/>
            <a:r>
              <a:t>Paul presents a contrast between the erroneous view mentioned in 6:5 and the actual truth found in 6:6,7.</a:t>
            </a:r>
          </a:p>
        </p:txBody>
      </p:sp>
      <p:sp>
        <p:nvSpPr>
          <p:cNvPr id="236" name="FALSE"/>
          <p:cNvSpPr txBox="1"/>
          <p:nvPr/>
        </p:nvSpPr>
        <p:spPr>
          <a:xfrm>
            <a:off x="1932917" y="4972951"/>
            <a:ext cx="2248993"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200">
                <a:solidFill>
                  <a:schemeClr val="accent5"/>
                </a:solidFill>
                <a:effectLst>
                  <a:outerShdw sx="100000" sy="100000" kx="0" ky="0" algn="b" rotWithShape="0" blurRad="88900" dist="63500" dir="2220000">
                    <a:srgbClr val="000000"/>
                  </a:outerShdw>
                </a:effectLst>
                <a:latin typeface="Gill Sans"/>
                <a:ea typeface="Gill Sans"/>
                <a:cs typeface="Gill Sans"/>
                <a:sym typeface="Gill Sans"/>
              </a:defRPr>
            </a:lvl1pPr>
          </a:lstStyle>
          <a:p>
            <a:pPr/>
            <a:r>
              <a:t>FALSE</a:t>
            </a:r>
          </a:p>
        </p:txBody>
      </p:sp>
      <p:sp>
        <p:nvSpPr>
          <p:cNvPr id="237" name="TRUE"/>
          <p:cNvSpPr txBox="1"/>
          <p:nvPr/>
        </p:nvSpPr>
        <p:spPr>
          <a:xfrm>
            <a:off x="8749309" y="4972951"/>
            <a:ext cx="2104853"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200">
                <a:solidFill>
                  <a:schemeClr val="accent1">
                    <a:satOff val="-5995"/>
                    <a:lumOff val="-11002"/>
                  </a:schemeClr>
                </a:solidFill>
                <a:effectLst>
                  <a:outerShdw sx="100000" sy="100000" kx="0" ky="0" algn="b" rotWithShape="0" blurRad="88900" dist="63500" dir="2280000">
                    <a:srgbClr val="000000"/>
                  </a:outerShdw>
                </a:effectLst>
                <a:latin typeface="Gill Sans"/>
                <a:ea typeface="Gill Sans"/>
                <a:cs typeface="Gill Sans"/>
                <a:sym typeface="Gill Sans"/>
              </a:defRPr>
            </a:lvl1pPr>
          </a:lstStyle>
          <a:p>
            <a:pPr/>
            <a:r>
              <a:t>TRUE</a:t>
            </a:r>
          </a:p>
        </p:txBody>
      </p:sp>
      <p:sp>
        <p:nvSpPr>
          <p:cNvPr id="238" name="Skull"/>
          <p:cNvSpPr/>
          <p:nvPr/>
        </p:nvSpPr>
        <p:spPr>
          <a:xfrm>
            <a:off x="876660" y="4861830"/>
            <a:ext cx="606136" cy="865709"/>
          </a:xfrm>
          <a:custGeom>
            <a:avLst/>
            <a:gdLst/>
            <a:ahLst/>
            <a:cxnLst>
              <a:cxn ang="0">
                <a:pos x="wd2" y="hd2"/>
              </a:cxn>
              <a:cxn ang="5400000">
                <a:pos x="wd2" y="hd2"/>
              </a:cxn>
              <a:cxn ang="10800000">
                <a:pos x="wd2" y="hd2"/>
              </a:cxn>
              <a:cxn ang="16200000">
                <a:pos x="wd2" y="hd2"/>
              </a:cxn>
            </a:cxnLst>
            <a:rect l="0" t="0" r="r" b="b"/>
            <a:pathLst>
              <a:path w="21241" h="21547" fill="norm" stroke="1" extrusionOk="0">
                <a:moveTo>
                  <a:pt x="10621" y="0"/>
                </a:moveTo>
                <a:cubicBezTo>
                  <a:pt x="8452" y="0"/>
                  <a:pt x="6450" y="505"/>
                  <a:pt x="4985" y="1420"/>
                </a:cubicBezTo>
                <a:cubicBezTo>
                  <a:pt x="3496" y="2351"/>
                  <a:pt x="2676" y="3652"/>
                  <a:pt x="2676" y="5082"/>
                </a:cubicBezTo>
                <a:cubicBezTo>
                  <a:pt x="2676" y="6422"/>
                  <a:pt x="3143" y="6794"/>
                  <a:pt x="4370" y="7570"/>
                </a:cubicBezTo>
                <a:cubicBezTo>
                  <a:pt x="4340" y="7270"/>
                  <a:pt x="4246" y="7098"/>
                  <a:pt x="4021" y="6689"/>
                </a:cubicBezTo>
                <a:cubicBezTo>
                  <a:pt x="3978" y="6612"/>
                  <a:pt x="3931" y="6527"/>
                  <a:pt x="3879" y="6433"/>
                </a:cubicBezTo>
                <a:cubicBezTo>
                  <a:pt x="3439" y="5619"/>
                  <a:pt x="3776" y="4807"/>
                  <a:pt x="3791" y="4773"/>
                </a:cubicBezTo>
                <a:lnTo>
                  <a:pt x="4155" y="4851"/>
                </a:lnTo>
                <a:lnTo>
                  <a:pt x="4521" y="4929"/>
                </a:lnTo>
                <a:cubicBezTo>
                  <a:pt x="4518" y="4936"/>
                  <a:pt x="4245" y="5601"/>
                  <a:pt x="4590" y="6237"/>
                </a:cubicBezTo>
                <a:cubicBezTo>
                  <a:pt x="4640" y="6331"/>
                  <a:pt x="4687" y="6414"/>
                  <a:pt x="4729" y="6491"/>
                </a:cubicBezTo>
                <a:cubicBezTo>
                  <a:pt x="5021" y="7020"/>
                  <a:pt x="5143" y="7240"/>
                  <a:pt x="5143" y="7835"/>
                </a:cubicBezTo>
                <a:cubicBezTo>
                  <a:pt x="5143" y="8142"/>
                  <a:pt x="5028" y="8416"/>
                  <a:pt x="4918" y="8681"/>
                </a:cubicBezTo>
                <a:cubicBezTo>
                  <a:pt x="4785" y="8999"/>
                  <a:pt x="4670" y="9274"/>
                  <a:pt x="4760" y="9569"/>
                </a:cubicBezTo>
                <a:cubicBezTo>
                  <a:pt x="4915" y="10082"/>
                  <a:pt x="5546" y="10399"/>
                  <a:pt x="6042" y="10399"/>
                </a:cubicBezTo>
                <a:cubicBezTo>
                  <a:pt x="7019" y="10399"/>
                  <a:pt x="7441" y="11009"/>
                  <a:pt x="7573" y="11479"/>
                </a:cubicBezTo>
                <a:lnTo>
                  <a:pt x="8480" y="11479"/>
                </a:lnTo>
                <a:lnTo>
                  <a:pt x="8480" y="10919"/>
                </a:lnTo>
                <a:lnTo>
                  <a:pt x="9243" y="10919"/>
                </a:lnTo>
                <a:lnTo>
                  <a:pt x="9243" y="11479"/>
                </a:lnTo>
                <a:lnTo>
                  <a:pt x="10238" y="11479"/>
                </a:lnTo>
                <a:lnTo>
                  <a:pt x="10238" y="10919"/>
                </a:lnTo>
                <a:lnTo>
                  <a:pt x="11001" y="10919"/>
                </a:lnTo>
                <a:lnTo>
                  <a:pt x="11001" y="11479"/>
                </a:lnTo>
                <a:lnTo>
                  <a:pt x="11999" y="11479"/>
                </a:lnTo>
                <a:lnTo>
                  <a:pt x="11999" y="10919"/>
                </a:lnTo>
                <a:lnTo>
                  <a:pt x="12760" y="10919"/>
                </a:lnTo>
                <a:lnTo>
                  <a:pt x="12760" y="11479"/>
                </a:lnTo>
                <a:lnTo>
                  <a:pt x="13669" y="11479"/>
                </a:lnTo>
                <a:cubicBezTo>
                  <a:pt x="13801" y="11009"/>
                  <a:pt x="14223" y="10399"/>
                  <a:pt x="15200" y="10399"/>
                </a:cubicBezTo>
                <a:cubicBezTo>
                  <a:pt x="15696" y="10399"/>
                  <a:pt x="16327" y="10082"/>
                  <a:pt x="16482" y="9569"/>
                </a:cubicBezTo>
                <a:cubicBezTo>
                  <a:pt x="16572" y="9274"/>
                  <a:pt x="16457" y="8999"/>
                  <a:pt x="16324" y="8681"/>
                </a:cubicBezTo>
                <a:cubicBezTo>
                  <a:pt x="16214" y="8416"/>
                  <a:pt x="16099" y="8142"/>
                  <a:pt x="16099" y="7835"/>
                </a:cubicBezTo>
                <a:cubicBezTo>
                  <a:pt x="16099" y="7239"/>
                  <a:pt x="16219" y="7020"/>
                  <a:pt x="16511" y="6491"/>
                </a:cubicBezTo>
                <a:cubicBezTo>
                  <a:pt x="16553" y="6414"/>
                  <a:pt x="16599" y="6331"/>
                  <a:pt x="16650" y="6237"/>
                </a:cubicBezTo>
                <a:cubicBezTo>
                  <a:pt x="16994" y="5601"/>
                  <a:pt x="16724" y="4936"/>
                  <a:pt x="16721" y="4929"/>
                </a:cubicBezTo>
                <a:lnTo>
                  <a:pt x="17451" y="4773"/>
                </a:lnTo>
                <a:cubicBezTo>
                  <a:pt x="17466" y="4807"/>
                  <a:pt x="17804" y="5619"/>
                  <a:pt x="17362" y="6433"/>
                </a:cubicBezTo>
                <a:cubicBezTo>
                  <a:pt x="17311" y="6527"/>
                  <a:pt x="17264" y="6611"/>
                  <a:pt x="17221" y="6688"/>
                </a:cubicBezTo>
                <a:cubicBezTo>
                  <a:pt x="16996" y="7097"/>
                  <a:pt x="16901" y="7270"/>
                  <a:pt x="16872" y="7570"/>
                </a:cubicBezTo>
                <a:cubicBezTo>
                  <a:pt x="18099" y="6794"/>
                  <a:pt x="18566" y="6422"/>
                  <a:pt x="18566" y="5082"/>
                </a:cubicBezTo>
                <a:cubicBezTo>
                  <a:pt x="18566" y="3652"/>
                  <a:pt x="17744" y="2352"/>
                  <a:pt x="16255" y="1420"/>
                </a:cubicBezTo>
                <a:cubicBezTo>
                  <a:pt x="14790" y="505"/>
                  <a:pt x="12790" y="0"/>
                  <a:pt x="10621" y="0"/>
                </a:cubicBezTo>
                <a:close/>
                <a:moveTo>
                  <a:pt x="7922" y="5910"/>
                </a:moveTo>
                <a:cubicBezTo>
                  <a:pt x="10338" y="5910"/>
                  <a:pt x="9900" y="7158"/>
                  <a:pt x="9461" y="7626"/>
                </a:cubicBezTo>
                <a:cubicBezTo>
                  <a:pt x="9021" y="8094"/>
                  <a:pt x="7592" y="9302"/>
                  <a:pt x="6384" y="8054"/>
                </a:cubicBezTo>
                <a:cubicBezTo>
                  <a:pt x="5176" y="6806"/>
                  <a:pt x="6275" y="5910"/>
                  <a:pt x="7922" y="5910"/>
                </a:cubicBezTo>
                <a:close/>
                <a:moveTo>
                  <a:pt x="13319" y="5910"/>
                </a:moveTo>
                <a:cubicBezTo>
                  <a:pt x="14966" y="5910"/>
                  <a:pt x="16063" y="6806"/>
                  <a:pt x="14855" y="8054"/>
                </a:cubicBezTo>
                <a:cubicBezTo>
                  <a:pt x="13647" y="9302"/>
                  <a:pt x="12220" y="8094"/>
                  <a:pt x="11781" y="7626"/>
                </a:cubicBezTo>
                <a:cubicBezTo>
                  <a:pt x="11342" y="7158"/>
                  <a:pt x="10904" y="5910"/>
                  <a:pt x="13319" y="5910"/>
                </a:cubicBezTo>
                <a:close/>
                <a:moveTo>
                  <a:pt x="10621" y="8587"/>
                </a:moveTo>
                <a:cubicBezTo>
                  <a:pt x="11915" y="8863"/>
                  <a:pt x="11935" y="9797"/>
                  <a:pt x="11568" y="10103"/>
                </a:cubicBezTo>
                <a:cubicBezTo>
                  <a:pt x="11202" y="10409"/>
                  <a:pt x="10621" y="9935"/>
                  <a:pt x="10621" y="9935"/>
                </a:cubicBezTo>
                <a:cubicBezTo>
                  <a:pt x="10621" y="9935"/>
                  <a:pt x="10040" y="10409"/>
                  <a:pt x="9674" y="10103"/>
                </a:cubicBezTo>
                <a:cubicBezTo>
                  <a:pt x="9307" y="9797"/>
                  <a:pt x="9327" y="8863"/>
                  <a:pt x="10621" y="8587"/>
                </a:cubicBezTo>
                <a:close/>
                <a:moveTo>
                  <a:pt x="5992" y="10937"/>
                </a:moveTo>
                <a:cubicBezTo>
                  <a:pt x="6051" y="12945"/>
                  <a:pt x="6696" y="13311"/>
                  <a:pt x="7391" y="13396"/>
                </a:cubicBezTo>
                <a:cubicBezTo>
                  <a:pt x="8607" y="13545"/>
                  <a:pt x="10601" y="13547"/>
                  <a:pt x="10621" y="13547"/>
                </a:cubicBezTo>
                <a:cubicBezTo>
                  <a:pt x="10641" y="13547"/>
                  <a:pt x="12634" y="13545"/>
                  <a:pt x="13848" y="13396"/>
                </a:cubicBezTo>
                <a:cubicBezTo>
                  <a:pt x="14988" y="13256"/>
                  <a:pt x="15221" y="12164"/>
                  <a:pt x="15250" y="10937"/>
                </a:cubicBezTo>
                <a:cubicBezTo>
                  <a:pt x="15233" y="10938"/>
                  <a:pt x="15215" y="10941"/>
                  <a:pt x="15197" y="10941"/>
                </a:cubicBezTo>
                <a:cubicBezTo>
                  <a:pt x="14628" y="10941"/>
                  <a:pt x="14455" y="11406"/>
                  <a:pt x="14403" y="11637"/>
                </a:cubicBezTo>
                <a:lnTo>
                  <a:pt x="14403" y="12580"/>
                </a:lnTo>
                <a:lnTo>
                  <a:pt x="13640" y="12580"/>
                </a:lnTo>
                <a:lnTo>
                  <a:pt x="13640" y="12020"/>
                </a:lnTo>
                <a:lnTo>
                  <a:pt x="12760" y="12020"/>
                </a:lnTo>
                <a:lnTo>
                  <a:pt x="12760" y="12580"/>
                </a:lnTo>
                <a:lnTo>
                  <a:pt x="11997" y="12580"/>
                </a:lnTo>
                <a:lnTo>
                  <a:pt x="11997" y="12020"/>
                </a:lnTo>
                <a:lnTo>
                  <a:pt x="11001" y="12020"/>
                </a:lnTo>
                <a:lnTo>
                  <a:pt x="11001" y="12580"/>
                </a:lnTo>
                <a:lnTo>
                  <a:pt x="10238" y="12580"/>
                </a:lnTo>
                <a:lnTo>
                  <a:pt x="10238" y="12020"/>
                </a:lnTo>
                <a:lnTo>
                  <a:pt x="9243" y="12020"/>
                </a:lnTo>
                <a:lnTo>
                  <a:pt x="9243" y="12580"/>
                </a:lnTo>
                <a:lnTo>
                  <a:pt x="8480" y="12580"/>
                </a:lnTo>
                <a:lnTo>
                  <a:pt x="8480" y="12020"/>
                </a:lnTo>
                <a:lnTo>
                  <a:pt x="7599" y="12020"/>
                </a:lnTo>
                <a:lnTo>
                  <a:pt x="7599" y="12580"/>
                </a:lnTo>
                <a:lnTo>
                  <a:pt x="6836" y="12580"/>
                </a:lnTo>
                <a:lnTo>
                  <a:pt x="6836" y="11637"/>
                </a:lnTo>
                <a:cubicBezTo>
                  <a:pt x="6785" y="11406"/>
                  <a:pt x="6611" y="10941"/>
                  <a:pt x="6042" y="10941"/>
                </a:cubicBezTo>
                <a:cubicBezTo>
                  <a:pt x="6025" y="10941"/>
                  <a:pt x="6008" y="10938"/>
                  <a:pt x="5992" y="10937"/>
                </a:cubicBezTo>
                <a:close/>
                <a:moveTo>
                  <a:pt x="18724" y="11960"/>
                </a:moveTo>
                <a:cubicBezTo>
                  <a:pt x="18679" y="11960"/>
                  <a:pt x="18630" y="11962"/>
                  <a:pt x="18578" y="11965"/>
                </a:cubicBezTo>
                <a:cubicBezTo>
                  <a:pt x="17773" y="12017"/>
                  <a:pt x="17571" y="12819"/>
                  <a:pt x="16975" y="13190"/>
                </a:cubicBezTo>
                <a:cubicBezTo>
                  <a:pt x="16446" y="13520"/>
                  <a:pt x="3685" y="18765"/>
                  <a:pt x="3126" y="19006"/>
                </a:cubicBezTo>
                <a:cubicBezTo>
                  <a:pt x="2780" y="19156"/>
                  <a:pt x="2366" y="19181"/>
                  <a:pt x="1954" y="19181"/>
                </a:cubicBezTo>
                <a:cubicBezTo>
                  <a:pt x="1744" y="19181"/>
                  <a:pt x="1534" y="19175"/>
                  <a:pt x="1334" y="19175"/>
                </a:cubicBezTo>
                <a:cubicBezTo>
                  <a:pt x="731" y="19175"/>
                  <a:pt x="215" y="19234"/>
                  <a:pt x="37" y="19710"/>
                </a:cubicBezTo>
                <a:cubicBezTo>
                  <a:pt x="-177" y="20284"/>
                  <a:pt x="567" y="20350"/>
                  <a:pt x="1329" y="20802"/>
                </a:cubicBezTo>
                <a:cubicBezTo>
                  <a:pt x="1924" y="21156"/>
                  <a:pt x="1829" y="21547"/>
                  <a:pt x="2523" y="21547"/>
                </a:cubicBezTo>
                <a:cubicBezTo>
                  <a:pt x="2570" y="21547"/>
                  <a:pt x="2622" y="21545"/>
                  <a:pt x="2676" y="21541"/>
                </a:cubicBezTo>
                <a:cubicBezTo>
                  <a:pt x="3480" y="21487"/>
                  <a:pt x="3676" y="20683"/>
                  <a:pt x="4269" y="20310"/>
                </a:cubicBezTo>
                <a:cubicBezTo>
                  <a:pt x="4796" y="19978"/>
                  <a:pt x="17548" y="14736"/>
                  <a:pt x="18109" y="14497"/>
                </a:cubicBezTo>
                <a:cubicBezTo>
                  <a:pt x="18446" y="14353"/>
                  <a:pt x="18847" y="14327"/>
                  <a:pt x="19248" y="14327"/>
                </a:cubicBezTo>
                <a:cubicBezTo>
                  <a:pt x="19480" y="14327"/>
                  <a:pt x="19714" y="14336"/>
                  <a:pt x="19934" y="14336"/>
                </a:cubicBezTo>
                <a:cubicBezTo>
                  <a:pt x="20523" y="14336"/>
                  <a:pt x="21024" y="14272"/>
                  <a:pt x="21202" y="13805"/>
                </a:cubicBezTo>
                <a:cubicBezTo>
                  <a:pt x="21421" y="13232"/>
                  <a:pt x="20676" y="13163"/>
                  <a:pt x="19917" y="12708"/>
                </a:cubicBezTo>
                <a:cubicBezTo>
                  <a:pt x="19323" y="12351"/>
                  <a:pt x="19425" y="11960"/>
                  <a:pt x="18724" y="11960"/>
                </a:cubicBezTo>
                <a:close/>
                <a:moveTo>
                  <a:pt x="2384" y="11965"/>
                </a:moveTo>
                <a:cubicBezTo>
                  <a:pt x="1828" y="12014"/>
                  <a:pt x="1878" y="12376"/>
                  <a:pt x="1324" y="12708"/>
                </a:cubicBezTo>
                <a:cubicBezTo>
                  <a:pt x="566" y="13163"/>
                  <a:pt x="-179" y="13232"/>
                  <a:pt x="40" y="13805"/>
                </a:cubicBezTo>
                <a:cubicBezTo>
                  <a:pt x="399" y="14747"/>
                  <a:pt x="2077" y="14046"/>
                  <a:pt x="3133" y="14497"/>
                </a:cubicBezTo>
                <a:cubicBezTo>
                  <a:pt x="3352" y="14590"/>
                  <a:pt x="5429" y="15447"/>
                  <a:pt x="7913" y="16476"/>
                </a:cubicBezTo>
                <a:cubicBezTo>
                  <a:pt x="8576" y="16201"/>
                  <a:pt x="9270" y="15914"/>
                  <a:pt x="9963" y="15625"/>
                </a:cubicBezTo>
                <a:cubicBezTo>
                  <a:pt x="7086" y="14426"/>
                  <a:pt x="4499" y="13335"/>
                  <a:pt x="4267" y="13190"/>
                </a:cubicBezTo>
                <a:cubicBezTo>
                  <a:pt x="3671" y="12819"/>
                  <a:pt x="3468" y="12017"/>
                  <a:pt x="2664" y="11965"/>
                </a:cubicBezTo>
                <a:cubicBezTo>
                  <a:pt x="2556" y="11958"/>
                  <a:pt x="2464" y="11958"/>
                  <a:pt x="2384" y="11965"/>
                </a:cubicBezTo>
                <a:close/>
                <a:moveTo>
                  <a:pt x="13327" y="17024"/>
                </a:moveTo>
                <a:cubicBezTo>
                  <a:pt x="12662" y="17299"/>
                  <a:pt x="11972" y="17587"/>
                  <a:pt x="11279" y="17875"/>
                </a:cubicBezTo>
                <a:cubicBezTo>
                  <a:pt x="14155" y="19074"/>
                  <a:pt x="16739" y="20164"/>
                  <a:pt x="16970" y="20310"/>
                </a:cubicBezTo>
                <a:cubicBezTo>
                  <a:pt x="17563" y="20683"/>
                  <a:pt x="17762" y="21487"/>
                  <a:pt x="18566" y="21541"/>
                </a:cubicBezTo>
                <a:cubicBezTo>
                  <a:pt x="19428" y="21600"/>
                  <a:pt x="19275" y="21180"/>
                  <a:pt x="19910" y="20802"/>
                </a:cubicBezTo>
                <a:cubicBezTo>
                  <a:pt x="20673" y="20350"/>
                  <a:pt x="21417" y="20284"/>
                  <a:pt x="21202" y="19710"/>
                </a:cubicBezTo>
                <a:cubicBezTo>
                  <a:pt x="20850" y="18767"/>
                  <a:pt x="19169" y="19461"/>
                  <a:pt x="18116" y="19006"/>
                </a:cubicBezTo>
                <a:cubicBezTo>
                  <a:pt x="17898" y="18912"/>
                  <a:pt x="15814" y="18054"/>
                  <a:pt x="13327" y="17024"/>
                </a:cubicBezTo>
                <a:close/>
              </a:path>
            </a:pathLst>
          </a:custGeom>
          <a:solidFill>
            <a:srgbClr val="808785"/>
          </a:solidFill>
          <a:ln w="12700">
            <a:miter lim="400000"/>
          </a:ln>
        </p:spPr>
        <p:txBody>
          <a:bodyPr lIns="50800" tIns="50800" rIns="50800" bIns="50800" anchor="ctr"/>
          <a:lstStyle/>
          <a:p>
            <a:pPr>
              <a:defRPr>
                <a:solidFill>
                  <a:srgbClr val="FFFFFF"/>
                </a:solidFill>
              </a:defRPr>
            </a:pPr>
          </a:p>
        </p:txBody>
      </p:sp>
      <p:sp>
        <p:nvSpPr>
          <p:cNvPr id="239" name="Skull"/>
          <p:cNvSpPr/>
          <p:nvPr/>
        </p:nvSpPr>
        <p:spPr>
          <a:xfrm>
            <a:off x="4632031" y="4861830"/>
            <a:ext cx="606136" cy="865709"/>
          </a:xfrm>
          <a:custGeom>
            <a:avLst/>
            <a:gdLst/>
            <a:ahLst/>
            <a:cxnLst>
              <a:cxn ang="0">
                <a:pos x="wd2" y="hd2"/>
              </a:cxn>
              <a:cxn ang="5400000">
                <a:pos x="wd2" y="hd2"/>
              </a:cxn>
              <a:cxn ang="10800000">
                <a:pos x="wd2" y="hd2"/>
              </a:cxn>
              <a:cxn ang="16200000">
                <a:pos x="wd2" y="hd2"/>
              </a:cxn>
            </a:cxnLst>
            <a:rect l="0" t="0" r="r" b="b"/>
            <a:pathLst>
              <a:path w="21241" h="21547" fill="norm" stroke="1" extrusionOk="0">
                <a:moveTo>
                  <a:pt x="10621" y="0"/>
                </a:moveTo>
                <a:cubicBezTo>
                  <a:pt x="8452" y="0"/>
                  <a:pt x="6450" y="505"/>
                  <a:pt x="4985" y="1420"/>
                </a:cubicBezTo>
                <a:cubicBezTo>
                  <a:pt x="3496" y="2351"/>
                  <a:pt x="2676" y="3652"/>
                  <a:pt x="2676" y="5082"/>
                </a:cubicBezTo>
                <a:cubicBezTo>
                  <a:pt x="2676" y="6422"/>
                  <a:pt x="3143" y="6794"/>
                  <a:pt x="4370" y="7570"/>
                </a:cubicBezTo>
                <a:cubicBezTo>
                  <a:pt x="4340" y="7270"/>
                  <a:pt x="4246" y="7098"/>
                  <a:pt x="4021" y="6689"/>
                </a:cubicBezTo>
                <a:cubicBezTo>
                  <a:pt x="3978" y="6612"/>
                  <a:pt x="3931" y="6527"/>
                  <a:pt x="3879" y="6433"/>
                </a:cubicBezTo>
                <a:cubicBezTo>
                  <a:pt x="3439" y="5619"/>
                  <a:pt x="3776" y="4807"/>
                  <a:pt x="3791" y="4773"/>
                </a:cubicBezTo>
                <a:lnTo>
                  <a:pt x="4155" y="4851"/>
                </a:lnTo>
                <a:lnTo>
                  <a:pt x="4521" y="4929"/>
                </a:lnTo>
                <a:cubicBezTo>
                  <a:pt x="4518" y="4936"/>
                  <a:pt x="4245" y="5601"/>
                  <a:pt x="4590" y="6237"/>
                </a:cubicBezTo>
                <a:cubicBezTo>
                  <a:pt x="4640" y="6331"/>
                  <a:pt x="4687" y="6414"/>
                  <a:pt x="4729" y="6491"/>
                </a:cubicBezTo>
                <a:cubicBezTo>
                  <a:pt x="5021" y="7020"/>
                  <a:pt x="5143" y="7240"/>
                  <a:pt x="5143" y="7835"/>
                </a:cubicBezTo>
                <a:cubicBezTo>
                  <a:pt x="5143" y="8142"/>
                  <a:pt x="5028" y="8416"/>
                  <a:pt x="4918" y="8681"/>
                </a:cubicBezTo>
                <a:cubicBezTo>
                  <a:pt x="4785" y="8999"/>
                  <a:pt x="4670" y="9274"/>
                  <a:pt x="4760" y="9569"/>
                </a:cubicBezTo>
                <a:cubicBezTo>
                  <a:pt x="4915" y="10082"/>
                  <a:pt x="5546" y="10399"/>
                  <a:pt x="6042" y="10399"/>
                </a:cubicBezTo>
                <a:cubicBezTo>
                  <a:pt x="7019" y="10399"/>
                  <a:pt x="7441" y="11009"/>
                  <a:pt x="7573" y="11479"/>
                </a:cubicBezTo>
                <a:lnTo>
                  <a:pt x="8480" y="11479"/>
                </a:lnTo>
                <a:lnTo>
                  <a:pt x="8480" y="10919"/>
                </a:lnTo>
                <a:lnTo>
                  <a:pt x="9243" y="10919"/>
                </a:lnTo>
                <a:lnTo>
                  <a:pt x="9243" y="11479"/>
                </a:lnTo>
                <a:lnTo>
                  <a:pt x="10238" y="11479"/>
                </a:lnTo>
                <a:lnTo>
                  <a:pt x="10238" y="10919"/>
                </a:lnTo>
                <a:lnTo>
                  <a:pt x="11001" y="10919"/>
                </a:lnTo>
                <a:lnTo>
                  <a:pt x="11001" y="11479"/>
                </a:lnTo>
                <a:lnTo>
                  <a:pt x="11999" y="11479"/>
                </a:lnTo>
                <a:lnTo>
                  <a:pt x="11999" y="10919"/>
                </a:lnTo>
                <a:lnTo>
                  <a:pt x="12760" y="10919"/>
                </a:lnTo>
                <a:lnTo>
                  <a:pt x="12760" y="11479"/>
                </a:lnTo>
                <a:lnTo>
                  <a:pt x="13669" y="11479"/>
                </a:lnTo>
                <a:cubicBezTo>
                  <a:pt x="13801" y="11009"/>
                  <a:pt x="14223" y="10399"/>
                  <a:pt x="15200" y="10399"/>
                </a:cubicBezTo>
                <a:cubicBezTo>
                  <a:pt x="15696" y="10399"/>
                  <a:pt x="16327" y="10082"/>
                  <a:pt x="16482" y="9569"/>
                </a:cubicBezTo>
                <a:cubicBezTo>
                  <a:pt x="16572" y="9274"/>
                  <a:pt x="16457" y="8999"/>
                  <a:pt x="16324" y="8681"/>
                </a:cubicBezTo>
                <a:cubicBezTo>
                  <a:pt x="16214" y="8416"/>
                  <a:pt x="16099" y="8142"/>
                  <a:pt x="16099" y="7835"/>
                </a:cubicBezTo>
                <a:cubicBezTo>
                  <a:pt x="16099" y="7239"/>
                  <a:pt x="16219" y="7020"/>
                  <a:pt x="16511" y="6491"/>
                </a:cubicBezTo>
                <a:cubicBezTo>
                  <a:pt x="16553" y="6414"/>
                  <a:pt x="16599" y="6331"/>
                  <a:pt x="16650" y="6237"/>
                </a:cubicBezTo>
                <a:cubicBezTo>
                  <a:pt x="16994" y="5601"/>
                  <a:pt x="16724" y="4936"/>
                  <a:pt x="16721" y="4929"/>
                </a:cubicBezTo>
                <a:lnTo>
                  <a:pt x="17451" y="4773"/>
                </a:lnTo>
                <a:cubicBezTo>
                  <a:pt x="17466" y="4807"/>
                  <a:pt x="17804" y="5619"/>
                  <a:pt x="17362" y="6433"/>
                </a:cubicBezTo>
                <a:cubicBezTo>
                  <a:pt x="17311" y="6527"/>
                  <a:pt x="17264" y="6611"/>
                  <a:pt x="17221" y="6688"/>
                </a:cubicBezTo>
                <a:cubicBezTo>
                  <a:pt x="16996" y="7097"/>
                  <a:pt x="16901" y="7270"/>
                  <a:pt x="16872" y="7570"/>
                </a:cubicBezTo>
                <a:cubicBezTo>
                  <a:pt x="18099" y="6794"/>
                  <a:pt x="18566" y="6422"/>
                  <a:pt x="18566" y="5082"/>
                </a:cubicBezTo>
                <a:cubicBezTo>
                  <a:pt x="18566" y="3652"/>
                  <a:pt x="17744" y="2352"/>
                  <a:pt x="16255" y="1420"/>
                </a:cubicBezTo>
                <a:cubicBezTo>
                  <a:pt x="14790" y="505"/>
                  <a:pt x="12790" y="0"/>
                  <a:pt x="10621" y="0"/>
                </a:cubicBezTo>
                <a:close/>
                <a:moveTo>
                  <a:pt x="7922" y="5910"/>
                </a:moveTo>
                <a:cubicBezTo>
                  <a:pt x="10338" y="5910"/>
                  <a:pt x="9900" y="7158"/>
                  <a:pt x="9461" y="7626"/>
                </a:cubicBezTo>
                <a:cubicBezTo>
                  <a:pt x="9021" y="8094"/>
                  <a:pt x="7592" y="9302"/>
                  <a:pt x="6384" y="8054"/>
                </a:cubicBezTo>
                <a:cubicBezTo>
                  <a:pt x="5176" y="6806"/>
                  <a:pt x="6275" y="5910"/>
                  <a:pt x="7922" y="5910"/>
                </a:cubicBezTo>
                <a:close/>
                <a:moveTo>
                  <a:pt x="13319" y="5910"/>
                </a:moveTo>
                <a:cubicBezTo>
                  <a:pt x="14966" y="5910"/>
                  <a:pt x="16063" y="6806"/>
                  <a:pt x="14855" y="8054"/>
                </a:cubicBezTo>
                <a:cubicBezTo>
                  <a:pt x="13647" y="9302"/>
                  <a:pt x="12220" y="8094"/>
                  <a:pt x="11781" y="7626"/>
                </a:cubicBezTo>
                <a:cubicBezTo>
                  <a:pt x="11342" y="7158"/>
                  <a:pt x="10904" y="5910"/>
                  <a:pt x="13319" y="5910"/>
                </a:cubicBezTo>
                <a:close/>
                <a:moveTo>
                  <a:pt x="10621" y="8587"/>
                </a:moveTo>
                <a:cubicBezTo>
                  <a:pt x="11915" y="8863"/>
                  <a:pt x="11935" y="9797"/>
                  <a:pt x="11568" y="10103"/>
                </a:cubicBezTo>
                <a:cubicBezTo>
                  <a:pt x="11202" y="10409"/>
                  <a:pt x="10621" y="9935"/>
                  <a:pt x="10621" y="9935"/>
                </a:cubicBezTo>
                <a:cubicBezTo>
                  <a:pt x="10621" y="9935"/>
                  <a:pt x="10040" y="10409"/>
                  <a:pt x="9674" y="10103"/>
                </a:cubicBezTo>
                <a:cubicBezTo>
                  <a:pt x="9307" y="9797"/>
                  <a:pt x="9327" y="8863"/>
                  <a:pt x="10621" y="8587"/>
                </a:cubicBezTo>
                <a:close/>
                <a:moveTo>
                  <a:pt x="5992" y="10937"/>
                </a:moveTo>
                <a:cubicBezTo>
                  <a:pt x="6051" y="12945"/>
                  <a:pt x="6696" y="13311"/>
                  <a:pt x="7391" y="13396"/>
                </a:cubicBezTo>
                <a:cubicBezTo>
                  <a:pt x="8607" y="13545"/>
                  <a:pt x="10601" y="13547"/>
                  <a:pt x="10621" y="13547"/>
                </a:cubicBezTo>
                <a:cubicBezTo>
                  <a:pt x="10641" y="13547"/>
                  <a:pt x="12634" y="13545"/>
                  <a:pt x="13848" y="13396"/>
                </a:cubicBezTo>
                <a:cubicBezTo>
                  <a:pt x="14988" y="13256"/>
                  <a:pt x="15221" y="12164"/>
                  <a:pt x="15250" y="10937"/>
                </a:cubicBezTo>
                <a:cubicBezTo>
                  <a:pt x="15233" y="10938"/>
                  <a:pt x="15215" y="10941"/>
                  <a:pt x="15197" y="10941"/>
                </a:cubicBezTo>
                <a:cubicBezTo>
                  <a:pt x="14628" y="10941"/>
                  <a:pt x="14455" y="11406"/>
                  <a:pt x="14403" y="11637"/>
                </a:cubicBezTo>
                <a:lnTo>
                  <a:pt x="14403" y="12580"/>
                </a:lnTo>
                <a:lnTo>
                  <a:pt x="13640" y="12580"/>
                </a:lnTo>
                <a:lnTo>
                  <a:pt x="13640" y="12020"/>
                </a:lnTo>
                <a:lnTo>
                  <a:pt x="12760" y="12020"/>
                </a:lnTo>
                <a:lnTo>
                  <a:pt x="12760" y="12580"/>
                </a:lnTo>
                <a:lnTo>
                  <a:pt x="11997" y="12580"/>
                </a:lnTo>
                <a:lnTo>
                  <a:pt x="11997" y="12020"/>
                </a:lnTo>
                <a:lnTo>
                  <a:pt x="11001" y="12020"/>
                </a:lnTo>
                <a:lnTo>
                  <a:pt x="11001" y="12580"/>
                </a:lnTo>
                <a:lnTo>
                  <a:pt x="10238" y="12580"/>
                </a:lnTo>
                <a:lnTo>
                  <a:pt x="10238" y="12020"/>
                </a:lnTo>
                <a:lnTo>
                  <a:pt x="9243" y="12020"/>
                </a:lnTo>
                <a:lnTo>
                  <a:pt x="9243" y="12580"/>
                </a:lnTo>
                <a:lnTo>
                  <a:pt x="8480" y="12580"/>
                </a:lnTo>
                <a:lnTo>
                  <a:pt x="8480" y="12020"/>
                </a:lnTo>
                <a:lnTo>
                  <a:pt x="7599" y="12020"/>
                </a:lnTo>
                <a:lnTo>
                  <a:pt x="7599" y="12580"/>
                </a:lnTo>
                <a:lnTo>
                  <a:pt x="6836" y="12580"/>
                </a:lnTo>
                <a:lnTo>
                  <a:pt x="6836" y="11637"/>
                </a:lnTo>
                <a:cubicBezTo>
                  <a:pt x="6785" y="11406"/>
                  <a:pt x="6611" y="10941"/>
                  <a:pt x="6042" y="10941"/>
                </a:cubicBezTo>
                <a:cubicBezTo>
                  <a:pt x="6025" y="10941"/>
                  <a:pt x="6008" y="10938"/>
                  <a:pt x="5992" y="10937"/>
                </a:cubicBezTo>
                <a:close/>
                <a:moveTo>
                  <a:pt x="18724" y="11960"/>
                </a:moveTo>
                <a:cubicBezTo>
                  <a:pt x="18679" y="11960"/>
                  <a:pt x="18630" y="11962"/>
                  <a:pt x="18578" y="11965"/>
                </a:cubicBezTo>
                <a:cubicBezTo>
                  <a:pt x="17773" y="12017"/>
                  <a:pt x="17571" y="12819"/>
                  <a:pt x="16975" y="13190"/>
                </a:cubicBezTo>
                <a:cubicBezTo>
                  <a:pt x="16446" y="13520"/>
                  <a:pt x="3685" y="18765"/>
                  <a:pt x="3126" y="19006"/>
                </a:cubicBezTo>
                <a:cubicBezTo>
                  <a:pt x="2780" y="19156"/>
                  <a:pt x="2366" y="19181"/>
                  <a:pt x="1954" y="19181"/>
                </a:cubicBezTo>
                <a:cubicBezTo>
                  <a:pt x="1744" y="19181"/>
                  <a:pt x="1534" y="19175"/>
                  <a:pt x="1334" y="19175"/>
                </a:cubicBezTo>
                <a:cubicBezTo>
                  <a:pt x="731" y="19175"/>
                  <a:pt x="215" y="19234"/>
                  <a:pt x="37" y="19710"/>
                </a:cubicBezTo>
                <a:cubicBezTo>
                  <a:pt x="-177" y="20284"/>
                  <a:pt x="567" y="20350"/>
                  <a:pt x="1329" y="20802"/>
                </a:cubicBezTo>
                <a:cubicBezTo>
                  <a:pt x="1924" y="21156"/>
                  <a:pt x="1829" y="21547"/>
                  <a:pt x="2523" y="21547"/>
                </a:cubicBezTo>
                <a:cubicBezTo>
                  <a:pt x="2570" y="21547"/>
                  <a:pt x="2622" y="21545"/>
                  <a:pt x="2676" y="21541"/>
                </a:cubicBezTo>
                <a:cubicBezTo>
                  <a:pt x="3480" y="21487"/>
                  <a:pt x="3676" y="20683"/>
                  <a:pt x="4269" y="20310"/>
                </a:cubicBezTo>
                <a:cubicBezTo>
                  <a:pt x="4796" y="19978"/>
                  <a:pt x="17548" y="14736"/>
                  <a:pt x="18109" y="14497"/>
                </a:cubicBezTo>
                <a:cubicBezTo>
                  <a:pt x="18446" y="14353"/>
                  <a:pt x="18847" y="14327"/>
                  <a:pt x="19248" y="14327"/>
                </a:cubicBezTo>
                <a:cubicBezTo>
                  <a:pt x="19480" y="14327"/>
                  <a:pt x="19714" y="14336"/>
                  <a:pt x="19934" y="14336"/>
                </a:cubicBezTo>
                <a:cubicBezTo>
                  <a:pt x="20523" y="14336"/>
                  <a:pt x="21024" y="14272"/>
                  <a:pt x="21202" y="13805"/>
                </a:cubicBezTo>
                <a:cubicBezTo>
                  <a:pt x="21421" y="13232"/>
                  <a:pt x="20676" y="13163"/>
                  <a:pt x="19917" y="12708"/>
                </a:cubicBezTo>
                <a:cubicBezTo>
                  <a:pt x="19323" y="12351"/>
                  <a:pt x="19425" y="11960"/>
                  <a:pt x="18724" y="11960"/>
                </a:cubicBezTo>
                <a:close/>
                <a:moveTo>
                  <a:pt x="2384" y="11965"/>
                </a:moveTo>
                <a:cubicBezTo>
                  <a:pt x="1828" y="12014"/>
                  <a:pt x="1878" y="12376"/>
                  <a:pt x="1324" y="12708"/>
                </a:cubicBezTo>
                <a:cubicBezTo>
                  <a:pt x="566" y="13163"/>
                  <a:pt x="-179" y="13232"/>
                  <a:pt x="40" y="13805"/>
                </a:cubicBezTo>
                <a:cubicBezTo>
                  <a:pt x="399" y="14747"/>
                  <a:pt x="2077" y="14046"/>
                  <a:pt x="3133" y="14497"/>
                </a:cubicBezTo>
                <a:cubicBezTo>
                  <a:pt x="3352" y="14590"/>
                  <a:pt x="5429" y="15447"/>
                  <a:pt x="7913" y="16476"/>
                </a:cubicBezTo>
                <a:cubicBezTo>
                  <a:pt x="8576" y="16201"/>
                  <a:pt x="9270" y="15914"/>
                  <a:pt x="9963" y="15625"/>
                </a:cubicBezTo>
                <a:cubicBezTo>
                  <a:pt x="7086" y="14426"/>
                  <a:pt x="4499" y="13335"/>
                  <a:pt x="4267" y="13190"/>
                </a:cubicBezTo>
                <a:cubicBezTo>
                  <a:pt x="3671" y="12819"/>
                  <a:pt x="3468" y="12017"/>
                  <a:pt x="2664" y="11965"/>
                </a:cubicBezTo>
                <a:cubicBezTo>
                  <a:pt x="2556" y="11958"/>
                  <a:pt x="2464" y="11958"/>
                  <a:pt x="2384" y="11965"/>
                </a:cubicBezTo>
                <a:close/>
                <a:moveTo>
                  <a:pt x="13327" y="17024"/>
                </a:moveTo>
                <a:cubicBezTo>
                  <a:pt x="12662" y="17299"/>
                  <a:pt x="11972" y="17587"/>
                  <a:pt x="11279" y="17875"/>
                </a:cubicBezTo>
                <a:cubicBezTo>
                  <a:pt x="14155" y="19074"/>
                  <a:pt x="16739" y="20164"/>
                  <a:pt x="16970" y="20310"/>
                </a:cubicBezTo>
                <a:cubicBezTo>
                  <a:pt x="17563" y="20683"/>
                  <a:pt x="17762" y="21487"/>
                  <a:pt x="18566" y="21541"/>
                </a:cubicBezTo>
                <a:cubicBezTo>
                  <a:pt x="19428" y="21600"/>
                  <a:pt x="19275" y="21180"/>
                  <a:pt x="19910" y="20802"/>
                </a:cubicBezTo>
                <a:cubicBezTo>
                  <a:pt x="20673" y="20350"/>
                  <a:pt x="21417" y="20284"/>
                  <a:pt x="21202" y="19710"/>
                </a:cubicBezTo>
                <a:cubicBezTo>
                  <a:pt x="20850" y="18767"/>
                  <a:pt x="19169" y="19461"/>
                  <a:pt x="18116" y="19006"/>
                </a:cubicBezTo>
                <a:cubicBezTo>
                  <a:pt x="17898" y="18912"/>
                  <a:pt x="15814" y="18054"/>
                  <a:pt x="13327" y="17024"/>
                </a:cubicBezTo>
                <a:close/>
              </a:path>
            </a:pathLst>
          </a:custGeom>
          <a:solidFill>
            <a:srgbClr val="808785"/>
          </a:solidFill>
          <a:ln w="12700">
            <a:miter lim="400000"/>
          </a:ln>
        </p:spPr>
        <p:txBody>
          <a:bodyPr lIns="50800" tIns="50800" rIns="50800" bIns="50800" anchor="ctr"/>
          <a:lstStyle/>
          <a:p>
            <a:pPr>
              <a:defRPr>
                <a:solidFill>
                  <a:srgbClr val="FFFFFF"/>
                </a:solidFill>
              </a:defRPr>
            </a:pPr>
          </a:p>
        </p:txBody>
      </p:sp>
      <p:sp>
        <p:nvSpPr>
          <p:cNvPr id="240" name="Heart"/>
          <p:cNvSpPr/>
          <p:nvPr/>
        </p:nvSpPr>
        <p:spPr>
          <a:xfrm>
            <a:off x="7619204" y="4972951"/>
            <a:ext cx="977236" cy="863601"/>
          </a:xfrm>
          <a:custGeom>
            <a:avLst/>
            <a:gdLst/>
            <a:ahLst/>
            <a:cxnLst>
              <a:cxn ang="0">
                <a:pos x="wd2" y="hd2"/>
              </a:cxn>
              <a:cxn ang="5400000">
                <a:pos x="wd2" y="hd2"/>
              </a:cxn>
              <a:cxn ang="10800000">
                <a:pos x="wd2" y="hd2"/>
              </a:cxn>
              <a:cxn ang="16200000">
                <a:pos x="wd2" y="hd2"/>
              </a:cxn>
            </a:cxnLst>
            <a:rect l="0" t="0" r="r" b="b"/>
            <a:pathLst>
              <a:path w="21506" h="21433" fill="norm" stroke="1" extrusionOk="0">
                <a:moveTo>
                  <a:pt x="5838" y="8"/>
                </a:moveTo>
                <a:cubicBezTo>
                  <a:pt x="3712" y="114"/>
                  <a:pt x="158" y="1891"/>
                  <a:pt x="2" y="7232"/>
                </a:cubicBezTo>
                <a:cubicBezTo>
                  <a:pt x="-54" y="9134"/>
                  <a:pt x="1253" y="14877"/>
                  <a:pt x="10702" y="21433"/>
                </a:cubicBezTo>
                <a:cubicBezTo>
                  <a:pt x="20130" y="14892"/>
                  <a:pt x="21546" y="9139"/>
                  <a:pt x="21505" y="7232"/>
                </a:cubicBezTo>
                <a:cubicBezTo>
                  <a:pt x="21391" y="1889"/>
                  <a:pt x="17806" y="115"/>
                  <a:pt x="15669" y="8"/>
                </a:cubicBezTo>
                <a:cubicBezTo>
                  <a:pt x="12170" y="-167"/>
                  <a:pt x="10753" y="2729"/>
                  <a:pt x="10753" y="2729"/>
                </a:cubicBezTo>
                <a:cubicBezTo>
                  <a:pt x="10753" y="2729"/>
                  <a:pt x="9337" y="-167"/>
                  <a:pt x="5838" y="8"/>
                </a:cubicBezTo>
                <a:close/>
              </a:path>
            </a:pathLst>
          </a:custGeom>
          <a:solidFill>
            <a:schemeClr val="accent5"/>
          </a:solidFill>
          <a:ln w="12700">
            <a:miter lim="400000"/>
          </a:ln>
        </p:spPr>
        <p:txBody>
          <a:bodyPr lIns="50800" tIns="50800" rIns="50800" bIns="50800" anchor="ctr"/>
          <a:lstStyle/>
          <a:p>
            <a:pPr>
              <a:defRPr>
                <a:solidFill>
                  <a:schemeClr val="accent5"/>
                </a:solidFill>
              </a:defRPr>
            </a:pPr>
          </a:p>
        </p:txBody>
      </p:sp>
      <p:sp>
        <p:nvSpPr>
          <p:cNvPr id="241" name="Heart"/>
          <p:cNvSpPr/>
          <p:nvPr/>
        </p:nvSpPr>
        <p:spPr>
          <a:xfrm>
            <a:off x="11007031" y="4972951"/>
            <a:ext cx="977236" cy="863601"/>
          </a:xfrm>
          <a:custGeom>
            <a:avLst/>
            <a:gdLst/>
            <a:ahLst/>
            <a:cxnLst>
              <a:cxn ang="0">
                <a:pos x="wd2" y="hd2"/>
              </a:cxn>
              <a:cxn ang="5400000">
                <a:pos x="wd2" y="hd2"/>
              </a:cxn>
              <a:cxn ang="10800000">
                <a:pos x="wd2" y="hd2"/>
              </a:cxn>
              <a:cxn ang="16200000">
                <a:pos x="wd2" y="hd2"/>
              </a:cxn>
            </a:cxnLst>
            <a:rect l="0" t="0" r="r" b="b"/>
            <a:pathLst>
              <a:path w="21506" h="21433" fill="norm" stroke="1" extrusionOk="0">
                <a:moveTo>
                  <a:pt x="5838" y="8"/>
                </a:moveTo>
                <a:cubicBezTo>
                  <a:pt x="3712" y="114"/>
                  <a:pt x="158" y="1891"/>
                  <a:pt x="2" y="7232"/>
                </a:cubicBezTo>
                <a:cubicBezTo>
                  <a:pt x="-54" y="9134"/>
                  <a:pt x="1253" y="14877"/>
                  <a:pt x="10702" y="21433"/>
                </a:cubicBezTo>
                <a:cubicBezTo>
                  <a:pt x="20130" y="14892"/>
                  <a:pt x="21546" y="9139"/>
                  <a:pt x="21505" y="7232"/>
                </a:cubicBezTo>
                <a:cubicBezTo>
                  <a:pt x="21391" y="1889"/>
                  <a:pt x="17806" y="115"/>
                  <a:pt x="15669" y="8"/>
                </a:cubicBezTo>
                <a:cubicBezTo>
                  <a:pt x="12170" y="-167"/>
                  <a:pt x="10753" y="2729"/>
                  <a:pt x="10753" y="2729"/>
                </a:cubicBezTo>
                <a:cubicBezTo>
                  <a:pt x="10753" y="2729"/>
                  <a:pt x="9337" y="-167"/>
                  <a:pt x="5838" y="8"/>
                </a:cubicBezTo>
                <a:close/>
              </a:path>
            </a:pathLst>
          </a:custGeom>
          <a:solidFill>
            <a:schemeClr val="accent5"/>
          </a:solidFill>
          <a:ln w="12700">
            <a:miter lim="400000"/>
          </a:ln>
        </p:spPr>
        <p:txBody>
          <a:bodyPr lIns="50800" tIns="50800" rIns="50800" bIns="50800" anchor="ctr"/>
          <a:lstStyle/>
          <a:p>
            <a:pPr>
              <a:defRPr>
                <a:solidFill>
                  <a:schemeClr val="accent5"/>
                </a:solidFill>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5" name="Image"/>
          <p:cNvGrpSpPr/>
          <p:nvPr/>
        </p:nvGrpSpPr>
        <p:grpSpPr>
          <a:xfrm>
            <a:off x="112590" y="1942275"/>
            <a:ext cx="4427430" cy="7946858"/>
            <a:chOff x="0" y="0"/>
            <a:chExt cx="4427428" cy="7946856"/>
          </a:xfrm>
        </p:grpSpPr>
        <p:pic>
          <p:nvPicPr>
            <p:cNvPr id="243"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44"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46" name="Paul, an apostle of Jesus Christ : The word apostle (apostolos) “is, lit., one sent forth (from stellō, to send)” (Vine).…"/>
          <p:cNvSpPr txBox="1"/>
          <p:nvPr/>
        </p:nvSpPr>
        <p:spPr>
          <a:xfrm>
            <a:off x="4500398" y="2076473"/>
            <a:ext cx="8207290" cy="74283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200"/>
              </a:spcBef>
              <a:buSzPct val="80000"/>
              <a:buBlip>
                <a:blip r:embed="rId4"/>
              </a:buBlip>
              <a:defRPr b="1" cap="all" sz="3400">
                <a:solidFill>
                  <a:srgbClr val="000000"/>
                </a:solidFill>
                <a:latin typeface="Century Gothic"/>
                <a:ea typeface="Century Gothic"/>
                <a:cs typeface="Century Gothic"/>
                <a:sym typeface="Century Gothic"/>
              </a:defRPr>
            </a:pPr>
            <a:r>
              <a:t>godliness W/ CONTENTMENT (5,6)</a:t>
            </a:r>
          </a:p>
          <a:p>
            <a:pPr marL="1143000" indent="-685800" algn="l">
              <a:spcBef>
                <a:spcPts val="2200"/>
              </a:spcBef>
              <a:buSzPct val="80000"/>
              <a:buBlip>
                <a:blip r:embed="rId5"/>
              </a:buBlip>
              <a:defRPr sz="3200">
                <a:solidFill>
                  <a:srgbClr val="000000"/>
                </a:solidFill>
                <a:latin typeface="Century Gothic"/>
                <a:ea typeface="Century Gothic"/>
                <a:cs typeface="Century Gothic"/>
                <a:sym typeface="Century Gothic"/>
              </a:defRPr>
            </a:pPr>
            <a:r>
              <a:rPr b="1"/>
              <a:t>“NOW … IS” </a:t>
            </a:r>
            <a:r>
              <a:t>: denotes contrast between what has been stated and what is about to be stated. </a:t>
            </a:r>
          </a:p>
          <a:p>
            <a:pPr marL="1143000" indent="-685800" algn="l">
              <a:spcBef>
                <a:spcPts val="2200"/>
              </a:spcBef>
              <a:buSzPct val="80000"/>
              <a:buBlip>
                <a:blip r:embed="rId5"/>
              </a:buBlip>
              <a:defRPr sz="3200">
                <a:solidFill>
                  <a:srgbClr val="000000"/>
                </a:solidFill>
                <a:latin typeface="Century Gothic"/>
                <a:ea typeface="Century Gothic"/>
                <a:cs typeface="Century Gothic"/>
                <a:sym typeface="Century Gothic"/>
              </a:defRPr>
            </a:pPr>
            <a:r>
              <a:rPr b="1" cap="all"/>
              <a:t>godliness</a:t>
            </a:r>
            <a:r>
              <a:t> : </a:t>
            </a:r>
            <a:r>
              <a:rPr b="1"/>
              <a:t>eusebeia</a:t>
            </a:r>
            <a:r>
              <a:t> (εὐσέβεια, 2150), “denotes that piety which, characterized by a Godward attitude, does that which is well-pleasing to Him.” [Vines]</a:t>
            </a:r>
          </a:p>
          <a:p>
            <a:pPr marL="1143000" indent="-685800" algn="l">
              <a:spcBef>
                <a:spcPts val="2200"/>
              </a:spcBef>
              <a:buSzPct val="80000"/>
              <a:buBlip>
                <a:blip r:embed="rId5"/>
              </a:buBlip>
              <a:defRPr sz="3200">
                <a:solidFill>
                  <a:srgbClr val="000000"/>
                </a:solidFill>
                <a:latin typeface="Century Gothic"/>
                <a:ea typeface="Century Gothic"/>
                <a:cs typeface="Century Gothic"/>
                <a:sym typeface="Century Gothic"/>
              </a:defRPr>
            </a:pPr>
            <a:r>
              <a:rPr b="1"/>
              <a:t>CONTENTMENT</a:t>
            </a:r>
            <a:r>
              <a:t> : </a:t>
            </a:r>
            <a:r>
              <a:rPr i="1"/>
              <a:t>autarkeia</a:t>
            </a:r>
            <a:r>
              <a:t> (αὐτάρκεια,</a:t>
            </a:r>
            <a:r>
              <a:rPr b="1"/>
              <a:t> </a:t>
            </a:r>
            <a:r>
              <a:t>841) the state of being content with one’s circumstances or lot in life [Lou Nida]</a:t>
            </a:r>
          </a:p>
        </p:txBody>
      </p:sp>
      <p:sp>
        <p:nvSpPr>
          <p:cNvPr id="247" name="1 Timothy 6:6–7 (NKJV)…"/>
          <p:cNvSpPr txBox="1"/>
          <p:nvPr/>
        </p:nvSpPr>
        <p:spPr>
          <a:xfrm>
            <a:off x="316042" y="4722773"/>
            <a:ext cx="4020526" cy="4730919"/>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1 Timothy 6:6–7 (NKJV)</a:t>
            </a:r>
          </a:p>
          <a:p>
            <a:pPr defTabSz="457200">
              <a:defRPr sz="35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6</a:t>
            </a:r>
            <a:r>
              <a:t> Now godliness with contentment is great gain. </a:t>
            </a:r>
            <a:r>
              <a:rPr baseline="31999"/>
              <a:t>7</a:t>
            </a:r>
            <a:r>
              <a:t> For we brought nothing into </a:t>
            </a:r>
            <a:r>
              <a:rPr i="1"/>
              <a:t>this</a:t>
            </a:r>
            <a:r>
              <a:t> world, </a:t>
            </a:r>
            <a:r>
              <a:rPr i="1"/>
              <a:t>and it is</a:t>
            </a:r>
            <a:r>
              <a:t> certain we can carry nothing out.</a:t>
            </a:r>
          </a:p>
        </p:txBody>
      </p:sp>
      <p:grpSp>
        <p:nvGrpSpPr>
          <p:cNvPr id="250" name="“Godliness With Contentment”…"/>
          <p:cNvGrpSpPr/>
          <p:nvPr/>
        </p:nvGrpSpPr>
        <p:grpSpPr>
          <a:xfrm>
            <a:off x="105339" y="62872"/>
            <a:ext cx="12794121" cy="2019301"/>
            <a:chOff x="0" y="0"/>
            <a:chExt cx="12794119" cy="2019300"/>
          </a:xfrm>
        </p:grpSpPr>
        <p:sp>
          <p:nvSpPr>
            <p:cNvPr id="249" name="“Godliness With Contentment”…"/>
            <p:cNvSpPr txBox="1"/>
            <p:nvPr/>
          </p:nvSpPr>
          <p:spPr>
            <a:xfrm>
              <a:off x="215900" y="139700"/>
              <a:ext cx="12362320" cy="1460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58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“Godliness With Contentment”</a:t>
              </a:r>
            </a:p>
            <a:p>
              <a:pPr>
                <a:defRPr b="1" sz="3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(1 Timothy 6:5-10)</a:t>
              </a:r>
            </a:p>
          </p:txBody>
        </p:sp>
        <p:pic>
          <p:nvPicPr>
            <p:cNvPr id="248" name="“Godliness With Contentment”… “Godliness With Contentment”(1 Timothy 6:5-10)" descr="“Godliness With Contentment”… “Godliness With Contentment”(1 Timothy 6:5-10)"/>
            <p:cNvPicPr>
              <a:picLocks noChangeAspect="0"/>
            </p:cNvPicPr>
            <p:nvPr/>
          </p:nvPicPr>
          <p:blipFill>
            <a:blip r:embed="rId6">
              <a:extLst/>
            </a:blip>
            <a:stretch>
              <a:fillRect/>
            </a:stretch>
          </p:blipFill>
          <p:spPr>
            <a:xfrm>
              <a:off x="0" y="0"/>
              <a:ext cx="12794120" cy="20193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6">
                                            <p:txEl>
                                              <p:pRg st="1" end="1"/>
                                            </p:txEl>
                                          </p:spTgt>
                                        </p:tgtEl>
                                        <p:attrNameLst>
                                          <p:attrName>style.visibility</p:attrName>
                                        </p:attrNameLst>
                                      </p:cBhvr>
                                      <p:to>
                                        <p:strVal val="visible"/>
                                      </p:to>
                                    </p:set>
                                    <p:animEffect filter="fade" transition="in">
                                      <p:cBhvr>
                                        <p:cTn id="7" dur="1500"/>
                                        <p:tgtEl>
                                          <p:spTgt spid="24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46">
                                            <p:txEl>
                                              <p:pRg st="2" end="2"/>
                                            </p:txEl>
                                          </p:spTgt>
                                        </p:tgtEl>
                                        <p:attrNameLst>
                                          <p:attrName>style.visibility</p:attrName>
                                        </p:attrNameLst>
                                      </p:cBhvr>
                                      <p:to>
                                        <p:strVal val="visible"/>
                                      </p:to>
                                    </p:set>
                                    <p:animEffect filter="fade" transition="in">
                                      <p:cBhvr>
                                        <p:cTn id="12" dur="1500"/>
                                        <p:tgtEl>
                                          <p:spTgt spid="24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46">
                                            <p:txEl>
                                              <p:pRg st="3" end="3"/>
                                            </p:txEl>
                                          </p:spTgt>
                                        </p:tgtEl>
                                        <p:attrNameLst>
                                          <p:attrName>style.visibility</p:attrName>
                                        </p:attrNameLst>
                                      </p:cBhvr>
                                      <p:to>
                                        <p:strVal val="visible"/>
                                      </p:to>
                                    </p:set>
                                    <p:animEffect filter="fade" transition="in">
                                      <p:cBhvr>
                                        <p:cTn id="17" dur="1500"/>
                                        <p:tgtEl>
                                          <p:spTgt spid="24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6"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4" name="Image"/>
          <p:cNvGrpSpPr/>
          <p:nvPr/>
        </p:nvGrpSpPr>
        <p:grpSpPr>
          <a:xfrm>
            <a:off x="112590" y="1942275"/>
            <a:ext cx="4427430" cy="7946858"/>
            <a:chOff x="0" y="0"/>
            <a:chExt cx="4427428" cy="7946856"/>
          </a:xfrm>
        </p:grpSpPr>
        <p:pic>
          <p:nvPicPr>
            <p:cNvPr id="252"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53"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55" name="Paul, an apostle of Jesus Christ : The word apostle (apostolos) “is, lit., one sent forth (from stellō, to send)” (Vine).…"/>
          <p:cNvSpPr txBox="1"/>
          <p:nvPr/>
        </p:nvSpPr>
        <p:spPr>
          <a:xfrm>
            <a:off x="4500398" y="2076473"/>
            <a:ext cx="8207290" cy="28950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200"/>
              </a:spcBef>
              <a:buSzPct val="80000"/>
              <a:buBlip>
                <a:blip r:embed="rId4"/>
              </a:buBlip>
              <a:defRPr b="1" cap="all" sz="3400">
                <a:solidFill>
                  <a:srgbClr val="000000"/>
                </a:solidFill>
                <a:latin typeface="Century Gothic"/>
                <a:ea typeface="Century Gothic"/>
                <a:cs typeface="Century Gothic"/>
                <a:sym typeface="Century Gothic"/>
              </a:defRPr>
            </a:pPr>
            <a:r>
              <a:t>godliness W/ CONTENTMENT (5,6)</a:t>
            </a:r>
          </a:p>
          <a:p>
            <a:pPr marL="1143000" indent="-685800" algn="l">
              <a:spcBef>
                <a:spcPts val="2200"/>
              </a:spcBef>
              <a:buSzPct val="80000"/>
              <a:buBlip>
                <a:blip r:embed="rId5"/>
              </a:buBlip>
              <a:defRPr sz="3200">
                <a:solidFill>
                  <a:srgbClr val="000000"/>
                </a:solidFill>
                <a:latin typeface="Century Gothic"/>
                <a:ea typeface="Century Gothic"/>
                <a:cs typeface="Century Gothic"/>
                <a:sym typeface="Century Gothic"/>
              </a:defRPr>
            </a:pPr>
            <a:r>
              <a:rPr b="1"/>
              <a:t>CONTENTMENT</a:t>
            </a:r>
            <a:r>
              <a:t> : </a:t>
            </a:r>
            <a:r>
              <a:rPr i="1"/>
              <a:t>autarkeia</a:t>
            </a:r>
            <a:r>
              <a:t> (αὐτάρκεια,</a:t>
            </a:r>
            <a:r>
              <a:rPr b="1"/>
              <a:t> </a:t>
            </a:r>
            <a:r>
              <a:t>841) the state of being content with one’s circumstances or lot in life [Lou Nida]</a:t>
            </a:r>
          </a:p>
        </p:txBody>
      </p:sp>
      <p:sp>
        <p:nvSpPr>
          <p:cNvPr id="256" name="1 Timothy 6:6–7 (NKJV)…"/>
          <p:cNvSpPr txBox="1"/>
          <p:nvPr/>
        </p:nvSpPr>
        <p:spPr>
          <a:xfrm>
            <a:off x="316042" y="4722773"/>
            <a:ext cx="4020526" cy="4730919"/>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1 Timothy 6:6–7 (NKJV)</a:t>
            </a:r>
          </a:p>
          <a:p>
            <a:pPr defTabSz="457200">
              <a:defRPr sz="35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6</a:t>
            </a:r>
            <a:r>
              <a:t> Now godliness with contentment is great gain. </a:t>
            </a:r>
            <a:r>
              <a:rPr baseline="31999"/>
              <a:t>7</a:t>
            </a:r>
            <a:r>
              <a:t> For we brought nothing into </a:t>
            </a:r>
            <a:r>
              <a:rPr i="1"/>
              <a:t>this</a:t>
            </a:r>
            <a:r>
              <a:t> world, </a:t>
            </a:r>
            <a:r>
              <a:rPr i="1"/>
              <a:t>and it is</a:t>
            </a:r>
            <a:r>
              <a:t> certain we can carry nothing out.</a:t>
            </a:r>
          </a:p>
        </p:txBody>
      </p:sp>
      <p:grpSp>
        <p:nvGrpSpPr>
          <p:cNvPr id="259" name="“Godliness With Contentment”…"/>
          <p:cNvGrpSpPr/>
          <p:nvPr/>
        </p:nvGrpSpPr>
        <p:grpSpPr>
          <a:xfrm>
            <a:off x="105339" y="62872"/>
            <a:ext cx="12794121" cy="2019301"/>
            <a:chOff x="0" y="0"/>
            <a:chExt cx="12794119" cy="2019300"/>
          </a:xfrm>
        </p:grpSpPr>
        <p:sp>
          <p:nvSpPr>
            <p:cNvPr id="258" name="“Godliness With Contentment”…"/>
            <p:cNvSpPr txBox="1"/>
            <p:nvPr/>
          </p:nvSpPr>
          <p:spPr>
            <a:xfrm>
              <a:off x="215900" y="139700"/>
              <a:ext cx="12362320" cy="1460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58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“Godliness With Contentment”</a:t>
              </a:r>
            </a:p>
            <a:p>
              <a:pPr>
                <a:defRPr b="1" sz="3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(1 Timothy 6:5-10)</a:t>
              </a:r>
            </a:p>
          </p:txBody>
        </p:sp>
        <p:pic>
          <p:nvPicPr>
            <p:cNvPr id="257" name="“Godliness With Contentment”… “Godliness With Contentment”(1 Timothy 6:5-10)" descr="“Godliness With Contentment”… “Godliness With Contentment”(1 Timothy 6:5-10)"/>
            <p:cNvPicPr>
              <a:picLocks noChangeAspect="0"/>
            </p:cNvPicPr>
            <p:nvPr/>
          </p:nvPicPr>
          <p:blipFill>
            <a:blip r:embed="rId6">
              <a:extLst/>
            </a:blip>
            <a:stretch>
              <a:fillRect/>
            </a:stretch>
          </p:blipFill>
          <p:spPr>
            <a:xfrm>
              <a:off x="0" y="0"/>
              <a:ext cx="12794120" cy="2019300"/>
            </a:xfrm>
            <a:prstGeom prst="rect">
              <a:avLst/>
            </a:prstGeom>
            <a:effectLst/>
          </p:spPr>
        </p:pic>
      </p:grpSp>
      <p:sp>
        <p:nvSpPr>
          <p:cNvPr id="260" name="“Contentment is literally self-sufficiency.  A state of contentment makes one independent of outward circumstances, satisfied with one’s inner resources, enabling one to maintain a spiritual equilibrium in the midst of favorable as well as unfavorable ci"/>
          <p:cNvSpPr/>
          <p:nvPr/>
        </p:nvSpPr>
        <p:spPr>
          <a:xfrm>
            <a:off x="4653596" y="5050787"/>
            <a:ext cx="8207290" cy="4468179"/>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300">
                <a:solidFill>
                  <a:srgbClr val="FFFFFF"/>
                </a:solidFill>
              </a:defRPr>
            </a:lvl1pPr>
          </a:lstStyle>
          <a:p>
            <a:pPr/>
            <a:r>
              <a:t>“Contentment is literally self-sufficiency.  A state of contentment makes one independent of outward circumstances, satisfied with one’s inner resources, enabling one to maintain a spiritual equilibrium in the midst of favorable as well as unfavorable circumstances.  It is not a stoical indifference to or contempt for material needs” (Hiebert p. 112).</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4" name="Image"/>
          <p:cNvGrpSpPr/>
          <p:nvPr/>
        </p:nvGrpSpPr>
        <p:grpSpPr>
          <a:xfrm>
            <a:off x="112590" y="1942275"/>
            <a:ext cx="4427430" cy="7946858"/>
            <a:chOff x="0" y="0"/>
            <a:chExt cx="4427428" cy="7946856"/>
          </a:xfrm>
        </p:grpSpPr>
        <p:pic>
          <p:nvPicPr>
            <p:cNvPr id="262"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63"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65" name="Paul, an apostle of Jesus Christ : The word apostle (apostolos) “is, lit., one sent forth (from stellō, to send)” (Vine).…"/>
          <p:cNvSpPr txBox="1"/>
          <p:nvPr/>
        </p:nvSpPr>
        <p:spPr>
          <a:xfrm>
            <a:off x="4500398" y="2076473"/>
            <a:ext cx="8207290" cy="28950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200"/>
              </a:spcBef>
              <a:buSzPct val="80000"/>
              <a:buBlip>
                <a:blip r:embed="rId4"/>
              </a:buBlip>
              <a:defRPr b="1" cap="all" sz="3400">
                <a:solidFill>
                  <a:srgbClr val="000000"/>
                </a:solidFill>
                <a:latin typeface="Century Gothic"/>
                <a:ea typeface="Century Gothic"/>
                <a:cs typeface="Century Gothic"/>
                <a:sym typeface="Century Gothic"/>
              </a:defRPr>
            </a:pPr>
            <a:r>
              <a:t>godliness W/ CONTENTMENT (5,6)</a:t>
            </a:r>
          </a:p>
          <a:p>
            <a:pPr marL="1143000" indent="-685800" algn="l">
              <a:spcBef>
                <a:spcPts val="2200"/>
              </a:spcBef>
              <a:buSzPct val="80000"/>
              <a:buBlip>
                <a:blip r:embed="rId5"/>
              </a:buBlip>
              <a:defRPr sz="3200">
                <a:solidFill>
                  <a:srgbClr val="000000"/>
                </a:solidFill>
                <a:latin typeface="Century Gothic"/>
                <a:ea typeface="Century Gothic"/>
                <a:cs typeface="Century Gothic"/>
                <a:sym typeface="Century Gothic"/>
              </a:defRPr>
            </a:pPr>
            <a:r>
              <a:rPr b="1"/>
              <a:t>CONTENTMENT</a:t>
            </a:r>
            <a:r>
              <a:t> : </a:t>
            </a:r>
            <a:r>
              <a:rPr i="1"/>
              <a:t>autarkeia</a:t>
            </a:r>
            <a:r>
              <a:t> (αὐτάρκεια,</a:t>
            </a:r>
            <a:r>
              <a:rPr b="1"/>
              <a:t> </a:t>
            </a:r>
            <a:r>
              <a:t>841) the state of being content with one’s circumstances or lot in life [Lou Nida]</a:t>
            </a:r>
          </a:p>
        </p:txBody>
      </p:sp>
      <p:sp>
        <p:nvSpPr>
          <p:cNvPr id="266" name="1 Timothy 6:6–7 (NKJV)…"/>
          <p:cNvSpPr txBox="1"/>
          <p:nvPr/>
        </p:nvSpPr>
        <p:spPr>
          <a:xfrm>
            <a:off x="316042" y="4722773"/>
            <a:ext cx="4020526" cy="4730919"/>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1 Timothy 6:6–7 (NKJV)</a:t>
            </a:r>
          </a:p>
          <a:p>
            <a:pPr defTabSz="457200">
              <a:defRPr sz="35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6</a:t>
            </a:r>
            <a:r>
              <a:t> Now godliness with contentment is great gain. </a:t>
            </a:r>
            <a:r>
              <a:rPr baseline="31999"/>
              <a:t>7</a:t>
            </a:r>
            <a:r>
              <a:t> For we brought nothing into </a:t>
            </a:r>
            <a:r>
              <a:rPr i="1"/>
              <a:t>this</a:t>
            </a:r>
            <a:r>
              <a:t> world, </a:t>
            </a:r>
            <a:r>
              <a:rPr i="1"/>
              <a:t>and it is</a:t>
            </a:r>
            <a:r>
              <a:t> certain we can carry nothing out.</a:t>
            </a:r>
          </a:p>
        </p:txBody>
      </p:sp>
      <p:grpSp>
        <p:nvGrpSpPr>
          <p:cNvPr id="269" name="“Godliness With Contentment”…"/>
          <p:cNvGrpSpPr/>
          <p:nvPr/>
        </p:nvGrpSpPr>
        <p:grpSpPr>
          <a:xfrm>
            <a:off x="105339" y="62872"/>
            <a:ext cx="12794121" cy="2019301"/>
            <a:chOff x="0" y="0"/>
            <a:chExt cx="12794119" cy="2019300"/>
          </a:xfrm>
        </p:grpSpPr>
        <p:sp>
          <p:nvSpPr>
            <p:cNvPr id="268" name="“Godliness With Contentment”…"/>
            <p:cNvSpPr txBox="1"/>
            <p:nvPr/>
          </p:nvSpPr>
          <p:spPr>
            <a:xfrm>
              <a:off x="215900" y="139700"/>
              <a:ext cx="12362320" cy="1460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58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“Godliness With Contentment”</a:t>
              </a:r>
            </a:p>
            <a:p>
              <a:pPr>
                <a:defRPr b="1" sz="3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(1 Timothy 6:5-10)</a:t>
              </a:r>
            </a:p>
          </p:txBody>
        </p:sp>
        <p:pic>
          <p:nvPicPr>
            <p:cNvPr id="267" name="“Godliness With Contentment”… “Godliness With Contentment”(1 Timothy 6:5-10)" descr="“Godliness With Contentment”… “Godliness With Contentment”(1 Timothy 6:5-10)"/>
            <p:cNvPicPr>
              <a:picLocks noChangeAspect="0"/>
            </p:cNvPicPr>
            <p:nvPr/>
          </p:nvPicPr>
          <p:blipFill>
            <a:blip r:embed="rId6">
              <a:extLst/>
            </a:blip>
            <a:stretch>
              <a:fillRect/>
            </a:stretch>
          </p:blipFill>
          <p:spPr>
            <a:xfrm>
              <a:off x="0" y="0"/>
              <a:ext cx="12794120" cy="2019300"/>
            </a:xfrm>
            <a:prstGeom prst="rect">
              <a:avLst/>
            </a:prstGeom>
            <a:effectLst/>
          </p:spPr>
        </p:pic>
      </p:grpSp>
      <p:sp>
        <p:nvSpPr>
          <p:cNvPr id="270" name="“The Christian can be self-sufficient because his sufficiency is rooted and grounded in God’s all-sufficiency and rests with assurance upon God’s providential care.  Such contentment naturally belongs to true godliness.  … devotion to God is the first co"/>
          <p:cNvSpPr/>
          <p:nvPr/>
        </p:nvSpPr>
        <p:spPr>
          <a:xfrm>
            <a:off x="4653596" y="5050787"/>
            <a:ext cx="8207290" cy="4468179"/>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400">
                <a:solidFill>
                  <a:srgbClr val="FFFFFF"/>
                </a:solidFill>
              </a:defRPr>
            </a:lvl1pPr>
          </a:lstStyle>
          <a:p>
            <a:pPr/>
            <a:r>
              <a:t>“The Christian can be self-sufficient because his sufficiency is rooted and grounded in God’s all-sufficiency and rests with assurance upon God’s providential care.  Such contentment naturally belongs to true godliness.  … devotion to God is the first condition of this true satisfaction, and contentedness with an earthly lot the second. ” (Hiebert p. 112).</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4" name="Image"/>
          <p:cNvGrpSpPr/>
          <p:nvPr/>
        </p:nvGrpSpPr>
        <p:grpSpPr>
          <a:xfrm>
            <a:off x="112590" y="1942275"/>
            <a:ext cx="4427430" cy="7946858"/>
            <a:chOff x="0" y="0"/>
            <a:chExt cx="4427428" cy="7946856"/>
          </a:xfrm>
        </p:grpSpPr>
        <p:pic>
          <p:nvPicPr>
            <p:cNvPr id="272"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73"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75" name="Paul, an apostle of Jesus Christ : The word apostle (apostolos) “is, lit., one sent forth (from stellō, to send)” (Vine).…"/>
          <p:cNvSpPr txBox="1"/>
          <p:nvPr/>
        </p:nvSpPr>
        <p:spPr>
          <a:xfrm>
            <a:off x="4500398" y="2076473"/>
            <a:ext cx="8207290" cy="74924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100"/>
              </a:spcBef>
              <a:buSzPct val="80000"/>
              <a:buBlip>
                <a:blip r:embed="rId4"/>
              </a:buBlip>
              <a:defRPr b="1" cap="all" sz="3400">
                <a:solidFill>
                  <a:srgbClr val="000000"/>
                </a:solidFill>
                <a:latin typeface="Century Gothic"/>
                <a:ea typeface="Century Gothic"/>
                <a:cs typeface="Century Gothic"/>
                <a:sym typeface="Century Gothic"/>
              </a:defRPr>
            </a:pPr>
            <a:r>
              <a:t>godliness W/ CONTENTMENT (5,6)</a:t>
            </a:r>
          </a:p>
          <a:p>
            <a:pPr marL="1143000" indent="-685800" algn="l">
              <a:spcBef>
                <a:spcPts val="1100"/>
              </a:spcBef>
              <a:buSzPct val="80000"/>
              <a:buBlip>
                <a:blip r:embed="rId5"/>
              </a:buBlip>
              <a:defRPr sz="3200">
                <a:solidFill>
                  <a:srgbClr val="000000"/>
                </a:solidFill>
                <a:latin typeface="Century Gothic"/>
                <a:ea typeface="Century Gothic"/>
                <a:cs typeface="Century Gothic"/>
                <a:sym typeface="Century Gothic"/>
              </a:defRPr>
            </a:pPr>
            <a:r>
              <a:rPr b="1"/>
              <a:t>CONTENTMENT</a:t>
            </a:r>
            <a:r>
              <a:t> : </a:t>
            </a:r>
            <a:r>
              <a:rPr i="1"/>
              <a:t>autarkeia</a:t>
            </a:r>
            <a:r>
              <a:t> (αὐτάρκεια,</a:t>
            </a:r>
            <a:r>
              <a:rPr b="1"/>
              <a:t> </a:t>
            </a:r>
            <a:r>
              <a:t>841) the state of being content with one’s circumstances or lot in life [Lou Nida]</a:t>
            </a:r>
          </a:p>
          <a:p>
            <a:pPr marL="1600200" indent="-685800" algn="l">
              <a:spcBef>
                <a:spcPts val="1100"/>
              </a:spcBef>
              <a:buSzPct val="80000"/>
              <a:buBlip>
                <a:blip r:embed="rId6"/>
              </a:buBlip>
              <a:defRPr sz="3200">
                <a:solidFill>
                  <a:srgbClr val="000000"/>
                </a:solidFill>
                <a:latin typeface="Century Gothic"/>
                <a:ea typeface="Century Gothic"/>
                <a:cs typeface="Century Gothic"/>
                <a:sym typeface="Century Gothic"/>
              </a:defRPr>
            </a:pPr>
            <a:r>
              <a:t>“</a:t>
            </a:r>
            <a:r>
              <a:rPr b="1"/>
              <a:t>GAIN</a:t>
            </a:r>
            <a:r>
              <a:t>” : The godly man is rich indeed! God has given him true riches which he will keep (Mat. 6:19-21) </a:t>
            </a:r>
          </a:p>
          <a:p>
            <a:pPr marL="1600200" indent="-685800" algn="l">
              <a:spcBef>
                <a:spcPts val="1100"/>
              </a:spcBef>
              <a:buSzPct val="80000"/>
              <a:buBlip>
                <a:blip r:embed="rId6"/>
              </a:buBlip>
              <a:defRPr sz="3200">
                <a:solidFill>
                  <a:srgbClr val="000000"/>
                </a:solidFill>
                <a:latin typeface="Century Gothic"/>
                <a:ea typeface="Century Gothic"/>
                <a:cs typeface="Century Gothic"/>
                <a:sym typeface="Century Gothic"/>
              </a:defRPr>
            </a:pPr>
            <a:r>
              <a:t>An attitude that seeks to please God first combined with a trust that God will provide (Matthew 6:33) is an eternal investment in the greatest wealth available!</a:t>
            </a:r>
          </a:p>
        </p:txBody>
      </p:sp>
      <p:sp>
        <p:nvSpPr>
          <p:cNvPr id="276" name="1 Timothy 6:6–7 (NKJV)…"/>
          <p:cNvSpPr txBox="1"/>
          <p:nvPr/>
        </p:nvSpPr>
        <p:spPr>
          <a:xfrm>
            <a:off x="316042" y="4722773"/>
            <a:ext cx="4020526" cy="4730919"/>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1 Timothy 6:6–7 (NKJV)</a:t>
            </a:r>
          </a:p>
          <a:p>
            <a:pPr defTabSz="457200">
              <a:defRPr sz="35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6</a:t>
            </a:r>
            <a:r>
              <a:t> Now godliness with contentment is great gain. </a:t>
            </a:r>
            <a:r>
              <a:rPr baseline="31999"/>
              <a:t>7</a:t>
            </a:r>
            <a:r>
              <a:t> For we brought nothing into </a:t>
            </a:r>
            <a:r>
              <a:rPr i="1"/>
              <a:t>this</a:t>
            </a:r>
            <a:r>
              <a:t> world, </a:t>
            </a:r>
            <a:r>
              <a:rPr i="1"/>
              <a:t>and it is</a:t>
            </a:r>
            <a:r>
              <a:t> certain we can carry nothing out.</a:t>
            </a:r>
          </a:p>
        </p:txBody>
      </p:sp>
      <p:grpSp>
        <p:nvGrpSpPr>
          <p:cNvPr id="279" name="“Godliness With Contentment”…"/>
          <p:cNvGrpSpPr/>
          <p:nvPr/>
        </p:nvGrpSpPr>
        <p:grpSpPr>
          <a:xfrm>
            <a:off x="105339" y="62872"/>
            <a:ext cx="12794121" cy="2019301"/>
            <a:chOff x="0" y="0"/>
            <a:chExt cx="12794119" cy="2019300"/>
          </a:xfrm>
        </p:grpSpPr>
        <p:sp>
          <p:nvSpPr>
            <p:cNvPr id="278" name="“Godliness With Contentment”…"/>
            <p:cNvSpPr txBox="1"/>
            <p:nvPr/>
          </p:nvSpPr>
          <p:spPr>
            <a:xfrm>
              <a:off x="215900" y="139700"/>
              <a:ext cx="12362320" cy="1460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58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“Godliness With Contentment”</a:t>
              </a:r>
            </a:p>
            <a:p>
              <a:pPr>
                <a:defRPr b="1" sz="3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(1 Timothy 6:5-10)</a:t>
              </a:r>
            </a:p>
          </p:txBody>
        </p:sp>
        <p:pic>
          <p:nvPicPr>
            <p:cNvPr id="277" name="“Godliness With Contentment”… “Godliness With Contentment”(1 Timothy 6:5-10)" descr="“Godliness With Contentment”… “Godliness With Contentment”(1 Timothy 6:5-10)"/>
            <p:cNvPicPr>
              <a:picLocks noChangeAspect="0"/>
            </p:cNvPicPr>
            <p:nvPr/>
          </p:nvPicPr>
          <p:blipFill>
            <a:blip r:embed="rId7">
              <a:extLst/>
            </a:blip>
            <a:stretch>
              <a:fillRect/>
            </a:stretch>
          </p:blipFill>
          <p:spPr>
            <a:xfrm>
              <a:off x="0" y="0"/>
              <a:ext cx="12794120" cy="20193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5">
                                            <p:txEl>
                                              <p:pRg st="3" end="3"/>
                                            </p:txEl>
                                          </p:spTgt>
                                        </p:tgtEl>
                                        <p:attrNameLst>
                                          <p:attrName>style.visibility</p:attrName>
                                        </p:attrNameLst>
                                      </p:cBhvr>
                                      <p:to>
                                        <p:strVal val="visible"/>
                                      </p:to>
                                    </p:set>
                                    <p:animEffect filter="fade" transition="in">
                                      <p:cBhvr>
                                        <p:cTn id="7" dur="1500"/>
                                        <p:tgtEl>
                                          <p:spTgt spid="27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5"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3" name="Image"/>
          <p:cNvGrpSpPr/>
          <p:nvPr/>
        </p:nvGrpSpPr>
        <p:grpSpPr>
          <a:xfrm>
            <a:off x="112590" y="1942275"/>
            <a:ext cx="4427430" cy="7946858"/>
            <a:chOff x="0" y="0"/>
            <a:chExt cx="4427428" cy="7946856"/>
          </a:xfrm>
        </p:grpSpPr>
        <p:pic>
          <p:nvPicPr>
            <p:cNvPr id="281"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82"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84" name="Paul, an apostle of Jesus Christ : The word apostle (apostolos) “is, lit., one sent forth (from stellō, to send)” (Vine).…"/>
          <p:cNvSpPr txBox="1"/>
          <p:nvPr/>
        </p:nvSpPr>
        <p:spPr>
          <a:xfrm>
            <a:off x="4500398" y="2076473"/>
            <a:ext cx="8207290"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1100"/>
              </a:spcBef>
              <a:buSzPct val="80000"/>
              <a:buBlip>
                <a:blip r:embed="rId4"/>
              </a:buBlip>
              <a:defRPr b="1" cap="all" sz="3400">
                <a:solidFill>
                  <a:srgbClr val="000000"/>
                </a:solidFill>
                <a:latin typeface="Century Gothic"/>
                <a:ea typeface="Century Gothic"/>
                <a:cs typeface="Century Gothic"/>
                <a:sym typeface="Century Gothic"/>
              </a:defRPr>
            </a:lvl1pPr>
          </a:lstStyle>
          <a:p>
            <a:pPr/>
            <a:r>
              <a:t>godliness W/ CONTENTMENT (5,6)</a:t>
            </a:r>
          </a:p>
        </p:txBody>
      </p:sp>
      <p:sp>
        <p:nvSpPr>
          <p:cNvPr id="285" name="1 Timothy 6:6–7 (NKJV)…"/>
          <p:cNvSpPr txBox="1"/>
          <p:nvPr/>
        </p:nvSpPr>
        <p:spPr>
          <a:xfrm>
            <a:off x="316042" y="4722773"/>
            <a:ext cx="4020526" cy="4730919"/>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1 Timothy 6:6–7 (NKJV)</a:t>
            </a:r>
          </a:p>
          <a:p>
            <a:pPr defTabSz="457200">
              <a:defRPr sz="35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6</a:t>
            </a:r>
            <a:r>
              <a:t> Now godliness with contentment is great gain. </a:t>
            </a:r>
            <a:r>
              <a:rPr baseline="31999"/>
              <a:t>7</a:t>
            </a:r>
            <a:r>
              <a:t> For we brought nothing into </a:t>
            </a:r>
            <a:r>
              <a:rPr i="1"/>
              <a:t>this</a:t>
            </a:r>
            <a:r>
              <a:t> world, </a:t>
            </a:r>
            <a:r>
              <a:rPr i="1"/>
              <a:t>and it is</a:t>
            </a:r>
            <a:r>
              <a:t> certain we can carry nothing out.</a:t>
            </a:r>
          </a:p>
        </p:txBody>
      </p:sp>
      <p:grpSp>
        <p:nvGrpSpPr>
          <p:cNvPr id="288" name="“Godliness With Contentment”…"/>
          <p:cNvGrpSpPr/>
          <p:nvPr/>
        </p:nvGrpSpPr>
        <p:grpSpPr>
          <a:xfrm>
            <a:off x="105339" y="62872"/>
            <a:ext cx="12794121" cy="2019301"/>
            <a:chOff x="0" y="0"/>
            <a:chExt cx="12794119" cy="2019300"/>
          </a:xfrm>
        </p:grpSpPr>
        <p:sp>
          <p:nvSpPr>
            <p:cNvPr id="287" name="“Godliness With Contentment”…"/>
            <p:cNvSpPr txBox="1"/>
            <p:nvPr/>
          </p:nvSpPr>
          <p:spPr>
            <a:xfrm>
              <a:off x="215900" y="139700"/>
              <a:ext cx="12362320" cy="1460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58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“Godliness With Contentment”</a:t>
              </a:r>
            </a:p>
            <a:p>
              <a:pPr>
                <a:defRPr b="1" sz="3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(1 Timothy 6:5-10)</a:t>
              </a:r>
            </a:p>
          </p:txBody>
        </p:sp>
        <p:pic>
          <p:nvPicPr>
            <p:cNvPr id="286" name="“Godliness With Contentment”… “Godliness With Contentment”(1 Timothy 6:5-10)" descr="“Godliness With Contentment”… “Godliness With Contentment”(1 Timothy 6:5-10)"/>
            <p:cNvPicPr>
              <a:picLocks noChangeAspect="0"/>
            </p:cNvPicPr>
            <p:nvPr/>
          </p:nvPicPr>
          <p:blipFill>
            <a:blip r:embed="rId5">
              <a:extLst/>
            </a:blip>
            <a:stretch>
              <a:fillRect/>
            </a:stretch>
          </p:blipFill>
          <p:spPr>
            <a:xfrm>
              <a:off x="0" y="0"/>
              <a:ext cx="12794120" cy="2019300"/>
            </a:xfrm>
            <a:prstGeom prst="rect">
              <a:avLst/>
            </a:prstGeom>
            <a:effectLst/>
          </p:spPr>
        </p:pic>
      </p:grpSp>
      <p:sp>
        <p:nvSpPr>
          <p:cNvPr id="289" name="Paul is not praising poverty here nor is he condemning those who have wealth.  “He is declaring that in contrast to the mercenary attitude of the false teachers, ‘godliness accompanied by contentment’ is greater riches than all the offerings collected by"/>
          <p:cNvSpPr txBox="1"/>
          <p:nvPr/>
        </p:nvSpPr>
        <p:spPr>
          <a:xfrm>
            <a:off x="4600407" y="2770232"/>
            <a:ext cx="8007273" cy="68580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300">
                <a:solidFill>
                  <a:srgbClr val="FFFFFF"/>
                </a:solidFill>
              </a:defRPr>
            </a:lvl1pPr>
          </a:lstStyle>
          <a:p>
            <a:pPr/>
            <a:r>
              <a:t>Paul is not praising poverty here nor is he condemning those who have wealth.  “He is declaring that in contrast to the mercenary attitude of the false teachers, ‘godliness accompanied by contentment’ is greater riches than all the offerings collected by the false teachers.  Paul himself had learned such contentment (Philippians 4:11-13).  Godliness of the right kind, then, with no mercenary thought of its being used as a steppingstone to wealth or worldly acclaim, but coupled with a pure conscience and peace of soul, will furnish satisfaction far beyond anything this world can offer.  This is great gain” (Reese p. 273).</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