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3" name="Shape 123"/>
          <p:cNvSpPr/>
          <p:nvPr>
            <p:ph type="sldImg"/>
          </p:nvPr>
        </p:nvSpPr>
        <p:spPr>
          <a:xfrm>
            <a:off x="1143000" y="685800"/>
            <a:ext cx="4572000" cy="3429000"/>
          </a:xfrm>
          <a:prstGeom prst="rect">
            <a:avLst/>
          </a:prstGeom>
        </p:spPr>
        <p:txBody>
          <a:bodyPr/>
          <a:lstStyle/>
          <a:p>
            <a:pPr/>
          </a:p>
        </p:txBody>
      </p:sp>
      <p:sp>
        <p:nvSpPr>
          <p:cNvPr id="124" name="Shape 12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2269886" y="8976012"/>
            <a:ext cx="250628" cy="281237"/>
          </a:xfrm>
          <a:prstGeom prst="rect">
            <a:avLst/>
          </a:prstGeom>
        </p:spPr>
        <p:txBody>
          <a:bodyPr lIns="0" tIns="0" rIns="0" bIns="0" anchor="ctr"/>
          <a:lstStyle>
            <a:lvl1pPr defTabSz="1300480">
              <a:defRPr sz="2200">
                <a:solidFill>
                  <a:srgbClr val="FFF9E5"/>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 Id="rId6"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 Id="rId6"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 Id="rId6"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 Id="rId6" Type="http://schemas.openxmlformats.org/officeDocument/2006/relationships/image" Target="../media/image19.png"/><Relationship Id="rId7"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 Id="rId6" Type="http://schemas.openxmlformats.org/officeDocument/2006/relationships/image" Target="../media/image19.png"/><Relationship Id="rId7"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 Id="rId6" Type="http://schemas.openxmlformats.org/officeDocument/2006/relationships/image" Target="../media/image1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 Id="rId6" Type="http://schemas.openxmlformats.org/officeDocument/2006/relationships/image" Target="../media/image1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 Id="rId6" Type="http://schemas.openxmlformats.org/officeDocument/2006/relationships/image" Target="../media/image1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png"/><Relationship Id="rId11" Type="http://schemas.openxmlformats.org/officeDocument/2006/relationships/image" Target="../media/image3.png"/><Relationship Id="rId12" Type="http://schemas.openxmlformats.org/officeDocument/2006/relationships/image" Target="../media/image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 TargetMode="External"/><Relationship Id="rId7" Type="http://schemas.openxmlformats.org/officeDocument/2006/relationships/hyperlink" Target="http://www.w65stchurchofchrist.com"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Image" descr="Image"/>
          <p:cNvPicPr>
            <a:picLocks noChangeAspect="0"/>
          </p:cNvPicPr>
          <p:nvPr/>
        </p:nvPicPr>
        <p:blipFill>
          <a:blip r:embed="rId2">
            <a:extLst/>
          </a:blip>
          <a:stretch>
            <a:fillRect/>
          </a:stretch>
        </p:blipFill>
        <p:spPr>
          <a:xfrm>
            <a:off x="134277" y="7195690"/>
            <a:ext cx="12736246" cy="1961533"/>
          </a:xfrm>
          <a:prstGeom prst="rect">
            <a:avLst/>
          </a:prstGeom>
          <a:effectLst>
            <a:outerShdw sx="100000" sy="100000" kx="0" ky="0" algn="b" rotWithShape="0" blurRad="177800" dist="103868" dir="5400000">
              <a:srgbClr val="000000">
                <a:alpha val="99216"/>
              </a:srgbClr>
            </a:outerShdw>
          </a:effectLst>
        </p:spPr>
      </p:pic>
      <p:pic>
        <p:nvPicPr>
          <p:cNvPr id="127" name="Front view of a red Ducati motorcycle against a black background" descr="Front view of a red Ducati motorcycle against a black background"/>
          <p:cNvPicPr>
            <a:picLocks noChangeAspect="1"/>
          </p:cNvPicPr>
          <p:nvPr>
            <p:ph type="pic" idx="21"/>
          </p:nvPr>
        </p:nvPicPr>
        <p:blipFill>
          <a:blip r:embed="rId3">
            <a:extLst/>
          </a:blip>
          <a:srcRect l="0" t="0" r="0" b="0"/>
          <a:stretch>
            <a:fillRect/>
          </a:stretch>
        </p:blipFill>
        <p:spPr>
          <a:xfrm>
            <a:off x="0" y="0"/>
            <a:ext cx="13004800" cy="9753600"/>
          </a:xfrm>
          <a:prstGeom prst="rect">
            <a:avLst/>
          </a:prstGeom>
        </p:spPr>
      </p:pic>
      <p:pic>
        <p:nvPicPr>
          <p:cNvPr id="128" name="Image" descr="Image"/>
          <p:cNvPicPr>
            <a:picLocks noChangeAspect="1"/>
          </p:cNvPicPr>
          <p:nvPr/>
        </p:nvPicPr>
        <p:blipFill>
          <a:blip r:embed="rId4">
            <a:extLst/>
          </a:blip>
          <a:stretch>
            <a:fillRect/>
          </a:stretch>
        </p:blipFill>
        <p:spPr>
          <a:xfrm>
            <a:off x="-698728" y="1332592"/>
            <a:ext cx="14402256" cy="4020362"/>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29" name="Image" descr="Image"/>
          <p:cNvPicPr>
            <a:picLocks noChangeAspect="1"/>
          </p:cNvPicPr>
          <p:nvPr/>
        </p:nvPicPr>
        <p:blipFill>
          <a:blip r:embed="rId5">
            <a:extLst/>
          </a:blip>
          <a:stretch>
            <a:fillRect/>
          </a:stretch>
        </p:blipFill>
        <p:spPr>
          <a:xfrm>
            <a:off x="183746" y="400753"/>
            <a:ext cx="12637308" cy="1590126"/>
          </a:xfrm>
          <a:prstGeom prst="rect">
            <a:avLst/>
          </a:prstGeom>
          <a:ln w="12700">
            <a:miter lim="400000"/>
          </a:ln>
          <a:effectLst>
            <a:outerShdw sx="100000" sy="100000" kx="0" ky="0" algn="b" rotWithShape="0" blurRad="177800" dist="103868" dir="5400000">
              <a:srgbClr val="000000">
                <a:alpha val="99216"/>
              </a:srgbClr>
            </a:outerShdw>
          </a:effectLst>
        </p:spPr>
      </p:pic>
      <p:sp>
        <p:nvSpPr>
          <p:cNvPr id="130" name="Romans 2:1-29"/>
          <p:cNvSpPr txBox="1"/>
          <p:nvPr/>
        </p:nvSpPr>
        <p:spPr>
          <a:xfrm>
            <a:off x="7533888" y="8398832"/>
            <a:ext cx="5080472"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535353"/>
              </a:buClr>
              <a:defRPr sz="6600">
                <a:solidFill>
                  <a:srgbClr val="FFFFFF"/>
                </a:solidFill>
              </a:defRPr>
            </a:lvl1pPr>
          </a:lstStyle>
          <a:p>
            <a:pPr/>
            <a:r>
              <a:t>Romans 2:1-29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182"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83"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84"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85" name="Galatians 6:7–9 (NKJV)… Galatians 6:7–9 (NKJV) 7 Do not be deceived, God is not mocked; for whatever a man sows, that he will also reap. 8 For he who sows to his flesh will of the flesh reap corruption, but he who sows to the Spirit will of the Spirit re" descr="Galatians 6:7–9 (NKJV)… Galatians 6:7–9 (NKJV) 7 Do not be deceived, God is not mocked; for whatever a man sows, that he will also reap. 8 For he who sows to his flesh will of the flesh reap corruption, but he who sows to the Spirit will of the Spirit reap everlasting life. 9 And let us not grow weary while doing good, for in due season we shall reap if we do not lose heart. "/>
          <p:cNvPicPr>
            <a:picLocks noChangeAspect="0"/>
          </p:cNvPicPr>
          <p:nvPr/>
        </p:nvPicPr>
        <p:blipFill>
          <a:blip r:embed="rId6">
            <a:extLst/>
          </a:blip>
          <a:stretch>
            <a:fillRect/>
          </a:stretch>
        </p:blipFill>
        <p:spPr>
          <a:xfrm>
            <a:off x="302002" y="5493087"/>
            <a:ext cx="12400795" cy="35111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188"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89"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90"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91" name="1 John 5:11–13 (NKJV)… 1 John 5:11–13 (NKJV) 11 And this is the testimony: that God has given us eternal life, and this life is in His Son. 12 He who has the Son has life; he who does not have the Son of God does not have life. 13 These things I have wri" descr="1 John 5:11–13 (NKJV)… 1 John 5:11–13 (NKJV) 11 And this is the testimony: that God has given us eternal life, and this life is in His Son. 12 He who has the Son has life; he who does not have the Son of God does not have life. 13 These things I have written to you who believe in the name of the Son of God, that you may know that you have eternal life, and that you may continue to believe in the name of the Son of God."/>
          <p:cNvPicPr>
            <a:picLocks noChangeAspect="0"/>
          </p:cNvPicPr>
          <p:nvPr/>
        </p:nvPicPr>
        <p:blipFill>
          <a:blip r:embed="rId6">
            <a:extLst/>
          </a:blip>
          <a:stretch>
            <a:fillRect/>
          </a:stretch>
        </p:blipFill>
        <p:spPr>
          <a:xfrm>
            <a:off x="302002" y="5226387"/>
            <a:ext cx="12400795" cy="40445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194"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95"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96"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97" name="1 John 2:15–17 (NKJV)… 1 John 2:15–17 (NKJV) 15 Do not love the world or the things in the world. If anyone loves the world, the love of the Father is not in him. 16 For all that is in the world—the lust of the flesh, the lust of the eyes, and the pride " descr="1 John 2:15–17 (NKJV)… 1 John 2:15–17 (NKJV) 15 Do not love the world or the things in the world. If anyone loves the world, the love of the Father is not in him. 16 For all that is in the world—the lust of the flesh, the lust of the eyes, and the pride of life—is not of the Father but is of the world. 17 And the world is passing away, and the lust of it; but he who does the will of God abides forever."/>
          <p:cNvPicPr>
            <a:picLocks noChangeAspect="0"/>
          </p:cNvPicPr>
          <p:nvPr/>
        </p:nvPicPr>
        <p:blipFill>
          <a:blip r:embed="rId6">
            <a:extLst/>
          </a:blip>
          <a:stretch>
            <a:fillRect/>
          </a:stretch>
        </p:blipFill>
        <p:spPr>
          <a:xfrm>
            <a:off x="302002" y="5226387"/>
            <a:ext cx="12400795" cy="40445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200"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01"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02"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03" name="Romans 2:7–8 (NKJV)… Romans 2:7–8 (NKJV) 7 eternal life to those who by patient continuance in doing good seek for glory, honor, and immortality; 8 but to those who are self-seeking and do not obey the truth, but obey unrighteousness—indignation and wrat" descr="Romans 2:7–8 (NKJV)… Romans 2:7–8 (NKJV) 7 eternal life to those who by patient continuance in doing good seek for glory, honor, and immortality; 8 but to those who are self-seeking and do not obey the truth, but obey unrighteousness—indignation and wrath,"/>
          <p:cNvPicPr>
            <a:picLocks noChangeAspect="0"/>
          </p:cNvPicPr>
          <p:nvPr/>
        </p:nvPicPr>
        <p:blipFill>
          <a:blip r:embed="rId6">
            <a:extLst/>
          </a:blip>
          <a:stretch>
            <a:fillRect/>
          </a:stretch>
        </p:blipFill>
        <p:spPr>
          <a:xfrm>
            <a:off x="302002" y="5759787"/>
            <a:ext cx="12400795" cy="29777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HYPOCRITES WILL NOT …"/>
          <p:cNvSpPr/>
          <p:nvPr/>
        </p:nvSpPr>
        <p:spPr>
          <a:xfrm>
            <a:off x="1884169" y="2333890"/>
            <a:ext cx="9236462" cy="1026233"/>
          </a:xfrm>
          <a:prstGeom prst="roundRect">
            <a:avLst>
              <a:gd name="adj" fmla="val 18563"/>
            </a:avLst>
          </a:prstGeom>
          <a:gradFill>
            <a:gsLst>
              <a:gs pos="0">
                <a:schemeClr val="accent5">
                  <a:hueOff val="-158059"/>
                  <a:satOff val="-13250"/>
                  <a:lumOff val="10967"/>
                </a:schemeClr>
              </a:gs>
              <a:gs pos="100000">
                <a:schemeClr val="accent5">
                  <a:hueOff val="-53923"/>
                  <a:lumOff val="-6733"/>
                </a:schemeClr>
              </a:gs>
            </a:gsLst>
            <a:lin ang="5400000"/>
          </a:gra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400">
                <a:solidFill>
                  <a:srgbClr val="FFFFFF"/>
                </a:solidFill>
                <a:latin typeface="Century Gothic"/>
                <a:ea typeface="Century Gothic"/>
                <a:cs typeface="Century Gothic"/>
                <a:sym typeface="Century Gothic"/>
              </a:defRPr>
            </a:lvl1pPr>
          </a:lstStyle>
          <a:p>
            <a:pPr/>
            <a:r>
              <a:t>HYPOCRITES WILL NOT …</a:t>
            </a:r>
          </a:p>
        </p:txBody>
      </p:sp>
      <p:pic>
        <p:nvPicPr>
          <p:cNvPr id="206"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07"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08"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09"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10" name="Romans 2:1–3 (NKJV)…"/>
          <p:cNvSpPr txBox="1"/>
          <p:nvPr/>
        </p:nvSpPr>
        <p:spPr>
          <a:xfrm>
            <a:off x="6054508" y="3568155"/>
            <a:ext cx="6770565" cy="58247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Times New Roman"/>
                <a:ea typeface="Times New Roman"/>
                <a:cs typeface="Times New Roman"/>
                <a:sym typeface="Times New Roman"/>
              </a:defRPr>
            </a:pPr>
            <a:r>
              <a:t>Romans 2:1–3 (NKJV)</a:t>
            </a:r>
          </a:p>
          <a:p>
            <a:pPr defTabSz="457200">
              <a:defRPr sz="3200">
                <a:solidFill>
                  <a:srgbClr val="000000"/>
                </a:solidFill>
                <a:latin typeface="Times New Roman"/>
                <a:ea typeface="Times New Roman"/>
                <a:cs typeface="Times New Roman"/>
                <a:sym typeface="Times New Roman"/>
              </a:defRPr>
            </a:pPr>
            <a:r>
              <a:rPr baseline="31999"/>
              <a:t>1</a:t>
            </a:r>
            <a:r>
              <a:t> Therefore you are inexcusable, O man, whoever you are who judge, for in whatever you judge another you condemn yourself; for you who judge practice the same things. </a:t>
            </a:r>
            <a:r>
              <a:rPr baseline="31999"/>
              <a:t>2</a:t>
            </a:r>
            <a:r>
              <a:t> But we know that the judgment of God is according to truth against those who practice such things. </a:t>
            </a:r>
            <a:r>
              <a:rPr baseline="31999"/>
              <a:t>3</a:t>
            </a:r>
            <a:r>
              <a:t> And do you think this, O man, you who judge those practicing such things, and doing the same, that you will escape the judgment of God?</a:t>
            </a:r>
          </a:p>
        </p:txBody>
      </p:sp>
      <p:pic>
        <p:nvPicPr>
          <p:cNvPr id="211" name="Romans 2:7–8 (NKJV)… Romans 2:7–8 (NKJV)7 eternal life to those who by patient continuance in doing good seek for glory, honor, and immortality; 8 but to those who are self-seeking and do not obey the truth, but obey unrighteousness—indignation and wrath" descr="Romans 2:7–8 (NKJV)… Romans 2:7–8 (NKJV)7 eternal life to those who by patient continuance in doing good seek for glory, honor, and immortality; 8 but to those who are self-seeking and do not obey the truth, but obey unrighteousness—indignation and wrath,"/>
          <p:cNvPicPr>
            <a:picLocks noChangeAspect="0"/>
          </p:cNvPicPr>
          <p:nvPr/>
        </p:nvPicPr>
        <p:blipFill>
          <a:blip r:embed="rId6">
            <a:extLst/>
          </a:blip>
          <a:stretch>
            <a:fillRect/>
          </a:stretch>
        </p:blipFill>
        <p:spPr>
          <a:xfrm>
            <a:off x="97524" y="5247970"/>
            <a:ext cx="4943565" cy="4338837"/>
          </a:xfrm>
          <a:prstGeom prst="rect">
            <a:avLst/>
          </a:prstGeom>
          <a:effectLst>
            <a:outerShdw sx="100000" sy="100000" kx="0" ky="0" algn="b" rotWithShape="0" blurRad="177800" dist="103868" dir="5400000">
              <a:srgbClr val="000000">
                <a:alpha val="9921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OUR ASSUMPTIONS COULD BE WRONG"/>
          <p:cNvSpPr/>
          <p:nvPr/>
        </p:nvSpPr>
        <p:spPr>
          <a:xfrm>
            <a:off x="1884169" y="2333890"/>
            <a:ext cx="10318048" cy="1026233"/>
          </a:xfrm>
          <a:prstGeom prst="roundRect">
            <a:avLst>
              <a:gd name="adj" fmla="val 18563"/>
            </a:avLst>
          </a:prstGeom>
          <a:solidFill>
            <a:schemeClr val="accent6">
              <a:satOff val="1848"/>
              <a:lumOff val="-15262"/>
            </a:schemeClr>
          </a:soli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latin typeface="Century Gothic"/>
                <a:ea typeface="Century Gothic"/>
                <a:cs typeface="Century Gothic"/>
                <a:sym typeface="Century Gothic"/>
              </a:defRPr>
            </a:lvl1pPr>
          </a:lstStyle>
          <a:p>
            <a:pPr/>
            <a:r>
              <a:t>OUR ASSUMPTIONS COULD BE WRONG</a:t>
            </a:r>
          </a:p>
        </p:txBody>
      </p:sp>
      <p:pic>
        <p:nvPicPr>
          <p:cNvPr id="214"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15"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16"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17"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18" name="Romans 2:17–24 (NKJV)…"/>
          <p:cNvSpPr txBox="1"/>
          <p:nvPr/>
        </p:nvSpPr>
        <p:spPr>
          <a:xfrm>
            <a:off x="6054508" y="3568155"/>
            <a:ext cx="6770565" cy="59633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Times New Roman"/>
                <a:ea typeface="Times New Roman"/>
                <a:cs typeface="Times New Roman"/>
                <a:sym typeface="Times New Roman"/>
              </a:defRPr>
            </a:pPr>
            <a:r>
              <a:t>Romans 2:17–24 (NKJV) </a:t>
            </a:r>
          </a:p>
          <a:p>
            <a:pPr defTabSz="457200">
              <a:defRPr sz="3400">
                <a:solidFill>
                  <a:srgbClr val="000000"/>
                </a:solidFill>
                <a:latin typeface="Times New Roman"/>
                <a:ea typeface="Times New Roman"/>
                <a:cs typeface="Times New Roman"/>
                <a:sym typeface="Times New Roman"/>
              </a:defRPr>
            </a:pPr>
            <a:r>
              <a:rPr baseline="31999"/>
              <a:t>17</a:t>
            </a:r>
            <a:r>
              <a:t> Indeed you are called a Jew, and rest on the law, and make your boast in God, </a:t>
            </a:r>
            <a:r>
              <a:rPr baseline="31999"/>
              <a:t>18</a:t>
            </a:r>
            <a:r>
              <a:t> and know </a:t>
            </a:r>
            <a:r>
              <a:rPr i="1"/>
              <a:t>His</a:t>
            </a:r>
            <a:r>
              <a:t> will, and approve the things that are excellent, being instructed out of the law, </a:t>
            </a:r>
            <a:r>
              <a:rPr baseline="31999"/>
              <a:t>19</a:t>
            </a:r>
            <a:r>
              <a:t> and are confident that you yourself are a guide to the blind, a light to those who are in darkness, </a:t>
            </a:r>
            <a:r>
              <a:rPr baseline="31999"/>
              <a:t>20</a:t>
            </a:r>
            <a:r>
              <a:t> an instructor of the foolish, a teacher of babes, having the form of knowledge and truth in the law. </a:t>
            </a:r>
          </a:p>
        </p:txBody>
      </p:sp>
      <p:pic>
        <p:nvPicPr>
          <p:cNvPr id="219" name="Romans 2:7–8 (NKJV)… Romans 2:7–8 (NKJV)7 eternal life to those who by patient continuance in doing good seek for glory, honor, and immortality; 8 but to those who are self-seeking and do not obey the truth, but obey unrighteousness—indignation and wrath" descr="Romans 2:7–8 (NKJV)… Romans 2:7–8 (NKJV)7 eternal life to those who by patient continuance in doing good seek for glory, honor, and immortality; 8 but to those who are self-seeking and do not obey the truth, but obey unrighteousness—indignation and wrath,"/>
          <p:cNvPicPr>
            <a:picLocks noChangeAspect="0"/>
          </p:cNvPicPr>
          <p:nvPr/>
        </p:nvPicPr>
        <p:blipFill>
          <a:blip r:embed="rId6">
            <a:extLst/>
          </a:blip>
          <a:stretch>
            <a:fillRect/>
          </a:stretch>
        </p:blipFill>
        <p:spPr>
          <a:xfrm>
            <a:off x="97524" y="5247970"/>
            <a:ext cx="4943565" cy="4338837"/>
          </a:xfrm>
          <a:prstGeom prst="rect">
            <a:avLst/>
          </a:prstGeom>
          <a:effectLst>
            <a:outerShdw sx="100000" sy="100000" kx="0" ky="0" algn="b" rotWithShape="0" blurRad="177800" dist="103868" dir="5400000">
              <a:srgbClr val="000000">
                <a:alpha val="9921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OUR ASSUMPTIONS COULD BE WRONG"/>
          <p:cNvSpPr/>
          <p:nvPr/>
        </p:nvSpPr>
        <p:spPr>
          <a:xfrm>
            <a:off x="1884169" y="2333890"/>
            <a:ext cx="10318048" cy="1026233"/>
          </a:xfrm>
          <a:prstGeom prst="roundRect">
            <a:avLst>
              <a:gd name="adj" fmla="val 18563"/>
            </a:avLst>
          </a:prstGeom>
          <a:solidFill>
            <a:schemeClr val="accent6">
              <a:satOff val="1848"/>
              <a:lumOff val="-15262"/>
            </a:schemeClr>
          </a:soli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latin typeface="Century Gothic"/>
                <a:ea typeface="Century Gothic"/>
                <a:cs typeface="Century Gothic"/>
                <a:sym typeface="Century Gothic"/>
              </a:defRPr>
            </a:lvl1pPr>
          </a:lstStyle>
          <a:p>
            <a:pPr/>
            <a:r>
              <a:t>OUR ASSUMPTIONS COULD BE WRONG</a:t>
            </a:r>
          </a:p>
        </p:txBody>
      </p:sp>
      <p:pic>
        <p:nvPicPr>
          <p:cNvPr id="222"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23"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24"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25"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26" name="Romans 2:17–24 (NKJV)…"/>
          <p:cNvSpPr txBox="1"/>
          <p:nvPr/>
        </p:nvSpPr>
        <p:spPr>
          <a:xfrm>
            <a:off x="6054508" y="3568155"/>
            <a:ext cx="6770565" cy="58247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Times New Roman"/>
                <a:ea typeface="Times New Roman"/>
                <a:cs typeface="Times New Roman"/>
                <a:sym typeface="Times New Roman"/>
              </a:defRPr>
            </a:pPr>
            <a:r>
              <a:t>Romans 2:17–24 (NKJV) </a:t>
            </a:r>
          </a:p>
          <a:p>
            <a:pPr defTabSz="457200">
              <a:defRPr sz="3200">
                <a:solidFill>
                  <a:srgbClr val="000000"/>
                </a:solidFill>
                <a:latin typeface="Times New Roman"/>
                <a:ea typeface="Times New Roman"/>
                <a:cs typeface="Times New Roman"/>
                <a:sym typeface="Times New Roman"/>
              </a:defRPr>
            </a:pPr>
            <a:r>
              <a:rPr baseline="31999"/>
              <a:t>21</a:t>
            </a:r>
            <a:r>
              <a:t> You, therefore, who teach another, do you not teach yourself? You who preach that a man should not steal, do you steal? </a:t>
            </a:r>
            <a:r>
              <a:rPr baseline="31999"/>
              <a:t>22</a:t>
            </a:r>
            <a:r>
              <a:t> You who say, “Do not commit adultery,” do you commit adultery? You who abhor idols, do you rob temples? </a:t>
            </a:r>
            <a:r>
              <a:rPr baseline="31999"/>
              <a:t>23</a:t>
            </a:r>
            <a:r>
              <a:t> You who make your boast in the law, do you dishonor God through breaking the law? </a:t>
            </a:r>
            <a:r>
              <a:rPr baseline="31999"/>
              <a:t>24</a:t>
            </a:r>
            <a:r>
              <a:t> For </a:t>
            </a:r>
            <a:r>
              <a:rPr i="1"/>
              <a:t>“the name of God is</a:t>
            </a:r>
            <a:r>
              <a:t> blasphemed among the Gentiles because of you,” as it is written.</a:t>
            </a:r>
          </a:p>
        </p:txBody>
      </p:sp>
      <p:pic>
        <p:nvPicPr>
          <p:cNvPr id="227" name="Romans 2:7–8 (NKJV)… Romans 2:7–8 (NKJV)7 eternal life to those who by patient continuance in doing good seek for glory, honor, and immortality; 8 but to those who are self-seeking and do not obey the truth, but obey unrighteousness—indignation and wrath" descr="Romans 2:7–8 (NKJV)… Romans 2:7–8 (NKJV)7 eternal life to those who by patient continuance in doing good seek for glory, honor, and immortality; 8 but to those who are self-seeking and do not obey the truth, but obey unrighteousness—indignation and wrath,"/>
          <p:cNvPicPr>
            <a:picLocks noChangeAspect="0"/>
          </p:cNvPicPr>
          <p:nvPr/>
        </p:nvPicPr>
        <p:blipFill>
          <a:blip r:embed="rId6">
            <a:extLst/>
          </a:blip>
          <a:stretch>
            <a:fillRect/>
          </a:stretch>
        </p:blipFill>
        <p:spPr>
          <a:xfrm>
            <a:off x="97524" y="5247970"/>
            <a:ext cx="4943565" cy="4338837"/>
          </a:xfrm>
          <a:prstGeom prst="rect">
            <a:avLst/>
          </a:prstGeom>
          <a:effectLst>
            <a:outerShdw sx="100000" sy="100000" kx="0" ky="0" algn="b" rotWithShape="0" blurRad="177800" dist="103868" dir="5400000">
              <a:srgbClr val="000000">
                <a:alpha val="9921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OUR ASSUMPTIONS COULD BE WRONG"/>
          <p:cNvSpPr/>
          <p:nvPr/>
        </p:nvSpPr>
        <p:spPr>
          <a:xfrm>
            <a:off x="1884169" y="2333890"/>
            <a:ext cx="10318048" cy="1026233"/>
          </a:xfrm>
          <a:prstGeom prst="roundRect">
            <a:avLst>
              <a:gd name="adj" fmla="val 18563"/>
            </a:avLst>
          </a:prstGeom>
          <a:solidFill>
            <a:schemeClr val="accent6">
              <a:satOff val="1848"/>
              <a:lumOff val="-15262"/>
            </a:schemeClr>
          </a:soli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latin typeface="Century Gothic"/>
                <a:ea typeface="Century Gothic"/>
                <a:cs typeface="Century Gothic"/>
                <a:sym typeface="Century Gothic"/>
              </a:defRPr>
            </a:lvl1pPr>
          </a:lstStyle>
          <a:p>
            <a:pPr/>
            <a:r>
              <a:t>OUR ASSUMPTIONS COULD BE WRONG</a:t>
            </a:r>
          </a:p>
        </p:txBody>
      </p:sp>
      <p:pic>
        <p:nvPicPr>
          <p:cNvPr id="230"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31"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32"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33"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34" name="The Jews saw themselves as RIGHTEOUS and the Gentiles as unrighteous (1-3; Mat. 6:1-18; 7:13,14, 21-23; Luke 18:9)…"/>
          <p:cNvSpPr txBox="1"/>
          <p:nvPr/>
        </p:nvSpPr>
        <p:spPr>
          <a:xfrm>
            <a:off x="5897402" y="3568155"/>
            <a:ext cx="7022080" cy="5619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The Jews saw themselves as RIGHTEOUS and the Gentiles as unrighteous (1-3; Mat. 6:1-18; 7:13,14, 21-23; Luke 18:9) </a:t>
            </a:r>
          </a:p>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The Jews trusted in their PERCEIVED relationship with God (17-24; Matt. 3:9; John 8:33)</a:t>
            </a:r>
          </a:p>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The Jews were ZEALOUS for God, but NOT according to TRUTH (Rom. 10:1-3)</a:t>
            </a:r>
          </a:p>
        </p:txBody>
      </p:sp>
      <p:pic>
        <p:nvPicPr>
          <p:cNvPr id="235" name="Romans 2:7–8 (NKJV)… Romans 2:7–8 (NKJV)7 eternal life to those who by patient continuance in doing good seek for glory, honor, and immortality; 8 but to those who are self-seeking and do not obey the truth, but obey unrighteousness—indignation and wrath" descr="Romans 2:7–8 (NKJV)… Romans 2:7–8 (NKJV)7 eternal life to those who by patient continuance in doing good seek for glory, honor, and immortality; 8 but to those who are self-seeking and do not obey the truth, but obey unrighteousness—indignation and wrath,"/>
          <p:cNvPicPr>
            <a:picLocks noChangeAspect="0"/>
          </p:cNvPicPr>
          <p:nvPr/>
        </p:nvPicPr>
        <p:blipFill>
          <a:blip r:embed="rId7">
            <a:extLst/>
          </a:blip>
          <a:stretch>
            <a:fillRect/>
          </a:stretch>
        </p:blipFill>
        <p:spPr>
          <a:xfrm>
            <a:off x="97524" y="5247970"/>
            <a:ext cx="4943565" cy="4338837"/>
          </a:xfrm>
          <a:prstGeom prst="rect">
            <a:avLst/>
          </a:prstGeom>
          <a:effectLst>
            <a:outerShdw sx="100000" sy="100000" kx="0" ky="0" algn="b" rotWithShape="0" blurRad="177800" dist="103868" dir="5400000">
              <a:srgbClr val="000000">
                <a:alpha val="9921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4">
                                            <p:txEl>
                                              <p:pRg st="1" end="1"/>
                                            </p:txEl>
                                          </p:spTgt>
                                        </p:tgtEl>
                                        <p:attrNameLst>
                                          <p:attrName>style.visibility</p:attrName>
                                        </p:attrNameLst>
                                      </p:cBhvr>
                                      <p:to>
                                        <p:strVal val="visible"/>
                                      </p:to>
                                    </p:set>
                                    <p:animEffect filter="wipe(left)" transition="in">
                                      <p:cBhvr>
                                        <p:cTn id="7" dur="750"/>
                                        <p:tgtEl>
                                          <p:spTgt spid="2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4">
                                            <p:txEl>
                                              <p:pRg st="2" end="2"/>
                                            </p:txEl>
                                          </p:spTgt>
                                        </p:tgtEl>
                                        <p:attrNameLst>
                                          <p:attrName>style.visibility</p:attrName>
                                        </p:attrNameLst>
                                      </p:cBhvr>
                                      <p:to>
                                        <p:strVal val="visible"/>
                                      </p:to>
                                    </p:set>
                                    <p:animEffect filter="wipe(left)" transition="in">
                                      <p:cBhvr>
                                        <p:cTn id="12" dur="750"/>
                                        <p:tgtEl>
                                          <p:spTgt spid="23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4"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OUR ASSUMPTIONS COULD BE WRONG"/>
          <p:cNvSpPr/>
          <p:nvPr/>
        </p:nvSpPr>
        <p:spPr>
          <a:xfrm>
            <a:off x="1884169" y="2333890"/>
            <a:ext cx="10318048" cy="1026233"/>
          </a:xfrm>
          <a:prstGeom prst="roundRect">
            <a:avLst>
              <a:gd name="adj" fmla="val 18563"/>
            </a:avLst>
          </a:prstGeom>
          <a:solidFill>
            <a:schemeClr val="accent6">
              <a:satOff val="1848"/>
              <a:lumOff val="-15262"/>
            </a:schemeClr>
          </a:soli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latin typeface="Century Gothic"/>
                <a:ea typeface="Century Gothic"/>
                <a:cs typeface="Century Gothic"/>
                <a:sym typeface="Century Gothic"/>
              </a:defRPr>
            </a:lvl1pPr>
          </a:lstStyle>
          <a:p>
            <a:pPr/>
            <a:r>
              <a:t>OUR ASSUMPTIONS COULD BE WRONG</a:t>
            </a:r>
          </a:p>
        </p:txBody>
      </p:sp>
      <p:pic>
        <p:nvPicPr>
          <p:cNvPr id="238"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39"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40"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41"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42" name="We can FORFEIT eternal life by being SELF-RIGHTEOUSNESS just as the Jews did. (Luke 10:29; 16:15; 18:9-14; Rom. 10:1-3)…"/>
          <p:cNvSpPr txBox="1"/>
          <p:nvPr/>
        </p:nvSpPr>
        <p:spPr>
          <a:xfrm>
            <a:off x="5698528" y="3568155"/>
            <a:ext cx="7220954" cy="6152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We can FORFEIT eternal life by being SELF-RIGHTEOUSNESS just as the Jews did. (Luke 10:29; 16:15; 18:9-14; Rom. 10:1-3)</a:t>
            </a:r>
          </a:p>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There will be MANY PEOPLE who THINK they are going to heaven but be wrong (Mt 7:21-23; Jam 1:22-25; 2 Thes. 2:10-12)</a:t>
            </a:r>
          </a:p>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It is NOT enough to be zealously religious — we MUST have and follow the TRUTH (Jn 8:32)</a:t>
            </a:r>
          </a:p>
        </p:txBody>
      </p:sp>
      <p:pic>
        <p:nvPicPr>
          <p:cNvPr id="243" name="Romans 2:7–8 (NKJV)… Romans 2:7–8 (NKJV)7 eternal life to those who by patient continuance in doing good seek for glory, honor, and immortality; 8 but to those who are self-seeking and do not obey the truth, but obey unrighteousness—indignation and wrath" descr="Romans 2:7–8 (NKJV)… Romans 2:7–8 (NKJV)7 eternal life to those who by patient continuance in doing good seek for glory, honor, and immortality; 8 but to those who are self-seeking and do not obey the truth, but obey unrighteousness—indignation and wrath,"/>
          <p:cNvPicPr>
            <a:picLocks noChangeAspect="0"/>
          </p:cNvPicPr>
          <p:nvPr/>
        </p:nvPicPr>
        <p:blipFill>
          <a:blip r:embed="rId7">
            <a:extLst/>
          </a:blip>
          <a:stretch>
            <a:fillRect/>
          </a:stretch>
        </p:blipFill>
        <p:spPr>
          <a:xfrm>
            <a:off x="97524" y="5247970"/>
            <a:ext cx="4943565" cy="4338837"/>
          </a:xfrm>
          <a:prstGeom prst="rect">
            <a:avLst/>
          </a:prstGeom>
          <a:effectLst>
            <a:outerShdw sx="100000" sy="100000" kx="0" ky="0" algn="b" rotWithShape="0" blurRad="177800" dist="103868" dir="5400000">
              <a:srgbClr val="000000">
                <a:alpha val="9921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2">
                                            <p:txEl>
                                              <p:pRg st="1" end="1"/>
                                            </p:txEl>
                                          </p:spTgt>
                                        </p:tgtEl>
                                        <p:attrNameLst>
                                          <p:attrName>style.visibility</p:attrName>
                                        </p:attrNameLst>
                                      </p:cBhvr>
                                      <p:to>
                                        <p:strVal val="visible"/>
                                      </p:to>
                                    </p:set>
                                    <p:animEffect filter="wipe(left)" transition="in">
                                      <p:cBhvr>
                                        <p:cTn id="7" dur="750"/>
                                        <p:tgtEl>
                                          <p:spTgt spid="2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2">
                                            <p:txEl>
                                              <p:pRg st="2" end="2"/>
                                            </p:txEl>
                                          </p:spTgt>
                                        </p:tgtEl>
                                        <p:attrNameLst>
                                          <p:attrName>style.visibility</p:attrName>
                                        </p:attrNameLst>
                                      </p:cBhvr>
                                      <p:to>
                                        <p:strVal val="visible"/>
                                      </p:to>
                                    </p:set>
                                    <p:animEffect filter="wipe(left)" transition="in">
                                      <p:cBhvr>
                                        <p:cTn id="12" dur="750"/>
                                        <p:tgtEl>
                                          <p:spTgt spid="24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GOD’S JUDGMENT WILL BE ACCORDING TO TRUTH"/>
          <p:cNvSpPr/>
          <p:nvPr/>
        </p:nvSpPr>
        <p:spPr>
          <a:xfrm>
            <a:off x="1336100" y="2333890"/>
            <a:ext cx="11549012" cy="1026233"/>
          </a:xfrm>
          <a:prstGeom prst="roundRect">
            <a:avLst>
              <a:gd name="adj" fmla="val 18563"/>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500">
                <a:solidFill>
                  <a:srgbClr val="FFFFFF"/>
                </a:solidFill>
                <a:latin typeface="Century Gothic"/>
                <a:ea typeface="Century Gothic"/>
                <a:cs typeface="Century Gothic"/>
                <a:sym typeface="Century Gothic"/>
              </a:defRPr>
            </a:lvl1pPr>
          </a:lstStyle>
          <a:p>
            <a:pPr/>
            <a:r>
              <a:t>GOD’S JUDGMENT WILL BE ACCORDING TO TRUTH</a:t>
            </a:r>
          </a:p>
        </p:txBody>
      </p:sp>
      <p:pic>
        <p:nvPicPr>
          <p:cNvPr id="246"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47"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48"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49"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50" name="Romans 2:4–11 (NKJV)…"/>
          <p:cNvSpPr txBox="1"/>
          <p:nvPr/>
        </p:nvSpPr>
        <p:spPr>
          <a:xfrm>
            <a:off x="6054508" y="3568155"/>
            <a:ext cx="6770565" cy="59876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Times New Roman"/>
                <a:ea typeface="Times New Roman"/>
                <a:cs typeface="Times New Roman"/>
                <a:sym typeface="Times New Roman"/>
              </a:defRPr>
            </a:pPr>
            <a:r>
              <a:t>Romans 2:4–11 (NKJV) </a:t>
            </a:r>
          </a:p>
          <a:p>
            <a:pPr defTabSz="457200">
              <a:defRPr>
                <a:solidFill>
                  <a:srgbClr val="000000"/>
                </a:solidFill>
                <a:latin typeface="Times New Roman"/>
                <a:ea typeface="Times New Roman"/>
                <a:cs typeface="Times New Roman"/>
                <a:sym typeface="Times New Roman"/>
              </a:defRPr>
            </a:pPr>
            <a:r>
              <a:rPr baseline="31999"/>
              <a:t>4</a:t>
            </a:r>
            <a:r>
              <a:t> Or do you despise the riches of His goodness, forbearance, and longsuffering, not knowing that the goodness of God leads you to repentance? </a:t>
            </a:r>
            <a:r>
              <a:rPr baseline="31999"/>
              <a:t>5</a:t>
            </a:r>
            <a:r>
              <a:t> But in accordance with your hardness and your impenitent heart you are treasuring up for yourself wrath in the day of wrath and revelation of the righteous judgment of God,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33" name="Clarifying The Question Clarifying The Question" descr="Clarifying The Question Clarifying The Question"/>
          <p:cNvPicPr>
            <a:picLocks noChangeAspect="0"/>
          </p:cNvPicPr>
          <p:nvPr/>
        </p:nvPicPr>
        <p:blipFill>
          <a:blip r:embed="rId3">
            <a:extLst/>
          </a:blip>
          <a:stretch>
            <a:fillRect/>
          </a:stretch>
        </p:blipFill>
        <p:spPr>
          <a:xfrm>
            <a:off x="5350087" y="2600832"/>
            <a:ext cx="7424300" cy="1168401"/>
          </a:xfrm>
          <a:prstGeom prst="rect">
            <a:avLst/>
          </a:prstGeom>
          <a:effectLst>
            <a:outerShdw sx="100000" sy="100000" kx="0" ky="0" algn="b" rotWithShape="0" blurRad="330200" dist="170591" dir="1989643">
              <a:srgbClr val="000000">
                <a:alpha val="99216"/>
              </a:srgbClr>
            </a:outerShdw>
          </a:effectLst>
        </p:spPr>
      </p:pic>
      <p:pic>
        <p:nvPicPr>
          <p:cNvPr id="134" name="THIS LIFE Will END (Hebrews 9:27)… THIS LIFE Will END (Hebrews 9:27)We will ALL EXIST FOREVER — the question is where? (Mat. 25:34,41,46; Rev. 21:4-8)Do you desire to be WITH GOD, IN HEAVEN, in HIS PRESENCE, REJOICING in HIS GLORY for ALL ETERNITY?" descr="THIS LIFE Will END (Hebrews 9:27)… THIS LIFE Will END (Hebrews 9:27)We will ALL EXIST FOREVER — the question is where? (Mat. 25:34,41,46; Rev. 21:4-8)Do you desire to be WITH GOD, IN HEAVEN, in HIS PRESENCE, REJOICING in HIS GLORY for ALL ETERNITY?"/>
          <p:cNvPicPr>
            <a:picLocks noChangeAspect="0"/>
          </p:cNvPicPr>
          <p:nvPr/>
        </p:nvPicPr>
        <p:blipFill>
          <a:blip r:embed="rId4">
            <a:extLst/>
          </a:blip>
          <a:stretch>
            <a:fillRect/>
          </a:stretch>
        </p:blipFill>
        <p:spPr>
          <a:xfrm>
            <a:off x="5340875" y="3526959"/>
            <a:ext cx="7442723" cy="6032501"/>
          </a:xfrm>
          <a:prstGeom prst="rect">
            <a:avLst/>
          </a:prstGeom>
          <a:effectLst>
            <a:outerShdw sx="100000" sy="100000" kx="0" ky="0" algn="b" rotWithShape="0" blurRad="330200" dist="170591" dir="1989643">
              <a:srgbClr val="000000">
                <a:alpha val="99216"/>
              </a:srgbClr>
            </a:outerShdw>
          </a:effectLst>
        </p:spPr>
      </p:pic>
      <p:pic>
        <p:nvPicPr>
          <p:cNvPr id="135" name="Image" descr="Image"/>
          <p:cNvPicPr>
            <a:picLocks noChangeAspect="1"/>
          </p:cNvPicPr>
          <p:nvPr/>
        </p:nvPicPr>
        <p:blipFill>
          <a:blip r:embed="rId5">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36" name="Image" descr="Image"/>
          <p:cNvPicPr>
            <a:picLocks noChangeAspect="1"/>
          </p:cNvPicPr>
          <p:nvPr/>
        </p:nvPicPr>
        <p:blipFill>
          <a:blip r:embed="rId6">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37" name="Image" descr="Image"/>
          <p:cNvPicPr>
            <a:picLocks noChangeAspect="1"/>
          </p:cNvPicPr>
          <p:nvPr/>
        </p:nvPicPr>
        <p:blipFill>
          <a:blip r:embed="rId7">
            <a:extLst/>
          </a:blip>
          <a:stretch>
            <a:fillRect/>
          </a:stretch>
        </p:blipFill>
        <p:spPr>
          <a:xfrm flipH="1">
            <a:off x="-1065746" y="1418732"/>
            <a:ext cx="6979100" cy="8358845"/>
          </a:xfrm>
          <a:prstGeom prst="rect">
            <a:avLst/>
          </a:prstGeom>
          <a:ln w="12700">
            <a:miter lim="400000"/>
          </a:ln>
          <a:effectLst>
            <a:outerShdw sx="100000" sy="100000" kx="0" ky="0" algn="b" rotWithShape="0" blurRad="330200" dist="170591" dir="1989643">
              <a:srgbClr val="000000">
                <a:alpha val="9921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4"/>
                                        </p:tgtEl>
                                        <p:attrNameLst>
                                          <p:attrName>style.visibility</p:attrName>
                                        </p:attrNameLst>
                                      </p:cBhvr>
                                      <p:to>
                                        <p:strVal val="visible"/>
                                      </p:to>
                                    </p:set>
                                    <p:animEffect filter="wipe(left)" transition="in">
                                      <p:cBhvr>
                                        <p:cTn id="7" dur="15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GOD’S JUDGMENT WILL BE ACCORDING TO TRUTH"/>
          <p:cNvSpPr/>
          <p:nvPr/>
        </p:nvSpPr>
        <p:spPr>
          <a:xfrm>
            <a:off x="1336100" y="2333890"/>
            <a:ext cx="11549012" cy="1026233"/>
          </a:xfrm>
          <a:prstGeom prst="roundRect">
            <a:avLst>
              <a:gd name="adj" fmla="val 18563"/>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500">
                <a:solidFill>
                  <a:srgbClr val="FFFFFF"/>
                </a:solidFill>
                <a:latin typeface="Century Gothic"/>
                <a:ea typeface="Century Gothic"/>
                <a:cs typeface="Century Gothic"/>
                <a:sym typeface="Century Gothic"/>
              </a:defRPr>
            </a:lvl1pPr>
          </a:lstStyle>
          <a:p>
            <a:pPr/>
            <a:r>
              <a:t>GOD’S JUDGMENT WILL BE ACCORDING TO TRUTH</a:t>
            </a:r>
          </a:p>
        </p:txBody>
      </p:sp>
      <p:pic>
        <p:nvPicPr>
          <p:cNvPr id="253"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54"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55"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56"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57" name="Romans 2:4–11 (NKJV)…"/>
          <p:cNvSpPr txBox="1"/>
          <p:nvPr/>
        </p:nvSpPr>
        <p:spPr>
          <a:xfrm>
            <a:off x="6054508" y="3568155"/>
            <a:ext cx="6770565" cy="59633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Times New Roman"/>
                <a:ea typeface="Times New Roman"/>
                <a:cs typeface="Times New Roman"/>
                <a:sym typeface="Times New Roman"/>
              </a:defRPr>
            </a:pPr>
            <a:r>
              <a:t>Romans 2:4–11 (NKJV) </a:t>
            </a:r>
          </a:p>
          <a:p>
            <a:pPr defTabSz="457200">
              <a:defRPr sz="3400">
                <a:solidFill>
                  <a:srgbClr val="000000"/>
                </a:solidFill>
                <a:latin typeface="Times New Roman"/>
                <a:ea typeface="Times New Roman"/>
                <a:cs typeface="Times New Roman"/>
                <a:sym typeface="Times New Roman"/>
              </a:defRPr>
            </a:pPr>
            <a:r>
              <a:rPr baseline="31999"/>
              <a:t>6</a:t>
            </a:r>
            <a:r>
              <a:t> who </a:t>
            </a:r>
            <a:r>
              <a:rPr i="1"/>
              <a:t>“will render to each one according to his deeds”</a:t>
            </a:r>
            <a:r>
              <a:t>: </a:t>
            </a:r>
            <a:r>
              <a:rPr baseline="31999"/>
              <a:t>7</a:t>
            </a:r>
            <a:r>
              <a:t> eternal life to those who by patient continuance in doing good seek for glory, honor, and immortality; </a:t>
            </a:r>
            <a:r>
              <a:rPr baseline="31999"/>
              <a:t>8</a:t>
            </a:r>
            <a:r>
              <a:t> but to those who are self-seeking and do not obey the truth, but obey unrighteousness—indignation and wrath, </a:t>
            </a:r>
            <a:r>
              <a:rPr baseline="31999"/>
              <a:t>9</a:t>
            </a:r>
            <a:r>
              <a:t> tribulation and anguish, on every soul of man who does evil, of the Jew first and also of the Greek;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GOD’S JUDGMENT WILL BE ACCORDING TO TRUTH"/>
          <p:cNvSpPr/>
          <p:nvPr/>
        </p:nvSpPr>
        <p:spPr>
          <a:xfrm>
            <a:off x="1336100" y="2333890"/>
            <a:ext cx="11549012" cy="1026233"/>
          </a:xfrm>
          <a:prstGeom prst="roundRect">
            <a:avLst>
              <a:gd name="adj" fmla="val 18563"/>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500">
                <a:solidFill>
                  <a:srgbClr val="FFFFFF"/>
                </a:solidFill>
                <a:latin typeface="Century Gothic"/>
                <a:ea typeface="Century Gothic"/>
                <a:cs typeface="Century Gothic"/>
                <a:sym typeface="Century Gothic"/>
              </a:defRPr>
            </a:lvl1pPr>
          </a:lstStyle>
          <a:p>
            <a:pPr/>
            <a:r>
              <a:t>GOD’S JUDGMENT WILL BE ACCORDING TO TRUTH</a:t>
            </a:r>
          </a:p>
        </p:txBody>
      </p:sp>
      <p:pic>
        <p:nvPicPr>
          <p:cNvPr id="260"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61"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62"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63"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64" name="Romans 2:4–11 (NKJV)…"/>
          <p:cNvSpPr txBox="1"/>
          <p:nvPr/>
        </p:nvSpPr>
        <p:spPr>
          <a:xfrm>
            <a:off x="6054508" y="3568155"/>
            <a:ext cx="6770565" cy="5216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Times New Roman"/>
                <a:ea typeface="Times New Roman"/>
                <a:cs typeface="Times New Roman"/>
                <a:sym typeface="Times New Roman"/>
              </a:defRPr>
            </a:pPr>
            <a:r>
              <a:t>Romans 2:4–11 (NKJV) </a:t>
            </a:r>
          </a:p>
          <a:p>
            <a:pPr defTabSz="457200">
              <a:defRPr sz="5300">
                <a:solidFill>
                  <a:srgbClr val="000000"/>
                </a:solidFill>
                <a:latin typeface="Times New Roman"/>
                <a:ea typeface="Times New Roman"/>
                <a:cs typeface="Times New Roman"/>
                <a:sym typeface="Times New Roman"/>
              </a:defRPr>
            </a:pPr>
            <a:r>
              <a:rPr baseline="31999"/>
              <a:t>10</a:t>
            </a:r>
            <a:r>
              <a:t> but glory, honor, and peace to everyone who works what is good, to the Jew first and also to the Greek. </a:t>
            </a:r>
            <a:r>
              <a:rPr baseline="31999"/>
              <a:t>11</a:t>
            </a:r>
            <a:r>
              <a:t> For there is no partiality with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GOD’S JUDGMENT WILL BE ACCORDING TO TRUTH"/>
          <p:cNvSpPr/>
          <p:nvPr/>
        </p:nvSpPr>
        <p:spPr>
          <a:xfrm>
            <a:off x="1336100" y="2333890"/>
            <a:ext cx="11549012" cy="1026233"/>
          </a:xfrm>
          <a:prstGeom prst="roundRect">
            <a:avLst>
              <a:gd name="adj" fmla="val 18563"/>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500">
                <a:solidFill>
                  <a:srgbClr val="FFFFFF"/>
                </a:solidFill>
                <a:latin typeface="Century Gothic"/>
                <a:ea typeface="Century Gothic"/>
                <a:cs typeface="Century Gothic"/>
                <a:sym typeface="Century Gothic"/>
              </a:defRPr>
            </a:lvl1pPr>
          </a:lstStyle>
          <a:p>
            <a:pPr/>
            <a:r>
              <a:t>GOD’S JUDGMENT WILL BE ACCORDING TO TRUTH</a:t>
            </a:r>
          </a:p>
        </p:txBody>
      </p:sp>
      <p:pic>
        <p:nvPicPr>
          <p:cNvPr id="267"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68"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69"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70"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71" name="Many erroneously think God’s “goodness” &amp; “patience” allows them to continue in sin (Rom. 6:1,2, 23; 9:22; 1 Jn. 1:5-10; 2:1-6).…"/>
          <p:cNvSpPr txBox="1"/>
          <p:nvPr/>
        </p:nvSpPr>
        <p:spPr>
          <a:xfrm>
            <a:off x="4785246" y="3458003"/>
            <a:ext cx="8134236" cy="6152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Many erroneously think God’s “goodness” &amp; “patience” allows them to continue in sin (Rom. 6:1,2, 23; 9:22; 1 Jn. 1:5-10; 2:1-6).</a:t>
            </a:r>
          </a:p>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God desires &amp; requires REPENTANCE in the heart! Impenitent sinners will experience His wrath  (4,5; 1 Co. 6:9-11; Ga. 5:19-21; 6:7-9; 2 Pet. 3:9)</a:t>
            </a:r>
          </a:p>
          <a:p>
            <a:pPr marL="16002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Eternal life is dependent upon our DEEDS! (6,7; 2 Cor. 5:10; Rev. 20:12, 13; 1 Cor. 15:58)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1">
                                            <p:txEl>
                                              <p:pRg st="1" end="1"/>
                                            </p:txEl>
                                          </p:spTgt>
                                        </p:tgtEl>
                                        <p:attrNameLst>
                                          <p:attrName>style.visibility</p:attrName>
                                        </p:attrNameLst>
                                      </p:cBhvr>
                                      <p:to>
                                        <p:strVal val="visible"/>
                                      </p:to>
                                    </p:set>
                                    <p:animEffect filter="wipe(left)" transition="in">
                                      <p:cBhvr>
                                        <p:cTn id="7" dur="750"/>
                                        <p:tgtEl>
                                          <p:spTgt spid="2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1">
                                            <p:txEl>
                                              <p:pRg st="2" end="2"/>
                                            </p:txEl>
                                          </p:spTgt>
                                        </p:tgtEl>
                                        <p:attrNameLst>
                                          <p:attrName>style.visibility</p:attrName>
                                        </p:attrNameLst>
                                      </p:cBhvr>
                                      <p:to>
                                        <p:strVal val="visible"/>
                                      </p:to>
                                    </p:set>
                                    <p:animEffect filter="wipe(left)" transition="in">
                                      <p:cBhvr>
                                        <p:cTn id="12" dur="750"/>
                                        <p:tgtEl>
                                          <p:spTgt spid="27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GOD’S JUDGMENT WILL BE ACCORDING TO TRUTH"/>
          <p:cNvSpPr/>
          <p:nvPr/>
        </p:nvSpPr>
        <p:spPr>
          <a:xfrm>
            <a:off x="1336100" y="2333890"/>
            <a:ext cx="11549012" cy="1026233"/>
          </a:xfrm>
          <a:prstGeom prst="roundRect">
            <a:avLst>
              <a:gd name="adj" fmla="val 18563"/>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500">
                <a:solidFill>
                  <a:srgbClr val="FFFFFF"/>
                </a:solidFill>
                <a:latin typeface="Century Gothic"/>
                <a:ea typeface="Century Gothic"/>
                <a:cs typeface="Century Gothic"/>
                <a:sym typeface="Century Gothic"/>
              </a:defRPr>
            </a:lvl1pPr>
          </a:lstStyle>
          <a:p>
            <a:pPr/>
            <a:r>
              <a:t>GOD’S JUDGMENT WILL BE ACCORDING TO TRUTH</a:t>
            </a:r>
          </a:p>
        </p:txBody>
      </p:sp>
      <p:pic>
        <p:nvPicPr>
          <p:cNvPr id="274"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75"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76"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77"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78" name="Those who DO NOT OBEY THE TRUTH will not live with God forever! ONLY THOSE WHO DO OBEY THE TRUTH WILL (8-10; 2 The. 1:7-9; 1 Pt. 1:22,23)…"/>
          <p:cNvSpPr txBox="1"/>
          <p:nvPr/>
        </p:nvSpPr>
        <p:spPr>
          <a:xfrm>
            <a:off x="5897402" y="3568155"/>
            <a:ext cx="7022080" cy="60511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Those who DO NOT OBEY THE TRUTH will not live with God forever! ONLY THOSE WHO DO OBEY THE TRUTH WILL (8-10; 2 The. 1:7-9; 1 Pt. 1:22,23)</a:t>
            </a:r>
          </a:p>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God’s judgment will be according to the TRUTH He has revealed, and IN TRUTH, (i.e., our ACTUAL submission to the truth)! (5,7-11; Heb. 4:12,13; Eccl. 12:13,14)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8">
                                            <p:txEl>
                                              <p:pRg st="1" end="1"/>
                                            </p:txEl>
                                          </p:spTgt>
                                        </p:tgtEl>
                                        <p:attrNameLst>
                                          <p:attrName>style.visibility</p:attrName>
                                        </p:attrNameLst>
                                      </p:cBhvr>
                                      <p:to>
                                        <p:strVal val="visible"/>
                                      </p:to>
                                    </p:set>
                                    <p:animEffect filter="wipe(left)" transition="in">
                                      <p:cBhvr>
                                        <p:cTn id="7" dur="750"/>
                                        <p:tgtEl>
                                          <p:spTgt spid="27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GOD’S JUDGMENT WILL BE IMPARTIAL"/>
          <p:cNvSpPr/>
          <p:nvPr/>
        </p:nvSpPr>
        <p:spPr>
          <a:xfrm>
            <a:off x="1336100" y="2333890"/>
            <a:ext cx="11549012" cy="1026233"/>
          </a:xfrm>
          <a:prstGeom prst="roundRect">
            <a:avLst>
              <a:gd name="adj" fmla="val 18563"/>
            </a:avLst>
          </a:prstGeom>
          <a:gradFill>
            <a:gsLst>
              <a:gs pos="0">
                <a:schemeClr val="accent3"/>
              </a:gs>
              <a:gs pos="100000">
                <a:schemeClr val="accent3">
                  <a:satOff val="2194"/>
                  <a:lumOff val="-10817"/>
                </a:schemeClr>
              </a:gs>
            </a:gsLst>
            <a:lin ang="5400000"/>
          </a:gradFill>
          <a:ln w="63500">
            <a:solidFill>
              <a:srgbClr val="FFFFFF"/>
            </a:solidFill>
            <a:miter lim="400000"/>
          </a:ln>
          <a:effectLst>
            <a:outerShdw sx="100000" sy="100000" kx="0" ky="0" algn="b" rotWithShape="0" blurRad="177800" dist="103868" dir="5400000">
              <a:srgbClr val="000000">
                <a:alpha val="9921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500">
                <a:solidFill>
                  <a:srgbClr val="FFFFFF"/>
                </a:solidFill>
                <a:latin typeface="Century Gothic"/>
                <a:ea typeface="Century Gothic"/>
                <a:cs typeface="Century Gothic"/>
                <a:sym typeface="Century Gothic"/>
              </a:defRPr>
            </a:lvl1pPr>
          </a:lstStyle>
          <a:p>
            <a:pPr/>
            <a:r>
              <a:t>GOD’S JUDGMENT WILL BE IMPARTIAL</a:t>
            </a:r>
          </a:p>
        </p:txBody>
      </p:sp>
      <p:pic>
        <p:nvPicPr>
          <p:cNvPr id="281" name="Image" descr="Image"/>
          <p:cNvPicPr>
            <a:picLocks noChangeAspect="0"/>
          </p:cNvPicPr>
          <p:nvPr/>
        </p:nvPicPr>
        <p:blipFill>
          <a:blip r:embed="rId2">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82" name="Image" descr="Image"/>
          <p:cNvPicPr>
            <a:picLocks noChangeAspect="1"/>
          </p:cNvPicPr>
          <p:nvPr/>
        </p:nvPicPr>
        <p:blipFill>
          <a:blip r:embed="rId3">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83" name="Image" descr="Image"/>
          <p:cNvPicPr>
            <a:picLocks noChangeAspect="1"/>
          </p:cNvPicPr>
          <p:nvPr/>
        </p:nvPicPr>
        <p:blipFill>
          <a:blip r:embed="rId4">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84" name="Image" descr="Image"/>
          <p:cNvPicPr>
            <a:picLocks noChangeAspect="1"/>
          </p:cNvPicPr>
          <p:nvPr/>
        </p:nvPicPr>
        <p:blipFill>
          <a:blip r:embed="rId5">
            <a:extLst/>
          </a:blip>
          <a:srcRect l="22176" t="12702" r="25739" b="56"/>
          <a:stretch>
            <a:fillRect/>
          </a:stretch>
        </p:blipFill>
        <p:spPr>
          <a:xfrm>
            <a:off x="-2353412" y="2667006"/>
            <a:ext cx="8523686" cy="7138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4" y="0"/>
                </a:moveTo>
                <a:cubicBezTo>
                  <a:pt x="8657" y="0"/>
                  <a:pt x="8646" y="3"/>
                  <a:pt x="8630" y="3"/>
                </a:cubicBezTo>
                <a:cubicBezTo>
                  <a:pt x="8466" y="21"/>
                  <a:pt x="8301" y="56"/>
                  <a:pt x="8137" y="113"/>
                </a:cubicBezTo>
                <a:cubicBezTo>
                  <a:pt x="8107" y="126"/>
                  <a:pt x="8083" y="133"/>
                  <a:pt x="8048" y="149"/>
                </a:cubicBezTo>
                <a:cubicBezTo>
                  <a:pt x="7843" y="242"/>
                  <a:pt x="7578" y="392"/>
                  <a:pt x="7451" y="487"/>
                </a:cubicBezTo>
                <a:cubicBezTo>
                  <a:pt x="7435" y="500"/>
                  <a:pt x="7417" y="515"/>
                  <a:pt x="7400" y="530"/>
                </a:cubicBezTo>
                <a:cubicBezTo>
                  <a:pt x="7352" y="569"/>
                  <a:pt x="7302" y="615"/>
                  <a:pt x="7251" y="668"/>
                </a:cubicBezTo>
                <a:cubicBezTo>
                  <a:pt x="7208" y="713"/>
                  <a:pt x="7165" y="764"/>
                  <a:pt x="7123" y="813"/>
                </a:cubicBezTo>
                <a:cubicBezTo>
                  <a:pt x="7072" y="873"/>
                  <a:pt x="7022" y="930"/>
                  <a:pt x="6974" y="996"/>
                </a:cubicBezTo>
                <a:cubicBezTo>
                  <a:pt x="6821" y="1203"/>
                  <a:pt x="6686" y="1432"/>
                  <a:pt x="6611" y="1621"/>
                </a:cubicBezTo>
                <a:cubicBezTo>
                  <a:pt x="6529" y="1829"/>
                  <a:pt x="6436" y="1947"/>
                  <a:pt x="6303" y="2013"/>
                </a:cubicBezTo>
                <a:cubicBezTo>
                  <a:pt x="6218" y="2056"/>
                  <a:pt x="6162" y="2108"/>
                  <a:pt x="6134" y="2164"/>
                </a:cubicBezTo>
                <a:cubicBezTo>
                  <a:pt x="6129" y="2175"/>
                  <a:pt x="6124" y="2186"/>
                  <a:pt x="6122" y="2197"/>
                </a:cubicBezTo>
                <a:cubicBezTo>
                  <a:pt x="6118" y="2212"/>
                  <a:pt x="6112" y="2227"/>
                  <a:pt x="6112" y="2242"/>
                </a:cubicBezTo>
                <a:cubicBezTo>
                  <a:pt x="6112" y="2316"/>
                  <a:pt x="6055" y="2507"/>
                  <a:pt x="5985" y="2667"/>
                </a:cubicBezTo>
                <a:cubicBezTo>
                  <a:pt x="5950" y="2748"/>
                  <a:pt x="5917" y="2852"/>
                  <a:pt x="5894" y="2954"/>
                </a:cubicBezTo>
                <a:cubicBezTo>
                  <a:pt x="5870" y="3057"/>
                  <a:pt x="5855" y="3159"/>
                  <a:pt x="5853" y="3234"/>
                </a:cubicBezTo>
                <a:cubicBezTo>
                  <a:pt x="5852" y="3335"/>
                  <a:pt x="5842" y="3426"/>
                  <a:pt x="5828" y="3498"/>
                </a:cubicBezTo>
                <a:cubicBezTo>
                  <a:pt x="5823" y="3533"/>
                  <a:pt x="5817" y="3573"/>
                  <a:pt x="5812" y="3584"/>
                </a:cubicBezTo>
                <a:cubicBezTo>
                  <a:pt x="5804" y="3600"/>
                  <a:pt x="5800" y="3659"/>
                  <a:pt x="5800" y="3736"/>
                </a:cubicBezTo>
                <a:cubicBezTo>
                  <a:pt x="5802" y="3742"/>
                  <a:pt x="5801" y="3750"/>
                  <a:pt x="5804" y="3755"/>
                </a:cubicBezTo>
                <a:cubicBezTo>
                  <a:pt x="5827" y="3799"/>
                  <a:pt x="5854" y="4134"/>
                  <a:pt x="5864" y="4499"/>
                </a:cubicBezTo>
                <a:cubicBezTo>
                  <a:pt x="5876" y="4904"/>
                  <a:pt x="5919" y="5251"/>
                  <a:pt x="5973" y="5391"/>
                </a:cubicBezTo>
                <a:cubicBezTo>
                  <a:pt x="6030" y="5540"/>
                  <a:pt x="6110" y="5696"/>
                  <a:pt x="6196" y="5838"/>
                </a:cubicBezTo>
                <a:cubicBezTo>
                  <a:pt x="6225" y="5881"/>
                  <a:pt x="6253" y="5926"/>
                  <a:pt x="6282" y="5966"/>
                </a:cubicBezTo>
                <a:cubicBezTo>
                  <a:pt x="6290" y="5978"/>
                  <a:pt x="6299" y="5991"/>
                  <a:pt x="6307" y="6002"/>
                </a:cubicBezTo>
                <a:cubicBezTo>
                  <a:pt x="6357" y="6069"/>
                  <a:pt x="6405" y="6129"/>
                  <a:pt x="6451" y="6175"/>
                </a:cubicBezTo>
                <a:cubicBezTo>
                  <a:pt x="6461" y="6185"/>
                  <a:pt x="6467" y="6194"/>
                  <a:pt x="6476" y="6204"/>
                </a:cubicBezTo>
                <a:cubicBezTo>
                  <a:pt x="6478" y="6206"/>
                  <a:pt x="6480" y="6208"/>
                  <a:pt x="6482" y="6210"/>
                </a:cubicBezTo>
                <a:cubicBezTo>
                  <a:pt x="6594" y="6316"/>
                  <a:pt x="6613" y="6383"/>
                  <a:pt x="6588" y="6570"/>
                </a:cubicBezTo>
                <a:cubicBezTo>
                  <a:pt x="6585" y="6586"/>
                  <a:pt x="6586" y="6599"/>
                  <a:pt x="6584" y="6613"/>
                </a:cubicBezTo>
                <a:cubicBezTo>
                  <a:pt x="6583" y="6694"/>
                  <a:pt x="6592" y="6765"/>
                  <a:pt x="6610" y="6831"/>
                </a:cubicBezTo>
                <a:cubicBezTo>
                  <a:pt x="6625" y="6862"/>
                  <a:pt x="6645" y="6891"/>
                  <a:pt x="6674" y="6921"/>
                </a:cubicBezTo>
                <a:cubicBezTo>
                  <a:pt x="6728" y="6976"/>
                  <a:pt x="6757" y="7037"/>
                  <a:pt x="6757" y="7076"/>
                </a:cubicBezTo>
                <a:cubicBezTo>
                  <a:pt x="6789" y="7104"/>
                  <a:pt x="6829" y="7127"/>
                  <a:pt x="6870" y="7149"/>
                </a:cubicBezTo>
                <a:cubicBezTo>
                  <a:pt x="6923" y="7159"/>
                  <a:pt x="6971" y="7193"/>
                  <a:pt x="7017" y="7232"/>
                </a:cubicBezTo>
                <a:cubicBezTo>
                  <a:pt x="7017" y="7232"/>
                  <a:pt x="7018" y="7232"/>
                  <a:pt x="7018" y="7232"/>
                </a:cubicBezTo>
                <a:cubicBezTo>
                  <a:pt x="7018" y="7232"/>
                  <a:pt x="7019" y="7233"/>
                  <a:pt x="7019" y="7233"/>
                </a:cubicBezTo>
                <a:cubicBezTo>
                  <a:pt x="7040" y="7251"/>
                  <a:pt x="7060" y="7269"/>
                  <a:pt x="7078" y="7292"/>
                </a:cubicBezTo>
                <a:cubicBezTo>
                  <a:pt x="7097" y="7315"/>
                  <a:pt x="7114" y="7340"/>
                  <a:pt x="7128" y="7369"/>
                </a:cubicBezTo>
                <a:cubicBezTo>
                  <a:pt x="7128" y="7370"/>
                  <a:pt x="7128" y="7371"/>
                  <a:pt x="7129" y="7372"/>
                </a:cubicBezTo>
                <a:cubicBezTo>
                  <a:pt x="7166" y="7442"/>
                  <a:pt x="7193" y="7518"/>
                  <a:pt x="7196" y="7602"/>
                </a:cubicBezTo>
                <a:cubicBezTo>
                  <a:pt x="7221" y="7696"/>
                  <a:pt x="7245" y="7797"/>
                  <a:pt x="7267" y="7871"/>
                </a:cubicBezTo>
                <a:cubicBezTo>
                  <a:pt x="7273" y="7891"/>
                  <a:pt x="7280" y="7926"/>
                  <a:pt x="7286" y="7952"/>
                </a:cubicBezTo>
                <a:cubicBezTo>
                  <a:pt x="7363" y="8126"/>
                  <a:pt x="7413" y="8479"/>
                  <a:pt x="7370" y="8615"/>
                </a:cubicBezTo>
                <a:cubicBezTo>
                  <a:pt x="7343" y="8700"/>
                  <a:pt x="7247" y="8859"/>
                  <a:pt x="7156" y="8968"/>
                </a:cubicBezTo>
                <a:cubicBezTo>
                  <a:pt x="6967" y="9193"/>
                  <a:pt x="6422" y="9537"/>
                  <a:pt x="6242" y="9554"/>
                </a:cubicBezTo>
                <a:cubicBezTo>
                  <a:pt x="6241" y="9554"/>
                  <a:pt x="6241" y="9554"/>
                  <a:pt x="6241" y="9554"/>
                </a:cubicBezTo>
                <a:cubicBezTo>
                  <a:pt x="6236" y="9560"/>
                  <a:pt x="6236" y="9568"/>
                  <a:pt x="6228" y="9573"/>
                </a:cubicBezTo>
                <a:cubicBezTo>
                  <a:pt x="6192" y="9601"/>
                  <a:pt x="6194" y="9660"/>
                  <a:pt x="6237" y="9740"/>
                </a:cubicBezTo>
                <a:cubicBezTo>
                  <a:pt x="6273" y="9809"/>
                  <a:pt x="6282" y="9921"/>
                  <a:pt x="6259" y="9993"/>
                </a:cubicBezTo>
                <a:cubicBezTo>
                  <a:pt x="6218" y="10114"/>
                  <a:pt x="6211" y="10114"/>
                  <a:pt x="6128" y="9969"/>
                </a:cubicBezTo>
                <a:cubicBezTo>
                  <a:pt x="5948" y="9652"/>
                  <a:pt x="5770" y="9859"/>
                  <a:pt x="5770" y="10386"/>
                </a:cubicBezTo>
                <a:cubicBezTo>
                  <a:pt x="5770" y="10603"/>
                  <a:pt x="5741" y="10713"/>
                  <a:pt x="5674" y="10758"/>
                </a:cubicBezTo>
                <a:cubicBezTo>
                  <a:pt x="5586" y="10817"/>
                  <a:pt x="5587" y="10856"/>
                  <a:pt x="5680" y="11315"/>
                </a:cubicBezTo>
                <a:cubicBezTo>
                  <a:pt x="5751" y="11660"/>
                  <a:pt x="5762" y="11829"/>
                  <a:pt x="5720" y="11879"/>
                </a:cubicBezTo>
                <a:cubicBezTo>
                  <a:pt x="5648" y="11965"/>
                  <a:pt x="5587" y="11797"/>
                  <a:pt x="5422" y="11048"/>
                </a:cubicBezTo>
                <a:cubicBezTo>
                  <a:pt x="5359" y="10764"/>
                  <a:pt x="5294" y="10481"/>
                  <a:pt x="5279" y="10419"/>
                </a:cubicBezTo>
                <a:cubicBezTo>
                  <a:pt x="5253" y="10316"/>
                  <a:pt x="5234" y="10316"/>
                  <a:pt x="5036" y="10431"/>
                </a:cubicBezTo>
                <a:cubicBezTo>
                  <a:pt x="4916" y="10500"/>
                  <a:pt x="4784" y="10606"/>
                  <a:pt x="4742" y="10666"/>
                </a:cubicBezTo>
                <a:cubicBezTo>
                  <a:pt x="4690" y="10742"/>
                  <a:pt x="4617" y="10762"/>
                  <a:pt x="4508" y="10733"/>
                </a:cubicBezTo>
                <a:cubicBezTo>
                  <a:pt x="4420" y="10711"/>
                  <a:pt x="4293" y="10727"/>
                  <a:pt x="4226" y="10770"/>
                </a:cubicBezTo>
                <a:cubicBezTo>
                  <a:pt x="4123" y="10835"/>
                  <a:pt x="4108" y="10898"/>
                  <a:pt x="4123" y="11180"/>
                </a:cubicBezTo>
                <a:cubicBezTo>
                  <a:pt x="4145" y="11588"/>
                  <a:pt x="4048" y="11635"/>
                  <a:pt x="3974" y="11251"/>
                </a:cubicBezTo>
                <a:cubicBezTo>
                  <a:pt x="3894" y="10841"/>
                  <a:pt x="3736" y="10888"/>
                  <a:pt x="3658" y="11344"/>
                </a:cubicBezTo>
                <a:cubicBezTo>
                  <a:pt x="3638" y="11459"/>
                  <a:pt x="3603" y="11544"/>
                  <a:pt x="3577" y="11532"/>
                </a:cubicBezTo>
                <a:cubicBezTo>
                  <a:pt x="3552" y="11520"/>
                  <a:pt x="3497" y="11566"/>
                  <a:pt x="3455" y="11634"/>
                </a:cubicBezTo>
                <a:cubicBezTo>
                  <a:pt x="3370" y="11772"/>
                  <a:pt x="3280" y="11710"/>
                  <a:pt x="3246" y="11490"/>
                </a:cubicBezTo>
                <a:cubicBezTo>
                  <a:pt x="3227" y="11362"/>
                  <a:pt x="3225" y="11363"/>
                  <a:pt x="3122" y="11485"/>
                </a:cubicBezTo>
                <a:cubicBezTo>
                  <a:pt x="3019" y="11608"/>
                  <a:pt x="3021" y="11613"/>
                  <a:pt x="3171" y="11707"/>
                </a:cubicBezTo>
                <a:lnTo>
                  <a:pt x="3325" y="11805"/>
                </a:lnTo>
                <a:lnTo>
                  <a:pt x="3183" y="11986"/>
                </a:lnTo>
                <a:cubicBezTo>
                  <a:pt x="3105" y="12086"/>
                  <a:pt x="3032" y="12198"/>
                  <a:pt x="3020" y="12236"/>
                </a:cubicBezTo>
                <a:cubicBezTo>
                  <a:pt x="2956" y="12440"/>
                  <a:pt x="2610" y="13087"/>
                  <a:pt x="2565" y="13087"/>
                </a:cubicBezTo>
                <a:cubicBezTo>
                  <a:pt x="2535" y="13087"/>
                  <a:pt x="2486" y="13165"/>
                  <a:pt x="2456" y="13259"/>
                </a:cubicBezTo>
                <a:cubicBezTo>
                  <a:pt x="2426" y="13353"/>
                  <a:pt x="2381" y="13429"/>
                  <a:pt x="2355" y="13429"/>
                </a:cubicBezTo>
                <a:cubicBezTo>
                  <a:pt x="2288" y="13429"/>
                  <a:pt x="1462" y="14656"/>
                  <a:pt x="1342" y="14933"/>
                </a:cubicBezTo>
                <a:cubicBezTo>
                  <a:pt x="1269" y="15100"/>
                  <a:pt x="1263" y="15149"/>
                  <a:pt x="1320" y="15097"/>
                </a:cubicBezTo>
                <a:cubicBezTo>
                  <a:pt x="1494" y="14940"/>
                  <a:pt x="1572" y="15018"/>
                  <a:pt x="1551" y="15332"/>
                </a:cubicBezTo>
                <a:cubicBezTo>
                  <a:pt x="1537" y="15545"/>
                  <a:pt x="1490" y="15665"/>
                  <a:pt x="1365" y="15824"/>
                </a:cubicBezTo>
                <a:cubicBezTo>
                  <a:pt x="1365" y="15824"/>
                  <a:pt x="1365" y="15825"/>
                  <a:pt x="1365" y="15825"/>
                </a:cubicBezTo>
                <a:cubicBezTo>
                  <a:pt x="1363" y="15891"/>
                  <a:pt x="1356" y="15974"/>
                  <a:pt x="1347" y="16084"/>
                </a:cubicBezTo>
                <a:cubicBezTo>
                  <a:pt x="1326" y="16331"/>
                  <a:pt x="1246" y="16886"/>
                  <a:pt x="1169" y="17318"/>
                </a:cubicBezTo>
                <a:cubicBezTo>
                  <a:pt x="1091" y="17749"/>
                  <a:pt x="989" y="18316"/>
                  <a:pt x="943" y="18579"/>
                </a:cubicBezTo>
                <a:cubicBezTo>
                  <a:pt x="786" y="19474"/>
                  <a:pt x="344" y="20888"/>
                  <a:pt x="104" y="21265"/>
                </a:cubicBezTo>
                <a:cubicBezTo>
                  <a:pt x="47" y="21354"/>
                  <a:pt x="0" y="21470"/>
                  <a:pt x="0" y="21521"/>
                </a:cubicBezTo>
                <a:cubicBezTo>
                  <a:pt x="0" y="21565"/>
                  <a:pt x="1519" y="21588"/>
                  <a:pt x="4671" y="21600"/>
                </a:cubicBezTo>
                <a:lnTo>
                  <a:pt x="6726" y="21598"/>
                </a:lnTo>
                <a:lnTo>
                  <a:pt x="21600" y="21582"/>
                </a:lnTo>
                <a:lnTo>
                  <a:pt x="21600" y="19090"/>
                </a:lnTo>
                <a:cubicBezTo>
                  <a:pt x="21517" y="18865"/>
                  <a:pt x="21436" y="18671"/>
                  <a:pt x="21384" y="18601"/>
                </a:cubicBezTo>
                <a:cubicBezTo>
                  <a:pt x="21330" y="18531"/>
                  <a:pt x="21312" y="18433"/>
                  <a:pt x="21334" y="18347"/>
                </a:cubicBezTo>
                <a:cubicBezTo>
                  <a:pt x="21361" y="18247"/>
                  <a:pt x="21331" y="18159"/>
                  <a:pt x="21228" y="18045"/>
                </a:cubicBezTo>
                <a:cubicBezTo>
                  <a:pt x="21118" y="17924"/>
                  <a:pt x="21090" y="17839"/>
                  <a:pt x="21112" y="17694"/>
                </a:cubicBezTo>
                <a:cubicBezTo>
                  <a:pt x="21161" y="17372"/>
                  <a:pt x="21089" y="17131"/>
                  <a:pt x="20933" y="17096"/>
                </a:cubicBezTo>
                <a:cubicBezTo>
                  <a:pt x="20783" y="17061"/>
                  <a:pt x="20765" y="17091"/>
                  <a:pt x="20848" y="17247"/>
                </a:cubicBezTo>
                <a:cubicBezTo>
                  <a:pt x="20881" y="17310"/>
                  <a:pt x="20878" y="17377"/>
                  <a:pt x="20841" y="17432"/>
                </a:cubicBezTo>
                <a:cubicBezTo>
                  <a:pt x="20752" y="17560"/>
                  <a:pt x="20604" y="17438"/>
                  <a:pt x="20415" y="17082"/>
                </a:cubicBezTo>
                <a:cubicBezTo>
                  <a:pt x="20298" y="16860"/>
                  <a:pt x="20186" y="16747"/>
                  <a:pt x="20007" y="16666"/>
                </a:cubicBezTo>
                <a:cubicBezTo>
                  <a:pt x="19872" y="16604"/>
                  <a:pt x="19724" y="16571"/>
                  <a:pt x="19679" y="16591"/>
                </a:cubicBezTo>
                <a:cubicBezTo>
                  <a:pt x="19628" y="16615"/>
                  <a:pt x="19559" y="16553"/>
                  <a:pt x="19497" y="16428"/>
                </a:cubicBezTo>
                <a:cubicBezTo>
                  <a:pt x="19442" y="16317"/>
                  <a:pt x="19379" y="16225"/>
                  <a:pt x="19356" y="16225"/>
                </a:cubicBezTo>
                <a:cubicBezTo>
                  <a:pt x="19333" y="16225"/>
                  <a:pt x="19253" y="16104"/>
                  <a:pt x="19178" y="15954"/>
                </a:cubicBezTo>
                <a:cubicBezTo>
                  <a:pt x="19103" y="15804"/>
                  <a:pt x="18927" y="15588"/>
                  <a:pt x="18786" y="15477"/>
                </a:cubicBezTo>
                <a:cubicBezTo>
                  <a:pt x="18645" y="15365"/>
                  <a:pt x="18492" y="15190"/>
                  <a:pt x="18447" y="15087"/>
                </a:cubicBezTo>
                <a:cubicBezTo>
                  <a:pt x="18402" y="14983"/>
                  <a:pt x="18284" y="14734"/>
                  <a:pt x="18184" y="14533"/>
                </a:cubicBezTo>
                <a:cubicBezTo>
                  <a:pt x="18083" y="14332"/>
                  <a:pt x="17983" y="14070"/>
                  <a:pt x="17961" y="13952"/>
                </a:cubicBezTo>
                <a:cubicBezTo>
                  <a:pt x="17940" y="13833"/>
                  <a:pt x="17864" y="13598"/>
                  <a:pt x="17793" y="13429"/>
                </a:cubicBezTo>
                <a:cubicBezTo>
                  <a:pt x="17457" y="12630"/>
                  <a:pt x="17275" y="10922"/>
                  <a:pt x="17409" y="9834"/>
                </a:cubicBezTo>
                <a:cubicBezTo>
                  <a:pt x="17448" y="9514"/>
                  <a:pt x="17441" y="9341"/>
                  <a:pt x="17380" y="9127"/>
                </a:cubicBezTo>
                <a:cubicBezTo>
                  <a:pt x="17349" y="9017"/>
                  <a:pt x="17339" y="8937"/>
                  <a:pt x="17339" y="8876"/>
                </a:cubicBezTo>
                <a:cubicBezTo>
                  <a:pt x="17210" y="8524"/>
                  <a:pt x="17138" y="8170"/>
                  <a:pt x="17138" y="7855"/>
                </a:cubicBezTo>
                <a:cubicBezTo>
                  <a:pt x="17137" y="7761"/>
                  <a:pt x="17127" y="7669"/>
                  <a:pt x="17111" y="7578"/>
                </a:cubicBezTo>
                <a:cubicBezTo>
                  <a:pt x="17111" y="7576"/>
                  <a:pt x="17111" y="7574"/>
                  <a:pt x="17110" y="7572"/>
                </a:cubicBezTo>
                <a:cubicBezTo>
                  <a:pt x="17101" y="7517"/>
                  <a:pt x="17085" y="7471"/>
                  <a:pt x="17073" y="7420"/>
                </a:cubicBezTo>
                <a:cubicBezTo>
                  <a:pt x="16999" y="7144"/>
                  <a:pt x="16855" y="6865"/>
                  <a:pt x="16613" y="6541"/>
                </a:cubicBezTo>
                <a:cubicBezTo>
                  <a:pt x="16466" y="6347"/>
                  <a:pt x="16363" y="6187"/>
                  <a:pt x="16319" y="6101"/>
                </a:cubicBezTo>
                <a:cubicBezTo>
                  <a:pt x="16192" y="6009"/>
                  <a:pt x="15995" y="5774"/>
                  <a:pt x="15995" y="5674"/>
                </a:cubicBezTo>
                <a:cubicBezTo>
                  <a:pt x="15995" y="5544"/>
                  <a:pt x="15763" y="5567"/>
                  <a:pt x="15674" y="5706"/>
                </a:cubicBezTo>
                <a:cubicBezTo>
                  <a:pt x="15573" y="5865"/>
                  <a:pt x="15576" y="6069"/>
                  <a:pt x="15683" y="6251"/>
                </a:cubicBezTo>
                <a:cubicBezTo>
                  <a:pt x="15710" y="6296"/>
                  <a:pt x="15729" y="6361"/>
                  <a:pt x="15741" y="6428"/>
                </a:cubicBezTo>
                <a:cubicBezTo>
                  <a:pt x="15768" y="6514"/>
                  <a:pt x="15765" y="6595"/>
                  <a:pt x="15736" y="6663"/>
                </a:cubicBezTo>
                <a:cubicBezTo>
                  <a:pt x="15715" y="6743"/>
                  <a:pt x="15676" y="6780"/>
                  <a:pt x="15600" y="6795"/>
                </a:cubicBezTo>
                <a:cubicBezTo>
                  <a:pt x="15569" y="6806"/>
                  <a:pt x="15535" y="6813"/>
                  <a:pt x="15497" y="6813"/>
                </a:cubicBezTo>
                <a:cubicBezTo>
                  <a:pt x="15465" y="6813"/>
                  <a:pt x="15445" y="6826"/>
                  <a:pt x="15425" y="6837"/>
                </a:cubicBezTo>
                <a:cubicBezTo>
                  <a:pt x="15379" y="6912"/>
                  <a:pt x="15368" y="6995"/>
                  <a:pt x="15391" y="7070"/>
                </a:cubicBezTo>
                <a:cubicBezTo>
                  <a:pt x="15391" y="7070"/>
                  <a:pt x="15391" y="7070"/>
                  <a:pt x="15391" y="7071"/>
                </a:cubicBezTo>
                <a:cubicBezTo>
                  <a:pt x="15423" y="7160"/>
                  <a:pt x="15492" y="7217"/>
                  <a:pt x="15624" y="7269"/>
                </a:cubicBezTo>
                <a:cubicBezTo>
                  <a:pt x="15687" y="7294"/>
                  <a:pt x="15722" y="7318"/>
                  <a:pt x="15748" y="7351"/>
                </a:cubicBezTo>
                <a:cubicBezTo>
                  <a:pt x="15753" y="7357"/>
                  <a:pt x="15762" y="7362"/>
                  <a:pt x="15766" y="7370"/>
                </a:cubicBezTo>
                <a:cubicBezTo>
                  <a:pt x="15766" y="7371"/>
                  <a:pt x="15766" y="7372"/>
                  <a:pt x="15767" y="7372"/>
                </a:cubicBezTo>
                <a:cubicBezTo>
                  <a:pt x="15778" y="7394"/>
                  <a:pt x="15785" y="7423"/>
                  <a:pt x="15789" y="7460"/>
                </a:cubicBezTo>
                <a:cubicBezTo>
                  <a:pt x="15793" y="7497"/>
                  <a:pt x="15794" y="7542"/>
                  <a:pt x="15794" y="7602"/>
                </a:cubicBezTo>
                <a:cubicBezTo>
                  <a:pt x="15794" y="7602"/>
                  <a:pt x="15794" y="7602"/>
                  <a:pt x="15794" y="7603"/>
                </a:cubicBezTo>
                <a:cubicBezTo>
                  <a:pt x="15794" y="7659"/>
                  <a:pt x="15793" y="7704"/>
                  <a:pt x="15790" y="7740"/>
                </a:cubicBezTo>
                <a:cubicBezTo>
                  <a:pt x="15790" y="7740"/>
                  <a:pt x="15790" y="7741"/>
                  <a:pt x="15790" y="7741"/>
                </a:cubicBezTo>
                <a:cubicBezTo>
                  <a:pt x="15786" y="7778"/>
                  <a:pt x="15780" y="7804"/>
                  <a:pt x="15771" y="7825"/>
                </a:cubicBezTo>
                <a:cubicBezTo>
                  <a:pt x="15752" y="7867"/>
                  <a:pt x="15719" y="7883"/>
                  <a:pt x="15665" y="7892"/>
                </a:cubicBezTo>
                <a:cubicBezTo>
                  <a:pt x="15645" y="7896"/>
                  <a:pt x="15628" y="7903"/>
                  <a:pt x="15612" y="7913"/>
                </a:cubicBezTo>
                <a:cubicBezTo>
                  <a:pt x="15612" y="7913"/>
                  <a:pt x="15611" y="7914"/>
                  <a:pt x="15611" y="7914"/>
                </a:cubicBezTo>
                <a:cubicBezTo>
                  <a:pt x="15595" y="7925"/>
                  <a:pt x="15581" y="7940"/>
                  <a:pt x="15571" y="7956"/>
                </a:cubicBezTo>
                <a:cubicBezTo>
                  <a:pt x="15560" y="7972"/>
                  <a:pt x="15551" y="7991"/>
                  <a:pt x="15546" y="8011"/>
                </a:cubicBezTo>
                <a:cubicBezTo>
                  <a:pt x="15541" y="8029"/>
                  <a:pt x="15538" y="8048"/>
                  <a:pt x="15537" y="8068"/>
                </a:cubicBezTo>
                <a:cubicBezTo>
                  <a:pt x="15535" y="8156"/>
                  <a:pt x="15572" y="8262"/>
                  <a:pt x="15651" y="8347"/>
                </a:cubicBezTo>
                <a:cubicBezTo>
                  <a:pt x="15672" y="8370"/>
                  <a:pt x="15687" y="8402"/>
                  <a:pt x="15702" y="8431"/>
                </a:cubicBezTo>
                <a:cubicBezTo>
                  <a:pt x="15703" y="8432"/>
                  <a:pt x="15704" y="8433"/>
                  <a:pt x="15704" y="8434"/>
                </a:cubicBezTo>
                <a:cubicBezTo>
                  <a:pt x="15705" y="8435"/>
                  <a:pt x="15705" y="8435"/>
                  <a:pt x="15705" y="8436"/>
                </a:cubicBezTo>
                <a:cubicBezTo>
                  <a:pt x="15716" y="8457"/>
                  <a:pt x="15725" y="8479"/>
                  <a:pt x="15733" y="8502"/>
                </a:cubicBezTo>
                <a:cubicBezTo>
                  <a:pt x="15737" y="8515"/>
                  <a:pt x="15739" y="8530"/>
                  <a:pt x="15743" y="8544"/>
                </a:cubicBezTo>
                <a:cubicBezTo>
                  <a:pt x="15758" y="8608"/>
                  <a:pt x="15764" y="8676"/>
                  <a:pt x="15763" y="8750"/>
                </a:cubicBezTo>
                <a:cubicBezTo>
                  <a:pt x="15763" y="8762"/>
                  <a:pt x="15766" y="8768"/>
                  <a:pt x="15766" y="8781"/>
                </a:cubicBezTo>
                <a:cubicBezTo>
                  <a:pt x="15766" y="8945"/>
                  <a:pt x="15748" y="9038"/>
                  <a:pt x="15688" y="9142"/>
                </a:cubicBezTo>
                <a:cubicBezTo>
                  <a:pt x="15687" y="9146"/>
                  <a:pt x="15686" y="9148"/>
                  <a:pt x="15684" y="9152"/>
                </a:cubicBezTo>
                <a:cubicBezTo>
                  <a:pt x="15620" y="9318"/>
                  <a:pt x="15522" y="9461"/>
                  <a:pt x="15401" y="9527"/>
                </a:cubicBezTo>
                <a:cubicBezTo>
                  <a:pt x="15362" y="9547"/>
                  <a:pt x="15334" y="9552"/>
                  <a:pt x="15306" y="9555"/>
                </a:cubicBezTo>
                <a:cubicBezTo>
                  <a:pt x="15302" y="9557"/>
                  <a:pt x="15298" y="9558"/>
                  <a:pt x="15294" y="9559"/>
                </a:cubicBezTo>
                <a:cubicBezTo>
                  <a:pt x="15286" y="9559"/>
                  <a:pt x="15277" y="9560"/>
                  <a:pt x="15270" y="9558"/>
                </a:cubicBezTo>
                <a:cubicBezTo>
                  <a:pt x="15189" y="9554"/>
                  <a:pt x="15142" y="9434"/>
                  <a:pt x="15110" y="9180"/>
                </a:cubicBezTo>
                <a:cubicBezTo>
                  <a:pt x="15096" y="9071"/>
                  <a:pt x="15080" y="8996"/>
                  <a:pt x="15066" y="8903"/>
                </a:cubicBezTo>
                <a:cubicBezTo>
                  <a:pt x="15063" y="8886"/>
                  <a:pt x="15062" y="8877"/>
                  <a:pt x="15059" y="8859"/>
                </a:cubicBezTo>
                <a:cubicBezTo>
                  <a:pt x="14958" y="8219"/>
                  <a:pt x="14829" y="7949"/>
                  <a:pt x="14610" y="7917"/>
                </a:cubicBezTo>
                <a:cubicBezTo>
                  <a:pt x="14428" y="7891"/>
                  <a:pt x="14321" y="8039"/>
                  <a:pt x="14292" y="8293"/>
                </a:cubicBezTo>
                <a:cubicBezTo>
                  <a:pt x="14288" y="8354"/>
                  <a:pt x="14284" y="8416"/>
                  <a:pt x="14285" y="8485"/>
                </a:cubicBezTo>
                <a:cubicBezTo>
                  <a:pt x="14286" y="8499"/>
                  <a:pt x="14286" y="8512"/>
                  <a:pt x="14286" y="8526"/>
                </a:cubicBezTo>
                <a:cubicBezTo>
                  <a:pt x="14288" y="8562"/>
                  <a:pt x="14293" y="8601"/>
                  <a:pt x="14295" y="8638"/>
                </a:cubicBezTo>
                <a:cubicBezTo>
                  <a:pt x="14310" y="8767"/>
                  <a:pt x="14335" y="8907"/>
                  <a:pt x="14376" y="9060"/>
                </a:cubicBezTo>
                <a:cubicBezTo>
                  <a:pt x="14429" y="9257"/>
                  <a:pt x="14447" y="9379"/>
                  <a:pt x="14424" y="9445"/>
                </a:cubicBezTo>
                <a:cubicBezTo>
                  <a:pt x="14418" y="9497"/>
                  <a:pt x="14395" y="9513"/>
                  <a:pt x="14363" y="9503"/>
                </a:cubicBezTo>
                <a:cubicBezTo>
                  <a:pt x="14309" y="9513"/>
                  <a:pt x="14226" y="9489"/>
                  <a:pt x="14104" y="9434"/>
                </a:cubicBezTo>
                <a:cubicBezTo>
                  <a:pt x="13834" y="9312"/>
                  <a:pt x="13594" y="9268"/>
                  <a:pt x="13208" y="9266"/>
                </a:cubicBezTo>
                <a:cubicBezTo>
                  <a:pt x="13081" y="9265"/>
                  <a:pt x="12922" y="9237"/>
                  <a:pt x="12837" y="9204"/>
                </a:cubicBezTo>
                <a:cubicBezTo>
                  <a:pt x="12744" y="9199"/>
                  <a:pt x="12651" y="9195"/>
                  <a:pt x="12574" y="9196"/>
                </a:cubicBezTo>
                <a:cubicBezTo>
                  <a:pt x="12573" y="9196"/>
                  <a:pt x="12572" y="9196"/>
                  <a:pt x="12572" y="9196"/>
                </a:cubicBezTo>
                <a:cubicBezTo>
                  <a:pt x="12453" y="9266"/>
                  <a:pt x="11686" y="8873"/>
                  <a:pt x="11356" y="8572"/>
                </a:cubicBezTo>
                <a:cubicBezTo>
                  <a:pt x="11154" y="8388"/>
                  <a:pt x="11095" y="8169"/>
                  <a:pt x="11176" y="7922"/>
                </a:cubicBezTo>
                <a:cubicBezTo>
                  <a:pt x="11188" y="7858"/>
                  <a:pt x="11220" y="7792"/>
                  <a:pt x="11275" y="7712"/>
                </a:cubicBezTo>
                <a:cubicBezTo>
                  <a:pt x="11293" y="7682"/>
                  <a:pt x="11311" y="7652"/>
                  <a:pt x="11333" y="7621"/>
                </a:cubicBezTo>
                <a:cubicBezTo>
                  <a:pt x="11449" y="7458"/>
                  <a:pt x="11546" y="7238"/>
                  <a:pt x="11568" y="7082"/>
                </a:cubicBezTo>
                <a:cubicBezTo>
                  <a:pt x="11582" y="6984"/>
                  <a:pt x="11627" y="6872"/>
                  <a:pt x="11680" y="6767"/>
                </a:cubicBezTo>
                <a:cubicBezTo>
                  <a:pt x="11715" y="6676"/>
                  <a:pt x="11753" y="6613"/>
                  <a:pt x="11794" y="6573"/>
                </a:cubicBezTo>
                <a:cubicBezTo>
                  <a:pt x="11831" y="6525"/>
                  <a:pt x="11857" y="6483"/>
                  <a:pt x="11876" y="6448"/>
                </a:cubicBezTo>
                <a:cubicBezTo>
                  <a:pt x="11894" y="6390"/>
                  <a:pt x="11902" y="6303"/>
                  <a:pt x="11910" y="6210"/>
                </a:cubicBezTo>
                <a:cubicBezTo>
                  <a:pt x="11906" y="6177"/>
                  <a:pt x="11903" y="6145"/>
                  <a:pt x="11895" y="6101"/>
                </a:cubicBezTo>
                <a:cubicBezTo>
                  <a:pt x="11864" y="5928"/>
                  <a:pt x="11866" y="5769"/>
                  <a:pt x="11900" y="5673"/>
                </a:cubicBezTo>
                <a:cubicBezTo>
                  <a:pt x="11880" y="5493"/>
                  <a:pt x="11851" y="5332"/>
                  <a:pt x="11802" y="5258"/>
                </a:cubicBezTo>
                <a:cubicBezTo>
                  <a:pt x="11798" y="5250"/>
                  <a:pt x="11792" y="5242"/>
                  <a:pt x="11788" y="5235"/>
                </a:cubicBezTo>
                <a:cubicBezTo>
                  <a:pt x="11718" y="5141"/>
                  <a:pt x="11705" y="5097"/>
                  <a:pt x="11741" y="4987"/>
                </a:cubicBezTo>
                <a:cubicBezTo>
                  <a:pt x="11747" y="4946"/>
                  <a:pt x="11759" y="4895"/>
                  <a:pt x="11774" y="4834"/>
                </a:cubicBezTo>
                <a:cubicBezTo>
                  <a:pt x="11811" y="4687"/>
                  <a:pt x="11821" y="4586"/>
                  <a:pt x="11806" y="4499"/>
                </a:cubicBezTo>
                <a:cubicBezTo>
                  <a:pt x="11803" y="4491"/>
                  <a:pt x="11802" y="4484"/>
                  <a:pt x="11798" y="4476"/>
                </a:cubicBezTo>
                <a:cubicBezTo>
                  <a:pt x="11793" y="4464"/>
                  <a:pt x="11787" y="4425"/>
                  <a:pt x="11781" y="4407"/>
                </a:cubicBezTo>
                <a:cubicBezTo>
                  <a:pt x="11781" y="4407"/>
                  <a:pt x="11780" y="4406"/>
                  <a:pt x="11780" y="4405"/>
                </a:cubicBezTo>
                <a:cubicBezTo>
                  <a:pt x="11706" y="4220"/>
                  <a:pt x="11666" y="4008"/>
                  <a:pt x="11624" y="3568"/>
                </a:cubicBezTo>
                <a:cubicBezTo>
                  <a:pt x="11607" y="3383"/>
                  <a:pt x="11548" y="3124"/>
                  <a:pt x="11495" y="2993"/>
                </a:cubicBezTo>
                <a:cubicBezTo>
                  <a:pt x="11445" y="2867"/>
                  <a:pt x="11404" y="2647"/>
                  <a:pt x="11399" y="2490"/>
                </a:cubicBezTo>
                <a:cubicBezTo>
                  <a:pt x="11399" y="2487"/>
                  <a:pt x="11398" y="2482"/>
                  <a:pt x="11398" y="2479"/>
                </a:cubicBezTo>
                <a:cubicBezTo>
                  <a:pt x="11393" y="2329"/>
                  <a:pt x="11343" y="2135"/>
                  <a:pt x="11287" y="2027"/>
                </a:cubicBezTo>
                <a:cubicBezTo>
                  <a:pt x="11280" y="2015"/>
                  <a:pt x="11275" y="2002"/>
                  <a:pt x="11267" y="1990"/>
                </a:cubicBezTo>
                <a:cubicBezTo>
                  <a:pt x="11198" y="1886"/>
                  <a:pt x="11089" y="1672"/>
                  <a:pt x="11027" y="1517"/>
                </a:cubicBezTo>
                <a:cubicBezTo>
                  <a:pt x="10909" y="1225"/>
                  <a:pt x="10463" y="732"/>
                  <a:pt x="10046" y="406"/>
                </a:cubicBezTo>
                <a:cubicBezTo>
                  <a:pt x="9991" y="365"/>
                  <a:pt x="9933" y="316"/>
                  <a:pt x="9882" y="282"/>
                </a:cubicBezTo>
                <a:cubicBezTo>
                  <a:pt x="9732" y="184"/>
                  <a:pt x="9569" y="115"/>
                  <a:pt x="9399" y="65"/>
                </a:cubicBezTo>
                <a:cubicBezTo>
                  <a:pt x="9293" y="45"/>
                  <a:pt x="9171" y="30"/>
                  <a:pt x="8989" y="17"/>
                </a:cubicBezTo>
                <a:cubicBezTo>
                  <a:pt x="8862" y="8"/>
                  <a:pt x="8760" y="2"/>
                  <a:pt x="8674" y="0"/>
                </a:cubicBezTo>
                <a:close/>
                <a:moveTo>
                  <a:pt x="18420" y="14250"/>
                </a:moveTo>
                <a:cubicBezTo>
                  <a:pt x="18492" y="14406"/>
                  <a:pt x="18565" y="14566"/>
                  <a:pt x="18627" y="14673"/>
                </a:cubicBezTo>
                <a:cubicBezTo>
                  <a:pt x="18750" y="14889"/>
                  <a:pt x="18850" y="15107"/>
                  <a:pt x="18850" y="15160"/>
                </a:cubicBezTo>
                <a:cubicBezTo>
                  <a:pt x="18850" y="15254"/>
                  <a:pt x="19015" y="15371"/>
                  <a:pt x="19065" y="15312"/>
                </a:cubicBezTo>
                <a:cubicBezTo>
                  <a:pt x="19079" y="15296"/>
                  <a:pt x="19036" y="15195"/>
                  <a:pt x="18971" y="15089"/>
                </a:cubicBezTo>
                <a:cubicBezTo>
                  <a:pt x="18925" y="15013"/>
                  <a:pt x="18888" y="14898"/>
                  <a:pt x="18863" y="14788"/>
                </a:cubicBezTo>
                <a:cubicBezTo>
                  <a:pt x="18784" y="14667"/>
                  <a:pt x="18701" y="14523"/>
                  <a:pt x="18667" y="14436"/>
                </a:cubicBezTo>
                <a:cubicBezTo>
                  <a:pt x="18611" y="14292"/>
                  <a:pt x="18558" y="14252"/>
                  <a:pt x="18420" y="14250"/>
                </a:cubicBezTo>
                <a:close/>
              </a:path>
            </a:pathLst>
          </a:custGeom>
          <a:ln w="12700">
            <a:miter lim="400000"/>
          </a:ln>
        </p:spPr>
      </p:pic>
      <p:sp>
        <p:nvSpPr>
          <p:cNvPr id="285" name="Have you OBEYED the truth (the gospel), or NOT? (Mk 16:15,16; Acts 2:38; Rom. 6:16-18; 1 Pet. 1:22; 1 Thes. 1:7-9)…"/>
          <p:cNvSpPr txBox="1"/>
          <p:nvPr/>
        </p:nvSpPr>
        <p:spPr>
          <a:xfrm>
            <a:off x="5897402" y="3568155"/>
            <a:ext cx="7022080" cy="6152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Have you OBEYED the truth (the gospel), or NOT? (Mk 16:15,16; Acts 2:38; Rom. 6:16-18; 1 Pet. 1:22; 1 Thes. 1:7-9)</a:t>
            </a:r>
          </a:p>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Are you </a:t>
            </a:r>
            <a:r>
              <a:rPr cap="all"/>
              <a:t>following</a:t>
            </a:r>
            <a:r>
              <a:t> the truth or NOT? (2 Chr. 16:9; Ps. 33:13–15; 90:8; 1 Co. 4:5. Re. 2:23)</a:t>
            </a:r>
          </a:p>
          <a:p>
            <a:pPr marL="685800" indent="-685800" algn="l">
              <a:spcBef>
                <a:spcPts val="800"/>
              </a:spcBef>
              <a:buSzPct val="80000"/>
              <a:buBlip>
                <a:blip r:embed="rId6"/>
              </a:buBlip>
              <a:defRPr>
                <a:solidFill>
                  <a:srgbClr val="000000"/>
                </a:solidFill>
                <a:latin typeface="Times New Roman"/>
                <a:ea typeface="Times New Roman"/>
                <a:cs typeface="Times New Roman"/>
                <a:sym typeface="Times New Roman"/>
              </a:defRPr>
            </a:pPr>
            <a:r>
              <a:t>The “</a:t>
            </a:r>
            <a:r>
              <a:rPr i="1"/>
              <a:t>but God knows my heart</a:t>
            </a:r>
            <a:r>
              <a:t>” defense to justify our ungodly deeds will NOT help on the day of God’s wrath! (Acts 23:1)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5">
                                            <p:txEl>
                                              <p:pRg st="1" end="1"/>
                                            </p:txEl>
                                          </p:spTgt>
                                        </p:tgtEl>
                                        <p:attrNameLst>
                                          <p:attrName>style.visibility</p:attrName>
                                        </p:attrNameLst>
                                      </p:cBhvr>
                                      <p:to>
                                        <p:strVal val="visible"/>
                                      </p:to>
                                    </p:set>
                                    <p:animEffect filter="wipe(left)" transition="in">
                                      <p:cBhvr>
                                        <p:cTn id="7" dur="750"/>
                                        <p:tgtEl>
                                          <p:spTgt spid="2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5">
                                            <p:txEl>
                                              <p:pRg st="2" end="2"/>
                                            </p:txEl>
                                          </p:spTgt>
                                        </p:tgtEl>
                                        <p:attrNameLst>
                                          <p:attrName>style.visibility</p:attrName>
                                        </p:attrNameLst>
                                      </p:cBhvr>
                                      <p:to>
                                        <p:strVal val="visible"/>
                                      </p:to>
                                    </p:set>
                                    <p:animEffect filter="wipe(left)" transition="in">
                                      <p:cBhvr>
                                        <p:cTn id="12" dur="750"/>
                                        <p:tgtEl>
                                          <p:spTgt spid="28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88" name="WHAT MUST I DO TO LIVE FOREVER??"/>
          <p:cNvSpPr txBox="1"/>
          <p:nvPr/>
        </p:nvSpPr>
        <p:spPr>
          <a:xfrm>
            <a:off x="279329" y="2421560"/>
            <a:ext cx="12446141" cy="8763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solidFill>
                  <a:srgbClr val="FFFFFF"/>
                </a:solidFill>
                <a:effectLst>
                  <a:outerShdw sx="100000" sy="100000" kx="0" ky="0" algn="b" rotWithShape="0" blurRad="63500" dist="63500" dir="1934455">
                    <a:srgbClr val="000000"/>
                  </a:outerShdw>
                </a:effectLst>
              </a:defRPr>
            </a:lvl1pPr>
          </a:lstStyle>
          <a:p>
            <a:pPr/>
            <a:r>
              <a:t>WHAT MUST I DO TO LIVE FOREVER??</a:t>
            </a:r>
          </a:p>
        </p:txBody>
      </p:sp>
      <p:pic>
        <p:nvPicPr>
          <p:cNvPr id="289" name="image.png" descr="image.png"/>
          <p:cNvPicPr>
            <a:picLocks noChangeAspect="1"/>
          </p:cNvPicPr>
          <p:nvPr/>
        </p:nvPicPr>
        <p:blipFill>
          <a:blip r:embed="rId3">
            <a:extLst/>
          </a:blip>
          <a:stretch>
            <a:fillRect/>
          </a:stretch>
        </p:blipFill>
        <p:spPr>
          <a:xfrm>
            <a:off x="6593485" y="4475896"/>
            <a:ext cx="5032562" cy="5292498"/>
          </a:xfrm>
          <a:prstGeom prst="rect">
            <a:avLst/>
          </a:prstGeom>
          <a:ln w="12700">
            <a:miter lim="400000"/>
          </a:ln>
        </p:spPr>
      </p:pic>
      <p:sp>
        <p:nvSpPr>
          <p:cNvPr id="290" name="Luke 8:11; Rom. 10:17…"/>
          <p:cNvSpPr txBox="1"/>
          <p:nvPr/>
        </p:nvSpPr>
        <p:spPr>
          <a:xfrm>
            <a:off x="-289155" y="5641275"/>
            <a:ext cx="5502970" cy="3660649"/>
          </a:xfrm>
          <a:prstGeom prst="rect">
            <a:avLst/>
          </a:prstGeom>
          <a:ln w="12700">
            <a:miter lim="400000"/>
          </a:ln>
          <a:effectLst>
            <a:outerShdw sx="100000" sy="100000" kx="0" ky="0" algn="b" rotWithShape="0" blurRad="76200" dist="76200" dir="3142916">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Luke 8:11; Rom. 10:17</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John 8:24; Heb 11:6</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Luke 13:3,5; Acts 17:30</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Mat. 10:32,33; Rom 10:9</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Acts 2:38; 22:16; 1 Pet 3:21</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Heb 4:11; Col 1:23</a:t>
            </a:r>
          </a:p>
        </p:txBody>
      </p:sp>
      <p:pic>
        <p:nvPicPr>
          <p:cNvPr id="291" name="Image" descr="Image"/>
          <p:cNvPicPr>
            <a:picLocks noChangeAspect="1"/>
          </p:cNvPicPr>
          <p:nvPr/>
        </p:nvPicPr>
        <p:blipFill>
          <a:blip r:embed="rId4">
            <a:extLst/>
          </a:blip>
          <a:stretch>
            <a:fillRect/>
          </a:stretch>
        </p:blipFill>
        <p:spPr>
          <a:xfrm>
            <a:off x="4742876" y="5298868"/>
            <a:ext cx="2167573" cy="1024129"/>
          </a:xfrm>
          <a:prstGeom prst="rect">
            <a:avLst/>
          </a:prstGeom>
          <a:ln w="12700">
            <a:miter lim="400000"/>
          </a:ln>
        </p:spPr>
      </p:pic>
      <p:pic>
        <p:nvPicPr>
          <p:cNvPr id="292" name="Image" descr="Image"/>
          <p:cNvPicPr>
            <a:picLocks noChangeAspect="1"/>
          </p:cNvPicPr>
          <p:nvPr/>
        </p:nvPicPr>
        <p:blipFill>
          <a:blip r:embed="rId5">
            <a:extLst/>
          </a:blip>
          <a:stretch>
            <a:fillRect/>
          </a:stretch>
        </p:blipFill>
        <p:spPr>
          <a:xfrm>
            <a:off x="5565311" y="4183390"/>
            <a:ext cx="2167573" cy="1024129"/>
          </a:xfrm>
          <a:prstGeom prst="rect">
            <a:avLst/>
          </a:prstGeom>
          <a:ln w="12700">
            <a:miter lim="400000"/>
          </a:ln>
        </p:spPr>
      </p:pic>
      <p:pic>
        <p:nvPicPr>
          <p:cNvPr id="293" name="Image" descr="Image"/>
          <p:cNvPicPr>
            <a:picLocks noChangeAspect="1"/>
          </p:cNvPicPr>
          <p:nvPr/>
        </p:nvPicPr>
        <p:blipFill>
          <a:blip r:embed="rId6">
            <a:extLst/>
          </a:blip>
          <a:stretch>
            <a:fillRect/>
          </a:stretch>
        </p:blipFill>
        <p:spPr>
          <a:xfrm>
            <a:off x="8025980" y="3647709"/>
            <a:ext cx="2167573" cy="1024129"/>
          </a:xfrm>
          <a:prstGeom prst="rect">
            <a:avLst/>
          </a:prstGeom>
          <a:ln w="12700">
            <a:miter lim="400000"/>
          </a:ln>
        </p:spPr>
      </p:pic>
      <p:pic>
        <p:nvPicPr>
          <p:cNvPr id="294" name="Image" descr="Image"/>
          <p:cNvPicPr>
            <a:picLocks noChangeAspect="1"/>
          </p:cNvPicPr>
          <p:nvPr/>
        </p:nvPicPr>
        <p:blipFill>
          <a:blip r:embed="rId7">
            <a:extLst/>
          </a:blip>
          <a:stretch>
            <a:fillRect/>
          </a:stretch>
        </p:blipFill>
        <p:spPr>
          <a:xfrm>
            <a:off x="10000422" y="4458521"/>
            <a:ext cx="2273262" cy="1021926"/>
          </a:xfrm>
          <a:prstGeom prst="rect">
            <a:avLst/>
          </a:prstGeom>
          <a:ln w="12700">
            <a:miter lim="400000"/>
          </a:ln>
        </p:spPr>
      </p:pic>
      <p:pic>
        <p:nvPicPr>
          <p:cNvPr id="295" name="Image" descr="Image"/>
          <p:cNvPicPr>
            <a:picLocks noChangeAspect="1"/>
          </p:cNvPicPr>
          <p:nvPr/>
        </p:nvPicPr>
        <p:blipFill>
          <a:blip r:embed="rId8">
            <a:extLst/>
          </a:blip>
          <a:stretch>
            <a:fillRect/>
          </a:stretch>
        </p:blipFill>
        <p:spPr>
          <a:xfrm>
            <a:off x="10280397" y="6219802"/>
            <a:ext cx="2505634" cy="1024129"/>
          </a:xfrm>
          <a:prstGeom prst="rect">
            <a:avLst/>
          </a:prstGeom>
          <a:ln w="12700">
            <a:miter lim="400000"/>
          </a:ln>
        </p:spPr>
      </p:pic>
      <p:pic>
        <p:nvPicPr>
          <p:cNvPr id="296" name="Image" descr="Image"/>
          <p:cNvPicPr>
            <a:picLocks noChangeAspect="1"/>
          </p:cNvPicPr>
          <p:nvPr/>
        </p:nvPicPr>
        <p:blipFill>
          <a:blip r:embed="rId9">
            <a:extLst/>
          </a:blip>
          <a:stretch>
            <a:fillRect/>
          </a:stretch>
        </p:blipFill>
        <p:spPr>
          <a:xfrm>
            <a:off x="7484087" y="8730930"/>
            <a:ext cx="3251359" cy="1024129"/>
          </a:xfrm>
          <a:prstGeom prst="rect">
            <a:avLst/>
          </a:prstGeom>
          <a:ln w="12700">
            <a:miter lim="400000"/>
          </a:ln>
        </p:spPr>
      </p:pic>
      <p:pic>
        <p:nvPicPr>
          <p:cNvPr id="297" name="Image" descr="Image"/>
          <p:cNvPicPr>
            <a:picLocks noChangeAspect="0"/>
          </p:cNvPicPr>
          <p:nvPr/>
        </p:nvPicPr>
        <p:blipFill>
          <a:blip r:embed="rId10">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298" name="Image" descr="Image"/>
          <p:cNvPicPr>
            <a:picLocks noChangeAspect="1"/>
          </p:cNvPicPr>
          <p:nvPr/>
        </p:nvPicPr>
        <p:blipFill>
          <a:blip r:embed="rId11">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299" name="Image" descr="Image"/>
          <p:cNvPicPr>
            <a:picLocks noChangeAspect="1"/>
          </p:cNvPicPr>
          <p:nvPr/>
        </p:nvPicPr>
        <p:blipFill>
          <a:blip r:embed="rId12">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sp>
        <p:nvSpPr>
          <p:cNvPr id="300" name="the truth"/>
          <p:cNvSpPr txBox="1"/>
          <p:nvPr/>
        </p:nvSpPr>
        <p:spPr>
          <a:xfrm>
            <a:off x="556474" y="4878443"/>
            <a:ext cx="3811713" cy="151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spcBef>
                <a:spcPts val="1000"/>
              </a:spcBef>
              <a:defRPr b="1" cap="all" sz="44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lvl1pPr>
          </a:lstStyle>
          <a:p>
            <a:pPr/>
            <a:r>
              <a:t>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91"/>
                                        </p:tgtEl>
                                        <p:attrNameLst>
                                          <p:attrName>style.visibility</p:attrName>
                                        </p:attrNameLst>
                                      </p:cBhvr>
                                      <p:to>
                                        <p:strVal val="visible"/>
                                      </p:to>
                                    </p:set>
                                    <p:anim calcmode="lin" valueType="num">
                                      <p:cBhvr>
                                        <p:cTn id="7" dur="750" fill="hold"/>
                                        <p:tgtEl>
                                          <p:spTgt spid="291"/>
                                        </p:tgtEl>
                                        <p:attrNameLst>
                                          <p:attrName>ppt_w</p:attrName>
                                        </p:attrNameLst>
                                      </p:cBhvr>
                                      <p:tavLst>
                                        <p:tav tm="0">
                                          <p:val>
                                            <p:fltVal val="0"/>
                                          </p:val>
                                        </p:tav>
                                        <p:tav tm="100000">
                                          <p:val>
                                            <p:strVal val="#ppt_w"/>
                                          </p:val>
                                        </p:tav>
                                      </p:tavLst>
                                    </p:anim>
                                    <p:anim calcmode="lin" valueType="num">
                                      <p:cBhvr>
                                        <p:cTn id="8" dur="750" fill="hold"/>
                                        <p:tgtEl>
                                          <p:spTgt spid="29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290">
                                            <p:txEl>
                                              <p:pRg st="1" end="1"/>
                                            </p:txEl>
                                          </p:spTgt>
                                        </p:tgtEl>
                                        <p:attrNameLst>
                                          <p:attrName>style.visibility</p:attrName>
                                        </p:attrNameLst>
                                      </p:cBhvr>
                                      <p:to>
                                        <p:strVal val="visible"/>
                                      </p:to>
                                    </p:set>
                                    <p:animEffect filter="wipe(left)" transition="in">
                                      <p:cBhvr>
                                        <p:cTn id="13" dur="2000"/>
                                        <p:tgtEl>
                                          <p:spTgt spid="290">
                                            <p:txEl>
                                              <p:pRg st="1" end="1"/>
                                            </p:txEl>
                                          </p:spTgt>
                                        </p:tgtEl>
                                      </p:cBhvr>
                                    </p:animEffect>
                                  </p:childTnLst>
                                </p:cTn>
                              </p:par>
                            </p:childTnLst>
                          </p:cTn>
                        </p:par>
                        <p:par>
                          <p:cTn id="14" fill="hold">
                            <p:stCondLst>
                              <p:cond delay="2000"/>
                            </p:stCondLst>
                            <p:childTnLst>
                              <p:par>
                                <p:cTn id="15" presetClass="entr" nodeType="afterEffect" presetSubtype="16" presetID="23" grpId="3" fill="hold">
                                  <p:stCondLst>
                                    <p:cond delay="0"/>
                                  </p:stCondLst>
                                  <p:iterate type="el" backwards="0">
                                    <p:tmAbs val="0"/>
                                  </p:iterate>
                                  <p:childTnLst>
                                    <p:set>
                                      <p:cBhvr>
                                        <p:cTn id="16" fill="hold"/>
                                        <p:tgtEl>
                                          <p:spTgt spid="292"/>
                                        </p:tgtEl>
                                        <p:attrNameLst>
                                          <p:attrName>style.visibility</p:attrName>
                                        </p:attrNameLst>
                                      </p:cBhvr>
                                      <p:to>
                                        <p:strVal val="visible"/>
                                      </p:to>
                                    </p:set>
                                    <p:anim calcmode="lin" valueType="num">
                                      <p:cBhvr>
                                        <p:cTn id="17" dur="750" fill="hold"/>
                                        <p:tgtEl>
                                          <p:spTgt spid="292"/>
                                        </p:tgtEl>
                                        <p:attrNameLst>
                                          <p:attrName>ppt_w</p:attrName>
                                        </p:attrNameLst>
                                      </p:cBhvr>
                                      <p:tavLst>
                                        <p:tav tm="0">
                                          <p:val>
                                            <p:fltVal val="0"/>
                                          </p:val>
                                        </p:tav>
                                        <p:tav tm="100000">
                                          <p:val>
                                            <p:strVal val="#ppt_w"/>
                                          </p:val>
                                        </p:tav>
                                      </p:tavLst>
                                    </p:anim>
                                    <p:anim calcmode="lin" valueType="num">
                                      <p:cBhvr>
                                        <p:cTn id="18" dur="750" fill="hold"/>
                                        <p:tgtEl>
                                          <p:spTgt spid="29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2" fill="hold">
                                  <p:stCondLst>
                                    <p:cond delay="0"/>
                                  </p:stCondLst>
                                  <p:iterate type="el" backwards="0">
                                    <p:tmAbs val="0"/>
                                  </p:iterate>
                                  <p:childTnLst>
                                    <p:set>
                                      <p:cBhvr>
                                        <p:cTn id="22" fill="hold"/>
                                        <p:tgtEl>
                                          <p:spTgt spid="290">
                                            <p:txEl>
                                              <p:pRg st="2" end="2"/>
                                            </p:txEl>
                                          </p:spTgt>
                                        </p:tgtEl>
                                        <p:attrNameLst>
                                          <p:attrName>style.visibility</p:attrName>
                                        </p:attrNameLst>
                                      </p:cBhvr>
                                      <p:to>
                                        <p:strVal val="visible"/>
                                      </p:to>
                                    </p:set>
                                    <p:animEffect filter="wipe(left)" transition="in">
                                      <p:cBhvr>
                                        <p:cTn id="23" dur="2000"/>
                                        <p:tgtEl>
                                          <p:spTgt spid="290">
                                            <p:txEl>
                                              <p:pRg st="2" end="2"/>
                                            </p:txEl>
                                          </p:spTgt>
                                        </p:tgtEl>
                                      </p:cBhvr>
                                    </p:animEffect>
                                  </p:childTnLst>
                                </p:cTn>
                              </p:par>
                            </p:childTnLst>
                          </p:cTn>
                        </p:par>
                        <p:par>
                          <p:cTn id="24" fill="hold">
                            <p:stCondLst>
                              <p:cond delay="2000"/>
                            </p:stCondLst>
                            <p:childTnLst>
                              <p:par>
                                <p:cTn id="25" presetClass="entr" nodeType="afterEffect" presetSubtype="16" presetID="23" grpId="4" fill="hold">
                                  <p:stCondLst>
                                    <p:cond delay="0"/>
                                  </p:stCondLst>
                                  <p:iterate type="el" backwards="0">
                                    <p:tmAbs val="0"/>
                                  </p:iterate>
                                  <p:childTnLst>
                                    <p:set>
                                      <p:cBhvr>
                                        <p:cTn id="26" fill="hold"/>
                                        <p:tgtEl>
                                          <p:spTgt spid="293"/>
                                        </p:tgtEl>
                                        <p:attrNameLst>
                                          <p:attrName>style.visibility</p:attrName>
                                        </p:attrNameLst>
                                      </p:cBhvr>
                                      <p:to>
                                        <p:strVal val="visible"/>
                                      </p:to>
                                    </p:set>
                                    <p:anim calcmode="lin" valueType="num">
                                      <p:cBhvr>
                                        <p:cTn id="27" dur="750" fill="hold"/>
                                        <p:tgtEl>
                                          <p:spTgt spid="293"/>
                                        </p:tgtEl>
                                        <p:attrNameLst>
                                          <p:attrName>ppt_w</p:attrName>
                                        </p:attrNameLst>
                                      </p:cBhvr>
                                      <p:tavLst>
                                        <p:tav tm="0">
                                          <p:val>
                                            <p:fltVal val="0"/>
                                          </p:val>
                                        </p:tav>
                                        <p:tav tm="100000">
                                          <p:val>
                                            <p:strVal val="#ppt_w"/>
                                          </p:val>
                                        </p:tav>
                                      </p:tavLst>
                                    </p:anim>
                                    <p:anim calcmode="lin" valueType="num">
                                      <p:cBhvr>
                                        <p:cTn id="28" dur="750" fill="hold"/>
                                        <p:tgtEl>
                                          <p:spTgt spid="293"/>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2" fill="hold">
                                  <p:stCondLst>
                                    <p:cond delay="0"/>
                                  </p:stCondLst>
                                  <p:iterate type="el" backwards="0">
                                    <p:tmAbs val="0"/>
                                  </p:iterate>
                                  <p:childTnLst>
                                    <p:set>
                                      <p:cBhvr>
                                        <p:cTn id="32" fill="hold"/>
                                        <p:tgtEl>
                                          <p:spTgt spid="290">
                                            <p:txEl>
                                              <p:pRg st="3" end="3"/>
                                            </p:txEl>
                                          </p:spTgt>
                                        </p:tgtEl>
                                        <p:attrNameLst>
                                          <p:attrName>style.visibility</p:attrName>
                                        </p:attrNameLst>
                                      </p:cBhvr>
                                      <p:to>
                                        <p:strVal val="visible"/>
                                      </p:to>
                                    </p:set>
                                    <p:animEffect filter="wipe(left)" transition="in">
                                      <p:cBhvr>
                                        <p:cTn id="33" dur="2000"/>
                                        <p:tgtEl>
                                          <p:spTgt spid="290">
                                            <p:txEl>
                                              <p:pRg st="3" end="3"/>
                                            </p:txEl>
                                          </p:spTgt>
                                        </p:tgtEl>
                                      </p:cBhvr>
                                    </p:animEffect>
                                  </p:childTnLst>
                                </p:cTn>
                              </p:par>
                            </p:childTnLst>
                          </p:cTn>
                        </p:par>
                        <p:par>
                          <p:cTn id="34" fill="hold">
                            <p:stCondLst>
                              <p:cond delay="2000"/>
                            </p:stCondLst>
                            <p:childTnLst>
                              <p:par>
                                <p:cTn id="35" presetClass="entr" nodeType="afterEffect" presetSubtype="16" presetID="23" grpId="5" fill="hold">
                                  <p:stCondLst>
                                    <p:cond delay="0"/>
                                  </p:stCondLst>
                                  <p:iterate type="el" backwards="0">
                                    <p:tmAbs val="0"/>
                                  </p:iterate>
                                  <p:childTnLst>
                                    <p:set>
                                      <p:cBhvr>
                                        <p:cTn id="36" fill="hold"/>
                                        <p:tgtEl>
                                          <p:spTgt spid="294"/>
                                        </p:tgtEl>
                                        <p:attrNameLst>
                                          <p:attrName>style.visibility</p:attrName>
                                        </p:attrNameLst>
                                      </p:cBhvr>
                                      <p:to>
                                        <p:strVal val="visible"/>
                                      </p:to>
                                    </p:set>
                                    <p:anim calcmode="lin" valueType="num">
                                      <p:cBhvr>
                                        <p:cTn id="37" dur="750" fill="hold"/>
                                        <p:tgtEl>
                                          <p:spTgt spid="294"/>
                                        </p:tgtEl>
                                        <p:attrNameLst>
                                          <p:attrName>ppt_w</p:attrName>
                                        </p:attrNameLst>
                                      </p:cBhvr>
                                      <p:tavLst>
                                        <p:tav tm="0">
                                          <p:val>
                                            <p:fltVal val="0"/>
                                          </p:val>
                                        </p:tav>
                                        <p:tav tm="100000">
                                          <p:val>
                                            <p:strVal val="#ppt_w"/>
                                          </p:val>
                                        </p:tav>
                                      </p:tavLst>
                                    </p:anim>
                                    <p:anim calcmode="lin" valueType="num">
                                      <p:cBhvr>
                                        <p:cTn id="38" dur="750" fill="hold"/>
                                        <p:tgtEl>
                                          <p:spTgt spid="294"/>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8" presetID="22" grpId="2" fill="hold">
                                  <p:stCondLst>
                                    <p:cond delay="0"/>
                                  </p:stCondLst>
                                  <p:iterate type="el" backwards="0">
                                    <p:tmAbs val="0"/>
                                  </p:iterate>
                                  <p:childTnLst>
                                    <p:set>
                                      <p:cBhvr>
                                        <p:cTn id="42" fill="hold"/>
                                        <p:tgtEl>
                                          <p:spTgt spid="290">
                                            <p:txEl>
                                              <p:pRg st="4" end="4"/>
                                            </p:txEl>
                                          </p:spTgt>
                                        </p:tgtEl>
                                        <p:attrNameLst>
                                          <p:attrName>style.visibility</p:attrName>
                                        </p:attrNameLst>
                                      </p:cBhvr>
                                      <p:to>
                                        <p:strVal val="visible"/>
                                      </p:to>
                                    </p:set>
                                    <p:animEffect filter="wipe(left)" transition="in">
                                      <p:cBhvr>
                                        <p:cTn id="43" dur="2000"/>
                                        <p:tgtEl>
                                          <p:spTgt spid="290">
                                            <p:txEl>
                                              <p:pRg st="4" end="4"/>
                                            </p:txEl>
                                          </p:spTgt>
                                        </p:tgtEl>
                                      </p:cBhvr>
                                    </p:animEffect>
                                  </p:childTnLst>
                                </p:cTn>
                              </p:par>
                            </p:childTnLst>
                          </p:cTn>
                        </p:par>
                        <p:par>
                          <p:cTn id="44" fill="hold">
                            <p:stCondLst>
                              <p:cond delay="2000"/>
                            </p:stCondLst>
                            <p:childTnLst>
                              <p:par>
                                <p:cTn id="45" presetClass="entr" nodeType="afterEffect" presetSubtype="16" presetID="23" grpId="6" fill="hold">
                                  <p:stCondLst>
                                    <p:cond delay="0"/>
                                  </p:stCondLst>
                                  <p:iterate type="el" backwards="0">
                                    <p:tmAbs val="0"/>
                                  </p:iterate>
                                  <p:childTnLst>
                                    <p:set>
                                      <p:cBhvr>
                                        <p:cTn id="46" fill="hold"/>
                                        <p:tgtEl>
                                          <p:spTgt spid="295"/>
                                        </p:tgtEl>
                                        <p:attrNameLst>
                                          <p:attrName>style.visibility</p:attrName>
                                        </p:attrNameLst>
                                      </p:cBhvr>
                                      <p:to>
                                        <p:strVal val="visible"/>
                                      </p:to>
                                    </p:set>
                                    <p:anim calcmode="lin" valueType="num">
                                      <p:cBhvr>
                                        <p:cTn id="47" dur="750" fill="hold"/>
                                        <p:tgtEl>
                                          <p:spTgt spid="295"/>
                                        </p:tgtEl>
                                        <p:attrNameLst>
                                          <p:attrName>ppt_w</p:attrName>
                                        </p:attrNameLst>
                                      </p:cBhvr>
                                      <p:tavLst>
                                        <p:tav tm="0">
                                          <p:val>
                                            <p:fltVal val="0"/>
                                          </p:val>
                                        </p:tav>
                                        <p:tav tm="100000">
                                          <p:val>
                                            <p:strVal val="#ppt_w"/>
                                          </p:val>
                                        </p:tav>
                                      </p:tavLst>
                                    </p:anim>
                                    <p:anim calcmode="lin" valueType="num">
                                      <p:cBhvr>
                                        <p:cTn id="48" dur="750" fill="hold"/>
                                        <p:tgtEl>
                                          <p:spTgt spid="295"/>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8" presetID="22" grpId="2" fill="hold">
                                  <p:stCondLst>
                                    <p:cond delay="0"/>
                                  </p:stCondLst>
                                  <p:iterate type="el" backwards="0">
                                    <p:tmAbs val="0"/>
                                  </p:iterate>
                                  <p:childTnLst>
                                    <p:set>
                                      <p:cBhvr>
                                        <p:cTn id="52" fill="hold"/>
                                        <p:tgtEl>
                                          <p:spTgt spid="290">
                                            <p:txEl>
                                              <p:pRg st="5" end="5"/>
                                            </p:txEl>
                                          </p:spTgt>
                                        </p:tgtEl>
                                        <p:attrNameLst>
                                          <p:attrName>style.visibility</p:attrName>
                                        </p:attrNameLst>
                                      </p:cBhvr>
                                      <p:to>
                                        <p:strVal val="visible"/>
                                      </p:to>
                                    </p:set>
                                    <p:animEffect filter="wipe(left)" transition="in">
                                      <p:cBhvr>
                                        <p:cTn id="53" dur="2000"/>
                                        <p:tgtEl>
                                          <p:spTgt spid="290">
                                            <p:txEl>
                                              <p:pRg st="5" end="5"/>
                                            </p:txEl>
                                          </p:spTgt>
                                        </p:tgtEl>
                                      </p:cBhvr>
                                    </p:animEffect>
                                  </p:childTnLst>
                                </p:cTn>
                              </p:par>
                            </p:childTnLst>
                          </p:cTn>
                        </p:par>
                        <p:par>
                          <p:cTn id="54" fill="hold">
                            <p:stCondLst>
                              <p:cond delay="2000"/>
                            </p:stCondLst>
                            <p:childTnLst>
                              <p:par>
                                <p:cTn id="55" presetClass="entr" nodeType="afterEffect" presetSubtype="16" presetID="23" grpId="7" fill="hold">
                                  <p:stCondLst>
                                    <p:cond delay="0"/>
                                  </p:stCondLst>
                                  <p:iterate type="el" backwards="0">
                                    <p:tmAbs val="0"/>
                                  </p:iterate>
                                  <p:childTnLst>
                                    <p:set>
                                      <p:cBhvr>
                                        <p:cTn id="56" fill="hold"/>
                                        <p:tgtEl>
                                          <p:spTgt spid="296"/>
                                        </p:tgtEl>
                                        <p:attrNameLst>
                                          <p:attrName>style.visibility</p:attrName>
                                        </p:attrNameLst>
                                      </p:cBhvr>
                                      <p:to>
                                        <p:strVal val="visible"/>
                                      </p:to>
                                    </p:set>
                                    <p:anim calcmode="lin" valueType="num">
                                      <p:cBhvr>
                                        <p:cTn id="57" dur="750" fill="hold"/>
                                        <p:tgtEl>
                                          <p:spTgt spid="296"/>
                                        </p:tgtEl>
                                        <p:attrNameLst>
                                          <p:attrName>ppt_w</p:attrName>
                                        </p:attrNameLst>
                                      </p:cBhvr>
                                      <p:tavLst>
                                        <p:tav tm="0">
                                          <p:val>
                                            <p:fltVal val="0"/>
                                          </p:val>
                                        </p:tav>
                                        <p:tav tm="100000">
                                          <p:val>
                                            <p:strVal val="#ppt_w"/>
                                          </p:val>
                                        </p:tav>
                                      </p:tavLst>
                                    </p:anim>
                                    <p:anim calcmode="lin" valueType="num">
                                      <p:cBhvr>
                                        <p:cTn id="58" dur="750" fill="hold"/>
                                        <p:tgtEl>
                                          <p:spTgt spid="2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1" grpId="1"/>
      <p:bldP build="whole" bldLvl="1" animBg="1" rev="0" advAuto="0" spid="293" grpId="4"/>
      <p:bldP build="whole" bldLvl="1" animBg="1" rev="0" advAuto="0" spid="295" grpId="6"/>
      <p:bldP build="whole" bldLvl="1" animBg="1" rev="0" advAuto="0" spid="294" grpId="5"/>
      <p:bldP build="p" bldLvl="5" animBg="1" rev="0" advAuto="0" spid="290" grpId="2"/>
      <p:bldP build="whole" bldLvl="1" animBg="1" rev="0" advAuto="0" spid="292" grpId="3"/>
      <p:bldP build="whole" bldLvl="1" animBg="1" rev="0" advAuto="0" spid="296" grpId="7"/>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303"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304"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305"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sp>
        <p:nvSpPr>
          <p:cNvPr id="306" name="our assumptions of being righteous must be accurate……"/>
          <p:cNvSpPr txBox="1"/>
          <p:nvPr/>
        </p:nvSpPr>
        <p:spPr>
          <a:xfrm>
            <a:off x="963423" y="3082526"/>
            <a:ext cx="11077954" cy="554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500"/>
              </a:spcBef>
              <a:defRPr b="1" cap="all" sz="6000">
                <a:ln w="12700" cap="flat">
                  <a:solidFill>
                    <a:srgbClr val="000000"/>
                  </a:solidFill>
                  <a:prstDash val="solid"/>
                  <a:miter lim="400000"/>
                </a:ln>
                <a:solidFill>
                  <a:srgbClr val="FFFFFF"/>
                </a:solidFill>
                <a:effectLst>
                  <a:outerShdw sx="100000" sy="100000" kx="0" ky="0" algn="b" rotWithShape="0" blurRad="50800" dist="63500" dir="1860000">
                    <a:srgbClr val="000000"/>
                  </a:outerShdw>
                </a:effectLst>
                <a:latin typeface="Gill Sans"/>
                <a:ea typeface="Gill Sans"/>
                <a:cs typeface="Gill Sans"/>
                <a:sym typeface="Gill Sans"/>
              </a:defRPr>
            </a:pPr>
            <a:r>
              <a:t>our assumptions of being righteous must be accurate…</a:t>
            </a:r>
          </a:p>
          <a:p>
            <a:pPr>
              <a:spcBef>
                <a:spcPts val="1500"/>
              </a:spcBef>
              <a:defRPr b="1" cap="all" sz="6000">
                <a:ln w="12700" cap="flat">
                  <a:solidFill>
                    <a:srgbClr val="000000"/>
                  </a:solidFill>
                  <a:prstDash val="solid"/>
                  <a:miter lim="400000"/>
                </a:ln>
                <a:solidFill>
                  <a:srgbClr val="FFFFFF"/>
                </a:solidFill>
                <a:effectLst>
                  <a:outerShdw sx="100000" sy="100000" kx="0" ky="0" algn="b" rotWithShape="0" blurRad="50800" dist="63500" dir="1860000">
                    <a:srgbClr val="000000"/>
                  </a:outerShdw>
                </a:effectLst>
                <a:latin typeface="Gill Sans"/>
                <a:ea typeface="Gill Sans"/>
                <a:cs typeface="Gill Sans"/>
                <a:sym typeface="Gill Sans"/>
              </a:defRPr>
            </a:pPr>
            <a:r>
              <a:t>our assumptions about God must be accurate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06">
                                            <p:bg/>
                                          </p:spTgt>
                                        </p:tgtEl>
                                        <p:attrNameLst>
                                          <p:attrName>style.visibility</p:attrName>
                                        </p:attrNameLst>
                                      </p:cBhvr>
                                      <p:to>
                                        <p:strVal val="visible"/>
                                      </p:to>
                                    </p:set>
                                    <p:anim calcmode="lin" valueType="num">
                                      <p:cBhvr>
                                        <p:cTn id="7" dur="1500" fill="hold"/>
                                        <p:tgtEl>
                                          <p:spTgt spid="306">
                                            <p:bg/>
                                          </p:spTgt>
                                        </p:tgtEl>
                                        <p:attrNameLst>
                                          <p:attrName>ppt_x</p:attrName>
                                        </p:attrNameLst>
                                      </p:cBhvr>
                                      <p:tavLst>
                                        <p:tav tm="0">
                                          <p:val>
                                            <p:strVal val="#ppt_x"/>
                                          </p:val>
                                        </p:tav>
                                        <p:tav tm="100000">
                                          <p:val>
                                            <p:strVal val="#ppt_x"/>
                                          </p:val>
                                        </p:tav>
                                      </p:tavLst>
                                    </p:anim>
                                    <p:anim calcmode="lin" valueType="num">
                                      <p:cBhvr>
                                        <p:cTn id="8" dur="1500" fill="hold"/>
                                        <p:tgtEl>
                                          <p:spTgt spid="306">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306">
                                            <p:txEl>
                                              <p:pRg st="0" end="0"/>
                                            </p:txEl>
                                          </p:spTgt>
                                        </p:tgtEl>
                                        <p:attrNameLst>
                                          <p:attrName>style.visibility</p:attrName>
                                        </p:attrNameLst>
                                      </p:cBhvr>
                                      <p:to>
                                        <p:strVal val="visible"/>
                                      </p:to>
                                    </p:set>
                                    <p:anim calcmode="lin" valueType="num">
                                      <p:cBhvr>
                                        <p:cTn id="11" dur="1500" fill="hold"/>
                                        <p:tgtEl>
                                          <p:spTgt spid="306">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3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306">
                                            <p:txEl>
                                              <p:pRg st="1" end="1"/>
                                            </p:txEl>
                                          </p:spTgt>
                                        </p:tgtEl>
                                        <p:attrNameLst>
                                          <p:attrName>style.visibility</p:attrName>
                                        </p:attrNameLst>
                                      </p:cBhvr>
                                      <p:to>
                                        <p:strVal val="visible"/>
                                      </p:to>
                                    </p:set>
                                    <p:anim calcmode="lin" valueType="num">
                                      <p:cBhvr>
                                        <p:cTn id="17" dur="1500" fill="hold"/>
                                        <p:tgtEl>
                                          <p:spTgt spid="306">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30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309"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310"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311"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sp>
        <p:nvSpPr>
          <p:cNvPr id="312" name="We must never take advantage of God’s kindness, patience &amp; long-suffering BY CONTINUING IN SIN……"/>
          <p:cNvSpPr txBox="1"/>
          <p:nvPr/>
        </p:nvSpPr>
        <p:spPr>
          <a:xfrm>
            <a:off x="647148" y="3164007"/>
            <a:ext cx="11922598" cy="535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500"/>
              </a:spcBef>
              <a:defRPr b="1" cap="all" sz="4900">
                <a:ln w="12700" cap="flat">
                  <a:solidFill>
                    <a:srgbClr val="000000"/>
                  </a:solidFill>
                  <a:prstDash val="solid"/>
                  <a:miter lim="400000"/>
                </a:ln>
                <a:solidFill>
                  <a:srgbClr val="FFFFFF"/>
                </a:solidFill>
                <a:effectLst>
                  <a:outerShdw sx="100000" sy="100000" kx="0" ky="0" algn="b" rotWithShape="0" blurRad="50800" dist="63500" dir="1860000">
                    <a:srgbClr val="000000"/>
                  </a:outerShdw>
                </a:effectLst>
                <a:latin typeface="Gill Sans"/>
                <a:ea typeface="Gill Sans"/>
                <a:cs typeface="Gill Sans"/>
                <a:sym typeface="Gill Sans"/>
              </a:defRPr>
            </a:pPr>
            <a:r>
              <a:t>We must never take advantage of God’s kindness, patience &amp; long-suffering BY CONTINUING IN SIN…</a:t>
            </a:r>
          </a:p>
          <a:p>
            <a:pPr>
              <a:spcBef>
                <a:spcPts val="1500"/>
              </a:spcBef>
              <a:defRPr b="1" cap="all" sz="4900">
                <a:ln w="12700" cap="flat">
                  <a:solidFill>
                    <a:srgbClr val="000000"/>
                  </a:solidFill>
                  <a:prstDash val="solid"/>
                  <a:miter lim="400000"/>
                </a:ln>
                <a:solidFill>
                  <a:srgbClr val="FFFFFF"/>
                </a:solidFill>
                <a:effectLst>
                  <a:outerShdw sx="100000" sy="100000" kx="0" ky="0" algn="b" rotWithShape="0" blurRad="50800" dist="63500" dir="1860000">
                    <a:srgbClr val="000000"/>
                  </a:outerShdw>
                </a:effectLst>
                <a:latin typeface="Gill Sans"/>
                <a:ea typeface="Gill Sans"/>
                <a:cs typeface="Gill Sans"/>
                <a:sym typeface="Gill Sans"/>
              </a:defRPr>
            </a:pPr>
            <a:r>
              <a:t>We must take advantage of God’s goodness by repenting and obeying the truth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12">
                                            <p:bg/>
                                          </p:spTgt>
                                        </p:tgtEl>
                                        <p:attrNameLst>
                                          <p:attrName>style.visibility</p:attrName>
                                        </p:attrNameLst>
                                      </p:cBhvr>
                                      <p:to>
                                        <p:strVal val="visible"/>
                                      </p:to>
                                    </p:set>
                                    <p:anim calcmode="lin" valueType="num">
                                      <p:cBhvr>
                                        <p:cTn id="7" dur="1500" fill="hold"/>
                                        <p:tgtEl>
                                          <p:spTgt spid="312">
                                            <p:bg/>
                                          </p:spTgt>
                                        </p:tgtEl>
                                        <p:attrNameLst>
                                          <p:attrName>ppt_x</p:attrName>
                                        </p:attrNameLst>
                                      </p:cBhvr>
                                      <p:tavLst>
                                        <p:tav tm="0">
                                          <p:val>
                                            <p:strVal val="#ppt_x"/>
                                          </p:val>
                                        </p:tav>
                                        <p:tav tm="100000">
                                          <p:val>
                                            <p:strVal val="#ppt_x"/>
                                          </p:val>
                                        </p:tav>
                                      </p:tavLst>
                                    </p:anim>
                                    <p:anim calcmode="lin" valueType="num">
                                      <p:cBhvr>
                                        <p:cTn id="8" dur="1500" fill="hold"/>
                                        <p:tgtEl>
                                          <p:spTgt spid="312">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312">
                                            <p:txEl>
                                              <p:pRg st="0" end="0"/>
                                            </p:txEl>
                                          </p:spTgt>
                                        </p:tgtEl>
                                        <p:attrNameLst>
                                          <p:attrName>style.visibility</p:attrName>
                                        </p:attrNameLst>
                                      </p:cBhvr>
                                      <p:to>
                                        <p:strVal val="visible"/>
                                      </p:to>
                                    </p:set>
                                    <p:anim calcmode="lin" valueType="num">
                                      <p:cBhvr>
                                        <p:cTn id="11" dur="1500" fill="hold"/>
                                        <p:tgtEl>
                                          <p:spTgt spid="312">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31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312">
                                            <p:txEl>
                                              <p:pRg st="1" end="1"/>
                                            </p:txEl>
                                          </p:spTgt>
                                        </p:tgtEl>
                                        <p:attrNameLst>
                                          <p:attrName>style.visibility</p:attrName>
                                        </p:attrNameLst>
                                      </p:cBhvr>
                                      <p:to>
                                        <p:strVal val="visible"/>
                                      </p:to>
                                    </p:set>
                                    <p:anim calcmode="lin" valueType="num">
                                      <p:cBhvr>
                                        <p:cTn id="17" dur="1500" fill="hold"/>
                                        <p:tgtEl>
                                          <p:spTgt spid="312">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312">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315"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316"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317"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sp>
        <p:nvSpPr>
          <p:cNvPr id="318" name="the true condition of our hearts must be godly in accordance with the truth ……"/>
          <p:cNvSpPr txBox="1"/>
          <p:nvPr/>
        </p:nvSpPr>
        <p:spPr>
          <a:xfrm>
            <a:off x="541101" y="2998030"/>
            <a:ext cx="11922598"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500"/>
              </a:spcBef>
              <a:defRPr b="1" cap="all" sz="5700">
                <a:ln w="12700" cap="flat">
                  <a:solidFill>
                    <a:srgbClr val="000000"/>
                  </a:solidFill>
                  <a:prstDash val="solid"/>
                  <a:miter lim="400000"/>
                </a:ln>
                <a:solidFill>
                  <a:srgbClr val="FFFFFF"/>
                </a:solidFill>
                <a:effectLst>
                  <a:outerShdw sx="100000" sy="100000" kx="0" ky="0" algn="b" rotWithShape="0" blurRad="50800" dist="63500" dir="1860000">
                    <a:srgbClr val="000000"/>
                  </a:outerShdw>
                </a:effectLst>
                <a:latin typeface="Gill Sans"/>
                <a:ea typeface="Gill Sans"/>
                <a:cs typeface="Gill Sans"/>
                <a:sym typeface="Gill Sans"/>
              </a:defRPr>
            </a:pPr>
            <a:r>
              <a:t>the true condition of our hearts must be godly in accordance with the truth …</a:t>
            </a:r>
          </a:p>
          <a:p>
            <a:pPr>
              <a:spcBef>
                <a:spcPts val="1500"/>
              </a:spcBef>
              <a:defRPr b="1" cap="all" sz="5700">
                <a:ln w="12700" cap="flat">
                  <a:solidFill>
                    <a:srgbClr val="000000"/>
                  </a:solidFill>
                  <a:prstDash val="solid"/>
                  <a:miter lim="400000"/>
                </a:ln>
                <a:solidFill>
                  <a:srgbClr val="FFFFFF"/>
                </a:solidFill>
                <a:effectLst>
                  <a:outerShdw sx="100000" sy="100000" kx="0" ky="0" algn="b" rotWithShape="0" blurRad="50800" dist="63500" dir="1860000">
                    <a:srgbClr val="000000"/>
                  </a:outerShdw>
                </a:effectLst>
                <a:latin typeface="Gill Sans"/>
                <a:ea typeface="Gill Sans"/>
                <a:cs typeface="Gill Sans"/>
                <a:sym typeface="Gill Sans"/>
              </a:defRPr>
            </a:pPr>
            <a:r>
              <a:t>our actual actions and deeds must be according to the truth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anim calcmode="lin" valueType="num">
                                      <p:cBhvr>
                                        <p:cTn id="7" dur="1500" fill="hold"/>
                                        <p:tgtEl>
                                          <p:spTgt spid="318">
                                            <p:bg/>
                                          </p:spTgt>
                                        </p:tgtEl>
                                        <p:attrNameLst>
                                          <p:attrName>ppt_x</p:attrName>
                                        </p:attrNameLst>
                                      </p:cBhvr>
                                      <p:tavLst>
                                        <p:tav tm="0">
                                          <p:val>
                                            <p:strVal val="#ppt_x"/>
                                          </p:val>
                                        </p:tav>
                                        <p:tav tm="100000">
                                          <p:val>
                                            <p:strVal val="#ppt_x"/>
                                          </p:val>
                                        </p:tav>
                                      </p:tavLst>
                                    </p:anim>
                                    <p:anim calcmode="lin" valueType="num">
                                      <p:cBhvr>
                                        <p:cTn id="8" dur="1500" fill="hold"/>
                                        <p:tgtEl>
                                          <p:spTgt spid="318">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318">
                                            <p:txEl>
                                              <p:pRg st="0" end="0"/>
                                            </p:txEl>
                                          </p:spTgt>
                                        </p:tgtEl>
                                        <p:attrNameLst>
                                          <p:attrName>style.visibility</p:attrName>
                                        </p:attrNameLst>
                                      </p:cBhvr>
                                      <p:to>
                                        <p:strVal val="visible"/>
                                      </p:to>
                                    </p:set>
                                    <p:anim calcmode="lin" valueType="num">
                                      <p:cBhvr>
                                        <p:cTn id="11" dur="1500" fill="hold"/>
                                        <p:tgtEl>
                                          <p:spTgt spid="318">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3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318">
                                            <p:txEl>
                                              <p:pRg st="1" end="1"/>
                                            </p:txEl>
                                          </p:spTgt>
                                        </p:tgtEl>
                                        <p:attrNameLst>
                                          <p:attrName>style.visibility</p:attrName>
                                        </p:attrNameLst>
                                      </p:cBhvr>
                                      <p:to>
                                        <p:strVal val="visible"/>
                                      </p:to>
                                    </p:set>
                                    <p:anim calcmode="lin" valueType="num">
                                      <p:cBhvr>
                                        <p:cTn id="17" dur="1500" fill="hold"/>
                                        <p:tgtEl>
                                          <p:spTgt spid="318">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31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lide Number Placeholder 1"/>
          <p:cNvSpPr txBox="1"/>
          <p:nvPr>
            <p:ph type="sldNum" sz="quarter" idx="2"/>
          </p:nvPr>
        </p:nvSpPr>
        <p:spPr>
          <a:xfrm>
            <a:off x="12246216" y="8976012"/>
            <a:ext cx="297968" cy="2812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1" name="Rectangle 2"/>
          <p:cNvSpPr/>
          <p:nvPr/>
        </p:nvSpPr>
        <p:spPr>
          <a:xfrm>
            <a:off x="-1" y="-1"/>
            <a:ext cx="13004801" cy="9753601"/>
          </a:xfrm>
          <a:prstGeom prst="rect">
            <a:avLst/>
          </a:prstGeom>
          <a:solidFill>
            <a:srgbClr val="000000"/>
          </a:solidFill>
          <a:ln w="50800">
            <a:solidFill>
              <a:srgbClr val="000000"/>
            </a:solidFill>
          </a:ln>
        </p:spPr>
        <p:txBody>
          <a:bodyPr lIns="65023" tIns="65023" rIns="65023" bIns="65023" anchor="ctr"/>
          <a:lstStyle/>
          <a:p>
            <a:pPr defTabSz="1300480">
              <a:defRPr sz="2400">
                <a:solidFill>
                  <a:srgbClr val="FDF1DC"/>
                </a:solidFill>
                <a:latin typeface="Constantia"/>
                <a:ea typeface="Constantia"/>
                <a:cs typeface="Constantia"/>
                <a:sym typeface="Constantia"/>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140"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41"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42"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43" name="John 3:15–18 (NKJV)… John 3:15–18 (NKJV)15 that whoever believes in Him should not perish but have eternal life. 16 For God so loved the world that He gave His only begotten Son, that whoever believes in Him should not perish but have everlasting life. 1" descr="John 3:15–18 (NKJV)… John 3:15–18 (NKJV)15 that whoever believes in Him should not perish but have eternal life. 16 For God so loved the world that He gave His only begotten Son, that whoever believes in Him should not perish but have everlasting life. 17 For God did not send His Son into the world to condemn the world, but that the world through Him might be saved. 18 “He who believes in Him is not condemned; but he who does not believe is condemned already, because he has not believed in the name of the only begotten Son of God. "/>
          <p:cNvPicPr>
            <a:picLocks noChangeAspect="0"/>
          </p:cNvPicPr>
          <p:nvPr/>
        </p:nvPicPr>
        <p:blipFill>
          <a:blip r:embed="rId6">
            <a:extLst/>
          </a:blip>
          <a:stretch>
            <a:fillRect/>
          </a:stretch>
        </p:blipFill>
        <p:spPr>
          <a:xfrm>
            <a:off x="302002" y="4876867"/>
            <a:ext cx="12400795" cy="47436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Image" descr="Image"/>
          <p:cNvPicPr>
            <a:picLocks noChangeAspect="0"/>
          </p:cNvPicPr>
          <p:nvPr/>
        </p:nvPicPr>
        <p:blipFill>
          <a:blip r:embed="rId2">
            <a:extLst/>
          </a:blip>
          <a:stretch>
            <a:fillRect/>
          </a:stretch>
        </p:blipFill>
        <p:spPr>
          <a:xfrm>
            <a:off x="134277" y="7195690"/>
            <a:ext cx="12736246" cy="1961533"/>
          </a:xfrm>
          <a:prstGeom prst="rect">
            <a:avLst/>
          </a:prstGeom>
          <a:effectLst>
            <a:outerShdw sx="100000" sy="100000" kx="0" ky="0" algn="b" rotWithShape="0" blurRad="177800" dist="103868" dir="5400000">
              <a:srgbClr val="000000">
                <a:alpha val="99216"/>
              </a:srgbClr>
            </a:outerShdw>
          </a:effectLst>
        </p:spPr>
      </p:pic>
      <p:pic>
        <p:nvPicPr>
          <p:cNvPr id="324" name="Front view of a red Ducati motorcycle against a black background" descr="Front view of a red Ducati motorcycle against a black background"/>
          <p:cNvPicPr>
            <a:picLocks noChangeAspect="1"/>
          </p:cNvPicPr>
          <p:nvPr>
            <p:ph type="pic" idx="21"/>
          </p:nvPr>
        </p:nvPicPr>
        <p:blipFill>
          <a:blip r:embed="rId3">
            <a:extLst/>
          </a:blip>
          <a:srcRect l="0" t="0" r="0" b="0"/>
          <a:stretch>
            <a:fillRect/>
          </a:stretch>
        </p:blipFill>
        <p:spPr>
          <a:xfrm>
            <a:off x="0" y="0"/>
            <a:ext cx="13004800" cy="9753600"/>
          </a:xfrm>
          <a:prstGeom prst="rect">
            <a:avLst/>
          </a:prstGeom>
        </p:spPr>
      </p:pic>
      <p:pic>
        <p:nvPicPr>
          <p:cNvPr id="325" name="Image" descr="Image"/>
          <p:cNvPicPr>
            <a:picLocks noChangeAspect="1"/>
          </p:cNvPicPr>
          <p:nvPr/>
        </p:nvPicPr>
        <p:blipFill>
          <a:blip r:embed="rId4">
            <a:extLst/>
          </a:blip>
          <a:stretch>
            <a:fillRect/>
          </a:stretch>
        </p:blipFill>
        <p:spPr>
          <a:xfrm>
            <a:off x="-698728" y="1332592"/>
            <a:ext cx="14402256" cy="4020362"/>
          </a:xfrm>
          <a:prstGeom prst="rect">
            <a:avLst/>
          </a:prstGeom>
          <a:ln w="12700">
            <a:miter lim="400000"/>
          </a:ln>
          <a:effectLst>
            <a:outerShdw sx="100000" sy="100000" kx="0" ky="0" algn="b" rotWithShape="0" blurRad="177800" dist="103868" dir="5400000">
              <a:srgbClr val="000000">
                <a:alpha val="99216"/>
              </a:srgbClr>
            </a:outerShdw>
          </a:effectLst>
        </p:spPr>
      </p:pic>
      <p:pic>
        <p:nvPicPr>
          <p:cNvPr id="326" name="Image" descr="Image"/>
          <p:cNvPicPr>
            <a:picLocks noChangeAspect="1"/>
          </p:cNvPicPr>
          <p:nvPr/>
        </p:nvPicPr>
        <p:blipFill>
          <a:blip r:embed="rId5">
            <a:extLst/>
          </a:blip>
          <a:stretch>
            <a:fillRect/>
          </a:stretch>
        </p:blipFill>
        <p:spPr>
          <a:xfrm>
            <a:off x="183746" y="400753"/>
            <a:ext cx="12637308" cy="1590126"/>
          </a:xfrm>
          <a:prstGeom prst="rect">
            <a:avLst/>
          </a:prstGeom>
          <a:ln w="12700">
            <a:miter lim="400000"/>
          </a:ln>
          <a:effectLst>
            <a:outerShdw sx="100000" sy="100000" kx="0" ky="0" algn="b" rotWithShape="0" blurRad="177800" dist="103868" dir="5400000">
              <a:srgbClr val="000000">
                <a:alpha val="99216"/>
              </a:srgbClr>
            </a:outerShdw>
          </a:effectLst>
        </p:spPr>
      </p:pic>
      <p:sp>
        <p:nvSpPr>
          <p:cNvPr id="327" name="Charts by Don McClain…"/>
          <p:cNvSpPr txBox="1"/>
          <p:nvPr/>
        </p:nvSpPr>
        <p:spPr>
          <a:xfrm>
            <a:off x="304805" y="6455467"/>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October 10, 2021 PM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6"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7"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146"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47"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48"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49" name="John 5:24 (NKJV)… John 5:24 (NKJV) 24 “Most assuredly, I say to you, he who hears My word and believes in Him who sent Me has everlasting life, and shall not come into judgment, but has passed from death into life." descr="John 5:24 (NKJV)… John 5:24 (NKJV) 24 “Most assuredly, I say to you, he who hears My word and believes in Him who sent Me has everlasting life, and shall not come into judgment, but has passed from death into life."/>
          <p:cNvPicPr>
            <a:picLocks noChangeAspect="0"/>
          </p:cNvPicPr>
          <p:nvPr/>
        </p:nvPicPr>
        <p:blipFill>
          <a:blip r:embed="rId6">
            <a:extLst/>
          </a:blip>
          <a:stretch>
            <a:fillRect/>
          </a:stretch>
        </p:blipFill>
        <p:spPr>
          <a:xfrm>
            <a:off x="302002" y="5457954"/>
            <a:ext cx="12400795" cy="35814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152"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53"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54"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55" name="John 6:40 (NKJV)… John 6:40 (NKJV) 40 And this is the will of Him who sent Me, that everyone who sees the Son and believes in Him may have everlasting life; and I will raise him up at the last day.”" descr="John 6:40 (NKJV)… John 6:40 (NKJV) 40 And this is the will of Him who sent Me, that everyone who sees the Son and believes in Him may have everlasting life; and I will raise him up at the last day.”"/>
          <p:cNvPicPr>
            <a:picLocks noChangeAspect="0"/>
          </p:cNvPicPr>
          <p:nvPr/>
        </p:nvPicPr>
        <p:blipFill>
          <a:blip r:embed="rId6">
            <a:extLst/>
          </a:blip>
          <a:stretch>
            <a:fillRect/>
          </a:stretch>
        </p:blipFill>
        <p:spPr>
          <a:xfrm>
            <a:off x="302002" y="5457954"/>
            <a:ext cx="12400795" cy="35814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158"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59"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60"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61" name="John 12:25–26 (NKJV)… John 12:25–26 (NKJV) 25 He who loves his life will lose it, and he who hates his life in this world will keep it for eternal life. 26 If anyone serves Me, let him follow Me; and where I am, there My servant will be also. If anyone s" descr="John 12:25–26 (NKJV)… John 12:25–26 (NKJV) 25 He who loves his life will lose it, and he who hates his life in this world will keep it for eternal life. 26 If anyone serves Me, let him follow Me; and where I am, there My servant will be also. If anyone serves Me, him My Father will honor."/>
          <p:cNvPicPr>
            <a:picLocks noChangeAspect="0"/>
          </p:cNvPicPr>
          <p:nvPr/>
        </p:nvPicPr>
        <p:blipFill>
          <a:blip r:embed="rId6">
            <a:extLst/>
          </a:blip>
          <a:stretch>
            <a:fillRect/>
          </a:stretch>
        </p:blipFill>
        <p:spPr>
          <a:xfrm>
            <a:off x="302002" y="5178014"/>
            <a:ext cx="12400795" cy="4141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164"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65"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66"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67" name="John 12:48–50 (NKJV)… John 12:48–50 (NKJV) 48 He who rejects Me, and does not receive My words, has that which judges him—the word that I have spoken will judge him in the last day. 49 For I have not spoken on My own authority; but the Father who sent Me" descr="John 12:48–50 (NKJV)… John 12:48–50 (NKJV) 48 He who rejects Me, and does not receive My words, has that which judges him—the word that I have spoken will judge him in the last day. 49 For I have not spoken on My own authority; but the Father who sent Me gave Me a command, what I should say and what I should speak. 50 And I know that His command is everlasting life. Therefore, whatever I speak, just as the Father has told Me, so I speak.”"/>
          <p:cNvPicPr>
            <a:picLocks noChangeAspect="0"/>
          </p:cNvPicPr>
          <p:nvPr/>
        </p:nvPicPr>
        <p:blipFill>
          <a:blip r:embed="rId6">
            <a:extLst/>
          </a:blip>
          <a:stretch>
            <a:fillRect/>
          </a:stretch>
        </p:blipFill>
        <p:spPr>
          <a:xfrm>
            <a:off x="302002" y="4959687"/>
            <a:ext cx="12400795" cy="45779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170"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71"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72"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73" name="Acts 13:46 (NKJV)… Acts 13:46 (NKJV) 46 Then Paul and Barnabas grew bold and said, “It was necessary that the word of God should be spoken to you first; but since you reject it, and judge yourselves unworthy of everlasting life, behold, we turn to the Ge" descr="Acts 13:46 (NKJV)… Acts 13:46 (NKJV) 46 Then Paul and Barnabas grew bold and said, “It was necessary that the word of God should be spoken to you first; but since you reject it, and judge yourselves unworthy of everlasting life, behold, we turn to the Gentiles."/>
          <p:cNvPicPr>
            <a:picLocks noChangeAspect="0"/>
          </p:cNvPicPr>
          <p:nvPr/>
        </p:nvPicPr>
        <p:blipFill>
          <a:blip r:embed="rId6">
            <a:extLst/>
          </a:blip>
          <a:stretch>
            <a:fillRect/>
          </a:stretch>
        </p:blipFill>
        <p:spPr>
          <a:xfrm>
            <a:off x="302002" y="5759787"/>
            <a:ext cx="12400795" cy="29777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Front view of a red Ducati motorcycle against a black background" descr="Front view of a red Ducati motorcycle against a black background"/>
          <p:cNvPicPr>
            <a:picLocks noChangeAspect="1"/>
          </p:cNvPicPr>
          <p:nvPr>
            <p:ph type="pic" idx="21"/>
          </p:nvPr>
        </p:nvPicPr>
        <p:blipFill>
          <a:blip r:embed="rId2">
            <a:extLst/>
          </a:blip>
          <a:srcRect l="15277" t="0" r="15277" b="0"/>
          <a:stretch>
            <a:fillRect/>
          </a:stretch>
        </p:blipFill>
        <p:spPr>
          <a:xfrm>
            <a:off x="0" y="0"/>
            <a:ext cx="13004800" cy="9753600"/>
          </a:xfrm>
          <a:prstGeom prst="rect">
            <a:avLst/>
          </a:prstGeom>
        </p:spPr>
      </p:pic>
      <p:pic>
        <p:nvPicPr>
          <p:cNvPr id="176" name="Image" descr="Image"/>
          <p:cNvPicPr>
            <a:picLocks noChangeAspect="0"/>
          </p:cNvPicPr>
          <p:nvPr/>
        </p:nvPicPr>
        <p:blipFill>
          <a:blip r:embed="rId3">
            <a:extLst/>
          </a:blip>
          <a:stretch>
            <a:fillRect/>
          </a:stretch>
        </p:blipFill>
        <p:spPr>
          <a:xfrm>
            <a:off x="134277" y="164325"/>
            <a:ext cx="12736246" cy="1961533"/>
          </a:xfrm>
          <a:prstGeom prst="rect">
            <a:avLst/>
          </a:prstGeom>
          <a:effectLst>
            <a:outerShdw sx="100000" sy="100000" kx="0" ky="0" algn="b" rotWithShape="0" blurRad="177800" dist="103868" dir="5400000">
              <a:srgbClr val="000000">
                <a:alpha val="99216"/>
              </a:srgbClr>
            </a:outerShdw>
          </a:effectLst>
        </p:spPr>
      </p:pic>
      <p:pic>
        <p:nvPicPr>
          <p:cNvPr id="177" name="Image" descr="Image"/>
          <p:cNvPicPr>
            <a:picLocks noChangeAspect="1"/>
          </p:cNvPicPr>
          <p:nvPr/>
        </p:nvPicPr>
        <p:blipFill>
          <a:blip r:embed="rId4">
            <a:extLst/>
          </a:blip>
          <a:stretch>
            <a:fillRect/>
          </a:stretch>
        </p:blipFill>
        <p:spPr>
          <a:xfrm>
            <a:off x="6042245" y="159494"/>
            <a:ext cx="7061465" cy="1971195"/>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78" name="Image" descr="Image"/>
          <p:cNvPicPr>
            <a:picLocks noChangeAspect="1"/>
          </p:cNvPicPr>
          <p:nvPr/>
        </p:nvPicPr>
        <p:blipFill>
          <a:blip r:embed="rId5">
            <a:extLst/>
          </a:blip>
          <a:stretch>
            <a:fillRect/>
          </a:stretch>
        </p:blipFill>
        <p:spPr>
          <a:xfrm>
            <a:off x="183746" y="754153"/>
            <a:ext cx="6213861" cy="781877"/>
          </a:xfrm>
          <a:prstGeom prst="rect">
            <a:avLst/>
          </a:prstGeom>
          <a:ln w="12700">
            <a:miter lim="400000"/>
          </a:ln>
          <a:effectLst>
            <a:outerShdw sx="100000" sy="100000" kx="0" ky="0" algn="b" rotWithShape="0" blurRad="177800" dist="103868" dir="5400000">
              <a:srgbClr val="000000">
                <a:alpha val="99216"/>
              </a:srgbClr>
            </a:outerShdw>
          </a:effectLst>
        </p:spPr>
      </p:pic>
      <p:pic>
        <p:nvPicPr>
          <p:cNvPr id="179" name="Romans 6:22–23 (NKJV)… Romans 6:22–23 (NKJV) 22 But now having been set free from sin, and having become slaves of God, you have your fruit to holiness, and the end, everlasting life. 23 For the wages of sin is death, but the gift of God is eternal life " descr="Romans 6:22–23 (NKJV)… Romans 6:22–23 (NKJV) 22 But now having been set free from sin, and having become slaves of God, you have your fruit to holiness, and the end, everlasting life. 23 For the wages of sin is death, but the gift of God is eternal life in Christ Jesus our Lord.(see vs. 3-6,16-18)"/>
          <p:cNvPicPr>
            <a:picLocks noChangeAspect="0"/>
          </p:cNvPicPr>
          <p:nvPr/>
        </p:nvPicPr>
        <p:blipFill>
          <a:blip r:embed="rId6">
            <a:extLst/>
          </a:blip>
          <a:stretch>
            <a:fillRect/>
          </a:stretch>
        </p:blipFill>
        <p:spPr>
          <a:xfrm>
            <a:off x="302002" y="5493087"/>
            <a:ext cx="12400795" cy="35111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