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cap="none" sz="6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</p:spPr>
        <p:txBody>
          <a:bodyPr>
            <a:noAutofit/>
          </a:bodyPr>
          <a:lstStyle>
            <a:lvl1pPr marL="825500" indent="-508000">
              <a:spcBef>
                <a:spcPts val="2000"/>
              </a:spcBef>
              <a:buSzPct val="30000"/>
              <a:buBlip>
                <a:blip r:embed="rId3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1473200" indent="-508000">
              <a:spcBef>
                <a:spcPts val="2000"/>
              </a:spcBef>
              <a:buSzPct val="30000"/>
              <a:buBlip>
                <a:blip r:embed="rId3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 marL="2108200" indent="-508000">
              <a:spcBef>
                <a:spcPts val="2000"/>
              </a:spcBef>
              <a:buSzPct val="30000"/>
              <a:buBlip>
                <a:blip r:embed="rId3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 marL="2768600" indent="-508000">
              <a:spcBef>
                <a:spcPts val="2000"/>
              </a:spcBef>
              <a:buSzPct val="30000"/>
              <a:buBlip>
                <a:blip r:embed="rId3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 marL="3416300" indent="-508000">
              <a:spcBef>
                <a:spcPts val="2000"/>
              </a:spcBef>
              <a:buSzPct val="30000"/>
              <a:buBlip>
                <a:blip r:embed="rId3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90"/>
            <a:ext cx="13004800" cy="975122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</p:spPr>
        <p:txBody>
          <a:bodyPr anchor="t"/>
          <a:lstStyle>
            <a:lvl1pPr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cap="none" sz="6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half" idx="1"/>
          </p:nvPr>
        </p:nvSpPr>
        <p:spPr>
          <a:xfrm>
            <a:off x="850900" y="5156200"/>
            <a:ext cx="11290300" cy="2324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</p:spPr>
        <p:txBody>
          <a:bodyPr anchor="t"/>
          <a:lstStyle>
            <a:lvl1pPr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6299200" y="9283700"/>
            <a:ext cx="388665" cy="40001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defTabSz="457200">
              <a:defRPr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/>
          <p:nvPr>
            <p:ph type="pic" sz="quarter" idx="21"/>
          </p:nvPr>
        </p:nvSpPr>
        <p:spPr>
          <a:xfrm>
            <a:off x="6664613" y="4965700"/>
            <a:ext cx="5803901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Ducati motorcycle gas cap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lack and white photo of Ducati motorcycle engine components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tif"/><Relationship Id="rId6" Type="http://schemas.openxmlformats.org/officeDocument/2006/relationships/image" Target="../media/image10.png"/><Relationship Id="rId7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tif"/><Relationship Id="rId6" Type="http://schemas.openxmlformats.org/officeDocument/2006/relationships/image" Target="../media/image10.png"/><Relationship Id="rId7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tif"/><Relationship Id="rId6" Type="http://schemas.openxmlformats.org/officeDocument/2006/relationships/image" Target="../media/image10.png"/><Relationship Id="rId7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tif"/><Relationship Id="rId6" Type="http://schemas.openxmlformats.org/officeDocument/2006/relationships/image" Target="../media/image10.png"/><Relationship Id="rId7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tif"/><Relationship Id="rId6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tif"/><Relationship Id="rId6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24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tif"/><Relationship Id="rId5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tif"/><Relationship Id="rId5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tif"/><Relationship Id="rId5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tif"/><Relationship Id="rId6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tif"/><Relationship Id="rId6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25" t="0" r="2457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04" name="2 KINGS 5; ACTS 2:36-41"/>
          <p:cNvSpPr/>
          <p:nvPr/>
        </p:nvSpPr>
        <p:spPr>
          <a:xfrm>
            <a:off x="349753" y="8425862"/>
            <a:ext cx="7840133" cy="1043938"/>
          </a:xfrm>
          <a:prstGeom prst="roundRect">
            <a:avLst>
              <a:gd name="adj" fmla="val 20939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solidFill>
                  <a:srgbClr val="FFEE87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FFEE87"/>
                </a:solidFill>
              </a:rPr>
              <a:t>2 KINGS 5; ACTS 2:36-41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1560" y="-177767"/>
            <a:ext cx="13327920" cy="186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1481" y="689751"/>
            <a:ext cx="9141838" cy="2922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A young captive girl from Israel (2,3) – tells Naaman’s wife of a prophet in Israel who could heal him (do we share the gospel with those who are lost like this young girl shared her knowledge of the prophet?)…"/>
          <p:cNvSpPr txBox="1"/>
          <p:nvPr/>
        </p:nvSpPr>
        <p:spPr>
          <a:xfrm>
            <a:off x="5749868" y="1864327"/>
            <a:ext cx="6991606" cy="764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1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young captive girl from Israel (2,3) – tells Naaman’s wife of a prophet in Israel who could heal him (</a:t>
            </a:r>
            <a:r>
              <a:rPr i="1"/>
              <a:t>do we share the gospel with those who are lost like this young girl shared her knowledge of the prophet?</a:t>
            </a:r>
            <a:r>
              <a:t>)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1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approaches the king – Benhadad I , who sends Naaman to Joram, the king of Israel with a letter (4-6)</a:t>
            </a:r>
          </a:p>
        </p:txBody>
      </p:sp>
      <p:grpSp>
        <p:nvGrpSpPr>
          <p:cNvPr id="280" name="Image"/>
          <p:cNvGrpSpPr/>
          <p:nvPr/>
        </p:nvGrpSpPr>
        <p:grpSpPr>
          <a:xfrm>
            <a:off x="151018" y="1661545"/>
            <a:ext cx="5503587" cy="8054246"/>
            <a:chOff x="0" y="0"/>
            <a:chExt cx="5503586" cy="8054245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50800"/>
              <a:ext cx="5325787" cy="7825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8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3587" cy="8054246"/>
            </a:xfrm>
            <a:prstGeom prst="rect">
              <a:avLst/>
            </a:prstGeom>
            <a:effectLst/>
          </p:spPr>
        </p:pic>
      </p:grpSp>
      <p:pic>
        <p:nvPicPr>
          <p:cNvPr id="28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961" y="6029312"/>
            <a:ext cx="5219701" cy="344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Naaman goes to the wrong person - the king of Israel (7) – Joram thought Benhadad was trying to pick a fight –…"/>
          <p:cNvSpPr txBox="1"/>
          <p:nvPr/>
        </p:nvSpPr>
        <p:spPr>
          <a:xfrm>
            <a:off x="5749868" y="2030776"/>
            <a:ext cx="6991606" cy="7315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6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goes to the wrong person - the king of Israel (7) – Joram thought Benhadad was trying to pick a fight –</a:t>
            </a:r>
          </a:p>
          <a:p>
            <a:pPr marL="685800" indent="-685800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6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Elisha calls for Joram to send Naaman to him (8) –</a:t>
            </a:r>
          </a:p>
          <a:p>
            <a:pPr marL="685800" indent="-685800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6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goes to see Elisha with his loaded horses and chariots (9) –</a:t>
            </a:r>
          </a:p>
        </p:txBody>
      </p:sp>
      <p:grpSp>
        <p:nvGrpSpPr>
          <p:cNvPr id="289" name="Image"/>
          <p:cNvGrpSpPr/>
          <p:nvPr/>
        </p:nvGrpSpPr>
        <p:grpSpPr>
          <a:xfrm>
            <a:off x="151018" y="1661545"/>
            <a:ext cx="5503587" cy="8054246"/>
            <a:chOff x="0" y="0"/>
            <a:chExt cx="5503586" cy="8054245"/>
          </a:xfrm>
        </p:grpSpPr>
        <p:pic>
          <p:nvPicPr>
            <p:cNvPr id="28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50800"/>
              <a:ext cx="5325787" cy="7825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7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3587" cy="8054246"/>
            </a:xfrm>
            <a:prstGeom prst="rect">
              <a:avLst/>
            </a:prstGeom>
            <a:effectLst/>
          </p:spPr>
        </p:pic>
      </p:grpSp>
      <p:pic>
        <p:nvPicPr>
          <p:cNvPr id="29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961" y="6029312"/>
            <a:ext cx="5219701" cy="344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2 Kings 5:9–12 (NKJV)…"/>
          <p:cNvSpPr txBox="1"/>
          <p:nvPr/>
        </p:nvSpPr>
        <p:spPr>
          <a:xfrm>
            <a:off x="231905" y="1480375"/>
            <a:ext cx="12540989" cy="826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Kings 5:9–12 (NKJV)</a:t>
            </a:r>
          </a:p>
          <a:p>
            <a:pPr defTabSz="457200">
              <a:defRPr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Then Naaman went with his horses and chariot, and he stood at the door of Elisha’s house. </a:t>
            </a:r>
            <a:r>
              <a:rPr baseline="31999"/>
              <a:t>10</a:t>
            </a:r>
            <a:r>
              <a:t> And Elisha sent a messenger to him, saying, “Go and wash in the Jordan seven times, and your flesh shall be restored to you, and </a:t>
            </a:r>
            <a:r>
              <a:rPr i="1"/>
              <a:t>you shall</a:t>
            </a:r>
            <a:r>
              <a:t> be clean.” </a:t>
            </a:r>
            <a:r>
              <a:rPr baseline="31999"/>
              <a:t>11</a:t>
            </a:r>
            <a:r>
              <a:t> But Naaman became furious, and went away and said, “Indeed, I said to myself, ‘He will surely come out </a:t>
            </a:r>
            <a:r>
              <a:rPr i="1"/>
              <a:t>to me,</a:t>
            </a:r>
            <a:r>
              <a:t> and stand and call on the name of the Lord his God, and wave his hand over the place, and heal the leprosy.’ </a:t>
            </a:r>
            <a:r>
              <a:rPr baseline="31999"/>
              <a:t>12</a:t>
            </a:r>
            <a:r>
              <a:t> Are not the Abanah and the Pharpar, the rivers of Damascus, better than all the waters of Israel? Could I not wash in them and be clean?” So he turned and went away in a rage.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Elisha sends a servant out to Naaman (10a)…"/>
          <p:cNvSpPr txBox="1"/>
          <p:nvPr/>
        </p:nvSpPr>
        <p:spPr>
          <a:xfrm>
            <a:off x="5749868" y="1833387"/>
            <a:ext cx="6991606" cy="7710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4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Elisha sends a servant out to Naaman (10a)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4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is told to "Go and wash in the Jordan seven times, and your flesh shall be restored to you, and you shall be clean." (10b)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4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became furious – because God’s plan didn’t fit his plan “behold I thought!” (11) </a:t>
            </a:r>
          </a:p>
        </p:txBody>
      </p:sp>
      <p:grpSp>
        <p:nvGrpSpPr>
          <p:cNvPr id="303" name="Image"/>
          <p:cNvGrpSpPr/>
          <p:nvPr/>
        </p:nvGrpSpPr>
        <p:grpSpPr>
          <a:xfrm>
            <a:off x="151018" y="1661545"/>
            <a:ext cx="5503587" cy="8054246"/>
            <a:chOff x="0" y="0"/>
            <a:chExt cx="5503586" cy="8054245"/>
          </a:xfrm>
        </p:grpSpPr>
        <p:pic>
          <p:nvPicPr>
            <p:cNvPr id="30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50800"/>
              <a:ext cx="5325787" cy="7825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3587" cy="8054246"/>
            </a:xfrm>
            <a:prstGeom prst="rect">
              <a:avLst/>
            </a:prstGeom>
            <a:effectLst/>
          </p:spPr>
        </p:pic>
      </p:grpSp>
      <p:pic>
        <p:nvPicPr>
          <p:cNvPr id="30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9015" y="4847440"/>
            <a:ext cx="5407593" cy="46949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Naaman’s pride was insulted (10a)…"/>
          <p:cNvSpPr txBox="1"/>
          <p:nvPr/>
        </p:nvSpPr>
        <p:spPr>
          <a:xfrm>
            <a:off x="5805392" y="1777316"/>
            <a:ext cx="6991606" cy="7822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8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Naaman’s pride was insulted (10a)</a:t>
            </a:r>
          </a:p>
          <a:p>
            <a:pPr marL="685800" indent="-685800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8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had preconceived ideas (11)</a:t>
            </a:r>
          </a:p>
          <a:p>
            <a:pPr marL="685800" indent="-685800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8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thought that substituting for God’s specific instruction would be OK (12a)</a:t>
            </a:r>
          </a:p>
          <a:p>
            <a:pPr marL="685800" indent="-685800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8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leaves ANGRY at the prophet (12b)</a:t>
            </a:r>
          </a:p>
        </p:txBody>
      </p:sp>
      <p:grpSp>
        <p:nvGrpSpPr>
          <p:cNvPr id="312" name="Image"/>
          <p:cNvGrpSpPr/>
          <p:nvPr/>
        </p:nvGrpSpPr>
        <p:grpSpPr>
          <a:xfrm>
            <a:off x="151018" y="1661545"/>
            <a:ext cx="5503587" cy="8054246"/>
            <a:chOff x="0" y="0"/>
            <a:chExt cx="5503586" cy="8054245"/>
          </a:xfrm>
        </p:grpSpPr>
        <p:pic>
          <p:nvPicPr>
            <p:cNvPr id="31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50800"/>
              <a:ext cx="5325787" cy="7825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0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3587" cy="8054246"/>
            </a:xfrm>
            <a:prstGeom prst="rect">
              <a:avLst/>
            </a:prstGeom>
            <a:effectLst/>
          </p:spPr>
        </p:pic>
      </p:grpSp>
      <p:pic>
        <p:nvPicPr>
          <p:cNvPr id="31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9015" y="4847440"/>
            <a:ext cx="5407593" cy="46949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566" t="0" r="27793" b="8"/>
          <a:stretch>
            <a:fillRect/>
          </a:stretch>
        </p:blipFill>
        <p:spPr>
          <a:xfrm flipH="1">
            <a:off x="-11068" y="4134840"/>
            <a:ext cx="5519063" cy="5691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17492" y="0"/>
                </a:moveTo>
                <a:cubicBezTo>
                  <a:pt x="6320" y="0"/>
                  <a:pt x="4315" y="9"/>
                  <a:pt x="4171" y="69"/>
                </a:cubicBezTo>
                <a:lnTo>
                  <a:pt x="4258" y="160"/>
                </a:lnTo>
                <a:cubicBezTo>
                  <a:pt x="4265" y="168"/>
                  <a:pt x="4269" y="174"/>
                  <a:pt x="4276" y="182"/>
                </a:cubicBezTo>
                <a:cubicBezTo>
                  <a:pt x="4291" y="198"/>
                  <a:pt x="4304" y="213"/>
                  <a:pt x="4318" y="233"/>
                </a:cubicBezTo>
                <a:cubicBezTo>
                  <a:pt x="4367" y="296"/>
                  <a:pt x="4398" y="357"/>
                  <a:pt x="4404" y="425"/>
                </a:cubicBezTo>
                <a:cubicBezTo>
                  <a:pt x="4404" y="429"/>
                  <a:pt x="4407" y="433"/>
                  <a:pt x="4408" y="437"/>
                </a:cubicBezTo>
                <a:cubicBezTo>
                  <a:pt x="4421" y="504"/>
                  <a:pt x="4408" y="553"/>
                  <a:pt x="4380" y="598"/>
                </a:cubicBezTo>
                <a:cubicBezTo>
                  <a:pt x="4367" y="643"/>
                  <a:pt x="4352" y="688"/>
                  <a:pt x="4327" y="744"/>
                </a:cubicBezTo>
                <a:cubicBezTo>
                  <a:pt x="4294" y="819"/>
                  <a:pt x="4238" y="877"/>
                  <a:pt x="4178" y="919"/>
                </a:cubicBezTo>
                <a:cubicBezTo>
                  <a:pt x="4176" y="922"/>
                  <a:pt x="4175" y="926"/>
                  <a:pt x="4172" y="929"/>
                </a:cubicBezTo>
                <a:cubicBezTo>
                  <a:pt x="4164" y="939"/>
                  <a:pt x="4153" y="937"/>
                  <a:pt x="4144" y="943"/>
                </a:cubicBezTo>
                <a:cubicBezTo>
                  <a:pt x="4135" y="948"/>
                  <a:pt x="4126" y="952"/>
                  <a:pt x="4116" y="956"/>
                </a:cubicBezTo>
                <a:cubicBezTo>
                  <a:pt x="4106" y="959"/>
                  <a:pt x="4095" y="966"/>
                  <a:pt x="4082" y="965"/>
                </a:cubicBezTo>
                <a:cubicBezTo>
                  <a:pt x="4020" y="983"/>
                  <a:pt x="3959" y="983"/>
                  <a:pt x="3919" y="944"/>
                </a:cubicBezTo>
                <a:cubicBezTo>
                  <a:pt x="3846" y="874"/>
                  <a:pt x="3650" y="950"/>
                  <a:pt x="3580" y="1075"/>
                </a:cubicBezTo>
                <a:cubicBezTo>
                  <a:pt x="3496" y="1228"/>
                  <a:pt x="3265" y="1400"/>
                  <a:pt x="3087" y="1458"/>
                </a:cubicBezTo>
                <a:cubicBezTo>
                  <a:pt x="3077" y="1460"/>
                  <a:pt x="3067" y="1466"/>
                  <a:pt x="3057" y="1467"/>
                </a:cubicBezTo>
                <a:cubicBezTo>
                  <a:pt x="3039" y="1472"/>
                  <a:pt x="3016" y="1482"/>
                  <a:pt x="3000" y="1484"/>
                </a:cubicBezTo>
                <a:cubicBezTo>
                  <a:pt x="2810" y="1501"/>
                  <a:pt x="2528" y="1367"/>
                  <a:pt x="2409" y="1203"/>
                </a:cubicBezTo>
                <a:cubicBezTo>
                  <a:pt x="2363" y="1139"/>
                  <a:pt x="2322" y="1107"/>
                  <a:pt x="2322" y="1131"/>
                </a:cubicBezTo>
                <a:cubicBezTo>
                  <a:pt x="2322" y="1242"/>
                  <a:pt x="2156" y="1023"/>
                  <a:pt x="2003" y="711"/>
                </a:cubicBezTo>
                <a:cubicBezTo>
                  <a:pt x="1827" y="355"/>
                  <a:pt x="1744" y="255"/>
                  <a:pt x="1850" y="529"/>
                </a:cubicBezTo>
                <a:cubicBezTo>
                  <a:pt x="1902" y="661"/>
                  <a:pt x="1895" y="702"/>
                  <a:pt x="1816" y="779"/>
                </a:cubicBezTo>
                <a:cubicBezTo>
                  <a:pt x="1739" y="854"/>
                  <a:pt x="1703" y="858"/>
                  <a:pt x="1616" y="806"/>
                </a:cubicBezTo>
                <a:cubicBezTo>
                  <a:pt x="1431" y="694"/>
                  <a:pt x="1449" y="821"/>
                  <a:pt x="1642" y="1003"/>
                </a:cubicBezTo>
                <a:cubicBezTo>
                  <a:pt x="1745" y="1099"/>
                  <a:pt x="1814" y="1203"/>
                  <a:pt x="1796" y="1232"/>
                </a:cubicBezTo>
                <a:cubicBezTo>
                  <a:pt x="1778" y="1261"/>
                  <a:pt x="1787" y="1268"/>
                  <a:pt x="1818" y="1250"/>
                </a:cubicBezTo>
                <a:cubicBezTo>
                  <a:pt x="1879" y="1213"/>
                  <a:pt x="2052" y="1376"/>
                  <a:pt x="2071" y="1488"/>
                </a:cubicBezTo>
                <a:cubicBezTo>
                  <a:pt x="2078" y="1527"/>
                  <a:pt x="2114" y="1612"/>
                  <a:pt x="2152" y="1678"/>
                </a:cubicBezTo>
                <a:cubicBezTo>
                  <a:pt x="2225" y="1808"/>
                  <a:pt x="2190" y="1925"/>
                  <a:pt x="2094" y="1868"/>
                </a:cubicBezTo>
                <a:cubicBezTo>
                  <a:pt x="2061" y="1848"/>
                  <a:pt x="2048" y="1856"/>
                  <a:pt x="2068" y="1887"/>
                </a:cubicBezTo>
                <a:cubicBezTo>
                  <a:pt x="2087" y="1918"/>
                  <a:pt x="2042" y="1983"/>
                  <a:pt x="1965" y="2032"/>
                </a:cubicBezTo>
                <a:cubicBezTo>
                  <a:pt x="1848" y="2106"/>
                  <a:pt x="1809" y="2110"/>
                  <a:pt x="1732" y="2051"/>
                </a:cubicBezTo>
                <a:cubicBezTo>
                  <a:pt x="1650" y="1989"/>
                  <a:pt x="1649" y="1991"/>
                  <a:pt x="1715" y="2072"/>
                </a:cubicBezTo>
                <a:cubicBezTo>
                  <a:pt x="1781" y="2154"/>
                  <a:pt x="1772" y="2169"/>
                  <a:pt x="1634" y="2220"/>
                </a:cubicBezTo>
                <a:cubicBezTo>
                  <a:pt x="1549" y="2252"/>
                  <a:pt x="1442" y="2310"/>
                  <a:pt x="1397" y="2348"/>
                </a:cubicBezTo>
                <a:cubicBezTo>
                  <a:pt x="1352" y="2386"/>
                  <a:pt x="1254" y="2435"/>
                  <a:pt x="1179" y="2457"/>
                </a:cubicBezTo>
                <a:cubicBezTo>
                  <a:pt x="1105" y="2478"/>
                  <a:pt x="994" y="2530"/>
                  <a:pt x="934" y="2573"/>
                </a:cubicBezTo>
                <a:cubicBezTo>
                  <a:pt x="829" y="2646"/>
                  <a:pt x="830" y="2648"/>
                  <a:pt x="960" y="2613"/>
                </a:cubicBezTo>
                <a:cubicBezTo>
                  <a:pt x="1035" y="2593"/>
                  <a:pt x="1168" y="2545"/>
                  <a:pt x="1254" y="2505"/>
                </a:cubicBezTo>
                <a:cubicBezTo>
                  <a:pt x="1340" y="2465"/>
                  <a:pt x="1426" y="2441"/>
                  <a:pt x="1447" y="2454"/>
                </a:cubicBezTo>
                <a:cubicBezTo>
                  <a:pt x="1467" y="2466"/>
                  <a:pt x="1646" y="2420"/>
                  <a:pt x="1843" y="2351"/>
                </a:cubicBezTo>
                <a:cubicBezTo>
                  <a:pt x="2231" y="2214"/>
                  <a:pt x="2322" y="2237"/>
                  <a:pt x="2322" y="2472"/>
                </a:cubicBezTo>
                <a:cubicBezTo>
                  <a:pt x="2322" y="2541"/>
                  <a:pt x="2372" y="2664"/>
                  <a:pt x="2431" y="2744"/>
                </a:cubicBezTo>
                <a:cubicBezTo>
                  <a:pt x="2449" y="2769"/>
                  <a:pt x="2458" y="2791"/>
                  <a:pt x="2470" y="2815"/>
                </a:cubicBezTo>
                <a:cubicBezTo>
                  <a:pt x="2487" y="2834"/>
                  <a:pt x="2500" y="2863"/>
                  <a:pt x="2517" y="2878"/>
                </a:cubicBezTo>
                <a:cubicBezTo>
                  <a:pt x="2545" y="2904"/>
                  <a:pt x="2548" y="2921"/>
                  <a:pt x="2569" y="2943"/>
                </a:cubicBezTo>
                <a:cubicBezTo>
                  <a:pt x="2648" y="2968"/>
                  <a:pt x="2760" y="3068"/>
                  <a:pt x="2760" y="3133"/>
                </a:cubicBezTo>
                <a:cubicBezTo>
                  <a:pt x="2760" y="3236"/>
                  <a:pt x="2585" y="3374"/>
                  <a:pt x="2495" y="3342"/>
                </a:cubicBezTo>
                <a:cubicBezTo>
                  <a:pt x="2415" y="3314"/>
                  <a:pt x="2416" y="3322"/>
                  <a:pt x="2501" y="3416"/>
                </a:cubicBezTo>
                <a:cubicBezTo>
                  <a:pt x="2593" y="3518"/>
                  <a:pt x="2592" y="3525"/>
                  <a:pt x="2479" y="3622"/>
                </a:cubicBezTo>
                <a:cubicBezTo>
                  <a:pt x="2415" y="3678"/>
                  <a:pt x="2329" y="3800"/>
                  <a:pt x="2288" y="3893"/>
                </a:cubicBezTo>
                <a:cubicBezTo>
                  <a:pt x="2247" y="3987"/>
                  <a:pt x="2141" y="4117"/>
                  <a:pt x="2051" y="4181"/>
                </a:cubicBezTo>
                <a:cubicBezTo>
                  <a:pt x="1961" y="4246"/>
                  <a:pt x="1888" y="4327"/>
                  <a:pt x="1888" y="4362"/>
                </a:cubicBezTo>
                <a:cubicBezTo>
                  <a:pt x="1888" y="4397"/>
                  <a:pt x="1801" y="4476"/>
                  <a:pt x="1695" y="4537"/>
                </a:cubicBezTo>
                <a:cubicBezTo>
                  <a:pt x="1589" y="4597"/>
                  <a:pt x="1490" y="4687"/>
                  <a:pt x="1475" y="4738"/>
                </a:cubicBezTo>
                <a:cubicBezTo>
                  <a:pt x="1459" y="4790"/>
                  <a:pt x="1411" y="4898"/>
                  <a:pt x="1369" y="4978"/>
                </a:cubicBezTo>
                <a:cubicBezTo>
                  <a:pt x="1276" y="5154"/>
                  <a:pt x="1345" y="5166"/>
                  <a:pt x="1568" y="5013"/>
                </a:cubicBezTo>
                <a:cubicBezTo>
                  <a:pt x="1656" y="4952"/>
                  <a:pt x="1765" y="4916"/>
                  <a:pt x="1810" y="4933"/>
                </a:cubicBezTo>
                <a:cubicBezTo>
                  <a:pt x="1902" y="4885"/>
                  <a:pt x="1987" y="4840"/>
                  <a:pt x="2105" y="4784"/>
                </a:cubicBezTo>
                <a:cubicBezTo>
                  <a:pt x="2390" y="4648"/>
                  <a:pt x="2707" y="4478"/>
                  <a:pt x="2809" y="4407"/>
                </a:cubicBezTo>
                <a:cubicBezTo>
                  <a:pt x="2910" y="4336"/>
                  <a:pt x="3026" y="4278"/>
                  <a:pt x="3066" y="4278"/>
                </a:cubicBezTo>
                <a:cubicBezTo>
                  <a:pt x="3137" y="4278"/>
                  <a:pt x="3748" y="4781"/>
                  <a:pt x="3785" y="4869"/>
                </a:cubicBezTo>
                <a:cubicBezTo>
                  <a:pt x="3818" y="4946"/>
                  <a:pt x="4271" y="5226"/>
                  <a:pt x="4307" y="5192"/>
                </a:cubicBezTo>
                <a:cubicBezTo>
                  <a:pt x="4364" y="5137"/>
                  <a:pt x="4615" y="5399"/>
                  <a:pt x="4567" y="5463"/>
                </a:cubicBezTo>
                <a:cubicBezTo>
                  <a:pt x="4469" y="5589"/>
                  <a:pt x="4514" y="5740"/>
                  <a:pt x="4675" y="5832"/>
                </a:cubicBezTo>
                <a:cubicBezTo>
                  <a:pt x="4828" y="5919"/>
                  <a:pt x="4832" y="5932"/>
                  <a:pt x="4748" y="6022"/>
                </a:cubicBezTo>
                <a:cubicBezTo>
                  <a:pt x="4647" y="6130"/>
                  <a:pt x="4494" y="6128"/>
                  <a:pt x="4458" y="6017"/>
                </a:cubicBezTo>
                <a:cubicBezTo>
                  <a:pt x="4444" y="5976"/>
                  <a:pt x="4390" y="5881"/>
                  <a:pt x="4337" y="5806"/>
                </a:cubicBezTo>
                <a:cubicBezTo>
                  <a:pt x="4249" y="5685"/>
                  <a:pt x="4204" y="5671"/>
                  <a:pt x="3894" y="5675"/>
                </a:cubicBezTo>
                <a:cubicBezTo>
                  <a:pt x="3705" y="5678"/>
                  <a:pt x="3517" y="5701"/>
                  <a:pt x="3478" y="5725"/>
                </a:cubicBezTo>
                <a:cubicBezTo>
                  <a:pt x="3438" y="5749"/>
                  <a:pt x="3392" y="5755"/>
                  <a:pt x="3375" y="5739"/>
                </a:cubicBezTo>
                <a:cubicBezTo>
                  <a:pt x="3359" y="5722"/>
                  <a:pt x="3280" y="5740"/>
                  <a:pt x="3201" y="5779"/>
                </a:cubicBezTo>
                <a:cubicBezTo>
                  <a:pt x="3123" y="5818"/>
                  <a:pt x="2948" y="5868"/>
                  <a:pt x="2813" y="5889"/>
                </a:cubicBezTo>
                <a:cubicBezTo>
                  <a:pt x="2678" y="5910"/>
                  <a:pt x="2543" y="5944"/>
                  <a:pt x="2514" y="5966"/>
                </a:cubicBezTo>
                <a:cubicBezTo>
                  <a:pt x="2407" y="6043"/>
                  <a:pt x="2192" y="6069"/>
                  <a:pt x="2122" y="6013"/>
                </a:cubicBezTo>
                <a:cubicBezTo>
                  <a:pt x="2052" y="5956"/>
                  <a:pt x="2042" y="5963"/>
                  <a:pt x="2029" y="6086"/>
                </a:cubicBezTo>
                <a:cubicBezTo>
                  <a:pt x="2027" y="6106"/>
                  <a:pt x="1949" y="6142"/>
                  <a:pt x="1839" y="6181"/>
                </a:cubicBezTo>
                <a:cubicBezTo>
                  <a:pt x="1889" y="6222"/>
                  <a:pt x="1889" y="6238"/>
                  <a:pt x="1793" y="6264"/>
                </a:cubicBezTo>
                <a:cubicBezTo>
                  <a:pt x="1633" y="6308"/>
                  <a:pt x="1635" y="6391"/>
                  <a:pt x="1796" y="6391"/>
                </a:cubicBezTo>
                <a:cubicBezTo>
                  <a:pt x="1861" y="6391"/>
                  <a:pt x="1924" y="6413"/>
                  <a:pt x="1978" y="6440"/>
                </a:cubicBezTo>
                <a:cubicBezTo>
                  <a:pt x="2038" y="6436"/>
                  <a:pt x="2076" y="6431"/>
                  <a:pt x="2161" y="6427"/>
                </a:cubicBezTo>
                <a:cubicBezTo>
                  <a:pt x="2326" y="6419"/>
                  <a:pt x="2486" y="6397"/>
                  <a:pt x="2517" y="6379"/>
                </a:cubicBezTo>
                <a:cubicBezTo>
                  <a:pt x="2622" y="6316"/>
                  <a:pt x="3376" y="6342"/>
                  <a:pt x="3518" y="6413"/>
                </a:cubicBezTo>
                <a:cubicBezTo>
                  <a:pt x="3807" y="6558"/>
                  <a:pt x="3936" y="6604"/>
                  <a:pt x="4087" y="6615"/>
                </a:cubicBezTo>
                <a:cubicBezTo>
                  <a:pt x="4186" y="6622"/>
                  <a:pt x="4289" y="6683"/>
                  <a:pt x="4371" y="6785"/>
                </a:cubicBezTo>
                <a:cubicBezTo>
                  <a:pt x="4442" y="6873"/>
                  <a:pt x="4542" y="6993"/>
                  <a:pt x="4595" y="7050"/>
                </a:cubicBezTo>
                <a:cubicBezTo>
                  <a:pt x="4722" y="7189"/>
                  <a:pt x="4734" y="7294"/>
                  <a:pt x="4630" y="7404"/>
                </a:cubicBezTo>
                <a:cubicBezTo>
                  <a:pt x="4517" y="7526"/>
                  <a:pt x="4092" y="7680"/>
                  <a:pt x="3983" y="7639"/>
                </a:cubicBezTo>
                <a:cubicBezTo>
                  <a:pt x="3786" y="7566"/>
                  <a:pt x="3308" y="7981"/>
                  <a:pt x="3380" y="8162"/>
                </a:cubicBezTo>
                <a:cubicBezTo>
                  <a:pt x="3413" y="8246"/>
                  <a:pt x="3220" y="8374"/>
                  <a:pt x="3172" y="8299"/>
                </a:cubicBezTo>
                <a:cubicBezTo>
                  <a:pt x="3125" y="8225"/>
                  <a:pt x="2874" y="8296"/>
                  <a:pt x="2843" y="8391"/>
                </a:cubicBezTo>
                <a:cubicBezTo>
                  <a:pt x="2831" y="8427"/>
                  <a:pt x="2734" y="8519"/>
                  <a:pt x="2619" y="8615"/>
                </a:cubicBezTo>
                <a:cubicBezTo>
                  <a:pt x="2625" y="8622"/>
                  <a:pt x="2631" y="8627"/>
                  <a:pt x="2636" y="8636"/>
                </a:cubicBezTo>
                <a:cubicBezTo>
                  <a:pt x="2677" y="8707"/>
                  <a:pt x="2713" y="8707"/>
                  <a:pt x="2962" y="8635"/>
                </a:cubicBezTo>
                <a:cubicBezTo>
                  <a:pt x="3117" y="8590"/>
                  <a:pt x="3285" y="8515"/>
                  <a:pt x="3335" y="8466"/>
                </a:cubicBezTo>
                <a:cubicBezTo>
                  <a:pt x="3385" y="8418"/>
                  <a:pt x="3466" y="8373"/>
                  <a:pt x="3515" y="8367"/>
                </a:cubicBezTo>
                <a:cubicBezTo>
                  <a:pt x="3564" y="8361"/>
                  <a:pt x="3735" y="8306"/>
                  <a:pt x="3897" y="8246"/>
                </a:cubicBezTo>
                <a:cubicBezTo>
                  <a:pt x="4002" y="8207"/>
                  <a:pt x="4092" y="8186"/>
                  <a:pt x="4161" y="8177"/>
                </a:cubicBezTo>
                <a:cubicBezTo>
                  <a:pt x="4343" y="8088"/>
                  <a:pt x="4654" y="7993"/>
                  <a:pt x="4700" y="8031"/>
                </a:cubicBezTo>
                <a:cubicBezTo>
                  <a:pt x="4722" y="8015"/>
                  <a:pt x="4750" y="8003"/>
                  <a:pt x="4798" y="7998"/>
                </a:cubicBezTo>
                <a:cubicBezTo>
                  <a:pt x="4885" y="7988"/>
                  <a:pt x="5077" y="7952"/>
                  <a:pt x="5225" y="7915"/>
                </a:cubicBezTo>
                <a:lnTo>
                  <a:pt x="5495" y="7847"/>
                </a:lnTo>
                <a:lnTo>
                  <a:pt x="5649" y="8029"/>
                </a:lnTo>
                <a:cubicBezTo>
                  <a:pt x="5733" y="8130"/>
                  <a:pt x="5787" y="8233"/>
                  <a:pt x="5770" y="8260"/>
                </a:cubicBezTo>
                <a:cubicBezTo>
                  <a:pt x="5753" y="8287"/>
                  <a:pt x="5764" y="8294"/>
                  <a:pt x="5793" y="8276"/>
                </a:cubicBezTo>
                <a:cubicBezTo>
                  <a:pt x="5823" y="8259"/>
                  <a:pt x="5930" y="8324"/>
                  <a:pt x="6030" y="8424"/>
                </a:cubicBezTo>
                <a:cubicBezTo>
                  <a:pt x="6180" y="8574"/>
                  <a:pt x="6212" y="8648"/>
                  <a:pt x="6213" y="8844"/>
                </a:cubicBezTo>
                <a:cubicBezTo>
                  <a:pt x="6214" y="9010"/>
                  <a:pt x="6232" y="9066"/>
                  <a:pt x="6273" y="9033"/>
                </a:cubicBezTo>
                <a:cubicBezTo>
                  <a:pt x="6308" y="9004"/>
                  <a:pt x="6365" y="9003"/>
                  <a:pt x="6412" y="9031"/>
                </a:cubicBezTo>
                <a:cubicBezTo>
                  <a:pt x="6463" y="9062"/>
                  <a:pt x="6522" y="9051"/>
                  <a:pt x="6579" y="9001"/>
                </a:cubicBezTo>
                <a:cubicBezTo>
                  <a:pt x="6658" y="8932"/>
                  <a:pt x="6698" y="8953"/>
                  <a:pt x="6961" y="9191"/>
                </a:cubicBezTo>
                <a:cubicBezTo>
                  <a:pt x="7123" y="9337"/>
                  <a:pt x="7249" y="9490"/>
                  <a:pt x="7241" y="9531"/>
                </a:cubicBezTo>
                <a:cubicBezTo>
                  <a:pt x="7233" y="9572"/>
                  <a:pt x="7250" y="9620"/>
                  <a:pt x="7281" y="9638"/>
                </a:cubicBezTo>
                <a:cubicBezTo>
                  <a:pt x="7319" y="9661"/>
                  <a:pt x="7320" y="9706"/>
                  <a:pt x="7280" y="9778"/>
                </a:cubicBezTo>
                <a:cubicBezTo>
                  <a:pt x="7247" y="9837"/>
                  <a:pt x="7232" y="9915"/>
                  <a:pt x="7247" y="9953"/>
                </a:cubicBezTo>
                <a:cubicBezTo>
                  <a:pt x="7262" y="9991"/>
                  <a:pt x="7253" y="10043"/>
                  <a:pt x="7227" y="10069"/>
                </a:cubicBezTo>
                <a:cubicBezTo>
                  <a:pt x="7201" y="10094"/>
                  <a:pt x="7166" y="10234"/>
                  <a:pt x="7152" y="10379"/>
                </a:cubicBezTo>
                <a:cubicBezTo>
                  <a:pt x="7138" y="10524"/>
                  <a:pt x="7100" y="10714"/>
                  <a:pt x="7065" y="10801"/>
                </a:cubicBezTo>
                <a:cubicBezTo>
                  <a:pt x="7031" y="10888"/>
                  <a:pt x="6955" y="11173"/>
                  <a:pt x="6896" y="11435"/>
                </a:cubicBezTo>
                <a:cubicBezTo>
                  <a:pt x="6837" y="11696"/>
                  <a:pt x="6774" y="11969"/>
                  <a:pt x="6758" y="12042"/>
                </a:cubicBezTo>
                <a:cubicBezTo>
                  <a:pt x="6741" y="12114"/>
                  <a:pt x="6724" y="12293"/>
                  <a:pt x="6719" y="12438"/>
                </a:cubicBezTo>
                <a:cubicBezTo>
                  <a:pt x="6714" y="12583"/>
                  <a:pt x="6695" y="12725"/>
                  <a:pt x="6676" y="12754"/>
                </a:cubicBezTo>
                <a:cubicBezTo>
                  <a:pt x="6619" y="12839"/>
                  <a:pt x="6602" y="13066"/>
                  <a:pt x="6648" y="13137"/>
                </a:cubicBezTo>
                <a:cubicBezTo>
                  <a:pt x="6671" y="13173"/>
                  <a:pt x="6661" y="13251"/>
                  <a:pt x="6627" y="13312"/>
                </a:cubicBezTo>
                <a:cubicBezTo>
                  <a:pt x="6582" y="13394"/>
                  <a:pt x="6584" y="13442"/>
                  <a:pt x="6634" y="13500"/>
                </a:cubicBezTo>
                <a:cubicBezTo>
                  <a:pt x="6686" y="13561"/>
                  <a:pt x="6682" y="13595"/>
                  <a:pt x="6617" y="13667"/>
                </a:cubicBezTo>
                <a:cubicBezTo>
                  <a:pt x="6547" y="13744"/>
                  <a:pt x="6496" y="13995"/>
                  <a:pt x="6433" y="14602"/>
                </a:cubicBezTo>
                <a:cubicBezTo>
                  <a:pt x="6427" y="14660"/>
                  <a:pt x="6398" y="14780"/>
                  <a:pt x="6367" y="14867"/>
                </a:cubicBezTo>
                <a:cubicBezTo>
                  <a:pt x="6344" y="14930"/>
                  <a:pt x="6327" y="14995"/>
                  <a:pt x="6309" y="15059"/>
                </a:cubicBezTo>
                <a:cubicBezTo>
                  <a:pt x="6250" y="15381"/>
                  <a:pt x="6195" y="15783"/>
                  <a:pt x="6191" y="15997"/>
                </a:cubicBezTo>
                <a:cubicBezTo>
                  <a:pt x="6191" y="15999"/>
                  <a:pt x="6191" y="16001"/>
                  <a:pt x="6191" y="16003"/>
                </a:cubicBezTo>
                <a:cubicBezTo>
                  <a:pt x="6209" y="16361"/>
                  <a:pt x="6304" y="16680"/>
                  <a:pt x="6471" y="16898"/>
                </a:cubicBezTo>
                <a:cubicBezTo>
                  <a:pt x="6626" y="17101"/>
                  <a:pt x="7039" y="17242"/>
                  <a:pt x="7373" y="17205"/>
                </a:cubicBezTo>
                <a:cubicBezTo>
                  <a:pt x="7652" y="17175"/>
                  <a:pt x="8208" y="16922"/>
                  <a:pt x="8510" y="16690"/>
                </a:cubicBezTo>
                <a:cubicBezTo>
                  <a:pt x="8621" y="16605"/>
                  <a:pt x="8699" y="16574"/>
                  <a:pt x="8768" y="16569"/>
                </a:cubicBezTo>
                <a:cubicBezTo>
                  <a:pt x="8819" y="16547"/>
                  <a:pt x="8873" y="16528"/>
                  <a:pt x="8918" y="16523"/>
                </a:cubicBezTo>
                <a:cubicBezTo>
                  <a:pt x="9009" y="16511"/>
                  <a:pt x="9033" y="16565"/>
                  <a:pt x="9033" y="16711"/>
                </a:cubicBezTo>
                <a:cubicBezTo>
                  <a:pt x="9069" y="16807"/>
                  <a:pt x="9063" y="16970"/>
                  <a:pt x="9033" y="17301"/>
                </a:cubicBezTo>
                <a:cubicBezTo>
                  <a:pt x="8982" y="17881"/>
                  <a:pt x="8960" y="18285"/>
                  <a:pt x="8952" y="18776"/>
                </a:cubicBezTo>
                <a:cubicBezTo>
                  <a:pt x="8949" y="19010"/>
                  <a:pt x="8963" y="19043"/>
                  <a:pt x="9070" y="19058"/>
                </a:cubicBezTo>
                <a:cubicBezTo>
                  <a:pt x="9137" y="19067"/>
                  <a:pt x="9216" y="19119"/>
                  <a:pt x="9246" y="19174"/>
                </a:cubicBezTo>
                <a:cubicBezTo>
                  <a:pt x="9277" y="19229"/>
                  <a:pt x="9389" y="19290"/>
                  <a:pt x="9502" y="19311"/>
                </a:cubicBezTo>
                <a:cubicBezTo>
                  <a:pt x="9523" y="19314"/>
                  <a:pt x="9545" y="19328"/>
                  <a:pt x="9566" y="19335"/>
                </a:cubicBezTo>
                <a:cubicBezTo>
                  <a:pt x="9580" y="19335"/>
                  <a:pt x="9595" y="19338"/>
                  <a:pt x="9609" y="19336"/>
                </a:cubicBezTo>
                <a:cubicBezTo>
                  <a:pt x="9675" y="19330"/>
                  <a:pt x="9723" y="19369"/>
                  <a:pt x="9771" y="19440"/>
                </a:cubicBezTo>
                <a:cubicBezTo>
                  <a:pt x="9806" y="19466"/>
                  <a:pt x="9843" y="19489"/>
                  <a:pt x="9873" y="19520"/>
                </a:cubicBezTo>
                <a:cubicBezTo>
                  <a:pt x="9966" y="19615"/>
                  <a:pt x="10113" y="19709"/>
                  <a:pt x="10201" y="19728"/>
                </a:cubicBezTo>
                <a:cubicBezTo>
                  <a:pt x="10289" y="19747"/>
                  <a:pt x="10400" y="19776"/>
                  <a:pt x="10445" y="19793"/>
                </a:cubicBezTo>
                <a:cubicBezTo>
                  <a:pt x="10490" y="19809"/>
                  <a:pt x="10543" y="19818"/>
                  <a:pt x="10564" y="19814"/>
                </a:cubicBezTo>
                <a:cubicBezTo>
                  <a:pt x="10650" y="19797"/>
                  <a:pt x="10722" y="20036"/>
                  <a:pt x="10709" y="20297"/>
                </a:cubicBezTo>
                <a:cubicBezTo>
                  <a:pt x="10708" y="20313"/>
                  <a:pt x="10712" y="20327"/>
                  <a:pt x="10712" y="20342"/>
                </a:cubicBezTo>
                <a:cubicBezTo>
                  <a:pt x="10745" y="20399"/>
                  <a:pt x="10771" y="20470"/>
                  <a:pt x="10771" y="20543"/>
                </a:cubicBezTo>
                <a:cubicBezTo>
                  <a:pt x="10771" y="20603"/>
                  <a:pt x="10801" y="20698"/>
                  <a:pt x="10838" y="20755"/>
                </a:cubicBezTo>
                <a:cubicBezTo>
                  <a:pt x="10868" y="20803"/>
                  <a:pt x="10872" y="20839"/>
                  <a:pt x="10867" y="20866"/>
                </a:cubicBezTo>
                <a:cubicBezTo>
                  <a:pt x="10904" y="20911"/>
                  <a:pt x="10947" y="20946"/>
                  <a:pt x="10995" y="20970"/>
                </a:cubicBezTo>
                <a:cubicBezTo>
                  <a:pt x="11057" y="21003"/>
                  <a:pt x="11094" y="21042"/>
                  <a:pt x="11077" y="21058"/>
                </a:cubicBezTo>
                <a:cubicBezTo>
                  <a:pt x="11060" y="21074"/>
                  <a:pt x="11116" y="21174"/>
                  <a:pt x="11201" y="21279"/>
                </a:cubicBezTo>
                <a:cubicBezTo>
                  <a:pt x="11286" y="21384"/>
                  <a:pt x="11345" y="21499"/>
                  <a:pt x="11332" y="21535"/>
                </a:cubicBezTo>
                <a:cubicBezTo>
                  <a:pt x="11314" y="21584"/>
                  <a:pt x="13497" y="21598"/>
                  <a:pt x="19859" y="21600"/>
                </a:cubicBezTo>
                <a:lnTo>
                  <a:pt x="21597" y="21600"/>
                </a:lnTo>
                <a:lnTo>
                  <a:pt x="21597" y="0"/>
                </a:lnTo>
                <a:lnTo>
                  <a:pt x="17511" y="0"/>
                </a:lnTo>
                <a:lnTo>
                  <a:pt x="17492" y="0"/>
                </a:lnTo>
                <a:close/>
                <a:moveTo>
                  <a:pt x="4258" y="1568"/>
                </a:moveTo>
                <a:cubicBezTo>
                  <a:pt x="4317" y="1556"/>
                  <a:pt x="4489" y="1561"/>
                  <a:pt x="4636" y="1578"/>
                </a:cubicBezTo>
                <a:cubicBezTo>
                  <a:pt x="4873" y="1607"/>
                  <a:pt x="4904" y="1628"/>
                  <a:pt x="4914" y="1744"/>
                </a:cubicBezTo>
                <a:cubicBezTo>
                  <a:pt x="4921" y="1817"/>
                  <a:pt x="4890" y="1912"/>
                  <a:pt x="4848" y="1960"/>
                </a:cubicBezTo>
                <a:cubicBezTo>
                  <a:pt x="4805" y="2007"/>
                  <a:pt x="4778" y="2079"/>
                  <a:pt x="4787" y="2119"/>
                </a:cubicBezTo>
                <a:cubicBezTo>
                  <a:pt x="4799" y="2172"/>
                  <a:pt x="4735" y="2193"/>
                  <a:pt x="4557" y="2196"/>
                </a:cubicBezTo>
                <a:cubicBezTo>
                  <a:pt x="4422" y="2198"/>
                  <a:pt x="4288" y="2206"/>
                  <a:pt x="4258" y="2214"/>
                </a:cubicBezTo>
                <a:cubicBezTo>
                  <a:pt x="4228" y="2223"/>
                  <a:pt x="4154" y="2226"/>
                  <a:pt x="4094" y="2220"/>
                </a:cubicBezTo>
                <a:cubicBezTo>
                  <a:pt x="3957" y="2207"/>
                  <a:pt x="4049" y="2307"/>
                  <a:pt x="4199" y="2333"/>
                </a:cubicBezTo>
                <a:cubicBezTo>
                  <a:pt x="4304" y="2352"/>
                  <a:pt x="4385" y="2610"/>
                  <a:pt x="4299" y="2657"/>
                </a:cubicBezTo>
                <a:cubicBezTo>
                  <a:pt x="4169" y="2728"/>
                  <a:pt x="3967" y="2731"/>
                  <a:pt x="3835" y="2663"/>
                </a:cubicBezTo>
                <a:cubicBezTo>
                  <a:pt x="3659" y="2572"/>
                  <a:pt x="3660" y="2570"/>
                  <a:pt x="3775" y="2401"/>
                </a:cubicBezTo>
                <a:cubicBezTo>
                  <a:pt x="3850" y="2290"/>
                  <a:pt x="3852" y="2257"/>
                  <a:pt x="3789" y="2178"/>
                </a:cubicBezTo>
                <a:cubicBezTo>
                  <a:pt x="3748" y="2127"/>
                  <a:pt x="3683" y="2068"/>
                  <a:pt x="3647" y="2045"/>
                </a:cubicBezTo>
                <a:cubicBezTo>
                  <a:pt x="3611" y="2023"/>
                  <a:pt x="3593" y="1971"/>
                  <a:pt x="3608" y="1932"/>
                </a:cubicBezTo>
                <a:cubicBezTo>
                  <a:pt x="3624" y="1893"/>
                  <a:pt x="3599" y="1847"/>
                  <a:pt x="3552" y="1830"/>
                </a:cubicBezTo>
                <a:cubicBezTo>
                  <a:pt x="3424" y="1782"/>
                  <a:pt x="3450" y="1693"/>
                  <a:pt x="3610" y="1634"/>
                </a:cubicBezTo>
                <a:cubicBezTo>
                  <a:pt x="3709" y="1598"/>
                  <a:pt x="3775" y="1600"/>
                  <a:pt x="3826" y="1640"/>
                </a:cubicBezTo>
                <a:cubicBezTo>
                  <a:pt x="3866" y="1673"/>
                  <a:pt x="3929" y="1679"/>
                  <a:pt x="3969" y="1655"/>
                </a:cubicBezTo>
                <a:cubicBezTo>
                  <a:pt x="4007" y="1632"/>
                  <a:pt x="4065" y="1609"/>
                  <a:pt x="4094" y="1603"/>
                </a:cubicBezTo>
                <a:cubicBezTo>
                  <a:pt x="4124" y="1596"/>
                  <a:pt x="4198" y="1580"/>
                  <a:pt x="4258" y="1568"/>
                </a:cubicBezTo>
                <a:close/>
                <a:moveTo>
                  <a:pt x="849" y="2008"/>
                </a:moveTo>
                <a:cubicBezTo>
                  <a:pt x="817" y="2008"/>
                  <a:pt x="807" y="2031"/>
                  <a:pt x="825" y="2060"/>
                </a:cubicBezTo>
                <a:cubicBezTo>
                  <a:pt x="844" y="2089"/>
                  <a:pt x="870" y="2113"/>
                  <a:pt x="883" y="2113"/>
                </a:cubicBezTo>
                <a:cubicBezTo>
                  <a:pt x="896" y="2113"/>
                  <a:pt x="906" y="2089"/>
                  <a:pt x="906" y="2060"/>
                </a:cubicBezTo>
                <a:cubicBezTo>
                  <a:pt x="906" y="2031"/>
                  <a:pt x="880" y="2008"/>
                  <a:pt x="849" y="2008"/>
                </a:cubicBezTo>
                <a:close/>
                <a:moveTo>
                  <a:pt x="4863" y="3003"/>
                </a:moveTo>
                <a:cubicBezTo>
                  <a:pt x="4933" y="3001"/>
                  <a:pt x="5025" y="3003"/>
                  <a:pt x="5123" y="3011"/>
                </a:cubicBezTo>
                <a:cubicBezTo>
                  <a:pt x="5419" y="3035"/>
                  <a:pt x="5508" y="3065"/>
                  <a:pt x="5646" y="3193"/>
                </a:cubicBezTo>
                <a:cubicBezTo>
                  <a:pt x="5843" y="3376"/>
                  <a:pt x="5847" y="3401"/>
                  <a:pt x="5700" y="3543"/>
                </a:cubicBezTo>
                <a:cubicBezTo>
                  <a:pt x="5639" y="3602"/>
                  <a:pt x="5577" y="3722"/>
                  <a:pt x="5565" y="3812"/>
                </a:cubicBezTo>
                <a:cubicBezTo>
                  <a:pt x="5553" y="3902"/>
                  <a:pt x="5524" y="3993"/>
                  <a:pt x="5500" y="4012"/>
                </a:cubicBezTo>
                <a:cubicBezTo>
                  <a:pt x="5435" y="4066"/>
                  <a:pt x="5252" y="4015"/>
                  <a:pt x="5151" y="3916"/>
                </a:cubicBezTo>
                <a:cubicBezTo>
                  <a:pt x="5102" y="3868"/>
                  <a:pt x="4935" y="3725"/>
                  <a:pt x="4779" y="3597"/>
                </a:cubicBezTo>
                <a:cubicBezTo>
                  <a:pt x="4438" y="3315"/>
                  <a:pt x="4361" y="3192"/>
                  <a:pt x="4453" y="3085"/>
                </a:cubicBezTo>
                <a:cubicBezTo>
                  <a:pt x="4490" y="3042"/>
                  <a:pt x="4562" y="3022"/>
                  <a:pt x="4615" y="3038"/>
                </a:cubicBezTo>
                <a:cubicBezTo>
                  <a:pt x="4668" y="3054"/>
                  <a:pt x="4725" y="3048"/>
                  <a:pt x="4741" y="3024"/>
                </a:cubicBezTo>
                <a:cubicBezTo>
                  <a:pt x="4748" y="3012"/>
                  <a:pt x="4794" y="3006"/>
                  <a:pt x="4863" y="3003"/>
                </a:cubicBezTo>
                <a:close/>
                <a:moveTo>
                  <a:pt x="4136" y="3433"/>
                </a:moveTo>
                <a:cubicBezTo>
                  <a:pt x="4207" y="3433"/>
                  <a:pt x="4776" y="4007"/>
                  <a:pt x="4776" y="4079"/>
                </a:cubicBezTo>
                <a:cubicBezTo>
                  <a:pt x="4776" y="4112"/>
                  <a:pt x="4829" y="4195"/>
                  <a:pt x="4896" y="4264"/>
                </a:cubicBezTo>
                <a:cubicBezTo>
                  <a:pt x="4990" y="4361"/>
                  <a:pt x="5005" y="4409"/>
                  <a:pt x="4960" y="4479"/>
                </a:cubicBezTo>
                <a:cubicBezTo>
                  <a:pt x="4897" y="4577"/>
                  <a:pt x="4662" y="4626"/>
                  <a:pt x="4591" y="4558"/>
                </a:cubicBezTo>
                <a:cubicBezTo>
                  <a:pt x="4568" y="4535"/>
                  <a:pt x="4532" y="4515"/>
                  <a:pt x="4512" y="4514"/>
                </a:cubicBezTo>
                <a:cubicBezTo>
                  <a:pt x="4305" y="4503"/>
                  <a:pt x="3727" y="3953"/>
                  <a:pt x="3778" y="3814"/>
                </a:cubicBezTo>
                <a:cubicBezTo>
                  <a:pt x="3819" y="3700"/>
                  <a:pt x="4071" y="3433"/>
                  <a:pt x="4136" y="3433"/>
                </a:cubicBezTo>
                <a:close/>
                <a:moveTo>
                  <a:pt x="1234" y="5124"/>
                </a:moveTo>
                <a:cubicBezTo>
                  <a:pt x="1231" y="5121"/>
                  <a:pt x="1209" y="5136"/>
                  <a:pt x="1165" y="5169"/>
                </a:cubicBezTo>
                <a:cubicBezTo>
                  <a:pt x="1113" y="5209"/>
                  <a:pt x="1069" y="5250"/>
                  <a:pt x="1069" y="5261"/>
                </a:cubicBezTo>
                <a:cubicBezTo>
                  <a:pt x="1069" y="5305"/>
                  <a:pt x="1114" y="5277"/>
                  <a:pt x="1186" y="5189"/>
                </a:cubicBezTo>
                <a:cubicBezTo>
                  <a:pt x="1220" y="5147"/>
                  <a:pt x="1237" y="5127"/>
                  <a:pt x="1234" y="5124"/>
                </a:cubicBezTo>
                <a:close/>
                <a:moveTo>
                  <a:pt x="1002" y="5403"/>
                </a:moveTo>
                <a:cubicBezTo>
                  <a:pt x="994" y="5397"/>
                  <a:pt x="976" y="5420"/>
                  <a:pt x="939" y="5469"/>
                </a:cubicBezTo>
                <a:cubicBezTo>
                  <a:pt x="881" y="5545"/>
                  <a:pt x="878" y="5581"/>
                  <a:pt x="925" y="5610"/>
                </a:cubicBezTo>
                <a:cubicBezTo>
                  <a:pt x="960" y="5632"/>
                  <a:pt x="989" y="5649"/>
                  <a:pt x="990" y="5650"/>
                </a:cubicBezTo>
                <a:cubicBezTo>
                  <a:pt x="991" y="5650"/>
                  <a:pt x="997" y="5588"/>
                  <a:pt x="1004" y="5510"/>
                </a:cubicBezTo>
                <a:cubicBezTo>
                  <a:pt x="1010" y="5442"/>
                  <a:pt x="1011" y="5408"/>
                  <a:pt x="1002" y="5403"/>
                </a:cubicBezTo>
                <a:close/>
                <a:moveTo>
                  <a:pt x="44" y="21127"/>
                </a:moveTo>
                <a:cubicBezTo>
                  <a:pt x="16" y="21127"/>
                  <a:pt x="-3" y="21233"/>
                  <a:pt x="1" y="21364"/>
                </a:cubicBezTo>
                <a:cubicBezTo>
                  <a:pt x="4" y="21465"/>
                  <a:pt x="10" y="21521"/>
                  <a:pt x="27" y="21555"/>
                </a:cubicBezTo>
                <a:cubicBezTo>
                  <a:pt x="60" y="21556"/>
                  <a:pt x="208" y="21556"/>
                  <a:pt x="249" y="21556"/>
                </a:cubicBezTo>
                <a:cubicBezTo>
                  <a:pt x="256" y="21530"/>
                  <a:pt x="228" y="21499"/>
                  <a:pt x="164" y="21475"/>
                </a:cubicBezTo>
                <a:cubicBezTo>
                  <a:pt x="115" y="21457"/>
                  <a:pt x="91" y="21408"/>
                  <a:pt x="108" y="21365"/>
                </a:cubicBezTo>
                <a:cubicBezTo>
                  <a:pt x="125" y="21323"/>
                  <a:pt x="114" y="21274"/>
                  <a:pt x="85" y="21257"/>
                </a:cubicBezTo>
                <a:cubicBezTo>
                  <a:pt x="55" y="21239"/>
                  <a:pt x="46" y="21202"/>
                  <a:pt x="63" y="21175"/>
                </a:cubicBezTo>
                <a:cubicBezTo>
                  <a:pt x="80" y="21148"/>
                  <a:pt x="72" y="21127"/>
                  <a:pt x="44" y="211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6" name="Rectangle"/>
          <p:cNvSpPr/>
          <p:nvPr/>
        </p:nvSpPr>
        <p:spPr>
          <a:xfrm>
            <a:off x="-45897" y="-47422"/>
            <a:ext cx="13096594" cy="4244758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7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God has offered salvation from sin through His Son Jesus Christ (Mt 11:28-30; Mk 16:16; Jn 8:24; Ac 2:38; 22:16)…"/>
          <p:cNvSpPr txBox="1"/>
          <p:nvPr/>
        </p:nvSpPr>
        <p:spPr>
          <a:xfrm>
            <a:off x="5387983" y="4311182"/>
            <a:ext cx="7022415" cy="545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900"/>
              </a:spcBef>
              <a:buSzPct val="80000"/>
              <a:buBlip>
                <a:blip r:embed="rId5"/>
              </a:buBlip>
              <a:defRPr sz="39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God has offered salvation from sin through His Son Jesus Christ (Mt 11:28-30; Mk 16:16; Jn 8:24; Ac 2:38; 22:16)</a:t>
            </a:r>
          </a:p>
          <a:p>
            <a:pPr marL="685799" indent="-685799" algn="l" defTabSz="321468">
              <a:spcBef>
                <a:spcPts val="900"/>
              </a:spcBef>
              <a:buSzPct val="80000"/>
              <a:buBlip>
                <a:blip r:embed="rId5"/>
              </a:buBlip>
              <a:defRPr sz="39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 substitute for God’s way will cleanse us from our sins! (2 Thes 1:7-9)</a:t>
            </a:r>
          </a:p>
          <a:p>
            <a:pPr marL="685799" indent="-685799" algn="l" defTabSz="321468">
              <a:spcBef>
                <a:spcPts val="900"/>
              </a:spcBef>
              <a:buSzPct val="80000"/>
              <a:buBlip>
                <a:blip r:embed="rId5"/>
              </a:buBlip>
              <a:defRPr sz="39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Why are people today so resistant to God’s way?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211" y="1549608"/>
            <a:ext cx="12412044" cy="2531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2 Kings 5:13-14 (NKJV)…"/>
          <p:cNvSpPr txBox="1"/>
          <p:nvPr/>
        </p:nvSpPr>
        <p:spPr>
          <a:xfrm>
            <a:off x="337839" y="1688794"/>
            <a:ext cx="12329122" cy="76686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78854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500"/>
              </a:spcBef>
              <a:defRPr sz="6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2 Kings 5:13-14 (NKJV) </a:t>
            </a:r>
            <a:endParaRPr b="1"/>
          </a:p>
          <a:p>
            <a:pPr defTabSz="457200">
              <a:spcBef>
                <a:spcPts val="500"/>
              </a:spcBef>
              <a:defRPr sz="5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13 </a:t>
            </a:r>
            <a:r>
              <a:t>And his servants came near and spoke to him, and said, "My father, </a:t>
            </a:r>
            <a:r>
              <a:rPr i="1"/>
              <a:t>if</a:t>
            </a:r>
            <a:r>
              <a:t> the prophet had told you </a:t>
            </a:r>
            <a:r>
              <a:rPr i="1"/>
              <a:t>to do</a:t>
            </a:r>
            <a:r>
              <a:t> something great, would you not have done </a:t>
            </a:r>
            <a:r>
              <a:rPr i="1"/>
              <a:t>it?</a:t>
            </a:r>
            <a:r>
              <a:t> How much more then, when he says to you, 'Wash, and be clean'?" </a:t>
            </a:r>
            <a:r>
              <a:rPr baseline="31999"/>
              <a:t>14 </a:t>
            </a:r>
            <a:r>
              <a:t>So he went down and dipped seven times in the Jordan, according to the saying of the man of God; and his flesh was restored like the flesh of a little child, and he was clean.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" y="1586565"/>
            <a:ext cx="5589617" cy="8204206"/>
          </a:xfrm>
          <a:prstGeom prst="rect">
            <a:avLst/>
          </a:prstGeom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  <p:sp>
        <p:nvSpPr>
          <p:cNvPr id="329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Naaman is approached by his servants - “If the prophet had told you to do some great thing would you not have done it?” (13)…"/>
          <p:cNvSpPr txBox="1"/>
          <p:nvPr/>
        </p:nvSpPr>
        <p:spPr>
          <a:xfrm>
            <a:off x="5968674" y="1638506"/>
            <a:ext cx="6740109" cy="7840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5"/>
              </a:buBlip>
              <a:defRPr sz="39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is approached by his servants - “</a:t>
            </a:r>
            <a:r>
              <a:rPr i="1"/>
              <a:t>If the prophet had told you to do some great thing would you not have done it</a:t>
            </a:r>
            <a:r>
              <a:t>?” (13)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5"/>
              </a:buBlip>
              <a:defRPr sz="39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humbles himself,  changes  his mind, obeys God’s instructions &amp; receives God’s gift of healing (14)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5"/>
              </a:buBlip>
              <a:defRPr sz="39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was cleansed by grace through faith - He heard, believed and obeyed (Eph. 2:8-10; Rom. 10:9-17)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357" y="5637203"/>
            <a:ext cx="4619525" cy="40315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" y="1586565"/>
            <a:ext cx="5589617" cy="8204206"/>
          </a:xfrm>
          <a:prstGeom prst="rect">
            <a:avLst/>
          </a:prstGeom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  <p:sp>
        <p:nvSpPr>
          <p:cNvPr id="336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Naaman confesses the one true God (15)…"/>
          <p:cNvSpPr txBox="1"/>
          <p:nvPr/>
        </p:nvSpPr>
        <p:spPr>
          <a:xfrm>
            <a:off x="5968674" y="1803255"/>
            <a:ext cx="6740109" cy="7770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5"/>
              </a:buBlip>
              <a:defRPr sz="50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confesses the one true God (15)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5"/>
              </a:buBlip>
              <a:defRPr sz="50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Elisha wouldn’t receive Naaman’s payment for healing (16; Eph 2:8-10; Rev 21:6; 22:17)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5"/>
              </a:buBlip>
              <a:defRPr sz="50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still demonstrated a lack of understanding (17-19)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357" y="5637203"/>
            <a:ext cx="4619525" cy="40315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Image"/>
          <p:cNvGrpSpPr/>
          <p:nvPr/>
        </p:nvGrpSpPr>
        <p:grpSpPr>
          <a:xfrm>
            <a:off x="123044" y="1693197"/>
            <a:ext cx="6652904" cy="7931217"/>
            <a:chOff x="0" y="0"/>
            <a:chExt cx="6652902" cy="7931215"/>
          </a:xfrm>
        </p:grpSpPr>
        <p:pic>
          <p:nvPicPr>
            <p:cNvPr id="34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453" t="9677" r="27198" b="32105"/>
            <a:stretch>
              <a:fillRect/>
            </a:stretch>
          </p:blipFill>
          <p:spPr>
            <a:xfrm>
              <a:off x="88900" y="50800"/>
              <a:ext cx="6475103" cy="77026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6652904" cy="7931217"/>
            </a:xfrm>
            <a:prstGeom prst="rect">
              <a:avLst/>
            </a:prstGeom>
            <a:effectLst/>
          </p:spPr>
        </p:pic>
      </p:grpSp>
      <p:sp>
        <p:nvSpPr>
          <p:cNvPr id="345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We must humbly submit to God’s way (1 Pet 5:5-7; Is 55:8,9; Jer 10:23; Heb 5:8,9)…"/>
          <p:cNvSpPr txBox="1"/>
          <p:nvPr/>
        </p:nvSpPr>
        <p:spPr>
          <a:xfrm>
            <a:off x="6785063" y="1656395"/>
            <a:ext cx="5944739" cy="8004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6"/>
              </a:buBlip>
              <a:defRPr sz="40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must humbly submit to God’s way (1 Pet 5:5-7; Is 55:8,9; Jer 10:23; Heb 5:8,9)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6"/>
              </a:buBlip>
              <a:defRPr sz="40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Like Naaman, when we humbly do all that God commands through Jesus, salvation is still a free gift - we can’t pay for it or earn it (Luke 17:10; Acts 10:47,48; Rom 6:23; Eph 2:8,9; Tit. 3:3-5)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55482" y="4650131"/>
            <a:ext cx="4057656" cy="44476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Naaman nearly rejected the prospect of physical healing because the conditions did not conform to his expectations  (2 Kings 5:1-14).…"/>
          <p:cNvSpPr txBox="1"/>
          <p:nvPr/>
        </p:nvSpPr>
        <p:spPr>
          <a:xfrm>
            <a:off x="5766651" y="1636537"/>
            <a:ext cx="7086963" cy="8104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4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Naaman nearly rejected the prospect of physical healing because the conditions did not conform to his expectations </a:t>
            </a:r>
            <a:br/>
            <a:r>
              <a:t>(2 Kings 5:1-14). 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4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like manner, many reject God’s terms of spiritual pardon as expressed through the gospel (Acts 2:36-38; 22:6-16; Gal. 3:26-27; 1 Pet. 3:20-21).</a:t>
            </a:r>
          </a:p>
        </p:txBody>
      </p:sp>
      <p:grpSp>
        <p:nvGrpSpPr>
          <p:cNvPr id="214" name="Image"/>
          <p:cNvGrpSpPr/>
          <p:nvPr/>
        </p:nvGrpSpPr>
        <p:grpSpPr>
          <a:xfrm>
            <a:off x="151018" y="1661545"/>
            <a:ext cx="5503587" cy="8054246"/>
            <a:chOff x="0" y="0"/>
            <a:chExt cx="5503586" cy="8054245"/>
          </a:xfrm>
        </p:grpSpPr>
        <p:pic>
          <p:nvPicPr>
            <p:cNvPr id="21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50800"/>
              <a:ext cx="5325787" cy="7825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2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3587" cy="80542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Gehazi greedily pursues Naaman (20,21)…"/>
          <p:cNvSpPr txBox="1"/>
          <p:nvPr/>
        </p:nvSpPr>
        <p:spPr>
          <a:xfrm>
            <a:off x="6785063" y="1656395"/>
            <a:ext cx="5944739" cy="7770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4"/>
              </a:buBlip>
              <a:defRPr sz="50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Gehazi greedily pursues Naaman (20,21)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4"/>
              </a:buBlip>
              <a:defRPr sz="50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Gehazi lies to Naaman &amp; receives two talents of silver &amp; two changes of clothing (22-24)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4"/>
              </a:buBlip>
              <a:defRPr sz="50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Gehazi becomes a leper (25-27)</a:t>
            </a:r>
          </a:p>
        </p:txBody>
      </p:sp>
      <p:pic>
        <p:nvPicPr>
          <p:cNvPr id="355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117" y="1682882"/>
            <a:ext cx="5883120" cy="7943664"/>
          </a:xfrm>
          <a:prstGeom prst="rect">
            <a:avLst/>
          </a:prstGeom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4033" y="4514632"/>
            <a:ext cx="4771288" cy="4489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It is possible to be a believer in God, and to engage in the work of God but then turn from God and do evil (v. 20)…"/>
          <p:cNvSpPr txBox="1"/>
          <p:nvPr/>
        </p:nvSpPr>
        <p:spPr>
          <a:xfrm>
            <a:off x="6331576" y="1716613"/>
            <a:ext cx="6605077" cy="7876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4"/>
              </a:buBlip>
              <a:defRPr sz="43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is possible to be a believer in God, and to engage in the work of God but then turn from God and do evil (v. 20)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4"/>
              </a:buBlip>
              <a:defRPr sz="43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Our “sin will find us out” and the sinner shall die (26; Nu. 32:23; Ez. 18:20ff; Rom. 6:23)</a:t>
            </a:r>
          </a:p>
          <a:p>
            <a:pPr marL="685799" indent="-685799" algn="l" defTabSz="321468">
              <a:spcBef>
                <a:spcPts val="1300"/>
              </a:spcBef>
              <a:buSzPct val="80000"/>
              <a:buBlip>
                <a:blip r:embed="rId4"/>
              </a:buBlip>
              <a:defRPr sz="43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God who heals the trusting also punishes the erring (27; Heb 10:30,31)</a:t>
            </a:r>
          </a:p>
        </p:txBody>
      </p:sp>
      <p:pic>
        <p:nvPicPr>
          <p:cNvPr id="36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117" y="1682882"/>
            <a:ext cx="5883120" cy="7943664"/>
          </a:xfrm>
          <a:prstGeom prst="rect">
            <a:avLst/>
          </a:prstGeom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4033" y="4514632"/>
            <a:ext cx="4771288" cy="4489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Do we recognize the seriousness of sin? (Rom 3:23; 6:23)…"/>
          <p:cNvSpPr txBox="1"/>
          <p:nvPr/>
        </p:nvSpPr>
        <p:spPr>
          <a:xfrm>
            <a:off x="4995172" y="1636139"/>
            <a:ext cx="7807646" cy="805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2500"/>
              </a:spcBef>
              <a:buSzPct val="80000"/>
              <a:buBlip>
                <a:blip r:embed="rId4"/>
              </a:buBlip>
              <a:defRPr sz="42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 we recognize the seriousness of sin? (Rom 3:23; 6:23)</a:t>
            </a:r>
          </a:p>
          <a:p>
            <a:pPr marL="685799" indent="-685799" algn="l" defTabSz="321468">
              <a:spcBef>
                <a:spcPts val="2500"/>
              </a:spcBef>
              <a:buSzPct val="80000"/>
              <a:buBlip>
                <a:blip r:embed="rId4"/>
              </a:buBlip>
              <a:defRPr sz="42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 you seek deliverance God’s way? (Acts 2:37; Acts 4:12; Rom 1:16; Col. 2:11-13)</a:t>
            </a:r>
          </a:p>
          <a:p>
            <a:pPr marL="685799" indent="-685799" algn="l" defTabSz="321468">
              <a:spcBef>
                <a:spcPts val="2500"/>
              </a:spcBef>
              <a:buSzPct val="80000"/>
              <a:buBlip>
                <a:blip r:embed="rId4"/>
              </a:buBlip>
              <a:defRPr sz="42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You can be healed today!!! (Mat 11:28-30; Acts 2:38; 1 Pet 3:21)</a:t>
            </a:r>
          </a:p>
          <a:p>
            <a:pPr marL="685799" indent="-685799" algn="l" defTabSz="321468">
              <a:spcBef>
                <a:spcPts val="2500"/>
              </a:spcBef>
              <a:buSzPct val="80000"/>
              <a:buBlip>
                <a:blip r:embed="rId4"/>
              </a:buBlip>
              <a:defRPr sz="42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all need to grow in Christ (Col. 1:9,10; 2 Pet 3:18)</a:t>
            </a:r>
          </a:p>
          <a:p>
            <a:pPr marL="685799" indent="-685799" algn="l" defTabSz="321468">
              <a:spcBef>
                <a:spcPts val="2500"/>
              </a:spcBef>
              <a:buSzPct val="80000"/>
              <a:buBlip>
                <a:blip r:embed="rId4"/>
              </a:buBlip>
              <a:defRPr sz="4200">
                <a:solidFill>
                  <a:srgbClr val="57554B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must remain faithful (1 Cor 15:58; Col. 1:23)</a:t>
            </a:r>
          </a:p>
        </p:txBody>
      </p:sp>
      <p:grpSp>
        <p:nvGrpSpPr>
          <p:cNvPr id="371" name="Image"/>
          <p:cNvGrpSpPr/>
          <p:nvPr/>
        </p:nvGrpSpPr>
        <p:grpSpPr>
          <a:xfrm>
            <a:off x="116223" y="1562085"/>
            <a:ext cx="4663868" cy="8202649"/>
            <a:chOff x="0" y="0"/>
            <a:chExt cx="4663866" cy="8202647"/>
          </a:xfrm>
        </p:grpSpPr>
        <p:pic>
          <p:nvPicPr>
            <p:cNvPr id="37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852" t="0" r="8198" b="0"/>
            <a:stretch>
              <a:fillRect/>
            </a:stretch>
          </p:blipFill>
          <p:spPr>
            <a:xfrm>
              <a:off x="88900" y="50800"/>
              <a:ext cx="4486067" cy="79740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9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663868" cy="82026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2000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48210"/>
            <a:extLst/>
          </a:blip>
          <a:srcRect l="425" t="0" r="2457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74" name="2 KINGS 5; ACTS 2:36-41"/>
          <p:cNvSpPr/>
          <p:nvPr/>
        </p:nvSpPr>
        <p:spPr>
          <a:xfrm>
            <a:off x="349753" y="8425862"/>
            <a:ext cx="7840133" cy="1043938"/>
          </a:xfrm>
          <a:prstGeom prst="roundRect">
            <a:avLst>
              <a:gd name="adj" fmla="val 20939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solidFill>
                  <a:srgbClr val="FFEE87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FFEE87"/>
                </a:solidFill>
              </a:rPr>
              <a:t>2 KINGS 5; ACTS 2:36-41</a:t>
            </a:r>
          </a:p>
        </p:txBody>
      </p:sp>
      <p:sp>
        <p:nvSpPr>
          <p:cNvPr id="375" name="HEAR…"/>
          <p:cNvSpPr txBox="1"/>
          <p:nvPr/>
        </p:nvSpPr>
        <p:spPr>
          <a:xfrm>
            <a:off x="9247163" y="5015521"/>
            <a:ext cx="3641819" cy="4508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700"/>
              </a:spcBef>
              <a:defRPr b="1" sz="43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HEAR</a:t>
            </a:r>
          </a:p>
          <a:p>
            <a:pPr>
              <a:spcBef>
                <a:spcPts val="700"/>
              </a:spcBef>
              <a:defRPr b="1" sz="43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BELIEVE</a:t>
            </a:r>
          </a:p>
          <a:p>
            <a:pPr>
              <a:spcBef>
                <a:spcPts val="700"/>
              </a:spcBef>
              <a:defRPr b="1" sz="43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REPENT</a:t>
            </a:r>
          </a:p>
          <a:p>
            <a:pPr>
              <a:spcBef>
                <a:spcPts val="700"/>
              </a:spcBef>
              <a:defRPr b="1" sz="43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CONFESS</a:t>
            </a:r>
          </a:p>
          <a:p>
            <a:pPr>
              <a:spcBef>
                <a:spcPts val="700"/>
              </a:spcBef>
              <a:defRPr b="1" sz="43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BAPTISM</a:t>
            </a:r>
          </a:p>
          <a:p>
            <a:pPr>
              <a:spcBef>
                <a:spcPts val="700"/>
              </a:spcBef>
              <a:defRPr b="1" sz="43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FAITHFULNESS</a:t>
            </a: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2237" y="1572720"/>
            <a:ext cx="9900326" cy="21074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  <p:sp>
        <p:nvSpPr>
          <p:cNvPr id="377" name="HEARED…"/>
          <p:cNvSpPr txBox="1"/>
          <p:nvPr/>
        </p:nvSpPr>
        <p:spPr>
          <a:xfrm>
            <a:off x="2845970" y="3903414"/>
            <a:ext cx="3067572" cy="3898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700"/>
              </a:spcBef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HEARED</a:t>
            </a:r>
          </a:p>
          <a:p>
            <a:pPr>
              <a:spcBef>
                <a:spcPts val="700"/>
              </a:spcBef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BELIEVED</a:t>
            </a:r>
          </a:p>
          <a:p>
            <a:pPr>
              <a:spcBef>
                <a:spcPts val="700"/>
              </a:spcBef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TURNED</a:t>
            </a:r>
          </a:p>
          <a:p>
            <a:pPr>
              <a:spcBef>
                <a:spcPts val="700"/>
              </a:spcBef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OBEYED</a:t>
            </a:r>
          </a:p>
          <a:p>
            <a:pPr>
              <a:spcBef>
                <a:spcPts val="700"/>
              </a:spcBef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CONFESSED</a:t>
            </a:r>
          </a:p>
          <a:p>
            <a:pPr>
              <a:spcBef>
                <a:spcPts val="700"/>
              </a:spcBef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76200" dist="63500" dir="13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FAITHFULNESS</a:t>
            </a:r>
          </a:p>
        </p:txBody>
      </p:sp>
      <p:sp>
        <p:nvSpPr>
          <p:cNvPr id="378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25" t="0" r="2457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83" name="Acts 22:16 (NKJV)…"/>
          <p:cNvSpPr/>
          <p:nvPr/>
        </p:nvSpPr>
        <p:spPr>
          <a:xfrm>
            <a:off x="2944782" y="3270186"/>
            <a:ext cx="7115236" cy="3213228"/>
          </a:xfrm>
          <a:prstGeom prst="roundRect">
            <a:avLst>
              <a:gd name="adj" fmla="val 703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76200" dist="63500" dir="222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Acts 22:16 (NKJV)</a:t>
            </a:r>
          </a:p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76200" dist="63500" dir="222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And now why are you waiting? Arise and be baptized, and wash away your sins, calling on the name of the Lord.’</a:t>
            </a: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1560" y="-177767"/>
            <a:ext cx="13327920" cy="186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1481" y="689751"/>
            <a:ext cx="9141838" cy="2922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25" t="0" r="2457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1560" y="-177767"/>
            <a:ext cx="13327920" cy="186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1481" y="689751"/>
            <a:ext cx="9141838" cy="2922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Charts by Don McClain… Charts by Don McClainPreached November 21, 2021West 65th Street church of Christ/ P.O. Box 190062 / Little Rock AR 72219 / 501-568-1062Prepared using KeynoteEmail – donmcclain@sbcglobal.net  Our Website: w65stchurchofchrist.com " descr="Charts by Don McClain… Charts by Don McClainPreached November 21, 2021West 65th Street church of Christ/ P.O. Box 190062 / Little Rock AR 72219 / 501-568-1062Prepared using KeynoteEmail – donmcclain@sbcglobal.net  Our Website: w65stchurchofchrist.com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5589" y="6784632"/>
            <a:ext cx="12413623" cy="317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Acts 22:6–16 (NKJV)…"/>
          <p:cNvSpPr txBox="1"/>
          <p:nvPr/>
        </p:nvSpPr>
        <p:spPr>
          <a:xfrm>
            <a:off x="250004" y="246844"/>
            <a:ext cx="12504793" cy="9413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Acts 22:6–16 (NKJV)</a:t>
            </a:r>
          </a:p>
          <a:p>
            <a:pPr defTabSz="457200"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</a:t>
            </a:r>
            <a:r>
              <a:t> “Now it happened, as I journeyed and came near Damascus at about noon, suddenly a great light from heaven shone around me. </a:t>
            </a:r>
            <a:r>
              <a:rPr baseline="31999"/>
              <a:t>7</a:t>
            </a:r>
            <a:r>
              <a:t> And I fell to the ground and heard a voice saying to me, ‘Saul, Saul, why are you persecuting Me?’ </a:t>
            </a:r>
            <a:r>
              <a:rPr baseline="31999"/>
              <a:t>8</a:t>
            </a:r>
            <a:r>
              <a:t> So I answered, ‘Who are You, Lord?’ And He said to me, ‘I am Jesus of Nazareth, whom you are persecuting.’ </a:t>
            </a:r>
            <a:r>
              <a:rPr baseline="31999"/>
              <a:t>9</a:t>
            </a:r>
            <a:r>
              <a:t> “And those who were with me indeed saw the light and were afraid, but they did not hear the voice of Him who spoke to me. </a:t>
            </a:r>
            <a:r>
              <a:rPr baseline="31999"/>
              <a:t>10</a:t>
            </a:r>
            <a:r>
              <a:t> So I said, ‘What shall I do, Lord?’ And the Lord said to me, ‘Arise and go into Damascus, and there you will be told all things which are appointed for you to do.’ </a:t>
            </a:r>
            <a:r>
              <a:rPr baseline="31999"/>
              <a:t>11</a:t>
            </a:r>
            <a:r>
              <a:t> And since I could not see for the glory of that light, being led by the hand of those who were with me, I came into Damascus.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Acts 22:6–16 (NKJV)…"/>
          <p:cNvSpPr txBox="1"/>
          <p:nvPr/>
        </p:nvSpPr>
        <p:spPr>
          <a:xfrm>
            <a:off x="250004" y="246844"/>
            <a:ext cx="12504793" cy="9257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Acts 22:6–16 (NKJV)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12</a:t>
            </a:r>
            <a:r>
              <a:t> “Then a certain Ananias, a devout man according to the law, having a good testimony with all the Jews who dwelt </a:t>
            </a:r>
            <a:r>
              <a:rPr i="1"/>
              <a:t>there,</a:t>
            </a:r>
            <a:r>
              <a:t> </a:t>
            </a:r>
            <a:r>
              <a:rPr baseline="31999"/>
              <a:t>13</a:t>
            </a:r>
            <a:r>
              <a:t> came to me; and he stood and said to me, ‘Brother Saul, receive your sight.’ And at that same hour I looked up at him. </a:t>
            </a:r>
            <a:r>
              <a:rPr baseline="31999"/>
              <a:t>14</a:t>
            </a:r>
            <a:r>
              <a:t> Then he said, ‘The God of our fathers has chosen you that you should know His will, and see the Just One, and hear the voice of His mouth. </a:t>
            </a:r>
            <a:r>
              <a:rPr baseline="31999"/>
              <a:t>15</a:t>
            </a:r>
            <a:r>
              <a:t> For you will be His witness to all men of what you have seen and heard. </a:t>
            </a:r>
            <a:r>
              <a:rPr baseline="31999"/>
              <a:t>16</a:t>
            </a:r>
            <a:r>
              <a:t> And now why are you waiting? Arise and be baptized, and wash away your sins, calling on the name of the Lord.’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Isaiah 55:8–9 (NKJV)…"/>
          <p:cNvSpPr txBox="1"/>
          <p:nvPr/>
        </p:nvSpPr>
        <p:spPr>
          <a:xfrm>
            <a:off x="5857668" y="1871114"/>
            <a:ext cx="6865736" cy="7440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Isaiah 55:8–9 (NKJV)</a:t>
            </a:r>
          </a:p>
          <a:p>
            <a:pPr defTabSz="457200">
              <a:defRPr sz="5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“For My thoughts </a:t>
            </a:r>
            <a:r>
              <a:rPr i="1"/>
              <a:t>are</a:t>
            </a:r>
            <a:r>
              <a:t> not your thoughts, Nor </a:t>
            </a:r>
            <a:r>
              <a:rPr i="1"/>
              <a:t>are</a:t>
            </a:r>
            <a:r>
              <a:t> your ways My ways,” says the Lord. </a:t>
            </a:r>
            <a:r>
              <a:rPr baseline="31999"/>
              <a:t>9</a:t>
            </a:r>
            <a:r>
              <a:t> “For </a:t>
            </a:r>
            <a:r>
              <a:rPr i="1"/>
              <a:t>as</a:t>
            </a:r>
            <a:r>
              <a:t> the heavens are higher than the earth, So are My ways higher than your ways, And My thoughts than your thoughts. </a:t>
            </a:r>
          </a:p>
        </p:txBody>
      </p:sp>
      <p:grpSp>
        <p:nvGrpSpPr>
          <p:cNvPr id="222" name="Image"/>
          <p:cNvGrpSpPr/>
          <p:nvPr/>
        </p:nvGrpSpPr>
        <p:grpSpPr>
          <a:xfrm>
            <a:off x="151018" y="1661545"/>
            <a:ext cx="5503587" cy="8054246"/>
            <a:chOff x="0" y="0"/>
            <a:chExt cx="5503586" cy="8054245"/>
          </a:xfrm>
        </p:grpSpPr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50800"/>
              <a:ext cx="5325787" cy="7825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03587" cy="80542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Jeremiah 10:23 (NKJV)…"/>
          <p:cNvSpPr txBox="1"/>
          <p:nvPr/>
        </p:nvSpPr>
        <p:spPr>
          <a:xfrm>
            <a:off x="5917676" y="2009692"/>
            <a:ext cx="6764085" cy="735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Jeremiah 10:23 (NKJV) </a:t>
            </a:r>
          </a:p>
          <a:p>
            <a:pPr defTabSz="457200">
              <a:defRPr sz="6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23</a:t>
            </a:r>
            <a:r>
              <a:t> O Lord, I know the way of man </a:t>
            </a:r>
            <a:r>
              <a:rPr i="1"/>
              <a:t>is</a:t>
            </a:r>
            <a:r>
              <a:t> not in himself; </a:t>
            </a:r>
            <a:r>
              <a:rPr i="1"/>
              <a:t>It is</a:t>
            </a:r>
            <a:r>
              <a:t> not in man who walks to direct his own steps.</a:t>
            </a:r>
          </a:p>
        </p:txBody>
      </p:sp>
      <p:grpSp>
        <p:nvGrpSpPr>
          <p:cNvPr id="230" name="Image"/>
          <p:cNvGrpSpPr/>
          <p:nvPr/>
        </p:nvGrpSpPr>
        <p:grpSpPr>
          <a:xfrm>
            <a:off x="151018" y="1661545"/>
            <a:ext cx="5503587" cy="8054246"/>
            <a:chOff x="0" y="0"/>
            <a:chExt cx="5503586" cy="8054245"/>
          </a:xfrm>
        </p:grpSpPr>
        <p:pic>
          <p:nvPicPr>
            <p:cNvPr id="22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50800"/>
              <a:ext cx="5325787" cy="7825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03587" cy="80542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Proverbs 14:12 (NKJV)…"/>
          <p:cNvSpPr txBox="1"/>
          <p:nvPr/>
        </p:nvSpPr>
        <p:spPr>
          <a:xfrm>
            <a:off x="5902086" y="2131961"/>
            <a:ext cx="6779675" cy="7113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14:12 (NKJV) </a:t>
            </a:r>
          </a:p>
          <a:p>
            <a:pPr defTabSz="457200">
              <a:defRPr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12</a:t>
            </a:r>
            <a:r>
              <a:t> There is a way </a:t>
            </a:r>
            <a:r>
              <a:rPr i="1"/>
              <a:t>that seems</a:t>
            </a:r>
            <a:r>
              <a:t> right to a man, But its end </a:t>
            </a:r>
            <a:r>
              <a:rPr i="1"/>
              <a:t>is</a:t>
            </a:r>
            <a:r>
              <a:t> the way of death.</a:t>
            </a:r>
          </a:p>
        </p:txBody>
      </p:sp>
      <p:grpSp>
        <p:nvGrpSpPr>
          <p:cNvPr id="238" name="Image"/>
          <p:cNvGrpSpPr/>
          <p:nvPr/>
        </p:nvGrpSpPr>
        <p:grpSpPr>
          <a:xfrm>
            <a:off x="151018" y="1661545"/>
            <a:ext cx="5503587" cy="8054246"/>
            <a:chOff x="0" y="0"/>
            <a:chExt cx="5503586" cy="8054245"/>
          </a:xfrm>
        </p:grpSpPr>
        <p:pic>
          <p:nvPicPr>
            <p:cNvPr id="23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50800"/>
              <a:ext cx="5325787" cy="7825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03587" cy="80542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929292"/>
            </a:gs>
            <a:gs pos="100000">
              <a:schemeClr val="accent6">
                <a:satOff val="1848"/>
                <a:lumOff val="-1526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Image"/>
          <p:cNvGrpSpPr/>
          <p:nvPr/>
        </p:nvGrpSpPr>
        <p:grpSpPr>
          <a:xfrm>
            <a:off x="179766" y="1734683"/>
            <a:ext cx="6679458" cy="7910127"/>
            <a:chOff x="0" y="0"/>
            <a:chExt cx="6679457" cy="7910125"/>
          </a:xfrm>
        </p:grpSpPr>
        <p:pic>
          <p:nvPicPr>
            <p:cNvPr id="24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4672" t="0" r="29307" b="0"/>
            <a:stretch>
              <a:fillRect/>
            </a:stretch>
          </p:blipFill>
          <p:spPr>
            <a:xfrm>
              <a:off x="101600" y="63500"/>
              <a:ext cx="6476258" cy="76434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679458" cy="7910126"/>
            </a:xfrm>
            <a:prstGeom prst="rect">
              <a:avLst/>
            </a:prstGeom>
            <a:effectLst/>
          </p:spPr>
        </p:pic>
      </p:grpSp>
      <p:sp>
        <p:nvSpPr>
          <p:cNvPr id="246" name="2 Kings 5:1 (NKJV)…"/>
          <p:cNvSpPr txBox="1"/>
          <p:nvPr/>
        </p:nvSpPr>
        <p:spPr>
          <a:xfrm>
            <a:off x="7050060" y="1688685"/>
            <a:ext cx="5631701" cy="80021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Kings 5:1 (NKJV) </a:t>
            </a:r>
          </a:p>
          <a:p>
            <a:pPr defTabSz="457200">
              <a:defRPr sz="4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Now Naaman, commander of the army of the king of Syria, was a great and honorable man in the eyes of his master, because by him the Lord had given victory to Syria. He was also a mighty man of valor, </a:t>
            </a:r>
            <a:r>
              <a:rPr i="1"/>
              <a:t>but</a:t>
            </a:r>
            <a:r>
              <a:t> a leper.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526" y="6561570"/>
            <a:ext cx="5819938" cy="2821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929292"/>
            </a:gs>
            <a:gs pos="100000">
              <a:schemeClr val="accent6">
                <a:satOff val="1848"/>
                <a:lumOff val="-1526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" name="Image"/>
          <p:cNvGrpSpPr/>
          <p:nvPr/>
        </p:nvGrpSpPr>
        <p:grpSpPr>
          <a:xfrm>
            <a:off x="179766" y="1734683"/>
            <a:ext cx="6679458" cy="7910127"/>
            <a:chOff x="0" y="0"/>
            <a:chExt cx="6679457" cy="7910125"/>
          </a:xfrm>
        </p:grpSpPr>
        <p:pic>
          <p:nvPicPr>
            <p:cNvPr id="253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4672" t="0" r="29307" b="0"/>
            <a:stretch>
              <a:fillRect/>
            </a:stretch>
          </p:blipFill>
          <p:spPr>
            <a:xfrm>
              <a:off x="101600" y="63500"/>
              <a:ext cx="6476258" cy="76434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679458" cy="7910126"/>
            </a:xfrm>
            <a:prstGeom prst="rect">
              <a:avLst/>
            </a:prstGeom>
            <a:effectLst/>
          </p:spPr>
        </p:pic>
      </p:grpSp>
      <p:sp>
        <p:nvSpPr>
          <p:cNvPr id="255" name="Naaman, commander of the army of Benhadad I the king of Syria…"/>
          <p:cNvSpPr txBox="1"/>
          <p:nvPr/>
        </p:nvSpPr>
        <p:spPr>
          <a:xfrm>
            <a:off x="7071486" y="1915397"/>
            <a:ext cx="5619169" cy="7548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6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Naaman,</a:t>
            </a:r>
            <a:r>
              <a:t> commander of the army of Benhadad I the king of Syria 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6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Naaman’s</a:t>
            </a:r>
            <a:r>
              <a:t> was a great and honorable man in the eyes of his master  (cf. Acts 10:1,2)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6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Naaman</a:t>
            </a:r>
            <a:r>
              <a:t> was used by the Lord to give victory to Syria. 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6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Naaman’s</a:t>
            </a:r>
            <a:r>
              <a:t> problem - he was a Leper. 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526" y="6561570"/>
            <a:ext cx="5819938" cy="2821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50562" dir="7041417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929292"/>
            </a:gs>
            <a:gs pos="100000">
              <a:schemeClr val="accent6">
                <a:satOff val="1848"/>
                <a:lumOff val="-1526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he term leprosy referred to several types of skin diseases rooted in the blood stream.…"/>
          <p:cNvSpPr txBox="1"/>
          <p:nvPr/>
        </p:nvSpPr>
        <p:spPr>
          <a:xfrm>
            <a:off x="6241281" y="2373469"/>
            <a:ext cx="6421612" cy="64573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term leprosy referred to several types of skin diseases rooted in the blood stream. 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Leprosy stood as a picture of sin -</a:t>
            </a:r>
          </a:p>
        </p:txBody>
      </p:sp>
      <p:grpSp>
        <p:nvGrpSpPr>
          <p:cNvPr id="264" name="Image"/>
          <p:cNvGrpSpPr/>
          <p:nvPr/>
        </p:nvGrpSpPr>
        <p:grpSpPr>
          <a:xfrm>
            <a:off x="69237" y="1581293"/>
            <a:ext cx="6072480" cy="8332764"/>
            <a:chOff x="0" y="0"/>
            <a:chExt cx="6072478" cy="8332762"/>
          </a:xfrm>
        </p:grpSpPr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5640679" cy="77739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072479" cy="83327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929292"/>
            </a:gs>
            <a:gs pos="100000">
              <a:schemeClr val="accent6">
                <a:satOff val="1848"/>
                <a:lumOff val="-1526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ounded Rectangle"/>
          <p:cNvSpPr/>
          <p:nvPr/>
        </p:nvSpPr>
        <p:spPr>
          <a:xfrm>
            <a:off x="155898" y="120870"/>
            <a:ext cx="12693004" cy="1234422"/>
          </a:xfrm>
          <a:prstGeom prst="roundRect">
            <a:avLst>
              <a:gd name="adj" fmla="val 17708"/>
            </a:avLst>
          </a:prstGeom>
          <a:gradFill>
            <a:gsLst>
              <a:gs pos="0">
                <a:srgbClr val="929292"/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15900" dist="129070" dir="5400000">
              <a:srgbClr val="000000">
                <a:alpha val="6527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50800" dist="63500" dir="15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817" y="190199"/>
            <a:ext cx="8272292" cy="115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0765" y="-109702"/>
            <a:ext cx="5819938" cy="186065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in, like leprosy in Bible times, is incurable by man (Eph. 2:1-13)…"/>
          <p:cNvSpPr txBox="1"/>
          <p:nvPr/>
        </p:nvSpPr>
        <p:spPr>
          <a:xfrm>
            <a:off x="6269043" y="1915397"/>
            <a:ext cx="6421612" cy="7546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Sin, like leprosy in Bible times, is incurable by man (Eph. 2:1-13)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Sin, like leprosy, is loathsome &amp; defiling (Mat. 15:19; Ep. 5:3–6)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Sin, like leprosy, causes separation (Isa. 59:1,2)</a:t>
            </a:r>
          </a:p>
          <a:p>
            <a:pPr marL="685799" indent="-685799" algn="l" defTabSz="321468">
              <a:spcBef>
                <a:spcPts val="2000"/>
              </a:spcBef>
              <a:buSzPct val="80000"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76200" dir="2700000">
                    <a:srgbClr val="000000">
                      <a:alpha val="33333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Sin, like leprosy, unless cured - causes death (Jam. 1:13-16; Rom. 6:23)</a:t>
            </a:r>
          </a:p>
        </p:txBody>
      </p:sp>
      <p:grpSp>
        <p:nvGrpSpPr>
          <p:cNvPr id="272" name="Image"/>
          <p:cNvGrpSpPr/>
          <p:nvPr/>
        </p:nvGrpSpPr>
        <p:grpSpPr>
          <a:xfrm>
            <a:off x="69237" y="1581293"/>
            <a:ext cx="6072480" cy="8332764"/>
            <a:chOff x="0" y="0"/>
            <a:chExt cx="6072478" cy="8332762"/>
          </a:xfrm>
        </p:grpSpPr>
        <p:pic>
          <p:nvPicPr>
            <p:cNvPr id="27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5640679" cy="77739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0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072479" cy="83327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