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8" name="Shape 188"/>
          <p:cNvSpPr/>
          <p:nvPr>
            <p:ph type="sldImg"/>
          </p:nvPr>
        </p:nvSpPr>
        <p:spPr>
          <a:xfrm>
            <a:off x="1143000" y="685800"/>
            <a:ext cx="4572000" cy="3429000"/>
          </a:xfrm>
          <a:prstGeom prst="rect">
            <a:avLst/>
          </a:prstGeom>
        </p:spPr>
        <p:txBody>
          <a:bodyPr/>
          <a:lstStyle/>
          <a:p>
            <a:pPr/>
          </a:p>
        </p:txBody>
      </p:sp>
      <p:sp>
        <p:nvSpPr>
          <p:cNvPr id="189" name="Shape 18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Front view of a red Ducati motorcycle against a black background"/>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18"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Slide Number"/>
          <p:cNvSpPr txBox="1"/>
          <p:nvPr>
            <p:ph type="sldNum" sz="quarter" idx="2"/>
          </p:nvPr>
        </p:nvSpPr>
        <p:spPr>
          <a:xfrm>
            <a:off x="6299200" y="9283700"/>
            <a:ext cx="388665" cy="400013"/>
          </a:xfrm>
          <a:prstGeom prst="rect">
            <a:avLst/>
          </a:prstGeom>
        </p:spPr>
        <p:txBody>
          <a:bodyPr anchor="t">
            <a:normAutofit fontScale="100000" lnSpcReduction="0"/>
          </a:bodyPr>
          <a:lstStyle>
            <a:lvl1pPr defTabSz="457200">
              <a:defRPr>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34"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35"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43"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6"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74"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75"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82"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Close-up of Ducati motorcycle engine components"/>
          <p:cNvSpPr/>
          <p:nvPr>
            <p:ph type="pic" sz="quarter" idx="21"/>
          </p:nvPr>
        </p:nvSpPr>
        <p:spPr>
          <a:xfrm>
            <a:off x="6664613" y="4965700"/>
            <a:ext cx="5803901" cy="4346239"/>
          </a:xfrm>
          <a:prstGeom prst="rect">
            <a:avLst/>
          </a:prstGeom>
        </p:spPr>
        <p:txBody>
          <a:bodyPr lIns="91439" tIns="45719" rIns="91439" bIns="45719" anchor="t">
            <a:noAutofit/>
          </a:bodyPr>
          <a:lstStyle/>
          <a:p>
            <a:pPr/>
          </a:p>
        </p:txBody>
      </p:sp>
      <p:sp>
        <p:nvSpPr>
          <p:cNvPr id="84" name="Close-up of Ducati motorcycle gas cap"/>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Black and white photo of Ducati motorcycle engine components"/>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6.png"/><Relationship Id="rId4" Type="http://schemas.openxmlformats.org/officeDocument/2006/relationships/image" Target="../media/image5.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6.png"/><Relationship Id="rId4" Type="http://schemas.openxmlformats.org/officeDocument/2006/relationships/image" Target="../media/image5.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5.tif"/><Relationship Id="rId4"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image" Target="../media/image2.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1.tif"/><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4.png"/><Relationship Id="rId5" Type="http://schemas.openxmlformats.org/officeDocument/2006/relationships/hyperlink" Target="http://" TargetMode="External"/><Relationship Id="rId6" Type="http://schemas.openxmlformats.org/officeDocument/2006/relationships/hyperlink" Target="https://www.w65stchurchofchrist.com" TargetMode="Externa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1.tif"/><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1.tif"/><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1.tif"/><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1.tif"/><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2.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 Id="rId3" Type="http://schemas.openxmlformats.org/officeDocument/2006/relationships/image" Target="../media/image2.tif"/><Relationship Id="rId4"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png"/><Relationship Id="rId3" Type="http://schemas.openxmlformats.org/officeDocument/2006/relationships/image" Target="../media/image2.tif"/><Relationship Id="rId4"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6.png"/><Relationship Id="rId4" Type="http://schemas.openxmlformats.org/officeDocument/2006/relationships/image" Target="../media/image5.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Front view of a red Ducati motorcycle against a black background" descr="Front view of a red Ducati motorcycle against a black background"/>
          <p:cNvPicPr>
            <a:picLocks noChangeAspect="1"/>
          </p:cNvPicPr>
          <p:nvPr>
            <p:ph type="pic" idx="21"/>
          </p:nvPr>
        </p:nvPicPr>
        <p:blipFill>
          <a:blip r:embed="rId2">
            <a:extLst/>
          </a:blip>
          <a:srcRect l="879" t="0" r="10370" b="0"/>
          <a:stretch>
            <a:fillRect/>
          </a:stretch>
        </p:blipFill>
        <p:spPr>
          <a:xfrm>
            <a:off x="0" y="0"/>
            <a:ext cx="13004800" cy="9753600"/>
          </a:xfrm>
          <a:prstGeom prst="rect">
            <a:avLst/>
          </a:prstGeom>
        </p:spPr>
      </p:pic>
      <p:pic>
        <p:nvPicPr>
          <p:cNvPr id="192"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1168995" y="7363204"/>
            <a:ext cx="10666926" cy="1970693"/>
          </a:xfrm>
          <a:prstGeom prst="rect">
            <a:avLst/>
          </a:prstGeom>
          <a:ln w="38100">
            <a:solidFill>
              <a:srgbClr val="FFFFFF"/>
            </a:solidFill>
            <a:miter lim="400000"/>
          </a:ln>
          <a:effectLst>
            <a:outerShdw sx="100000" sy="100000" kx="0" ky="0" algn="b" rotWithShape="0" blurRad="190500" dist="124960" dir="5400000">
              <a:srgbClr val="000000"/>
            </a:outerShdw>
          </a:effectLst>
        </p:spPr>
      </p:pic>
      <p:pic>
        <p:nvPicPr>
          <p:cNvPr id="193" name="Image" descr="Image"/>
          <p:cNvPicPr>
            <a:picLocks noChangeAspect="1"/>
          </p:cNvPicPr>
          <p:nvPr/>
        </p:nvPicPr>
        <p:blipFill>
          <a:blip r:embed="rId4">
            <a:extLst/>
          </a:blip>
          <a:stretch>
            <a:fillRect/>
          </a:stretch>
        </p:blipFill>
        <p:spPr>
          <a:xfrm>
            <a:off x="162488" y="142207"/>
            <a:ext cx="7810501" cy="2806701"/>
          </a:xfrm>
          <a:prstGeom prst="rect">
            <a:avLst/>
          </a:prstGeom>
          <a:ln w="12700">
            <a:miter lim="400000"/>
          </a:ln>
          <a:effectLst>
            <a:outerShdw sx="100000" sy="100000" kx="0" ky="0" algn="b" rotWithShape="0" blurRad="190500" dist="124960" dir="5400000">
              <a:srgbClr val="000000"/>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Front view of a red Ducati motorcycle against a black background" descr="Front view of a red Ducati motorcycle against a black background"/>
          <p:cNvPicPr>
            <a:picLocks noChangeAspect="0"/>
          </p:cNvPicPr>
          <p:nvPr/>
        </p:nvPicPr>
        <p:blipFill>
          <a:blip r:embed="rId2">
            <a:extLst/>
          </a:blip>
          <a:srcRect l="2887" t="53918" r="3218" b="11476"/>
          <a:stretch>
            <a:fillRect/>
          </a:stretch>
        </p:blipFill>
        <p:spPr>
          <a:xfrm>
            <a:off x="254000" y="80767"/>
            <a:ext cx="12496687" cy="197069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56" name="Introduction to John’s Book of Revelation"/>
          <p:cNvSpPr txBox="1"/>
          <p:nvPr/>
        </p:nvSpPr>
        <p:spPr>
          <a:xfrm>
            <a:off x="1471152" y="1839616"/>
            <a:ext cx="10062496" cy="715021"/>
          </a:xfrm>
          <a:prstGeom prst="rect">
            <a:avLst/>
          </a:prstGeom>
          <a:gradFill>
            <a:gsLst>
              <a:gs pos="0">
                <a:srgbClr val="001C4B"/>
              </a:gs>
              <a:gs pos="100000">
                <a:srgbClr val="011925"/>
              </a:gs>
            </a:gsLst>
            <a:lin ang="5400000"/>
          </a:gradFill>
          <a:ln w="381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000">
                <a:solidFill>
                  <a:srgbClr val="FFFFFF"/>
                </a:solidFill>
                <a:latin typeface="Times New Roman"/>
                <a:ea typeface="Times New Roman"/>
                <a:cs typeface="Times New Roman"/>
                <a:sym typeface="Times New Roman"/>
              </a:defRPr>
            </a:lvl1pPr>
          </a:lstStyle>
          <a:p>
            <a:pPr/>
            <a:r>
              <a:t>Introduction to John’s Book of Revelation</a:t>
            </a:r>
          </a:p>
        </p:txBody>
      </p:sp>
      <p:sp>
        <p:nvSpPr>
          <p:cNvPr id="257" name="The earliest evidence suggests that John “saw the revelation . . . at the close of Domitian’s reign” (Irenaeus, Against Heresies 5.30.3; Eusebius, Church History 3.18).…"/>
          <p:cNvSpPr txBox="1"/>
          <p:nvPr/>
        </p:nvSpPr>
        <p:spPr>
          <a:xfrm>
            <a:off x="3853638" y="4085990"/>
            <a:ext cx="8991521" cy="51637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500"/>
              </a:spcBef>
              <a:buSzPct val="80000"/>
              <a:buBlip>
                <a:blip r:embed="rId3"/>
              </a:buBlip>
              <a:defRPr sz="3300">
                <a:solidFill>
                  <a:srgbClr val="000000"/>
                </a:solidFill>
                <a:latin typeface="Times New Roman"/>
                <a:ea typeface="Times New Roman"/>
                <a:cs typeface="Times New Roman"/>
                <a:sym typeface="Times New Roman"/>
              </a:defRPr>
            </a:pPr>
            <a:r>
              <a:t>The earliest evidence suggests that John “saw the revelation . . . at the close of Domitian’s reign” (</a:t>
            </a:r>
            <a:r>
              <a:rPr i="1"/>
              <a:t>Irenaeus, Against Heresies 5.30.3; Eusebius, Church History 3.18</a:t>
            </a:r>
            <a:r>
              <a:t>).</a:t>
            </a:r>
          </a:p>
          <a:p>
            <a:pPr marL="685800" indent="-685800" algn="l" defTabSz="457200">
              <a:spcBef>
                <a:spcPts val="1500"/>
              </a:spcBef>
              <a:buSzPct val="80000"/>
              <a:buBlip>
                <a:blip r:embed="rId3"/>
              </a:buBlip>
              <a:defRPr sz="3300">
                <a:solidFill>
                  <a:srgbClr val="000000"/>
                </a:solidFill>
                <a:latin typeface="Times New Roman"/>
                <a:ea typeface="Times New Roman"/>
                <a:cs typeface="Times New Roman"/>
                <a:sym typeface="Times New Roman"/>
              </a:defRPr>
            </a:pPr>
            <a:r>
              <a:t>Domitian (Titus Flavius Domitianus) was emperor during the period AD 81-96. Born on October 24, AD 51 and ascending to the throne on September 14, 81.</a:t>
            </a:r>
          </a:p>
          <a:p>
            <a:pPr marL="685800" indent="-685800" algn="l" defTabSz="457200">
              <a:spcBef>
                <a:spcPts val="1500"/>
              </a:spcBef>
              <a:buSzPct val="80000"/>
              <a:buBlip>
                <a:blip r:embed="rId3"/>
              </a:buBlip>
              <a:defRPr sz="3300">
                <a:solidFill>
                  <a:srgbClr val="000000"/>
                </a:solidFill>
                <a:latin typeface="Times New Roman"/>
                <a:ea typeface="Times New Roman"/>
                <a:cs typeface="Times New Roman"/>
                <a:sym typeface="Times New Roman"/>
              </a:defRPr>
            </a:pPr>
            <a:r>
              <a:t>In Domitian’s later years he became increasingly paranoid - including persecuting Christians.</a:t>
            </a:r>
          </a:p>
        </p:txBody>
      </p:sp>
      <p:sp>
        <p:nvSpPr>
          <p:cNvPr id="258" name="When Was The Revelation Written?"/>
          <p:cNvSpPr/>
          <p:nvPr/>
        </p:nvSpPr>
        <p:spPr>
          <a:xfrm>
            <a:off x="357265" y="2789491"/>
            <a:ext cx="12290270" cy="937061"/>
          </a:xfrm>
          <a:prstGeom prst="roundRect">
            <a:avLst>
              <a:gd name="adj" fmla="val 20330"/>
            </a:avLst>
          </a:prstGeom>
          <a:gradFill>
            <a:gsLst>
              <a:gs pos="0">
                <a:schemeClr val="accent3"/>
              </a:gs>
              <a:gs pos="100000">
                <a:schemeClr val="accent3">
                  <a:satOff val="2194"/>
                  <a:lumOff val="-10817"/>
                </a:schemeClr>
              </a:gs>
            </a:gsLst>
            <a:lin ang="5400000"/>
          </a:gradFill>
          <a:ln w="381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000">
                <a:ln w="12700" cap="flat">
                  <a:solidFill>
                    <a:srgbClr val="000000"/>
                  </a:solidFill>
                  <a:prstDash val="solid"/>
                  <a:miter lim="400000"/>
                </a:ln>
                <a:solidFill>
                  <a:srgbClr val="FFFFFF"/>
                </a:solidFill>
                <a:effectLst>
                  <a:outerShdw sx="100000" sy="100000" kx="0" ky="0" algn="b" rotWithShape="0" blurRad="12700" dist="63500" dir="3240000">
                    <a:srgbClr val="000000"/>
                  </a:outerShdw>
                </a:effectLst>
                <a:latin typeface="Gill Sans"/>
                <a:ea typeface="Gill Sans"/>
                <a:cs typeface="Gill Sans"/>
                <a:sym typeface="Gill Sans"/>
              </a:defRPr>
            </a:lvl1pPr>
          </a:lstStyle>
          <a:p>
            <a:pPr/>
            <a:r>
              <a:t>When Was The Revelation Written?</a:t>
            </a:r>
          </a:p>
        </p:txBody>
      </p:sp>
      <p:pic>
        <p:nvPicPr>
          <p:cNvPr id="259" name="Image" descr="Image"/>
          <p:cNvPicPr>
            <a:picLocks noChangeAspect="1"/>
          </p:cNvPicPr>
          <p:nvPr/>
        </p:nvPicPr>
        <p:blipFill>
          <a:blip r:embed="rId4">
            <a:extLst/>
          </a:blip>
          <a:stretch>
            <a:fillRect/>
          </a:stretch>
        </p:blipFill>
        <p:spPr>
          <a:xfrm>
            <a:off x="204502" y="3942355"/>
            <a:ext cx="3583093" cy="56135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7">
                                            <p:bg/>
                                          </p:spTgt>
                                        </p:tgtEl>
                                        <p:attrNameLst>
                                          <p:attrName>style.visibility</p:attrName>
                                        </p:attrNameLst>
                                      </p:cBhvr>
                                      <p:to>
                                        <p:strVal val="visible"/>
                                      </p:to>
                                    </p:set>
                                    <p:animEffect filter="wipe(left)" transition="in">
                                      <p:cBhvr>
                                        <p:cTn id="7" dur="1500"/>
                                        <p:tgtEl>
                                          <p:spTgt spid="25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57">
                                            <p:txEl>
                                              <p:pRg st="0" end="0"/>
                                            </p:txEl>
                                          </p:spTgt>
                                        </p:tgtEl>
                                        <p:attrNameLst>
                                          <p:attrName>style.visibility</p:attrName>
                                        </p:attrNameLst>
                                      </p:cBhvr>
                                      <p:to>
                                        <p:strVal val="visible"/>
                                      </p:to>
                                    </p:set>
                                    <p:animEffect filter="wipe(left)" transition="in">
                                      <p:cBhvr>
                                        <p:cTn id="10" dur="1500"/>
                                        <p:tgtEl>
                                          <p:spTgt spid="25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57">
                                            <p:txEl>
                                              <p:pRg st="1" end="1"/>
                                            </p:txEl>
                                          </p:spTgt>
                                        </p:tgtEl>
                                        <p:attrNameLst>
                                          <p:attrName>style.visibility</p:attrName>
                                        </p:attrNameLst>
                                      </p:cBhvr>
                                      <p:to>
                                        <p:strVal val="visible"/>
                                      </p:to>
                                    </p:set>
                                    <p:animEffect filter="wipe(left)" transition="in">
                                      <p:cBhvr>
                                        <p:cTn id="15" dur="1500"/>
                                        <p:tgtEl>
                                          <p:spTgt spid="25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57">
                                            <p:txEl>
                                              <p:pRg st="2" end="2"/>
                                            </p:txEl>
                                          </p:spTgt>
                                        </p:tgtEl>
                                        <p:attrNameLst>
                                          <p:attrName>style.visibility</p:attrName>
                                        </p:attrNameLst>
                                      </p:cBhvr>
                                      <p:to>
                                        <p:strVal val="visible"/>
                                      </p:to>
                                    </p:set>
                                    <p:animEffect filter="wipe(left)" transition="in">
                                      <p:cBhvr>
                                        <p:cTn id="20" dur="1500"/>
                                        <p:tgtEl>
                                          <p:spTgt spid="25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7"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Front view of a red Ducati motorcycle against a black background" descr="Front view of a red Ducati motorcycle against a black background"/>
          <p:cNvPicPr>
            <a:picLocks noChangeAspect="0"/>
          </p:cNvPicPr>
          <p:nvPr/>
        </p:nvPicPr>
        <p:blipFill>
          <a:blip r:embed="rId2">
            <a:extLst/>
          </a:blip>
          <a:srcRect l="2887" t="53918" r="3218" b="11476"/>
          <a:stretch>
            <a:fillRect/>
          </a:stretch>
        </p:blipFill>
        <p:spPr>
          <a:xfrm>
            <a:off x="254000" y="80767"/>
            <a:ext cx="12496687" cy="197069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62" name="Introduction to John’s Book of Revelation"/>
          <p:cNvSpPr txBox="1"/>
          <p:nvPr/>
        </p:nvSpPr>
        <p:spPr>
          <a:xfrm>
            <a:off x="1471152" y="1839616"/>
            <a:ext cx="10062496" cy="715021"/>
          </a:xfrm>
          <a:prstGeom prst="rect">
            <a:avLst/>
          </a:prstGeom>
          <a:gradFill>
            <a:gsLst>
              <a:gs pos="0">
                <a:srgbClr val="001C4B"/>
              </a:gs>
              <a:gs pos="100000">
                <a:srgbClr val="011925"/>
              </a:gs>
            </a:gsLst>
            <a:lin ang="5400000"/>
          </a:gradFill>
          <a:ln w="381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000">
                <a:solidFill>
                  <a:srgbClr val="FFFFFF"/>
                </a:solidFill>
                <a:latin typeface="Times New Roman"/>
                <a:ea typeface="Times New Roman"/>
                <a:cs typeface="Times New Roman"/>
                <a:sym typeface="Times New Roman"/>
              </a:defRPr>
            </a:lvl1pPr>
          </a:lstStyle>
          <a:p>
            <a:pPr/>
            <a:r>
              <a:t>Introduction to John’s Book of Revelation</a:t>
            </a:r>
          </a:p>
        </p:txBody>
      </p:sp>
      <p:sp>
        <p:nvSpPr>
          <p:cNvPr id="263" name="It was during Domitian’s latter years he began severely persecuting Christians. — John was not the first or only  Christian to suffer persecution at the hands of Domitian.…"/>
          <p:cNvSpPr txBox="1"/>
          <p:nvPr/>
        </p:nvSpPr>
        <p:spPr>
          <a:xfrm>
            <a:off x="3853638" y="4085990"/>
            <a:ext cx="8991521" cy="54431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500"/>
              </a:spcBef>
              <a:buSzPct val="80000"/>
              <a:buBlip>
                <a:blip r:embed="rId3"/>
              </a:buBlip>
              <a:defRPr sz="3300">
                <a:solidFill>
                  <a:srgbClr val="000000"/>
                </a:solidFill>
                <a:latin typeface="Times New Roman"/>
                <a:ea typeface="Times New Roman"/>
                <a:cs typeface="Times New Roman"/>
                <a:sym typeface="Times New Roman"/>
              </a:defRPr>
            </a:pPr>
            <a:r>
              <a:t>It was during Domitian’s latter years he began severely persecuting Christians. — John was not the first or only  Christian to suffer persecution at the hands of Domitian.</a:t>
            </a:r>
          </a:p>
          <a:p>
            <a:pPr marL="685800" indent="-685800" algn="l" defTabSz="457200">
              <a:spcBef>
                <a:spcPts val="1500"/>
              </a:spcBef>
              <a:buSzPct val="80000"/>
              <a:buBlip>
                <a:blip r:embed="rId3"/>
              </a:buBlip>
              <a:defRPr sz="3300">
                <a:solidFill>
                  <a:srgbClr val="000000"/>
                </a:solidFill>
                <a:latin typeface="Times New Roman"/>
                <a:ea typeface="Times New Roman"/>
                <a:cs typeface="Times New Roman"/>
                <a:sym typeface="Times New Roman"/>
              </a:defRPr>
            </a:pPr>
            <a:r>
              <a:t>“Under Domitian, who … claimed divine worship for himself as emperor during his lifetime, persecution of Christians by the state on purely religious grounds took place for the first time. Moreover, in the province of Asia the cult of the emperor was promoted with special zeal.” </a:t>
            </a:r>
            <a:r>
              <a:rPr sz="2800"/>
              <a:t>(Dan King; I Saw The Heavens Opened - pg. 40)</a:t>
            </a:r>
          </a:p>
        </p:txBody>
      </p:sp>
      <p:sp>
        <p:nvSpPr>
          <p:cNvPr id="264" name="When Was The Revelation Written?"/>
          <p:cNvSpPr/>
          <p:nvPr/>
        </p:nvSpPr>
        <p:spPr>
          <a:xfrm>
            <a:off x="357265" y="2789491"/>
            <a:ext cx="12290270" cy="937061"/>
          </a:xfrm>
          <a:prstGeom prst="roundRect">
            <a:avLst>
              <a:gd name="adj" fmla="val 20330"/>
            </a:avLst>
          </a:prstGeom>
          <a:gradFill>
            <a:gsLst>
              <a:gs pos="0">
                <a:schemeClr val="accent3"/>
              </a:gs>
              <a:gs pos="100000">
                <a:schemeClr val="accent3">
                  <a:satOff val="2194"/>
                  <a:lumOff val="-10817"/>
                </a:schemeClr>
              </a:gs>
            </a:gsLst>
            <a:lin ang="5400000"/>
          </a:gradFill>
          <a:ln w="381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000">
                <a:ln w="12700" cap="flat">
                  <a:solidFill>
                    <a:srgbClr val="000000"/>
                  </a:solidFill>
                  <a:prstDash val="solid"/>
                  <a:miter lim="400000"/>
                </a:ln>
                <a:solidFill>
                  <a:srgbClr val="FFFFFF"/>
                </a:solidFill>
                <a:effectLst>
                  <a:outerShdw sx="100000" sy="100000" kx="0" ky="0" algn="b" rotWithShape="0" blurRad="12700" dist="63500" dir="3240000">
                    <a:srgbClr val="000000"/>
                  </a:outerShdw>
                </a:effectLst>
                <a:latin typeface="Gill Sans"/>
                <a:ea typeface="Gill Sans"/>
                <a:cs typeface="Gill Sans"/>
                <a:sym typeface="Gill Sans"/>
              </a:defRPr>
            </a:lvl1pPr>
          </a:lstStyle>
          <a:p>
            <a:pPr/>
            <a:r>
              <a:t>When Was The Revelation Written?</a:t>
            </a:r>
          </a:p>
        </p:txBody>
      </p:sp>
      <p:pic>
        <p:nvPicPr>
          <p:cNvPr id="265" name="Image" descr="Image"/>
          <p:cNvPicPr>
            <a:picLocks noChangeAspect="1"/>
          </p:cNvPicPr>
          <p:nvPr/>
        </p:nvPicPr>
        <p:blipFill>
          <a:blip r:embed="rId4">
            <a:extLst/>
          </a:blip>
          <a:stretch>
            <a:fillRect/>
          </a:stretch>
        </p:blipFill>
        <p:spPr>
          <a:xfrm>
            <a:off x="204502" y="3942355"/>
            <a:ext cx="3583093" cy="56135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3">
                                            <p:bg/>
                                          </p:spTgt>
                                        </p:tgtEl>
                                        <p:attrNameLst>
                                          <p:attrName>style.visibility</p:attrName>
                                        </p:attrNameLst>
                                      </p:cBhvr>
                                      <p:to>
                                        <p:strVal val="visible"/>
                                      </p:to>
                                    </p:set>
                                    <p:animEffect filter="wipe(left)" transition="in">
                                      <p:cBhvr>
                                        <p:cTn id="7" dur="1500"/>
                                        <p:tgtEl>
                                          <p:spTgt spid="26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3">
                                            <p:txEl>
                                              <p:pRg st="0" end="0"/>
                                            </p:txEl>
                                          </p:spTgt>
                                        </p:tgtEl>
                                        <p:attrNameLst>
                                          <p:attrName>style.visibility</p:attrName>
                                        </p:attrNameLst>
                                      </p:cBhvr>
                                      <p:to>
                                        <p:strVal val="visible"/>
                                      </p:to>
                                    </p:set>
                                    <p:animEffect filter="wipe(left)" transition="in">
                                      <p:cBhvr>
                                        <p:cTn id="10" dur="1500"/>
                                        <p:tgtEl>
                                          <p:spTgt spid="26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63">
                                            <p:txEl>
                                              <p:pRg st="1" end="1"/>
                                            </p:txEl>
                                          </p:spTgt>
                                        </p:tgtEl>
                                        <p:attrNameLst>
                                          <p:attrName>style.visibility</p:attrName>
                                        </p:attrNameLst>
                                      </p:cBhvr>
                                      <p:to>
                                        <p:strVal val="visible"/>
                                      </p:to>
                                    </p:set>
                                    <p:animEffect filter="wipe(left)" transition="in">
                                      <p:cBhvr>
                                        <p:cTn id="15" dur="1500"/>
                                        <p:tgtEl>
                                          <p:spTgt spid="26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3"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Front view of a red Ducati motorcycle against a black background" descr="Front view of a red Ducati motorcycle against a black background"/>
          <p:cNvPicPr>
            <a:picLocks noChangeAspect="0"/>
          </p:cNvPicPr>
          <p:nvPr/>
        </p:nvPicPr>
        <p:blipFill>
          <a:blip r:embed="rId2">
            <a:extLst/>
          </a:blip>
          <a:srcRect l="2887" t="53918" r="3218" b="11476"/>
          <a:stretch>
            <a:fillRect/>
          </a:stretch>
        </p:blipFill>
        <p:spPr>
          <a:xfrm>
            <a:off x="254000" y="80767"/>
            <a:ext cx="12496687" cy="197069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68" name="Introduction to John’s Book of Revelation"/>
          <p:cNvSpPr txBox="1"/>
          <p:nvPr/>
        </p:nvSpPr>
        <p:spPr>
          <a:xfrm>
            <a:off x="1471152" y="1839616"/>
            <a:ext cx="10062496" cy="715021"/>
          </a:xfrm>
          <a:prstGeom prst="rect">
            <a:avLst/>
          </a:prstGeom>
          <a:gradFill>
            <a:gsLst>
              <a:gs pos="0">
                <a:srgbClr val="001C4B"/>
              </a:gs>
              <a:gs pos="100000">
                <a:srgbClr val="011925"/>
              </a:gs>
            </a:gsLst>
            <a:lin ang="5400000"/>
          </a:gradFill>
          <a:ln w="381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000">
                <a:solidFill>
                  <a:srgbClr val="FFFFFF"/>
                </a:solidFill>
                <a:latin typeface="Times New Roman"/>
                <a:ea typeface="Times New Roman"/>
                <a:cs typeface="Times New Roman"/>
                <a:sym typeface="Times New Roman"/>
              </a:defRPr>
            </a:lvl1pPr>
          </a:lstStyle>
          <a:p>
            <a:pPr/>
            <a:r>
              <a:t>Introduction to John’s Book of Revelation</a:t>
            </a:r>
          </a:p>
        </p:txBody>
      </p:sp>
      <p:sp>
        <p:nvSpPr>
          <p:cNvPr id="269" name="When Was The Revelation Written?"/>
          <p:cNvSpPr/>
          <p:nvPr/>
        </p:nvSpPr>
        <p:spPr>
          <a:xfrm>
            <a:off x="357265" y="2789491"/>
            <a:ext cx="12290270" cy="937061"/>
          </a:xfrm>
          <a:prstGeom prst="roundRect">
            <a:avLst>
              <a:gd name="adj" fmla="val 20330"/>
            </a:avLst>
          </a:prstGeom>
          <a:gradFill>
            <a:gsLst>
              <a:gs pos="0">
                <a:schemeClr val="accent3"/>
              </a:gs>
              <a:gs pos="100000">
                <a:schemeClr val="accent3">
                  <a:satOff val="2194"/>
                  <a:lumOff val="-10817"/>
                </a:schemeClr>
              </a:gs>
            </a:gsLst>
            <a:lin ang="5400000"/>
          </a:gradFill>
          <a:ln w="381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000">
                <a:ln w="12700" cap="flat">
                  <a:solidFill>
                    <a:srgbClr val="000000"/>
                  </a:solidFill>
                  <a:prstDash val="solid"/>
                  <a:miter lim="400000"/>
                </a:ln>
                <a:solidFill>
                  <a:srgbClr val="FFFFFF"/>
                </a:solidFill>
                <a:effectLst>
                  <a:outerShdw sx="100000" sy="100000" kx="0" ky="0" algn="b" rotWithShape="0" blurRad="12700" dist="63500" dir="3240000">
                    <a:srgbClr val="000000"/>
                  </a:outerShdw>
                </a:effectLst>
                <a:latin typeface="Gill Sans"/>
                <a:ea typeface="Gill Sans"/>
                <a:cs typeface="Gill Sans"/>
                <a:sym typeface="Gill Sans"/>
              </a:defRPr>
            </a:lvl1pPr>
          </a:lstStyle>
          <a:p>
            <a:pPr/>
            <a:r>
              <a:t>When Was The Revelation Written?</a:t>
            </a:r>
          </a:p>
        </p:txBody>
      </p:sp>
      <p:pic>
        <p:nvPicPr>
          <p:cNvPr id="270" name="Image" descr="Image"/>
          <p:cNvPicPr>
            <a:picLocks noChangeAspect="1"/>
          </p:cNvPicPr>
          <p:nvPr/>
        </p:nvPicPr>
        <p:blipFill>
          <a:blip r:embed="rId3">
            <a:extLst/>
          </a:blip>
          <a:stretch>
            <a:fillRect/>
          </a:stretch>
        </p:blipFill>
        <p:spPr>
          <a:xfrm>
            <a:off x="204502" y="3942355"/>
            <a:ext cx="3583093" cy="5613513"/>
          </a:xfrm>
          <a:prstGeom prst="rect">
            <a:avLst/>
          </a:prstGeom>
          <a:ln w="12700">
            <a:miter lim="400000"/>
          </a:ln>
        </p:spPr>
      </p:pic>
      <p:sp>
        <p:nvSpPr>
          <p:cNvPr id="271" name="Reason for accepting the later date:…"/>
          <p:cNvSpPr txBox="1"/>
          <p:nvPr/>
        </p:nvSpPr>
        <p:spPr>
          <a:xfrm>
            <a:off x="3853638" y="3984411"/>
            <a:ext cx="8991521" cy="53151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defTabSz="457200">
              <a:spcBef>
                <a:spcPts val="800"/>
              </a:spcBef>
              <a:buSzPct val="80000"/>
              <a:buBlip>
                <a:blip r:embed="rId4"/>
              </a:buBlip>
              <a:defRPr sz="3800">
                <a:solidFill>
                  <a:srgbClr val="000000"/>
                </a:solidFill>
                <a:latin typeface="Times New Roman"/>
                <a:ea typeface="Times New Roman"/>
                <a:cs typeface="Times New Roman"/>
                <a:sym typeface="Times New Roman"/>
              </a:defRPr>
            </a:pPr>
            <a:r>
              <a:t>Reason for accepting the later date:</a:t>
            </a:r>
          </a:p>
          <a:p>
            <a:pPr marL="685800" indent="-228600" algn="l" defTabSz="457200">
              <a:spcBef>
                <a:spcPts val="800"/>
              </a:spcBef>
              <a:buSzPct val="100000"/>
              <a:buAutoNum type="arabicPeriod" startAt="1"/>
              <a:defRPr sz="3500">
                <a:solidFill>
                  <a:srgbClr val="000000"/>
                </a:solidFill>
                <a:latin typeface="Times New Roman"/>
                <a:ea typeface="Times New Roman"/>
                <a:cs typeface="Times New Roman"/>
                <a:sym typeface="Times New Roman"/>
              </a:defRPr>
            </a:pPr>
            <a:r>
              <a:t>External evidence (</a:t>
            </a:r>
            <a:r>
              <a:rPr i="1"/>
              <a:t>Irenaeus; Clement; Eusebius, Jerome, and others</a:t>
            </a:r>
            <a:r>
              <a:t>)</a:t>
            </a:r>
          </a:p>
          <a:p>
            <a:pPr marL="685800" indent="-228600" algn="l" defTabSz="457200">
              <a:spcBef>
                <a:spcPts val="800"/>
              </a:spcBef>
              <a:buSzPct val="100000"/>
              <a:buAutoNum type="arabicPeriod" startAt="1"/>
              <a:defRPr sz="3500">
                <a:solidFill>
                  <a:srgbClr val="000000"/>
                </a:solidFill>
                <a:latin typeface="Times New Roman"/>
                <a:ea typeface="Times New Roman"/>
                <a:cs typeface="Times New Roman"/>
                <a:sym typeface="Times New Roman"/>
              </a:defRPr>
            </a:pPr>
            <a:r>
              <a:t>Internal evidence  </a:t>
            </a:r>
          </a:p>
          <a:p>
            <a:pPr marL="1143000" indent="-457200" algn="l" defTabSz="457200">
              <a:spcBef>
                <a:spcPts val="800"/>
              </a:spcBef>
              <a:buSzPct val="100000"/>
              <a:buAutoNum type="alphaLcPeriod" startAt="1"/>
              <a:defRPr sz="3500">
                <a:solidFill>
                  <a:srgbClr val="000000"/>
                </a:solidFill>
                <a:latin typeface="Times New Roman"/>
                <a:ea typeface="Times New Roman"/>
                <a:cs typeface="Times New Roman"/>
                <a:sym typeface="Times New Roman"/>
              </a:defRPr>
            </a:pPr>
            <a:r>
              <a:t>The seven churches of Asia (1:4,9; 2:4,10,13; 3:1,10,15,16, 17; etc.)</a:t>
            </a:r>
          </a:p>
          <a:p>
            <a:pPr marL="1143000" indent="-457200" algn="l" defTabSz="457200">
              <a:spcBef>
                <a:spcPts val="800"/>
              </a:spcBef>
              <a:buSzPct val="100000"/>
              <a:buAutoNum type="alphaLcPeriod" startAt="1"/>
              <a:defRPr sz="3500">
                <a:solidFill>
                  <a:srgbClr val="000000"/>
                </a:solidFill>
                <a:latin typeface="Times New Roman"/>
                <a:ea typeface="Times New Roman"/>
                <a:cs typeface="Times New Roman"/>
                <a:sym typeface="Times New Roman"/>
              </a:defRPr>
            </a:pPr>
            <a:r>
              <a:t>John is banished to the Isle of Patmos (1:9)</a:t>
            </a:r>
          </a:p>
          <a:p>
            <a:pPr marL="1143000" indent="-457200" algn="l" defTabSz="457200">
              <a:spcBef>
                <a:spcPts val="800"/>
              </a:spcBef>
              <a:buSzPct val="100000"/>
              <a:buAutoNum type="alphaLcPeriod" startAt="1"/>
              <a:defRPr sz="3500">
                <a:solidFill>
                  <a:srgbClr val="000000"/>
                </a:solidFill>
                <a:latin typeface="Times New Roman"/>
                <a:ea typeface="Times New Roman"/>
                <a:cs typeface="Times New Roman"/>
                <a:sym typeface="Times New Roman"/>
              </a:defRPr>
            </a:pPr>
            <a:r>
              <a:t>The 7 Hills and the 7 Kings (17:9-10).</a:t>
            </a:r>
          </a:p>
          <a:p>
            <a:pPr marL="1143000" indent="-457200" algn="l" defTabSz="457200">
              <a:spcBef>
                <a:spcPts val="800"/>
              </a:spcBef>
              <a:buSzPct val="100000"/>
              <a:buAutoNum type="alphaLcPeriod" startAt="1"/>
              <a:defRPr sz="3500">
                <a:solidFill>
                  <a:srgbClr val="000000"/>
                </a:solidFill>
                <a:latin typeface="Times New Roman"/>
                <a:ea typeface="Times New Roman"/>
                <a:cs typeface="Times New Roman"/>
                <a:sym typeface="Times New Roman"/>
              </a:defRPr>
            </a:pPr>
            <a:r>
              <a:t>Emperor worship in Roman Asia (2:13)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1">
                                            <p:bg/>
                                          </p:spTgt>
                                        </p:tgtEl>
                                        <p:attrNameLst>
                                          <p:attrName>style.visibility</p:attrName>
                                        </p:attrNameLst>
                                      </p:cBhvr>
                                      <p:to>
                                        <p:strVal val="visible"/>
                                      </p:to>
                                    </p:set>
                                    <p:animEffect filter="wipe(left)" transition="in">
                                      <p:cBhvr>
                                        <p:cTn id="7" dur="1500"/>
                                        <p:tgtEl>
                                          <p:spTgt spid="27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71">
                                            <p:txEl>
                                              <p:pRg st="0" end="0"/>
                                            </p:txEl>
                                          </p:spTgt>
                                        </p:tgtEl>
                                        <p:attrNameLst>
                                          <p:attrName>style.visibility</p:attrName>
                                        </p:attrNameLst>
                                      </p:cBhvr>
                                      <p:to>
                                        <p:strVal val="visible"/>
                                      </p:to>
                                    </p:set>
                                    <p:animEffect filter="wipe(left)" transition="in">
                                      <p:cBhvr>
                                        <p:cTn id="10" dur="1500"/>
                                        <p:tgtEl>
                                          <p:spTgt spid="27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71">
                                            <p:txEl>
                                              <p:pRg st="1" end="1"/>
                                            </p:txEl>
                                          </p:spTgt>
                                        </p:tgtEl>
                                        <p:attrNameLst>
                                          <p:attrName>style.visibility</p:attrName>
                                        </p:attrNameLst>
                                      </p:cBhvr>
                                      <p:to>
                                        <p:strVal val="visible"/>
                                      </p:to>
                                    </p:set>
                                    <p:animEffect filter="wipe(left)" transition="in">
                                      <p:cBhvr>
                                        <p:cTn id="15" dur="1500"/>
                                        <p:tgtEl>
                                          <p:spTgt spid="27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71">
                                            <p:txEl>
                                              <p:pRg st="2" end="2"/>
                                            </p:txEl>
                                          </p:spTgt>
                                        </p:tgtEl>
                                        <p:attrNameLst>
                                          <p:attrName>style.visibility</p:attrName>
                                        </p:attrNameLst>
                                      </p:cBhvr>
                                      <p:to>
                                        <p:strVal val="visible"/>
                                      </p:to>
                                    </p:set>
                                    <p:animEffect filter="wipe(left)" transition="in">
                                      <p:cBhvr>
                                        <p:cTn id="20" dur="1500"/>
                                        <p:tgtEl>
                                          <p:spTgt spid="27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71">
                                            <p:txEl>
                                              <p:pRg st="3" end="3"/>
                                            </p:txEl>
                                          </p:spTgt>
                                        </p:tgtEl>
                                        <p:attrNameLst>
                                          <p:attrName>style.visibility</p:attrName>
                                        </p:attrNameLst>
                                      </p:cBhvr>
                                      <p:to>
                                        <p:strVal val="visible"/>
                                      </p:to>
                                    </p:set>
                                    <p:animEffect filter="wipe(left)" transition="in">
                                      <p:cBhvr>
                                        <p:cTn id="25" dur="1500"/>
                                        <p:tgtEl>
                                          <p:spTgt spid="27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71">
                                            <p:txEl>
                                              <p:pRg st="4" end="4"/>
                                            </p:txEl>
                                          </p:spTgt>
                                        </p:tgtEl>
                                        <p:attrNameLst>
                                          <p:attrName>style.visibility</p:attrName>
                                        </p:attrNameLst>
                                      </p:cBhvr>
                                      <p:to>
                                        <p:strVal val="visible"/>
                                      </p:to>
                                    </p:set>
                                    <p:animEffect filter="wipe(left)" transition="in">
                                      <p:cBhvr>
                                        <p:cTn id="30" dur="1500"/>
                                        <p:tgtEl>
                                          <p:spTgt spid="27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71">
                                            <p:txEl>
                                              <p:pRg st="5" end="5"/>
                                            </p:txEl>
                                          </p:spTgt>
                                        </p:tgtEl>
                                        <p:attrNameLst>
                                          <p:attrName>style.visibility</p:attrName>
                                        </p:attrNameLst>
                                      </p:cBhvr>
                                      <p:to>
                                        <p:strVal val="visible"/>
                                      </p:to>
                                    </p:set>
                                    <p:animEffect filter="wipe(left)" transition="in">
                                      <p:cBhvr>
                                        <p:cTn id="35" dur="1500"/>
                                        <p:tgtEl>
                                          <p:spTgt spid="27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271">
                                            <p:txEl>
                                              <p:pRg st="6" end="6"/>
                                            </p:txEl>
                                          </p:spTgt>
                                        </p:tgtEl>
                                        <p:attrNameLst>
                                          <p:attrName>style.visibility</p:attrName>
                                        </p:attrNameLst>
                                      </p:cBhvr>
                                      <p:to>
                                        <p:strVal val="visible"/>
                                      </p:to>
                                    </p:set>
                                    <p:animEffect filter="wipe(left)" transition="in">
                                      <p:cBhvr>
                                        <p:cTn id="40" dur="1500"/>
                                        <p:tgtEl>
                                          <p:spTgt spid="271">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1"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Image" descr="Image"/>
          <p:cNvPicPr>
            <a:picLocks noChangeAspect="1"/>
          </p:cNvPicPr>
          <p:nvPr/>
        </p:nvPicPr>
        <p:blipFill>
          <a:blip r:embed="rId2">
            <a:extLst/>
          </a:blip>
          <a:srcRect l="8454" t="7025" r="5922" b="4573"/>
          <a:stretch>
            <a:fillRect/>
          </a:stretch>
        </p:blipFill>
        <p:spPr>
          <a:xfrm>
            <a:off x="17002" y="3631738"/>
            <a:ext cx="4508501" cy="6023770"/>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10874" y="0"/>
                </a:moveTo>
                <a:cubicBezTo>
                  <a:pt x="10844" y="0"/>
                  <a:pt x="10820" y="113"/>
                  <a:pt x="10820" y="259"/>
                </a:cubicBezTo>
                <a:cubicBezTo>
                  <a:pt x="10820" y="525"/>
                  <a:pt x="10908" y="623"/>
                  <a:pt x="10938" y="390"/>
                </a:cubicBezTo>
                <a:cubicBezTo>
                  <a:pt x="10960" y="222"/>
                  <a:pt x="11055" y="221"/>
                  <a:pt x="11077" y="390"/>
                </a:cubicBezTo>
                <a:cubicBezTo>
                  <a:pt x="11087" y="469"/>
                  <a:pt x="11117" y="511"/>
                  <a:pt x="11151" y="495"/>
                </a:cubicBezTo>
                <a:cubicBezTo>
                  <a:pt x="11182" y="481"/>
                  <a:pt x="11405" y="471"/>
                  <a:pt x="11647" y="475"/>
                </a:cubicBezTo>
                <a:cubicBezTo>
                  <a:pt x="12075" y="482"/>
                  <a:pt x="12088" y="481"/>
                  <a:pt x="12113" y="386"/>
                </a:cubicBezTo>
                <a:cubicBezTo>
                  <a:pt x="12161" y="196"/>
                  <a:pt x="12088" y="166"/>
                  <a:pt x="11594" y="174"/>
                </a:cubicBezTo>
                <a:cubicBezTo>
                  <a:pt x="11095" y="182"/>
                  <a:pt x="10927" y="154"/>
                  <a:pt x="10927" y="61"/>
                </a:cubicBezTo>
                <a:cubicBezTo>
                  <a:pt x="10927" y="28"/>
                  <a:pt x="10903" y="0"/>
                  <a:pt x="10874" y="0"/>
                </a:cubicBezTo>
                <a:close/>
                <a:moveTo>
                  <a:pt x="13057" y="0"/>
                </a:moveTo>
                <a:cubicBezTo>
                  <a:pt x="13001" y="0"/>
                  <a:pt x="12953" y="27"/>
                  <a:pt x="12953" y="58"/>
                </a:cubicBezTo>
                <a:cubicBezTo>
                  <a:pt x="12953" y="134"/>
                  <a:pt x="12805" y="194"/>
                  <a:pt x="12679" y="169"/>
                </a:cubicBezTo>
                <a:cubicBezTo>
                  <a:pt x="12463" y="127"/>
                  <a:pt x="12314" y="391"/>
                  <a:pt x="12508" y="472"/>
                </a:cubicBezTo>
                <a:cubicBezTo>
                  <a:pt x="12633" y="525"/>
                  <a:pt x="12779" y="485"/>
                  <a:pt x="12812" y="391"/>
                </a:cubicBezTo>
                <a:cubicBezTo>
                  <a:pt x="12846" y="295"/>
                  <a:pt x="12953" y="332"/>
                  <a:pt x="12953" y="441"/>
                </a:cubicBezTo>
                <a:cubicBezTo>
                  <a:pt x="12953" y="484"/>
                  <a:pt x="12977" y="519"/>
                  <a:pt x="13006" y="519"/>
                </a:cubicBezTo>
                <a:cubicBezTo>
                  <a:pt x="13035" y="519"/>
                  <a:pt x="13059" y="466"/>
                  <a:pt x="13059" y="401"/>
                </a:cubicBezTo>
                <a:cubicBezTo>
                  <a:pt x="13059" y="337"/>
                  <a:pt x="13080" y="275"/>
                  <a:pt x="13105" y="263"/>
                </a:cubicBezTo>
                <a:cubicBezTo>
                  <a:pt x="13130" y="252"/>
                  <a:pt x="13152" y="188"/>
                  <a:pt x="13154" y="121"/>
                </a:cubicBezTo>
                <a:cubicBezTo>
                  <a:pt x="13158" y="27"/>
                  <a:pt x="13137" y="0"/>
                  <a:pt x="13057" y="0"/>
                </a:cubicBezTo>
                <a:close/>
                <a:moveTo>
                  <a:pt x="15454" y="0"/>
                </a:moveTo>
                <a:cubicBezTo>
                  <a:pt x="15427" y="0"/>
                  <a:pt x="15406" y="45"/>
                  <a:pt x="15406" y="98"/>
                </a:cubicBezTo>
                <a:cubicBezTo>
                  <a:pt x="15406" y="201"/>
                  <a:pt x="15327" y="265"/>
                  <a:pt x="15277" y="205"/>
                </a:cubicBezTo>
                <a:cubicBezTo>
                  <a:pt x="15239" y="159"/>
                  <a:pt x="14453" y="158"/>
                  <a:pt x="14416" y="204"/>
                </a:cubicBezTo>
                <a:cubicBezTo>
                  <a:pt x="14400" y="222"/>
                  <a:pt x="14340" y="216"/>
                  <a:pt x="14283" y="189"/>
                </a:cubicBezTo>
                <a:cubicBezTo>
                  <a:pt x="14202" y="151"/>
                  <a:pt x="14157" y="151"/>
                  <a:pt x="14078" y="188"/>
                </a:cubicBezTo>
                <a:cubicBezTo>
                  <a:pt x="13991" y="229"/>
                  <a:pt x="13963" y="222"/>
                  <a:pt x="13890" y="138"/>
                </a:cubicBezTo>
                <a:cubicBezTo>
                  <a:pt x="13826" y="65"/>
                  <a:pt x="13756" y="40"/>
                  <a:pt x="13618" y="40"/>
                </a:cubicBezTo>
                <a:lnTo>
                  <a:pt x="13433" y="40"/>
                </a:lnTo>
                <a:lnTo>
                  <a:pt x="13433" y="253"/>
                </a:lnTo>
                <a:cubicBezTo>
                  <a:pt x="13433" y="370"/>
                  <a:pt x="13450" y="478"/>
                  <a:pt x="13470" y="492"/>
                </a:cubicBezTo>
                <a:cubicBezTo>
                  <a:pt x="13489" y="507"/>
                  <a:pt x="13548" y="490"/>
                  <a:pt x="13601" y="454"/>
                </a:cubicBezTo>
                <a:cubicBezTo>
                  <a:pt x="13690" y="393"/>
                  <a:pt x="13700" y="393"/>
                  <a:pt x="13732" y="455"/>
                </a:cubicBezTo>
                <a:cubicBezTo>
                  <a:pt x="13754" y="499"/>
                  <a:pt x="13798" y="514"/>
                  <a:pt x="13853" y="497"/>
                </a:cubicBezTo>
                <a:cubicBezTo>
                  <a:pt x="13901" y="482"/>
                  <a:pt x="14044" y="473"/>
                  <a:pt x="14171" y="477"/>
                </a:cubicBezTo>
                <a:cubicBezTo>
                  <a:pt x="14303" y="481"/>
                  <a:pt x="14388" y="467"/>
                  <a:pt x="14370" y="445"/>
                </a:cubicBezTo>
                <a:cubicBezTo>
                  <a:pt x="14353" y="425"/>
                  <a:pt x="14377" y="387"/>
                  <a:pt x="14420" y="360"/>
                </a:cubicBezTo>
                <a:cubicBezTo>
                  <a:pt x="14485" y="320"/>
                  <a:pt x="14508" y="330"/>
                  <a:pt x="14553" y="418"/>
                </a:cubicBezTo>
                <a:cubicBezTo>
                  <a:pt x="14613" y="537"/>
                  <a:pt x="14729" y="535"/>
                  <a:pt x="14758" y="416"/>
                </a:cubicBezTo>
                <a:cubicBezTo>
                  <a:pt x="14791" y="281"/>
                  <a:pt x="14865" y="261"/>
                  <a:pt x="14921" y="373"/>
                </a:cubicBezTo>
                <a:cubicBezTo>
                  <a:pt x="14951" y="431"/>
                  <a:pt x="15008" y="481"/>
                  <a:pt x="15045" y="482"/>
                </a:cubicBezTo>
                <a:cubicBezTo>
                  <a:pt x="15410" y="498"/>
                  <a:pt x="15514" y="495"/>
                  <a:pt x="15526" y="470"/>
                </a:cubicBezTo>
                <a:cubicBezTo>
                  <a:pt x="15558" y="398"/>
                  <a:pt x="15497" y="0"/>
                  <a:pt x="15454" y="0"/>
                </a:cubicBezTo>
                <a:close/>
                <a:moveTo>
                  <a:pt x="16552" y="0"/>
                </a:moveTo>
                <a:cubicBezTo>
                  <a:pt x="16492" y="0"/>
                  <a:pt x="16470" y="21"/>
                  <a:pt x="16491" y="61"/>
                </a:cubicBezTo>
                <a:cubicBezTo>
                  <a:pt x="16540" y="156"/>
                  <a:pt x="16362" y="186"/>
                  <a:pt x="16276" y="98"/>
                </a:cubicBezTo>
                <a:cubicBezTo>
                  <a:pt x="16206" y="26"/>
                  <a:pt x="16202" y="27"/>
                  <a:pt x="16124" y="110"/>
                </a:cubicBezTo>
                <a:cubicBezTo>
                  <a:pt x="16060" y="179"/>
                  <a:pt x="16008" y="190"/>
                  <a:pt x="15858" y="172"/>
                </a:cubicBezTo>
                <a:cubicBezTo>
                  <a:pt x="15688" y="152"/>
                  <a:pt x="15673" y="158"/>
                  <a:pt x="15680" y="245"/>
                </a:cubicBezTo>
                <a:cubicBezTo>
                  <a:pt x="15684" y="297"/>
                  <a:pt x="15678" y="365"/>
                  <a:pt x="15666" y="397"/>
                </a:cubicBezTo>
                <a:cubicBezTo>
                  <a:pt x="15653" y="435"/>
                  <a:pt x="15700" y="463"/>
                  <a:pt x="15805" y="478"/>
                </a:cubicBezTo>
                <a:cubicBezTo>
                  <a:pt x="15948" y="499"/>
                  <a:pt x="15968" y="489"/>
                  <a:pt x="15991" y="389"/>
                </a:cubicBezTo>
                <a:cubicBezTo>
                  <a:pt x="16024" y="251"/>
                  <a:pt x="16119" y="242"/>
                  <a:pt x="16142" y="374"/>
                </a:cubicBezTo>
                <a:cubicBezTo>
                  <a:pt x="16155" y="455"/>
                  <a:pt x="16192" y="474"/>
                  <a:pt x="16368" y="487"/>
                </a:cubicBezTo>
                <a:lnTo>
                  <a:pt x="16579" y="501"/>
                </a:lnTo>
                <a:lnTo>
                  <a:pt x="16579" y="315"/>
                </a:lnTo>
                <a:cubicBezTo>
                  <a:pt x="16579" y="211"/>
                  <a:pt x="16593" y="97"/>
                  <a:pt x="16611" y="63"/>
                </a:cubicBezTo>
                <a:cubicBezTo>
                  <a:pt x="16633" y="20"/>
                  <a:pt x="16613" y="0"/>
                  <a:pt x="16552" y="0"/>
                </a:cubicBezTo>
                <a:close/>
                <a:moveTo>
                  <a:pt x="4718" y="11"/>
                </a:moveTo>
                <a:cubicBezTo>
                  <a:pt x="4700" y="5"/>
                  <a:pt x="4670" y="5"/>
                  <a:pt x="4625" y="14"/>
                </a:cubicBezTo>
                <a:cubicBezTo>
                  <a:pt x="4559" y="27"/>
                  <a:pt x="4384" y="40"/>
                  <a:pt x="4238" y="41"/>
                </a:cubicBezTo>
                <a:cubicBezTo>
                  <a:pt x="3980" y="44"/>
                  <a:pt x="3975" y="46"/>
                  <a:pt x="4091" y="107"/>
                </a:cubicBezTo>
                <a:cubicBezTo>
                  <a:pt x="4185" y="156"/>
                  <a:pt x="4211" y="208"/>
                  <a:pt x="4211" y="344"/>
                </a:cubicBezTo>
                <a:cubicBezTo>
                  <a:pt x="4211" y="580"/>
                  <a:pt x="4308" y="568"/>
                  <a:pt x="4329" y="330"/>
                </a:cubicBezTo>
                <a:cubicBezTo>
                  <a:pt x="4344" y="158"/>
                  <a:pt x="4356" y="139"/>
                  <a:pt x="4477" y="139"/>
                </a:cubicBezTo>
                <a:cubicBezTo>
                  <a:pt x="4597" y="139"/>
                  <a:pt x="4614" y="160"/>
                  <a:pt x="4640" y="340"/>
                </a:cubicBezTo>
                <a:cubicBezTo>
                  <a:pt x="4668" y="524"/>
                  <a:pt x="4714" y="526"/>
                  <a:pt x="4754" y="347"/>
                </a:cubicBezTo>
                <a:cubicBezTo>
                  <a:pt x="4783" y="224"/>
                  <a:pt x="4878" y="253"/>
                  <a:pt x="4895" y="390"/>
                </a:cubicBezTo>
                <a:cubicBezTo>
                  <a:pt x="4911" y="516"/>
                  <a:pt x="4955" y="548"/>
                  <a:pt x="5032" y="491"/>
                </a:cubicBezTo>
                <a:cubicBezTo>
                  <a:pt x="5053" y="475"/>
                  <a:pt x="5163" y="468"/>
                  <a:pt x="5279" y="474"/>
                </a:cubicBezTo>
                <a:cubicBezTo>
                  <a:pt x="5481" y="485"/>
                  <a:pt x="5490" y="480"/>
                  <a:pt x="5490" y="367"/>
                </a:cubicBezTo>
                <a:cubicBezTo>
                  <a:pt x="5490" y="215"/>
                  <a:pt x="5386" y="153"/>
                  <a:pt x="5159" y="172"/>
                </a:cubicBezTo>
                <a:cubicBezTo>
                  <a:pt x="4926" y="191"/>
                  <a:pt x="4745" y="141"/>
                  <a:pt x="4745" y="57"/>
                </a:cubicBezTo>
                <a:cubicBezTo>
                  <a:pt x="4745" y="33"/>
                  <a:pt x="4737" y="18"/>
                  <a:pt x="4718" y="11"/>
                </a:cubicBezTo>
                <a:close/>
                <a:moveTo>
                  <a:pt x="9068" y="28"/>
                </a:moveTo>
                <a:cubicBezTo>
                  <a:pt x="9028" y="19"/>
                  <a:pt x="8958" y="22"/>
                  <a:pt x="8833" y="30"/>
                </a:cubicBezTo>
                <a:cubicBezTo>
                  <a:pt x="8667" y="41"/>
                  <a:pt x="8529" y="74"/>
                  <a:pt x="8489" y="112"/>
                </a:cubicBezTo>
                <a:cubicBezTo>
                  <a:pt x="8427" y="171"/>
                  <a:pt x="8415" y="485"/>
                  <a:pt x="8475" y="460"/>
                </a:cubicBezTo>
                <a:cubicBezTo>
                  <a:pt x="8490" y="454"/>
                  <a:pt x="8544" y="460"/>
                  <a:pt x="8595" y="474"/>
                </a:cubicBezTo>
                <a:cubicBezTo>
                  <a:pt x="8646" y="488"/>
                  <a:pt x="8783" y="500"/>
                  <a:pt x="8899" y="501"/>
                </a:cubicBezTo>
                <a:cubicBezTo>
                  <a:pt x="9096" y="503"/>
                  <a:pt x="9111" y="495"/>
                  <a:pt x="9125" y="381"/>
                </a:cubicBezTo>
                <a:cubicBezTo>
                  <a:pt x="9146" y="220"/>
                  <a:pt x="9245" y="226"/>
                  <a:pt x="9266" y="390"/>
                </a:cubicBezTo>
                <a:cubicBezTo>
                  <a:pt x="9291" y="586"/>
                  <a:pt x="9382" y="545"/>
                  <a:pt x="9382" y="337"/>
                </a:cubicBezTo>
                <a:cubicBezTo>
                  <a:pt x="9382" y="171"/>
                  <a:pt x="9371" y="157"/>
                  <a:pt x="9262" y="168"/>
                </a:cubicBezTo>
                <a:cubicBezTo>
                  <a:pt x="9174" y="177"/>
                  <a:pt x="9137" y="157"/>
                  <a:pt x="9125" y="95"/>
                </a:cubicBezTo>
                <a:cubicBezTo>
                  <a:pt x="9118" y="58"/>
                  <a:pt x="9109" y="37"/>
                  <a:pt x="9068" y="28"/>
                </a:cubicBezTo>
                <a:close/>
                <a:moveTo>
                  <a:pt x="5971" y="40"/>
                </a:moveTo>
                <a:cubicBezTo>
                  <a:pt x="5838" y="40"/>
                  <a:pt x="5811" y="56"/>
                  <a:pt x="5811" y="135"/>
                </a:cubicBezTo>
                <a:cubicBezTo>
                  <a:pt x="5811" y="193"/>
                  <a:pt x="5864" y="256"/>
                  <a:pt x="5946" y="296"/>
                </a:cubicBezTo>
                <a:cubicBezTo>
                  <a:pt x="6085" y="364"/>
                  <a:pt x="6074" y="462"/>
                  <a:pt x="5933" y="421"/>
                </a:cubicBezTo>
                <a:cubicBezTo>
                  <a:pt x="5889" y="409"/>
                  <a:pt x="5826" y="411"/>
                  <a:pt x="5792" y="427"/>
                </a:cubicBezTo>
                <a:cubicBezTo>
                  <a:pt x="5754" y="444"/>
                  <a:pt x="5782" y="466"/>
                  <a:pt x="5864" y="481"/>
                </a:cubicBezTo>
                <a:cubicBezTo>
                  <a:pt x="5937" y="495"/>
                  <a:pt x="6045" y="494"/>
                  <a:pt x="6104" y="480"/>
                </a:cubicBezTo>
                <a:cubicBezTo>
                  <a:pt x="6162" y="465"/>
                  <a:pt x="6315" y="461"/>
                  <a:pt x="6442" y="470"/>
                </a:cubicBezTo>
                <a:cubicBezTo>
                  <a:pt x="6618" y="482"/>
                  <a:pt x="6688" y="469"/>
                  <a:pt x="6740" y="416"/>
                </a:cubicBezTo>
                <a:cubicBezTo>
                  <a:pt x="6805" y="350"/>
                  <a:pt x="6812" y="350"/>
                  <a:pt x="6872" y="433"/>
                </a:cubicBezTo>
                <a:cubicBezTo>
                  <a:pt x="6944" y="534"/>
                  <a:pt x="7022" y="514"/>
                  <a:pt x="7094" y="373"/>
                </a:cubicBezTo>
                <a:cubicBezTo>
                  <a:pt x="7150" y="263"/>
                  <a:pt x="7250" y="281"/>
                  <a:pt x="7250" y="401"/>
                </a:cubicBezTo>
                <a:cubicBezTo>
                  <a:pt x="7250" y="444"/>
                  <a:pt x="7280" y="480"/>
                  <a:pt x="7316" y="481"/>
                </a:cubicBezTo>
                <a:cubicBezTo>
                  <a:pt x="7353" y="482"/>
                  <a:pt x="7484" y="488"/>
                  <a:pt x="7607" y="494"/>
                </a:cubicBezTo>
                <a:cubicBezTo>
                  <a:pt x="7821" y="504"/>
                  <a:pt x="7831" y="498"/>
                  <a:pt x="7846" y="381"/>
                </a:cubicBezTo>
                <a:cubicBezTo>
                  <a:pt x="7868" y="219"/>
                  <a:pt x="7966" y="226"/>
                  <a:pt x="7987" y="390"/>
                </a:cubicBezTo>
                <a:cubicBezTo>
                  <a:pt x="8012" y="585"/>
                  <a:pt x="8103" y="546"/>
                  <a:pt x="8103" y="340"/>
                </a:cubicBezTo>
                <a:lnTo>
                  <a:pt x="8103" y="161"/>
                </a:lnTo>
                <a:lnTo>
                  <a:pt x="7573" y="167"/>
                </a:lnTo>
                <a:cubicBezTo>
                  <a:pt x="7138" y="170"/>
                  <a:pt x="7036" y="182"/>
                  <a:pt x="7008" y="235"/>
                </a:cubicBezTo>
                <a:cubicBezTo>
                  <a:pt x="6978" y="294"/>
                  <a:pt x="6970" y="293"/>
                  <a:pt x="6911" y="233"/>
                </a:cubicBezTo>
                <a:cubicBezTo>
                  <a:pt x="6865" y="186"/>
                  <a:pt x="6773" y="170"/>
                  <a:pt x="6583" y="175"/>
                </a:cubicBezTo>
                <a:cubicBezTo>
                  <a:pt x="6393" y="180"/>
                  <a:pt x="6294" y="162"/>
                  <a:pt x="6225" y="111"/>
                </a:cubicBezTo>
                <a:cubicBezTo>
                  <a:pt x="6173" y="72"/>
                  <a:pt x="6059" y="40"/>
                  <a:pt x="5971" y="40"/>
                </a:cubicBezTo>
                <a:close/>
                <a:moveTo>
                  <a:pt x="10022" y="162"/>
                </a:moveTo>
                <a:lnTo>
                  <a:pt x="10022" y="340"/>
                </a:lnTo>
                <a:cubicBezTo>
                  <a:pt x="10022" y="438"/>
                  <a:pt x="10046" y="519"/>
                  <a:pt x="10076" y="519"/>
                </a:cubicBezTo>
                <a:cubicBezTo>
                  <a:pt x="10105" y="519"/>
                  <a:pt x="10129" y="476"/>
                  <a:pt x="10129" y="424"/>
                </a:cubicBezTo>
                <a:cubicBezTo>
                  <a:pt x="10129" y="325"/>
                  <a:pt x="10245" y="221"/>
                  <a:pt x="10305" y="266"/>
                </a:cubicBezTo>
                <a:cubicBezTo>
                  <a:pt x="10325" y="281"/>
                  <a:pt x="10342" y="325"/>
                  <a:pt x="10342" y="364"/>
                </a:cubicBezTo>
                <a:cubicBezTo>
                  <a:pt x="10342" y="444"/>
                  <a:pt x="10527" y="536"/>
                  <a:pt x="10610" y="498"/>
                </a:cubicBezTo>
                <a:cubicBezTo>
                  <a:pt x="10696" y="458"/>
                  <a:pt x="10668" y="355"/>
                  <a:pt x="10573" y="367"/>
                </a:cubicBezTo>
                <a:cubicBezTo>
                  <a:pt x="10442" y="385"/>
                  <a:pt x="10419" y="277"/>
                  <a:pt x="10549" y="252"/>
                </a:cubicBezTo>
                <a:cubicBezTo>
                  <a:pt x="10761" y="210"/>
                  <a:pt x="10661" y="168"/>
                  <a:pt x="10342" y="165"/>
                </a:cubicBezTo>
                <a:lnTo>
                  <a:pt x="10022" y="162"/>
                </a:lnTo>
                <a:close/>
                <a:moveTo>
                  <a:pt x="17257" y="167"/>
                </a:moveTo>
                <a:cubicBezTo>
                  <a:pt x="16778" y="166"/>
                  <a:pt x="16728" y="182"/>
                  <a:pt x="16748" y="333"/>
                </a:cubicBezTo>
                <a:cubicBezTo>
                  <a:pt x="16763" y="450"/>
                  <a:pt x="16781" y="460"/>
                  <a:pt x="16964" y="463"/>
                </a:cubicBezTo>
                <a:cubicBezTo>
                  <a:pt x="17074" y="464"/>
                  <a:pt x="17180" y="477"/>
                  <a:pt x="17200" y="492"/>
                </a:cubicBezTo>
                <a:cubicBezTo>
                  <a:pt x="17275" y="549"/>
                  <a:pt x="17319" y="516"/>
                  <a:pt x="17335" y="390"/>
                </a:cubicBezTo>
                <a:cubicBezTo>
                  <a:pt x="17355" y="237"/>
                  <a:pt x="17450" y="217"/>
                  <a:pt x="17476" y="360"/>
                </a:cubicBezTo>
                <a:cubicBezTo>
                  <a:pt x="17509" y="548"/>
                  <a:pt x="17592" y="541"/>
                  <a:pt x="17592" y="352"/>
                </a:cubicBezTo>
                <a:lnTo>
                  <a:pt x="17592" y="168"/>
                </a:lnTo>
                <a:lnTo>
                  <a:pt x="17257" y="167"/>
                </a:lnTo>
                <a:close/>
                <a:moveTo>
                  <a:pt x="9684" y="168"/>
                </a:moveTo>
                <a:cubicBezTo>
                  <a:pt x="9515" y="163"/>
                  <a:pt x="9508" y="169"/>
                  <a:pt x="9528" y="292"/>
                </a:cubicBezTo>
                <a:cubicBezTo>
                  <a:pt x="9540" y="362"/>
                  <a:pt x="9557" y="438"/>
                  <a:pt x="9566" y="460"/>
                </a:cubicBezTo>
                <a:cubicBezTo>
                  <a:pt x="9575" y="482"/>
                  <a:pt x="9645" y="500"/>
                  <a:pt x="9722" y="500"/>
                </a:cubicBezTo>
                <a:cubicBezTo>
                  <a:pt x="9850" y="500"/>
                  <a:pt x="9861" y="485"/>
                  <a:pt x="9861" y="336"/>
                </a:cubicBezTo>
                <a:cubicBezTo>
                  <a:pt x="9861" y="179"/>
                  <a:pt x="9855" y="173"/>
                  <a:pt x="9684" y="168"/>
                </a:cubicBezTo>
                <a:close/>
                <a:moveTo>
                  <a:pt x="4779" y="679"/>
                </a:moveTo>
                <a:cubicBezTo>
                  <a:pt x="4737" y="679"/>
                  <a:pt x="4707" y="710"/>
                  <a:pt x="4711" y="749"/>
                </a:cubicBezTo>
                <a:cubicBezTo>
                  <a:pt x="4718" y="814"/>
                  <a:pt x="4600" y="820"/>
                  <a:pt x="3052" y="830"/>
                </a:cubicBezTo>
                <a:lnTo>
                  <a:pt x="1387" y="840"/>
                </a:lnTo>
                <a:lnTo>
                  <a:pt x="1374" y="2526"/>
                </a:lnTo>
                <a:lnTo>
                  <a:pt x="1360" y="4212"/>
                </a:lnTo>
                <a:lnTo>
                  <a:pt x="680" y="4212"/>
                </a:lnTo>
                <a:cubicBezTo>
                  <a:pt x="190" y="4212"/>
                  <a:pt x="0" y="4225"/>
                  <a:pt x="0" y="4259"/>
                </a:cubicBezTo>
                <a:cubicBezTo>
                  <a:pt x="0" y="4286"/>
                  <a:pt x="23" y="4318"/>
                  <a:pt x="51" y="4331"/>
                </a:cubicBezTo>
                <a:cubicBezTo>
                  <a:pt x="81" y="4344"/>
                  <a:pt x="97" y="4807"/>
                  <a:pt x="91" y="5480"/>
                </a:cubicBezTo>
                <a:lnTo>
                  <a:pt x="80" y="6608"/>
                </a:lnTo>
                <a:lnTo>
                  <a:pt x="720" y="6608"/>
                </a:lnTo>
                <a:lnTo>
                  <a:pt x="1360" y="6608"/>
                </a:lnTo>
                <a:lnTo>
                  <a:pt x="1360" y="7666"/>
                </a:lnTo>
                <a:lnTo>
                  <a:pt x="1360" y="8724"/>
                </a:lnTo>
                <a:lnTo>
                  <a:pt x="733" y="8735"/>
                </a:lnTo>
                <a:lnTo>
                  <a:pt x="106" y="8746"/>
                </a:lnTo>
                <a:lnTo>
                  <a:pt x="104" y="8974"/>
                </a:lnTo>
                <a:cubicBezTo>
                  <a:pt x="103" y="9100"/>
                  <a:pt x="104" y="9595"/>
                  <a:pt x="106" y="10076"/>
                </a:cubicBezTo>
                <a:cubicBezTo>
                  <a:pt x="108" y="10674"/>
                  <a:pt x="89" y="10967"/>
                  <a:pt x="47" y="11005"/>
                </a:cubicBezTo>
                <a:cubicBezTo>
                  <a:pt x="-12" y="11058"/>
                  <a:pt x="56" y="11084"/>
                  <a:pt x="123" y="11033"/>
                </a:cubicBezTo>
                <a:cubicBezTo>
                  <a:pt x="181" y="10990"/>
                  <a:pt x="529" y="10982"/>
                  <a:pt x="562" y="11022"/>
                </a:cubicBezTo>
                <a:cubicBezTo>
                  <a:pt x="582" y="11046"/>
                  <a:pt x="633" y="11043"/>
                  <a:pt x="699" y="11016"/>
                </a:cubicBezTo>
                <a:cubicBezTo>
                  <a:pt x="775" y="10986"/>
                  <a:pt x="827" y="10986"/>
                  <a:pt x="878" y="11018"/>
                </a:cubicBezTo>
                <a:cubicBezTo>
                  <a:pt x="930" y="11050"/>
                  <a:pt x="956" y="11045"/>
                  <a:pt x="980" y="10998"/>
                </a:cubicBezTo>
                <a:cubicBezTo>
                  <a:pt x="1003" y="10954"/>
                  <a:pt x="1065" y="10938"/>
                  <a:pt x="1186" y="10947"/>
                </a:cubicBezTo>
                <a:lnTo>
                  <a:pt x="1360" y="10959"/>
                </a:lnTo>
                <a:lnTo>
                  <a:pt x="1360" y="12098"/>
                </a:lnTo>
                <a:cubicBezTo>
                  <a:pt x="1360" y="13080"/>
                  <a:pt x="1350" y="13236"/>
                  <a:pt x="1281" y="13241"/>
                </a:cubicBezTo>
                <a:cubicBezTo>
                  <a:pt x="1237" y="13244"/>
                  <a:pt x="954" y="13248"/>
                  <a:pt x="653" y="13251"/>
                </a:cubicBezTo>
                <a:lnTo>
                  <a:pt x="106" y="13255"/>
                </a:lnTo>
                <a:lnTo>
                  <a:pt x="106" y="14872"/>
                </a:lnTo>
                <a:lnTo>
                  <a:pt x="106" y="16487"/>
                </a:lnTo>
                <a:lnTo>
                  <a:pt x="749" y="16498"/>
                </a:lnTo>
                <a:lnTo>
                  <a:pt x="1389" y="16510"/>
                </a:lnTo>
                <a:lnTo>
                  <a:pt x="1387" y="19054"/>
                </a:lnTo>
                <a:lnTo>
                  <a:pt x="1385" y="21600"/>
                </a:lnTo>
                <a:lnTo>
                  <a:pt x="11326" y="21600"/>
                </a:lnTo>
                <a:lnTo>
                  <a:pt x="21267" y="21600"/>
                </a:lnTo>
                <a:lnTo>
                  <a:pt x="21282" y="20412"/>
                </a:lnTo>
                <a:lnTo>
                  <a:pt x="21295" y="19223"/>
                </a:lnTo>
                <a:lnTo>
                  <a:pt x="21442" y="19212"/>
                </a:lnTo>
                <a:lnTo>
                  <a:pt x="21588" y="19199"/>
                </a:lnTo>
                <a:lnTo>
                  <a:pt x="21588" y="18046"/>
                </a:lnTo>
                <a:lnTo>
                  <a:pt x="21588" y="16894"/>
                </a:lnTo>
                <a:lnTo>
                  <a:pt x="21442" y="16881"/>
                </a:lnTo>
                <a:cubicBezTo>
                  <a:pt x="21297" y="16869"/>
                  <a:pt x="21295" y="16864"/>
                  <a:pt x="21295" y="16589"/>
                </a:cubicBezTo>
                <a:cubicBezTo>
                  <a:pt x="21295" y="16330"/>
                  <a:pt x="21304" y="16308"/>
                  <a:pt x="21415" y="16296"/>
                </a:cubicBezTo>
                <a:cubicBezTo>
                  <a:pt x="21533" y="16283"/>
                  <a:pt x="21536" y="16276"/>
                  <a:pt x="21539" y="15668"/>
                </a:cubicBezTo>
                <a:cubicBezTo>
                  <a:pt x="21546" y="13912"/>
                  <a:pt x="21556" y="14047"/>
                  <a:pt x="21415" y="14062"/>
                </a:cubicBezTo>
                <a:lnTo>
                  <a:pt x="21295" y="14073"/>
                </a:lnTo>
                <a:lnTo>
                  <a:pt x="21295" y="12616"/>
                </a:lnTo>
                <a:lnTo>
                  <a:pt x="21295" y="11159"/>
                </a:lnTo>
                <a:lnTo>
                  <a:pt x="21442" y="11147"/>
                </a:lnTo>
                <a:lnTo>
                  <a:pt x="21588" y="11134"/>
                </a:lnTo>
                <a:lnTo>
                  <a:pt x="21586" y="9982"/>
                </a:lnTo>
                <a:lnTo>
                  <a:pt x="21584" y="8829"/>
                </a:lnTo>
                <a:lnTo>
                  <a:pt x="21440" y="8816"/>
                </a:lnTo>
                <a:lnTo>
                  <a:pt x="21295" y="8803"/>
                </a:lnTo>
                <a:lnTo>
                  <a:pt x="21282" y="4822"/>
                </a:lnTo>
                <a:lnTo>
                  <a:pt x="21269" y="838"/>
                </a:lnTo>
                <a:lnTo>
                  <a:pt x="13046" y="828"/>
                </a:lnTo>
                <a:cubicBezTo>
                  <a:pt x="5249" y="819"/>
                  <a:pt x="4825" y="815"/>
                  <a:pt x="4840" y="749"/>
                </a:cubicBezTo>
                <a:cubicBezTo>
                  <a:pt x="4849" y="709"/>
                  <a:pt x="4822" y="679"/>
                  <a:pt x="4779" y="679"/>
                </a:cubicBezTo>
                <a:close/>
              </a:path>
            </a:pathLst>
          </a:custGeom>
          <a:ln w="12700">
            <a:miter lim="400000"/>
          </a:ln>
        </p:spPr>
      </p:pic>
      <p:pic>
        <p:nvPicPr>
          <p:cNvPr id="274"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254000" y="80767"/>
            <a:ext cx="12496687" cy="197069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75" name="Introduction to John’s Book of Revelation"/>
          <p:cNvSpPr txBox="1"/>
          <p:nvPr/>
        </p:nvSpPr>
        <p:spPr>
          <a:xfrm>
            <a:off x="1471152" y="1839616"/>
            <a:ext cx="10062496" cy="715021"/>
          </a:xfrm>
          <a:prstGeom prst="rect">
            <a:avLst/>
          </a:prstGeom>
          <a:gradFill>
            <a:gsLst>
              <a:gs pos="0">
                <a:srgbClr val="001C4B"/>
              </a:gs>
              <a:gs pos="100000">
                <a:srgbClr val="011925"/>
              </a:gs>
            </a:gsLst>
            <a:lin ang="5400000"/>
          </a:gradFill>
          <a:ln w="381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000">
                <a:solidFill>
                  <a:srgbClr val="FFFFFF"/>
                </a:solidFill>
                <a:latin typeface="Times New Roman"/>
                <a:ea typeface="Times New Roman"/>
                <a:cs typeface="Times New Roman"/>
                <a:sym typeface="Times New Roman"/>
              </a:defRPr>
            </a:lvl1pPr>
          </a:lstStyle>
          <a:p>
            <a:pPr/>
            <a:r>
              <a:t>Introduction to John’s Book of Revelation</a:t>
            </a:r>
          </a:p>
        </p:txBody>
      </p:sp>
      <p:sp>
        <p:nvSpPr>
          <p:cNvPr id="276" name="To WHOM Is Revelation Written?"/>
          <p:cNvSpPr/>
          <p:nvPr/>
        </p:nvSpPr>
        <p:spPr>
          <a:xfrm>
            <a:off x="357265" y="2789491"/>
            <a:ext cx="12290270" cy="937061"/>
          </a:xfrm>
          <a:prstGeom prst="roundRect">
            <a:avLst>
              <a:gd name="adj" fmla="val 20330"/>
            </a:avLst>
          </a:prstGeom>
          <a:gradFill>
            <a:gsLst>
              <a:gs pos="0">
                <a:schemeClr val="accent5">
                  <a:hueOff val="-158059"/>
                  <a:satOff val="-13250"/>
                  <a:lumOff val="10967"/>
                </a:schemeClr>
              </a:gs>
              <a:gs pos="100000">
                <a:schemeClr val="accent5">
                  <a:hueOff val="-53923"/>
                  <a:lumOff val="-6733"/>
                </a:schemeClr>
              </a:gs>
            </a:gsLst>
            <a:lin ang="5400000"/>
          </a:gradFill>
          <a:ln w="381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000">
                <a:ln w="12700" cap="flat">
                  <a:solidFill>
                    <a:srgbClr val="000000"/>
                  </a:solidFill>
                  <a:prstDash val="solid"/>
                  <a:miter lim="400000"/>
                </a:ln>
                <a:solidFill>
                  <a:srgbClr val="FFFFFF"/>
                </a:solidFill>
                <a:effectLst>
                  <a:outerShdw sx="100000" sy="100000" kx="0" ky="0" algn="b" rotWithShape="0" blurRad="12700" dist="63500" dir="3240000">
                    <a:srgbClr val="000000"/>
                  </a:outerShdw>
                </a:effectLst>
                <a:latin typeface="Gill Sans"/>
                <a:ea typeface="Gill Sans"/>
                <a:cs typeface="Gill Sans"/>
                <a:sym typeface="Gill Sans"/>
              </a:defRPr>
            </a:lvl1pPr>
          </a:lstStyle>
          <a:p>
            <a:pPr/>
            <a:r>
              <a:t>To WHOM Is Revelation Written?</a:t>
            </a:r>
          </a:p>
        </p:txBody>
      </p:sp>
      <p:sp>
        <p:nvSpPr>
          <p:cNvPr id="277" name="Revelation 1:4–6 (NKJV)…"/>
          <p:cNvSpPr txBox="1"/>
          <p:nvPr/>
        </p:nvSpPr>
        <p:spPr>
          <a:xfrm>
            <a:off x="4611800" y="3942355"/>
            <a:ext cx="8162999" cy="57225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300">
                <a:solidFill>
                  <a:srgbClr val="000000"/>
                </a:solidFill>
                <a:latin typeface="Times New Roman"/>
                <a:ea typeface="Times New Roman"/>
                <a:cs typeface="Times New Roman"/>
                <a:sym typeface="Times New Roman"/>
              </a:defRPr>
            </a:pPr>
            <a:r>
              <a:t>Revelation 1:4–6 (NKJV)</a:t>
            </a:r>
          </a:p>
          <a:p>
            <a:pPr defTabSz="457200">
              <a:defRPr sz="3300">
                <a:solidFill>
                  <a:srgbClr val="000000"/>
                </a:solidFill>
                <a:latin typeface="Times New Roman"/>
                <a:ea typeface="Times New Roman"/>
                <a:cs typeface="Times New Roman"/>
                <a:sym typeface="Times New Roman"/>
              </a:defRPr>
            </a:pPr>
            <a:r>
              <a:rPr baseline="31999"/>
              <a:t>4</a:t>
            </a:r>
            <a:r>
              <a:t> John, to the seven churches which are in Asia: Grace to you and peace from Him who is and who was and who is to come, and from the seven Spirits who are before His throne, </a:t>
            </a:r>
            <a:r>
              <a:rPr baseline="31999"/>
              <a:t>5</a:t>
            </a:r>
            <a:r>
              <a:t> and from Jesus Christ, the faithful witness, the firstborn from the dead, and the ruler over the kings of the earth. To Him who loved us and washed us from our sins in His own blood, </a:t>
            </a:r>
            <a:r>
              <a:rPr baseline="31999"/>
              <a:t>6</a:t>
            </a:r>
            <a:r>
              <a:t> and has made us kings and priests to His God and Father, to Him </a:t>
            </a:r>
            <a:r>
              <a:rPr i="1"/>
              <a:t>be</a:t>
            </a:r>
            <a:r>
              <a:t> glory and dominion forever and ever. Amen.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Front view of a red Ducati motorcycle against a black background" descr="Front view of a red Ducati motorcycle against a black background"/>
          <p:cNvPicPr>
            <a:picLocks noChangeAspect="0"/>
          </p:cNvPicPr>
          <p:nvPr/>
        </p:nvPicPr>
        <p:blipFill>
          <a:blip r:embed="rId2">
            <a:extLst/>
          </a:blip>
          <a:srcRect l="2887" t="53918" r="3218" b="11476"/>
          <a:stretch>
            <a:fillRect/>
          </a:stretch>
        </p:blipFill>
        <p:spPr>
          <a:xfrm>
            <a:off x="254000" y="80767"/>
            <a:ext cx="12496687" cy="197069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80" name="Introduction to John’s Book of Revelation"/>
          <p:cNvSpPr txBox="1"/>
          <p:nvPr/>
        </p:nvSpPr>
        <p:spPr>
          <a:xfrm>
            <a:off x="1730919" y="2306677"/>
            <a:ext cx="9542961" cy="7007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300">
                <a:solidFill>
                  <a:srgbClr val="000000"/>
                </a:solidFill>
                <a:latin typeface="Times New Roman"/>
                <a:ea typeface="Times New Roman"/>
                <a:cs typeface="Times New Roman"/>
                <a:sym typeface="Times New Roman"/>
              </a:defRPr>
            </a:lvl1pPr>
          </a:lstStyle>
          <a:p>
            <a:pPr/>
            <a:r>
              <a:t>Introduction to John’s Book of Revelation</a:t>
            </a:r>
          </a:p>
        </p:txBody>
      </p:sp>
      <p:grpSp>
        <p:nvGrpSpPr>
          <p:cNvPr id="283" name="Front view of a red Ducati motorcycle against a black background"/>
          <p:cNvGrpSpPr/>
          <p:nvPr/>
        </p:nvGrpSpPr>
        <p:grpSpPr>
          <a:xfrm>
            <a:off x="93865" y="3243357"/>
            <a:ext cx="6238070" cy="6523120"/>
            <a:chOff x="0" y="0"/>
            <a:chExt cx="6238069" cy="6523118"/>
          </a:xfrm>
        </p:grpSpPr>
        <p:pic>
          <p:nvPicPr>
            <p:cNvPr id="282" name="Front view of a red Ducati motorcycle against a black background" descr="Front view of a red Ducati motorcycle against a black background"/>
            <p:cNvPicPr>
              <a:picLocks noChangeAspect="1"/>
            </p:cNvPicPr>
            <p:nvPr/>
          </p:nvPicPr>
          <p:blipFill>
            <a:blip r:embed="rId3">
              <a:extLst/>
            </a:blip>
            <a:srcRect l="23663" t="5144" r="15177" b="0"/>
            <a:stretch>
              <a:fillRect/>
            </a:stretch>
          </p:blipFill>
          <p:spPr>
            <a:xfrm>
              <a:off x="88900" y="63499"/>
              <a:ext cx="6060270" cy="6256420"/>
            </a:xfrm>
            <a:prstGeom prst="rect">
              <a:avLst/>
            </a:prstGeom>
            <a:ln>
              <a:noFill/>
            </a:ln>
            <a:effectLst/>
          </p:spPr>
        </p:pic>
        <p:pic>
          <p:nvPicPr>
            <p:cNvPr id="281" name="Front view of a red Ducati motorcycle against a black background" descr="Front view of a red Ducati motorcycle against a black background"/>
            <p:cNvPicPr>
              <a:picLocks noChangeAspect="0"/>
            </p:cNvPicPr>
            <p:nvPr/>
          </p:nvPicPr>
          <p:blipFill>
            <a:blip r:embed="rId4">
              <a:extLst/>
            </a:blip>
            <a:stretch>
              <a:fillRect/>
            </a:stretch>
          </p:blipFill>
          <p:spPr>
            <a:xfrm>
              <a:off x="0" y="-1"/>
              <a:ext cx="6238070" cy="6523120"/>
            </a:xfrm>
            <a:prstGeom prst="rect">
              <a:avLst/>
            </a:prstGeom>
            <a:effectLst/>
          </p:spPr>
        </p:pic>
      </p:grpSp>
      <p:pic>
        <p:nvPicPr>
          <p:cNvPr id="284" name="Image" descr="Image"/>
          <p:cNvPicPr>
            <a:picLocks noChangeAspect="1"/>
          </p:cNvPicPr>
          <p:nvPr/>
        </p:nvPicPr>
        <p:blipFill>
          <a:blip r:embed="rId5">
            <a:extLst/>
          </a:blip>
          <a:stretch>
            <a:fillRect/>
          </a:stretch>
        </p:blipFill>
        <p:spPr>
          <a:xfrm>
            <a:off x="93865" y="7111737"/>
            <a:ext cx="6238070" cy="2241648"/>
          </a:xfrm>
          <a:prstGeom prst="rect">
            <a:avLst/>
          </a:prstGeom>
          <a:ln w="12700">
            <a:miter lim="400000"/>
          </a:ln>
          <a:effectLst>
            <a:outerShdw sx="100000" sy="100000" kx="0" ky="0" algn="b" rotWithShape="0" blurRad="190500" dist="124960" dir="5400000">
              <a:srgbClr val="000000"/>
            </a:outerShdw>
          </a:effectLst>
        </p:spPr>
      </p:pic>
      <p:sp>
        <p:nvSpPr>
          <p:cNvPr id="285" name="What is this Strange and Mysterious Book?…"/>
          <p:cNvSpPr txBox="1"/>
          <p:nvPr/>
        </p:nvSpPr>
        <p:spPr>
          <a:xfrm>
            <a:off x="6447495" y="3243357"/>
            <a:ext cx="6238070" cy="63278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defTabSz="457200">
              <a:spcBef>
                <a:spcPts val="1500"/>
              </a:spcBef>
              <a:buSzPct val="80000"/>
              <a:buBlip>
                <a:blip r:embed="rId6"/>
              </a:buBlip>
              <a:defRPr sz="4100">
                <a:solidFill>
                  <a:srgbClr val="000000"/>
                </a:solidFill>
                <a:latin typeface="Times New Roman"/>
                <a:ea typeface="Times New Roman"/>
                <a:cs typeface="Times New Roman"/>
                <a:sym typeface="Times New Roman"/>
              </a:defRPr>
            </a:pPr>
            <a:r>
              <a:t>What is this Strange and Mysterious Book?</a:t>
            </a:r>
          </a:p>
          <a:p>
            <a:pPr marL="1143000" indent="-685800" algn="l" defTabSz="457200">
              <a:spcBef>
                <a:spcPts val="1500"/>
              </a:spcBef>
              <a:buSzPct val="80000"/>
              <a:buBlip>
                <a:blip r:embed="rId7"/>
              </a:buBlip>
              <a:defRPr sz="4100">
                <a:solidFill>
                  <a:srgbClr val="000000"/>
                </a:solidFill>
                <a:latin typeface="Times New Roman"/>
                <a:ea typeface="Times New Roman"/>
                <a:cs typeface="Times New Roman"/>
                <a:sym typeface="Times New Roman"/>
              </a:defRPr>
            </a:pPr>
            <a:r>
              <a:t>The Type of Literature</a:t>
            </a:r>
          </a:p>
          <a:p>
            <a:pPr marL="1143000" indent="-685800" algn="l" defTabSz="457200">
              <a:spcBef>
                <a:spcPts val="1500"/>
              </a:spcBef>
              <a:buSzPct val="80000"/>
              <a:buBlip>
                <a:blip r:embed="rId7"/>
              </a:buBlip>
              <a:defRPr sz="4100">
                <a:solidFill>
                  <a:srgbClr val="000000"/>
                </a:solidFill>
                <a:latin typeface="Times New Roman"/>
                <a:ea typeface="Times New Roman"/>
                <a:cs typeface="Times New Roman"/>
                <a:sym typeface="Times New Roman"/>
              </a:defRPr>
            </a:pPr>
            <a:r>
              <a:t>What Is Purpose of the Book?</a:t>
            </a:r>
          </a:p>
          <a:p>
            <a:pPr marL="1143000" indent="-685800" algn="l" defTabSz="457200">
              <a:spcBef>
                <a:spcPts val="1500"/>
              </a:spcBef>
              <a:buSzPct val="80000"/>
              <a:buBlip>
                <a:blip r:embed="rId7"/>
              </a:buBlip>
              <a:defRPr sz="4100">
                <a:solidFill>
                  <a:srgbClr val="000000"/>
                </a:solidFill>
                <a:latin typeface="Times New Roman"/>
                <a:ea typeface="Times New Roman"/>
                <a:cs typeface="Times New Roman"/>
                <a:sym typeface="Times New Roman"/>
              </a:defRPr>
            </a:pPr>
            <a:r>
              <a:t>How Do You Read This Book of Symbols?</a:t>
            </a:r>
          </a:p>
          <a:p>
            <a:pPr marL="1143000" indent="-685800" algn="l" defTabSz="457200">
              <a:spcBef>
                <a:spcPts val="1500"/>
              </a:spcBef>
              <a:buSzPct val="80000"/>
              <a:buBlip>
                <a:blip r:embed="rId7"/>
              </a:buBlip>
              <a:defRPr sz="4100">
                <a:solidFill>
                  <a:srgbClr val="000000"/>
                </a:solidFill>
                <a:latin typeface="Times New Roman"/>
                <a:ea typeface="Times New Roman"/>
                <a:cs typeface="Times New Roman"/>
                <a:sym typeface="Times New Roman"/>
              </a:defRPr>
            </a:pPr>
            <a:r>
              <a:t>What Does It All MEAN?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5">
                                            <p:txEl>
                                              <p:pRg st="1" end="1"/>
                                            </p:txEl>
                                          </p:spTgt>
                                        </p:tgtEl>
                                        <p:attrNameLst>
                                          <p:attrName>style.visibility</p:attrName>
                                        </p:attrNameLst>
                                      </p:cBhvr>
                                      <p:to>
                                        <p:strVal val="visible"/>
                                      </p:to>
                                    </p:set>
                                    <p:animEffect filter="wipe(left)" transition="in">
                                      <p:cBhvr>
                                        <p:cTn id="7" dur="1500"/>
                                        <p:tgtEl>
                                          <p:spTgt spid="28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5">
                                            <p:txEl>
                                              <p:pRg st="2" end="2"/>
                                            </p:txEl>
                                          </p:spTgt>
                                        </p:tgtEl>
                                        <p:attrNameLst>
                                          <p:attrName>style.visibility</p:attrName>
                                        </p:attrNameLst>
                                      </p:cBhvr>
                                      <p:to>
                                        <p:strVal val="visible"/>
                                      </p:to>
                                    </p:set>
                                    <p:animEffect filter="wipe(left)" transition="in">
                                      <p:cBhvr>
                                        <p:cTn id="12" dur="1500"/>
                                        <p:tgtEl>
                                          <p:spTgt spid="28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5">
                                            <p:txEl>
                                              <p:pRg st="3" end="3"/>
                                            </p:txEl>
                                          </p:spTgt>
                                        </p:tgtEl>
                                        <p:attrNameLst>
                                          <p:attrName>style.visibility</p:attrName>
                                        </p:attrNameLst>
                                      </p:cBhvr>
                                      <p:to>
                                        <p:strVal val="visible"/>
                                      </p:to>
                                    </p:set>
                                    <p:animEffect filter="wipe(left)" transition="in">
                                      <p:cBhvr>
                                        <p:cTn id="17" dur="1500"/>
                                        <p:tgtEl>
                                          <p:spTgt spid="28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85">
                                            <p:txEl>
                                              <p:pRg st="4" end="4"/>
                                            </p:txEl>
                                          </p:spTgt>
                                        </p:tgtEl>
                                        <p:attrNameLst>
                                          <p:attrName>style.visibility</p:attrName>
                                        </p:attrNameLst>
                                      </p:cBhvr>
                                      <p:to>
                                        <p:strVal val="visible"/>
                                      </p:to>
                                    </p:set>
                                    <p:animEffect filter="wipe(left)" transition="in">
                                      <p:cBhvr>
                                        <p:cTn id="22" dur="1500"/>
                                        <p:tgtEl>
                                          <p:spTgt spid="28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5"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Front view of a red Ducati motorcycle against a black background" descr="Front view of a red Ducati motorcycle against a black background"/>
          <p:cNvPicPr>
            <a:picLocks noChangeAspect="1"/>
          </p:cNvPicPr>
          <p:nvPr>
            <p:ph type="pic" idx="21"/>
          </p:nvPr>
        </p:nvPicPr>
        <p:blipFill>
          <a:blip r:embed="rId2">
            <a:extLst/>
          </a:blip>
          <a:srcRect l="879" t="0" r="10370" b="0"/>
          <a:stretch>
            <a:fillRect/>
          </a:stretch>
        </p:blipFill>
        <p:spPr>
          <a:xfrm>
            <a:off x="0" y="0"/>
            <a:ext cx="13004800" cy="9753600"/>
          </a:xfrm>
          <a:prstGeom prst="rect">
            <a:avLst/>
          </a:prstGeom>
        </p:spPr>
      </p:pic>
      <p:pic>
        <p:nvPicPr>
          <p:cNvPr id="289"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1168995" y="7363204"/>
            <a:ext cx="10666926" cy="1970693"/>
          </a:xfrm>
          <a:prstGeom prst="rect">
            <a:avLst/>
          </a:prstGeom>
          <a:ln w="38100">
            <a:solidFill>
              <a:srgbClr val="FFFFFF"/>
            </a:solidFill>
            <a:miter lim="400000"/>
          </a:ln>
          <a:effectLst>
            <a:outerShdw sx="100000" sy="100000" kx="0" ky="0" algn="b" rotWithShape="0" blurRad="190500" dist="124960" dir="5400000">
              <a:srgbClr val="000000"/>
            </a:outerShdw>
          </a:effectLst>
        </p:spPr>
      </p:pic>
      <p:pic>
        <p:nvPicPr>
          <p:cNvPr id="290" name="Image" descr="Image"/>
          <p:cNvPicPr>
            <a:picLocks noChangeAspect="1"/>
          </p:cNvPicPr>
          <p:nvPr/>
        </p:nvPicPr>
        <p:blipFill>
          <a:blip r:embed="rId4">
            <a:extLst/>
          </a:blip>
          <a:stretch>
            <a:fillRect/>
          </a:stretch>
        </p:blipFill>
        <p:spPr>
          <a:xfrm>
            <a:off x="162488" y="142207"/>
            <a:ext cx="7810501" cy="2806701"/>
          </a:xfrm>
          <a:prstGeom prst="rect">
            <a:avLst/>
          </a:prstGeom>
          <a:ln w="12700">
            <a:miter lim="400000"/>
          </a:ln>
          <a:effectLst>
            <a:outerShdw sx="100000" sy="100000" kx="0" ky="0" algn="b" rotWithShape="0" blurRad="190500" dist="124960" dir="5400000">
              <a:srgbClr val="000000"/>
            </a:outerShdw>
          </a:effectLst>
        </p:spPr>
      </p:pic>
      <p:sp>
        <p:nvSpPr>
          <p:cNvPr id="291" name="Charts by Don McClain…"/>
          <p:cNvSpPr txBox="1"/>
          <p:nvPr/>
        </p:nvSpPr>
        <p:spPr>
          <a:xfrm>
            <a:off x="304805" y="3094891"/>
            <a:ext cx="12395189" cy="35638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January 23, 2022</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a:hlinkClick r:id="rId5"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6" invalidUrl="" action="" tgtFrame="" tooltip="" history="1" highlightClick="0" endSnd="0"/>
              </a:rPr>
              <a:t>https://www.w65stchurchofchrist.com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1 John 1:1–4 (NKJV)…"/>
          <p:cNvSpPr txBox="1"/>
          <p:nvPr/>
        </p:nvSpPr>
        <p:spPr>
          <a:xfrm>
            <a:off x="188427" y="343762"/>
            <a:ext cx="12627946" cy="91567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800">
                <a:solidFill>
                  <a:srgbClr val="000000"/>
                </a:solidFill>
                <a:latin typeface="Times New Roman"/>
                <a:ea typeface="Times New Roman"/>
                <a:cs typeface="Times New Roman"/>
                <a:sym typeface="Times New Roman"/>
              </a:defRPr>
            </a:pPr>
            <a:r>
              <a:t>1 John 1:1–4 (NKJV)</a:t>
            </a:r>
          </a:p>
          <a:p>
            <a:pPr defTabSz="457200">
              <a:defRPr sz="4700">
                <a:solidFill>
                  <a:srgbClr val="000000"/>
                </a:solidFill>
                <a:latin typeface="Times New Roman"/>
                <a:ea typeface="Times New Roman"/>
                <a:cs typeface="Times New Roman"/>
                <a:sym typeface="Times New Roman"/>
              </a:defRPr>
            </a:pPr>
            <a:r>
              <a:rPr baseline="31999"/>
              <a:t>1</a:t>
            </a:r>
            <a:r>
              <a:t> That which was from the beginning, which we have heard, which we have seen with our eyes, which we have looked upon, and our hands have handled, concerning the Word of life—</a:t>
            </a:r>
            <a:r>
              <a:rPr baseline="31999"/>
              <a:t>2</a:t>
            </a:r>
            <a:r>
              <a:t> the life was manifested, and we have seen, and bear witness, and declare to you that eternal life which was with the Father and was manifested to us—</a:t>
            </a:r>
            <a:r>
              <a:rPr baseline="31999"/>
              <a:t>3</a:t>
            </a:r>
            <a:r>
              <a:t> that which we have seen and heard we declare to you, that you also may have fellowship with us; and truly our fellowship </a:t>
            </a:r>
            <a:r>
              <a:rPr i="1"/>
              <a:t>is</a:t>
            </a:r>
            <a:r>
              <a:t> with the Father and with His Son Jesus Christ. </a:t>
            </a:r>
            <a:r>
              <a:rPr baseline="31999"/>
              <a:t>4</a:t>
            </a:r>
            <a:r>
              <a:t> And these things we write to you that your joy may be full.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Front view of a red Ducati motorcycle against a black background" descr="Front view of a red Ducati motorcycle against a black background"/>
          <p:cNvPicPr>
            <a:picLocks noChangeAspect="0"/>
          </p:cNvPicPr>
          <p:nvPr/>
        </p:nvPicPr>
        <p:blipFill>
          <a:blip r:embed="rId2">
            <a:extLst/>
          </a:blip>
          <a:srcRect l="2887" t="53918" r="3218" b="11476"/>
          <a:stretch>
            <a:fillRect/>
          </a:stretch>
        </p:blipFill>
        <p:spPr>
          <a:xfrm>
            <a:off x="254000" y="80767"/>
            <a:ext cx="12496687" cy="197069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196" name="Introduction to John’s Book of Revelation"/>
          <p:cNvSpPr txBox="1"/>
          <p:nvPr/>
        </p:nvSpPr>
        <p:spPr>
          <a:xfrm>
            <a:off x="1730919" y="2306677"/>
            <a:ext cx="9542961" cy="7007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300">
                <a:solidFill>
                  <a:srgbClr val="000000"/>
                </a:solidFill>
                <a:latin typeface="Times New Roman"/>
                <a:ea typeface="Times New Roman"/>
                <a:cs typeface="Times New Roman"/>
                <a:sym typeface="Times New Roman"/>
              </a:defRPr>
            </a:lvl1pPr>
          </a:lstStyle>
          <a:p>
            <a:pPr/>
            <a:r>
              <a:t>Introduction to John’s Book of Revelation</a:t>
            </a:r>
          </a:p>
        </p:txBody>
      </p:sp>
      <p:grpSp>
        <p:nvGrpSpPr>
          <p:cNvPr id="199" name="Front view of a red Ducati motorcycle against a black background"/>
          <p:cNvGrpSpPr/>
          <p:nvPr/>
        </p:nvGrpSpPr>
        <p:grpSpPr>
          <a:xfrm>
            <a:off x="93865" y="3243357"/>
            <a:ext cx="6238070" cy="6523120"/>
            <a:chOff x="0" y="0"/>
            <a:chExt cx="6238069" cy="6523118"/>
          </a:xfrm>
        </p:grpSpPr>
        <p:pic>
          <p:nvPicPr>
            <p:cNvPr id="198" name="Front view of a red Ducati motorcycle against a black background" descr="Front view of a red Ducati motorcycle against a black background"/>
            <p:cNvPicPr>
              <a:picLocks noChangeAspect="1"/>
            </p:cNvPicPr>
            <p:nvPr/>
          </p:nvPicPr>
          <p:blipFill>
            <a:blip r:embed="rId3">
              <a:extLst/>
            </a:blip>
            <a:srcRect l="23663" t="5144" r="15177" b="0"/>
            <a:stretch>
              <a:fillRect/>
            </a:stretch>
          </p:blipFill>
          <p:spPr>
            <a:xfrm>
              <a:off x="88900" y="63499"/>
              <a:ext cx="6060270" cy="6256420"/>
            </a:xfrm>
            <a:prstGeom prst="rect">
              <a:avLst/>
            </a:prstGeom>
            <a:ln>
              <a:noFill/>
            </a:ln>
            <a:effectLst/>
          </p:spPr>
        </p:pic>
        <p:pic>
          <p:nvPicPr>
            <p:cNvPr id="197" name="Front view of a red Ducati motorcycle against a black background" descr="Front view of a red Ducati motorcycle against a black background"/>
            <p:cNvPicPr>
              <a:picLocks noChangeAspect="0"/>
            </p:cNvPicPr>
            <p:nvPr/>
          </p:nvPicPr>
          <p:blipFill>
            <a:blip r:embed="rId4">
              <a:extLst/>
            </a:blip>
            <a:stretch>
              <a:fillRect/>
            </a:stretch>
          </p:blipFill>
          <p:spPr>
            <a:xfrm>
              <a:off x="0" y="-1"/>
              <a:ext cx="6238070" cy="6523120"/>
            </a:xfrm>
            <a:prstGeom prst="rect">
              <a:avLst/>
            </a:prstGeom>
            <a:effectLst/>
          </p:spPr>
        </p:pic>
      </p:grpSp>
      <p:sp>
        <p:nvSpPr>
          <p:cNvPr id="200" name="WHY IS STUDYING REVELATION SO DIFFICULT?…"/>
          <p:cNvSpPr txBox="1"/>
          <p:nvPr/>
        </p:nvSpPr>
        <p:spPr>
          <a:xfrm>
            <a:off x="7005798" y="3243357"/>
            <a:ext cx="5346961" cy="6328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defTabSz="457200">
              <a:spcBef>
                <a:spcPts val="1100"/>
              </a:spcBef>
              <a:buSzPct val="80000"/>
              <a:buBlip>
                <a:blip r:embed="rId5"/>
              </a:buBlip>
              <a:defRPr sz="4000">
                <a:solidFill>
                  <a:srgbClr val="000000"/>
                </a:solidFill>
                <a:latin typeface="Times New Roman"/>
                <a:ea typeface="Times New Roman"/>
                <a:cs typeface="Times New Roman"/>
                <a:sym typeface="Times New Roman"/>
              </a:defRPr>
            </a:pPr>
            <a:r>
              <a:t>WHY IS STUDYING REVELATION SO DIFFICULT?</a:t>
            </a:r>
          </a:p>
          <a:p>
            <a:pPr marL="685799" indent="-685799" algn="l" defTabSz="457200">
              <a:spcBef>
                <a:spcPts val="1100"/>
              </a:spcBef>
              <a:buSzPct val="80000"/>
              <a:buBlip>
                <a:blip r:embed="rId5"/>
              </a:buBlip>
              <a:defRPr sz="4000">
                <a:solidFill>
                  <a:srgbClr val="000000"/>
                </a:solidFill>
                <a:latin typeface="Times New Roman"/>
                <a:ea typeface="Times New Roman"/>
                <a:cs typeface="Times New Roman"/>
                <a:sym typeface="Times New Roman"/>
              </a:defRPr>
            </a:pPr>
            <a:r>
              <a:t>WHAT ARE SOME DANGERS WE NEED TO AVOID?</a:t>
            </a:r>
          </a:p>
          <a:p>
            <a:pPr marL="685799" indent="-685799" algn="l" defTabSz="457200">
              <a:spcBef>
                <a:spcPts val="1100"/>
              </a:spcBef>
              <a:buSzPct val="80000"/>
              <a:buBlip>
                <a:blip r:embed="rId5"/>
              </a:buBlip>
              <a:defRPr sz="4000">
                <a:solidFill>
                  <a:srgbClr val="000000"/>
                </a:solidFill>
                <a:latin typeface="Times New Roman"/>
                <a:ea typeface="Times New Roman"/>
                <a:cs typeface="Times New Roman"/>
                <a:sym typeface="Times New Roman"/>
              </a:defRPr>
            </a:pPr>
            <a:r>
              <a:t>WHAT CAN BE GAINED FROM STUDYING REVELATION?</a:t>
            </a:r>
          </a:p>
        </p:txBody>
      </p:sp>
      <p:pic>
        <p:nvPicPr>
          <p:cNvPr id="201" name="Image" descr="Image"/>
          <p:cNvPicPr>
            <a:picLocks noChangeAspect="1"/>
          </p:cNvPicPr>
          <p:nvPr/>
        </p:nvPicPr>
        <p:blipFill>
          <a:blip r:embed="rId6">
            <a:extLst/>
          </a:blip>
          <a:stretch>
            <a:fillRect/>
          </a:stretch>
        </p:blipFill>
        <p:spPr>
          <a:xfrm>
            <a:off x="93865" y="7111737"/>
            <a:ext cx="6238070" cy="2241648"/>
          </a:xfrm>
          <a:prstGeom prst="rect">
            <a:avLst/>
          </a:prstGeom>
          <a:ln w="12700">
            <a:miter lim="400000"/>
          </a:ln>
          <a:effectLst>
            <a:outerShdw sx="100000" sy="100000" kx="0" ky="0" algn="b" rotWithShape="0" blurRad="190500" dist="12496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0">
                                            <p:bg/>
                                          </p:spTgt>
                                        </p:tgtEl>
                                        <p:attrNameLst>
                                          <p:attrName>style.visibility</p:attrName>
                                        </p:attrNameLst>
                                      </p:cBhvr>
                                      <p:to>
                                        <p:strVal val="visible"/>
                                      </p:to>
                                    </p:set>
                                    <p:animEffect filter="wipe(left)" transition="in">
                                      <p:cBhvr>
                                        <p:cTn id="7" dur="1500"/>
                                        <p:tgtEl>
                                          <p:spTgt spid="20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00">
                                            <p:txEl>
                                              <p:pRg st="0" end="0"/>
                                            </p:txEl>
                                          </p:spTgt>
                                        </p:tgtEl>
                                        <p:attrNameLst>
                                          <p:attrName>style.visibility</p:attrName>
                                        </p:attrNameLst>
                                      </p:cBhvr>
                                      <p:to>
                                        <p:strVal val="visible"/>
                                      </p:to>
                                    </p:set>
                                    <p:animEffect filter="wipe(left)" transition="in">
                                      <p:cBhvr>
                                        <p:cTn id="10" dur="1500"/>
                                        <p:tgtEl>
                                          <p:spTgt spid="20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00">
                                            <p:txEl>
                                              <p:pRg st="1" end="1"/>
                                            </p:txEl>
                                          </p:spTgt>
                                        </p:tgtEl>
                                        <p:attrNameLst>
                                          <p:attrName>style.visibility</p:attrName>
                                        </p:attrNameLst>
                                      </p:cBhvr>
                                      <p:to>
                                        <p:strVal val="visible"/>
                                      </p:to>
                                    </p:set>
                                    <p:animEffect filter="wipe(left)" transition="in">
                                      <p:cBhvr>
                                        <p:cTn id="15" dur="1500"/>
                                        <p:tgtEl>
                                          <p:spTgt spid="20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00">
                                            <p:txEl>
                                              <p:pRg st="2" end="2"/>
                                            </p:txEl>
                                          </p:spTgt>
                                        </p:tgtEl>
                                        <p:attrNameLst>
                                          <p:attrName>style.visibility</p:attrName>
                                        </p:attrNameLst>
                                      </p:cBhvr>
                                      <p:to>
                                        <p:strVal val="visible"/>
                                      </p:to>
                                    </p:set>
                                    <p:animEffect filter="wipe(left)" transition="in">
                                      <p:cBhvr>
                                        <p:cTn id="20" dur="1500"/>
                                        <p:tgtEl>
                                          <p:spTgt spid="20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0"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Front view of a red Ducati motorcycle against a black background" descr="Front view of a red Ducati motorcycle against a black background"/>
          <p:cNvPicPr>
            <a:picLocks noChangeAspect="0"/>
          </p:cNvPicPr>
          <p:nvPr/>
        </p:nvPicPr>
        <p:blipFill>
          <a:blip r:embed="rId2">
            <a:extLst/>
          </a:blip>
          <a:srcRect l="2887" t="53918" r="3218" b="11476"/>
          <a:stretch>
            <a:fillRect/>
          </a:stretch>
        </p:blipFill>
        <p:spPr>
          <a:xfrm>
            <a:off x="254000" y="80767"/>
            <a:ext cx="12496687" cy="197069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04" name="Introduction to John’s Book of Revelation"/>
          <p:cNvSpPr txBox="1"/>
          <p:nvPr/>
        </p:nvSpPr>
        <p:spPr>
          <a:xfrm>
            <a:off x="1730919" y="2306677"/>
            <a:ext cx="9542961" cy="7007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300">
                <a:solidFill>
                  <a:srgbClr val="000000"/>
                </a:solidFill>
                <a:latin typeface="Times New Roman"/>
                <a:ea typeface="Times New Roman"/>
                <a:cs typeface="Times New Roman"/>
                <a:sym typeface="Times New Roman"/>
              </a:defRPr>
            </a:lvl1pPr>
          </a:lstStyle>
          <a:p>
            <a:pPr/>
            <a:r>
              <a:t>Introduction to John’s Book of Revelation</a:t>
            </a:r>
          </a:p>
        </p:txBody>
      </p:sp>
      <p:grpSp>
        <p:nvGrpSpPr>
          <p:cNvPr id="207" name="Front view of a red Ducati motorcycle against a black background"/>
          <p:cNvGrpSpPr/>
          <p:nvPr/>
        </p:nvGrpSpPr>
        <p:grpSpPr>
          <a:xfrm>
            <a:off x="93865" y="3243357"/>
            <a:ext cx="6238070" cy="6523120"/>
            <a:chOff x="0" y="0"/>
            <a:chExt cx="6238069" cy="6523118"/>
          </a:xfrm>
        </p:grpSpPr>
        <p:pic>
          <p:nvPicPr>
            <p:cNvPr id="206" name="Front view of a red Ducati motorcycle against a black background" descr="Front view of a red Ducati motorcycle against a black background"/>
            <p:cNvPicPr>
              <a:picLocks noChangeAspect="1"/>
            </p:cNvPicPr>
            <p:nvPr/>
          </p:nvPicPr>
          <p:blipFill>
            <a:blip r:embed="rId3">
              <a:extLst/>
            </a:blip>
            <a:srcRect l="23663" t="5144" r="15177" b="0"/>
            <a:stretch>
              <a:fillRect/>
            </a:stretch>
          </p:blipFill>
          <p:spPr>
            <a:xfrm>
              <a:off x="88900" y="63499"/>
              <a:ext cx="6060270" cy="6256420"/>
            </a:xfrm>
            <a:prstGeom prst="rect">
              <a:avLst/>
            </a:prstGeom>
            <a:ln>
              <a:noFill/>
            </a:ln>
            <a:effectLst/>
          </p:spPr>
        </p:pic>
        <p:pic>
          <p:nvPicPr>
            <p:cNvPr id="205" name="Front view of a red Ducati motorcycle against a black background" descr="Front view of a red Ducati motorcycle against a black background"/>
            <p:cNvPicPr>
              <a:picLocks noChangeAspect="0"/>
            </p:cNvPicPr>
            <p:nvPr/>
          </p:nvPicPr>
          <p:blipFill>
            <a:blip r:embed="rId4">
              <a:extLst/>
            </a:blip>
            <a:stretch>
              <a:fillRect/>
            </a:stretch>
          </p:blipFill>
          <p:spPr>
            <a:xfrm>
              <a:off x="0" y="-1"/>
              <a:ext cx="6238070" cy="6523120"/>
            </a:xfrm>
            <a:prstGeom prst="rect">
              <a:avLst/>
            </a:prstGeom>
            <a:effectLst/>
          </p:spPr>
        </p:pic>
      </p:grpSp>
      <p:sp>
        <p:nvSpPr>
          <p:cNvPr id="208" name="What Do We Know about the Writer?…"/>
          <p:cNvSpPr txBox="1"/>
          <p:nvPr/>
        </p:nvSpPr>
        <p:spPr>
          <a:xfrm>
            <a:off x="6606813" y="3243357"/>
            <a:ext cx="6048095" cy="61368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500"/>
              </a:spcBef>
              <a:buSzPct val="80000"/>
              <a:buBlip>
                <a:blip r:embed="rId5"/>
              </a:buBlip>
              <a:defRPr sz="4200">
                <a:solidFill>
                  <a:srgbClr val="000000"/>
                </a:solidFill>
                <a:latin typeface="Times New Roman"/>
                <a:ea typeface="Times New Roman"/>
                <a:cs typeface="Times New Roman"/>
                <a:sym typeface="Times New Roman"/>
              </a:defRPr>
            </a:pPr>
            <a:r>
              <a:t>What Do We Know about the Writer?</a:t>
            </a:r>
          </a:p>
          <a:p>
            <a:pPr marL="685800" indent="-685800" algn="l" defTabSz="457200">
              <a:spcBef>
                <a:spcPts val="1500"/>
              </a:spcBef>
              <a:buSzPct val="80000"/>
              <a:buBlip>
                <a:blip r:embed="rId5"/>
              </a:buBlip>
              <a:defRPr sz="4200">
                <a:solidFill>
                  <a:srgbClr val="000000"/>
                </a:solidFill>
                <a:latin typeface="Times New Roman"/>
                <a:ea typeface="Times New Roman"/>
                <a:cs typeface="Times New Roman"/>
                <a:sym typeface="Times New Roman"/>
              </a:defRPr>
            </a:pPr>
            <a:r>
              <a:t>What Can We Say about the Place of Writing?</a:t>
            </a:r>
          </a:p>
          <a:p>
            <a:pPr marL="685800" indent="-685800" algn="l" defTabSz="457200">
              <a:spcBef>
                <a:spcPts val="1500"/>
              </a:spcBef>
              <a:buSzPct val="80000"/>
              <a:buBlip>
                <a:blip r:embed="rId5"/>
              </a:buBlip>
              <a:defRPr sz="4200">
                <a:solidFill>
                  <a:srgbClr val="000000"/>
                </a:solidFill>
                <a:latin typeface="Times New Roman"/>
                <a:ea typeface="Times New Roman"/>
                <a:cs typeface="Times New Roman"/>
                <a:sym typeface="Times New Roman"/>
              </a:defRPr>
            </a:pPr>
            <a:r>
              <a:t>What Do We Know about the Setting and Date of Composition?</a:t>
            </a:r>
          </a:p>
          <a:p>
            <a:pPr marL="685800" indent="-685800" algn="l" defTabSz="457200">
              <a:spcBef>
                <a:spcPts val="1500"/>
              </a:spcBef>
              <a:buSzPct val="80000"/>
              <a:buBlip>
                <a:blip r:embed="rId5"/>
              </a:buBlip>
              <a:defRPr sz="4200">
                <a:solidFill>
                  <a:srgbClr val="000000"/>
                </a:solidFill>
                <a:latin typeface="Times New Roman"/>
                <a:ea typeface="Times New Roman"/>
                <a:cs typeface="Times New Roman"/>
                <a:sym typeface="Times New Roman"/>
              </a:defRPr>
            </a:pPr>
            <a:r>
              <a:t>To Whom Was it Penned?</a:t>
            </a:r>
          </a:p>
        </p:txBody>
      </p:sp>
      <p:pic>
        <p:nvPicPr>
          <p:cNvPr id="209" name="Image" descr="Image"/>
          <p:cNvPicPr>
            <a:picLocks noChangeAspect="1"/>
          </p:cNvPicPr>
          <p:nvPr/>
        </p:nvPicPr>
        <p:blipFill>
          <a:blip r:embed="rId6">
            <a:extLst/>
          </a:blip>
          <a:stretch>
            <a:fillRect/>
          </a:stretch>
        </p:blipFill>
        <p:spPr>
          <a:xfrm>
            <a:off x="93865" y="7111737"/>
            <a:ext cx="6238070" cy="2241648"/>
          </a:xfrm>
          <a:prstGeom prst="rect">
            <a:avLst/>
          </a:prstGeom>
          <a:ln w="12700">
            <a:miter lim="400000"/>
          </a:ln>
          <a:effectLst>
            <a:outerShdw sx="100000" sy="100000" kx="0" ky="0" algn="b" rotWithShape="0" blurRad="190500" dist="12496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8">
                                            <p:txEl>
                                              <p:pRg st="1" end="1"/>
                                            </p:txEl>
                                          </p:spTgt>
                                        </p:tgtEl>
                                        <p:attrNameLst>
                                          <p:attrName>style.visibility</p:attrName>
                                        </p:attrNameLst>
                                      </p:cBhvr>
                                      <p:to>
                                        <p:strVal val="visible"/>
                                      </p:to>
                                    </p:set>
                                    <p:animEffect filter="wipe(left)" transition="in">
                                      <p:cBhvr>
                                        <p:cTn id="7" dur="1500"/>
                                        <p:tgtEl>
                                          <p:spTgt spid="20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08">
                                            <p:txEl>
                                              <p:pRg st="2" end="2"/>
                                            </p:txEl>
                                          </p:spTgt>
                                        </p:tgtEl>
                                        <p:attrNameLst>
                                          <p:attrName>style.visibility</p:attrName>
                                        </p:attrNameLst>
                                      </p:cBhvr>
                                      <p:to>
                                        <p:strVal val="visible"/>
                                      </p:to>
                                    </p:set>
                                    <p:animEffect filter="wipe(left)" transition="in">
                                      <p:cBhvr>
                                        <p:cTn id="12" dur="1500"/>
                                        <p:tgtEl>
                                          <p:spTgt spid="2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08">
                                            <p:txEl>
                                              <p:pRg st="3" end="3"/>
                                            </p:txEl>
                                          </p:spTgt>
                                        </p:tgtEl>
                                        <p:attrNameLst>
                                          <p:attrName>style.visibility</p:attrName>
                                        </p:attrNameLst>
                                      </p:cBhvr>
                                      <p:to>
                                        <p:strVal val="visible"/>
                                      </p:to>
                                    </p:set>
                                    <p:animEffect filter="wipe(left)" transition="in">
                                      <p:cBhvr>
                                        <p:cTn id="17" dur="1500"/>
                                        <p:tgtEl>
                                          <p:spTgt spid="20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8"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Front view of a red Ducati motorcycle against a black background" descr="Front view of a red Ducati motorcycle against a black background"/>
          <p:cNvPicPr>
            <a:picLocks noChangeAspect="0"/>
          </p:cNvPicPr>
          <p:nvPr/>
        </p:nvPicPr>
        <p:blipFill>
          <a:blip r:embed="rId2">
            <a:extLst/>
          </a:blip>
          <a:srcRect l="2887" t="53918" r="3218" b="11476"/>
          <a:stretch>
            <a:fillRect/>
          </a:stretch>
        </p:blipFill>
        <p:spPr>
          <a:xfrm>
            <a:off x="254000" y="80767"/>
            <a:ext cx="12496687" cy="197069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12" name="Introduction to John’s Book of Revelation"/>
          <p:cNvSpPr txBox="1"/>
          <p:nvPr/>
        </p:nvSpPr>
        <p:spPr>
          <a:xfrm>
            <a:off x="1471152" y="1839616"/>
            <a:ext cx="10062496" cy="715021"/>
          </a:xfrm>
          <a:prstGeom prst="rect">
            <a:avLst/>
          </a:prstGeom>
          <a:gradFill>
            <a:gsLst>
              <a:gs pos="0">
                <a:srgbClr val="001C4B"/>
              </a:gs>
              <a:gs pos="100000">
                <a:srgbClr val="011925"/>
              </a:gs>
            </a:gsLst>
            <a:lin ang="5400000"/>
          </a:gradFill>
          <a:ln w="381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000">
                <a:solidFill>
                  <a:srgbClr val="FFFFFF"/>
                </a:solidFill>
                <a:latin typeface="Times New Roman"/>
                <a:ea typeface="Times New Roman"/>
                <a:cs typeface="Times New Roman"/>
                <a:sym typeface="Times New Roman"/>
              </a:defRPr>
            </a:lvl1pPr>
          </a:lstStyle>
          <a:p>
            <a:pPr/>
            <a:r>
              <a:t>Introduction to John’s Book of Revelation</a:t>
            </a:r>
          </a:p>
        </p:txBody>
      </p:sp>
      <p:grpSp>
        <p:nvGrpSpPr>
          <p:cNvPr id="215" name="Front view of a red Ducati motorcycle against a black background"/>
          <p:cNvGrpSpPr/>
          <p:nvPr/>
        </p:nvGrpSpPr>
        <p:grpSpPr>
          <a:xfrm>
            <a:off x="93865" y="3243357"/>
            <a:ext cx="6238070" cy="6523120"/>
            <a:chOff x="0" y="0"/>
            <a:chExt cx="6238069" cy="6523118"/>
          </a:xfrm>
        </p:grpSpPr>
        <p:pic>
          <p:nvPicPr>
            <p:cNvPr id="214" name="Front view of a red Ducati motorcycle against a black background" descr="Front view of a red Ducati motorcycle against a black background"/>
            <p:cNvPicPr>
              <a:picLocks noChangeAspect="1"/>
            </p:cNvPicPr>
            <p:nvPr/>
          </p:nvPicPr>
          <p:blipFill>
            <a:blip r:embed="rId3">
              <a:extLst/>
            </a:blip>
            <a:srcRect l="23663" t="5144" r="15177" b="0"/>
            <a:stretch>
              <a:fillRect/>
            </a:stretch>
          </p:blipFill>
          <p:spPr>
            <a:xfrm>
              <a:off x="88900" y="63499"/>
              <a:ext cx="6060270" cy="6256420"/>
            </a:xfrm>
            <a:prstGeom prst="rect">
              <a:avLst/>
            </a:prstGeom>
            <a:ln>
              <a:noFill/>
            </a:ln>
            <a:effectLst/>
          </p:spPr>
        </p:pic>
        <p:pic>
          <p:nvPicPr>
            <p:cNvPr id="213" name="Front view of a red Ducati motorcycle against a black background" descr="Front view of a red Ducati motorcycle against a black background"/>
            <p:cNvPicPr>
              <a:picLocks noChangeAspect="0"/>
            </p:cNvPicPr>
            <p:nvPr/>
          </p:nvPicPr>
          <p:blipFill>
            <a:blip r:embed="rId4">
              <a:extLst/>
            </a:blip>
            <a:stretch>
              <a:fillRect/>
            </a:stretch>
          </p:blipFill>
          <p:spPr>
            <a:xfrm>
              <a:off x="0" y="-1"/>
              <a:ext cx="6238070" cy="6523120"/>
            </a:xfrm>
            <a:prstGeom prst="rect">
              <a:avLst/>
            </a:prstGeom>
            <a:effectLst/>
          </p:spPr>
        </p:pic>
      </p:grpSp>
      <p:sp>
        <p:nvSpPr>
          <p:cNvPr id="216" name="The earliest  evidence supports the apostle John, the brother of James, as being the author [Papias (circa AD 70-163); Irenaeus; Justin Martyr; Tertullian).…"/>
          <p:cNvSpPr txBox="1"/>
          <p:nvPr/>
        </p:nvSpPr>
        <p:spPr>
          <a:xfrm>
            <a:off x="6305122" y="3179520"/>
            <a:ext cx="6583903" cy="62030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500"/>
              </a:spcBef>
              <a:buSzPct val="80000"/>
              <a:buBlip>
                <a:blip r:embed="rId5"/>
              </a:buBlip>
              <a:defRPr sz="3700">
                <a:solidFill>
                  <a:srgbClr val="000000"/>
                </a:solidFill>
                <a:latin typeface="Times New Roman"/>
                <a:ea typeface="Times New Roman"/>
                <a:cs typeface="Times New Roman"/>
                <a:sym typeface="Times New Roman"/>
              </a:defRPr>
            </a:pPr>
            <a:r>
              <a:t>The earliest  evidence supports the apostle John, the brother of James, as being the author [</a:t>
            </a:r>
            <a:r>
              <a:rPr i="1" sz="3200"/>
              <a:t>Papias (circa AD 70-163); Irenaeus; Justin Martyr; Tertullian</a:t>
            </a:r>
            <a:r>
              <a:t>).</a:t>
            </a:r>
          </a:p>
          <a:p>
            <a:pPr marL="685800" indent="-685800" algn="l" defTabSz="457200">
              <a:spcBef>
                <a:spcPts val="1500"/>
              </a:spcBef>
              <a:buSzPct val="80000"/>
              <a:buBlip>
                <a:blip r:embed="rId5"/>
              </a:buBlip>
              <a:defRPr sz="3700">
                <a:solidFill>
                  <a:srgbClr val="000000"/>
                </a:solidFill>
                <a:latin typeface="Times New Roman"/>
                <a:ea typeface="Times New Roman"/>
                <a:cs typeface="Times New Roman"/>
                <a:sym typeface="Times New Roman"/>
              </a:defRPr>
            </a:pPr>
            <a:r>
              <a:t>The name John appears four times in the book. The first three are at the beginning (1:1, 4, 9), and a fourth occurrence is at the end (22:8).</a:t>
            </a:r>
          </a:p>
        </p:txBody>
      </p:sp>
      <p:pic>
        <p:nvPicPr>
          <p:cNvPr id="217" name="Image" descr="Image"/>
          <p:cNvPicPr>
            <a:picLocks noChangeAspect="1"/>
          </p:cNvPicPr>
          <p:nvPr/>
        </p:nvPicPr>
        <p:blipFill>
          <a:blip r:embed="rId6">
            <a:extLst/>
          </a:blip>
          <a:stretch>
            <a:fillRect/>
          </a:stretch>
        </p:blipFill>
        <p:spPr>
          <a:xfrm>
            <a:off x="93865" y="7111737"/>
            <a:ext cx="6238070" cy="2241648"/>
          </a:xfrm>
          <a:prstGeom prst="rect">
            <a:avLst/>
          </a:prstGeom>
          <a:ln w="12700">
            <a:miter lim="400000"/>
          </a:ln>
          <a:effectLst>
            <a:outerShdw sx="100000" sy="100000" kx="0" ky="0" algn="b" rotWithShape="0" blurRad="190500" dist="124960" dir="5400000">
              <a:srgbClr val="000000"/>
            </a:outerShdw>
          </a:effectLst>
        </p:spPr>
      </p:pic>
      <p:sp>
        <p:nvSpPr>
          <p:cNvPr id="218" name="The Writer?"/>
          <p:cNvSpPr/>
          <p:nvPr/>
        </p:nvSpPr>
        <p:spPr>
          <a:xfrm>
            <a:off x="644535" y="2789491"/>
            <a:ext cx="5136731" cy="937061"/>
          </a:xfrm>
          <a:prstGeom prst="roundRect">
            <a:avLst>
              <a:gd name="adj" fmla="val 20330"/>
            </a:avLst>
          </a:prstGeom>
          <a:solidFill>
            <a:srgbClr val="B4B4B4"/>
          </a:solidFill>
          <a:ln w="381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1" sz="5300">
                <a:solidFill>
                  <a:srgbClr val="000000"/>
                </a:solidFill>
                <a:latin typeface="Gill Sans"/>
                <a:ea typeface="Gill Sans"/>
                <a:cs typeface="Gill Sans"/>
                <a:sym typeface="Gill Sans"/>
              </a:defRPr>
            </a:lvl1pPr>
          </a:lstStyle>
          <a:p>
            <a:pPr/>
            <a:r>
              <a:t>The Writer?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16">
                                            <p:txEl>
                                              <p:pRg st="1" end="1"/>
                                            </p:txEl>
                                          </p:spTgt>
                                        </p:tgtEl>
                                        <p:attrNameLst>
                                          <p:attrName>style.visibility</p:attrName>
                                        </p:attrNameLst>
                                      </p:cBhvr>
                                      <p:to>
                                        <p:strVal val="visible"/>
                                      </p:to>
                                    </p:set>
                                    <p:animEffect filter="wipe(left)" transition="in">
                                      <p:cBhvr>
                                        <p:cTn id="7" dur="1500"/>
                                        <p:tgtEl>
                                          <p:spTgt spid="21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6"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Front view of a red Ducati motorcycle against a black background" descr="Front view of a red Ducati motorcycle against a black background"/>
          <p:cNvPicPr>
            <a:picLocks noChangeAspect="0"/>
          </p:cNvPicPr>
          <p:nvPr/>
        </p:nvPicPr>
        <p:blipFill>
          <a:blip r:embed="rId2">
            <a:extLst/>
          </a:blip>
          <a:srcRect l="2887" t="53918" r="3218" b="11476"/>
          <a:stretch>
            <a:fillRect/>
          </a:stretch>
        </p:blipFill>
        <p:spPr>
          <a:xfrm>
            <a:off x="254000" y="80767"/>
            <a:ext cx="12496687" cy="197069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21" name="Introduction to John’s Book of Revelation"/>
          <p:cNvSpPr txBox="1"/>
          <p:nvPr/>
        </p:nvSpPr>
        <p:spPr>
          <a:xfrm>
            <a:off x="1471152" y="1839616"/>
            <a:ext cx="10062496" cy="715021"/>
          </a:xfrm>
          <a:prstGeom prst="rect">
            <a:avLst/>
          </a:prstGeom>
          <a:gradFill>
            <a:gsLst>
              <a:gs pos="0">
                <a:srgbClr val="001C4B"/>
              </a:gs>
              <a:gs pos="100000">
                <a:srgbClr val="011925"/>
              </a:gs>
            </a:gsLst>
            <a:lin ang="5400000"/>
          </a:gradFill>
          <a:ln w="381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000">
                <a:solidFill>
                  <a:srgbClr val="FFFFFF"/>
                </a:solidFill>
                <a:latin typeface="Times New Roman"/>
                <a:ea typeface="Times New Roman"/>
                <a:cs typeface="Times New Roman"/>
                <a:sym typeface="Times New Roman"/>
              </a:defRPr>
            </a:lvl1pPr>
          </a:lstStyle>
          <a:p>
            <a:pPr/>
            <a:r>
              <a:t>Introduction to John’s Book of Revelation</a:t>
            </a:r>
          </a:p>
        </p:txBody>
      </p:sp>
      <p:grpSp>
        <p:nvGrpSpPr>
          <p:cNvPr id="224" name="Front view of a red Ducati motorcycle against a black background"/>
          <p:cNvGrpSpPr/>
          <p:nvPr/>
        </p:nvGrpSpPr>
        <p:grpSpPr>
          <a:xfrm>
            <a:off x="93865" y="3243357"/>
            <a:ext cx="6238070" cy="6523120"/>
            <a:chOff x="0" y="0"/>
            <a:chExt cx="6238069" cy="6523118"/>
          </a:xfrm>
        </p:grpSpPr>
        <p:pic>
          <p:nvPicPr>
            <p:cNvPr id="223" name="Front view of a red Ducati motorcycle against a black background" descr="Front view of a red Ducati motorcycle against a black background"/>
            <p:cNvPicPr>
              <a:picLocks noChangeAspect="1"/>
            </p:cNvPicPr>
            <p:nvPr/>
          </p:nvPicPr>
          <p:blipFill>
            <a:blip r:embed="rId3">
              <a:extLst/>
            </a:blip>
            <a:srcRect l="23663" t="5144" r="15177" b="0"/>
            <a:stretch>
              <a:fillRect/>
            </a:stretch>
          </p:blipFill>
          <p:spPr>
            <a:xfrm>
              <a:off x="88900" y="63499"/>
              <a:ext cx="6060270" cy="6256420"/>
            </a:xfrm>
            <a:prstGeom prst="rect">
              <a:avLst/>
            </a:prstGeom>
            <a:ln>
              <a:noFill/>
            </a:ln>
            <a:effectLst/>
          </p:spPr>
        </p:pic>
        <p:pic>
          <p:nvPicPr>
            <p:cNvPr id="222" name="Front view of a red Ducati motorcycle against a black background" descr="Front view of a red Ducati motorcycle against a black background"/>
            <p:cNvPicPr>
              <a:picLocks noChangeAspect="0"/>
            </p:cNvPicPr>
            <p:nvPr/>
          </p:nvPicPr>
          <p:blipFill>
            <a:blip r:embed="rId4">
              <a:extLst/>
            </a:blip>
            <a:stretch>
              <a:fillRect/>
            </a:stretch>
          </p:blipFill>
          <p:spPr>
            <a:xfrm>
              <a:off x="0" y="-1"/>
              <a:ext cx="6238070" cy="6523120"/>
            </a:xfrm>
            <a:prstGeom prst="rect">
              <a:avLst/>
            </a:prstGeom>
            <a:effectLst/>
          </p:spPr>
        </p:pic>
      </p:grpSp>
      <p:sp>
        <p:nvSpPr>
          <p:cNvPr id="225" name="The writer of this document was John, the son of Zebedee, who also wrote the Gospel that bears his name and the three small letters entitled, 1-3 John.…"/>
          <p:cNvSpPr txBox="1"/>
          <p:nvPr/>
        </p:nvSpPr>
        <p:spPr>
          <a:xfrm>
            <a:off x="6321081" y="3479058"/>
            <a:ext cx="6583904" cy="60517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500"/>
              </a:spcBef>
              <a:buSzPct val="80000"/>
              <a:buBlip>
                <a:blip r:embed="rId5"/>
              </a:buBlip>
              <a:defRPr sz="3500">
                <a:solidFill>
                  <a:srgbClr val="000000"/>
                </a:solidFill>
                <a:latin typeface="Times New Roman"/>
                <a:ea typeface="Times New Roman"/>
                <a:cs typeface="Times New Roman"/>
                <a:sym typeface="Times New Roman"/>
              </a:defRPr>
            </a:pPr>
            <a:r>
              <a:t>The writer of this document was John, the son of Zebedee, who also wrote the Gospel that bears his name and the three small letters entitled, 1-3 John.</a:t>
            </a:r>
          </a:p>
          <a:p>
            <a:pPr marL="685800" indent="-685800" algn="l" defTabSz="457200">
              <a:spcBef>
                <a:spcPts val="1500"/>
              </a:spcBef>
              <a:buSzPct val="80000"/>
              <a:buBlip>
                <a:blip r:embed="rId5"/>
              </a:buBlip>
              <a:defRPr sz="3500">
                <a:solidFill>
                  <a:srgbClr val="000000"/>
                </a:solidFill>
                <a:latin typeface="Times New Roman"/>
                <a:ea typeface="Times New Roman"/>
                <a:cs typeface="Times New Roman"/>
                <a:sym typeface="Times New Roman"/>
              </a:defRPr>
            </a:pPr>
            <a:r>
              <a:t>All of the available external and internal evidence points to him as the writer.</a:t>
            </a:r>
          </a:p>
          <a:p>
            <a:pPr marL="685800" indent="-685800" algn="l" defTabSz="457200">
              <a:spcBef>
                <a:spcPts val="1500"/>
              </a:spcBef>
              <a:buSzPct val="80000"/>
              <a:buBlip>
                <a:blip r:embed="rId5"/>
              </a:buBlip>
              <a:defRPr sz="3500">
                <a:solidFill>
                  <a:srgbClr val="000000"/>
                </a:solidFill>
                <a:latin typeface="Times New Roman"/>
                <a:ea typeface="Times New Roman"/>
                <a:cs typeface="Times New Roman"/>
                <a:sym typeface="Times New Roman"/>
              </a:defRPr>
            </a:pPr>
            <a:r>
              <a:t>There is no good reason to rule out the apostle John as the author of this material. </a:t>
            </a:r>
          </a:p>
        </p:txBody>
      </p:sp>
      <p:pic>
        <p:nvPicPr>
          <p:cNvPr id="226" name="Image" descr="Image"/>
          <p:cNvPicPr>
            <a:picLocks noChangeAspect="1"/>
          </p:cNvPicPr>
          <p:nvPr/>
        </p:nvPicPr>
        <p:blipFill>
          <a:blip r:embed="rId6">
            <a:extLst/>
          </a:blip>
          <a:stretch>
            <a:fillRect/>
          </a:stretch>
        </p:blipFill>
        <p:spPr>
          <a:xfrm>
            <a:off x="93865" y="7111737"/>
            <a:ext cx="6238070" cy="2241648"/>
          </a:xfrm>
          <a:prstGeom prst="rect">
            <a:avLst/>
          </a:prstGeom>
          <a:ln w="12700">
            <a:miter lim="400000"/>
          </a:ln>
          <a:effectLst>
            <a:outerShdw sx="100000" sy="100000" kx="0" ky="0" algn="b" rotWithShape="0" blurRad="190500" dist="124960" dir="5400000">
              <a:srgbClr val="000000"/>
            </a:outerShdw>
          </a:effectLst>
        </p:spPr>
      </p:pic>
      <p:sp>
        <p:nvSpPr>
          <p:cNvPr id="227" name="The Writer?"/>
          <p:cNvSpPr/>
          <p:nvPr/>
        </p:nvSpPr>
        <p:spPr>
          <a:xfrm>
            <a:off x="644535" y="2789491"/>
            <a:ext cx="5136731" cy="937061"/>
          </a:xfrm>
          <a:prstGeom prst="roundRect">
            <a:avLst>
              <a:gd name="adj" fmla="val 20330"/>
            </a:avLst>
          </a:prstGeom>
          <a:solidFill>
            <a:srgbClr val="B4B4B4"/>
          </a:solidFill>
          <a:ln w="381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1" sz="5300">
                <a:solidFill>
                  <a:srgbClr val="000000"/>
                </a:solidFill>
                <a:latin typeface="Gill Sans"/>
                <a:ea typeface="Gill Sans"/>
                <a:cs typeface="Gill Sans"/>
                <a:sym typeface="Gill Sans"/>
              </a:defRPr>
            </a:lvl1pPr>
          </a:lstStyle>
          <a:p>
            <a:pPr/>
            <a:r>
              <a:t>The Writer?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5">
                                            <p:txEl>
                                              <p:pRg st="1" end="1"/>
                                            </p:txEl>
                                          </p:spTgt>
                                        </p:tgtEl>
                                        <p:attrNameLst>
                                          <p:attrName>style.visibility</p:attrName>
                                        </p:attrNameLst>
                                      </p:cBhvr>
                                      <p:to>
                                        <p:strVal val="visible"/>
                                      </p:to>
                                    </p:set>
                                    <p:animEffect filter="wipe(left)" transition="in">
                                      <p:cBhvr>
                                        <p:cTn id="7" dur="1500"/>
                                        <p:tgtEl>
                                          <p:spTgt spid="22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25">
                                            <p:txEl>
                                              <p:pRg st="2" end="2"/>
                                            </p:txEl>
                                          </p:spTgt>
                                        </p:tgtEl>
                                        <p:attrNameLst>
                                          <p:attrName>style.visibility</p:attrName>
                                        </p:attrNameLst>
                                      </p:cBhvr>
                                      <p:to>
                                        <p:strVal val="visible"/>
                                      </p:to>
                                    </p:set>
                                    <p:animEffect filter="wipe(left)" transition="in">
                                      <p:cBhvr>
                                        <p:cTn id="12" dur="1500"/>
                                        <p:tgtEl>
                                          <p:spTgt spid="22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5"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Front view of a red Ducati motorcycle against a black background" descr="Front view of a red Ducati motorcycle against a black background"/>
          <p:cNvPicPr>
            <a:picLocks noChangeAspect="1"/>
          </p:cNvPicPr>
          <p:nvPr>
            <p:ph type="pic" idx="21"/>
          </p:nvPr>
        </p:nvPicPr>
        <p:blipFill>
          <a:blip r:embed="rId2">
            <a:extLst/>
          </a:blip>
          <a:srcRect l="3838" t="0" r="3338" b="0"/>
          <a:stretch>
            <a:fillRect/>
          </a:stretch>
        </p:blipFill>
        <p:spPr>
          <a:xfrm>
            <a:off x="0" y="2038769"/>
            <a:ext cx="14208859" cy="9410569"/>
          </a:xfrm>
          <a:prstGeom prst="rect">
            <a:avLst/>
          </a:prstGeom>
        </p:spPr>
      </p:pic>
      <p:pic>
        <p:nvPicPr>
          <p:cNvPr id="230"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254000" y="80767"/>
            <a:ext cx="12496687" cy="197069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31" name="Introduction to John’s Book of Revelation"/>
          <p:cNvSpPr txBox="1"/>
          <p:nvPr/>
        </p:nvSpPr>
        <p:spPr>
          <a:xfrm>
            <a:off x="1471152" y="1839616"/>
            <a:ext cx="10062496" cy="715021"/>
          </a:xfrm>
          <a:prstGeom prst="rect">
            <a:avLst/>
          </a:prstGeom>
          <a:gradFill>
            <a:gsLst>
              <a:gs pos="0">
                <a:srgbClr val="001C4B"/>
              </a:gs>
              <a:gs pos="100000">
                <a:srgbClr val="011925"/>
              </a:gs>
            </a:gsLst>
            <a:lin ang="5400000"/>
          </a:gradFill>
          <a:ln w="381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000">
                <a:solidFill>
                  <a:srgbClr val="FFFFFF"/>
                </a:solidFill>
                <a:latin typeface="Times New Roman"/>
                <a:ea typeface="Times New Roman"/>
                <a:cs typeface="Times New Roman"/>
                <a:sym typeface="Times New Roman"/>
              </a:defRPr>
            </a:lvl1pPr>
          </a:lstStyle>
          <a:p>
            <a:pPr/>
            <a:r>
              <a:t>Introduction to John’s Book of Revelation</a:t>
            </a:r>
          </a:p>
        </p:txBody>
      </p:sp>
      <p:sp>
        <p:nvSpPr>
          <p:cNvPr id="232" name="Place Written?"/>
          <p:cNvSpPr/>
          <p:nvPr/>
        </p:nvSpPr>
        <p:spPr>
          <a:xfrm>
            <a:off x="644535" y="2789491"/>
            <a:ext cx="5136731" cy="937061"/>
          </a:xfrm>
          <a:prstGeom prst="roundRect">
            <a:avLst>
              <a:gd name="adj" fmla="val 20330"/>
            </a:avLst>
          </a:prstGeom>
          <a:gradFill>
            <a:gsLst>
              <a:gs pos="0">
                <a:srgbClr val="FFFC79"/>
              </a:gs>
              <a:gs pos="100000">
                <a:srgbClr val="FFEDBF"/>
              </a:gs>
            </a:gsLst>
            <a:lin ang="5400000"/>
          </a:gradFill>
          <a:ln w="381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1" sz="5000">
                <a:solidFill>
                  <a:srgbClr val="000000"/>
                </a:solidFill>
                <a:latin typeface="Gill Sans"/>
                <a:ea typeface="Gill Sans"/>
                <a:cs typeface="Gill Sans"/>
                <a:sym typeface="Gill Sans"/>
              </a:defRPr>
            </a:lvl1pPr>
          </a:lstStyle>
          <a:p>
            <a:pPr/>
            <a:r>
              <a:t>Place Written?</a:t>
            </a:r>
          </a:p>
        </p:txBody>
      </p:sp>
      <p:sp>
        <p:nvSpPr>
          <p:cNvPr id="233" name="Oval"/>
          <p:cNvSpPr/>
          <p:nvPr/>
        </p:nvSpPr>
        <p:spPr>
          <a:xfrm>
            <a:off x="1334920" y="6109175"/>
            <a:ext cx="1170802" cy="1036798"/>
          </a:xfrm>
          <a:prstGeom prst="ellipse">
            <a:avLst/>
          </a:prstGeom>
          <a:ln w="38100">
            <a:solidFill>
              <a:srgbClr val="FFFFFF"/>
            </a:solidFill>
            <a:miter lim="400000"/>
          </a:ln>
        </p:spPr>
        <p:txBody>
          <a:bodyPr lIns="50800" tIns="50800" rIns="50800" bIns="50800" anchor="ctr"/>
          <a:lstStyle/>
          <a:p>
            <a:pPr>
              <a:defRPr>
                <a:solidFill>
                  <a:srgbClr val="FFFFFF"/>
                </a:solidFill>
              </a:defRPr>
            </a:pPr>
          </a:p>
        </p:txBody>
      </p:sp>
      <p:sp>
        <p:nvSpPr>
          <p:cNvPr id="234" name="Revelation 1:9 (NKJV)…"/>
          <p:cNvSpPr txBox="1"/>
          <p:nvPr/>
        </p:nvSpPr>
        <p:spPr>
          <a:xfrm>
            <a:off x="300216" y="7432651"/>
            <a:ext cx="12404368" cy="201365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400">
                <a:solidFill>
                  <a:srgbClr val="000000"/>
                </a:solidFill>
                <a:latin typeface="Times New Roman"/>
                <a:ea typeface="Times New Roman"/>
                <a:cs typeface="Times New Roman"/>
                <a:sym typeface="Times New Roman"/>
              </a:defRPr>
            </a:pPr>
            <a:r>
              <a:t>Revelation 1:9 (NKJV)</a:t>
            </a:r>
          </a:p>
          <a:p>
            <a:pPr defTabSz="457200">
              <a:defRPr sz="3400">
                <a:solidFill>
                  <a:srgbClr val="000000"/>
                </a:solidFill>
                <a:latin typeface="Times New Roman"/>
                <a:ea typeface="Times New Roman"/>
                <a:cs typeface="Times New Roman"/>
                <a:sym typeface="Times New Roman"/>
              </a:defRPr>
            </a:pPr>
            <a:r>
              <a:rPr baseline="31999"/>
              <a:t>9</a:t>
            </a:r>
            <a:r>
              <a:t> I, John, both your brother and companion in the tribulation and kingdom and patience of Jesus Christ, was on the island that is called Patmos for the word of God and for the testimony of Jesus Christ.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Front view of a red Ducati motorcycle against a black background" descr="Front view of a red Ducati motorcycle against a black background"/>
          <p:cNvPicPr>
            <a:picLocks noChangeAspect="1"/>
          </p:cNvPicPr>
          <p:nvPr>
            <p:ph type="pic" idx="21"/>
          </p:nvPr>
        </p:nvPicPr>
        <p:blipFill>
          <a:blip r:embed="rId2">
            <a:extLst/>
          </a:blip>
          <a:srcRect l="21922" t="0" r="3168" b="0"/>
          <a:stretch>
            <a:fillRect/>
          </a:stretch>
        </p:blipFill>
        <p:spPr>
          <a:xfrm>
            <a:off x="0" y="0"/>
            <a:ext cx="13004800" cy="9753600"/>
          </a:xfrm>
          <a:prstGeom prst="rect">
            <a:avLst/>
          </a:prstGeom>
        </p:spPr>
      </p:pic>
      <p:pic>
        <p:nvPicPr>
          <p:cNvPr id="237"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254000" y="80767"/>
            <a:ext cx="12496687" cy="197069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38" name="Introduction to John’s Book of Revelation"/>
          <p:cNvSpPr txBox="1"/>
          <p:nvPr/>
        </p:nvSpPr>
        <p:spPr>
          <a:xfrm>
            <a:off x="1471152" y="1839616"/>
            <a:ext cx="10062496" cy="715021"/>
          </a:xfrm>
          <a:prstGeom prst="rect">
            <a:avLst/>
          </a:prstGeom>
          <a:gradFill>
            <a:gsLst>
              <a:gs pos="0">
                <a:srgbClr val="001C4B"/>
              </a:gs>
              <a:gs pos="100000">
                <a:srgbClr val="011925"/>
              </a:gs>
            </a:gsLst>
            <a:lin ang="5400000"/>
          </a:gradFill>
          <a:ln w="381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000">
                <a:solidFill>
                  <a:srgbClr val="FFFFFF"/>
                </a:solidFill>
                <a:latin typeface="Times New Roman"/>
                <a:ea typeface="Times New Roman"/>
                <a:cs typeface="Times New Roman"/>
                <a:sym typeface="Times New Roman"/>
              </a:defRPr>
            </a:lvl1pPr>
          </a:lstStyle>
          <a:p>
            <a:pPr/>
            <a:r>
              <a:t>Introduction to John’s Book of Revelation</a:t>
            </a:r>
          </a:p>
        </p:txBody>
      </p:sp>
      <p:sp>
        <p:nvSpPr>
          <p:cNvPr id="239" name="Patmos was but 63 miles from Ephesus, and about 37 miles southwest of Miletus. off the southwest coast of Asia Minor.…"/>
          <p:cNvSpPr txBox="1"/>
          <p:nvPr/>
        </p:nvSpPr>
        <p:spPr>
          <a:xfrm>
            <a:off x="710968" y="5346786"/>
            <a:ext cx="11582864" cy="4019718"/>
          </a:xfrm>
          <a:prstGeom prst="rect">
            <a:avLst/>
          </a:prstGeom>
          <a:solidFill>
            <a:srgbClr val="FFFFFF">
              <a:alpha val="84411"/>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500"/>
              </a:spcBef>
              <a:buSzPct val="80000"/>
              <a:buBlip>
                <a:blip r:embed="rId4"/>
              </a:buBlip>
              <a:defRPr sz="3500">
                <a:solidFill>
                  <a:srgbClr val="000000"/>
                </a:solidFill>
                <a:latin typeface="Times New Roman"/>
                <a:ea typeface="Times New Roman"/>
                <a:cs typeface="Times New Roman"/>
                <a:sym typeface="Times New Roman"/>
              </a:defRPr>
            </a:pPr>
            <a:r>
              <a:t>Patmos was but 63 miles from Ephesus, and about 37 miles southwest of Miletus. off the southwest coast of Asia Minor. </a:t>
            </a:r>
          </a:p>
          <a:p>
            <a:pPr marL="685800" indent="-685800" algn="l" defTabSz="457200">
              <a:spcBef>
                <a:spcPts val="1500"/>
              </a:spcBef>
              <a:buSzPct val="80000"/>
              <a:buBlip>
                <a:blip r:embed="rId4"/>
              </a:buBlip>
              <a:defRPr sz="3500">
                <a:solidFill>
                  <a:srgbClr val="000000"/>
                </a:solidFill>
                <a:latin typeface="Times New Roman"/>
                <a:ea typeface="Times New Roman"/>
                <a:cs typeface="Times New Roman"/>
                <a:sym typeface="Times New Roman"/>
              </a:defRPr>
            </a:pPr>
            <a:r>
              <a:t>The tiny island is around 7.5 miles long and about six miles broad along the northern coast, and contains an area of but 13.15 square miles. </a:t>
            </a:r>
          </a:p>
          <a:p>
            <a:pPr marL="685800" indent="-685800" algn="l" defTabSz="457200">
              <a:spcBef>
                <a:spcPts val="1500"/>
              </a:spcBef>
              <a:buSzPct val="80000"/>
              <a:buBlip>
                <a:blip r:embed="rId4"/>
              </a:buBlip>
              <a:defRPr sz="3500">
                <a:solidFill>
                  <a:srgbClr val="000000"/>
                </a:solidFill>
                <a:latin typeface="Times New Roman"/>
                <a:ea typeface="Times New Roman"/>
                <a:cs typeface="Times New Roman"/>
                <a:sym typeface="Times New Roman"/>
              </a:defRPr>
            </a:pPr>
            <a:r>
              <a:t>Patmos itself is a barren, almost treeless, rocky mountainous, and rugged island.</a:t>
            </a:r>
          </a:p>
        </p:txBody>
      </p:sp>
      <p:sp>
        <p:nvSpPr>
          <p:cNvPr id="240" name="Island called Patmos"/>
          <p:cNvSpPr txBox="1"/>
          <p:nvPr/>
        </p:nvSpPr>
        <p:spPr>
          <a:xfrm>
            <a:off x="3415996" y="2742995"/>
            <a:ext cx="6172808"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600">
                <a:ln w="12700" cap="flat">
                  <a:solidFill>
                    <a:srgbClr val="000000"/>
                  </a:solidFill>
                  <a:prstDash val="solid"/>
                  <a:miter lim="400000"/>
                </a:ln>
                <a:solidFill>
                  <a:srgbClr val="FFFFFF"/>
                </a:solidFill>
                <a:effectLst>
                  <a:outerShdw sx="100000" sy="100000" kx="0" ky="0" algn="b" rotWithShape="0" blurRad="50800" dist="63500" dir="2880000">
                    <a:srgbClr val="000000"/>
                  </a:outerShdw>
                </a:effectLst>
                <a:latin typeface="Gill Sans"/>
                <a:ea typeface="Gill Sans"/>
                <a:cs typeface="Gill Sans"/>
                <a:sym typeface="Gill Sans"/>
              </a:defRPr>
            </a:lvl1pPr>
          </a:lstStyle>
          <a:p>
            <a:pPr/>
            <a:r>
              <a:t>Island called Patmos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9">
                                            <p:bg/>
                                          </p:spTgt>
                                        </p:tgtEl>
                                        <p:attrNameLst>
                                          <p:attrName>style.visibility</p:attrName>
                                        </p:attrNameLst>
                                      </p:cBhvr>
                                      <p:to>
                                        <p:strVal val="visible"/>
                                      </p:to>
                                    </p:set>
                                    <p:animEffect filter="wipe(left)" transition="in">
                                      <p:cBhvr>
                                        <p:cTn id="7" dur="1500"/>
                                        <p:tgtEl>
                                          <p:spTgt spid="23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39">
                                            <p:txEl>
                                              <p:pRg st="0" end="0"/>
                                            </p:txEl>
                                          </p:spTgt>
                                        </p:tgtEl>
                                        <p:attrNameLst>
                                          <p:attrName>style.visibility</p:attrName>
                                        </p:attrNameLst>
                                      </p:cBhvr>
                                      <p:to>
                                        <p:strVal val="visible"/>
                                      </p:to>
                                    </p:set>
                                    <p:animEffect filter="wipe(left)" transition="in">
                                      <p:cBhvr>
                                        <p:cTn id="10" dur="1500"/>
                                        <p:tgtEl>
                                          <p:spTgt spid="23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39">
                                            <p:txEl>
                                              <p:pRg st="1" end="1"/>
                                            </p:txEl>
                                          </p:spTgt>
                                        </p:tgtEl>
                                        <p:attrNameLst>
                                          <p:attrName>style.visibility</p:attrName>
                                        </p:attrNameLst>
                                      </p:cBhvr>
                                      <p:to>
                                        <p:strVal val="visible"/>
                                      </p:to>
                                    </p:set>
                                    <p:animEffect filter="wipe(left)" transition="in">
                                      <p:cBhvr>
                                        <p:cTn id="15" dur="1500"/>
                                        <p:tgtEl>
                                          <p:spTgt spid="23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39">
                                            <p:txEl>
                                              <p:pRg st="2" end="2"/>
                                            </p:txEl>
                                          </p:spTgt>
                                        </p:tgtEl>
                                        <p:attrNameLst>
                                          <p:attrName>style.visibility</p:attrName>
                                        </p:attrNameLst>
                                      </p:cBhvr>
                                      <p:to>
                                        <p:strVal val="visible"/>
                                      </p:to>
                                    </p:set>
                                    <p:animEffect filter="wipe(left)" transition="in">
                                      <p:cBhvr>
                                        <p:cTn id="20" dur="1500"/>
                                        <p:tgtEl>
                                          <p:spTgt spid="23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9"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Image" descr="Image"/>
          <p:cNvPicPr>
            <a:picLocks noChangeAspect="0"/>
          </p:cNvPicPr>
          <p:nvPr/>
        </p:nvPicPr>
        <p:blipFill>
          <a:blip r:embed="rId2">
            <a:extLst/>
          </a:blip>
          <a:stretch>
            <a:fillRect/>
          </a:stretch>
        </p:blipFill>
        <p:spPr>
          <a:xfrm>
            <a:off x="207692" y="3463172"/>
            <a:ext cx="4149952" cy="6291131"/>
          </a:xfrm>
          <a:prstGeom prst="rect">
            <a:avLst/>
          </a:prstGeom>
          <a:effectLst>
            <a:outerShdw sx="100000" sy="100000" kx="0" ky="0" algn="b" rotWithShape="0" blurRad="190500" dist="124960" dir="5400000">
              <a:srgbClr val="000000"/>
            </a:outerShdw>
          </a:effectLst>
        </p:spPr>
      </p:pic>
      <p:pic>
        <p:nvPicPr>
          <p:cNvPr id="243" name="Front view of a red Ducati motorcycle against a black background" descr="Front view of a red Ducati motorcycle against a black background"/>
          <p:cNvPicPr>
            <a:picLocks noChangeAspect="0"/>
          </p:cNvPicPr>
          <p:nvPr/>
        </p:nvPicPr>
        <p:blipFill>
          <a:blip r:embed="rId3">
            <a:extLst/>
          </a:blip>
          <a:srcRect l="2887" t="53918" r="3218" b="11476"/>
          <a:stretch>
            <a:fillRect/>
          </a:stretch>
        </p:blipFill>
        <p:spPr>
          <a:xfrm>
            <a:off x="254000" y="80767"/>
            <a:ext cx="12496687" cy="197069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44" name="Introduction to John’s Book of Revelation"/>
          <p:cNvSpPr txBox="1"/>
          <p:nvPr/>
        </p:nvSpPr>
        <p:spPr>
          <a:xfrm>
            <a:off x="1471152" y="1839616"/>
            <a:ext cx="10062496" cy="715021"/>
          </a:xfrm>
          <a:prstGeom prst="rect">
            <a:avLst/>
          </a:prstGeom>
          <a:gradFill>
            <a:gsLst>
              <a:gs pos="0">
                <a:srgbClr val="001C4B"/>
              </a:gs>
              <a:gs pos="100000">
                <a:srgbClr val="011925"/>
              </a:gs>
            </a:gsLst>
            <a:lin ang="5400000"/>
          </a:gradFill>
          <a:ln w="381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000">
                <a:solidFill>
                  <a:srgbClr val="FFFFFF"/>
                </a:solidFill>
                <a:latin typeface="Times New Roman"/>
                <a:ea typeface="Times New Roman"/>
                <a:cs typeface="Times New Roman"/>
                <a:sym typeface="Times New Roman"/>
              </a:defRPr>
            </a:lvl1pPr>
          </a:lstStyle>
          <a:p>
            <a:pPr/>
            <a:r>
              <a:t>Introduction to John’s Book of Revelation</a:t>
            </a:r>
          </a:p>
        </p:txBody>
      </p:sp>
      <p:sp>
        <p:nvSpPr>
          <p:cNvPr id="245" name="Early tradition is unanimous (Irenaeus, Eusebius, Jerome, and others) that the apostle was exiled there during the 14th year of Domitian’s reign (AD 95) and was released during the reign of Nerva (AD 96) about eighteen months later, after the death of th"/>
          <p:cNvSpPr txBox="1"/>
          <p:nvPr/>
        </p:nvSpPr>
        <p:spPr>
          <a:xfrm>
            <a:off x="4581502" y="4054071"/>
            <a:ext cx="8263657" cy="53532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defTabSz="457200">
              <a:spcBef>
                <a:spcPts val="1500"/>
              </a:spcBef>
              <a:buSzPct val="80000"/>
              <a:buBlip>
                <a:blip r:embed="rId4"/>
              </a:buBlip>
              <a:defRPr sz="3500">
                <a:solidFill>
                  <a:srgbClr val="000000"/>
                </a:solidFill>
                <a:latin typeface="Times New Roman"/>
                <a:ea typeface="Times New Roman"/>
                <a:cs typeface="Times New Roman"/>
                <a:sym typeface="Times New Roman"/>
              </a:defRPr>
            </a:pPr>
            <a:r>
              <a:t>Early tradition is unanimous (</a:t>
            </a:r>
            <a:r>
              <a:rPr i="1"/>
              <a:t>Irenaeus, Eusebius, Jerome, and others</a:t>
            </a:r>
            <a:r>
              <a:t>) that the apostle was exiled there during the 14th year of Domitian’s reign (AD 95) and was released during the reign of Nerva (AD 96) about eighteen months later, after the death of the dreaded Domitian.</a:t>
            </a:r>
          </a:p>
          <a:p>
            <a:pPr marL="685800" indent="-685800" algn="l" defTabSz="457200">
              <a:spcBef>
                <a:spcPts val="1500"/>
              </a:spcBef>
              <a:buSzPct val="80000"/>
              <a:buBlip>
                <a:blip r:embed="rId4"/>
              </a:buBlip>
              <a:defRPr sz="3500">
                <a:solidFill>
                  <a:srgbClr val="000000"/>
                </a:solidFill>
                <a:latin typeface="Times New Roman"/>
                <a:ea typeface="Times New Roman"/>
                <a:cs typeface="Times New Roman"/>
                <a:sym typeface="Times New Roman"/>
              </a:defRPr>
            </a:pPr>
            <a:r>
              <a:t>He was then permitted to return to Ephesus, where he lived out the remainder of his long life.</a:t>
            </a:r>
          </a:p>
        </p:txBody>
      </p:sp>
      <p:sp>
        <p:nvSpPr>
          <p:cNvPr id="246" name="Place Written?"/>
          <p:cNvSpPr/>
          <p:nvPr/>
        </p:nvSpPr>
        <p:spPr>
          <a:xfrm>
            <a:off x="644535" y="2789491"/>
            <a:ext cx="5136731" cy="937061"/>
          </a:xfrm>
          <a:prstGeom prst="roundRect">
            <a:avLst>
              <a:gd name="adj" fmla="val 20330"/>
            </a:avLst>
          </a:prstGeom>
          <a:gradFill>
            <a:gsLst>
              <a:gs pos="0">
                <a:srgbClr val="FFFC79"/>
              </a:gs>
              <a:gs pos="100000">
                <a:srgbClr val="FFEDBF"/>
              </a:gs>
            </a:gsLst>
            <a:lin ang="5400000"/>
          </a:gradFill>
          <a:ln w="381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b="1" sz="5000">
                <a:solidFill>
                  <a:srgbClr val="000000"/>
                </a:solidFill>
                <a:latin typeface="Gill Sans"/>
                <a:ea typeface="Gill Sans"/>
                <a:cs typeface="Gill Sans"/>
                <a:sym typeface="Gill Sans"/>
              </a:defRPr>
            </a:lvl1pPr>
          </a:lstStyle>
          <a:p>
            <a:pPr/>
            <a:r>
              <a:t>Place Written?</a:t>
            </a:r>
          </a:p>
        </p:txBody>
      </p:sp>
      <p:sp>
        <p:nvSpPr>
          <p:cNvPr id="247" name="Island called Patmos"/>
          <p:cNvSpPr txBox="1"/>
          <p:nvPr/>
        </p:nvSpPr>
        <p:spPr>
          <a:xfrm>
            <a:off x="6121669" y="2870671"/>
            <a:ext cx="6172809"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600">
                <a:latin typeface="Gill Sans"/>
                <a:ea typeface="Gill Sans"/>
                <a:cs typeface="Gill Sans"/>
                <a:sym typeface="Gill Sans"/>
              </a:defRPr>
            </a:lvl1pPr>
          </a:lstStyle>
          <a:p>
            <a:pPr/>
            <a:r>
              <a:t>Island called Patmos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5">
                                            <p:txEl>
                                              <p:pRg st="1" end="1"/>
                                            </p:txEl>
                                          </p:spTgt>
                                        </p:tgtEl>
                                        <p:attrNameLst>
                                          <p:attrName>style.visibility</p:attrName>
                                        </p:attrNameLst>
                                      </p:cBhvr>
                                      <p:to>
                                        <p:strVal val="visible"/>
                                      </p:to>
                                    </p:set>
                                    <p:animEffect filter="wipe(left)" transition="in">
                                      <p:cBhvr>
                                        <p:cTn id="7" dur="1500"/>
                                        <p:tgtEl>
                                          <p:spTgt spid="24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5"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Front view of a red Ducati motorcycle against a black background" descr="Front view of a red Ducati motorcycle against a black background"/>
          <p:cNvPicPr>
            <a:picLocks noChangeAspect="0"/>
          </p:cNvPicPr>
          <p:nvPr/>
        </p:nvPicPr>
        <p:blipFill>
          <a:blip r:embed="rId2">
            <a:extLst/>
          </a:blip>
          <a:srcRect l="2887" t="53918" r="3218" b="11476"/>
          <a:stretch>
            <a:fillRect/>
          </a:stretch>
        </p:blipFill>
        <p:spPr>
          <a:xfrm>
            <a:off x="254000" y="80767"/>
            <a:ext cx="12496687" cy="1970694"/>
          </a:xfrm>
          <a:prstGeom prst="rect">
            <a:avLst/>
          </a:prstGeom>
          <a:ln w="38100">
            <a:solidFill>
              <a:srgbClr val="FFFFFF"/>
            </a:solidFill>
            <a:miter lim="400000"/>
          </a:ln>
          <a:effectLst>
            <a:outerShdw sx="100000" sy="100000" kx="0" ky="0" algn="b" rotWithShape="0" blurRad="190500" dist="124960" dir="5400000">
              <a:srgbClr val="000000"/>
            </a:outerShdw>
          </a:effectLst>
        </p:spPr>
      </p:pic>
      <p:sp>
        <p:nvSpPr>
          <p:cNvPr id="250" name="Introduction to John’s Book of Revelation"/>
          <p:cNvSpPr txBox="1"/>
          <p:nvPr/>
        </p:nvSpPr>
        <p:spPr>
          <a:xfrm>
            <a:off x="1471152" y="1839616"/>
            <a:ext cx="10062496" cy="715021"/>
          </a:xfrm>
          <a:prstGeom prst="rect">
            <a:avLst/>
          </a:prstGeom>
          <a:gradFill>
            <a:gsLst>
              <a:gs pos="0">
                <a:srgbClr val="001C4B"/>
              </a:gs>
              <a:gs pos="100000">
                <a:srgbClr val="011925"/>
              </a:gs>
            </a:gsLst>
            <a:lin ang="5400000"/>
          </a:gradFill>
          <a:ln w="381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000">
                <a:solidFill>
                  <a:srgbClr val="FFFFFF"/>
                </a:solidFill>
                <a:latin typeface="Times New Roman"/>
                <a:ea typeface="Times New Roman"/>
                <a:cs typeface="Times New Roman"/>
                <a:sym typeface="Times New Roman"/>
              </a:defRPr>
            </a:lvl1pPr>
          </a:lstStyle>
          <a:p>
            <a:pPr/>
            <a:r>
              <a:t>Introduction to John’s Book of Revelation</a:t>
            </a:r>
          </a:p>
        </p:txBody>
      </p:sp>
      <p:sp>
        <p:nvSpPr>
          <p:cNvPr id="251" name="Most expositors hold to one of two dates:…"/>
          <p:cNvSpPr txBox="1"/>
          <p:nvPr/>
        </p:nvSpPr>
        <p:spPr>
          <a:xfrm>
            <a:off x="3853638" y="3984411"/>
            <a:ext cx="8991521" cy="552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defTabSz="457200">
              <a:spcBef>
                <a:spcPts val="800"/>
              </a:spcBef>
              <a:buSzPct val="80000"/>
              <a:buBlip>
                <a:blip r:embed="rId3"/>
              </a:buBlip>
              <a:defRPr sz="3800">
                <a:solidFill>
                  <a:srgbClr val="000000"/>
                </a:solidFill>
                <a:latin typeface="Times New Roman"/>
                <a:ea typeface="Times New Roman"/>
                <a:cs typeface="Times New Roman"/>
                <a:sym typeface="Times New Roman"/>
              </a:defRPr>
            </a:pPr>
            <a:r>
              <a:t>Most expositors hold to one of two dates:</a:t>
            </a:r>
          </a:p>
          <a:p>
            <a:pPr marL="685800" indent="-228600" algn="l" defTabSz="457200">
              <a:spcBef>
                <a:spcPts val="800"/>
              </a:spcBef>
              <a:buSzPct val="100000"/>
              <a:buAutoNum type="arabicPeriod" startAt="1"/>
              <a:defRPr sz="3200">
                <a:solidFill>
                  <a:srgbClr val="000000"/>
                </a:solidFill>
                <a:latin typeface="Times New Roman"/>
                <a:ea typeface="Times New Roman"/>
                <a:cs typeface="Times New Roman"/>
                <a:sym typeface="Times New Roman"/>
              </a:defRPr>
            </a:pPr>
            <a:r>
              <a:t> A date shortly after the persecution of Nero (A.D. 54-68), and before the destruction of Jerusalem (A.D. 70). </a:t>
            </a:r>
          </a:p>
          <a:p>
            <a:pPr marL="685800" indent="-228600" algn="l" defTabSz="457200">
              <a:spcBef>
                <a:spcPts val="800"/>
              </a:spcBef>
              <a:buSzPct val="100000"/>
              <a:buAutoNum type="arabicPeriod" startAt="1"/>
              <a:defRPr sz="3200">
                <a:solidFill>
                  <a:srgbClr val="000000"/>
                </a:solidFill>
                <a:latin typeface="Times New Roman"/>
                <a:ea typeface="Times New Roman"/>
                <a:cs typeface="Times New Roman"/>
                <a:sym typeface="Times New Roman"/>
              </a:defRPr>
            </a:pPr>
            <a:r>
              <a:t>A date during or shortly after the persecution by Domitian (95,96 A.D.)</a:t>
            </a:r>
          </a:p>
          <a:p>
            <a:pPr marL="685799" indent="-685799" algn="l" defTabSz="457200">
              <a:spcBef>
                <a:spcPts val="800"/>
              </a:spcBef>
              <a:buSzPct val="80000"/>
              <a:buBlip>
                <a:blip r:embed="rId3"/>
              </a:buBlip>
              <a:defRPr sz="3800">
                <a:solidFill>
                  <a:srgbClr val="000000"/>
                </a:solidFill>
                <a:latin typeface="Times New Roman"/>
                <a:ea typeface="Times New Roman"/>
                <a:cs typeface="Times New Roman"/>
                <a:sym typeface="Times New Roman"/>
              </a:defRPr>
            </a:pPr>
            <a:r>
              <a:t>An accurate understanding of the MAIN points &amp; lessons in this book are not dependent upon establishing the date, but correctly understanding many symbols is.</a:t>
            </a:r>
          </a:p>
        </p:txBody>
      </p:sp>
      <p:sp>
        <p:nvSpPr>
          <p:cNvPr id="252" name="When Was The Revelation Written?"/>
          <p:cNvSpPr/>
          <p:nvPr/>
        </p:nvSpPr>
        <p:spPr>
          <a:xfrm>
            <a:off x="357265" y="2789491"/>
            <a:ext cx="12290270" cy="937061"/>
          </a:xfrm>
          <a:prstGeom prst="roundRect">
            <a:avLst>
              <a:gd name="adj" fmla="val 20330"/>
            </a:avLst>
          </a:prstGeom>
          <a:gradFill>
            <a:gsLst>
              <a:gs pos="0">
                <a:schemeClr val="accent3"/>
              </a:gs>
              <a:gs pos="100000">
                <a:schemeClr val="accent3">
                  <a:satOff val="2194"/>
                  <a:lumOff val="-10817"/>
                </a:schemeClr>
              </a:gs>
            </a:gsLst>
            <a:lin ang="5400000"/>
          </a:gradFill>
          <a:ln w="38100">
            <a:solidFill>
              <a:srgbClr val="FFFFFF"/>
            </a:solidFill>
            <a:miter lim="400000"/>
          </a:ln>
          <a:effectLst>
            <a:outerShdw sx="100000" sy="100000" kx="0" ky="0" algn="b" rotWithShape="0" blurRad="190500" dist="124960"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000">
                <a:ln w="12700" cap="flat">
                  <a:solidFill>
                    <a:srgbClr val="000000"/>
                  </a:solidFill>
                  <a:prstDash val="solid"/>
                  <a:miter lim="400000"/>
                </a:ln>
                <a:solidFill>
                  <a:srgbClr val="FFFFFF"/>
                </a:solidFill>
                <a:effectLst>
                  <a:outerShdw sx="100000" sy="100000" kx="0" ky="0" algn="b" rotWithShape="0" blurRad="12700" dist="63500" dir="3240000">
                    <a:srgbClr val="000000"/>
                  </a:outerShdw>
                </a:effectLst>
                <a:latin typeface="Gill Sans"/>
                <a:ea typeface="Gill Sans"/>
                <a:cs typeface="Gill Sans"/>
                <a:sym typeface="Gill Sans"/>
              </a:defRPr>
            </a:lvl1pPr>
          </a:lstStyle>
          <a:p>
            <a:pPr/>
            <a:r>
              <a:t>When Was The Revelation Written?</a:t>
            </a:r>
          </a:p>
        </p:txBody>
      </p:sp>
      <p:pic>
        <p:nvPicPr>
          <p:cNvPr id="253" name="Image" descr="Image"/>
          <p:cNvPicPr>
            <a:picLocks noChangeAspect="1"/>
          </p:cNvPicPr>
          <p:nvPr/>
        </p:nvPicPr>
        <p:blipFill>
          <a:blip r:embed="rId4">
            <a:extLst/>
          </a:blip>
          <a:stretch>
            <a:fillRect/>
          </a:stretch>
        </p:blipFill>
        <p:spPr>
          <a:xfrm>
            <a:off x="204502" y="3942355"/>
            <a:ext cx="3583093" cy="56135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1">
                                            <p:bg/>
                                          </p:spTgt>
                                        </p:tgtEl>
                                        <p:attrNameLst>
                                          <p:attrName>style.visibility</p:attrName>
                                        </p:attrNameLst>
                                      </p:cBhvr>
                                      <p:to>
                                        <p:strVal val="visible"/>
                                      </p:to>
                                    </p:set>
                                    <p:animEffect filter="wipe(left)" transition="in">
                                      <p:cBhvr>
                                        <p:cTn id="7" dur="1500"/>
                                        <p:tgtEl>
                                          <p:spTgt spid="25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51">
                                            <p:txEl>
                                              <p:pRg st="0" end="0"/>
                                            </p:txEl>
                                          </p:spTgt>
                                        </p:tgtEl>
                                        <p:attrNameLst>
                                          <p:attrName>style.visibility</p:attrName>
                                        </p:attrNameLst>
                                      </p:cBhvr>
                                      <p:to>
                                        <p:strVal val="visible"/>
                                      </p:to>
                                    </p:set>
                                    <p:animEffect filter="wipe(left)" transition="in">
                                      <p:cBhvr>
                                        <p:cTn id="10" dur="1500"/>
                                        <p:tgtEl>
                                          <p:spTgt spid="2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51">
                                            <p:txEl>
                                              <p:pRg st="1" end="1"/>
                                            </p:txEl>
                                          </p:spTgt>
                                        </p:tgtEl>
                                        <p:attrNameLst>
                                          <p:attrName>style.visibility</p:attrName>
                                        </p:attrNameLst>
                                      </p:cBhvr>
                                      <p:to>
                                        <p:strVal val="visible"/>
                                      </p:to>
                                    </p:set>
                                    <p:animEffect filter="wipe(left)" transition="in">
                                      <p:cBhvr>
                                        <p:cTn id="15" dur="1500"/>
                                        <p:tgtEl>
                                          <p:spTgt spid="25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51">
                                            <p:txEl>
                                              <p:pRg st="2" end="2"/>
                                            </p:txEl>
                                          </p:spTgt>
                                        </p:tgtEl>
                                        <p:attrNameLst>
                                          <p:attrName>style.visibility</p:attrName>
                                        </p:attrNameLst>
                                      </p:cBhvr>
                                      <p:to>
                                        <p:strVal val="visible"/>
                                      </p:to>
                                    </p:set>
                                    <p:animEffect filter="wipe(left)" transition="in">
                                      <p:cBhvr>
                                        <p:cTn id="20" dur="1500"/>
                                        <p:tgtEl>
                                          <p:spTgt spid="25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51">
                                            <p:txEl>
                                              <p:pRg st="3" end="3"/>
                                            </p:txEl>
                                          </p:spTgt>
                                        </p:tgtEl>
                                        <p:attrNameLst>
                                          <p:attrName>style.visibility</p:attrName>
                                        </p:attrNameLst>
                                      </p:cBhvr>
                                      <p:to>
                                        <p:strVal val="visible"/>
                                      </p:to>
                                    </p:set>
                                    <p:animEffect filter="wipe(left)" transition="in">
                                      <p:cBhvr>
                                        <p:cTn id="25" dur="1500"/>
                                        <p:tgtEl>
                                          <p:spTgt spid="25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1"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