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tif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red_black_line_v1.tiff" descr="red_black_line_v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613-old-paper-backgrounds.tiff" descr="613-old-paper-backgrounds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cap="none"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>
            <a:noAutofit/>
          </a:bodyPr>
          <a:lstStyle>
            <a:lvl1pPr marL="8255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1473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2108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27686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34163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jm57.tiff" descr="jm57.tiff"/>
          <p:cNvPicPr>
            <a:picLocks noChangeAspect="1"/>
          </p:cNvPicPr>
          <p:nvPr/>
        </p:nvPicPr>
        <p:blipFill>
          <a:blip r:embed="rId3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cap="none"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0" name="Body Level One…"/>
          <p:cNvSpPr txBox="1"/>
          <p:nvPr>
            <p:ph type="body" sz="half" idx="1"/>
          </p:nvPr>
        </p:nvSpPr>
        <p:spPr>
          <a:xfrm>
            <a:off x="850900" y="5156200"/>
            <a:ext cx="11290300" cy="2324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0" indent="0" algn="r">
              <a:spcBef>
                <a:spcPts val="0"/>
              </a:spcBef>
              <a:buSzTx/>
              <a:buNone/>
              <a:defRPr i="1" sz="3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6286500" y="9258300"/>
            <a:ext cx="4191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gradFill flip="none" rotWithShape="1">
          <a:gsLst>
            <a:gs pos="0">
              <a:srgbClr val="212121"/>
            </a:gs>
            <a:gs pos="100000">
              <a:srgbClr val="58676C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2611099" y="444500"/>
            <a:ext cx="393701" cy="4318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b="1" cap="none" sz="5800">
                <a:solidFill>
                  <a:srgbClr val="F5E7B6"/>
                </a:solidFill>
                <a:effectLst>
                  <a:outerShdw sx="100000" sy="100000" kx="0" ky="0" algn="b" rotWithShape="0" blurRad="114300" dist="101600" dir="270000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5E7B6"/>
                  </a:solidFill>
                </a:uFill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idx="1"/>
          </p:nvPr>
        </p:nvSpPr>
        <p:spPr>
          <a:xfrm>
            <a:off x="647700" y="2273300"/>
            <a:ext cx="11709400" cy="669747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548640" indent="-411480" defTabSz="1295400">
              <a:spcBef>
                <a:spcPts val="900"/>
              </a:spcBef>
              <a:buClr>
                <a:srgbClr val="E5AACC"/>
              </a:buClr>
              <a:buSzPct val="65000"/>
              <a:buChar char=""/>
              <a:defRPr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868680" indent="-283463" defTabSz="1295400">
              <a:spcBef>
                <a:spcPts val="800"/>
              </a:spcBef>
              <a:buClr>
                <a:srgbClr val="E9ADD0"/>
              </a:buClr>
              <a:buSzPct val="80000"/>
              <a:buChar char=""/>
              <a:defRPr sz="34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133855" indent="-228600" defTabSz="1295400">
              <a:spcBef>
                <a:spcPts val="700"/>
              </a:spcBef>
              <a:buClr>
                <a:srgbClr val="E9ADD0"/>
              </a:buClr>
              <a:buSzPct val="95000"/>
              <a:buChar char=""/>
              <a:defRPr sz="30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353312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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1545336" indent="-182880" defTabSz="1295400">
              <a:spcBef>
                <a:spcPts val="600"/>
              </a:spcBef>
              <a:buClr>
                <a:srgbClr val="E9ADD0"/>
              </a:buClr>
              <a:buSzPct val="100000"/>
              <a:buChar char=""/>
              <a:defRPr sz="2800">
                <a:solidFill>
                  <a:srgbClr val="E9ADD0"/>
                </a:solidFill>
                <a:uFill>
                  <a:solidFill>
                    <a:srgbClr val="E9ADD0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2128500" y="9398000"/>
            <a:ext cx="215900" cy="254000"/>
          </a:xfrm>
          <a:prstGeom prst="rect">
            <a:avLst/>
          </a:prstGeom>
          <a:ln>
            <a:round/>
          </a:ln>
        </p:spPr>
        <p:txBody>
          <a:bodyPr lIns="0" tIns="0" rIns="0" bIns="0">
            <a:normAutofit fontScale="100000" lnSpcReduction="0"/>
          </a:bodyPr>
          <a:lstStyle>
            <a:lvl1pPr algn="r" defTabSz="1295400">
              <a:defRPr sz="1600">
                <a:solidFill>
                  <a:srgbClr val="B586A1"/>
                </a:solidFill>
                <a:uFill>
                  <a:solidFill>
                    <a:srgbClr val="B586A1"/>
                  </a:solidFill>
                </a:u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quarter" idx="21"/>
          </p:nvPr>
        </p:nvSpPr>
        <p:spPr>
          <a:xfrm>
            <a:off x="6664613" y="4965700"/>
            <a:ext cx="5803901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7.tif"/><Relationship Id="rId11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tif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hyperlink" Target="http://" TargetMode="External"/><Relationship Id="rId6" Type="http://schemas.openxmlformats.org/officeDocument/2006/relationships/hyperlink" Target="https://www.w65stchurchofchrist.com" TargetMode="Externa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.tif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.ti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.tif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.tif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.ti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024" t="0" r="1697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400" y="5139519"/>
            <a:ext cx="12192000" cy="187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1571" y="6443653"/>
            <a:ext cx="10241658" cy="2455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2764" y="8457341"/>
            <a:ext cx="4619272" cy="12683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50204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291" name="We are to point them to Jesus and His teaching. Not ourselves, what we believe, or the “church of Christ” teaching (2 Cor 4:5)…"/>
          <p:cNvSpPr txBox="1"/>
          <p:nvPr/>
        </p:nvSpPr>
        <p:spPr>
          <a:xfrm>
            <a:off x="5989899" y="2878111"/>
            <a:ext cx="6869471" cy="654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/>
            </a:pPr>
            <a:r>
              <a:t>We are to point them to Jesus and His teaching. Not ourselves, what we believe, or the “church of Christ” teaching (2 Cor 4:5)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/>
            </a:pPr>
            <a:r>
              <a:t>When converted to Christ, they become a member of His church! (Acts 2:47; Ep. 5:23)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/>
            </a:pPr>
            <a:r>
              <a:t>We should not be out to make proselytes, only Christians (Mat 23:15; Acts 11:26)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sz="3500"/>
            </a:pPr>
            <a:r>
              <a:t>Must lead them to the REAL Jesus (Jn 8:32; 14:6; Ac 4:12; 2 Cor. 11:4)</a:t>
            </a:r>
          </a:p>
        </p:txBody>
      </p:sp>
      <p:pic>
        <p:nvPicPr>
          <p:cNvPr id="292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293" name="Leading Them To Christ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5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Leading Them To Christ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298" name="Jesus saw their faith…"/>
          <p:cNvSpPr txBox="1"/>
          <p:nvPr/>
        </p:nvSpPr>
        <p:spPr>
          <a:xfrm>
            <a:off x="5989899" y="2878111"/>
            <a:ext cx="6869471" cy="654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4"/>
              </a:buBlip>
              <a:defRPr b="1"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Jesus saw their faith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4200"/>
            </a:pPr>
            <a:r>
              <a:t>They truly believed that Jesus would be able to help their friend - thus they ACTED (3,4; cf. James 1:21-25; 2:14-19)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4200"/>
            </a:pPr>
            <a:r>
              <a:t>Do we trust in the power of Jesus &amp; the gospel?  [JESUS SEES!!!] (Rom 1:16; James 1:21; Isa. 55:11)</a:t>
            </a:r>
          </a:p>
        </p:txBody>
      </p:sp>
      <p:pic>
        <p:nvPicPr>
          <p:cNvPr id="299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300" name="Exhibits Faith In Jesus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solidFill>
            <a:srgbClr val="5A5F5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1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Exhibits Faith In Jesus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05" name="They must have cared for this man and desired to see his need met (3,4)…"/>
          <p:cNvSpPr txBox="1"/>
          <p:nvPr/>
        </p:nvSpPr>
        <p:spPr>
          <a:xfrm>
            <a:off x="5989899" y="2878111"/>
            <a:ext cx="6869471" cy="642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300"/>
              </a:spcBef>
              <a:buSzPct val="80000"/>
              <a:buBlip>
                <a:blip r:embed="rId4"/>
              </a:buBlip>
              <a:defRPr b="1" sz="3800">
                <a:latin typeface="Gill Sans"/>
                <a:ea typeface="Gill Sans"/>
                <a:cs typeface="Gill Sans"/>
                <a:sym typeface="Gill Sans"/>
              </a:defRPr>
            </a:pPr>
            <a:r>
              <a:t>They must have cared for this man and desired to see his need met (3,4)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700"/>
            </a:pPr>
            <a:r>
              <a:t>God so loved us that he gave His Son (Jn 3:16; Rom. 5:8-10) 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700"/>
            </a:pPr>
            <a:r>
              <a:t>We should love others as God loves (Mt 5:43-48; 1 Jn 4:7-21; Mk 6:34)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500"/>
            </a:pPr>
            <a:r>
              <a:t>We are commissioned to sow seed, not pre-judge the soil (Mat 13:3-8; 1 Cor. 3:5,6)</a:t>
            </a:r>
          </a:p>
        </p:txBody>
      </p:sp>
      <p:pic>
        <p:nvPicPr>
          <p:cNvPr id="306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307" name="Exhibits Love &amp; Compassion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Exhibits Love &amp; Compassion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0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3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12" name="They must have cared for this man and desired to see his need met (3,4)…"/>
          <p:cNvSpPr txBox="1"/>
          <p:nvPr/>
        </p:nvSpPr>
        <p:spPr>
          <a:xfrm>
            <a:off x="5989899" y="2878111"/>
            <a:ext cx="6869471" cy="656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300"/>
              </a:spcBef>
              <a:buSzPct val="80000"/>
              <a:buBlip>
                <a:blip r:embed="rId4"/>
              </a:buBlip>
              <a:defRPr b="1" sz="3800">
                <a:latin typeface="Gill Sans"/>
                <a:ea typeface="Gill Sans"/>
                <a:cs typeface="Gill Sans"/>
                <a:sym typeface="Gill Sans"/>
              </a:defRPr>
            </a:pPr>
            <a:r>
              <a:t>They must have cared for this man and desired to see his need met (3,4)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500"/>
            </a:pPr>
            <a:r>
              <a:t>Our love for God, Jesus &amp; those who are lost motivates us to do whatever we can to lead them to Jesus who can save their souls (4; cf. Rom 9:1-3; 10:1-3) 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500"/>
            </a:pPr>
            <a:r>
              <a:t>Love covers a multitude of sins when our love for the lost leads them Christ by the gospel (1 Pet 4:8; James 5:20; 2 Thes 2:14)</a:t>
            </a:r>
          </a:p>
        </p:txBody>
      </p:sp>
      <p:pic>
        <p:nvPicPr>
          <p:cNvPr id="313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314" name="Exhibits Love &amp; Compassion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4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Exhibits Love &amp; Compassion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19" name="Four men worked together to get this man to Jesus (3,4)…"/>
          <p:cNvSpPr txBox="1"/>
          <p:nvPr/>
        </p:nvSpPr>
        <p:spPr>
          <a:xfrm>
            <a:off x="5989899" y="2878111"/>
            <a:ext cx="6869471" cy="676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300"/>
              </a:spcBef>
              <a:buSzPct val="80000"/>
              <a:buBlip>
                <a:blip r:embed="rId4"/>
              </a:buBlip>
              <a:defRPr b="1" sz="3900">
                <a:latin typeface="Gill Sans"/>
                <a:ea typeface="Gill Sans"/>
                <a:cs typeface="Gill Sans"/>
                <a:sym typeface="Gill Sans"/>
              </a:defRPr>
            </a:pPr>
            <a:r>
              <a:t>Four men worked together to get this man to Jesus (3,4)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500"/>
            </a:pPr>
            <a:r>
              <a:t>Jesus sent out his disciples in pairs to preach the kingdom of heaven (Mark 6:7)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500"/>
            </a:pPr>
            <a:r>
              <a:t>Paul had help on his preaching journeys (Acts 13:1-3; 15:40)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5"/>
              </a:buBlip>
              <a:defRPr sz="3500"/>
            </a:pPr>
            <a:r>
              <a:t>We can work together to bring people to Jesus – utilizing one another’s individual talents and resources (Eccl. 4:9,10)</a:t>
            </a:r>
          </a:p>
        </p:txBody>
      </p:sp>
      <p:pic>
        <p:nvPicPr>
          <p:cNvPr id="320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321" name="They Worked Together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gradFill>
            <a:gsLst>
              <a:gs pos="0">
                <a:schemeClr val="accent3"/>
              </a:gs>
              <a:gs pos="100000">
                <a:schemeClr val="accent3">
                  <a:satOff val="2194"/>
                  <a:lumOff val="-10817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They Worked Together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26" name="The trouble to which they went (3,4)…"/>
          <p:cNvSpPr txBox="1"/>
          <p:nvPr/>
        </p:nvSpPr>
        <p:spPr>
          <a:xfrm>
            <a:off x="5989899" y="2878111"/>
            <a:ext cx="6869471" cy="671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b="1" sz="4300">
                <a:latin typeface="Gill Sans"/>
                <a:ea typeface="Gill Sans"/>
                <a:cs typeface="Gill Sans"/>
                <a:sym typeface="Gill Sans"/>
              </a:defRPr>
            </a:pPr>
            <a:r>
              <a:t>The trouble to which they went (3,4)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3500"/>
            </a:pPr>
            <a:r>
              <a:t>Carried the man to the house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3500"/>
            </a:pPr>
            <a:r>
              <a:t>Fought through the crowd,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3500"/>
            </a:pPr>
            <a:r>
              <a:t>Got up on the roof, 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3500"/>
            </a:pPr>
            <a:r>
              <a:t>Removed roofing, made a hole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3500"/>
            </a:pPr>
            <a:r>
              <a:t>Let him down thru the hole.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b="1" sz="3500">
                <a:latin typeface="Gill Sans"/>
                <a:ea typeface="Gill Sans"/>
                <a:cs typeface="Gill Sans"/>
                <a:sym typeface="Gill Sans"/>
              </a:defRPr>
            </a:pPr>
            <a:r>
              <a:t>Unless we are willing to be inconvenienced, we will NOT bring many people to Christ! </a:t>
            </a:r>
            <a:r>
              <a:rPr b="0">
                <a:latin typeface="+mn-lt"/>
                <a:ea typeface="+mn-ea"/>
                <a:cs typeface="+mn-cs"/>
                <a:sym typeface="Gill Sans Light"/>
              </a:rPr>
              <a:t>(2 Cor. 11:22-28)</a:t>
            </a:r>
          </a:p>
        </p:txBody>
      </p:sp>
      <p:pic>
        <p:nvPicPr>
          <p:cNvPr id="327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328" name="They Were Determined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6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They Were Determined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3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500"/>
                                        <p:tgtEl>
                                          <p:spTgt spid="3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500"/>
                                        <p:tgtEl>
                                          <p:spTgt spid="3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33" name="Demonstrates the value they had placed upon their friend!…"/>
          <p:cNvSpPr txBox="1"/>
          <p:nvPr/>
        </p:nvSpPr>
        <p:spPr>
          <a:xfrm>
            <a:off x="5989899" y="2878111"/>
            <a:ext cx="6869471" cy="655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sz="4800"/>
            </a:pPr>
            <a:r>
              <a:t>Demonstrates the value they had placed upon their friend!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sz="4800"/>
            </a:pPr>
            <a:r>
              <a:t>There will always be obstacles &amp; resistance. 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sz="4800"/>
            </a:pPr>
            <a:r>
              <a:t>Do we care enough about another’s soul that we will not quickly give up on them? (Mat 16:26)</a:t>
            </a:r>
          </a:p>
        </p:txBody>
      </p:sp>
      <p:pic>
        <p:nvPicPr>
          <p:cNvPr id="334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335" name="They Were Determined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gradFill>
            <a:gsLst>
              <a:gs pos="0">
                <a:schemeClr val="accent6">
                  <a:hueOff val="-193447"/>
                  <a:satOff val="3713"/>
                  <a:lumOff val="11329"/>
                </a:schemeClr>
              </a:gs>
              <a:gs pos="100000">
                <a:schemeClr val="accent6">
                  <a:satOff val="1848"/>
                  <a:lumOff val="-15262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6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They Were Determined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40" name="Every Person Needs Jesus (Jn 14:6; Acts 4:12)…"/>
          <p:cNvSpPr txBox="1"/>
          <p:nvPr/>
        </p:nvSpPr>
        <p:spPr>
          <a:xfrm>
            <a:off x="5989899" y="2864118"/>
            <a:ext cx="6869471" cy="673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sz="4400"/>
            </a:pPr>
            <a:r>
              <a:t>Every Person Needs Jesus (Jn 14:6; Acts 4:12)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sz="4400"/>
            </a:pPr>
            <a:r>
              <a:t>The greatest service we can provide another person is to bring them to Christ! (Acts 8:4)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4"/>
              </a:buBlip>
              <a:defRPr sz="4400"/>
            </a:pPr>
            <a:r>
              <a:t>Are We willing to do everything in our power to bring others to Jesus? </a:t>
            </a:r>
            <a:br/>
            <a:r>
              <a:t>(1 Thes. 1:8; 2 Cor. 12:15)</a:t>
            </a:r>
          </a:p>
        </p:txBody>
      </p:sp>
      <p:pic>
        <p:nvPicPr>
          <p:cNvPr id="34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sp>
        <p:nvSpPr>
          <p:cNvPr id="342" name="Christians Are Evangelistic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Christians Are Evangelistic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creen Shot 2022-04-16 at 3.46.03 PM.png" descr="Screen Shot 2022-04-16 at 3.46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180000">
            <a:off x="212465" y="2625113"/>
            <a:ext cx="5333165" cy="3905129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48" name="Internet:…"/>
          <p:cNvSpPr txBox="1"/>
          <p:nvPr/>
        </p:nvSpPr>
        <p:spPr>
          <a:xfrm>
            <a:off x="7283891" y="2864118"/>
            <a:ext cx="5575480" cy="647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4400"/>
            </a:pPr>
            <a:r>
              <a:t>Internet: 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800"/>
            </a:pPr>
            <a:r>
              <a:t>Website / Facebook / Email / Online articles &amp; sermons.</a:t>
            </a:r>
          </a:p>
          <a:p>
            <a:pPr marL="1143000" indent="-685800" algn="l">
              <a:spcBef>
                <a:spcPts val="1100"/>
              </a:spcBef>
              <a:buSzPct val="80000"/>
              <a:buBlip>
                <a:blip r:embed="rId6"/>
              </a:buBlip>
              <a:defRPr sz="3800"/>
            </a:pPr>
            <a:r>
              <a:t>Live stream: LIVE Facebook &amp; You Tube Videos / Archives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4400"/>
            </a:pPr>
            <a:r>
              <a:t>Correspondent Courses</a:t>
            </a:r>
          </a:p>
          <a:p>
            <a:pPr marL="685800" indent="-685800" algn="l">
              <a:spcBef>
                <a:spcPts val="1100"/>
              </a:spcBef>
              <a:buSzPct val="80000"/>
              <a:buBlip>
                <a:blip r:embed="rId5"/>
              </a:buBlip>
              <a:defRPr sz="4400"/>
            </a:pPr>
            <a:r>
              <a:t>In home Bible studies</a:t>
            </a:r>
          </a:p>
        </p:txBody>
      </p:sp>
      <p:sp>
        <p:nvSpPr>
          <p:cNvPr id="349" name="Christians Are Evangelistic"/>
          <p:cNvSpPr/>
          <p:nvPr/>
        </p:nvSpPr>
        <p:spPr>
          <a:xfrm>
            <a:off x="2692050" y="1510479"/>
            <a:ext cx="9887031" cy="1270001"/>
          </a:xfrm>
          <a:prstGeom prst="roundRect">
            <a:avLst>
              <a:gd name="adj" fmla="val 30360"/>
            </a:avLst>
          </a:prstGeom>
          <a:gradFill>
            <a:gsLst>
              <a:gs pos="0">
                <a:schemeClr val="accent1">
                  <a:satOff val="4013"/>
                  <a:lumOff val="5462"/>
                </a:schemeClr>
              </a:gs>
              <a:gs pos="100000">
                <a:schemeClr val="accent1">
                  <a:hueOff val="-47059"/>
                  <a:satOff val="1860"/>
                  <a:lumOff val="-1795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63500" dir="255225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Christians Are Evangelistic</a:t>
            </a:r>
          </a:p>
        </p:txBody>
      </p:sp>
      <p:pic>
        <p:nvPicPr>
          <p:cNvPr id="350" name="Screen Shot 2022-04-16 at 3.48.59 PM.png" descr="Screen Shot 2022-04-16 at 3.48.59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80000">
            <a:off x="1626652" y="3693360"/>
            <a:ext cx="5360893" cy="3017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Group"/>
          <p:cNvGrpSpPr/>
          <p:nvPr/>
        </p:nvGrpSpPr>
        <p:grpSpPr>
          <a:xfrm>
            <a:off x="623610" y="4422173"/>
            <a:ext cx="5725285" cy="4186101"/>
            <a:chOff x="0" y="0"/>
            <a:chExt cx="5725284" cy="4186099"/>
          </a:xfrm>
        </p:grpSpPr>
        <p:pic>
          <p:nvPicPr>
            <p:cNvPr id="351" name="image.png" descr="image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120000">
              <a:off x="241523" y="383819"/>
              <a:ext cx="2489201" cy="364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image.png" descr="image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020000">
              <a:off x="2655114" y="302349"/>
              <a:ext cx="2603501" cy="358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6" name="Image"/>
          <p:cNvGrpSpPr/>
          <p:nvPr/>
        </p:nvGrpSpPr>
        <p:grpSpPr>
          <a:xfrm>
            <a:off x="330471" y="5143572"/>
            <a:ext cx="6718301" cy="4597401"/>
            <a:chOff x="0" y="0"/>
            <a:chExt cx="6718300" cy="4597400"/>
          </a:xfrm>
        </p:grpSpPr>
        <p:pic>
          <p:nvPicPr>
            <p:cNvPr id="35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1600" y="63500"/>
              <a:ext cx="6515100" cy="4330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4" name="Image" descr="Imag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6718300" cy="45974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500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4"/>
      <p:bldP build="p" bldLvl="5" animBg="1" rev="0" advAuto="0" spid="348" grpId="1"/>
      <p:bldP build="whole" bldLvl="1" animBg="1" rev="0" advAuto="0" spid="353" grpId="3"/>
      <p:bldP build="whole" bldLvl="1" animBg="1" rev="0" advAuto="0" spid="35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007" y="311777"/>
            <a:ext cx="11420682" cy="17606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1765" y="1656513"/>
            <a:ext cx="9817166" cy="23541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61" name="If you have never obeyed the gospel of Jesus Christ, you are lost, you need to have your sins forgiven!"/>
          <p:cNvSpPr txBox="1"/>
          <p:nvPr/>
        </p:nvSpPr>
        <p:spPr>
          <a:xfrm>
            <a:off x="5189095" y="3919690"/>
            <a:ext cx="762892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4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If you have never obeyed the gospel of Jesus Christ, you are lost, you need to have your sins forgiven!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221" name="Healing of a paralytic…"/>
          <p:cNvSpPr/>
          <p:nvPr/>
        </p:nvSpPr>
        <p:spPr>
          <a:xfrm>
            <a:off x="298450" y="7088161"/>
            <a:ext cx="12407900" cy="24352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cap="all" sz="63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Healing of a paralytic</a:t>
            </a:r>
          </a:p>
          <a:p>
            <a:pPr>
              <a:spcBef>
                <a:spcPts val="800"/>
              </a:spcBef>
              <a:defRPr sz="37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sz="3200"/>
              <a:t>All three synoptic gospels</a:t>
            </a:r>
            <a:r>
              <a:rPr sz="3200"/>
              <a:t> - Mt 9:1-8; Mk 2:1-12; Lk 5:17-26</a:t>
            </a:r>
            <a:endParaRPr sz="3200"/>
          </a:p>
          <a:p>
            <a:pPr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TEXT / LESSONS / APPLICATIONS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7811" y="909656"/>
            <a:ext cx="6596245" cy="88439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62673" dir="18777330">
              <a:srgbClr val="000000">
                <a:alpha val="86354"/>
              </a:srgbClr>
            </a:outerShdw>
          </a:effectLst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0007" y="311777"/>
            <a:ext cx="11420682" cy="17606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01765" y="1656513"/>
            <a:ext cx="9817166" cy="23541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66" name="Will you allow us to help you know Jesus?…"/>
          <p:cNvSpPr txBox="1"/>
          <p:nvPr/>
        </p:nvSpPr>
        <p:spPr>
          <a:xfrm>
            <a:off x="5688220" y="3599444"/>
            <a:ext cx="7080124" cy="615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900"/>
              </a:spcBef>
              <a:defRPr cap="all" sz="37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Will you allow us to help you know Jesus? </a:t>
            </a:r>
          </a:p>
          <a:p>
            <a:pPr>
              <a:spcBef>
                <a:spcPts val="900"/>
              </a:spcBef>
              <a:defRPr cap="all" sz="37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will point you to the teachings of Jesus </a:t>
            </a:r>
          </a:p>
          <a:p>
            <a:pPr>
              <a:spcBef>
                <a:spcPts val="900"/>
              </a:spcBef>
              <a:defRPr cap="all" sz="37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you believe that Jesus is the Christ, repent of your sins, we can baptize you into Him today! </a:t>
            </a:r>
          </a:p>
          <a:p>
            <a:pPr>
              <a:spcBef>
                <a:spcPts val="900"/>
              </a:spcBef>
              <a:defRPr cap="all" sz="37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(John 8:24; Romans 10:9,10; Acts 2:38; Gal 3:27)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"/>
          <p:cNvSpPr/>
          <p:nvPr/>
        </p:nvSpPr>
        <p:spPr>
          <a:xfrm>
            <a:off x="12700" y="12700"/>
            <a:ext cx="13055600" cy="97663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i="1" sz="4000">
                <a:solidFill>
                  <a:srgbClr val="FFFFFF"/>
                </a:solidFill>
                <a:effectLst>
                  <a:outerShdw sx="100000" sy="100000" kx="0" ky="0" algn="b" rotWithShape="0" blurRad="50800" dist="12700" dir="5400000">
                    <a:srgbClr val="000000">
                      <a:alpha val="30000"/>
                    </a:srgbClr>
                  </a:outerShdw>
                </a:effectLst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400" y="5139519"/>
            <a:ext cx="12192000" cy="1879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1571" y="6443653"/>
            <a:ext cx="10241658" cy="2455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373" name="Charts by Don McClain…"/>
          <p:cNvSpPr txBox="1"/>
          <p:nvPr/>
        </p:nvSpPr>
        <p:spPr>
          <a:xfrm>
            <a:off x="304805" y="242418"/>
            <a:ext cx="12395189" cy="35638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Preached April 17, 2022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>
                <a:hlinkClick r:id="rId6" invalidUrl="" action="" tgtFrame="" tooltip="" history="1" highlightClick="0" endSnd="0"/>
              </a:rPr>
              <a:t>https://www.w65stchurchofchrist.com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Matthew 9:1–8 (NKJV)…"/>
          <p:cNvSpPr txBox="1"/>
          <p:nvPr/>
        </p:nvSpPr>
        <p:spPr>
          <a:xfrm>
            <a:off x="275485" y="87259"/>
            <a:ext cx="12453830" cy="9579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6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9:1–8 (NKJV)</a:t>
            </a:r>
          </a:p>
          <a:p>
            <a:pPr defTabSz="457200">
              <a:defRPr sz="4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So He got into a boat, crossed over, and came to His own city. </a:t>
            </a:r>
            <a:r>
              <a:rPr baseline="31999"/>
              <a:t>2</a:t>
            </a:r>
            <a:r>
              <a:t> Then behold, they brought to Him a paralytic lying on a bed. When Jesus saw their faith, He said to the paralytic, “</a:t>
            </a:r>
            <a:r>
              <a:rPr>
                <a:solidFill>
                  <a:schemeClr val="accent5"/>
                </a:solidFill>
              </a:rPr>
              <a:t>Son, be of good cheer; your sins are forgiven you</a:t>
            </a:r>
            <a:r>
              <a:t>.” </a:t>
            </a:r>
            <a:r>
              <a:rPr baseline="31999"/>
              <a:t>3</a:t>
            </a:r>
            <a:r>
              <a:t> And at once some of the scribes said within themselves, “This Man blasphemes!” </a:t>
            </a:r>
            <a:r>
              <a:rPr baseline="31999"/>
              <a:t>4</a:t>
            </a:r>
            <a:r>
              <a:t> But Jesus, knowing their thoughts, said, “</a:t>
            </a:r>
            <a:r>
              <a:rPr>
                <a:solidFill>
                  <a:schemeClr val="accent5"/>
                </a:solidFill>
              </a:rPr>
              <a:t>Why do you think evil in your hearts</a:t>
            </a:r>
            <a:r>
              <a:t>? </a:t>
            </a:r>
            <a:r>
              <a:rPr baseline="31999"/>
              <a:t>5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For which is easier, to say, ‘</a:t>
            </a:r>
            <a:r>
              <a:rPr i="1">
                <a:solidFill>
                  <a:schemeClr val="accent5"/>
                </a:solidFill>
              </a:rPr>
              <a:t>Your</a:t>
            </a:r>
            <a:r>
              <a:rPr>
                <a:solidFill>
                  <a:schemeClr val="accent5"/>
                </a:solidFill>
              </a:rPr>
              <a:t> sins are forgiven you,’ or to say, ‘Arise and walk</a:t>
            </a:r>
            <a:r>
              <a:t>’? </a:t>
            </a:r>
            <a:r>
              <a:rPr baseline="31999"/>
              <a:t>6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But that you may know that the Son of Man has power on earth to forgive sins</a:t>
            </a:r>
            <a:r>
              <a:t>”—then He said to the paralytic, “</a:t>
            </a:r>
            <a:r>
              <a:rPr>
                <a:solidFill>
                  <a:schemeClr val="accent5"/>
                </a:solidFill>
              </a:rPr>
              <a:t>Arise, take up your bed, and go to your house</a:t>
            </a:r>
            <a:r>
              <a:t>.” </a:t>
            </a:r>
            <a:r>
              <a:rPr baseline="31999"/>
              <a:t>7</a:t>
            </a:r>
            <a:r>
              <a:t> And he arose and departed to his house. </a:t>
            </a:r>
            <a:r>
              <a:rPr baseline="31999"/>
              <a:t>8</a:t>
            </a:r>
            <a:r>
              <a:t> Now when the multitudes saw </a:t>
            </a:r>
            <a:r>
              <a:rPr i="1"/>
              <a:t>it,</a:t>
            </a:r>
            <a:r>
              <a:t> they marveled and glorified God, who had given such power to 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grpSp>
        <p:nvGrpSpPr>
          <p:cNvPr id="228" name="Image"/>
          <p:cNvGrpSpPr/>
          <p:nvPr/>
        </p:nvGrpSpPr>
        <p:grpSpPr>
          <a:xfrm>
            <a:off x="107626" y="1583512"/>
            <a:ext cx="7163986" cy="8122763"/>
            <a:chOff x="0" y="0"/>
            <a:chExt cx="7163985" cy="8122761"/>
          </a:xfrm>
        </p:grpSpPr>
        <p:pic>
          <p:nvPicPr>
            <p:cNvPr id="22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224" t="0" r="22874" b="0"/>
            <a:stretch>
              <a:fillRect/>
            </a:stretch>
          </p:blipFill>
          <p:spPr>
            <a:xfrm>
              <a:off x="63500" y="50800"/>
              <a:ext cx="7036986" cy="7932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7163986" cy="8122763"/>
            </a:xfrm>
            <a:prstGeom prst="rect">
              <a:avLst/>
            </a:prstGeom>
            <a:effectLst/>
          </p:spPr>
        </p:pic>
      </p:grpSp>
      <p:sp>
        <p:nvSpPr>
          <p:cNvPr id="229" name="Healed the centurion's servant (Mt 8:5-13)…"/>
          <p:cNvSpPr txBox="1"/>
          <p:nvPr/>
        </p:nvSpPr>
        <p:spPr>
          <a:xfrm>
            <a:off x="7233266" y="1714243"/>
            <a:ext cx="5695427" cy="786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4300"/>
            </a:pPr>
            <a:r>
              <a:t>Healed the centurion's servant (Mt 8:5-13)</a:t>
            </a:r>
          </a:p>
          <a:p>
            <a:pPr marL="6858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4300"/>
            </a:pPr>
            <a:r>
              <a:t>Healed Peter's mother-in-law (Mt 8:14-15)</a:t>
            </a:r>
          </a:p>
          <a:p>
            <a:pPr marL="6858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4300"/>
            </a:pPr>
            <a:r>
              <a:t>Cast out many demons (Mt 8:16)</a:t>
            </a:r>
          </a:p>
          <a:p>
            <a:pPr marL="6858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4300"/>
            </a:pPr>
            <a:r>
              <a:t>From Cana He healed the nobleman's son at Capernaum (Jn 4:46-54)</a:t>
            </a:r>
          </a:p>
        </p:txBody>
      </p:sp>
      <p:sp>
        <p:nvSpPr>
          <p:cNvPr id="230" name="Occurs in Capernaum…"/>
          <p:cNvSpPr txBox="1"/>
          <p:nvPr/>
        </p:nvSpPr>
        <p:spPr>
          <a:xfrm>
            <a:off x="162033" y="6422373"/>
            <a:ext cx="7055178" cy="1339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spcBef>
                <a:spcPts val="1100"/>
              </a:spcBef>
              <a:defRPr cap="all" sz="4300">
                <a:solidFill>
                  <a:srgbClr val="FFFFFF"/>
                </a:solidFill>
                <a:effectLst>
                  <a:outerShdw sx="100000" sy="100000" kx="0" ky="0" algn="b" rotWithShape="0" blurRad="50800" dist="63500" dir="168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Occurs in Capernaum </a:t>
            </a:r>
          </a:p>
          <a:p>
            <a:pPr defTabSz="1300480">
              <a:spcBef>
                <a:spcPts val="1100"/>
              </a:spcBef>
              <a:defRPr cap="all" sz="3400">
                <a:solidFill>
                  <a:srgbClr val="FFFFFF"/>
                </a:solidFill>
                <a:effectLst>
                  <a:outerShdw sx="100000" sy="100000" kx="0" ky="0" algn="b" rotWithShape="0" blurRad="50800" dist="63500" dir="168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[</a:t>
            </a:r>
            <a:r>
              <a:rPr cap="none"/>
              <a:t>Jesus' "own city”</a:t>
            </a:r>
            <a:r>
              <a:t>] (</a:t>
            </a:r>
            <a:r>
              <a:rPr cap="none"/>
              <a:t>Mk 2:1,2; Mt 9:1</a:t>
            </a:r>
            <a:r>
              <a:t>)</a:t>
            </a:r>
          </a:p>
        </p:txBody>
      </p:sp>
      <p:sp>
        <p:nvSpPr>
          <p:cNvPr id="231" name="He did many miracles there"/>
          <p:cNvSpPr txBox="1"/>
          <p:nvPr/>
        </p:nvSpPr>
        <p:spPr>
          <a:xfrm>
            <a:off x="653667" y="7710529"/>
            <a:ext cx="6071910" cy="177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4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He did many miracles there</a:t>
            </a:r>
          </a:p>
        </p:txBody>
      </p:sp>
      <p:sp>
        <p:nvSpPr>
          <p:cNvPr id="232" name="Healing of a paralytic…"/>
          <p:cNvSpPr/>
          <p:nvPr/>
        </p:nvSpPr>
        <p:spPr>
          <a:xfrm>
            <a:off x="298449" y="1611570"/>
            <a:ext cx="6782345" cy="12273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cap="all" sz="39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Healing of a paralytic</a:t>
            </a:r>
          </a:p>
          <a:p>
            <a:pPr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Mt 9:1-8; Mk 2:1-12; Lk 5:17-26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5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31" grpId="2"/>
      <p:bldP build="p" bldLvl="5" animBg="1" rev="0" advAuto="0" spid="229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grpSp>
        <p:nvGrpSpPr>
          <p:cNvPr id="239" name="Image"/>
          <p:cNvGrpSpPr/>
          <p:nvPr/>
        </p:nvGrpSpPr>
        <p:grpSpPr>
          <a:xfrm>
            <a:off x="107626" y="1583512"/>
            <a:ext cx="7163986" cy="8122763"/>
            <a:chOff x="0" y="0"/>
            <a:chExt cx="7163985" cy="8122761"/>
          </a:xfrm>
        </p:grpSpPr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224" t="0" r="22874" b="0"/>
            <a:stretch>
              <a:fillRect/>
            </a:stretch>
          </p:blipFill>
          <p:spPr>
            <a:xfrm>
              <a:off x="63500" y="50800"/>
              <a:ext cx="7036986" cy="7932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7163986" cy="8122763"/>
            </a:xfrm>
            <a:prstGeom prst="rect">
              <a:avLst/>
            </a:prstGeom>
            <a:effectLst/>
          </p:spPr>
        </p:pic>
      </p:grpSp>
      <p:sp>
        <p:nvSpPr>
          <p:cNvPr id="240" name="Yet those in the city brought judgment upon themselves (cf. Mt 11:23-24)"/>
          <p:cNvSpPr txBox="1"/>
          <p:nvPr/>
        </p:nvSpPr>
        <p:spPr>
          <a:xfrm>
            <a:off x="7233266" y="1714243"/>
            <a:ext cx="5695427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685800" indent="-685800" algn="l">
              <a:spcBef>
                <a:spcPts val="2400"/>
              </a:spcBef>
              <a:buSzPct val="80000"/>
              <a:buBlip>
                <a:blip r:embed="rId6"/>
              </a:buBlip>
              <a:defRPr sz="3400"/>
            </a:lvl1pPr>
          </a:lstStyle>
          <a:p>
            <a:pPr/>
            <a:r>
              <a:t>Yet those in the city brought judgment upon themselves (cf. Mt 11:23-24) </a:t>
            </a:r>
          </a:p>
        </p:txBody>
      </p:sp>
      <p:pic>
        <p:nvPicPr>
          <p:cNvPr id="241" name="Matthew 11:23-24 (NKJV)… Matthew 11:23-24 (NKJV) 23  And you, Capernaum, who are exalted to heaven, will be brought down to Hades; for if the mighty works which were done in you had been done in Sodom, it would have remained until this day. 24  But I say" descr="Matthew 11:23-24 (NKJV)… Matthew 11:23-24 (NKJV) 23  And you, Capernaum, who are exalted to heaven, will be brought down to Hades; for if the mighty works which were done in you had been done in Sodom, it would have remained until this day. 24  But I say to you that it shall be more tolerable for the land of Sodom in the day of judgment than for you.&quot; 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20566" y="3286518"/>
            <a:ext cx="5720827" cy="6497837"/>
          </a:xfrm>
          <a:prstGeom prst="rect">
            <a:avLst/>
          </a:prstGeom>
        </p:spPr>
      </p:pic>
      <p:sp>
        <p:nvSpPr>
          <p:cNvPr id="242" name="Healing of a paralytic…"/>
          <p:cNvSpPr/>
          <p:nvPr/>
        </p:nvSpPr>
        <p:spPr>
          <a:xfrm>
            <a:off x="298449" y="1611570"/>
            <a:ext cx="6782345" cy="12273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cap="all" sz="39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Healing of a paralytic</a:t>
            </a:r>
          </a:p>
          <a:p>
            <a:pPr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Mt 9:1-8; Mk 2:1-12; Lk 5:17-26</a:t>
            </a:r>
          </a:p>
        </p:txBody>
      </p:sp>
      <p:sp>
        <p:nvSpPr>
          <p:cNvPr id="243" name="Occurs in Capernaum…"/>
          <p:cNvSpPr txBox="1"/>
          <p:nvPr/>
        </p:nvSpPr>
        <p:spPr>
          <a:xfrm>
            <a:off x="162033" y="6422373"/>
            <a:ext cx="7055178" cy="13398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300480">
              <a:spcBef>
                <a:spcPts val="1100"/>
              </a:spcBef>
              <a:defRPr cap="all" sz="4300">
                <a:solidFill>
                  <a:srgbClr val="FFFFFF"/>
                </a:solidFill>
                <a:effectLst>
                  <a:outerShdw sx="100000" sy="100000" kx="0" ky="0" algn="b" rotWithShape="0" blurRad="50800" dist="63500" dir="168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Occurs in Capernaum </a:t>
            </a:r>
          </a:p>
          <a:p>
            <a:pPr defTabSz="1300480">
              <a:spcBef>
                <a:spcPts val="1100"/>
              </a:spcBef>
              <a:defRPr cap="all" sz="3400">
                <a:solidFill>
                  <a:srgbClr val="FFFFFF"/>
                </a:solidFill>
                <a:effectLst>
                  <a:outerShdw sx="100000" sy="100000" kx="0" ky="0" algn="b" rotWithShape="0" blurRad="50800" dist="63500" dir="168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[</a:t>
            </a:r>
            <a:r>
              <a:rPr cap="none"/>
              <a:t>Jesus' "own city”</a:t>
            </a:r>
            <a:r>
              <a:t>] (</a:t>
            </a:r>
            <a:r>
              <a:rPr cap="none"/>
              <a:t>Mk 2:1,2; Mt 9:1</a:t>
            </a:r>
            <a:r>
              <a:t>)</a:t>
            </a:r>
          </a:p>
        </p:txBody>
      </p:sp>
      <p:sp>
        <p:nvSpPr>
          <p:cNvPr id="244" name="He did many miracles there"/>
          <p:cNvSpPr txBox="1"/>
          <p:nvPr/>
        </p:nvSpPr>
        <p:spPr>
          <a:xfrm>
            <a:off x="653667" y="7710529"/>
            <a:ext cx="6071910" cy="1778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4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He did many miracles there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249" name="Mark 2:1–12 (NKJV)"/>
          <p:cNvSpPr txBox="1"/>
          <p:nvPr/>
        </p:nvSpPr>
        <p:spPr>
          <a:xfrm>
            <a:off x="180067" y="1629567"/>
            <a:ext cx="12644666" cy="8720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b="1"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Mark 2:1–12 (NKJV)</a:t>
            </a:r>
          </a:p>
        </p:txBody>
      </p:sp>
      <p:pic>
        <p:nvPicPr>
          <p:cNvPr id="250" name="Screen Shot 2022-04-16 at 1.20.46 PM.png" descr="Screen Shot 2022-04-16 at 1.20.46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058" y="2523891"/>
            <a:ext cx="12587377" cy="7013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sp>
        <p:nvSpPr>
          <p:cNvPr id="255" name="Mark 2:1–12 (NKJV)"/>
          <p:cNvSpPr txBox="1"/>
          <p:nvPr/>
        </p:nvSpPr>
        <p:spPr>
          <a:xfrm>
            <a:off x="180067" y="1629567"/>
            <a:ext cx="12644666" cy="8720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defRPr b="1" sz="5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Mark 2:1–12 (NKJV)</a:t>
            </a:r>
          </a:p>
        </p:txBody>
      </p:sp>
      <p:pic>
        <p:nvPicPr>
          <p:cNvPr id="256" name="Screen Shot 2022-04-16 at 1.18.21 PM.png" descr="Screen Shot 2022-04-16 at 1.18.21 PM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613" y="2441014"/>
            <a:ext cx="12557574" cy="6977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grpSp>
        <p:nvGrpSpPr>
          <p:cNvPr id="263" name="Image"/>
          <p:cNvGrpSpPr/>
          <p:nvPr/>
        </p:nvGrpSpPr>
        <p:grpSpPr>
          <a:xfrm>
            <a:off x="107626" y="1583512"/>
            <a:ext cx="7163986" cy="8122763"/>
            <a:chOff x="0" y="0"/>
            <a:chExt cx="7163985" cy="8122761"/>
          </a:xfrm>
        </p:grpSpPr>
        <p:pic>
          <p:nvPicPr>
            <p:cNvPr id="26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224" t="0" r="22874" b="0"/>
            <a:stretch>
              <a:fillRect/>
            </a:stretch>
          </p:blipFill>
          <p:spPr>
            <a:xfrm>
              <a:off x="63500" y="50800"/>
              <a:ext cx="7036986" cy="7932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7163986" cy="8122763"/>
            </a:xfrm>
            <a:prstGeom prst="rect">
              <a:avLst/>
            </a:prstGeom>
            <a:effectLst/>
          </p:spPr>
        </p:pic>
      </p:grpSp>
      <p:sp>
        <p:nvSpPr>
          <p:cNvPr id="264" name="The value of friends who care enough to help in time of need (3-5)…"/>
          <p:cNvSpPr txBox="1"/>
          <p:nvPr/>
        </p:nvSpPr>
        <p:spPr>
          <a:xfrm>
            <a:off x="7233266" y="1796793"/>
            <a:ext cx="5695427" cy="769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3400"/>
            </a:pPr>
            <a:r>
              <a:t>The value of friends who care enough to help in time of need (3-5)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3400"/>
            </a:pPr>
            <a:r>
              <a:t>Spiritual illness is more serious than physical illness (8-12)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3400"/>
            </a:pPr>
            <a:r>
              <a:t>Jesus has the power to forgive sins / The deity of Christ  (5-12)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3400"/>
            </a:pPr>
            <a:r>
              <a:t>Some reject the truth regardless of the evidence (6-8; Mt 11:23,24)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3400"/>
            </a:pPr>
            <a:r>
              <a:t>Real FAITH is visible and persistent (4,5; James 2:18)</a:t>
            </a:r>
          </a:p>
        </p:txBody>
      </p:sp>
      <p:sp>
        <p:nvSpPr>
          <p:cNvPr id="265" name="Lessons from the text"/>
          <p:cNvSpPr txBox="1"/>
          <p:nvPr/>
        </p:nvSpPr>
        <p:spPr>
          <a:xfrm>
            <a:off x="434599" y="7092556"/>
            <a:ext cx="6510046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8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Lessons from the text</a:t>
            </a:r>
          </a:p>
        </p:txBody>
      </p:sp>
      <p:sp>
        <p:nvSpPr>
          <p:cNvPr id="266" name="Healing of a paralytic…"/>
          <p:cNvSpPr/>
          <p:nvPr/>
        </p:nvSpPr>
        <p:spPr>
          <a:xfrm>
            <a:off x="298449" y="1611570"/>
            <a:ext cx="6782345" cy="12273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cap="all" sz="39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Healing of a paralytic</a:t>
            </a:r>
          </a:p>
          <a:p>
            <a:pPr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Mt 9:1-8; Mk 2:1-12; Lk 5:17-26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grpSp>
        <p:nvGrpSpPr>
          <p:cNvPr id="273" name="Image"/>
          <p:cNvGrpSpPr/>
          <p:nvPr/>
        </p:nvGrpSpPr>
        <p:grpSpPr>
          <a:xfrm>
            <a:off x="107626" y="1583512"/>
            <a:ext cx="7163986" cy="8122763"/>
            <a:chOff x="0" y="0"/>
            <a:chExt cx="7163985" cy="8122761"/>
          </a:xfrm>
        </p:grpSpPr>
        <p:pic>
          <p:nvPicPr>
            <p:cNvPr id="27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224" t="0" r="22874" b="0"/>
            <a:stretch>
              <a:fillRect/>
            </a:stretch>
          </p:blipFill>
          <p:spPr>
            <a:xfrm>
              <a:off x="63500" y="50800"/>
              <a:ext cx="7036986" cy="7932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7163986" cy="8122763"/>
            </a:xfrm>
            <a:prstGeom prst="rect">
              <a:avLst/>
            </a:prstGeom>
            <a:effectLst/>
          </p:spPr>
        </p:pic>
      </p:grpSp>
      <p:sp>
        <p:nvSpPr>
          <p:cNvPr id="274" name="We cannot deal with our sin apart from Jesus (John 14:6)…"/>
          <p:cNvSpPr txBox="1"/>
          <p:nvPr/>
        </p:nvSpPr>
        <p:spPr>
          <a:xfrm>
            <a:off x="7233266" y="1796793"/>
            <a:ext cx="5695427" cy="77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4200"/>
            </a:pPr>
            <a:r>
              <a:t>We cannot deal with our sin apart from Jesus (John 14:6)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4200"/>
            </a:pPr>
            <a:r>
              <a:t>The greatest service we can provide another human being in this life is to bring them to Christ!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4200"/>
            </a:pPr>
            <a:r>
              <a:t>We should be willing to do everything in our power to bring others to Jesus</a:t>
            </a:r>
          </a:p>
        </p:txBody>
      </p:sp>
      <p:sp>
        <p:nvSpPr>
          <p:cNvPr id="275" name="Lessons from the text"/>
          <p:cNvSpPr txBox="1"/>
          <p:nvPr/>
        </p:nvSpPr>
        <p:spPr>
          <a:xfrm>
            <a:off x="434599" y="7092556"/>
            <a:ext cx="6510046" cy="220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8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Lessons from the text</a:t>
            </a:r>
          </a:p>
        </p:txBody>
      </p:sp>
      <p:sp>
        <p:nvSpPr>
          <p:cNvPr id="276" name="Healing of a paralytic…"/>
          <p:cNvSpPr/>
          <p:nvPr/>
        </p:nvSpPr>
        <p:spPr>
          <a:xfrm>
            <a:off x="298449" y="1611570"/>
            <a:ext cx="6782345" cy="12273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cap="all" sz="39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Healing of a paralytic</a:t>
            </a:r>
          </a:p>
          <a:p>
            <a:pPr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Mt 9:1-8; Mk 2:1-12; Lk 5:17-26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ectangle"/>
          <p:cNvSpPr/>
          <p:nvPr/>
        </p:nvSpPr>
        <p:spPr>
          <a:xfrm>
            <a:off x="-19654" y="-79147"/>
            <a:ext cx="13004801" cy="1674951"/>
          </a:xfrm>
          <a:prstGeom prst="rect">
            <a:avLst/>
          </a:prstGeom>
          <a:gradFill>
            <a:gsLst>
              <a:gs pos="0">
                <a:srgbClr val="424242"/>
              </a:gs>
              <a:gs pos="100000">
                <a:srgbClr val="C0C0C0">
                  <a:alpha val="11044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5907" y="103809"/>
            <a:ext cx="8491058" cy="1309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2907" y="89816"/>
            <a:ext cx="5575479" cy="13370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77973" dir="5400000">
              <a:srgbClr val="000000"/>
            </a:outerShdw>
          </a:effectLst>
        </p:spPr>
      </p:pic>
      <p:grpSp>
        <p:nvGrpSpPr>
          <p:cNvPr id="283" name="Image"/>
          <p:cNvGrpSpPr/>
          <p:nvPr/>
        </p:nvGrpSpPr>
        <p:grpSpPr>
          <a:xfrm>
            <a:off x="107626" y="1583512"/>
            <a:ext cx="7163986" cy="8122763"/>
            <a:chOff x="0" y="0"/>
            <a:chExt cx="7163985" cy="8122761"/>
          </a:xfrm>
        </p:grpSpPr>
        <p:pic>
          <p:nvPicPr>
            <p:cNvPr id="28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7224" t="0" r="22874" b="0"/>
            <a:stretch>
              <a:fillRect/>
            </a:stretch>
          </p:blipFill>
          <p:spPr>
            <a:xfrm>
              <a:off x="63500" y="50800"/>
              <a:ext cx="7036986" cy="79322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7163986" cy="8122763"/>
            </a:xfrm>
            <a:prstGeom prst="rect">
              <a:avLst/>
            </a:prstGeom>
            <a:effectLst/>
          </p:spPr>
        </p:pic>
      </p:grpSp>
      <p:sp>
        <p:nvSpPr>
          <p:cNvPr id="284" name="The Lord:…"/>
          <p:cNvSpPr txBox="1"/>
          <p:nvPr/>
        </p:nvSpPr>
        <p:spPr>
          <a:xfrm>
            <a:off x="7233266" y="1611731"/>
            <a:ext cx="5695427" cy="8066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b="1" sz="4200">
                <a:latin typeface="Gill Sans"/>
                <a:ea typeface="Gill Sans"/>
                <a:cs typeface="Gill Sans"/>
                <a:sym typeface="Gill Sans"/>
              </a:defRPr>
            </a:pPr>
            <a:r>
              <a:rPr cap="all"/>
              <a:t>The Lord</a:t>
            </a:r>
            <a:r>
              <a:t>: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7"/>
              </a:buBlip>
              <a:defRPr sz="4100"/>
            </a:pPr>
            <a:r>
              <a:t>His Authority (Mat 28:18-20)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7"/>
              </a:buBlip>
              <a:defRPr sz="4100"/>
            </a:pPr>
            <a:r>
              <a:t>His Sacrifice for mankind (2 Cor 5:14)</a:t>
            </a:r>
          </a:p>
          <a:p>
            <a:pPr marL="685800" indent="-685800" algn="l">
              <a:spcBef>
                <a:spcPts val="1300"/>
              </a:spcBef>
              <a:buSzPct val="80000"/>
              <a:buBlip>
                <a:blip r:embed="rId6"/>
              </a:buBlip>
              <a:defRPr sz="4200"/>
            </a:pPr>
            <a:r>
              <a:rPr b="1" cap="all">
                <a:latin typeface="Gill Sans"/>
                <a:ea typeface="Gill Sans"/>
                <a:cs typeface="Gill Sans"/>
                <a:sym typeface="Gill Sans"/>
              </a:rPr>
              <a:t>Ourselves</a:t>
            </a:r>
            <a:r>
              <a:t>:</a:t>
            </a:r>
          </a:p>
          <a:p>
            <a:pPr marL="1143000" indent="-685800" algn="l">
              <a:spcBef>
                <a:spcPts val="1300"/>
              </a:spcBef>
              <a:buSzPct val="80000"/>
              <a:buBlip>
                <a:blip r:embed="rId7"/>
              </a:buBlip>
              <a:defRPr sz="4000"/>
            </a:pPr>
            <a:r>
              <a:t>The actual condition of our Faith / our love for the Lord / our commitment to the Lord / Hope.</a:t>
            </a:r>
          </a:p>
          <a:p>
            <a:pPr marL="685799" indent="-685799" algn="l">
              <a:spcBef>
                <a:spcPts val="1300"/>
              </a:spcBef>
              <a:buSzPct val="80000"/>
              <a:buBlip>
                <a:blip r:embed="rId6"/>
              </a:buBlip>
              <a:defRPr b="1" cap="all" sz="4000">
                <a:latin typeface="Gill Sans"/>
                <a:ea typeface="Gill Sans"/>
                <a:cs typeface="Gill Sans"/>
                <a:sym typeface="Gill Sans"/>
              </a:defRPr>
            </a:pPr>
            <a:r>
              <a:t>The Lost.</a:t>
            </a:r>
          </a:p>
        </p:txBody>
      </p:sp>
      <p:sp>
        <p:nvSpPr>
          <p:cNvPr id="285" name="Our efforts to bring others to Christ DECLARE our true attitude towards:"/>
          <p:cNvSpPr txBox="1"/>
          <p:nvPr/>
        </p:nvSpPr>
        <p:spPr>
          <a:xfrm>
            <a:off x="434599" y="6389178"/>
            <a:ext cx="6510046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112513" dir="5400000">
              <a:srgbClr val="000000">
                <a:alpha val="9950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500">
                <a:solidFill>
                  <a:srgbClr val="FFFFFF"/>
                </a:solidFill>
                <a:effectLst>
                  <a:outerShdw sx="100000" sy="100000" kx="0" ky="0" algn="b" rotWithShape="0" blurRad="0" dist="63500" dir="336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Our efforts to bring others to Christ DECLARE our true attitude towards:</a:t>
            </a:r>
          </a:p>
        </p:txBody>
      </p:sp>
      <p:sp>
        <p:nvSpPr>
          <p:cNvPr id="286" name="Healing of a paralytic…"/>
          <p:cNvSpPr/>
          <p:nvPr/>
        </p:nvSpPr>
        <p:spPr>
          <a:xfrm>
            <a:off x="298449" y="1611570"/>
            <a:ext cx="6782345" cy="12273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200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b="1" cap="all" sz="39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Healing of a paralytic</a:t>
            </a:r>
          </a:p>
          <a:p>
            <a:pPr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sx="100000" sy="100000" kx="0" ky="0" algn="b" rotWithShape="0" blurRad="190500" dist="7620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Mt 9:1-8; Mk 2:1-12; Lk 5:17-26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500"/>
                                        <p:tgtEl>
                                          <p:spTgt spid="2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