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8" name="Shape 258"/>
          <p:cNvSpPr/>
          <p:nvPr>
            <p:ph type="sldImg"/>
          </p:nvPr>
        </p:nvSpPr>
        <p:spPr>
          <a:xfrm>
            <a:off x="1143000" y="685800"/>
            <a:ext cx="4572000" cy="3429000"/>
          </a:xfrm>
          <a:prstGeom prst="rect">
            <a:avLst/>
          </a:prstGeom>
        </p:spPr>
        <p:txBody>
          <a:bodyPr/>
          <a:lstStyle/>
          <a:p>
            <a:pPr/>
          </a:p>
        </p:txBody>
      </p:sp>
      <p:sp>
        <p:nvSpPr>
          <p:cNvPr id="259" name="Shape 2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gradFill flip="none" rotWithShape="1">
          <a:gsLst>
            <a:gs pos="0">
              <a:srgbClr val="212121"/>
            </a:gs>
            <a:gs pos="100000">
              <a:srgbClr val="58676C"/>
            </a:gs>
          </a:gsLst>
          <a:lin ang="5400000" scaled="0"/>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611099" y="444500"/>
            <a:ext cx="393701" cy="431801"/>
          </a:xfrm>
          <a:prstGeom prst="rect">
            <a:avLst/>
          </a:prstGeom>
          <a:ln>
            <a:round/>
          </a:ln>
        </p:spPr>
        <p:txBody>
          <a:bodyPr lIns="38100" tIns="38100" rIns="38100" bIns="38100"/>
          <a:lstStyle>
            <a:lvl1pPr algn="r" defTabSz="1295400">
              <a:defRPr sz="2400">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24"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25"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Image"/>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4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47" name="Flowchart: Document 6"/>
          <p:cNvSpPr/>
          <p:nvPr/>
        </p:nvSpPr>
        <p:spPr>
          <a:xfrm rot="10800000">
            <a:off x="1" y="1143017"/>
            <a:ext cx="13004801" cy="8393843"/>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48" name="Flowchart: Document 7"/>
          <p:cNvSpPr/>
          <p:nvPr/>
        </p:nvSpPr>
        <p:spPr>
          <a:xfrm rot="10800000">
            <a:off x="1" y="1404926"/>
            <a:ext cx="13004801" cy="6874624"/>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49" name="Picture 2" descr="Picture 2"/>
          <p:cNvPicPr>
            <a:picLocks noChangeAspect="1"/>
          </p:cNvPicPr>
          <p:nvPr/>
        </p:nvPicPr>
        <p:blipFill>
          <a:blip r:embed="rId2">
            <a:extLst/>
          </a:blip>
          <a:stretch>
            <a:fillRect/>
          </a:stretch>
        </p:blipFill>
        <p:spPr>
          <a:xfrm>
            <a:off x="-1" y="-1"/>
            <a:ext cx="13040926" cy="9753602"/>
          </a:xfrm>
          <a:prstGeom prst="rect">
            <a:avLst/>
          </a:prstGeom>
          <a:ln w="12700">
            <a:miter lim="400000"/>
          </a:ln>
        </p:spPr>
      </p:pic>
      <p:sp>
        <p:nvSpPr>
          <p:cNvPr id="150" name="Title Text"/>
          <p:cNvSpPr txBox="1"/>
          <p:nvPr>
            <p:ph type="title"/>
          </p:nvPr>
        </p:nvSpPr>
        <p:spPr>
          <a:xfrm>
            <a:off x="650239" y="758613"/>
            <a:ext cx="11704322" cy="2167467"/>
          </a:xfrm>
          <a:prstGeom prst="rect">
            <a:avLst/>
          </a:prstGeom>
        </p:spPr>
        <p:txBody>
          <a:bodyPr lIns="0" tIns="0" rIns="0" bIns="0" anchor="b"/>
          <a:lstStyle>
            <a:lvl1pPr algn="l" defTabSz="1300480">
              <a:defRPr b="1" cap="none" sz="6800">
                <a:ln w="3175" cap="flat">
                  <a:solidFill>
                    <a:srgbClr val="8A805F"/>
                  </a:solidFill>
                  <a:prstDash val="solid"/>
                  <a:round/>
                </a:ln>
                <a:solidFill>
                  <a:srgbClr val="FFF9E5"/>
                </a:solidFill>
                <a:effectLst>
                  <a:outerShdw sx="100000" sy="100000" kx="0" ky="0" algn="b" rotWithShape="0" blurRad="25400" dist="30000" dir="2700000">
                    <a:srgbClr val="171C57">
                      <a:alpha val="90000"/>
                    </a:srgbClr>
                  </a:outerShdw>
                </a:effectLst>
                <a:latin typeface="Corbel"/>
                <a:ea typeface="Corbel"/>
                <a:cs typeface="Corbel"/>
                <a:sym typeface="Corbel"/>
              </a:defRPr>
            </a:lvl1pPr>
          </a:lstStyle>
          <a:p>
            <a:pPr/>
            <a:r>
              <a:t>Title Text</a:t>
            </a:r>
          </a:p>
        </p:txBody>
      </p:sp>
      <p:sp>
        <p:nvSpPr>
          <p:cNvPr id="151" name="Body Level One…"/>
          <p:cNvSpPr txBox="1"/>
          <p:nvPr>
            <p:ph type="body" idx="1"/>
          </p:nvPr>
        </p:nvSpPr>
        <p:spPr>
          <a:xfrm>
            <a:off x="650239" y="3099928"/>
            <a:ext cx="11704322" cy="5852161"/>
          </a:xfrm>
          <a:prstGeom prst="rect">
            <a:avLst/>
          </a:prstGeom>
        </p:spPr>
        <p:txBody>
          <a:bodyPr lIns="65023" tIns="65023" rIns="65023" bIns="65023" anchor="t"/>
          <a:lstStyle>
            <a:lvl1pPr marL="448056" indent="-448056" defTabSz="1300480">
              <a:spcBef>
                <a:spcPts val="1000"/>
              </a:spcBef>
              <a:buClr>
                <a:srgbClr val="CC4757"/>
              </a:buClr>
              <a:buSzPct val="70000"/>
              <a:buChar char="◆"/>
              <a:defRPr sz="4200">
                <a:solidFill>
                  <a:srgbClr val="FFFFFF"/>
                </a:solidFill>
                <a:latin typeface="Corbel"/>
                <a:ea typeface="Corbel"/>
                <a:cs typeface="Corbel"/>
                <a:sym typeface="Corbel"/>
              </a:defRPr>
            </a:lvl1pPr>
            <a:lvl2pPr marL="799748" indent="-443132" defTabSz="1300480">
              <a:spcBef>
                <a:spcPts val="1000"/>
              </a:spcBef>
              <a:buClr>
                <a:srgbClr val="CC4757"/>
              </a:buClr>
              <a:buSzPct val="100000"/>
              <a:buChar char="⬥"/>
              <a:defRPr sz="4200">
                <a:solidFill>
                  <a:srgbClr val="FFFFFF"/>
                </a:solidFill>
                <a:latin typeface="Corbel"/>
                <a:ea typeface="Corbel"/>
                <a:cs typeface="Corbel"/>
                <a:sym typeface="Corbel"/>
              </a:defRPr>
            </a:lvl2pPr>
            <a:lvl3pPr marL="1129283" indent="-480059" defTabSz="1300480">
              <a:spcBef>
                <a:spcPts val="1000"/>
              </a:spcBef>
              <a:buClr>
                <a:srgbClr val="CC4757"/>
              </a:buClr>
              <a:buSzPct val="100000"/>
              <a:buChar char="⬥"/>
              <a:defRPr sz="4200">
                <a:solidFill>
                  <a:srgbClr val="FFFFFF"/>
                </a:solidFill>
                <a:latin typeface="Corbel"/>
                <a:ea typeface="Corbel"/>
                <a:cs typeface="Corbel"/>
                <a:sym typeface="Corbel"/>
              </a:defRPr>
            </a:lvl3pPr>
            <a:lvl4pPr marL="1396538" indent="-436418" defTabSz="1300480">
              <a:spcBef>
                <a:spcPts val="1000"/>
              </a:spcBef>
              <a:buClr>
                <a:srgbClr val="CC4757"/>
              </a:buClr>
              <a:buSzPct val="100000"/>
              <a:buChar char="⬥"/>
              <a:defRPr sz="4200">
                <a:solidFill>
                  <a:srgbClr val="FFFFFF"/>
                </a:solidFill>
                <a:latin typeface="Corbel"/>
                <a:ea typeface="Corbel"/>
                <a:cs typeface="Corbel"/>
                <a:sym typeface="Corbel"/>
              </a:defRPr>
            </a:lvl4pPr>
            <a:lvl5pPr marL="1677923" indent="-480059" defTabSz="1300480">
              <a:spcBef>
                <a:spcPts val="1000"/>
              </a:spcBef>
              <a:buClr>
                <a:srgbClr val="CC4757"/>
              </a:buClr>
              <a:buSzPct val="100000"/>
              <a:buChar char="⬥"/>
              <a:defRPr sz="4200">
                <a:solidFill>
                  <a:srgbClr val="FFFFFF"/>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12087587" y="9300209"/>
            <a:ext cx="266974" cy="259223"/>
          </a:xfrm>
          <a:prstGeom prst="rect">
            <a:avLst/>
          </a:prstGeom>
        </p:spPr>
        <p:txBody>
          <a:bodyPr lIns="0" tIns="0" rIns="0" bIns="0"/>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59" name="Flowchart: Document 6"/>
          <p:cNvSpPr/>
          <p:nvPr/>
        </p:nvSpPr>
        <p:spPr>
          <a:xfrm rot="10800000">
            <a:off x="1" y="1143017"/>
            <a:ext cx="13004801" cy="8393843"/>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60" name="Flowchart: Document 7"/>
          <p:cNvSpPr/>
          <p:nvPr/>
        </p:nvSpPr>
        <p:spPr>
          <a:xfrm rot="10800000">
            <a:off x="1" y="1404926"/>
            <a:ext cx="13004801" cy="6874624"/>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61" name="Picture 2" descr="Picture 2"/>
          <p:cNvPicPr>
            <a:picLocks noChangeAspect="1"/>
          </p:cNvPicPr>
          <p:nvPr/>
        </p:nvPicPr>
        <p:blipFill>
          <a:blip r:embed="rId2">
            <a:extLst/>
          </a:blip>
          <a:stretch>
            <a:fillRect/>
          </a:stretch>
        </p:blipFill>
        <p:spPr>
          <a:xfrm>
            <a:off x="-1" y="-1"/>
            <a:ext cx="13040926" cy="9753602"/>
          </a:xfrm>
          <a:prstGeom prst="rect">
            <a:avLst/>
          </a:prstGeom>
          <a:ln w="12700">
            <a:miter lim="400000"/>
          </a:ln>
        </p:spPr>
      </p:pic>
      <p:sp>
        <p:nvSpPr>
          <p:cNvPr id="162" name="Flowchart: Document 6"/>
          <p:cNvSpPr/>
          <p:nvPr/>
        </p:nvSpPr>
        <p:spPr>
          <a:xfrm rot="10800000">
            <a:off x="1" y="1679261"/>
            <a:ext cx="13004801" cy="5369714"/>
          </a:xfrm>
          <a:custGeom>
            <a:avLst/>
            <a:gdLst/>
            <a:ahLst/>
            <a:cxnLst>
              <a:cxn ang="0">
                <a:pos x="wd2" y="hd2"/>
              </a:cxn>
              <a:cxn ang="5400000">
                <a:pos x="wd2" y="hd2"/>
              </a:cxn>
              <a:cxn ang="10800000">
                <a:pos x="wd2" y="hd2"/>
              </a:cxn>
              <a:cxn ang="16200000">
                <a:pos x="wd2" y="hd2"/>
              </a:cxn>
            </a:cxnLst>
            <a:rect l="0" t="0" r="r" b="b"/>
            <a:pathLst>
              <a:path w="21600" h="18535" fill="norm" stroke="1" extrusionOk="0">
                <a:moveTo>
                  <a:pt x="0" y="0"/>
                </a:moveTo>
                <a:lnTo>
                  <a:pt x="21600" y="0"/>
                </a:lnTo>
                <a:lnTo>
                  <a:pt x="21600" y="14760"/>
                </a:lnTo>
                <a:cubicBezTo>
                  <a:pt x="10800" y="14760"/>
                  <a:pt x="7466" y="21600"/>
                  <a:pt x="0" y="16866"/>
                </a:cubicBezTo>
                <a:lnTo>
                  <a:pt x="0" y="0"/>
                </a:lnTo>
                <a:close/>
              </a:path>
            </a:pathLst>
          </a:custGeom>
          <a:gradFill>
            <a:gsLst>
              <a:gs pos="35000">
                <a:srgbClr val="000D9E">
                  <a:alpha val="0"/>
                </a:srgbClr>
              </a:gs>
              <a:gs pos="100000">
                <a:srgbClr val="BFC2FF">
                  <a:alpha val="30000"/>
                </a:srgbClr>
              </a:gs>
            </a:gsLst>
            <a:lin ang="54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63" name="Title Text"/>
          <p:cNvSpPr txBox="1"/>
          <p:nvPr>
            <p:ph type="title"/>
          </p:nvPr>
        </p:nvSpPr>
        <p:spPr>
          <a:xfrm>
            <a:off x="715263" y="3947726"/>
            <a:ext cx="11704322" cy="3082138"/>
          </a:xfrm>
          <a:prstGeom prst="rect">
            <a:avLst/>
          </a:prstGeom>
        </p:spPr>
        <p:txBody>
          <a:bodyPr lIns="0" tIns="0" rIns="0" bIns="0" anchor="t"/>
          <a:lstStyle>
            <a:lvl1pPr algn="l" defTabSz="1300480">
              <a:defRPr b="1" sz="7000">
                <a:ln w="3175" cap="flat">
                  <a:solidFill>
                    <a:srgbClr val="8A805F"/>
                  </a:solidFill>
                  <a:prstDash val="solid"/>
                  <a:round/>
                </a:ln>
                <a:solidFill>
                  <a:srgbClr val="FFF9E5"/>
                </a:solidFill>
                <a:effectLst>
                  <a:outerShdw sx="100000" sy="100000" kx="0" ky="0" algn="b" rotWithShape="0" blurRad="25400" dist="30000" dir="2700000">
                    <a:srgbClr val="171C57">
                      <a:alpha val="90000"/>
                    </a:srgbClr>
                  </a:outerShdw>
                </a:effectLst>
                <a:latin typeface="Corbel"/>
                <a:ea typeface="Corbel"/>
                <a:cs typeface="Corbel"/>
                <a:sym typeface="Corbel"/>
              </a:defRPr>
            </a:lvl1pPr>
          </a:lstStyle>
          <a:p>
            <a:pPr/>
            <a:r>
              <a:t>Title Text</a:t>
            </a:r>
          </a:p>
        </p:txBody>
      </p:sp>
      <p:sp>
        <p:nvSpPr>
          <p:cNvPr id="164" name="Body Level One…"/>
          <p:cNvSpPr txBox="1"/>
          <p:nvPr>
            <p:ph type="body" sz="quarter" idx="1"/>
          </p:nvPr>
        </p:nvSpPr>
        <p:spPr>
          <a:xfrm>
            <a:off x="711201" y="2218268"/>
            <a:ext cx="7261015" cy="1733974"/>
          </a:xfrm>
          <a:prstGeom prst="rect">
            <a:avLst/>
          </a:prstGeom>
        </p:spPr>
        <p:txBody>
          <a:bodyPr lIns="0" tIns="0" rIns="0" bIns="0" anchor="b"/>
          <a:lstStyle>
            <a:lvl1pPr marL="0" indent="0" defTabSz="1300480">
              <a:spcBef>
                <a:spcPts val="600"/>
              </a:spcBef>
              <a:buSzTx/>
              <a:buNone/>
              <a:defRPr sz="2600">
                <a:solidFill>
                  <a:srgbClr val="FFFFFF"/>
                </a:solidFill>
                <a:latin typeface="Corbel"/>
                <a:ea typeface="Corbel"/>
                <a:cs typeface="Corbel"/>
                <a:sym typeface="Corbel"/>
              </a:defRPr>
            </a:lvl1pPr>
            <a:lvl2pPr marL="0" indent="457200" defTabSz="1300480">
              <a:spcBef>
                <a:spcPts val="600"/>
              </a:spcBef>
              <a:buSzTx/>
              <a:buNone/>
              <a:defRPr sz="2600">
                <a:solidFill>
                  <a:srgbClr val="FFFFFF"/>
                </a:solidFill>
                <a:latin typeface="Corbel"/>
                <a:ea typeface="Corbel"/>
                <a:cs typeface="Corbel"/>
                <a:sym typeface="Corbel"/>
              </a:defRPr>
            </a:lvl2pPr>
            <a:lvl3pPr marL="0" indent="914400" defTabSz="1300480">
              <a:spcBef>
                <a:spcPts val="600"/>
              </a:spcBef>
              <a:buSzTx/>
              <a:buNone/>
              <a:defRPr sz="2600">
                <a:solidFill>
                  <a:srgbClr val="FFFFFF"/>
                </a:solidFill>
                <a:latin typeface="Corbel"/>
                <a:ea typeface="Corbel"/>
                <a:cs typeface="Corbel"/>
                <a:sym typeface="Corbel"/>
              </a:defRPr>
            </a:lvl3pPr>
            <a:lvl4pPr marL="0" indent="1371600" defTabSz="1300480">
              <a:spcBef>
                <a:spcPts val="600"/>
              </a:spcBef>
              <a:buSzTx/>
              <a:buNone/>
              <a:defRPr sz="2600">
                <a:solidFill>
                  <a:srgbClr val="FFFFFF"/>
                </a:solidFill>
                <a:latin typeface="Corbel"/>
                <a:ea typeface="Corbel"/>
                <a:cs typeface="Corbel"/>
                <a:sym typeface="Corbel"/>
              </a:defRPr>
            </a:lvl4pPr>
            <a:lvl5pPr marL="0" indent="1828800" defTabSz="1300480">
              <a:spcBef>
                <a:spcPts val="600"/>
              </a:spcBef>
              <a:buSzTx/>
              <a:buNone/>
              <a:defRPr sz="2600">
                <a:solidFill>
                  <a:srgbClr val="FFFFFF"/>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12087587" y="9300209"/>
            <a:ext cx="266974" cy="259223"/>
          </a:xfrm>
          <a:prstGeom prst="rect">
            <a:avLst/>
          </a:prstGeom>
        </p:spPr>
        <p:txBody>
          <a:bodyPr lIns="0" tIns="0" rIns="0" bIns="0"/>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72" name="Flowchart: Document 6"/>
          <p:cNvSpPr/>
          <p:nvPr/>
        </p:nvSpPr>
        <p:spPr>
          <a:xfrm rot="10800000">
            <a:off x="1" y="1143017"/>
            <a:ext cx="13004801" cy="8393843"/>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73" name="Flowchart: Document 7"/>
          <p:cNvSpPr/>
          <p:nvPr/>
        </p:nvSpPr>
        <p:spPr>
          <a:xfrm rot="10800000">
            <a:off x="1" y="1404926"/>
            <a:ext cx="13004801" cy="6874624"/>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74" name="Picture 2" descr="Picture 2"/>
          <p:cNvPicPr>
            <a:picLocks noChangeAspect="1"/>
          </p:cNvPicPr>
          <p:nvPr/>
        </p:nvPicPr>
        <p:blipFill>
          <a:blip r:embed="rId2">
            <a:extLst/>
          </a:blip>
          <a:stretch>
            <a:fillRect/>
          </a:stretch>
        </p:blipFill>
        <p:spPr>
          <a:xfrm>
            <a:off x="-1" y="-1"/>
            <a:ext cx="13040926" cy="9753602"/>
          </a:xfrm>
          <a:prstGeom prst="rect">
            <a:avLst/>
          </a:prstGeom>
          <a:ln w="12700">
            <a:miter lim="400000"/>
          </a:ln>
        </p:spPr>
      </p:pic>
      <p:sp>
        <p:nvSpPr>
          <p:cNvPr id="175" name="Title Text"/>
          <p:cNvSpPr txBox="1"/>
          <p:nvPr>
            <p:ph type="title"/>
          </p:nvPr>
        </p:nvSpPr>
        <p:spPr>
          <a:xfrm>
            <a:off x="650239" y="1300479"/>
            <a:ext cx="11704322" cy="1625601"/>
          </a:xfrm>
          <a:prstGeom prst="rect">
            <a:avLst/>
          </a:prstGeom>
        </p:spPr>
        <p:txBody>
          <a:bodyPr lIns="0" tIns="0" rIns="0" bIns="0" anchor="b"/>
          <a:lstStyle>
            <a:lvl1pPr algn="l" defTabSz="1300480">
              <a:defRPr b="1" cap="none" sz="6800">
                <a:ln w="3175" cap="flat">
                  <a:solidFill>
                    <a:srgbClr val="8A805F"/>
                  </a:solidFill>
                  <a:prstDash val="solid"/>
                  <a:round/>
                </a:ln>
                <a:solidFill>
                  <a:srgbClr val="FFF9E5"/>
                </a:solidFill>
                <a:effectLst>
                  <a:outerShdw sx="100000" sy="100000" kx="0" ky="0" algn="b" rotWithShape="0" blurRad="25400" dist="30000" dir="2700000">
                    <a:srgbClr val="171C57">
                      <a:alpha val="90000"/>
                    </a:srgbClr>
                  </a:outerShdw>
                </a:effectLst>
                <a:latin typeface="Corbel"/>
                <a:ea typeface="Corbel"/>
                <a:cs typeface="Corbel"/>
                <a:sym typeface="Corbel"/>
              </a:defRPr>
            </a:lvl1pPr>
          </a:lstStyle>
          <a:p>
            <a:pPr/>
            <a:r>
              <a:t>Title Text</a:t>
            </a:r>
          </a:p>
        </p:txBody>
      </p:sp>
      <p:sp>
        <p:nvSpPr>
          <p:cNvPr id="176" name="Slide Number"/>
          <p:cNvSpPr txBox="1"/>
          <p:nvPr>
            <p:ph type="sldNum" sz="quarter" idx="2"/>
          </p:nvPr>
        </p:nvSpPr>
        <p:spPr>
          <a:xfrm>
            <a:off x="12087587" y="9300209"/>
            <a:ext cx="266974" cy="259223"/>
          </a:xfrm>
          <a:prstGeom prst="rect">
            <a:avLst/>
          </a:prstGeom>
        </p:spPr>
        <p:txBody>
          <a:bodyPr lIns="0" tIns="0" rIns="0" bIns="0"/>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83" name="Flowchart: Document 6"/>
          <p:cNvSpPr/>
          <p:nvPr/>
        </p:nvSpPr>
        <p:spPr>
          <a:xfrm rot="10800000">
            <a:off x="1" y="1143017"/>
            <a:ext cx="13004801" cy="8393843"/>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84" name="Flowchart: Document 7"/>
          <p:cNvSpPr/>
          <p:nvPr/>
        </p:nvSpPr>
        <p:spPr>
          <a:xfrm rot="10800000">
            <a:off x="1" y="1404926"/>
            <a:ext cx="13004801" cy="6874624"/>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85" name="Picture 2" descr="Picture 2"/>
          <p:cNvPicPr>
            <a:picLocks noChangeAspect="1"/>
          </p:cNvPicPr>
          <p:nvPr/>
        </p:nvPicPr>
        <p:blipFill>
          <a:blip r:embed="rId2">
            <a:extLst/>
          </a:blip>
          <a:stretch>
            <a:fillRect/>
          </a:stretch>
        </p:blipFill>
        <p:spPr>
          <a:xfrm>
            <a:off x="-1" y="-1"/>
            <a:ext cx="13040926" cy="9753602"/>
          </a:xfrm>
          <a:prstGeom prst="rect">
            <a:avLst/>
          </a:prstGeom>
          <a:ln w="12700">
            <a:miter lim="400000"/>
          </a:ln>
        </p:spPr>
      </p:pic>
      <p:sp>
        <p:nvSpPr>
          <p:cNvPr id="186" name="Slide Number"/>
          <p:cNvSpPr txBox="1"/>
          <p:nvPr>
            <p:ph type="sldNum" sz="quarter" idx="2"/>
          </p:nvPr>
        </p:nvSpPr>
        <p:spPr>
          <a:xfrm>
            <a:off x="12087587" y="9300209"/>
            <a:ext cx="266974" cy="259223"/>
          </a:xfrm>
          <a:prstGeom prst="rect">
            <a:avLst/>
          </a:prstGeom>
        </p:spPr>
        <p:txBody>
          <a:bodyPr lIns="0" tIns="0" rIns="0" bIns="0"/>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94"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0"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1"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12"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1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0"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1"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4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4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52"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 Id="rId10"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9.png"/><Relationship Id="rId7"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 TargetMode="External"/><Relationship Id="rId7" Type="http://schemas.openxmlformats.org/officeDocument/2006/relationships/hyperlink" Target="https://www.w65stchurchofchrist.com"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2.png"/><Relationship Id="rId7" Type="http://schemas.openxmlformats.org/officeDocument/2006/relationships/image" Target="../media/image2.tif"/><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Front view of a red Ducati motorcycle against a black background" descr="Front view of a red Ducati motorcycle against a black background"/>
          <p:cNvPicPr>
            <a:picLocks noChangeAspect="1"/>
          </p:cNvPicPr>
          <p:nvPr>
            <p:ph type="pic" idx="21"/>
          </p:nvPr>
        </p:nvPicPr>
        <p:blipFill>
          <a:blip r:embed="rId2">
            <a:extLst/>
          </a:blip>
          <a:srcRect l="6722" t="0" r="6722" b="0"/>
          <a:stretch>
            <a:fillRect/>
          </a:stretch>
        </p:blipFill>
        <p:spPr>
          <a:xfrm>
            <a:off x="0" y="0"/>
            <a:ext cx="13004800" cy="9753600"/>
          </a:xfrm>
          <a:prstGeom prst="rect">
            <a:avLst/>
          </a:prstGeom>
        </p:spPr>
      </p:pic>
      <p:sp>
        <p:nvSpPr>
          <p:cNvPr id="262" name="(Romans 2:6)"/>
          <p:cNvSpPr txBox="1"/>
          <p:nvPr/>
        </p:nvSpPr>
        <p:spPr>
          <a:xfrm>
            <a:off x="6884350" y="8333342"/>
            <a:ext cx="6186443"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300"/>
            </a:lvl1pPr>
          </a:lstStyle>
          <a:p>
            <a:pPr/>
            <a:r>
              <a:t>(Romans 2:6)</a:t>
            </a:r>
          </a:p>
        </p:txBody>
      </p:sp>
      <p:pic>
        <p:nvPicPr>
          <p:cNvPr id="263" name="Image" descr="Image"/>
          <p:cNvPicPr>
            <a:picLocks noChangeAspect="1"/>
          </p:cNvPicPr>
          <p:nvPr/>
        </p:nvPicPr>
        <p:blipFill>
          <a:blip r:embed="rId3">
            <a:extLst/>
          </a:blip>
          <a:stretch>
            <a:fillRect/>
          </a:stretch>
        </p:blipFill>
        <p:spPr>
          <a:xfrm>
            <a:off x="6703233" y="2657667"/>
            <a:ext cx="6108701" cy="1460501"/>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64" name="Image" descr="Image"/>
          <p:cNvPicPr>
            <a:picLocks noChangeAspect="1"/>
          </p:cNvPicPr>
          <p:nvPr/>
        </p:nvPicPr>
        <p:blipFill>
          <a:blip r:embed="rId4">
            <a:extLst/>
          </a:blip>
          <a:stretch>
            <a:fillRect/>
          </a:stretch>
        </p:blipFill>
        <p:spPr>
          <a:xfrm>
            <a:off x="5719678" y="5661540"/>
            <a:ext cx="8075812" cy="1930808"/>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65" name="Image" descr="Image"/>
          <p:cNvPicPr>
            <a:picLocks noChangeAspect="1"/>
          </p:cNvPicPr>
          <p:nvPr/>
        </p:nvPicPr>
        <p:blipFill>
          <a:blip r:embed="rId5">
            <a:extLst/>
          </a:blip>
          <a:stretch>
            <a:fillRect/>
          </a:stretch>
        </p:blipFill>
        <p:spPr>
          <a:xfrm>
            <a:off x="6184548" y="3324275"/>
            <a:ext cx="7146071" cy="3105050"/>
          </a:xfrm>
          <a:prstGeom prst="rect">
            <a:avLst/>
          </a:prstGeom>
          <a:ln w="12700">
            <a:miter lim="400000"/>
          </a:ln>
          <a:effectLst>
            <a:outerShdw sx="100000" sy="100000" kx="0" ky="0" algn="b" rotWithShape="0" blurRad="381000" dist="117742" dir="5400000">
              <a:srgbClr val="000000">
                <a:alpha val="81794"/>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60"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61"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64" name="Image"/>
          <p:cNvGrpSpPr/>
          <p:nvPr/>
        </p:nvGrpSpPr>
        <p:grpSpPr>
          <a:xfrm>
            <a:off x="119890" y="4040873"/>
            <a:ext cx="4414056" cy="5620999"/>
            <a:chOff x="0" y="0"/>
            <a:chExt cx="4414054" cy="5620997"/>
          </a:xfrm>
        </p:grpSpPr>
        <p:pic>
          <p:nvPicPr>
            <p:cNvPr id="363"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362"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65"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66"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367" name="The concept of good works and salvation has confused me, because we cannot work our way or earn salvation based on all the good we have done, as we are saved by grace through faith, but that verse, as well as Eph. 2:10, Titus 2:14, 3:8, Hebrews 10:24, Ma"/>
          <p:cNvSpPr/>
          <p:nvPr/>
        </p:nvSpPr>
        <p:spPr>
          <a:xfrm>
            <a:off x="1419629" y="1059767"/>
            <a:ext cx="11252598" cy="2967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0" y="0"/>
                </a:moveTo>
                <a:cubicBezTo>
                  <a:pt x="2304" y="0"/>
                  <a:pt x="1674" y="2387"/>
                  <a:pt x="1674" y="5331"/>
                </a:cubicBezTo>
                <a:lnTo>
                  <a:pt x="1674" y="8928"/>
                </a:lnTo>
                <a:lnTo>
                  <a:pt x="0" y="10456"/>
                </a:lnTo>
                <a:lnTo>
                  <a:pt x="1674" y="11982"/>
                </a:lnTo>
                <a:lnTo>
                  <a:pt x="1674" y="16269"/>
                </a:lnTo>
                <a:cubicBezTo>
                  <a:pt x="1674" y="19213"/>
                  <a:pt x="2304" y="21600"/>
                  <a:pt x="3080" y="21600"/>
                </a:cubicBezTo>
                <a:lnTo>
                  <a:pt x="20194" y="21600"/>
                </a:lnTo>
                <a:cubicBezTo>
                  <a:pt x="20971" y="21600"/>
                  <a:pt x="21600" y="19213"/>
                  <a:pt x="21600" y="16269"/>
                </a:cubicBezTo>
                <a:lnTo>
                  <a:pt x="21600" y="5331"/>
                </a:lnTo>
                <a:cubicBezTo>
                  <a:pt x="21600" y="2387"/>
                  <a:pt x="20971" y="0"/>
                  <a:pt x="20194" y="0"/>
                </a:cubicBezTo>
                <a:lnTo>
                  <a:pt x="308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The concept of good works and salvation has confused me, because we cannot work our way or earn salvation based on all the good we have done, as we are saved by grace through faith, but that verse, as well as Eph. 2:10, Titus 2:14, 3:8, Hebrews 10:24, Matthew 5:16, confuse me, because they all talk about good works.</a:t>
            </a:r>
          </a:p>
        </p:txBody>
      </p:sp>
      <p:sp>
        <p:nvSpPr>
          <p:cNvPr id="368" name="Many argue, “we do good works BECAUSE we are saved, NOT to be saved.”…"/>
          <p:cNvSpPr txBox="1"/>
          <p:nvPr/>
        </p:nvSpPr>
        <p:spPr>
          <a:xfrm>
            <a:off x="4625535" y="4149528"/>
            <a:ext cx="8194022" cy="5506698"/>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Many argue, “we do good works BECAUSE we are saved, NOT to be saved.”</a:t>
            </a:r>
          </a:p>
          <a:p>
            <a:pPr marL="457200" indent="-457200" algn="l">
              <a:spcBef>
                <a:spcPts val="10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This is partially true, in that being saved from our past sins should motivate us unto good works - BUT, being saved from our past sins will not benefit us if we fail to “do good works,” i.e., obey Jesus, striving to live a faithful life, and growing in our faith (Mat. 25:31-46; Col. 3:1-17; 2 Peter 1:5-11; etc.)</a:t>
            </a:r>
          </a:p>
          <a:p>
            <a:pPr marL="457200" indent="-457200" algn="l">
              <a:spcBef>
                <a:spcPts val="10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Eternal glory is conditioned on our “patient continuance in doing good” (Heb. 3:14ff)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bg/>
                                          </p:spTgt>
                                        </p:tgtEl>
                                        <p:attrNameLst>
                                          <p:attrName>style.visibility</p:attrName>
                                        </p:attrNameLst>
                                      </p:cBhvr>
                                      <p:to>
                                        <p:strVal val="visible"/>
                                      </p:to>
                                    </p:set>
                                    <p:animEffect filter="wipe(left)" transition="in">
                                      <p:cBhvr>
                                        <p:cTn id="7" dur="1500"/>
                                        <p:tgtEl>
                                          <p:spTgt spid="36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8">
                                            <p:txEl>
                                              <p:pRg st="0" end="0"/>
                                            </p:txEl>
                                          </p:spTgt>
                                        </p:tgtEl>
                                        <p:attrNameLst>
                                          <p:attrName>style.visibility</p:attrName>
                                        </p:attrNameLst>
                                      </p:cBhvr>
                                      <p:to>
                                        <p:strVal val="visible"/>
                                      </p:to>
                                    </p:set>
                                    <p:animEffect filter="wipe(left)" transition="in">
                                      <p:cBhvr>
                                        <p:cTn id="10" dur="1500"/>
                                        <p:tgtEl>
                                          <p:spTgt spid="3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8">
                                            <p:txEl>
                                              <p:pRg st="1" end="1"/>
                                            </p:txEl>
                                          </p:spTgt>
                                        </p:tgtEl>
                                        <p:attrNameLst>
                                          <p:attrName>style.visibility</p:attrName>
                                        </p:attrNameLst>
                                      </p:cBhvr>
                                      <p:to>
                                        <p:strVal val="visible"/>
                                      </p:to>
                                    </p:set>
                                    <p:animEffect filter="wipe(left)" transition="in">
                                      <p:cBhvr>
                                        <p:cTn id="15" dur="1500"/>
                                        <p:tgtEl>
                                          <p:spTgt spid="3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8">
                                            <p:txEl>
                                              <p:pRg st="2" end="2"/>
                                            </p:txEl>
                                          </p:spTgt>
                                        </p:tgtEl>
                                        <p:attrNameLst>
                                          <p:attrName>style.visibility</p:attrName>
                                        </p:attrNameLst>
                                      </p:cBhvr>
                                      <p:to>
                                        <p:strVal val="visible"/>
                                      </p:to>
                                    </p:set>
                                    <p:animEffect filter="wipe(left)" transition="in">
                                      <p:cBhvr>
                                        <p:cTn id="20" dur="1500"/>
                                        <p:tgtEl>
                                          <p:spTgt spid="3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71"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72"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75" name="Image"/>
          <p:cNvGrpSpPr/>
          <p:nvPr/>
        </p:nvGrpSpPr>
        <p:grpSpPr>
          <a:xfrm>
            <a:off x="119890" y="4040873"/>
            <a:ext cx="4414056" cy="5620999"/>
            <a:chOff x="0" y="0"/>
            <a:chExt cx="4414054" cy="5620997"/>
          </a:xfrm>
        </p:grpSpPr>
        <p:pic>
          <p:nvPicPr>
            <p:cNvPr id="374"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373"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76"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77"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378" name="The concept of good works and salvation has confused me, because we cannot work our way or earn salvation based on all the good we have done, as we are saved by grace through faith, but that verse, as well as Eph. 2:10, Titus 2:14, 3:8, Hebrews 10:24, Ma"/>
          <p:cNvSpPr/>
          <p:nvPr/>
        </p:nvSpPr>
        <p:spPr>
          <a:xfrm>
            <a:off x="1419629" y="1059767"/>
            <a:ext cx="11252598" cy="2967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0" y="0"/>
                </a:moveTo>
                <a:cubicBezTo>
                  <a:pt x="2304" y="0"/>
                  <a:pt x="1674" y="2387"/>
                  <a:pt x="1674" y="5331"/>
                </a:cubicBezTo>
                <a:lnTo>
                  <a:pt x="1674" y="8928"/>
                </a:lnTo>
                <a:lnTo>
                  <a:pt x="0" y="10456"/>
                </a:lnTo>
                <a:lnTo>
                  <a:pt x="1674" y="11982"/>
                </a:lnTo>
                <a:lnTo>
                  <a:pt x="1674" y="16269"/>
                </a:lnTo>
                <a:cubicBezTo>
                  <a:pt x="1674" y="19213"/>
                  <a:pt x="2304" y="21600"/>
                  <a:pt x="3080" y="21600"/>
                </a:cubicBezTo>
                <a:lnTo>
                  <a:pt x="20194" y="21600"/>
                </a:lnTo>
                <a:cubicBezTo>
                  <a:pt x="20971" y="21600"/>
                  <a:pt x="21600" y="19213"/>
                  <a:pt x="21600" y="16269"/>
                </a:cubicBezTo>
                <a:lnTo>
                  <a:pt x="21600" y="5331"/>
                </a:lnTo>
                <a:cubicBezTo>
                  <a:pt x="21600" y="2387"/>
                  <a:pt x="20971" y="0"/>
                  <a:pt x="20194" y="0"/>
                </a:cubicBezTo>
                <a:lnTo>
                  <a:pt x="308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The concept of good works and salvation has confused me, because we cannot work our way or earn salvation based on all the good we have done, as we are saved by grace through faith, but that verse, as well as Eph. 2:10, Titus 2:14, 3:8, Hebrews 10:24, Matthew 5:16, confuse me, because they all talk about good works.</a:t>
            </a:r>
          </a:p>
        </p:txBody>
      </p:sp>
      <p:sp>
        <p:nvSpPr>
          <p:cNvPr id="379" name="Meeting the conditions established by God, such as faith, repentance, baptism, or “doing good,” does not, (nor can it), earn, merit, or pay for the forgiveness of our sins and the GIFT of eternal life (Luke 17:10; Eph. 2:8; Titus 3:4,5; Rom. 4:1-12; 5:8,"/>
          <p:cNvSpPr txBox="1"/>
          <p:nvPr/>
        </p:nvSpPr>
        <p:spPr>
          <a:xfrm>
            <a:off x="4625535" y="4149528"/>
            <a:ext cx="8194021" cy="5379697"/>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0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Meeting the conditions established by God, such as faith, repentance, baptism, or “doing good,” does not, (nor can it), earn, merit, or pay for the forgiveness of our sins and the GIFT of eternal life (Luke 17:10; Eph. 2:8; Titus 3:4,5; Rom. 4:1-12; 5:8,9; 6:3-23; etc.)</a:t>
            </a:r>
          </a:p>
          <a:p>
            <a:pPr marL="457200" indent="-457200" algn="l">
              <a:spcBef>
                <a:spcPts val="10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The premise that “</a:t>
            </a:r>
            <a:r>
              <a:rPr i="1"/>
              <a:t>if we have to do anything at all to receive salvation we would earn salvation</a:t>
            </a:r>
            <a:r>
              <a:t>,” is a premise that despises the value of salvation and the value of the sacrifice of Christ (Heb. 10:26-31).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9">
                                            <p:txEl>
                                              <p:pRg st="1" end="1"/>
                                            </p:txEl>
                                          </p:spTgt>
                                        </p:tgtEl>
                                        <p:attrNameLst>
                                          <p:attrName>style.visibility</p:attrName>
                                        </p:attrNameLst>
                                      </p:cBhvr>
                                      <p:to>
                                        <p:strVal val="visible"/>
                                      </p:to>
                                    </p:set>
                                    <p:animEffect filter="wipe(left)" transition="in">
                                      <p:cBhvr>
                                        <p:cTn id="7" dur="1500"/>
                                        <p:tgtEl>
                                          <p:spTgt spid="37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82"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83"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86" name="Image"/>
          <p:cNvGrpSpPr/>
          <p:nvPr/>
        </p:nvGrpSpPr>
        <p:grpSpPr>
          <a:xfrm>
            <a:off x="119890" y="4040873"/>
            <a:ext cx="4414056" cy="5620999"/>
            <a:chOff x="0" y="0"/>
            <a:chExt cx="4414054" cy="5620997"/>
          </a:xfrm>
        </p:grpSpPr>
        <p:pic>
          <p:nvPicPr>
            <p:cNvPr id="385"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384"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87"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88"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389" name="The concept of good works and salvation has confused me, because we cannot work our way or earn salvation based on all the good we have done, as we are saved by grace through faith, but that verse, as well as Eph. 2:10, Titus 2:14, 3:8, Hebrews 10:24, Ma"/>
          <p:cNvSpPr/>
          <p:nvPr/>
        </p:nvSpPr>
        <p:spPr>
          <a:xfrm>
            <a:off x="1419629" y="1059767"/>
            <a:ext cx="11252598" cy="2967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0" y="0"/>
                </a:moveTo>
                <a:cubicBezTo>
                  <a:pt x="2304" y="0"/>
                  <a:pt x="1674" y="2387"/>
                  <a:pt x="1674" y="5331"/>
                </a:cubicBezTo>
                <a:lnTo>
                  <a:pt x="1674" y="8928"/>
                </a:lnTo>
                <a:lnTo>
                  <a:pt x="0" y="10456"/>
                </a:lnTo>
                <a:lnTo>
                  <a:pt x="1674" y="11982"/>
                </a:lnTo>
                <a:lnTo>
                  <a:pt x="1674" y="16269"/>
                </a:lnTo>
                <a:cubicBezTo>
                  <a:pt x="1674" y="19213"/>
                  <a:pt x="2304" y="21600"/>
                  <a:pt x="3080" y="21600"/>
                </a:cubicBezTo>
                <a:lnTo>
                  <a:pt x="20194" y="21600"/>
                </a:lnTo>
                <a:cubicBezTo>
                  <a:pt x="20971" y="21600"/>
                  <a:pt x="21600" y="19213"/>
                  <a:pt x="21600" y="16269"/>
                </a:cubicBezTo>
                <a:lnTo>
                  <a:pt x="21600" y="5331"/>
                </a:lnTo>
                <a:cubicBezTo>
                  <a:pt x="21600" y="2387"/>
                  <a:pt x="20971" y="0"/>
                  <a:pt x="20194" y="0"/>
                </a:cubicBezTo>
                <a:lnTo>
                  <a:pt x="308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The concept of good works and salvation has confused me, because we cannot work our way or earn salvation based on all the good we have done, as we are saved by grace through faith, but that verse, as well as Eph. 2:10, Titus 2:14, 3:8, Hebrews 10:24, Matthew 5:16, confuse me, because they all talk about good works.</a:t>
            </a:r>
          </a:p>
        </p:txBody>
      </p:sp>
      <p:sp>
        <p:nvSpPr>
          <p:cNvPr id="390" name="Romans 6:16–18 (NKJV)…"/>
          <p:cNvSpPr txBox="1"/>
          <p:nvPr/>
        </p:nvSpPr>
        <p:spPr>
          <a:xfrm>
            <a:off x="4712009" y="4155444"/>
            <a:ext cx="8070071" cy="5391858"/>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FFFFFF"/>
                </a:solidFill>
                <a:effectLst>
                  <a:outerShdw sx="100000" sy="100000" kx="0" ky="0" algn="b" rotWithShape="0" blurRad="63500" dist="63500" dir="2978398">
                    <a:srgbClr val="000000"/>
                  </a:outerShdw>
                </a:effectLst>
                <a:latin typeface="Times New Roman"/>
                <a:ea typeface="Times New Roman"/>
                <a:cs typeface="Times New Roman"/>
                <a:sym typeface="Times New Roman"/>
              </a:defRPr>
            </a:pPr>
            <a:r>
              <a:t>Romans 6:16–18 (NKJV)</a:t>
            </a:r>
          </a:p>
          <a:p>
            <a:pPr defTabSz="457200">
              <a:defRPr sz="3400">
                <a:solidFill>
                  <a:srgbClr val="FFFFFF"/>
                </a:solidFill>
                <a:effectLst>
                  <a:outerShdw sx="100000" sy="100000" kx="0" ky="0" algn="b" rotWithShape="0" blurRad="63500" dist="63500" dir="2978398">
                    <a:srgbClr val="000000"/>
                  </a:outerShdw>
                </a:effectLst>
                <a:latin typeface="Times New Roman"/>
                <a:ea typeface="Times New Roman"/>
                <a:cs typeface="Times New Roman"/>
                <a:sym typeface="Times New Roman"/>
              </a:defRPr>
            </a:pPr>
            <a:r>
              <a:rPr baseline="31999"/>
              <a:t>16</a:t>
            </a:r>
            <a:r>
              <a:t> Do you not know that to whom you present yourselves slaves to obey, you are that one’s slaves whom you obey, whether of sin </a:t>
            </a:r>
            <a:r>
              <a:rPr i="1"/>
              <a:t>leading</a:t>
            </a:r>
            <a:r>
              <a:t> to death, or of obedience </a:t>
            </a:r>
            <a:r>
              <a:rPr i="1"/>
              <a:t>leading</a:t>
            </a:r>
            <a:r>
              <a:t> to righteousness? </a:t>
            </a:r>
            <a:r>
              <a:rPr baseline="31999"/>
              <a:t>17</a:t>
            </a:r>
            <a:r>
              <a:t> But God be thanked that </a:t>
            </a:r>
            <a:r>
              <a:rPr i="1"/>
              <a:t>though</a:t>
            </a:r>
            <a:r>
              <a:t> you were slaves of sin, yet you obeyed from the heart that form of doctrine to which you were delivered. </a:t>
            </a:r>
            <a:r>
              <a:rPr baseline="31999"/>
              <a:t>18</a:t>
            </a:r>
            <a:r>
              <a:t> And having been set free from sin, you became slaves of righteousness.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93"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94"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97" name="Image"/>
          <p:cNvGrpSpPr/>
          <p:nvPr/>
        </p:nvGrpSpPr>
        <p:grpSpPr>
          <a:xfrm>
            <a:off x="119890" y="4040873"/>
            <a:ext cx="4414056" cy="5620999"/>
            <a:chOff x="0" y="0"/>
            <a:chExt cx="4414054" cy="5620997"/>
          </a:xfrm>
        </p:grpSpPr>
        <p:pic>
          <p:nvPicPr>
            <p:cNvPr id="396"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395"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98"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99"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400" name="I feel if I am not doing enough as a Christian then I will not get to heaven. That sounds like works salvation to a lot of people and makes me put a lot of pressure on myself which makes me feel like I am relying on myself to get to heaven instead of God"/>
          <p:cNvSpPr/>
          <p:nvPr/>
        </p:nvSpPr>
        <p:spPr>
          <a:xfrm>
            <a:off x="1304249" y="1332221"/>
            <a:ext cx="11596689" cy="2107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0" y="0"/>
                </a:moveTo>
                <a:cubicBezTo>
                  <a:pt x="1041" y="0"/>
                  <a:pt x="710" y="1823"/>
                  <a:pt x="710" y="4072"/>
                </a:cubicBezTo>
                <a:lnTo>
                  <a:pt x="710" y="12984"/>
                </a:lnTo>
                <a:lnTo>
                  <a:pt x="0" y="14835"/>
                </a:lnTo>
                <a:lnTo>
                  <a:pt x="710" y="16686"/>
                </a:lnTo>
                <a:lnTo>
                  <a:pt x="710" y="17532"/>
                </a:lnTo>
                <a:cubicBezTo>
                  <a:pt x="710" y="19781"/>
                  <a:pt x="1041" y="21600"/>
                  <a:pt x="1450" y="21600"/>
                </a:cubicBezTo>
                <a:lnTo>
                  <a:pt x="20860" y="21600"/>
                </a:lnTo>
                <a:cubicBezTo>
                  <a:pt x="21269" y="21600"/>
                  <a:pt x="21600" y="19781"/>
                  <a:pt x="21600" y="17532"/>
                </a:cubicBezTo>
                <a:lnTo>
                  <a:pt x="21600" y="4072"/>
                </a:lnTo>
                <a:cubicBezTo>
                  <a:pt x="21600" y="1823"/>
                  <a:pt x="21269" y="0"/>
                  <a:pt x="20860" y="0"/>
                </a:cubicBezTo>
                <a:lnTo>
                  <a:pt x="145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I feel if I am not doing enough as a Christian then I will not get to heaven. That sounds like works salvation to a lot of people and makes me put a lot of pressure on myself which makes me feel like I am relying on myself to get to heaven instead of God.</a:t>
            </a:r>
          </a:p>
        </p:txBody>
      </p:sp>
      <p:sp>
        <p:nvSpPr>
          <p:cNvPr id="401" name="What about all of the passages that plainly state we are “NOT SAVED BY WORKS?”…"/>
          <p:cNvSpPr txBox="1"/>
          <p:nvPr/>
        </p:nvSpPr>
        <p:spPr>
          <a:xfrm>
            <a:off x="4611912" y="3610797"/>
            <a:ext cx="8194022" cy="5849597"/>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What about all of the passages that plainly state we are “NOT SAVED BY WORKS?”</a:t>
            </a:r>
          </a:p>
          <a:p>
            <a:pPr marL="457200" indent="-457200" algn="l">
              <a:spcBef>
                <a:spcPts val="12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First, the term works is used differently:</a:t>
            </a:r>
          </a:p>
          <a:p>
            <a:pPr marL="685800" indent="-457200" algn="l">
              <a:spcBef>
                <a:spcPts val="1200"/>
              </a:spcBef>
              <a:buSzPct val="80000"/>
              <a:buBlip>
                <a:blip r:embed="rId10"/>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Law of Moses (Rom. 3:28; 4; Gal. 2:18)</a:t>
            </a:r>
          </a:p>
          <a:p>
            <a:pPr marL="685800" indent="-457200" algn="l">
              <a:spcBef>
                <a:spcPts val="1200"/>
              </a:spcBef>
              <a:buSzPct val="80000"/>
              <a:buBlip>
                <a:blip r:embed="rId10"/>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Of merit (Rom 11:6; Eph 2:8)</a:t>
            </a:r>
          </a:p>
          <a:p>
            <a:pPr marL="685800" indent="-457200" algn="l">
              <a:spcBef>
                <a:spcPts val="1200"/>
              </a:spcBef>
              <a:buSzPct val="80000"/>
              <a:buBlip>
                <a:blip r:embed="rId10"/>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Of our righteousness (Tit 3:5; Rom. 101-3)</a:t>
            </a:r>
          </a:p>
          <a:p>
            <a:pPr marL="685800" indent="-457200" algn="l">
              <a:spcBef>
                <a:spcPts val="1200"/>
              </a:spcBef>
              <a:buSzPct val="80000"/>
              <a:buBlip>
                <a:blip r:embed="rId10"/>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Of God’s righteousness (Jn 6:28,29; Acts 10:35; 1 John. 2:29; 3:7; 3:10)</a:t>
            </a:r>
          </a:p>
          <a:p>
            <a:pPr marL="685800" indent="-457200" algn="l">
              <a:spcBef>
                <a:spcPts val="1200"/>
              </a:spcBef>
              <a:buSzPct val="80000"/>
              <a:buBlip>
                <a:blip r:embed="rId10"/>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Works of faith (1 Th. 1:3; Ja. 2:14-26)</a:t>
            </a:r>
          </a:p>
          <a:p>
            <a:pPr marL="685800" indent="-457200" algn="l">
              <a:spcBef>
                <a:spcPts val="1200"/>
              </a:spcBef>
              <a:buSzPct val="80000"/>
              <a:buBlip>
                <a:blip r:embed="rId10"/>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Good Works (Eph. 2:10; Tit. 3:8-14)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txEl>
                                              <p:pRg st="1" end="1"/>
                                            </p:txEl>
                                          </p:spTgt>
                                        </p:tgtEl>
                                        <p:attrNameLst>
                                          <p:attrName>style.visibility</p:attrName>
                                        </p:attrNameLst>
                                      </p:cBhvr>
                                      <p:to>
                                        <p:strVal val="visible"/>
                                      </p:to>
                                    </p:set>
                                    <p:animEffect filter="wipe(left)" transition="in">
                                      <p:cBhvr>
                                        <p:cTn id="7" dur="1500"/>
                                        <p:tgtEl>
                                          <p:spTgt spid="4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1">
                                            <p:txEl>
                                              <p:pRg st="2" end="2"/>
                                            </p:txEl>
                                          </p:spTgt>
                                        </p:tgtEl>
                                        <p:attrNameLst>
                                          <p:attrName>style.visibility</p:attrName>
                                        </p:attrNameLst>
                                      </p:cBhvr>
                                      <p:to>
                                        <p:strVal val="visible"/>
                                      </p:to>
                                    </p:set>
                                    <p:animEffect filter="wipe(left)" transition="in">
                                      <p:cBhvr>
                                        <p:cTn id="12" dur="1500"/>
                                        <p:tgtEl>
                                          <p:spTgt spid="4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1">
                                            <p:txEl>
                                              <p:pRg st="3" end="3"/>
                                            </p:txEl>
                                          </p:spTgt>
                                        </p:tgtEl>
                                        <p:attrNameLst>
                                          <p:attrName>style.visibility</p:attrName>
                                        </p:attrNameLst>
                                      </p:cBhvr>
                                      <p:to>
                                        <p:strVal val="visible"/>
                                      </p:to>
                                    </p:set>
                                    <p:animEffect filter="wipe(left)" transition="in">
                                      <p:cBhvr>
                                        <p:cTn id="17" dur="1500"/>
                                        <p:tgtEl>
                                          <p:spTgt spid="40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01">
                                            <p:txEl>
                                              <p:pRg st="4" end="4"/>
                                            </p:txEl>
                                          </p:spTgt>
                                        </p:tgtEl>
                                        <p:attrNameLst>
                                          <p:attrName>style.visibility</p:attrName>
                                        </p:attrNameLst>
                                      </p:cBhvr>
                                      <p:to>
                                        <p:strVal val="visible"/>
                                      </p:to>
                                    </p:set>
                                    <p:animEffect filter="wipe(left)" transition="in">
                                      <p:cBhvr>
                                        <p:cTn id="22" dur="1500"/>
                                        <p:tgtEl>
                                          <p:spTgt spid="40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01">
                                            <p:txEl>
                                              <p:pRg st="5" end="5"/>
                                            </p:txEl>
                                          </p:spTgt>
                                        </p:tgtEl>
                                        <p:attrNameLst>
                                          <p:attrName>style.visibility</p:attrName>
                                        </p:attrNameLst>
                                      </p:cBhvr>
                                      <p:to>
                                        <p:strVal val="visible"/>
                                      </p:to>
                                    </p:set>
                                    <p:animEffect filter="wipe(left)" transition="in">
                                      <p:cBhvr>
                                        <p:cTn id="27" dur="1500"/>
                                        <p:tgtEl>
                                          <p:spTgt spid="40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01">
                                            <p:txEl>
                                              <p:pRg st="6" end="6"/>
                                            </p:txEl>
                                          </p:spTgt>
                                        </p:tgtEl>
                                        <p:attrNameLst>
                                          <p:attrName>style.visibility</p:attrName>
                                        </p:attrNameLst>
                                      </p:cBhvr>
                                      <p:to>
                                        <p:strVal val="visible"/>
                                      </p:to>
                                    </p:set>
                                    <p:animEffect filter="wipe(left)" transition="in">
                                      <p:cBhvr>
                                        <p:cTn id="32" dur="1500"/>
                                        <p:tgtEl>
                                          <p:spTgt spid="40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401">
                                            <p:txEl>
                                              <p:pRg st="7" end="7"/>
                                            </p:txEl>
                                          </p:spTgt>
                                        </p:tgtEl>
                                        <p:attrNameLst>
                                          <p:attrName>style.visibility</p:attrName>
                                        </p:attrNameLst>
                                      </p:cBhvr>
                                      <p:to>
                                        <p:strVal val="visible"/>
                                      </p:to>
                                    </p:set>
                                    <p:animEffect filter="wipe(left)" transition="in">
                                      <p:cBhvr>
                                        <p:cTn id="37" dur="1500"/>
                                        <p:tgtEl>
                                          <p:spTgt spid="40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04"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05"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408" name="Image"/>
          <p:cNvGrpSpPr/>
          <p:nvPr/>
        </p:nvGrpSpPr>
        <p:grpSpPr>
          <a:xfrm>
            <a:off x="119890" y="4040873"/>
            <a:ext cx="4414056" cy="5620999"/>
            <a:chOff x="0" y="0"/>
            <a:chExt cx="4414054" cy="5620997"/>
          </a:xfrm>
        </p:grpSpPr>
        <p:pic>
          <p:nvPicPr>
            <p:cNvPr id="407"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406"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409"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410"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411" name="I feel if I am not doing enough as a Christian then I will not get to heaven. That sounds like works salvation to a lot of people and makes me put a lot of pressure on myself which makes me feel like I am relying on myself to get to heaven instead of God"/>
          <p:cNvSpPr/>
          <p:nvPr/>
        </p:nvSpPr>
        <p:spPr>
          <a:xfrm>
            <a:off x="1304249" y="1332221"/>
            <a:ext cx="11596689" cy="2107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0" y="0"/>
                </a:moveTo>
                <a:cubicBezTo>
                  <a:pt x="1041" y="0"/>
                  <a:pt x="710" y="1823"/>
                  <a:pt x="710" y="4072"/>
                </a:cubicBezTo>
                <a:lnTo>
                  <a:pt x="710" y="12984"/>
                </a:lnTo>
                <a:lnTo>
                  <a:pt x="0" y="14835"/>
                </a:lnTo>
                <a:lnTo>
                  <a:pt x="710" y="16686"/>
                </a:lnTo>
                <a:lnTo>
                  <a:pt x="710" y="17532"/>
                </a:lnTo>
                <a:cubicBezTo>
                  <a:pt x="710" y="19781"/>
                  <a:pt x="1041" y="21600"/>
                  <a:pt x="1450" y="21600"/>
                </a:cubicBezTo>
                <a:lnTo>
                  <a:pt x="20860" y="21600"/>
                </a:lnTo>
                <a:cubicBezTo>
                  <a:pt x="21269" y="21600"/>
                  <a:pt x="21600" y="19781"/>
                  <a:pt x="21600" y="17532"/>
                </a:cubicBezTo>
                <a:lnTo>
                  <a:pt x="21600" y="4072"/>
                </a:lnTo>
                <a:cubicBezTo>
                  <a:pt x="21600" y="1823"/>
                  <a:pt x="21269" y="0"/>
                  <a:pt x="20860" y="0"/>
                </a:cubicBezTo>
                <a:lnTo>
                  <a:pt x="145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I feel if I am not doing enough as a Christian then I will not get to heaven. That sounds like works salvation to a lot of people and makes me put a lot of pressure on myself which makes me feel like I am relying on myself to get to heaven instead of God.</a:t>
            </a:r>
          </a:p>
        </p:txBody>
      </p:sp>
      <p:sp>
        <p:nvSpPr>
          <p:cNvPr id="412" name="What about all of the passages that plainly state we are “NOT SAVED BY WORKS?”…"/>
          <p:cNvSpPr txBox="1"/>
          <p:nvPr/>
        </p:nvSpPr>
        <p:spPr>
          <a:xfrm>
            <a:off x="4611912" y="3610797"/>
            <a:ext cx="8194022" cy="3525497"/>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9"/>
              </a:buBlip>
              <a:defRPr sz="3300">
                <a:solidFill>
                  <a:srgbClr val="D6D6D6"/>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What about all of the passages that plainly state we are “NOT SAVED BY WORKS?”</a:t>
            </a:r>
          </a:p>
          <a:p>
            <a:pPr marL="457200" indent="-457200" algn="l">
              <a:spcBef>
                <a:spcPts val="12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Secondly, we need to understand the difference between the basis of our salvation, the means of our salvation, and the conditions God has required for us to be saved from our sins.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15"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16"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sp>
        <p:nvSpPr>
          <p:cNvPr id="417" name="Line"/>
          <p:cNvSpPr/>
          <p:nvPr/>
        </p:nvSpPr>
        <p:spPr>
          <a:xfrm flipH="1">
            <a:off x="3901439" y="6956118"/>
            <a:ext cx="1402082" cy="482876"/>
          </a:xfrm>
          <a:prstGeom prst="line">
            <a:avLst/>
          </a:prstGeom>
          <a:ln w="101600">
            <a:solidFill>
              <a:srgbClr val="F8BD52"/>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3400">
                <a:solidFill>
                  <a:srgbClr val="FFFFFF"/>
                </a:solidFill>
                <a:latin typeface="Corbel"/>
                <a:ea typeface="Corbel"/>
                <a:cs typeface="Corbel"/>
                <a:sym typeface="Corbel"/>
              </a:defRPr>
            </a:pPr>
          </a:p>
        </p:txBody>
      </p:sp>
      <p:grpSp>
        <p:nvGrpSpPr>
          <p:cNvPr id="420" name="Group"/>
          <p:cNvGrpSpPr/>
          <p:nvPr/>
        </p:nvGrpSpPr>
        <p:grpSpPr>
          <a:xfrm>
            <a:off x="136151" y="5757257"/>
            <a:ext cx="3758517" cy="3527900"/>
            <a:chOff x="0" y="0"/>
            <a:chExt cx="3758515" cy="3527899"/>
          </a:xfrm>
        </p:grpSpPr>
        <p:sp>
          <p:nvSpPr>
            <p:cNvPr id="418" name="Oval"/>
            <p:cNvSpPr/>
            <p:nvPr/>
          </p:nvSpPr>
          <p:spPr>
            <a:xfrm>
              <a:off x="80595" y="0"/>
              <a:ext cx="3677921" cy="3527900"/>
            </a:xfrm>
            <a:prstGeom prst="ellipse">
              <a:avLst/>
            </a:prstGeom>
            <a:solidFill>
              <a:schemeClr val="accent6"/>
            </a:solidFill>
            <a:ln w="12700" cap="flat">
              <a:solidFill>
                <a:schemeClr val="accent6">
                  <a:hueOff val="-133706"/>
                  <a:satOff val="8281"/>
                  <a:lumOff val="-27269"/>
                </a:schemeClr>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ctr">
              <a:noAutofit/>
            </a:bodyPr>
            <a:lstStyle/>
            <a:p>
              <a:pPr defTabSz="1300480">
                <a:defRPr sz="3400">
                  <a:solidFill>
                    <a:srgbClr val="FFFFFF"/>
                  </a:solidFill>
                  <a:latin typeface="Corbel"/>
                  <a:ea typeface="Corbel"/>
                  <a:cs typeface="Corbel"/>
                  <a:sym typeface="Corbel"/>
                </a:defRPr>
              </a:pPr>
            </a:p>
          </p:txBody>
        </p:sp>
        <p:sp>
          <p:nvSpPr>
            <p:cNvPr id="419" name="Conditions…"/>
            <p:cNvSpPr/>
            <p:nvPr/>
          </p:nvSpPr>
          <p:spPr>
            <a:xfrm>
              <a:off x="0" y="1763949"/>
              <a:ext cx="372262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82710" tIns="82710" rIns="82710" bIns="82710" numCol="1" anchor="ctr">
              <a:spAutoFit/>
            </a:bodyPr>
            <a:lstStyle/>
            <a:p>
              <a:pPr defTabSz="1300480">
                <a:defRPr b="1" cap="all" sz="4200">
                  <a:solidFill>
                    <a:srgbClr val="FFFFFF"/>
                  </a:solidFill>
                  <a:effectLst>
                    <a:outerShdw sx="100000" sy="100000" kx="0" ky="0" algn="b" rotWithShape="0" blurRad="63500" dist="63500" dir="18900000">
                      <a:srgbClr val="000000"/>
                    </a:outerShdw>
                  </a:effectLst>
                  <a:latin typeface="Times New Roman"/>
                  <a:ea typeface="Times New Roman"/>
                  <a:cs typeface="Times New Roman"/>
                  <a:sym typeface="Times New Roman"/>
                </a:defRPr>
              </a:pPr>
              <a:r>
                <a:t>Conditions </a:t>
              </a:r>
            </a:p>
            <a:p>
              <a:pPr defTabSz="1300480">
                <a:defRPr sz="3400">
                  <a:solidFill>
                    <a:srgbClr val="FFFFFF"/>
                  </a:solidFill>
                  <a:effectLst>
                    <a:outerShdw sx="100000" sy="100000" kx="0" ky="0" algn="b" rotWithShape="0" blurRad="63500" dist="63500" dir="18900000">
                      <a:srgbClr val="000000"/>
                    </a:outerShdw>
                  </a:effectLst>
                  <a:latin typeface="Times New Roman"/>
                  <a:ea typeface="Times New Roman"/>
                  <a:cs typeface="Times New Roman"/>
                  <a:sym typeface="Times New Roman"/>
                </a:defRPr>
              </a:pPr>
              <a:r>
                <a:t>We MUST meet</a:t>
              </a:r>
            </a:p>
            <a:p>
              <a:pPr defTabSz="1300480">
                <a:defRPr sz="3400">
                  <a:solidFill>
                    <a:srgbClr val="FFFFFF"/>
                  </a:solidFill>
                  <a:effectLst>
                    <a:outerShdw sx="100000" sy="100000" kx="0" ky="0" algn="b" rotWithShape="0" blurRad="63500" dist="63500" dir="18900000">
                      <a:srgbClr val="000000"/>
                    </a:outerShdw>
                  </a:effectLst>
                  <a:latin typeface="Times New Roman"/>
                  <a:ea typeface="Times New Roman"/>
                  <a:cs typeface="Times New Roman"/>
                  <a:sym typeface="Times New Roman"/>
                </a:defRPr>
              </a:pPr>
              <a:r>
                <a:t>(WORKS)</a:t>
              </a:r>
            </a:p>
          </p:txBody>
        </p:sp>
      </p:grpSp>
      <p:sp>
        <p:nvSpPr>
          <p:cNvPr id="421" name="Line"/>
          <p:cNvSpPr/>
          <p:nvPr/>
        </p:nvSpPr>
        <p:spPr>
          <a:xfrm>
            <a:off x="7908996" y="6956118"/>
            <a:ext cx="1406597" cy="474549"/>
          </a:xfrm>
          <a:prstGeom prst="line">
            <a:avLst/>
          </a:prstGeom>
          <a:ln w="101600">
            <a:solidFill>
              <a:srgbClr val="F8BD52"/>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3400">
                <a:solidFill>
                  <a:srgbClr val="FFFFFF"/>
                </a:solidFill>
                <a:latin typeface="Corbel"/>
                <a:ea typeface="Corbel"/>
                <a:cs typeface="Corbel"/>
                <a:sym typeface="Corbel"/>
              </a:defRPr>
            </a:pPr>
          </a:p>
        </p:txBody>
      </p:sp>
      <p:grpSp>
        <p:nvGrpSpPr>
          <p:cNvPr id="424" name="Group"/>
          <p:cNvGrpSpPr/>
          <p:nvPr/>
        </p:nvGrpSpPr>
        <p:grpSpPr>
          <a:xfrm>
            <a:off x="9241084" y="5759338"/>
            <a:ext cx="3546972" cy="3496680"/>
            <a:chOff x="0" y="0"/>
            <a:chExt cx="3546971" cy="3496678"/>
          </a:xfrm>
        </p:grpSpPr>
        <p:sp>
          <p:nvSpPr>
            <p:cNvPr id="422" name="Oval"/>
            <p:cNvSpPr/>
            <p:nvPr/>
          </p:nvSpPr>
          <p:spPr>
            <a:xfrm>
              <a:off x="-1" y="-1"/>
              <a:ext cx="3546973" cy="3496680"/>
            </a:xfrm>
            <a:prstGeom prst="ellipse">
              <a:avLst/>
            </a:prstGeom>
            <a:solidFill>
              <a:schemeClr val="accent6">
                <a:hueOff val="-133706"/>
                <a:satOff val="8281"/>
                <a:lumOff val="-27269"/>
              </a:schemeClr>
            </a:solidFill>
            <a:ln w="12700" cap="flat">
              <a:solidFill>
                <a:schemeClr val="accent6">
                  <a:hueOff val="-133706"/>
                  <a:satOff val="8281"/>
                  <a:lumOff val="-27269"/>
                </a:schemeClr>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ctr">
              <a:noAutofit/>
            </a:bodyPr>
            <a:lstStyle/>
            <a:p>
              <a:pPr defTabSz="1300480">
                <a:defRPr sz="3400">
                  <a:solidFill>
                    <a:srgbClr val="FFFFFF"/>
                  </a:solidFill>
                  <a:latin typeface="Corbel"/>
                  <a:ea typeface="Corbel"/>
                  <a:cs typeface="Corbel"/>
                  <a:sym typeface="Corbel"/>
                </a:defRPr>
              </a:pPr>
            </a:p>
          </p:txBody>
        </p:sp>
        <p:sp>
          <p:nvSpPr>
            <p:cNvPr id="423" name="Provision…"/>
            <p:cNvSpPr txBox="1"/>
            <p:nvPr/>
          </p:nvSpPr>
          <p:spPr>
            <a:xfrm>
              <a:off x="8755" y="887399"/>
              <a:ext cx="3500813" cy="1721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2710" tIns="82710" rIns="82710" bIns="82710" numCol="1" anchor="ctr">
              <a:spAutoFit/>
            </a:bodyPr>
            <a:lstStyle/>
            <a:p>
              <a:pPr defTabSz="1300480">
                <a:defRPr cap="all" sz="4200">
                  <a:solidFill>
                    <a:srgbClr val="FFFFFF"/>
                  </a:solidFill>
                  <a:effectLst>
                    <a:outerShdw sx="100000" sy="100000" kx="0" ky="0" algn="b" rotWithShape="0" blurRad="63500" dist="63500" dir="18900000">
                      <a:srgbClr val="000000"/>
                    </a:outerShdw>
                  </a:effectLst>
                  <a:latin typeface="Times New Roman"/>
                  <a:ea typeface="Times New Roman"/>
                  <a:cs typeface="Times New Roman"/>
                  <a:sym typeface="Times New Roman"/>
                </a:defRPr>
              </a:pPr>
              <a:r>
                <a:rPr b="1"/>
                <a:t>Provision</a:t>
              </a:r>
              <a:r>
                <a:t> </a:t>
              </a:r>
            </a:p>
            <a:p>
              <a:pPr defTabSz="1300480">
                <a:defRPr sz="3400">
                  <a:solidFill>
                    <a:srgbClr val="FFFFFF"/>
                  </a:solidFill>
                  <a:effectLst>
                    <a:outerShdw sx="100000" sy="100000" kx="0" ky="0" algn="b" rotWithShape="0" blurRad="63500" dist="63500" dir="18900000">
                      <a:srgbClr val="000000"/>
                    </a:outerShdw>
                  </a:effectLst>
                  <a:latin typeface="Times New Roman"/>
                  <a:ea typeface="Times New Roman"/>
                  <a:cs typeface="Times New Roman"/>
                  <a:sym typeface="Times New Roman"/>
                </a:defRPr>
              </a:pPr>
              <a:r>
                <a:t>(Not of  </a:t>
              </a:r>
            </a:p>
            <a:p>
              <a:pPr defTabSz="1300480">
                <a:defRPr sz="3400">
                  <a:solidFill>
                    <a:srgbClr val="FFFFFF"/>
                  </a:solidFill>
                  <a:effectLst>
                    <a:outerShdw sx="100000" sy="100000" kx="0" ky="0" algn="b" rotWithShape="0" blurRad="63500" dist="63500" dir="18900000">
                      <a:srgbClr val="000000"/>
                    </a:outerShdw>
                  </a:effectLst>
                  <a:latin typeface="Times New Roman"/>
                  <a:ea typeface="Times New Roman"/>
                  <a:cs typeface="Times New Roman"/>
                  <a:sym typeface="Times New Roman"/>
                </a:defRPr>
              </a:pPr>
              <a:r>
                <a:t>WORKS) </a:t>
              </a:r>
            </a:p>
          </p:txBody>
        </p:sp>
      </p:grpSp>
      <p:sp>
        <p:nvSpPr>
          <p:cNvPr id="425" name="Line"/>
          <p:cNvSpPr/>
          <p:nvPr/>
        </p:nvSpPr>
        <p:spPr>
          <a:xfrm flipV="1">
            <a:off x="6716889" y="4058871"/>
            <a:ext cx="2259" cy="1598482"/>
          </a:xfrm>
          <a:prstGeom prst="line">
            <a:avLst/>
          </a:prstGeom>
          <a:ln w="101600">
            <a:solidFill>
              <a:srgbClr val="F8BD52"/>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3400">
                <a:solidFill>
                  <a:srgbClr val="FFFFFF"/>
                </a:solidFill>
                <a:latin typeface="Corbel"/>
                <a:ea typeface="Corbel"/>
                <a:cs typeface="Corbel"/>
                <a:sym typeface="Corbel"/>
              </a:defRPr>
            </a:pPr>
          </a:p>
        </p:txBody>
      </p:sp>
      <p:grpSp>
        <p:nvGrpSpPr>
          <p:cNvPr id="428" name="Group"/>
          <p:cNvGrpSpPr/>
          <p:nvPr/>
        </p:nvGrpSpPr>
        <p:grpSpPr>
          <a:xfrm>
            <a:off x="4879058" y="1834317"/>
            <a:ext cx="3677921" cy="2697439"/>
            <a:chOff x="0" y="0"/>
            <a:chExt cx="3677920" cy="2697437"/>
          </a:xfrm>
        </p:grpSpPr>
        <p:sp>
          <p:nvSpPr>
            <p:cNvPr id="426" name="Oval"/>
            <p:cNvSpPr/>
            <p:nvPr/>
          </p:nvSpPr>
          <p:spPr>
            <a:xfrm>
              <a:off x="-1" y="0"/>
              <a:ext cx="3677922" cy="2697438"/>
            </a:xfrm>
            <a:prstGeom prst="ellipse">
              <a:avLst/>
            </a:prstGeom>
            <a:solidFill>
              <a:schemeClr val="accent6">
                <a:satOff val="1848"/>
                <a:lumOff val="-15262"/>
              </a:schemeClr>
            </a:solidFill>
            <a:ln w="12700" cap="flat">
              <a:solidFill>
                <a:schemeClr val="accent6">
                  <a:hueOff val="-133706"/>
                  <a:satOff val="8281"/>
                  <a:lumOff val="-27269"/>
                </a:schemeClr>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ctr">
              <a:noAutofit/>
            </a:bodyPr>
            <a:lstStyle/>
            <a:p>
              <a:pPr defTabSz="1300480">
                <a:defRPr sz="3400">
                  <a:solidFill>
                    <a:srgbClr val="FFFFFF"/>
                  </a:solidFill>
                  <a:latin typeface="Corbel"/>
                  <a:ea typeface="Corbel"/>
                  <a:cs typeface="Corbel"/>
                  <a:sym typeface="Corbel"/>
                </a:defRPr>
              </a:pPr>
            </a:p>
          </p:txBody>
        </p:sp>
        <p:sp>
          <p:nvSpPr>
            <p:cNvPr id="427" name="Basis…"/>
            <p:cNvSpPr txBox="1"/>
            <p:nvPr/>
          </p:nvSpPr>
          <p:spPr>
            <a:xfrm>
              <a:off x="249333" y="606313"/>
              <a:ext cx="3179254" cy="17218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2710" tIns="82710" rIns="82710" bIns="82710" numCol="1" anchor="ctr">
              <a:spAutoFit/>
            </a:bodyPr>
            <a:lstStyle/>
            <a:p>
              <a:pPr defTabSz="1300480">
                <a:defRPr b="1" sz="4200">
                  <a:solidFill>
                    <a:srgbClr val="FFFFFF"/>
                  </a:solidFill>
                  <a:effectLst>
                    <a:outerShdw sx="100000" sy="100000" kx="0" ky="0" algn="b" rotWithShape="0" blurRad="50800" dist="63500" dir="802001">
                      <a:srgbClr val="000000"/>
                    </a:outerShdw>
                  </a:effectLst>
                  <a:latin typeface="Times New Roman"/>
                  <a:ea typeface="Times New Roman"/>
                  <a:cs typeface="Times New Roman"/>
                  <a:sym typeface="Times New Roman"/>
                </a:defRPr>
              </a:pPr>
              <a:r>
                <a:t> </a:t>
              </a:r>
              <a:r>
                <a:rPr cap="all"/>
                <a:t>Basis</a:t>
              </a:r>
            </a:p>
            <a:p>
              <a:pPr defTabSz="1300480">
                <a:defRPr b="1" sz="3400">
                  <a:solidFill>
                    <a:srgbClr val="FFFFFF"/>
                  </a:solidFill>
                  <a:effectLst>
                    <a:outerShdw sx="100000" sy="100000" kx="0" ky="0" algn="b" rotWithShape="0" blurRad="50800" dist="63500" dir="802001">
                      <a:srgbClr val="000000"/>
                    </a:outerShdw>
                  </a:effectLst>
                  <a:latin typeface="Times New Roman"/>
                  <a:ea typeface="Times New Roman"/>
                  <a:cs typeface="Times New Roman"/>
                  <a:sym typeface="Times New Roman"/>
                </a:defRPr>
              </a:pPr>
              <a:r>
                <a:t>(Not of  </a:t>
              </a:r>
            </a:p>
            <a:p>
              <a:pPr defTabSz="1300480">
                <a:defRPr b="1" sz="3400">
                  <a:solidFill>
                    <a:srgbClr val="FFFFFF"/>
                  </a:solidFill>
                  <a:effectLst>
                    <a:outerShdw sx="100000" sy="100000" kx="0" ky="0" algn="b" rotWithShape="0" blurRad="50800" dist="63500" dir="802001">
                      <a:srgbClr val="000000"/>
                    </a:outerShdw>
                  </a:effectLst>
                  <a:latin typeface="Times New Roman"/>
                  <a:ea typeface="Times New Roman"/>
                  <a:cs typeface="Times New Roman"/>
                  <a:sym typeface="Times New Roman"/>
                </a:defRPr>
              </a:pPr>
              <a:r>
                <a:t>WORKS) </a:t>
              </a:r>
            </a:p>
          </p:txBody>
        </p:sp>
      </p:grpSp>
      <p:sp>
        <p:nvSpPr>
          <p:cNvPr id="429" name="Oval"/>
          <p:cNvSpPr/>
          <p:nvPr/>
        </p:nvSpPr>
        <p:spPr>
          <a:xfrm>
            <a:off x="4768426" y="4958017"/>
            <a:ext cx="3793068" cy="2597533"/>
          </a:xfrm>
          <a:prstGeom prst="ellipse">
            <a:avLst/>
          </a:prstGeom>
          <a:gradFill>
            <a:gsLst>
              <a:gs pos="0">
                <a:srgbClr val="1EA5C5"/>
              </a:gs>
              <a:gs pos="60000">
                <a:srgbClr val="28B8DB"/>
              </a:gs>
              <a:gs pos="100000">
                <a:srgbClr val="73D1EF"/>
              </a:gs>
            </a:gsLst>
            <a:lin ang="16200000"/>
          </a:gradFill>
          <a:ln w="12700">
            <a:solidFill>
              <a:srgbClr val="2EB5D5"/>
            </a:solidFill>
          </a:ln>
          <a:effectLst>
            <a:outerShdw sx="100000" sy="100000" kx="0" ky="0" algn="b" rotWithShape="0" blurRad="63500" dist="25400" dir="5400000">
              <a:srgbClr val="000000">
                <a:alpha val="43137"/>
              </a:srgbClr>
            </a:outerShdw>
          </a:effectLst>
        </p:spPr>
        <p:txBody>
          <a:bodyPr lIns="65023" tIns="65023" rIns="65023" bIns="65023" anchor="ctr"/>
          <a:lstStyle/>
          <a:p>
            <a:pPr algn="l" defTabSz="1300480">
              <a:defRPr sz="3400">
                <a:solidFill>
                  <a:srgbClr val="FFFFFF"/>
                </a:solidFill>
                <a:latin typeface="Corbel"/>
                <a:ea typeface="Corbel"/>
                <a:cs typeface="Corbel"/>
                <a:sym typeface="Corbel"/>
              </a:defRPr>
            </a:pPr>
          </a:p>
        </p:txBody>
      </p:sp>
      <p:sp>
        <p:nvSpPr>
          <p:cNvPr id="430" name="Shape"/>
          <p:cNvSpPr/>
          <p:nvPr/>
        </p:nvSpPr>
        <p:spPr>
          <a:xfrm>
            <a:off x="8994986" y="2688166"/>
            <a:ext cx="3576321" cy="3680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50"/>
                </a:moveTo>
                <a:cubicBezTo>
                  <a:pt x="0" y="1187"/>
                  <a:pt x="1221" y="0"/>
                  <a:pt x="2727" y="0"/>
                </a:cubicBezTo>
                <a:lnTo>
                  <a:pt x="12600" y="0"/>
                </a:lnTo>
                <a:lnTo>
                  <a:pt x="18873" y="0"/>
                </a:lnTo>
                <a:cubicBezTo>
                  <a:pt x="20379" y="0"/>
                  <a:pt x="21600" y="1187"/>
                  <a:pt x="21600" y="2650"/>
                </a:cubicBezTo>
                <a:lnTo>
                  <a:pt x="21600" y="13252"/>
                </a:lnTo>
                <a:cubicBezTo>
                  <a:pt x="21600" y="14715"/>
                  <a:pt x="20379" y="15902"/>
                  <a:pt x="18873" y="15902"/>
                </a:cubicBezTo>
                <a:lnTo>
                  <a:pt x="18000" y="15902"/>
                </a:lnTo>
                <a:lnTo>
                  <a:pt x="12314" y="21600"/>
                </a:lnTo>
                <a:lnTo>
                  <a:pt x="12600" y="15902"/>
                </a:lnTo>
                <a:lnTo>
                  <a:pt x="2727" y="15902"/>
                </a:lnTo>
                <a:cubicBezTo>
                  <a:pt x="1221" y="15902"/>
                  <a:pt x="0" y="14715"/>
                  <a:pt x="0" y="13252"/>
                </a:cubicBezTo>
                <a:lnTo>
                  <a:pt x="0" y="13252"/>
                </a:lnTo>
                <a:lnTo>
                  <a:pt x="0" y="9276"/>
                </a:lnTo>
                <a:close/>
              </a:path>
            </a:pathLst>
          </a:custGeom>
          <a:solidFill>
            <a:srgbClr val="EBEBEB"/>
          </a:solidFill>
          <a:ln w="12700">
            <a:solidFill>
              <a:srgbClr val="FFBF4B"/>
            </a:solidFill>
          </a:ln>
          <a:effectLst>
            <a:outerShdw sx="100000" sy="100000" kx="0" ky="0" algn="b" rotWithShape="0" blurRad="63500" dist="25400" dir="5400000">
              <a:srgbClr val="000000">
                <a:alpha val="43137"/>
              </a:srgbClr>
            </a:outerShdw>
          </a:effectLst>
        </p:spPr>
        <p:txBody>
          <a:bodyPr lIns="65023" tIns="65023" rIns="65023" bIns="65023"/>
          <a:lstStyle/>
          <a:p>
            <a:pPr defTabSz="1300480">
              <a:defRPr b="1" sz="2400">
                <a:solidFill>
                  <a:srgbClr val="000000"/>
                </a:solidFill>
                <a:latin typeface="Corbel"/>
                <a:ea typeface="Corbel"/>
                <a:cs typeface="Corbel"/>
                <a:sym typeface="Corbel"/>
              </a:defRPr>
            </a:pPr>
          </a:p>
        </p:txBody>
      </p:sp>
      <p:sp>
        <p:nvSpPr>
          <p:cNvPr id="431" name="The Gracious…"/>
          <p:cNvSpPr txBox="1"/>
          <p:nvPr/>
        </p:nvSpPr>
        <p:spPr>
          <a:xfrm>
            <a:off x="8999502" y="2863227"/>
            <a:ext cx="3576321" cy="23447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000000"/>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The Gracious </a:t>
            </a:r>
            <a:endParaRPr>
              <a:solidFill>
                <a:srgbClr val="FFFFFF"/>
              </a:solidFill>
            </a:endParaRPr>
          </a:p>
          <a:p>
            <a:pPr defTabSz="1300480">
              <a:defRPr b="1" sz="3800">
                <a:solidFill>
                  <a:srgbClr val="000000"/>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Gift of God’s Son &amp; The Gospel - </a:t>
            </a:r>
          </a:p>
        </p:txBody>
      </p:sp>
      <p:pic>
        <p:nvPicPr>
          <p:cNvPr id="432" name="image6.png" descr="image6.png"/>
          <p:cNvPicPr>
            <a:picLocks noChangeAspect="1"/>
          </p:cNvPicPr>
          <p:nvPr/>
        </p:nvPicPr>
        <p:blipFill>
          <a:blip r:embed="rId5">
            <a:extLst/>
          </a:blip>
          <a:stretch>
            <a:fillRect/>
          </a:stretch>
        </p:blipFill>
        <p:spPr>
          <a:xfrm>
            <a:off x="4660053" y="4863253"/>
            <a:ext cx="4334934" cy="3576321"/>
          </a:xfrm>
          <a:prstGeom prst="rect">
            <a:avLst/>
          </a:prstGeom>
          <a:ln w="25400">
            <a:miter lim="400000"/>
          </a:ln>
          <a:effectLst>
            <a:reflection blurRad="0" stA="50000" stPos="0" endA="0" endPos="40000" dist="0" dir="5400000" fadeDir="5400000" sx="100000" sy="-100000" kx="0" ky="0" algn="bl" rotWithShape="0"/>
          </a:effectLst>
        </p:spPr>
      </p:pic>
      <p:sp>
        <p:nvSpPr>
          <p:cNvPr id="433" name="Shape"/>
          <p:cNvSpPr/>
          <p:nvPr/>
        </p:nvSpPr>
        <p:spPr>
          <a:xfrm>
            <a:off x="2788445" y="7789333"/>
            <a:ext cx="6531662" cy="1842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39" y="3600"/>
                </a:moveTo>
                <a:cubicBezTo>
                  <a:pt x="4039" y="1612"/>
                  <a:pt x="4494" y="0"/>
                  <a:pt x="5054" y="0"/>
                </a:cubicBezTo>
                <a:lnTo>
                  <a:pt x="6966" y="0"/>
                </a:lnTo>
                <a:lnTo>
                  <a:pt x="20585" y="0"/>
                </a:lnTo>
                <a:cubicBezTo>
                  <a:pt x="21145" y="0"/>
                  <a:pt x="21600" y="1612"/>
                  <a:pt x="21600" y="3600"/>
                </a:cubicBezTo>
                <a:lnTo>
                  <a:pt x="21600" y="18000"/>
                </a:lnTo>
                <a:cubicBezTo>
                  <a:pt x="21600" y="19988"/>
                  <a:pt x="21145" y="21600"/>
                  <a:pt x="20585" y="21600"/>
                </a:cubicBezTo>
                <a:lnTo>
                  <a:pt x="5054" y="21600"/>
                </a:lnTo>
                <a:cubicBezTo>
                  <a:pt x="4494" y="21600"/>
                  <a:pt x="4039" y="19988"/>
                  <a:pt x="4039" y="18000"/>
                </a:cubicBezTo>
                <a:lnTo>
                  <a:pt x="4039" y="18000"/>
                </a:lnTo>
                <a:lnTo>
                  <a:pt x="0" y="12944"/>
                </a:lnTo>
                <a:lnTo>
                  <a:pt x="4039" y="12600"/>
                </a:lnTo>
                <a:close/>
              </a:path>
            </a:pathLst>
          </a:custGeom>
          <a:solidFill>
            <a:srgbClr val="EBEBEB"/>
          </a:solidFill>
          <a:ln w="12700">
            <a:solidFill>
              <a:srgbClr val="FFBF4B"/>
            </a:solidFill>
          </a:ln>
          <a:effectLst>
            <a:outerShdw sx="100000" sy="100000" kx="0" ky="0" algn="b" rotWithShape="0" blurRad="63500" dist="25400" dir="5400000">
              <a:srgbClr val="000000">
                <a:alpha val="43137"/>
              </a:srgbClr>
            </a:outerShdw>
          </a:effectLst>
        </p:spPr>
        <p:txBody>
          <a:bodyPr lIns="65023" tIns="65023" rIns="65023" bIns="65023"/>
          <a:lstStyle/>
          <a:p>
            <a:pPr defTabSz="1300480">
              <a:defRPr b="1" sz="2400">
                <a:solidFill>
                  <a:srgbClr val="000000"/>
                </a:solidFill>
                <a:latin typeface="Corbel"/>
                <a:ea typeface="Corbel"/>
                <a:cs typeface="Corbel"/>
                <a:sym typeface="Corbel"/>
              </a:defRPr>
            </a:pPr>
          </a:p>
        </p:txBody>
      </p:sp>
      <p:sp>
        <p:nvSpPr>
          <p:cNvPr id="434" name="Faith – (Repent – Confess – Be baptized - Persevere in Good Works)"/>
          <p:cNvSpPr txBox="1"/>
          <p:nvPr/>
        </p:nvSpPr>
        <p:spPr>
          <a:xfrm>
            <a:off x="4118186" y="7787075"/>
            <a:ext cx="5201921" cy="173622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000000"/>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Faith – </a:t>
            </a:r>
            <a:r>
              <a:rPr sz="3600"/>
              <a:t>(</a:t>
            </a:r>
            <a:r>
              <a:rPr i="1" sz="3600"/>
              <a:t>Repent – Confess – Be baptized - Persevere in Good Works</a:t>
            </a:r>
            <a:r>
              <a:rPr sz="3600"/>
              <a:t>)</a:t>
            </a:r>
          </a:p>
        </p:txBody>
      </p:sp>
      <p:sp>
        <p:nvSpPr>
          <p:cNvPr id="435" name="Salvation"/>
          <p:cNvSpPr txBox="1"/>
          <p:nvPr/>
        </p:nvSpPr>
        <p:spPr>
          <a:xfrm>
            <a:off x="4875906" y="6272106"/>
            <a:ext cx="3731057" cy="839674"/>
          </a:xfrm>
          <a:prstGeom prst="rect">
            <a:avLst/>
          </a:prstGeom>
          <a:ln w="12700">
            <a:miter lim="400000"/>
          </a:ln>
          <a:effectLst>
            <a:outerShdw sx="100000" sy="100000" kx="0" ky="0" algn="b" rotWithShape="0" blurRad="63500" dist="25400" dir="5400000">
              <a:srgbClr val="000000">
                <a:alpha val="43137"/>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b="1" cap="all" sz="5000">
                <a:solidFill>
                  <a:srgbClr val="FFFFFF"/>
                </a:solidFill>
                <a:effectLst>
                  <a:outerShdw sx="100000" sy="100000" kx="0" ky="0" algn="b" rotWithShape="0" blurRad="63500" dist="63500" dir="2619114">
                    <a:srgbClr val="000000"/>
                  </a:outerShdw>
                </a:effectLst>
                <a:latin typeface="Times New Roman"/>
                <a:ea typeface="Times New Roman"/>
                <a:cs typeface="Times New Roman"/>
                <a:sym typeface="Times New Roman"/>
              </a:defRPr>
            </a:lvl1pPr>
          </a:lstStyle>
          <a:p>
            <a:pPr/>
            <a:r>
              <a:t>Salvation</a:t>
            </a:r>
          </a:p>
        </p:txBody>
      </p:sp>
      <p:sp>
        <p:nvSpPr>
          <p:cNvPr id="436" name="Shape"/>
          <p:cNvSpPr/>
          <p:nvPr/>
        </p:nvSpPr>
        <p:spPr>
          <a:xfrm>
            <a:off x="433493" y="2796539"/>
            <a:ext cx="5089061" cy="2241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1122" y="0"/>
                  <a:pt x="2507" y="0"/>
                </a:cubicBezTo>
                <a:lnTo>
                  <a:pt x="9651" y="0"/>
                </a:lnTo>
                <a:lnTo>
                  <a:pt x="14038" y="0"/>
                </a:lnTo>
                <a:cubicBezTo>
                  <a:pt x="15422" y="0"/>
                  <a:pt x="16545" y="1612"/>
                  <a:pt x="16545" y="3600"/>
                </a:cubicBezTo>
                <a:lnTo>
                  <a:pt x="16545" y="3600"/>
                </a:lnTo>
                <a:lnTo>
                  <a:pt x="21600" y="3645"/>
                </a:lnTo>
                <a:lnTo>
                  <a:pt x="16545" y="9000"/>
                </a:lnTo>
                <a:lnTo>
                  <a:pt x="16545" y="18000"/>
                </a:lnTo>
                <a:cubicBezTo>
                  <a:pt x="16545" y="19988"/>
                  <a:pt x="15422" y="21600"/>
                  <a:pt x="14038" y="21600"/>
                </a:cubicBezTo>
                <a:lnTo>
                  <a:pt x="2507" y="21600"/>
                </a:lnTo>
                <a:cubicBezTo>
                  <a:pt x="1122" y="21600"/>
                  <a:pt x="0" y="19988"/>
                  <a:pt x="0" y="18000"/>
                </a:cubicBezTo>
                <a:lnTo>
                  <a:pt x="0" y="3600"/>
                </a:lnTo>
                <a:close/>
              </a:path>
            </a:pathLst>
          </a:custGeom>
          <a:solidFill>
            <a:srgbClr val="EBEBEB"/>
          </a:solidFill>
          <a:ln w="12700">
            <a:solidFill>
              <a:srgbClr val="FFBF4B"/>
            </a:solidFill>
          </a:ln>
          <a:effectLst>
            <a:outerShdw sx="100000" sy="100000" kx="0" ky="0" algn="b" rotWithShape="0" blurRad="63500" dist="25400" dir="5400000">
              <a:srgbClr val="000000">
                <a:alpha val="43137"/>
              </a:srgbClr>
            </a:outerShdw>
          </a:effectLst>
        </p:spPr>
        <p:txBody>
          <a:bodyPr lIns="65023" tIns="65023" rIns="65023" bIns="65023"/>
          <a:lstStyle/>
          <a:p>
            <a:pPr defTabSz="1300480">
              <a:defRPr b="1" sz="2400">
                <a:solidFill>
                  <a:srgbClr val="000000"/>
                </a:solidFill>
                <a:latin typeface="Corbel"/>
                <a:ea typeface="Corbel"/>
                <a:cs typeface="Corbel"/>
                <a:sym typeface="Corbel"/>
              </a:defRPr>
            </a:pPr>
          </a:p>
        </p:txBody>
      </p:sp>
      <p:sp>
        <p:nvSpPr>
          <p:cNvPr id="437" name="God's Universal Kindness, Love &amp;…"/>
          <p:cNvSpPr txBox="1"/>
          <p:nvPr/>
        </p:nvSpPr>
        <p:spPr>
          <a:xfrm>
            <a:off x="404565" y="3081351"/>
            <a:ext cx="4031970" cy="17859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000000"/>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God's Universal Kindness, Love &amp;</a:t>
            </a:r>
            <a:endParaRPr>
              <a:solidFill>
                <a:srgbClr val="FFFFFF"/>
              </a:solidFill>
            </a:endParaRPr>
          </a:p>
          <a:p>
            <a:pPr defTabSz="1300480">
              <a:defRPr b="1" sz="3800">
                <a:solidFill>
                  <a:srgbClr val="000000"/>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pPr>
            <a:r>
              <a:t> Mercy.</a:t>
            </a:r>
          </a:p>
        </p:txBody>
      </p:sp>
      <p:sp>
        <p:nvSpPr>
          <p:cNvPr id="438" name="we need to understand the difference between …"/>
          <p:cNvSpPr txBox="1"/>
          <p:nvPr/>
        </p:nvSpPr>
        <p:spPr>
          <a:xfrm>
            <a:off x="680555" y="1187565"/>
            <a:ext cx="1196881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a:solidFill>
                  <a:srgbClr val="FFFFFF"/>
                </a:solidFill>
              </a:defRPr>
            </a:lvl1pPr>
          </a:lstStyle>
          <a:p>
            <a:pPr/>
            <a:r>
              <a:t>we need to understand the difference between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7"/>
                                        </p:tgtEl>
                                        <p:attrNameLst>
                                          <p:attrName>style.visibility</p:attrName>
                                        </p:attrNameLst>
                                      </p:cBhvr>
                                      <p:to>
                                        <p:strVal val="visible"/>
                                      </p:to>
                                    </p:set>
                                    <p:animEffect filter="fade" transition="in">
                                      <p:cBhvr>
                                        <p:cTn id="7" dur="500"/>
                                        <p:tgtEl>
                                          <p:spTgt spid="437"/>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436"/>
                                        </p:tgtEl>
                                        <p:attrNameLst>
                                          <p:attrName>style.visibility</p:attrName>
                                        </p:attrNameLst>
                                      </p:cBhvr>
                                      <p:to>
                                        <p:strVal val="visible"/>
                                      </p:to>
                                    </p:set>
                                    <p:animEffect filter="fade" transition="in">
                                      <p:cBhvr>
                                        <p:cTn id="11" dur="500"/>
                                        <p:tgtEl>
                                          <p:spTgt spid="43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421"/>
                                        </p:tgtEl>
                                        <p:attrNameLst>
                                          <p:attrName>style.visibility</p:attrName>
                                        </p:attrNameLst>
                                      </p:cBhvr>
                                      <p:to>
                                        <p:strVal val="visible"/>
                                      </p:to>
                                    </p:set>
                                    <p:animEffect filter="fade" transition="in">
                                      <p:cBhvr>
                                        <p:cTn id="16" dur="500"/>
                                        <p:tgtEl>
                                          <p:spTgt spid="421"/>
                                        </p:tgtEl>
                                      </p:cBhvr>
                                    </p:animEffect>
                                  </p:childTnLst>
                                </p:cTn>
                              </p:par>
                            </p:childTnLst>
                          </p:cTn>
                        </p:par>
                        <p:par>
                          <p:cTn id="17" fill="hold">
                            <p:stCondLst>
                              <p:cond delay="500"/>
                            </p:stCondLst>
                            <p:childTnLst>
                              <p:par>
                                <p:cTn id="18" presetClass="entr" nodeType="afterEffect" presetID="10" grpId="4" fill="hold">
                                  <p:stCondLst>
                                    <p:cond delay="0"/>
                                  </p:stCondLst>
                                  <p:iterate type="el" backwards="0">
                                    <p:tmAbs val="0"/>
                                  </p:iterate>
                                  <p:childTnLst>
                                    <p:set>
                                      <p:cBhvr>
                                        <p:cTn id="19" fill="hold"/>
                                        <p:tgtEl>
                                          <p:spTgt spid="424"/>
                                        </p:tgtEl>
                                        <p:attrNameLst>
                                          <p:attrName>style.visibility</p:attrName>
                                        </p:attrNameLst>
                                      </p:cBhvr>
                                      <p:to>
                                        <p:strVal val="visible"/>
                                      </p:to>
                                    </p:set>
                                    <p:animEffect filter="fade" transition="in">
                                      <p:cBhvr>
                                        <p:cTn id="20" dur="500"/>
                                        <p:tgtEl>
                                          <p:spTgt spid="424"/>
                                        </p:tgtEl>
                                      </p:cBhvr>
                                    </p:animEffect>
                                  </p:childTnLst>
                                </p:cTn>
                              </p:par>
                            </p:childTnLst>
                          </p:cTn>
                        </p:par>
                        <p:par>
                          <p:cTn id="21" fill="hold">
                            <p:stCondLst>
                              <p:cond delay="1000"/>
                            </p:stCondLst>
                            <p:childTnLst>
                              <p:par>
                                <p:cTn id="22" presetClass="entr" nodeType="afterEffect" presetID="10" grpId="5" fill="hold">
                                  <p:stCondLst>
                                    <p:cond delay="0"/>
                                  </p:stCondLst>
                                  <p:iterate type="el" backwards="0">
                                    <p:tmAbs val="0"/>
                                  </p:iterate>
                                  <p:childTnLst>
                                    <p:set>
                                      <p:cBhvr>
                                        <p:cTn id="23" fill="hold"/>
                                        <p:tgtEl>
                                          <p:spTgt spid="430"/>
                                        </p:tgtEl>
                                        <p:attrNameLst>
                                          <p:attrName>style.visibility</p:attrName>
                                        </p:attrNameLst>
                                      </p:cBhvr>
                                      <p:to>
                                        <p:strVal val="visible"/>
                                      </p:to>
                                    </p:set>
                                    <p:animEffect filter="fade" transition="in">
                                      <p:cBhvr>
                                        <p:cTn id="24" dur="500"/>
                                        <p:tgtEl>
                                          <p:spTgt spid="430"/>
                                        </p:tgtEl>
                                      </p:cBhvr>
                                    </p:animEffect>
                                  </p:childTnLst>
                                </p:cTn>
                              </p:par>
                            </p:childTnLst>
                          </p:cTn>
                        </p:par>
                        <p:par>
                          <p:cTn id="25" fill="hold">
                            <p:stCondLst>
                              <p:cond delay="1500"/>
                            </p:stCondLst>
                            <p:childTnLst>
                              <p:par>
                                <p:cTn id="26" presetClass="entr" nodeType="afterEffect" presetID="10" grpId="6" fill="hold">
                                  <p:stCondLst>
                                    <p:cond delay="0"/>
                                  </p:stCondLst>
                                  <p:iterate type="el" backwards="0">
                                    <p:tmAbs val="0"/>
                                  </p:iterate>
                                  <p:childTnLst>
                                    <p:set>
                                      <p:cBhvr>
                                        <p:cTn id="27" fill="hold"/>
                                        <p:tgtEl>
                                          <p:spTgt spid="431"/>
                                        </p:tgtEl>
                                        <p:attrNameLst>
                                          <p:attrName>style.visibility</p:attrName>
                                        </p:attrNameLst>
                                      </p:cBhvr>
                                      <p:to>
                                        <p:strVal val="visible"/>
                                      </p:to>
                                    </p:set>
                                    <p:animEffect filter="fade" transition="in">
                                      <p:cBhvr>
                                        <p:cTn id="28" dur="500"/>
                                        <p:tgtEl>
                                          <p:spTgt spid="431"/>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7" fill="hold">
                                  <p:stCondLst>
                                    <p:cond delay="0"/>
                                  </p:stCondLst>
                                  <p:iterate type="el" backwards="0">
                                    <p:tmAbs val="0"/>
                                  </p:iterate>
                                  <p:childTnLst>
                                    <p:set>
                                      <p:cBhvr>
                                        <p:cTn id="32" fill="hold"/>
                                        <p:tgtEl>
                                          <p:spTgt spid="417"/>
                                        </p:tgtEl>
                                        <p:attrNameLst>
                                          <p:attrName>style.visibility</p:attrName>
                                        </p:attrNameLst>
                                      </p:cBhvr>
                                      <p:to>
                                        <p:strVal val="visible"/>
                                      </p:to>
                                    </p:set>
                                    <p:animEffect filter="fade" transition="in">
                                      <p:cBhvr>
                                        <p:cTn id="33" dur="500"/>
                                        <p:tgtEl>
                                          <p:spTgt spid="417"/>
                                        </p:tgtEl>
                                      </p:cBhvr>
                                    </p:animEffect>
                                  </p:childTnLst>
                                </p:cTn>
                              </p:par>
                            </p:childTnLst>
                          </p:cTn>
                        </p:par>
                        <p:par>
                          <p:cTn id="34" fill="hold">
                            <p:stCondLst>
                              <p:cond delay="500"/>
                            </p:stCondLst>
                            <p:childTnLst>
                              <p:par>
                                <p:cTn id="35" presetClass="entr" nodeType="afterEffect" presetID="10" grpId="8" fill="hold">
                                  <p:stCondLst>
                                    <p:cond delay="0"/>
                                  </p:stCondLst>
                                  <p:iterate type="el" backwards="0">
                                    <p:tmAbs val="0"/>
                                  </p:iterate>
                                  <p:childTnLst>
                                    <p:set>
                                      <p:cBhvr>
                                        <p:cTn id="36" fill="hold"/>
                                        <p:tgtEl>
                                          <p:spTgt spid="420"/>
                                        </p:tgtEl>
                                        <p:attrNameLst>
                                          <p:attrName>style.visibility</p:attrName>
                                        </p:attrNameLst>
                                      </p:cBhvr>
                                      <p:to>
                                        <p:strVal val="visible"/>
                                      </p:to>
                                    </p:set>
                                    <p:animEffect filter="fade" transition="in">
                                      <p:cBhvr>
                                        <p:cTn id="37" dur="500"/>
                                        <p:tgtEl>
                                          <p:spTgt spid="420"/>
                                        </p:tgtEl>
                                      </p:cBhvr>
                                    </p:animEffect>
                                  </p:childTnLst>
                                </p:cTn>
                              </p:par>
                            </p:childTnLst>
                          </p:cTn>
                        </p:par>
                        <p:par>
                          <p:cTn id="38" fill="hold">
                            <p:stCondLst>
                              <p:cond delay="1000"/>
                            </p:stCondLst>
                            <p:childTnLst>
                              <p:par>
                                <p:cTn id="39" presetClass="entr" nodeType="afterEffect" presetID="10" grpId="9" fill="hold">
                                  <p:stCondLst>
                                    <p:cond delay="0"/>
                                  </p:stCondLst>
                                  <p:iterate type="el" backwards="0">
                                    <p:tmAbs val="0"/>
                                  </p:iterate>
                                  <p:childTnLst>
                                    <p:set>
                                      <p:cBhvr>
                                        <p:cTn id="40" fill="hold"/>
                                        <p:tgtEl>
                                          <p:spTgt spid="433"/>
                                        </p:tgtEl>
                                        <p:attrNameLst>
                                          <p:attrName>style.visibility</p:attrName>
                                        </p:attrNameLst>
                                      </p:cBhvr>
                                      <p:to>
                                        <p:strVal val="visible"/>
                                      </p:to>
                                    </p:set>
                                    <p:animEffect filter="fade" transition="in">
                                      <p:cBhvr>
                                        <p:cTn id="41" dur="500"/>
                                        <p:tgtEl>
                                          <p:spTgt spid="433"/>
                                        </p:tgtEl>
                                      </p:cBhvr>
                                    </p:animEffect>
                                  </p:childTnLst>
                                </p:cTn>
                              </p:par>
                            </p:childTnLst>
                          </p:cTn>
                        </p:par>
                        <p:par>
                          <p:cTn id="42" fill="hold">
                            <p:stCondLst>
                              <p:cond delay="1500"/>
                            </p:stCondLst>
                            <p:childTnLst>
                              <p:par>
                                <p:cTn id="43" presetClass="entr" nodeType="afterEffect" presetID="10" grpId="10" fill="hold">
                                  <p:stCondLst>
                                    <p:cond delay="0"/>
                                  </p:stCondLst>
                                  <p:iterate type="el" backwards="0">
                                    <p:tmAbs val="0"/>
                                  </p:iterate>
                                  <p:childTnLst>
                                    <p:set>
                                      <p:cBhvr>
                                        <p:cTn id="44" fill="hold"/>
                                        <p:tgtEl>
                                          <p:spTgt spid="434"/>
                                        </p:tgtEl>
                                        <p:attrNameLst>
                                          <p:attrName>style.visibility</p:attrName>
                                        </p:attrNameLst>
                                      </p:cBhvr>
                                      <p:to>
                                        <p:strVal val="visible"/>
                                      </p:to>
                                    </p:set>
                                    <p:animEffect filter="fade" transition="in">
                                      <p:cBhvr>
                                        <p:cTn id="45" dur="5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2"/>
      <p:bldP build="whole" bldLvl="1" animBg="1" rev="0" advAuto="0" spid="424" grpId="4"/>
      <p:bldP build="whole" bldLvl="1" animBg="1" rev="0" advAuto="0" spid="430" grpId="5"/>
      <p:bldP build="whole" bldLvl="1" animBg="1" rev="0" advAuto="0" spid="437" grpId="1"/>
      <p:bldP build="whole" bldLvl="1" animBg="1" rev="0" advAuto="0" spid="417" grpId="7"/>
      <p:bldP build="whole" bldLvl="1" animBg="1" rev="0" advAuto="0" spid="420" grpId="8"/>
      <p:bldP build="whole" bldLvl="1" animBg="1" rev="0" advAuto="0" spid="433" grpId="9"/>
      <p:bldP build="whole" bldLvl="1" animBg="1" rev="0" advAuto="0" spid="421" grpId="3"/>
      <p:bldP build="whole" bldLvl="1" animBg="1" rev="0" advAuto="0" spid="434" grpId="10"/>
      <p:bldP build="whole" bldLvl="1" animBg="1" rev="0" advAuto="0" spid="431" grpId="6"/>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41"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42"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445" name="Image"/>
          <p:cNvGrpSpPr/>
          <p:nvPr/>
        </p:nvGrpSpPr>
        <p:grpSpPr>
          <a:xfrm>
            <a:off x="119890" y="4040873"/>
            <a:ext cx="4414056" cy="5620999"/>
            <a:chOff x="0" y="0"/>
            <a:chExt cx="4414054" cy="5620997"/>
          </a:xfrm>
        </p:grpSpPr>
        <p:pic>
          <p:nvPicPr>
            <p:cNvPr id="444"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443"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446"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447"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448" name="I feel if I am not doing enough as a Christian then I will not get to heaven. That sounds like works salvation to a lot of people and makes me put a lot of pressure on myself which makes me feel like I am relying on myself to get to heaven instead of God"/>
          <p:cNvSpPr/>
          <p:nvPr/>
        </p:nvSpPr>
        <p:spPr>
          <a:xfrm>
            <a:off x="1304249" y="1332221"/>
            <a:ext cx="11596689" cy="2107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0" y="0"/>
                </a:moveTo>
                <a:cubicBezTo>
                  <a:pt x="1041" y="0"/>
                  <a:pt x="710" y="1823"/>
                  <a:pt x="710" y="4072"/>
                </a:cubicBezTo>
                <a:lnTo>
                  <a:pt x="710" y="12984"/>
                </a:lnTo>
                <a:lnTo>
                  <a:pt x="0" y="14835"/>
                </a:lnTo>
                <a:lnTo>
                  <a:pt x="710" y="16686"/>
                </a:lnTo>
                <a:lnTo>
                  <a:pt x="710" y="17532"/>
                </a:lnTo>
                <a:cubicBezTo>
                  <a:pt x="710" y="19781"/>
                  <a:pt x="1041" y="21600"/>
                  <a:pt x="1450" y="21600"/>
                </a:cubicBezTo>
                <a:lnTo>
                  <a:pt x="20860" y="21600"/>
                </a:lnTo>
                <a:cubicBezTo>
                  <a:pt x="21269" y="21600"/>
                  <a:pt x="21600" y="19781"/>
                  <a:pt x="21600" y="17532"/>
                </a:cubicBezTo>
                <a:lnTo>
                  <a:pt x="21600" y="4072"/>
                </a:lnTo>
                <a:cubicBezTo>
                  <a:pt x="21600" y="1823"/>
                  <a:pt x="21269" y="0"/>
                  <a:pt x="20860" y="0"/>
                </a:cubicBezTo>
                <a:lnTo>
                  <a:pt x="145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I feel if I am not doing enough as a Christian then I will not get to heaven. That sounds like works salvation to a lot of people and makes me put a lot of pressure on myself which makes me feel like I am relying on myself to get to heaven instead of God.</a:t>
            </a:r>
          </a:p>
        </p:txBody>
      </p:sp>
      <p:sp>
        <p:nvSpPr>
          <p:cNvPr id="449" name="What about all of the passages that plainly state we are “NOT SAVED BY WORKS?”…"/>
          <p:cNvSpPr txBox="1"/>
          <p:nvPr/>
        </p:nvSpPr>
        <p:spPr>
          <a:xfrm>
            <a:off x="4611912" y="3610797"/>
            <a:ext cx="8194022" cy="6027397"/>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9"/>
              </a:buBlip>
              <a:defRPr sz="3300">
                <a:solidFill>
                  <a:srgbClr val="D6D6D6"/>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What about all of the passages that plainly state we are “NOT SAVED BY WORKS?”</a:t>
            </a:r>
          </a:p>
          <a:p>
            <a:pPr marL="457200" indent="-457200" algn="l">
              <a:spcBef>
                <a:spcPts val="1200"/>
              </a:spcBef>
              <a:buSzPct val="80000"/>
              <a:buBlip>
                <a:blip r:embed="rId9"/>
              </a:buBlip>
              <a:defRPr sz="3300">
                <a:solidFill>
                  <a:srgbClr val="D6D6D6"/>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Secondly, we need to understand the difference between the basis of our salvation, the means of our salvation, and the conditions God has required for us to be saved from our sins. </a:t>
            </a:r>
          </a:p>
          <a:p>
            <a:pPr marL="457200" indent="-457200" algn="l">
              <a:spcBef>
                <a:spcPts val="1200"/>
              </a:spcBef>
              <a:buSzPct val="80000"/>
              <a:buBlip>
                <a:blip r:embed="rId9"/>
              </a:buBlip>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Many FALSELY teach that salvation is WHOLLY, from start to finish, “ALL OF GOD, AND NONE of MAN.” — This view stems from Calvinistic theology and is OPPOSED to Biblical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Image" descr="Image"/>
          <p:cNvPicPr>
            <a:picLocks noChangeAspect="1"/>
          </p:cNvPicPr>
          <p:nvPr/>
        </p:nvPicPr>
        <p:blipFill>
          <a:blip r:embed="rId2">
            <a:extLst/>
          </a:blip>
          <a:stretch>
            <a:fillRect/>
          </a:stretch>
        </p:blipFill>
        <p:spPr>
          <a:xfrm>
            <a:off x="210438" y="3105179"/>
            <a:ext cx="12583924" cy="6564048"/>
          </a:xfrm>
          <a:prstGeom prst="rect">
            <a:avLst/>
          </a:prstGeom>
          <a:ln w="12700">
            <a:miter lim="400000"/>
          </a:ln>
        </p:spPr>
      </p:pic>
      <p:sp>
        <p:nvSpPr>
          <p:cNvPr id="452" name="IF salvation is WHOLLY, from start to finish,…"/>
          <p:cNvSpPr txBox="1"/>
          <p:nvPr/>
        </p:nvSpPr>
        <p:spPr>
          <a:xfrm>
            <a:off x="421367" y="1176874"/>
            <a:ext cx="7751416" cy="11759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1200"/>
              </a:spcBef>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IF salvation is WHOLLY, from start to finish,</a:t>
            </a:r>
          </a:p>
          <a:p>
            <a:pPr>
              <a:spcBef>
                <a:spcPts val="1200"/>
              </a:spcBef>
              <a:defRPr sz="33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“ALL OF GOD, AND NONE of MAN.”</a:t>
            </a:r>
          </a:p>
        </p:txBody>
      </p:sp>
      <p:pic>
        <p:nvPicPr>
          <p:cNvPr id="453" name="Image" descr="Image"/>
          <p:cNvPicPr>
            <a:picLocks noChangeAspect="1"/>
          </p:cNvPicPr>
          <p:nvPr/>
        </p:nvPicPr>
        <p:blipFill>
          <a:blip r:embed="rId3">
            <a:extLst/>
          </a:blip>
          <a:stretch>
            <a:fillRect/>
          </a:stretch>
        </p:blipFill>
        <p:spPr>
          <a:xfrm>
            <a:off x="383748" y="2126338"/>
            <a:ext cx="7826655" cy="990717"/>
          </a:xfrm>
          <a:prstGeom prst="rect">
            <a:avLst/>
          </a:prstGeom>
          <a:ln w="12700">
            <a:miter lim="400000"/>
          </a:ln>
        </p:spPr>
      </p:pic>
      <p:pic>
        <p:nvPicPr>
          <p:cNvPr id="454" name="Image" descr="Image"/>
          <p:cNvPicPr>
            <a:picLocks noChangeAspect="1"/>
          </p:cNvPicPr>
          <p:nvPr/>
        </p:nvPicPr>
        <p:blipFill>
          <a:blip r:embed="rId4">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55" name="Image" descr="Image"/>
          <p:cNvPicPr>
            <a:picLocks noChangeAspect="1"/>
          </p:cNvPicPr>
          <p:nvPr/>
        </p:nvPicPr>
        <p:blipFill>
          <a:blip r:embed="rId5">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56" name="Image" descr="Image"/>
          <p:cNvPicPr>
            <a:picLocks noChangeAspect="1"/>
          </p:cNvPicPr>
          <p:nvPr/>
        </p:nvPicPr>
        <p:blipFill>
          <a:blip r:embed="rId6">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8"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59"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60"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463" name="Image"/>
          <p:cNvGrpSpPr/>
          <p:nvPr/>
        </p:nvGrpSpPr>
        <p:grpSpPr>
          <a:xfrm>
            <a:off x="119890" y="4040873"/>
            <a:ext cx="4414056" cy="5620999"/>
            <a:chOff x="0" y="0"/>
            <a:chExt cx="4414054" cy="5620997"/>
          </a:xfrm>
        </p:grpSpPr>
        <p:pic>
          <p:nvPicPr>
            <p:cNvPr id="462"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461"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464"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465"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466" name="I feel if I am not doing enough as a Christian then I will not get to heaven. That sounds like works salvation to a lot of people and makes me put a lot of pressure on myself which makes me feel like I am relying on myself to get to heaven instead of God"/>
          <p:cNvSpPr/>
          <p:nvPr/>
        </p:nvSpPr>
        <p:spPr>
          <a:xfrm>
            <a:off x="1304249" y="1332221"/>
            <a:ext cx="11596689" cy="2107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0" y="0"/>
                </a:moveTo>
                <a:cubicBezTo>
                  <a:pt x="1041" y="0"/>
                  <a:pt x="710" y="1823"/>
                  <a:pt x="710" y="4072"/>
                </a:cubicBezTo>
                <a:lnTo>
                  <a:pt x="710" y="12984"/>
                </a:lnTo>
                <a:lnTo>
                  <a:pt x="0" y="14835"/>
                </a:lnTo>
                <a:lnTo>
                  <a:pt x="710" y="16686"/>
                </a:lnTo>
                <a:lnTo>
                  <a:pt x="710" y="17532"/>
                </a:lnTo>
                <a:cubicBezTo>
                  <a:pt x="710" y="19781"/>
                  <a:pt x="1041" y="21600"/>
                  <a:pt x="1450" y="21600"/>
                </a:cubicBezTo>
                <a:lnTo>
                  <a:pt x="20860" y="21600"/>
                </a:lnTo>
                <a:cubicBezTo>
                  <a:pt x="21269" y="21600"/>
                  <a:pt x="21600" y="19781"/>
                  <a:pt x="21600" y="17532"/>
                </a:cubicBezTo>
                <a:lnTo>
                  <a:pt x="21600" y="4072"/>
                </a:lnTo>
                <a:cubicBezTo>
                  <a:pt x="21600" y="1823"/>
                  <a:pt x="21269" y="0"/>
                  <a:pt x="20860" y="0"/>
                </a:cubicBezTo>
                <a:lnTo>
                  <a:pt x="145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I feel if I am not doing enough as a Christian then I will not get to heaven. That sounds like works salvation to a lot of people and makes me put a lot of pressure on myself which makes me feel like I am relying on myself to get to heaven instead of God.</a:t>
            </a:r>
          </a:p>
        </p:txBody>
      </p:sp>
      <p:sp>
        <p:nvSpPr>
          <p:cNvPr id="467" name="James 4:17 (NKJV)…"/>
          <p:cNvSpPr txBox="1"/>
          <p:nvPr/>
        </p:nvSpPr>
        <p:spPr>
          <a:xfrm>
            <a:off x="4818003" y="3608734"/>
            <a:ext cx="7954890" cy="66421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FFFFFF"/>
                </a:solidFill>
                <a:effectLst>
                  <a:outerShdw sx="100000" sy="100000" kx="0" ky="0" algn="b" rotWithShape="0" blurRad="63500" dist="63500" dir="1920000">
                    <a:srgbClr val="000000"/>
                  </a:outerShdw>
                </a:effectLst>
                <a:latin typeface="Times New Roman"/>
                <a:ea typeface="Times New Roman"/>
                <a:cs typeface="Times New Roman"/>
                <a:sym typeface="Times New Roman"/>
              </a:defRPr>
            </a:pPr>
            <a:r>
              <a:t>James 4:17 (NKJV)</a:t>
            </a:r>
          </a:p>
          <a:p>
            <a:pPr defTabSz="457200">
              <a:spcBef>
                <a:spcPts val="1100"/>
              </a:spcBef>
              <a:defRPr sz="3500">
                <a:solidFill>
                  <a:srgbClr val="FFFFFF"/>
                </a:solidFill>
                <a:effectLst>
                  <a:outerShdw sx="100000" sy="100000" kx="0" ky="0" algn="b" rotWithShape="0" blurRad="63500" dist="63500" dir="1920000">
                    <a:srgbClr val="000000"/>
                  </a:outerShdw>
                </a:effectLst>
                <a:latin typeface="Times New Roman"/>
                <a:ea typeface="Times New Roman"/>
                <a:cs typeface="Times New Roman"/>
                <a:sym typeface="Times New Roman"/>
              </a:defRPr>
            </a:pPr>
            <a:r>
              <a:rPr baseline="31999"/>
              <a:t>17</a:t>
            </a:r>
            <a:r>
              <a:t> Therefore, to him who knows to do good and does not do </a:t>
            </a:r>
            <a:r>
              <a:rPr i="1"/>
              <a:t>it,</a:t>
            </a:r>
            <a:r>
              <a:t> to him it is sin. </a:t>
            </a:r>
          </a:p>
          <a:p>
            <a:pPr defTabSz="457200">
              <a:spcBef>
                <a:spcPts val="1100"/>
              </a:spcBef>
              <a:defRPr b="1" sz="3500">
                <a:solidFill>
                  <a:srgbClr val="FFFFFF"/>
                </a:solidFill>
                <a:effectLst>
                  <a:outerShdw sx="100000" sy="100000" kx="0" ky="0" algn="b" rotWithShape="0" blurRad="63500" dist="63500" dir="1920000">
                    <a:srgbClr val="000000"/>
                  </a:outerShdw>
                </a:effectLst>
                <a:latin typeface="Times New Roman"/>
                <a:ea typeface="Times New Roman"/>
                <a:cs typeface="Times New Roman"/>
                <a:sym typeface="Times New Roman"/>
              </a:defRPr>
            </a:pPr>
            <a:r>
              <a:t>2 Peter 1:5–9 (NKJV) </a:t>
            </a:r>
          </a:p>
          <a:p>
            <a:pPr defTabSz="457200">
              <a:spcBef>
                <a:spcPts val="1100"/>
              </a:spcBef>
              <a:defRPr sz="3500">
                <a:solidFill>
                  <a:srgbClr val="FFFFFF"/>
                </a:solidFill>
                <a:effectLst>
                  <a:outerShdw sx="100000" sy="100000" kx="0" ky="0" algn="b" rotWithShape="0" blurRad="63500" dist="63500" dir="1920000">
                    <a:srgbClr val="000000"/>
                  </a:outerShdw>
                </a:effectLst>
                <a:latin typeface="Times New Roman"/>
                <a:ea typeface="Times New Roman"/>
                <a:cs typeface="Times New Roman"/>
                <a:sym typeface="Times New Roman"/>
              </a:defRPr>
            </a:pPr>
            <a:r>
              <a:rPr baseline="31999"/>
              <a:t>5</a:t>
            </a:r>
            <a:r>
              <a:t> But also for this very reason, giving all diligence, add to your faith … </a:t>
            </a:r>
            <a:r>
              <a:rPr baseline="31999"/>
              <a:t>8</a:t>
            </a:r>
            <a:r>
              <a:t> For if these things are yours and abound, </a:t>
            </a:r>
            <a:r>
              <a:rPr i="1"/>
              <a:t>you</a:t>
            </a:r>
            <a:r>
              <a:t> will be neither barren nor unfruitful … he who lacks these things is shortsighted, even to blindness, and has forgotten that he was cleansed from his old sins.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70"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71"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474" name="Image"/>
          <p:cNvGrpSpPr/>
          <p:nvPr/>
        </p:nvGrpSpPr>
        <p:grpSpPr>
          <a:xfrm>
            <a:off x="119890" y="4040873"/>
            <a:ext cx="4414056" cy="5620999"/>
            <a:chOff x="0" y="0"/>
            <a:chExt cx="4414054" cy="5620997"/>
          </a:xfrm>
        </p:grpSpPr>
        <p:pic>
          <p:nvPicPr>
            <p:cNvPr id="473"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472"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475"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476"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477" name="I feel if I am not doing enough as a Christian then I will not get to heaven. That sounds like works salvation to a lot of people and makes me put a lot of pressure on myself which makes me feel like I am relying on myself to get to heaven instead of God"/>
          <p:cNvSpPr/>
          <p:nvPr/>
        </p:nvSpPr>
        <p:spPr>
          <a:xfrm>
            <a:off x="1304249" y="1332221"/>
            <a:ext cx="11596689" cy="2107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0" y="0"/>
                </a:moveTo>
                <a:cubicBezTo>
                  <a:pt x="1041" y="0"/>
                  <a:pt x="710" y="1823"/>
                  <a:pt x="710" y="4072"/>
                </a:cubicBezTo>
                <a:lnTo>
                  <a:pt x="710" y="12984"/>
                </a:lnTo>
                <a:lnTo>
                  <a:pt x="0" y="14835"/>
                </a:lnTo>
                <a:lnTo>
                  <a:pt x="710" y="16686"/>
                </a:lnTo>
                <a:lnTo>
                  <a:pt x="710" y="17532"/>
                </a:lnTo>
                <a:cubicBezTo>
                  <a:pt x="710" y="19781"/>
                  <a:pt x="1041" y="21600"/>
                  <a:pt x="1450" y="21600"/>
                </a:cubicBezTo>
                <a:lnTo>
                  <a:pt x="20860" y="21600"/>
                </a:lnTo>
                <a:cubicBezTo>
                  <a:pt x="21269" y="21600"/>
                  <a:pt x="21600" y="19781"/>
                  <a:pt x="21600" y="17532"/>
                </a:cubicBezTo>
                <a:lnTo>
                  <a:pt x="21600" y="4072"/>
                </a:lnTo>
                <a:cubicBezTo>
                  <a:pt x="21600" y="1823"/>
                  <a:pt x="21269" y="0"/>
                  <a:pt x="20860" y="0"/>
                </a:cubicBezTo>
                <a:lnTo>
                  <a:pt x="145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I feel if I am not doing enough as a Christian then I will not get to heaven. That sounds like works salvation to a lot of people and makes me put a lot of pressure on myself which makes me feel like I am relying on myself to get to heaven instead of God.</a:t>
            </a:r>
          </a:p>
        </p:txBody>
      </p:sp>
      <p:sp>
        <p:nvSpPr>
          <p:cNvPr id="478" name="Salvation is a gift of God which no man deserves (Rom 3:23)…"/>
          <p:cNvSpPr txBox="1"/>
          <p:nvPr/>
        </p:nvSpPr>
        <p:spPr>
          <a:xfrm>
            <a:off x="4726637" y="3751084"/>
            <a:ext cx="8194022" cy="5681260"/>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9"/>
              </a:buBlip>
              <a:defRPr sz="39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Salvation is a gift of God which no man deserves (Rom 3:23)</a:t>
            </a:r>
          </a:p>
          <a:p>
            <a:pPr marL="457200" indent="-457200" algn="l">
              <a:spcBef>
                <a:spcPts val="1200"/>
              </a:spcBef>
              <a:buSzPct val="80000"/>
              <a:buBlip>
                <a:blip r:embed="rId9"/>
              </a:buBlip>
              <a:defRPr sz="39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Salvation is received through the means of our faith (John 3:16; 8:24; Heb 11:6; Rom 10:17)</a:t>
            </a:r>
          </a:p>
          <a:p>
            <a:pPr marL="457200" indent="-457200" algn="l">
              <a:spcBef>
                <a:spcPts val="1200"/>
              </a:spcBef>
              <a:buSzPct val="80000"/>
              <a:buBlip>
                <a:blip r:embed="rId9"/>
              </a:buBlip>
              <a:defRPr sz="39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Salvation cannot be earned by our own efforts (Rom. 11:6)</a:t>
            </a:r>
          </a:p>
          <a:p>
            <a:pPr marL="457200" indent="-457200" algn="l">
              <a:spcBef>
                <a:spcPts val="1200"/>
              </a:spcBef>
              <a:buSzPct val="80000"/>
              <a:buBlip>
                <a:blip r:embed="rId9"/>
              </a:buBlip>
              <a:defRPr sz="39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No man can boast before God  (Rom. 4:2; 3:23)</a:t>
            </a:r>
          </a:p>
        </p:txBody>
      </p:sp>
      <p:sp>
        <p:nvSpPr>
          <p:cNvPr id="479" name="Ephesians 2:8–9 (NKJV)…"/>
          <p:cNvSpPr/>
          <p:nvPr/>
        </p:nvSpPr>
        <p:spPr>
          <a:xfrm>
            <a:off x="97873" y="3826820"/>
            <a:ext cx="4458090" cy="5816601"/>
          </a:xfrm>
          <a:prstGeom prst="rect">
            <a:avLst/>
          </a:prstGeom>
          <a:solidFill>
            <a:schemeClr val="accent6">
              <a:satOff val="1848"/>
              <a:lumOff val="-15262"/>
              <a:alpha val="90726"/>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000">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pPr>
            <a:r>
              <a:t>Ephesians 2:8–9 (NKJV)</a:t>
            </a:r>
          </a:p>
          <a:p>
            <a:pPr>
              <a:defRPr>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pPr>
            <a:r>
              <a:rPr baseline="31999"/>
              <a:t>8</a:t>
            </a:r>
            <a:r>
              <a:t> For by grace you have been saved through faith, and that not of yourselves; </a:t>
            </a:r>
            <a:r>
              <a:rPr i="1"/>
              <a:t>it is</a:t>
            </a:r>
            <a:r>
              <a:t> the gift of God, </a:t>
            </a:r>
            <a:r>
              <a:rPr baseline="31999"/>
              <a:t>9</a:t>
            </a:r>
            <a:r>
              <a:t> not of works, lest anyone should boast.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8">
                                            <p:bg/>
                                          </p:spTgt>
                                        </p:tgtEl>
                                        <p:attrNameLst>
                                          <p:attrName>style.visibility</p:attrName>
                                        </p:attrNameLst>
                                      </p:cBhvr>
                                      <p:to>
                                        <p:strVal val="visible"/>
                                      </p:to>
                                    </p:set>
                                    <p:animEffect filter="wipe(left)" transition="in">
                                      <p:cBhvr>
                                        <p:cTn id="7" dur="1500"/>
                                        <p:tgtEl>
                                          <p:spTgt spid="47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8">
                                            <p:txEl>
                                              <p:pRg st="0" end="0"/>
                                            </p:txEl>
                                          </p:spTgt>
                                        </p:tgtEl>
                                        <p:attrNameLst>
                                          <p:attrName>style.visibility</p:attrName>
                                        </p:attrNameLst>
                                      </p:cBhvr>
                                      <p:to>
                                        <p:strVal val="visible"/>
                                      </p:to>
                                    </p:set>
                                    <p:animEffect filter="wipe(left)" transition="in">
                                      <p:cBhvr>
                                        <p:cTn id="10" dur="1500"/>
                                        <p:tgtEl>
                                          <p:spTgt spid="4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78">
                                            <p:txEl>
                                              <p:pRg st="1" end="1"/>
                                            </p:txEl>
                                          </p:spTgt>
                                        </p:tgtEl>
                                        <p:attrNameLst>
                                          <p:attrName>style.visibility</p:attrName>
                                        </p:attrNameLst>
                                      </p:cBhvr>
                                      <p:to>
                                        <p:strVal val="visible"/>
                                      </p:to>
                                    </p:set>
                                    <p:animEffect filter="wipe(left)" transition="in">
                                      <p:cBhvr>
                                        <p:cTn id="15" dur="1500"/>
                                        <p:tgtEl>
                                          <p:spTgt spid="47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78">
                                            <p:txEl>
                                              <p:pRg st="2" end="2"/>
                                            </p:txEl>
                                          </p:spTgt>
                                        </p:tgtEl>
                                        <p:attrNameLst>
                                          <p:attrName>style.visibility</p:attrName>
                                        </p:attrNameLst>
                                      </p:cBhvr>
                                      <p:to>
                                        <p:strVal val="visible"/>
                                      </p:to>
                                    </p:set>
                                    <p:animEffect filter="wipe(left)" transition="in">
                                      <p:cBhvr>
                                        <p:cTn id="20" dur="1500"/>
                                        <p:tgtEl>
                                          <p:spTgt spid="47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78">
                                            <p:txEl>
                                              <p:pRg st="3" end="3"/>
                                            </p:txEl>
                                          </p:spTgt>
                                        </p:tgtEl>
                                        <p:attrNameLst>
                                          <p:attrName>style.visibility</p:attrName>
                                        </p:attrNameLst>
                                      </p:cBhvr>
                                      <p:to>
                                        <p:strVal val="visible"/>
                                      </p:to>
                                    </p:set>
                                    <p:animEffect filter="wipe(left)" transition="in">
                                      <p:cBhvr>
                                        <p:cTn id="25" dur="1500"/>
                                        <p:tgtEl>
                                          <p:spTgt spid="47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What does Paul mean  in Romans 2:6? Is he saying we will be given back according to what we have done? If someone does not do a lot of deeds/works they will not get to heaven?…"/>
          <p:cNvSpPr/>
          <p:nvPr/>
        </p:nvSpPr>
        <p:spPr>
          <a:xfrm>
            <a:off x="1528808" y="1155126"/>
            <a:ext cx="11283554" cy="8493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90" y="0"/>
                </a:moveTo>
                <a:cubicBezTo>
                  <a:pt x="1906" y="0"/>
                  <a:pt x="1027" y="1167"/>
                  <a:pt x="1027" y="2607"/>
                </a:cubicBezTo>
                <a:lnTo>
                  <a:pt x="1027" y="10283"/>
                </a:lnTo>
                <a:lnTo>
                  <a:pt x="0" y="11702"/>
                </a:lnTo>
                <a:lnTo>
                  <a:pt x="1027" y="13121"/>
                </a:lnTo>
                <a:lnTo>
                  <a:pt x="1027" y="18993"/>
                </a:lnTo>
                <a:cubicBezTo>
                  <a:pt x="1027" y="20433"/>
                  <a:pt x="1906" y="21600"/>
                  <a:pt x="2990" y="21600"/>
                </a:cubicBezTo>
                <a:lnTo>
                  <a:pt x="19638" y="21600"/>
                </a:lnTo>
                <a:cubicBezTo>
                  <a:pt x="20721" y="21600"/>
                  <a:pt x="21600" y="20433"/>
                  <a:pt x="21600" y="18993"/>
                </a:cubicBezTo>
                <a:lnTo>
                  <a:pt x="21600" y="2607"/>
                </a:lnTo>
                <a:cubicBezTo>
                  <a:pt x="21600" y="1167"/>
                  <a:pt x="20721" y="0"/>
                  <a:pt x="19638" y="0"/>
                </a:cubicBezTo>
                <a:lnTo>
                  <a:pt x="2990" y="0"/>
                </a:lnTo>
                <a:close/>
              </a:path>
            </a:pathLst>
          </a:custGeom>
          <a:gradFill>
            <a:gsLst>
              <a:gs pos="0">
                <a:srgbClr val="EBEBEB"/>
              </a:gs>
              <a:gs pos="100000">
                <a:srgbClr val="D6D6D6"/>
              </a:gs>
            </a:gsLst>
            <a:lin ang="5400000"/>
          </a:gradFill>
          <a:ln w="12700">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p>
            <a:pPr indent="2057400">
              <a:defRPr>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pPr>
            <a:r>
              <a:t>What does Paul mean  in Romans 2:6? Is he saying we will be given back according to what we have done? If someone does not do a lot of deeds/works they will not get to heaven? </a:t>
            </a:r>
          </a:p>
          <a:p>
            <a:pPr>
              <a:defRPr>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pPr>
            <a:r>
              <a:t>The concept of good works and salvation has confused me, because we cannot work our way or earn salvation based on all the good we have done, as we are saved by grace through faith, but that verse, as well as Eph. 2:10, Titus 2:14, 3:8, Hebrews 10:24, Matthew 5:16, confuse me, because they all talk about good works.</a:t>
            </a:r>
          </a:p>
          <a:p>
            <a:pPr>
              <a:defRPr>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pPr>
            <a:r>
              <a:t>I feel if I am not doing enough as a Christian then I will not get to heaven. That sounds like works salvation to a lot of people and makes me put a lot of pressure on myself which makes me feel like I am relying on myself to get to heaven instead of God.</a:t>
            </a:r>
          </a:p>
        </p:txBody>
      </p:sp>
      <p:pic>
        <p:nvPicPr>
          <p:cNvPr id="268" name="Image" descr="Image"/>
          <p:cNvPicPr>
            <a:picLocks noChangeAspect="1"/>
          </p:cNvPicPr>
          <p:nvPr/>
        </p:nvPicPr>
        <p:blipFill>
          <a:blip r:embed="rId2">
            <a:extLst/>
          </a:blip>
          <a:srcRect l="42" t="3524" r="3141" b="4031"/>
          <a:stretch>
            <a:fillRect/>
          </a:stretch>
        </p:blipFill>
        <p:spPr>
          <a:xfrm>
            <a:off x="606433" y="1384000"/>
            <a:ext cx="3333751" cy="2014189"/>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5431" y="1"/>
                </a:moveTo>
                <a:cubicBezTo>
                  <a:pt x="15011" y="-4"/>
                  <a:pt x="14591" y="26"/>
                  <a:pt x="14341" y="90"/>
                </a:cubicBezTo>
                <a:cubicBezTo>
                  <a:pt x="14017" y="174"/>
                  <a:pt x="13935" y="203"/>
                  <a:pt x="13513" y="405"/>
                </a:cubicBezTo>
                <a:cubicBezTo>
                  <a:pt x="13000" y="650"/>
                  <a:pt x="12340" y="1140"/>
                  <a:pt x="12016" y="1515"/>
                </a:cubicBezTo>
                <a:cubicBezTo>
                  <a:pt x="11969" y="1569"/>
                  <a:pt x="11910" y="1628"/>
                  <a:pt x="11885" y="1643"/>
                </a:cubicBezTo>
                <a:cubicBezTo>
                  <a:pt x="11818" y="1682"/>
                  <a:pt x="11237" y="2415"/>
                  <a:pt x="11098" y="2634"/>
                </a:cubicBezTo>
                <a:cubicBezTo>
                  <a:pt x="10963" y="2848"/>
                  <a:pt x="10927" y="2842"/>
                  <a:pt x="10772" y="2608"/>
                </a:cubicBezTo>
                <a:cubicBezTo>
                  <a:pt x="10636" y="2405"/>
                  <a:pt x="10327" y="2009"/>
                  <a:pt x="10304" y="2009"/>
                </a:cubicBezTo>
                <a:cubicBezTo>
                  <a:pt x="10294" y="2009"/>
                  <a:pt x="10238" y="1944"/>
                  <a:pt x="10180" y="1868"/>
                </a:cubicBezTo>
                <a:cubicBezTo>
                  <a:pt x="9936" y="1547"/>
                  <a:pt x="9018" y="749"/>
                  <a:pt x="8835" y="698"/>
                </a:cubicBezTo>
                <a:cubicBezTo>
                  <a:pt x="8797" y="688"/>
                  <a:pt x="8751" y="667"/>
                  <a:pt x="8735" y="647"/>
                </a:cubicBezTo>
                <a:cubicBezTo>
                  <a:pt x="8719" y="628"/>
                  <a:pt x="8649" y="583"/>
                  <a:pt x="8578" y="550"/>
                </a:cubicBezTo>
                <a:cubicBezTo>
                  <a:pt x="8508" y="516"/>
                  <a:pt x="8404" y="459"/>
                  <a:pt x="8349" y="426"/>
                </a:cubicBezTo>
                <a:cubicBezTo>
                  <a:pt x="8294" y="393"/>
                  <a:pt x="8191" y="352"/>
                  <a:pt x="8121" y="333"/>
                </a:cubicBezTo>
                <a:cubicBezTo>
                  <a:pt x="8050" y="314"/>
                  <a:pt x="7979" y="281"/>
                  <a:pt x="7964" y="260"/>
                </a:cubicBezTo>
                <a:cubicBezTo>
                  <a:pt x="7948" y="240"/>
                  <a:pt x="7835" y="199"/>
                  <a:pt x="7709" y="171"/>
                </a:cubicBezTo>
                <a:cubicBezTo>
                  <a:pt x="7584" y="143"/>
                  <a:pt x="7402" y="101"/>
                  <a:pt x="7308" y="73"/>
                </a:cubicBezTo>
                <a:cubicBezTo>
                  <a:pt x="7056" y="-2"/>
                  <a:pt x="5722" y="42"/>
                  <a:pt x="5382" y="137"/>
                </a:cubicBezTo>
                <a:cubicBezTo>
                  <a:pt x="5233" y="178"/>
                  <a:pt x="5067" y="234"/>
                  <a:pt x="5012" y="260"/>
                </a:cubicBezTo>
                <a:cubicBezTo>
                  <a:pt x="4532" y="489"/>
                  <a:pt x="4112" y="715"/>
                  <a:pt x="3963" y="830"/>
                </a:cubicBezTo>
                <a:cubicBezTo>
                  <a:pt x="3864" y="906"/>
                  <a:pt x="3768" y="971"/>
                  <a:pt x="3749" y="971"/>
                </a:cubicBezTo>
                <a:cubicBezTo>
                  <a:pt x="3730" y="971"/>
                  <a:pt x="3675" y="1015"/>
                  <a:pt x="3628" y="1069"/>
                </a:cubicBezTo>
                <a:cubicBezTo>
                  <a:pt x="3581" y="1122"/>
                  <a:pt x="3512" y="1183"/>
                  <a:pt x="3474" y="1209"/>
                </a:cubicBezTo>
                <a:cubicBezTo>
                  <a:pt x="3343" y="1297"/>
                  <a:pt x="2801" y="1859"/>
                  <a:pt x="2715" y="1996"/>
                </a:cubicBezTo>
                <a:cubicBezTo>
                  <a:pt x="2668" y="2071"/>
                  <a:pt x="2610" y="2147"/>
                  <a:pt x="2587" y="2166"/>
                </a:cubicBezTo>
                <a:cubicBezTo>
                  <a:pt x="2563" y="2184"/>
                  <a:pt x="2510" y="2232"/>
                  <a:pt x="2471" y="2268"/>
                </a:cubicBezTo>
                <a:cubicBezTo>
                  <a:pt x="2381" y="2352"/>
                  <a:pt x="1622" y="3523"/>
                  <a:pt x="1617" y="3587"/>
                </a:cubicBezTo>
                <a:cubicBezTo>
                  <a:pt x="1616" y="3613"/>
                  <a:pt x="1552" y="3748"/>
                  <a:pt x="1473" y="3884"/>
                </a:cubicBezTo>
                <a:cubicBezTo>
                  <a:pt x="1395" y="4021"/>
                  <a:pt x="1332" y="4140"/>
                  <a:pt x="1332" y="4152"/>
                </a:cubicBezTo>
                <a:cubicBezTo>
                  <a:pt x="1332" y="4164"/>
                  <a:pt x="1254" y="4356"/>
                  <a:pt x="1160" y="4574"/>
                </a:cubicBezTo>
                <a:cubicBezTo>
                  <a:pt x="1066" y="4791"/>
                  <a:pt x="987" y="4983"/>
                  <a:pt x="987" y="5003"/>
                </a:cubicBezTo>
                <a:cubicBezTo>
                  <a:pt x="987" y="5024"/>
                  <a:pt x="960" y="5110"/>
                  <a:pt x="923" y="5190"/>
                </a:cubicBezTo>
                <a:cubicBezTo>
                  <a:pt x="887" y="5271"/>
                  <a:pt x="827" y="5431"/>
                  <a:pt x="792" y="5548"/>
                </a:cubicBezTo>
                <a:cubicBezTo>
                  <a:pt x="757" y="5664"/>
                  <a:pt x="706" y="5823"/>
                  <a:pt x="679" y="5901"/>
                </a:cubicBezTo>
                <a:cubicBezTo>
                  <a:pt x="652" y="5979"/>
                  <a:pt x="599" y="6158"/>
                  <a:pt x="563" y="6301"/>
                </a:cubicBezTo>
                <a:cubicBezTo>
                  <a:pt x="527" y="6443"/>
                  <a:pt x="474" y="6651"/>
                  <a:pt x="445" y="6760"/>
                </a:cubicBezTo>
                <a:cubicBezTo>
                  <a:pt x="415" y="6869"/>
                  <a:pt x="391" y="6978"/>
                  <a:pt x="391" y="7007"/>
                </a:cubicBezTo>
                <a:cubicBezTo>
                  <a:pt x="391" y="7035"/>
                  <a:pt x="370" y="7113"/>
                  <a:pt x="345" y="7177"/>
                </a:cubicBezTo>
                <a:cubicBezTo>
                  <a:pt x="319" y="7241"/>
                  <a:pt x="304" y="7292"/>
                  <a:pt x="314" y="7292"/>
                </a:cubicBezTo>
                <a:cubicBezTo>
                  <a:pt x="323" y="7292"/>
                  <a:pt x="308" y="7402"/>
                  <a:pt x="278" y="7538"/>
                </a:cubicBezTo>
                <a:cubicBezTo>
                  <a:pt x="248" y="7675"/>
                  <a:pt x="214" y="7881"/>
                  <a:pt x="203" y="7994"/>
                </a:cubicBezTo>
                <a:cubicBezTo>
                  <a:pt x="192" y="8106"/>
                  <a:pt x="166" y="8252"/>
                  <a:pt x="144" y="8321"/>
                </a:cubicBezTo>
                <a:cubicBezTo>
                  <a:pt x="122" y="8390"/>
                  <a:pt x="102" y="8545"/>
                  <a:pt x="100" y="8661"/>
                </a:cubicBezTo>
                <a:cubicBezTo>
                  <a:pt x="95" y="8959"/>
                  <a:pt x="63" y="9156"/>
                  <a:pt x="23" y="9142"/>
                </a:cubicBezTo>
                <a:cubicBezTo>
                  <a:pt x="10" y="9138"/>
                  <a:pt x="4" y="9478"/>
                  <a:pt x="0" y="10342"/>
                </a:cubicBezTo>
                <a:cubicBezTo>
                  <a:pt x="4" y="11239"/>
                  <a:pt x="7" y="11977"/>
                  <a:pt x="13" y="11988"/>
                </a:cubicBezTo>
                <a:cubicBezTo>
                  <a:pt x="26" y="12012"/>
                  <a:pt x="61" y="12289"/>
                  <a:pt x="90" y="12600"/>
                </a:cubicBezTo>
                <a:cubicBezTo>
                  <a:pt x="119" y="12912"/>
                  <a:pt x="151" y="13187"/>
                  <a:pt x="162" y="13213"/>
                </a:cubicBezTo>
                <a:cubicBezTo>
                  <a:pt x="173" y="13239"/>
                  <a:pt x="197" y="13364"/>
                  <a:pt x="213" y="13494"/>
                </a:cubicBezTo>
                <a:cubicBezTo>
                  <a:pt x="270" y="13934"/>
                  <a:pt x="547" y="15193"/>
                  <a:pt x="645" y="15454"/>
                </a:cubicBezTo>
                <a:cubicBezTo>
                  <a:pt x="660" y="15493"/>
                  <a:pt x="729" y="15694"/>
                  <a:pt x="797" y="15901"/>
                </a:cubicBezTo>
                <a:cubicBezTo>
                  <a:pt x="938" y="16328"/>
                  <a:pt x="1178" y="16932"/>
                  <a:pt x="1386" y="17386"/>
                </a:cubicBezTo>
                <a:cubicBezTo>
                  <a:pt x="1463" y="17554"/>
                  <a:pt x="1529" y="17730"/>
                  <a:pt x="1530" y="17773"/>
                </a:cubicBezTo>
                <a:cubicBezTo>
                  <a:pt x="1533" y="17885"/>
                  <a:pt x="1274" y="18813"/>
                  <a:pt x="1165" y="19087"/>
                </a:cubicBezTo>
                <a:cubicBezTo>
                  <a:pt x="1003" y="19491"/>
                  <a:pt x="935" y="19655"/>
                  <a:pt x="846" y="19836"/>
                </a:cubicBezTo>
                <a:cubicBezTo>
                  <a:pt x="693" y="20146"/>
                  <a:pt x="368" y="20690"/>
                  <a:pt x="170" y="20967"/>
                </a:cubicBezTo>
                <a:lnTo>
                  <a:pt x="18" y="21176"/>
                </a:lnTo>
                <a:lnTo>
                  <a:pt x="159" y="21261"/>
                </a:lnTo>
                <a:cubicBezTo>
                  <a:pt x="299" y="21342"/>
                  <a:pt x="479" y="21406"/>
                  <a:pt x="931" y="21533"/>
                </a:cubicBezTo>
                <a:cubicBezTo>
                  <a:pt x="1134" y="21590"/>
                  <a:pt x="1761" y="21596"/>
                  <a:pt x="1944" y="21542"/>
                </a:cubicBezTo>
                <a:cubicBezTo>
                  <a:pt x="2022" y="21518"/>
                  <a:pt x="2184" y="21470"/>
                  <a:pt x="2301" y="21439"/>
                </a:cubicBezTo>
                <a:cubicBezTo>
                  <a:pt x="2681" y="21341"/>
                  <a:pt x="3095" y="21102"/>
                  <a:pt x="3549" y="20721"/>
                </a:cubicBezTo>
                <a:lnTo>
                  <a:pt x="3783" y="20525"/>
                </a:lnTo>
                <a:lnTo>
                  <a:pt x="3963" y="20635"/>
                </a:lnTo>
                <a:cubicBezTo>
                  <a:pt x="5016" y="21295"/>
                  <a:pt x="5621" y="21472"/>
                  <a:pt x="6668" y="21431"/>
                </a:cubicBezTo>
                <a:cubicBezTo>
                  <a:pt x="7278" y="21407"/>
                  <a:pt x="7698" y="21321"/>
                  <a:pt x="8092" y="21142"/>
                </a:cubicBezTo>
                <a:cubicBezTo>
                  <a:pt x="8179" y="21102"/>
                  <a:pt x="8335" y="21037"/>
                  <a:pt x="8437" y="20993"/>
                </a:cubicBezTo>
                <a:cubicBezTo>
                  <a:pt x="8539" y="20949"/>
                  <a:pt x="8660" y="20885"/>
                  <a:pt x="8707" y="20852"/>
                </a:cubicBezTo>
                <a:cubicBezTo>
                  <a:pt x="8970" y="20671"/>
                  <a:pt x="9015" y="20644"/>
                  <a:pt x="9028" y="20665"/>
                </a:cubicBezTo>
                <a:cubicBezTo>
                  <a:pt x="9036" y="20678"/>
                  <a:pt x="9058" y="20666"/>
                  <a:pt x="9077" y="20640"/>
                </a:cubicBezTo>
                <a:cubicBezTo>
                  <a:pt x="9096" y="20613"/>
                  <a:pt x="9241" y="20486"/>
                  <a:pt x="9396" y="20355"/>
                </a:cubicBezTo>
                <a:cubicBezTo>
                  <a:pt x="9551" y="20223"/>
                  <a:pt x="9696" y="20088"/>
                  <a:pt x="9720" y="20057"/>
                </a:cubicBezTo>
                <a:cubicBezTo>
                  <a:pt x="9743" y="20026"/>
                  <a:pt x="9819" y="19953"/>
                  <a:pt x="9890" y="19891"/>
                </a:cubicBezTo>
                <a:cubicBezTo>
                  <a:pt x="9960" y="19830"/>
                  <a:pt x="10040" y="19752"/>
                  <a:pt x="10065" y="19717"/>
                </a:cubicBezTo>
                <a:cubicBezTo>
                  <a:pt x="10089" y="19682"/>
                  <a:pt x="10116" y="19653"/>
                  <a:pt x="10126" y="19653"/>
                </a:cubicBezTo>
                <a:cubicBezTo>
                  <a:pt x="10137" y="19653"/>
                  <a:pt x="10226" y="19553"/>
                  <a:pt x="10324" y="19432"/>
                </a:cubicBezTo>
                <a:cubicBezTo>
                  <a:pt x="10522" y="19186"/>
                  <a:pt x="10624" y="19049"/>
                  <a:pt x="10929" y="18623"/>
                </a:cubicBezTo>
                <a:cubicBezTo>
                  <a:pt x="11115" y="18362"/>
                  <a:pt x="11116" y="18377"/>
                  <a:pt x="11114" y="19968"/>
                </a:cubicBezTo>
                <a:cubicBezTo>
                  <a:pt x="11113" y="20733"/>
                  <a:pt x="11120" y="21374"/>
                  <a:pt x="11129" y="21388"/>
                </a:cubicBezTo>
                <a:cubicBezTo>
                  <a:pt x="11138" y="21403"/>
                  <a:pt x="11145" y="21451"/>
                  <a:pt x="11144" y="21499"/>
                </a:cubicBezTo>
                <a:cubicBezTo>
                  <a:pt x="11144" y="21547"/>
                  <a:pt x="11151" y="21588"/>
                  <a:pt x="11157" y="21588"/>
                </a:cubicBezTo>
                <a:cubicBezTo>
                  <a:pt x="11175" y="21588"/>
                  <a:pt x="11295" y="21476"/>
                  <a:pt x="11417" y="21346"/>
                </a:cubicBezTo>
                <a:cubicBezTo>
                  <a:pt x="11516" y="21240"/>
                  <a:pt x="11814" y="20941"/>
                  <a:pt x="11988" y="20772"/>
                </a:cubicBezTo>
                <a:cubicBezTo>
                  <a:pt x="12019" y="20741"/>
                  <a:pt x="12122" y="20636"/>
                  <a:pt x="12217" y="20538"/>
                </a:cubicBezTo>
                <a:cubicBezTo>
                  <a:pt x="12312" y="20440"/>
                  <a:pt x="12403" y="20359"/>
                  <a:pt x="12420" y="20359"/>
                </a:cubicBezTo>
                <a:cubicBezTo>
                  <a:pt x="12437" y="20359"/>
                  <a:pt x="12466" y="20332"/>
                  <a:pt x="12484" y="20295"/>
                </a:cubicBezTo>
                <a:cubicBezTo>
                  <a:pt x="12503" y="20259"/>
                  <a:pt x="12560" y="20193"/>
                  <a:pt x="12610" y="20151"/>
                </a:cubicBezTo>
                <a:cubicBezTo>
                  <a:pt x="12716" y="20062"/>
                  <a:pt x="12766" y="20012"/>
                  <a:pt x="12942" y="19819"/>
                </a:cubicBezTo>
                <a:cubicBezTo>
                  <a:pt x="13013" y="19741"/>
                  <a:pt x="13096" y="19652"/>
                  <a:pt x="13127" y="19623"/>
                </a:cubicBezTo>
                <a:cubicBezTo>
                  <a:pt x="13158" y="19595"/>
                  <a:pt x="13237" y="19522"/>
                  <a:pt x="13299" y="19461"/>
                </a:cubicBezTo>
                <a:cubicBezTo>
                  <a:pt x="13705" y="19070"/>
                  <a:pt x="13683" y="19082"/>
                  <a:pt x="13883" y="19159"/>
                </a:cubicBezTo>
                <a:cubicBezTo>
                  <a:pt x="14138" y="19258"/>
                  <a:pt x="14384" y="19318"/>
                  <a:pt x="14786" y="19385"/>
                </a:cubicBezTo>
                <a:cubicBezTo>
                  <a:pt x="15229" y="19458"/>
                  <a:pt x="16206" y="19411"/>
                  <a:pt x="16498" y="19300"/>
                </a:cubicBezTo>
                <a:cubicBezTo>
                  <a:pt x="16610" y="19257"/>
                  <a:pt x="16734" y="19214"/>
                  <a:pt x="16771" y="19206"/>
                </a:cubicBezTo>
                <a:cubicBezTo>
                  <a:pt x="16808" y="19198"/>
                  <a:pt x="16855" y="19181"/>
                  <a:pt x="16879" y="19168"/>
                </a:cubicBezTo>
                <a:cubicBezTo>
                  <a:pt x="16902" y="19155"/>
                  <a:pt x="17059" y="19087"/>
                  <a:pt x="17223" y="19015"/>
                </a:cubicBezTo>
                <a:cubicBezTo>
                  <a:pt x="17388" y="18943"/>
                  <a:pt x="17571" y="18842"/>
                  <a:pt x="17630" y="18794"/>
                </a:cubicBezTo>
                <a:cubicBezTo>
                  <a:pt x="17688" y="18745"/>
                  <a:pt x="17735" y="18722"/>
                  <a:pt x="17735" y="18738"/>
                </a:cubicBezTo>
                <a:cubicBezTo>
                  <a:pt x="17735" y="18755"/>
                  <a:pt x="17754" y="18743"/>
                  <a:pt x="17776" y="18713"/>
                </a:cubicBezTo>
                <a:cubicBezTo>
                  <a:pt x="17798" y="18683"/>
                  <a:pt x="17827" y="18660"/>
                  <a:pt x="17840" y="18666"/>
                </a:cubicBezTo>
                <a:cubicBezTo>
                  <a:pt x="17864" y="18676"/>
                  <a:pt x="18335" y="18332"/>
                  <a:pt x="18422" y="18241"/>
                </a:cubicBezTo>
                <a:cubicBezTo>
                  <a:pt x="18445" y="18216"/>
                  <a:pt x="18574" y="18087"/>
                  <a:pt x="18710" y="17956"/>
                </a:cubicBezTo>
                <a:cubicBezTo>
                  <a:pt x="18845" y="17824"/>
                  <a:pt x="19032" y="17624"/>
                  <a:pt x="19124" y="17509"/>
                </a:cubicBezTo>
                <a:cubicBezTo>
                  <a:pt x="19470" y="17077"/>
                  <a:pt x="19542" y="16985"/>
                  <a:pt x="19620" y="16858"/>
                </a:cubicBezTo>
                <a:cubicBezTo>
                  <a:pt x="19664" y="16787"/>
                  <a:pt x="19713" y="16726"/>
                  <a:pt x="19730" y="16726"/>
                </a:cubicBezTo>
                <a:cubicBezTo>
                  <a:pt x="19748" y="16726"/>
                  <a:pt x="19761" y="16710"/>
                  <a:pt x="19761" y="16688"/>
                </a:cubicBezTo>
                <a:cubicBezTo>
                  <a:pt x="19761" y="16666"/>
                  <a:pt x="19831" y="16535"/>
                  <a:pt x="19918" y="16395"/>
                </a:cubicBezTo>
                <a:cubicBezTo>
                  <a:pt x="20104" y="16093"/>
                  <a:pt x="20445" y="15431"/>
                  <a:pt x="20445" y="15374"/>
                </a:cubicBezTo>
                <a:cubicBezTo>
                  <a:pt x="20445" y="15352"/>
                  <a:pt x="20491" y="15255"/>
                  <a:pt x="20546" y="15157"/>
                </a:cubicBezTo>
                <a:cubicBezTo>
                  <a:pt x="20600" y="15058"/>
                  <a:pt x="20646" y="14967"/>
                  <a:pt x="20646" y="14957"/>
                </a:cubicBezTo>
                <a:cubicBezTo>
                  <a:pt x="20646" y="14946"/>
                  <a:pt x="20698" y="14804"/>
                  <a:pt x="20762" y="14642"/>
                </a:cubicBezTo>
                <a:cubicBezTo>
                  <a:pt x="21120" y="13726"/>
                  <a:pt x="21406" y="12431"/>
                  <a:pt x="21548" y="11090"/>
                </a:cubicBezTo>
                <a:cubicBezTo>
                  <a:pt x="21583" y="10765"/>
                  <a:pt x="21600" y="10231"/>
                  <a:pt x="21600" y="9699"/>
                </a:cubicBezTo>
                <a:cubicBezTo>
                  <a:pt x="21600" y="9167"/>
                  <a:pt x="21583" y="8638"/>
                  <a:pt x="21548" y="8308"/>
                </a:cubicBezTo>
                <a:cubicBezTo>
                  <a:pt x="21489" y="7744"/>
                  <a:pt x="21388" y="7089"/>
                  <a:pt x="21302" y="6700"/>
                </a:cubicBezTo>
                <a:cubicBezTo>
                  <a:pt x="21267" y="6545"/>
                  <a:pt x="21233" y="6378"/>
                  <a:pt x="21224" y="6326"/>
                </a:cubicBezTo>
                <a:cubicBezTo>
                  <a:pt x="21204" y="6198"/>
                  <a:pt x="21093" y="5782"/>
                  <a:pt x="20970" y="5382"/>
                </a:cubicBezTo>
                <a:cubicBezTo>
                  <a:pt x="20641" y="4309"/>
                  <a:pt x="20001" y="3020"/>
                  <a:pt x="19476" y="2366"/>
                </a:cubicBezTo>
                <a:cubicBezTo>
                  <a:pt x="19374" y="2239"/>
                  <a:pt x="19278" y="2111"/>
                  <a:pt x="19262" y="2081"/>
                </a:cubicBezTo>
                <a:cubicBezTo>
                  <a:pt x="19229" y="2017"/>
                  <a:pt x="18769" y="1508"/>
                  <a:pt x="18620" y="1371"/>
                </a:cubicBezTo>
                <a:cubicBezTo>
                  <a:pt x="18202" y="986"/>
                  <a:pt x="17619" y="581"/>
                  <a:pt x="17236" y="405"/>
                </a:cubicBezTo>
                <a:cubicBezTo>
                  <a:pt x="17111" y="347"/>
                  <a:pt x="16982" y="278"/>
                  <a:pt x="16951" y="256"/>
                </a:cubicBezTo>
                <a:cubicBezTo>
                  <a:pt x="16919" y="234"/>
                  <a:pt x="16728" y="172"/>
                  <a:pt x="16524" y="116"/>
                </a:cubicBezTo>
                <a:cubicBezTo>
                  <a:pt x="16271" y="45"/>
                  <a:pt x="15851" y="6"/>
                  <a:pt x="15431"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269" name="Image" descr="Image"/>
          <p:cNvPicPr>
            <a:picLocks noChangeAspect="1"/>
          </p:cNvPicPr>
          <p:nvPr/>
        </p:nvPicPr>
        <p:blipFill>
          <a:blip r:embed="rId3">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70" name="Image" descr="Image"/>
          <p:cNvPicPr>
            <a:picLocks noChangeAspect="1"/>
          </p:cNvPicPr>
          <p:nvPr/>
        </p:nvPicPr>
        <p:blipFill>
          <a:blip r:embed="rId4">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71" name="Image" descr="Image"/>
          <p:cNvPicPr>
            <a:picLocks noChangeAspect="1"/>
          </p:cNvPicPr>
          <p:nvPr/>
        </p:nvPicPr>
        <p:blipFill>
          <a:blip r:embed="rId5">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pic>
        <p:nvPicPr>
          <p:cNvPr id="272" name="Image" descr="Image"/>
          <p:cNvPicPr>
            <a:picLocks noChangeAspect="1"/>
          </p:cNvPicPr>
          <p:nvPr/>
        </p:nvPicPr>
        <p:blipFill>
          <a:blip r:embed="rId6">
            <a:extLst/>
          </a:blip>
          <a:stretch>
            <a:fillRect/>
          </a:stretch>
        </p:blipFill>
        <p:spPr>
          <a:xfrm>
            <a:off x="-221881" y="4851769"/>
            <a:ext cx="2467324" cy="28785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1"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82"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83"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486" name="Image"/>
          <p:cNvGrpSpPr/>
          <p:nvPr/>
        </p:nvGrpSpPr>
        <p:grpSpPr>
          <a:xfrm>
            <a:off x="119890" y="4040873"/>
            <a:ext cx="4414056" cy="5620999"/>
            <a:chOff x="0" y="0"/>
            <a:chExt cx="4414054" cy="5620997"/>
          </a:xfrm>
        </p:grpSpPr>
        <p:pic>
          <p:nvPicPr>
            <p:cNvPr id="485"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484"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487"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488"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489" name="I feel if I am not doing enough as a Christian then I will not get to heaven. That sounds like works salvation to a lot of people and makes me put a lot of pressure on myself which makes me feel like I am relying on myself to get to heaven instead of God"/>
          <p:cNvSpPr/>
          <p:nvPr/>
        </p:nvSpPr>
        <p:spPr>
          <a:xfrm>
            <a:off x="1304249" y="1332221"/>
            <a:ext cx="11596689" cy="2107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0" y="0"/>
                </a:moveTo>
                <a:cubicBezTo>
                  <a:pt x="1041" y="0"/>
                  <a:pt x="710" y="1823"/>
                  <a:pt x="710" y="4072"/>
                </a:cubicBezTo>
                <a:lnTo>
                  <a:pt x="710" y="12984"/>
                </a:lnTo>
                <a:lnTo>
                  <a:pt x="0" y="14835"/>
                </a:lnTo>
                <a:lnTo>
                  <a:pt x="710" y="16686"/>
                </a:lnTo>
                <a:lnTo>
                  <a:pt x="710" y="17532"/>
                </a:lnTo>
                <a:cubicBezTo>
                  <a:pt x="710" y="19781"/>
                  <a:pt x="1041" y="21600"/>
                  <a:pt x="1450" y="21600"/>
                </a:cubicBezTo>
                <a:lnTo>
                  <a:pt x="20860" y="21600"/>
                </a:lnTo>
                <a:cubicBezTo>
                  <a:pt x="21269" y="21600"/>
                  <a:pt x="21600" y="19781"/>
                  <a:pt x="21600" y="17532"/>
                </a:cubicBezTo>
                <a:lnTo>
                  <a:pt x="21600" y="4072"/>
                </a:lnTo>
                <a:cubicBezTo>
                  <a:pt x="21600" y="1823"/>
                  <a:pt x="21269" y="0"/>
                  <a:pt x="20860" y="0"/>
                </a:cubicBezTo>
                <a:lnTo>
                  <a:pt x="145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I feel if I am not doing enough as a Christian then I will not get to heaven. That sounds like works salvation to a lot of people and makes me put a lot of pressure on myself which makes me feel like I am relying on myself to get to heaven instead of God.</a:t>
            </a:r>
          </a:p>
        </p:txBody>
      </p:sp>
      <p:sp>
        <p:nvSpPr>
          <p:cNvPr id="490" name="Noah saved by grace through faith (Gen. 6:8; Heb 11:7)…"/>
          <p:cNvSpPr txBox="1"/>
          <p:nvPr/>
        </p:nvSpPr>
        <p:spPr>
          <a:xfrm>
            <a:off x="4726637" y="3608734"/>
            <a:ext cx="8194022" cy="5999839"/>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9"/>
              </a:buBlip>
              <a:defRPr sz="37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Noah saved by grace through faith (Gen. 6:8; Heb 11:7)</a:t>
            </a:r>
          </a:p>
          <a:p>
            <a:pPr marL="457200" indent="-457200" algn="l">
              <a:spcBef>
                <a:spcPts val="1200"/>
              </a:spcBef>
              <a:buSzPct val="80000"/>
              <a:buBlip>
                <a:blip r:embed="rId9"/>
              </a:buBlip>
              <a:defRPr sz="37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Naaman healed by grace through faith (2 Kings 5:1-19; Lk 4:27)</a:t>
            </a:r>
          </a:p>
          <a:p>
            <a:pPr marL="457200" indent="-457200" algn="l">
              <a:spcBef>
                <a:spcPts val="1200"/>
              </a:spcBef>
              <a:buSzPct val="80000"/>
              <a:buBlip>
                <a:blip r:embed="rId9"/>
              </a:buBlip>
              <a:defRPr sz="37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Walls of Jericho fell by grace through faith (Joshua 6:2,15,16,20; Heb 11:30)</a:t>
            </a:r>
          </a:p>
          <a:p>
            <a:pPr marL="457200" indent="-457200" algn="l">
              <a:spcBef>
                <a:spcPts val="1200"/>
              </a:spcBef>
              <a:buSzPct val="80000"/>
              <a:buBlip>
                <a:blip r:embed="rId9"/>
              </a:buBlip>
              <a:defRPr sz="3700">
                <a:solidFill>
                  <a:srgbClr val="FFFFFF"/>
                </a:solidFill>
                <a:effectLst>
                  <a:outerShdw sx="100000" sy="100000" kx="0" ky="0" algn="b" rotWithShape="0" blurRad="50800" dist="63500" dir="2132589">
                    <a:srgbClr val="000000"/>
                  </a:outerShdw>
                </a:effectLst>
                <a:latin typeface="Times New Roman"/>
                <a:ea typeface="Times New Roman"/>
                <a:cs typeface="Times New Roman"/>
                <a:sym typeface="Times New Roman"/>
              </a:defRPr>
            </a:pPr>
            <a:r>
              <a:t>The FAITH that obeys does not nullify God’s grace or earn it - but receives it! (Mk 16:16; Gal. 2:20; Acts 2:38; 22:16; Rom 6:3-19; Col. 2:12,13)</a:t>
            </a:r>
          </a:p>
        </p:txBody>
      </p:sp>
      <p:sp>
        <p:nvSpPr>
          <p:cNvPr id="491" name="Ephesians 2:8–9 (NKJV)…"/>
          <p:cNvSpPr/>
          <p:nvPr/>
        </p:nvSpPr>
        <p:spPr>
          <a:xfrm>
            <a:off x="97873" y="3826820"/>
            <a:ext cx="4458090" cy="5816601"/>
          </a:xfrm>
          <a:prstGeom prst="rect">
            <a:avLst/>
          </a:prstGeom>
          <a:solidFill>
            <a:schemeClr val="accent6">
              <a:satOff val="1848"/>
              <a:lumOff val="-15262"/>
              <a:alpha val="90726"/>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000">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pPr>
            <a:r>
              <a:t>Ephesians 2:8–9 (NKJV)</a:t>
            </a:r>
          </a:p>
          <a:p>
            <a:pPr>
              <a:defRPr>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pPr>
            <a:r>
              <a:rPr baseline="31999"/>
              <a:t>8</a:t>
            </a:r>
            <a:r>
              <a:t> For by grace you have been saved through faith, and that not of yourselves; </a:t>
            </a:r>
            <a:r>
              <a:rPr i="1"/>
              <a:t>it is</a:t>
            </a:r>
            <a:r>
              <a:t> the gift of God, </a:t>
            </a:r>
            <a:r>
              <a:rPr baseline="31999"/>
              <a:t>9</a:t>
            </a:r>
            <a:r>
              <a:t> not of works, lest anyone should boast.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0">
                                            <p:txEl>
                                              <p:pRg st="1" end="1"/>
                                            </p:txEl>
                                          </p:spTgt>
                                        </p:tgtEl>
                                        <p:attrNameLst>
                                          <p:attrName>style.visibility</p:attrName>
                                        </p:attrNameLst>
                                      </p:cBhvr>
                                      <p:to>
                                        <p:strVal val="visible"/>
                                      </p:to>
                                    </p:set>
                                    <p:animEffect filter="wipe(left)" transition="in">
                                      <p:cBhvr>
                                        <p:cTn id="7" dur="1500"/>
                                        <p:tgtEl>
                                          <p:spTgt spid="4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90">
                                            <p:txEl>
                                              <p:pRg st="2" end="2"/>
                                            </p:txEl>
                                          </p:spTgt>
                                        </p:tgtEl>
                                        <p:attrNameLst>
                                          <p:attrName>style.visibility</p:attrName>
                                        </p:attrNameLst>
                                      </p:cBhvr>
                                      <p:to>
                                        <p:strVal val="visible"/>
                                      </p:to>
                                    </p:set>
                                    <p:animEffect filter="wipe(left)" transition="in">
                                      <p:cBhvr>
                                        <p:cTn id="12" dur="1500"/>
                                        <p:tgtEl>
                                          <p:spTgt spid="4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90">
                                            <p:txEl>
                                              <p:pRg st="3" end="3"/>
                                            </p:txEl>
                                          </p:spTgt>
                                        </p:tgtEl>
                                        <p:attrNameLst>
                                          <p:attrName>style.visibility</p:attrName>
                                        </p:attrNameLst>
                                      </p:cBhvr>
                                      <p:to>
                                        <p:strVal val="visible"/>
                                      </p:to>
                                    </p:set>
                                    <p:animEffect filter="wipe(left)" transition="in">
                                      <p:cBhvr>
                                        <p:cTn id="17" dur="1500"/>
                                        <p:tgtEl>
                                          <p:spTgt spid="49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94"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495"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sp>
        <p:nvSpPr>
          <p:cNvPr id="496" name="Noah - Gen. 6:8,13-17; 22; 7:5; Heb 11:7…"/>
          <p:cNvSpPr txBox="1"/>
          <p:nvPr/>
        </p:nvSpPr>
        <p:spPr>
          <a:xfrm>
            <a:off x="501736" y="6164977"/>
            <a:ext cx="12001328" cy="3180979"/>
          </a:xfrm>
          <a:prstGeom prst="rect">
            <a:avLst/>
          </a:prstGeom>
          <a:solidFill>
            <a:srgbClr val="EBEBEB"/>
          </a:solidFill>
          <a:ln w="88900">
            <a:solidFill>
              <a:srgbClr val="005493"/>
            </a:solidFill>
            <a:miter lim="400000"/>
          </a:ln>
          <a:effectLst>
            <a:outerShdw sx="100000" sy="100000" kx="0" ky="0" algn="b" rotWithShape="0" blurRad="241300" dist="270781" dir="4191380">
              <a:srgbClr val="000000">
                <a:alpha val="5307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900"/>
              </a:spcBef>
              <a:defRPr>
                <a:solidFill>
                  <a:srgbClr val="000000"/>
                </a:solidFill>
                <a:latin typeface="Times New Roman"/>
                <a:ea typeface="Times New Roman"/>
                <a:cs typeface="Times New Roman"/>
                <a:sym typeface="Times New Roman"/>
              </a:defRPr>
            </a:pPr>
            <a:r>
              <a:rPr b="1" cap="all"/>
              <a:t>Noah</a:t>
            </a:r>
            <a:r>
              <a:t> - Gen. 6:8,13-17; 22; 7:5; Heb 11:7 </a:t>
            </a:r>
          </a:p>
          <a:p>
            <a:pPr>
              <a:spcBef>
                <a:spcPts val="900"/>
              </a:spcBef>
              <a:defRPr>
                <a:solidFill>
                  <a:srgbClr val="000000"/>
                </a:solidFill>
                <a:latin typeface="Times New Roman"/>
                <a:ea typeface="Times New Roman"/>
                <a:cs typeface="Times New Roman"/>
                <a:sym typeface="Times New Roman"/>
              </a:defRPr>
            </a:pPr>
            <a:r>
              <a:rPr b="1" cap="all"/>
              <a:t>Abraham</a:t>
            </a:r>
            <a:r>
              <a:t> – Gen 12:4; 15:6; 17:10,23; 22:3,16-18</a:t>
            </a:r>
          </a:p>
          <a:p>
            <a:pPr>
              <a:spcBef>
                <a:spcPts val="900"/>
              </a:spcBef>
              <a:defRPr>
                <a:solidFill>
                  <a:srgbClr val="000000"/>
                </a:solidFill>
                <a:latin typeface="Times New Roman"/>
                <a:ea typeface="Times New Roman"/>
                <a:cs typeface="Times New Roman"/>
                <a:sym typeface="Times New Roman"/>
              </a:defRPr>
            </a:pPr>
            <a:r>
              <a:rPr b="1" cap="all"/>
              <a:t>Israel</a:t>
            </a:r>
            <a:r>
              <a:t> – Ex. 12:13; 14:30; Dt 30:15-19; Jos 6; 1 Cor 10:1-13 </a:t>
            </a:r>
          </a:p>
          <a:p>
            <a:pPr>
              <a:spcBef>
                <a:spcPts val="900"/>
              </a:spcBef>
              <a:defRPr>
                <a:solidFill>
                  <a:srgbClr val="000000"/>
                </a:solidFill>
                <a:latin typeface="Times New Roman"/>
                <a:ea typeface="Times New Roman"/>
                <a:cs typeface="Times New Roman"/>
                <a:sym typeface="Times New Roman"/>
              </a:defRPr>
            </a:pPr>
            <a:r>
              <a:rPr b="1" cap="all"/>
              <a:t>Us</a:t>
            </a:r>
            <a:r>
              <a:t> – Mark 16:16; Acts 2:38; 8:12,37; Rom 6:3-6; 10:9-13; Gal. 3:26,27; Col. 2:11-13; 1 Pet 3:21; 1 Jn 1:9; Rom. 2:5-11</a:t>
            </a:r>
          </a:p>
        </p:txBody>
      </p:sp>
      <p:pic>
        <p:nvPicPr>
          <p:cNvPr id="497" name="Image" descr="Image"/>
          <p:cNvPicPr>
            <a:picLocks noChangeAspect="0"/>
          </p:cNvPicPr>
          <p:nvPr/>
        </p:nvPicPr>
        <p:blipFill>
          <a:blip r:embed="rId5">
            <a:extLst/>
          </a:blip>
          <a:stretch>
            <a:fillRect/>
          </a:stretch>
        </p:blipFill>
        <p:spPr>
          <a:xfrm>
            <a:off x="83209" y="2200977"/>
            <a:ext cx="12838238" cy="4070660"/>
          </a:xfrm>
          <a:prstGeom prst="rect">
            <a:avLst/>
          </a:prstGeom>
          <a:ln w="12700">
            <a:miter lim="400000"/>
          </a:ln>
          <a:effectLst>
            <a:outerShdw sx="100000" sy="100000" kx="0" ky="0" algn="b" rotWithShape="0" blurRad="241300" dist="270781" dir="4191380">
              <a:srgbClr val="000000">
                <a:alpha val="53076"/>
              </a:srgbClr>
            </a:outerShdw>
          </a:effectLst>
        </p:spPr>
      </p:pic>
      <p:pic>
        <p:nvPicPr>
          <p:cNvPr id="498" name="Image" descr="Image"/>
          <p:cNvPicPr>
            <a:picLocks noChangeAspect="1"/>
          </p:cNvPicPr>
          <p:nvPr/>
        </p:nvPicPr>
        <p:blipFill>
          <a:blip r:embed="rId6">
            <a:extLst/>
          </a:blip>
          <a:stretch>
            <a:fillRect/>
          </a:stretch>
        </p:blipFill>
        <p:spPr>
          <a:xfrm>
            <a:off x="117094" y="1240685"/>
            <a:ext cx="12770612" cy="1182936"/>
          </a:xfrm>
          <a:prstGeom prst="rect">
            <a:avLst/>
          </a:prstGeom>
          <a:ln w="12700">
            <a:miter lim="400000"/>
          </a:ln>
          <a:effectLst>
            <a:outerShdw sx="100000" sy="100000" kx="0" ky="0" algn="b" rotWithShape="0" blurRad="241300" dist="270781" dir="4191380">
              <a:srgbClr val="000000">
                <a:alpha val="5307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6">
                                            <p:bg/>
                                          </p:spTgt>
                                        </p:tgtEl>
                                        <p:attrNameLst>
                                          <p:attrName>style.visibility</p:attrName>
                                        </p:attrNameLst>
                                      </p:cBhvr>
                                      <p:to>
                                        <p:strVal val="visible"/>
                                      </p:to>
                                    </p:set>
                                    <p:animEffect filter="fade" transition="in">
                                      <p:cBhvr>
                                        <p:cTn id="7" dur="1500"/>
                                        <p:tgtEl>
                                          <p:spTgt spid="49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96">
                                            <p:txEl>
                                              <p:pRg st="0" end="0"/>
                                            </p:txEl>
                                          </p:spTgt>
                                        </p:tgtEl>
                                        <p:attrNameLst>
                                          <p:attrName>style.visibility</p:attrName>
                                        </p:attrNameLst>
                                      </p:cBhvr>
                                      <p:to>
                                        <p:strVal val="visible"/>
                                      </p:to>
                                    </p:set>
                                    <p:animEffect filter="fade" transition="in">
                                      <p:cBhvr>
                                        <p:cTn id="10" dur="1500"/>
                                        <p:tgtEl>
                                          <p:spTgt spid="4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96">
                                            <p:txEl>
                                              <p:pRg st="1" end="1"/>
                                            </p:txEl>
                                          </p:spTgt>
                                        </p:tgtEl>
                                        <p:attrNameLst>
                                          <p:attrName>style.visibility</p:attrName>
                                        </p:attrNameLst>
                                      </p:cBhvr>
                                      <p:to>
                                        <p:strVal val="visible"/>
                                      </p:to>
                                    </p:set>
                                    <p:animEffect filter="fade" transition="in">
                                      <p:cBhvr>
                                        <p:cTn id="15" dur="1500"/>
                                        <p:tgtEl>
                                          <p:spTgt spid="4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96">
                                            <p:txEl>
                                              <p:pRg st="2" end="2"/>
                                            </p:txEl>
                                          </p:spTgt>
                                        </p:tgtEl>
                                        <p:attrNameLst>
                                          <p:attrName>style.visibility</p:attrName>
                                        </p:attrNameLst>
                                      </p:cBhvr>
                                      <p:to>
                                        <p:strVal val="visible"/>
                                      </p:to>
                                    </p:set>
                                    <p:animEffect filter="fade" transition="in">
                                      <p:cBhvr>
                                        <p:cTn id="20" dur="1500"/>
                                        <p:tgtEl>
                                          <p:spTgt spid="4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96">
                                            <p:txEl>
                                              <p:pRg st="3" end="3"/>
                                            </p:txEl>
                                          </p:spTgt>
                                        </p:tgtEl>
                                        <p:attrNameLst>
                                          <p:attrName>style.visibility</p:attrName>
                                        </p:attrNameLst>
                                      </p:cBhvr>
                                      <p:to>
                                        <p:strVal val="visible"/>
                                      </p:to>
                                    </p:set>
                                    <p:animEffect filter="fade" transition="in">
                                      <p:cBhvr>
                                        <p:cTn id="25" dur="1500"/>
                                        <p:tgtEl>
                                          <p:spTgt spid="4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image4.png" descr="image4.png"/>
          <p:cNvPicPr>
            <a:picLocks noChangeAspect="1"/>
          </p:cNvPicPr>
          <p:nvPr/>
        </p:nvPicPr>
        <p:blipFill>
          <a:blip r:embed="rId2">
            <a:extLst/>
          </a:blip>
          <a:stretch>
            <a:fillRect/>
          </a:stretch>
        </p:blipFill>
        <p:spPr>
          <a:xfrm>
            <a:off x="-1" y="1801492"/>
            <a:ext cx="4579090" cy="7952108"/>
          </a:xfrm>
          <a:prstGeom prst="rect">
            <a:avLst/>
          </a:prstGeom>
          <a:ln w="12700">
            <a:miter lim="400000"/>
          </a:ln>
        </p:spPr>
      </p:pic>
      <p:pic>
        <p:nvPicPr>
          <p:cNvPr id="501" name="Image" descr="Image"/>
          <p:cNvPicPr>
            <a:picLocks noChangeAspect="1"/>
          </p:cNvPicPr>
          <p:nvPr/>
        </p:nvPicPr>
        <p:blipFill>
          <a:blip r:embed="rId3">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02" name="Image" descr="Image"/>
          <p:cNvPicPr>
            <a:picLocks noChangeAspect="1"/>
          </p:cNvPicPr>
          <p:nvPr/>
        </p:nvPicPr>
        <p:blipFill>
          <a:blip r:embed="rId4">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03" name="Image" descr="Image"/>
          <p:cNvPicPr>
            <a:picLocks noChangeAspect="1"/>
          </p:cNvPicPr>
          <p:nvPr/>
        </p:nvPicPr>
        <p:blipFill>
          <a:blip r:embed="rId5">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sp>
        <p:nvSpPr>
          <p:cNvPr id="504"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505" name="Faith ALONE CANNOT Save!!"/>
          <p:cNvSpPr txBox="1"/>
          <p:nvPr/>
        </p:nvSpPr>
        <p:spPr>
          <a:xfrm>
            <a:off x="234960" y="5255101"/>
            <a:ext cx="4109169" cy="3839420"/>
          </a:xfrm>
          <a:prstGeom prst="rect">
            <a:avLst/>
          </a:prstGeom>
          <a:ln w="12700">
            <a:miter lim="400000"/>
          </a:ln>
          <a:effectLst>
            <a:outerShdw sx="100000" sy="100000" kx="0" ky="0" algn="b" rotWithShape="0" blurRad="203200" dist="114300" dir="2039992">
              <a:srgbClr val="000000">
                <a:alpha val="8414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6200">
                <a:solidFill>
                  <a:srgbClr val="FFFFFF"/>
                </a:solidFill>
                <a:effectLst>
                  <a:outerShdw sx="100000" sy="100000" kx="0" ky="0" algn="b" rotWithShape="0" blurRad="38100" dist="20320" dir="1800000">
                    <a:srgbClr val="000000"/>
                  </a:outerShdw>
                </a:effectLst>
                <a:latin typeface="Calibri"/>
                <a:ea typeface="Calibri"/>
                <a:cs typeface="Calibri"/>
                <a:sym typeface="Calibri"/>
              </a:defRPr>
            </a:lvl1pPr>
          </a:lstStyle>
          <a:p>
            <a:pPr/>
            <a:r>
              <a:t>Faith ALONE CANNOT Save!!</a:t>
            </a:r>
          </a:p>
        </p:txBody>
      </p:sp>
      <p:sp>
        <p:nvSpPr>
          <p:cNvPr id="506" name="James 2:14–26 (NKJV)…"/>
          <p:cNvSpPr txBox="1"/>
          <p:nvPr/>
        </p:nvSpPr>
        <p:spPr>
          <a:xfrm>
            <a:off x="4528041" y="2610737"/>
            <a:ext cx="7972711" cy="6683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Times New Roman"/>
                <a:ea typeface="Times New Roman"/>
                <a:cs typeface="Times New Roman"/>
                <a:sym typeface="Times New Roman"/>
              </a:defRPr>
            </a:pPr>
            <a:r>
              <a:t>James 2:14–26 (NKJV)</a:t>
            </a:r>
          </a:p>
          <a:p>
            <a:pPr defTabSz="457200">
              <a:defRPr sz="4100">
                <a:solidFill>
                  <a:srgbClr val="000000"/>
                </a:solidFill>
                <a:latin typeface="Times New Roman"/>
                <a:ea typeface="Times New Roman"/>
                <a:cs typeface="Times New Roman"/>
                <a:sym typeface="Times New Roman"/>
              </a:defRPr>
            </a:pPr>
            <a:r>
              <a:rPr baseline="31999"/>
              <a:t>14</a:t>
            </a:r>
            <a:r>
              <a:t> What </a:t>
            </a:r>
            <a:r>
              <a:rPr i="1"/>
              <a:t>does it</a:t>
            </a:r>
            <a:r>
              <a:t> profit, my brethren, if someone says he has faith but does not have works? Can faith save him? </a:t>
            </a:r>
            <a:r>
              <a:rPr baseline="31999"/>
              <a:t>15</a:t>
            </a:r>
            <a:r>
              <a:t> If a brother or sister is naked and destitute of daily food, </a:t>
            </a:r>
            <a:r>
              <a:rPr baseline="31999"/>
              <a:t>16</a:t>
            </a:r>
            <a:r>
              <a:t> and one of you says to them, “Depart in peace, be warmed and filled,” but you do not give them the things which are needed for the body, what </a:t>
            </a:r>
            <a:r>
              <a:rPr i="1"/>
              <a:t>does it</a:t>
            </a:r>
            <a:r>
              <a:t> profit?</a:t>
            </a:r>
          </a:p>
        </p:txBody>
      </p:sp>
      <p:pic>
        <p:nvPicPr>
          <p:cNvPr id="507" name="Image" descr="Image"/>
          <p:cNvPicPr>
            <a:picLocks noChangeAspect="1"/>
          </p:cNvPicPr>
          <p:nvPr/>
        </p:nvPicPr>
        <p:blipFill>
          <a:blip r:embed="rId6">
            <a:extLst/>
          </a:blip>
          <a:stretch>
            <a:fillRect/>
          </a:stretch>
        </p:blipFill>
        <p:spPr>
          <a:xfrm>
            <a:off x="117094" y="1240253"/>
            <a:ext cx="12770612" cy="706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9" name="image4.png" descr="image4.png"/>
          <p:cNvPicPr>
            <a:picLocks noChangeAspect="1"/>
          </p:cNvPicPr>
          <p:nvPr/>
        </p:nvPicPr>
        <p:blipFill>
          <a:blip r:embed="rId2">
            <a:extLst/>
          </a:blip>
          <a:stretch>
            <a:fillRect/>
          </a:stretch>
        </p:blipFill>
        <p:spPr>
          <a:xfrm>
            <a:off x="-1" y="1801492"/>
            <a:ext cx="4579090" cy="7952108"/>
          </a:xfrm>
          <a:prstGeom prst="rect">
            <a:avLst/>
          </a:prstGeom>
          <a:ln w="12700">
            <a:miter lim="400000"/>
          </a:ln>
        </p:spPr>
      </p:pic>
      <p:pic>
        <p:nvPicPr>
          <p:cNvPr id="510" name="Image" descr="Image"/>
          <p:cNvPicPr>
            <a:picLocks noChangeAspect="1"/>
          </p:cNvPicPr>
          <p:nvPr/>
        </p:nvPicPr>
        <p:blipFill>
          <a:blip r:embed="rId3">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11" name="Image" descr="Image"/>
          <p:cNvPicPr>
            <a:picLocks noChangeAspect="1"/>
          </p:cNvPicPr>
          <p:nvPr/>
        </p:nvPicPr>
        <p:blipFill>
          <a:blip r:embed="rId4">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12" name="Image" descr="Image"/>
          <p:cNvPicPr>
            <a:picLocks noChangeAspect="1"/>
          </p:cNvPicPr>
          <p:nvPr/>
        </p:nvPicPr>
        <p:blipFill>
          <a:blip r:embed="rId5">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sp>
        <p:nvSpPr>
          <p:cNvPr id="513"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514" name="What value is a faith that does not work?"/>
          <p:cNvSpPr txBox="1"/>
          <p:nvPr/>
        </p:nvSpPr>
        <p:spPr>
          <a:xfrm>
            <a:off x="48531" y="4696670"/>
            <a:ext cx="4109169" cy="4927601"/>
          </a:xfrm>
          <a:prstGeom prst="rect">
            <a:avLst/>
          </a:prstGeom>
          <a:ln w="12700">
            <a:miter lim="400000"/>
          </a:ln>
          <a:effectLst>
            <a:outerShdw sx="100000" sy="100000" kx="0" ky="0" algn="b" rotWithShape="0" blurRad="203200" dist="114300" dir="2039992">
              <a:srgbClr val="000000">
                <a:alpha val="8414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6200">
                <a:solidFill>
                  <a:srgbClr val="FFFFFF"/>
                </a:solidFill>
                <a:effectLst>
                  <a:outerShdw sx="100000" sy="100000" kx="0" ky="0" algn="b" rotWithShape="0" blurRad="38100" dist="20320" dir="1800000">
                    <a:srgbClr val="000000"/>
                  </a:outerShdw>
                </a:effectLst>
                <a:latin typeface="Century Gothic"/>
                <a:ea typeface="Century Gothic"/>
                <a:cs typeface="Century Gothic"/>
                <a:sym typeface="Century Gothic"/>
              </a:defRPr>
            </a:lvl1pPr>
          </a:lstStyle>
          <a:p>
            <a:pPr/>
            <a:r>
              <a:t>What value is a faith that does not work?</a:t>
            </a:r>
          </a:p>
        </p:txBody>
      </p:sp>
      <p:sp>
        <p:nvSpPr>
          <p:cNvPr id="515" name="James 2:14–26 (NKJV)…"/>
          <p:cNvSpPr txBox="1"/>
          <p:nvPr/>
        </p:nvSpPr>
        <p:spPr>
          <a:xfrm>
            <a:off x="4528041" y="2610737"/>
            <a:ext cx="7972711" cy="6415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Times New Roman"/>
                <a:ea typeface="Times New Roman"/>
                <a:cs typeface="Times New Roman"/>
                <a:sym typeface="Times New Roman"/>
              </a:defRPr>
            </a:pPr>
            <a:r>
              <a:t>James 2:14–26 (NKJV)</a:t>
            </a:r>
          </a:p>
          <a:p>
            <a:pPr defTabSz="457200">
              <a:defRPr sz="4400">
                <a:solidFill>
                  <a:srgbClr val="000000"/>
                </a:solidFill>
                <a:latin typeface="Times New Roman"/>
                <a:ea typeface="Times New Roman"/>
                <a:cs typeface="Times New Roman"/>
                <a:sym typeface="Times New Roman"/>
              </a:defRPr>
            </a:pPr>
            <a:r>
              <a:rPr baseline="31999"/>
              <a:t>17</a:t>
            </a:r>
            <a:r>
              <a:t> Thus also faith by itself, if it does not have works, is dead. </a:t>
            </a:r>
            <a:r>
              <a:rPr baseline="31999"/>
              <a:t>18</a:t>
            </a:r>
            <a:r>
              <a:t> But someone will say, “You have faith, and I have works.” Show me your faith without your works, and I will show you my faith by my works. </a:t>
            </a:r>
            <a:r>
              <a:rPr baseline="31999"/>
              <a:t>19</a:t>
            </a:r>
            <a:r>
              <a:t> You believe that there is one God. You do well. Even the demons believe—and tremble! </a:t>
            </a:r>
          </a:p>
        </p:txBody>
      </p:sp>
      <p:pic>
        <p:nvPicPr>
          <p:cNvPr id="516" name="Image" descr="Image"/>
          <p:cNvPicPr>
            <a:picLocks noChangeAspect="1"/>
          </p:cNvPicPr>
          <p:nvPr/>
        </p:nvPicPr>
        <p:blipFill>
          <a:blip r:embed="rId6">
            <a:extLst/>
          </a:blip>
          <a:stretch>
            <a:fillRect/>
          </a:stretch>
        </p:blipFill>
        <p:spPr>
          <a:xfrm>
            <a:off x="117094" y="1240253"/>
            <a:ext cx="12770612" cy="706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image4.png" descr="image4.png"/>
          <p:cNvPicPr>
            <a:picLocks noChangeAspect="1"/>
          </p:cNvPicPr>
          <p:nvPr/>
        </p:nvPicPr>
        <p:blipFill>
          <a:blip r:embed="rId2">
            <a:extLst/>
          </a:blip>
          <a:stretch>
            <a:fillRect/>
          </a:stretch>
        </p:blipFill>
        <p:spPr>
          <a:xfrm>
            <a:off x="-1" y="1801492"/>
            <a:ext cx="4579090" cy="7952108"/>
          </a:xfrm>
          <a:prstGeom prst="rect">
            <a:avLst/>
          </a:prstGeom>
          <a:ln w="12700">
            <a:miter lim="400000"/>
          </a:ln>
        </p:spPr>
      </p:pic>
      <p:pic>
        <p:nvPicPr>
          <p:cNvPr id="519" name="Image" descr="Image"/>
          <p:cNvPicPr>
            <a:picLocks noChangeAspect="1"/>
          </p:cNvPicPr>
          <p:nvPr/>
        </p:nvPicPr>
        <p:blipFill>
          <a:blip r:embed="rId3">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20" name="Image" descr="Image"/>
          <p:cNvPicPr>
            <a:picLocks noChangeAspect="1"/>
          </p:cNvPicPr>
          <p:nvPr/>
        </p:nvPicPr>
        <p:blipFill>
          <a:blip r:embed="rId4">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21" name="Image" descr="Image"/>
          <p:cNvPicPr>
            <a:picLocks noChangeAspect="1"/>
          </p:cNvPicPr>
          <p:nvPr/>
        </p:nvPicPr>
        <p:blipFill>
          <a:blip r:embed="rId5">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sp>
        <p:nvSpPr>
          <p:cNvPr id="522"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523" name="What kind of faith did Abraham have?…"/>
          <p:cNvSpPr txBox="1"/>
          <p:nvPr/>
        </p:nvSpPr>
        <p:spPr>
          <a:xfrm>
            <a:off x="62872" y="4274227"/>
            <a:ext cx="4109169" cy="4826001"/>
          </a:xfrm>
          <a:prstGeom prst="rect">
            <a:avLst/>
          </a:prstGeom>
          <a:ln w="12700">
            <a:miter lim="400000"/>
          </a:ln>
          <a:effectLst>
            <a:outerShdw sx="100000" sy="100000" kx="0" ky="0" algn="b" rotWithShape="0" blurRad="203200" dist="114300" dir="2039992">
              <a:srgbClr val="000000">
                <a:alpha val="8414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b="1" sz="5800">
                <a:solidFill>
                  <a:srgbClr val="FFFFFF"/>
                </a:solidFill>
                <a:effectLst>
                  <a:outerShdw sx="100000" sy="100000" kx="0" ky="0" algn="b" rotWithShape="0" blurRad="38100" dist="20320" dir="1800000">
                    <a:srgbClr val="000000"/>
                  </a:outerShdw>
                </a:effectLst>
                <a:latin typeface="Century Gothic"/>
                <a:ea typeface="Century Gothic"/>
                <a:cs typeface="Century Gothic"/>
                <a:sym typeface="Century Gothic"/>
              </a:defRPr>
            </a:pPr>
            <a:r>
              <a:t>What kind of faith did Abraham have?</a:t>
            </a:r>
          </a:p>
          <a:p>
            <a:pPr defTabSz="1300480">
              <a:defRPr b="1">
                <a:solidFill>
                  <a:srgbClr val="FFFFFF"/>
                </a:solidFill>
                <a:effectLst>
                  <a:outerShdw sx="100000" sy="100000" kx="0" ky="0" algn="b" rotWithShape="0" blurRad="38100" dist="20320" dir="1800000">
                    <a:srgbClr val="000000"/>
                  </a:outerShdw>
                </a:effectLst>
                <a:latin typeface="Century Gothic"/>
                <a:ea typeface="Century Gothic"/>
                <a:cs typeface="Century Gothic"/>
                <a:sym typeface="Century Gothic"/>
              </a:defRPr>
            </a:pPr>
            <a:r>
              <a:t>(Genesis 22:16-19</a:t>
            </a:r>
            <a:endParaRPr>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endParaRPr>
          </a:p>
          <a:p>
            <a:pPr defTabSz="1300480">
              <a:defRPr b="1">
                <a:solidFill>
                  <a:srgbClr val="FFFFFF"/>
                </a:solidFill>
                <a:effectLst>
                  <a:outerShdw sx="100000" sy="100000" kx="0" ky="0" algn="b" rotWithShape="0" blurRad="38100" dist="20320" dir="1800000">
                    <a:srgbClr val="000000"/>
                  </a:outerShdw>
                </a:effectLst>
                <a:latin typeface="Century Gothic"/>
                <a:ea typeface="Century Gothic"/>
                <a:cs typeface="Century Gothic"/>
                <a:sym typeface="Century Gothic"/>
              </a:defRPr>
            </a:pPr>
            <a:r>
              <a:t>Rom. 4:12-24)</a:t>
            </a:r>
          </a:p>
        </p:txBody>
      </p:sp>
      <p:sp>
        <p:nvSpPr>
          <p:cNvPr id="524" name="James 2:14–26 (NKJV)…"/>
          <p:cNvSpPr txBox="1"/>
          <p:nvPr/>
        </p:nvSpPr>
        <p:spPr>
          <a:xfrm>
            <a:off x="4528041" y="2610737"/>
            <a:ext cx="7972711" cy="6528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Times New Roman"/>
                <a:ea typeface="Times New Roman"/>
                <a:cs typeface="Times New Roman"/>
                <a:sym typeface="Times New Roman"/>
              </a:defRPr>
            </a:pPr>
            <a:r>
              <a:t>James 2:14–26 (NKJV)</a:t>
            </a:r>
          </a:p>
          <a:p>
            <a:pPr defTabSz="457200">
              <a:defRPr sz="4500">
                <a:solidFill>
                  <a:srgbClr val="000000"/>
                </a:solidFill>
                <a:latin typeface="Times New Roman"/>
                <a:ea typeface="Times New Roman"/>
                <a:cs typeface="Times New Roman"/>
                <a:sym typeface="Times New Roman"/>
              </a:defRPr>
            </a:pPr>
            <a:r>
              <a:rPr baseline="31999"/>
              <a:t>20</a:t>
            </a:r>
            <a:r>
              <a:t> But do you want to know, O foolish man, that faith without works is dead? </a:t>
            </a:r>
            <a:r>
              <a:rPr baseline="31999"/>
              <a:t>21</a:t>
            </a:r>
            <a:r>
              <a:t> Was not Abraham our father justified by works when he offered Isaac his son on the altar? </a:t>
            </a:r>
            <a:r>
              <a:rPr baseline="31999"/>
              <a:t>22</a:t>
            </a:r>
            <a:r>
              <a:t> Do you see that faith was working together with his works, and by works faith was made perfect? </a:t>
            </a:r>
          </a:p>
        </p:txBody>
      </p:sp>
      <p:pic>
        <p:nvPicPr>
          <p:cNvPr id="525" name="Image" descr="Image"/>
          <p:cNvPicPr>
            <a:picLocks noChangeAspect="1"/>
          </p:cNvPicPr>
          <p:nvPr/>
        </p:nvPicPr>
        <p:blipFill>
          <a:blip r:embed="rId6">
            <a:extLst/>
          </a:blip>
          <a:stretch>
            <a:fillRect/>
          </a:stretch>
        </p:blipFill>
        <p:spPr>
          <a:xfrm>
            <a:off x="117094" y="1240253"/>
            <a:ext cx="12770612" cy="706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7" name="image4.png" descr="image4.png"/>
          <p:cNvPicPr>
            <a:picLocks noChangeAspect="1"/>
          </p:cNvPicPr>
          <p:nvPr/>
        </p:nvPicPr>
        <p:blipFill>
          <a:blip r:embed="rId2">
            <a:extLst/>
          </a:blip>
          <a:stretch>
            <a:fillRect/>
          </a:stretch>
        </p:blipFill>
        <p:spPr>
          <a:xfrm>
            <a:off x="-1" y="1801492"/>
            <a:ext cx="4579090" cy="7952108"/>
          </a:xfrm>
          <a:prstGeom prst="rect">
            <a:avLst/>
          </a:prstGeom>
          <a:ln w="12700">
            <a:miter lim="400000"/>
          </a:ln>
        </p:spPr>
      </p:pic>
      <p:pic>
        <p:nvPicPr>
          <p:cNvPr id="528" name="Image" descr="Image"/>
          <p:cNvPicPr>
            <a:picLocks noChangeAspect="1"/>
          </p:cNvPicPr>
          <p:nvPr/>
        </p:nvPicPr>
        <p:blipFill>
          <a:blip r:embed="rId3">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29" name="Image" descr="Image"/>
          <p:cNvPicPr>
            <a:picLocks noChangeAspect="1"/>
          </p:cNvPicPr>
          <p:nvPr/>
        </p:nvPicPr>
        <p:blipFill>
          <a:blip r:embed="rId4">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30" name="Image" descr="Image"/>
          <p:cNvPicPr>
            <a:picLocks noChangeAspect="1"/>
          </p:cNvPicPr>
          <p:nvPr/>
        </p:nvPicPr>
        <p:blipFill>
          <a:blip r:embed="rId5">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sp>
        <p:nvSpPr>
          <p:cNvPr id="531"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532" name="The Faith That Saves Is The Faith That Obeys!"/>
          <p:cNvSpPr txBox="1"/>
          <p:nvPr/>
        </p:nvSpPr>
        <p:spPr>
          <a:xfrm>
            <a:off x="62872" y="4382177"/>
            <a:ext cx="4109169" cy="4610101"/>
          </a:xfrm>
          <a:prstGeom prst="rect">
            <a:avLst/>
          </a:prstGeom>
          <a:ln w="12700">
            <a:miter lim="400000"/>
          </a:ln>
          <a:effectLst>
            <a:outerShdw sx="100000" sy="100000" kx="0" ky="0" algn="b" rotWithShape="0" blurRad="203200" dist="114300" dir="2039992">
              <a:srgbClr val="000000">
                <a:alpha val="8414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5800">
                <a:solidFill>
                  <a:srgbClr val="FFFFFF"/>
                </a:solidFill>
                <a:effectLst>
                  <a:outerShdw sx="100000" sy="100000" kx="0" ky="0" algn="b" rotWithShape="0" blurRad="38100" dist="20320" dir="1800000">
                    <a:srgbClr val="000000"/>
                  </a:outerShdw>
                </a:effectLst>
                <a:latin typeface="Century Gothic"/>
                <a:ea typeface="Century Gothic"/>
                <a:cs typeface="Century Gothic"/>
                <a:sym typeface="Century Gothic"/>
              </a:defRPr>
            </a:lvl1pPr>
          </a:lstStyle>
          <a:p>
            <a:pPr/>
            <a:r>
              <a:t>The Faith That Saves Is The Faith That Obeys!</a:t>
            </a:r>
          </a:p>
        </p:txBody>
      </p:sp>
      <p:sp>
        <p:nvSpPr>
          <p:cNvPr id="533" name="James 2:14–26 (NKJV)…"/>
          <p:cNvSpPr txBox="1"/>
          <p:nvPr/>
        </p:nvSpPr>
        <p:spPr>
          <a:xfrm>
            <a:off x="4528041" y="2610737"/>
            <a:ext cx="7972711" cy="60706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Times New Roman"/>
                <a:ea typeface="Times New Roman"/>
                <a:cs typeface="Times New Roman"/>
                <a:sym typeface="Times New Roman"/>
              </a:defRPr>
            </a:pPr>
            <a:r>
              <a:t>James 2:14–26 (NKJV)</a:t>
            </a:r>
          </a:p>
          <a:p>
            <a:pPr defTabSz="457200">
              <a:defRPr sz="4700">
                <a:solidFill>
                  <a:srgbClr val="000000"/>
                </a:solidFill>
                <a:latin typeface="Times New Roman"/>
                <a:ea typeface="Times New Roman"/>
                <a:cs typeface="Times New Roman"/>
                <a:sym typeface="Times New Roman"/>
              </a:defRPr>
            </a:pPr>
            <a:r>
              <a:rPr baseline="31999"/>
              <a:t>23</a:t>
            </a:r>
            <a:r>
              <a:t> And the Scripture was fulfilled which says, “</a:t>
            </a:r>
            <a:r>
              <a:rPr i="1"/>
              <a:t>Abraham believed God, and it was</a:t>
            </a:r>
            <a:r>
              <a:t> accounted to him for righteousness.” And he was called the friend of God. </a:t>
            </a:r>
            <a:r>
              <a:rPr baseline="31999"/>
              <a:t>24</a:t>
            </a:r>
            <a:r>
              <a:t> You see then that a man is justified by works, and not by faith only. </a:t>
            </a:r>
          </a:p>
        </p:txBody>
      </p:sp>
      <p:pic>
        <p:nvPicPr>
          <p:cNvPr id="534" name="Image" descr="Image"/>
          <p:cNvPicPr>
            <a:picLocks noChangeAspect="1"/>
          </p:cNvPicPr>
          <p:nvPr/>
        </p:nvPicPr>
        <p:blipFill>
          <a:blip r:embed="rId6">
            <a:extLst/>
          </a:blip>
          <a:stretch>
            <a:fillRect/>
          </a:stretch>
        </p:blipFill>
        <p:spPr>
          <a:xfrm>
            <a:off x="117094" y="1240253"/>
            <a:ext cx="12770612" cy="7064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6" name="Picture 2" descr="Picture 2"/>
          <p:cNvPicPr>
            <a:picLocks noChangeAspect="1"/>
          </p:cNvPicPr>
          <p:nvPr/>
        </p:nvPicPr>
        <p:blipFill>
          <a:blip r:embed="rId2">
            <a:extLst/>
          </a:blip>
          <a:stretch>
            <a:fillRect/>
          </a:stretch>
        </p:blipFill>
        <p:spPr>
          <a:xfrm>
            <a:off x="1" y="618773"/>
            <a:ext cx="6813200" cy="9134826"/>
          </a:xfrm>
          <a:prstGeom prst="rect">
            <a:avLst/>
          </a:prstGeom>
          <a:ln w="12700">
            <a:miter lim="400000"/>
          </a:ln>
        </p:spPr>
      </p:pic>
      <p:sp>
        <p:nvSpPr>
          <p:cNvPr id="537" name="The only effectual faith is the faith that obeys God! —…"/>
          <p:cNvSpPr/>
          <p:nvPr/>
        </p:nvSpPr>
        <p:spPr>
          <a:xfrm>
            <a:off x="5970625" y="4780148"/>
            <a:ext cx="6899436" cy="4259929"/>
          </a:xfrm>
          <a:prstGeom prst="roundRect">
            <a:avLst>
              <a:gd name="adj" fmla="val 16936"/>
            </a:avLst>
          </a:prstGeom>
          <a:gradFill>
            <a:gsLst>
              <a:gs pos="0">
                <a:srgbClr val="5E5E5E"/>
              </a:gs>
              <a:gs pos="100000">
                <a:srgbClr val="212121"/>
              </a:gs>
            </a:gsLst>
            <a:lin ang="16259780"/>
          </a:gradFill>
          <a:ln w="25400">
            <a:solidFill>
              <a:srgbClr val="005493"/>
            </a:solidFill>
            <a:miter lim="400000"/>
          </a:ln>
          <a:effectLst>
            <a:outerShdw sx="100000" sy="100000" kx="0" ky="0" algn="b" rotWithShape="0" blurRad="228600" dist="82012" dir="5400000">
              <a:srgbClr val="000000">
                <a:alpha val="58266"/>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5400">
                <a:solidFill>
                  <a:srgbClr val="FFFFFF"/>
                </a:solidFill>
                <a:effectLst>
                  <a:outerShdw sx="100000" sy="100000" kx="0" ky="0" algn="b" rotWithShape="0" blurRad="63500" dist="63500" dir="2940000">
                    <a:srgbClr val="000000"/>
                  </a:outerShdw>
                </a:effectLst>
                <a:latin typeface="Century Gothic"/>
                <a:ea typeface="Century Gothic"/>
                <a:cs typeface="Century Gothic"/>
                <a:sym typeface="Century Gothic"/>
              </a:defRPr>
            </a:pPr>
            <a:r>
              <a:t>The only effectual faith is the faith that obeys God! — </a:t>
            </a:r>
          </a:p>
          <a:p>
            <a:pPr>
              <a:defRPr b="1" sz="3800">
                <a:solidFill>
                  <a:srgbClr val="FFFFFF"/>
                </a:solidFill>
                <a:effectLst>
                  <a:outerShdw sx="100000" sy="100000" kx="0" ky="0" algn="b" rotWithShape="0" blurRad="63500" dist="63500" dir="2940000">
                    <a:srgbClr val="000000"/>
                  </a:outerShdw>
                </a:effectLst>
                <a:latin typeface="Century Gothic"/>
                <a:ea typeface="Century Gothic"/>
                <a:cs typeface="Century Gothic"/>
                <a:sym typeface="Century Gothic"/>
              </a:defRPr>
            </a:pPr>
            <a:r>
              <a:t>(James 2:14-26; Heb. 11)</a:t>
            </a:r>
          </a:p>
        </p:txBody>
      </p:sp>
      <p:pic>
        <p:nvPicPr>
          <p:cNvPr id="538" name="Image" descr="Image"/>
          <p:cNvPicPr>
            <a:picLocks noChangeAspect="1"/>
          </p:cNvPicPr>
          <p:nvPr/>
        </p:nvPicPr>
        <p:blipFill>
          <a:blip r:embed="rId3">
            <a:extLst/>
          </a:blip>
          <a:stretch>
            <a:fillRect/>
          </a:stretch>
        </p:blipFill>
        <p:spPr>
          <a:xfrm>
            <a:off x="4169762" y="-244345"/>
            <a:ext cx="8446632" cy="2019466"/>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39" name="Image" descr="Image"/>
          <p:cNvPicPr>
            <a:picLocks noChangeAspect="1"/>
          </p:cNvPicPr>
          <p:nvPr/>
        </p:nvPicPr>
        <p:blipFill>
          <a:blip r:embed="rId4">
            <a:extLst/>
          </a:blip>
          <a:stretch>
            <a:fillRect/>
          </a:stretch>
        </p:blipFill>
        <p:spPr>
          <a:xfrm>
            <a:off x="4383858" y="2861406"/>
            <a:ext cx="8018439" cy="1917091"/>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40" name="Image" descr="Image"/>
          <p:cNvPicPr>
            <a:picLocks noChangeAspect="1"/>
          </p:cNvPicPr>
          <p:nvPr/>
        </p:nvPicPr>
        <p:blipFill>
          <a:blip r:embed="rId5">
            <a:extLst/>
          </a:blip>
          <a:stretch>
            <a:fillRect/>
          </a:stretch>
        </p:blipFill>
        <p:spPr>
          <a:xfrm>
            <a:off x="5417859" y="949711"/>
            <a:ext cx="5950437" cy="2585533"/>
          </a:xfrm>
          <a:prstGeom prst="rect">
            <a:avLst/>
          </a:prstGeom>
          <a:ln w="12700">
            <a:miter lim="400000"/>
          </a:ln>
          <a:effectLst>
            <a:outerShdw sx="100000" sy="100000" kx="0" ky="0" algn="b" rotWithShape="0" blurRad="381000" dist="117742" dir="5400000">
              <a:srgbClr val="000000">
                <a:alpha val="8179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2" name="Picture 2" descr="Picture 2"/>
          <p:cNvPicPr>
            <a:picLocks noChangeAspect="1"/>
          </p:cNvPicPr>
          <p:nvPr/>
        </p:nvPicPr>
        <p:blipFill>
          <a:blip r:embed="rId2">
            <a:extLst/>
          </a:blip>
          <a:stretch>
            <a:fillRect/>
          </a:stretch>
        </p:blipFill>
        <p:spPr>
          <a:xfrm>
            <a:off x="1" y="618773"/>
            <a:ext cx="6813200" cy="9134826"/>
          </a:xfrm>
          <a:prstGeom prst="rect">
            <a:avLst/>
          </a:prstGeom>
          <a:ln w="12700">
            <a:miter lim="400000"/>
          </a:ln>
        </p:spPr>
      </p:pic>
      <p:sp>
        <p:nvSpPr>
          <p:cNvPr id="543" name="The Gospel is NOT a system based on MERIT – but forgiveness through Jesus Christ when we by faith obey Him –"/>
          <p:cNvSpPr/>
          <p:nvPr/>
        </p:nvSpPr>
        <p:spPr>
          <a:xfrm>
            <a:off x="5941944" y="5122699"/>
            <a:ext cx="6899435" cy="3810903"/>
          </a:xfrm>
          <a:prstGeom prst="roundRect">
            <a:avLst>
              <a:gd name="adj" fmla="val 16801"/>
            </a:avLst>
          </a:prstGeom>
          <a:gradFill>
            <a:gsLst>
              <a:gs pos="0">
                <a:srgbClr val="5E5E5E"/>
              </a:gs>
              <a:gs pos="100000">
                <a:srgbClr val="212121"/>
              </a:gs>
            </a:gsLst>
            <a:lin ang="16259780"/>
          </a:gradFill>
          <a:ln w="25400">
            <a:solidFill>
              <a:srgbClr val="005493"/>
            </a:solidFill>
            <a:miter lim="400000"/>
          </a:ln>
          <a:effectLst>
            <a:outerShdw sx="100000" sy="100000" kx="0" ky="0" algn="b" rotWithShape="0" blurRad="228600" dist="82012" dir="5400000">
              <a:srgbClr val="000000">
                <a:alpha val="58266"/>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100">
                <a:solidFill>
                  <a:srgbClr val="FFFFFF"/>
                </a:solidFill>
                <a:effectLst>
                  <a:outerShdw sx="100000" sy="100000" kx="0" ky="0" algn="b" rotWithShape="0" blurRad="63500" dist="63500" dir="2940000">
                    <a:srgbClr val="000000"/>
                  </a:outerShdw>
                </a:effectLst>
                <a:latin typeface="Century Gothic"/>
                <a:ea typeface="Century Gothic"/>
                <a:cs typeface="Century Gothic"/>
                <a:sym typeface="Century Gothic"/>
              </a:defRPr>
            </a:lvl1pPr>
          </a:lstStyle>
          <a:p>
            <a:pPr/>
            <a:r>
              <a:t>The Gospel is NOT a system based on MERIT – but forgiveness through Jesus Christ when we by faith obey Him – </a:t>
            </a:r>
          </a:p>
        </p:txBody>
      </p:sp>
      <p:pic>
        <p:nvPicPr>
          <p:cNvPr id="544" name="Image" descr="Image"/>
          <p:cNvPicPr>
            <a:picLocks noChangeAspect="1"/>
          </p:cNvPicPr>
          <p:nvPr/>
        </p:nvPicPr>
        <p:blipFill>
          <a:blip r:embed="rId3">
            <a:extLst/>
          </a:blip>
          <a:stretch>
            <a:fillRect/>
          </a:stretch>
        </p:blipFill>
        <p:spPr>
          <a:xfrm>
            <a:off x="4169762" y="-244345"/>
            <a:ext cx="8446632" cy="2019466"/>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45" name="Image" descr="Image"/>
          <p:cNvPicPr>
            <a:picLocks noChangeAspect="1"/>
          </p:cNvPicPr>
          <p:nvPr/>
        </p:nvPicPr>
        <p:blipFill>
          <a:blip r:embed="rId4">
            <a:extLst/>
          </a:blip>
          <a:stretch>
            <a:fillRect/>
          </a:stretch>
        </p:blipFill>
        <p:spPr>
          <a:xfrm>
            <a:off x="4383858" y="2861406"/>
            <a:ext cx="8018439" cy="1917091"/>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46" name="Image" descr="Image"/>
          <p:cNvPicPr>
            <a:picLocks noChangeAspect="1"/>
          </p:cNvPicPr>
          <p:nvPr/>
        </p:nvPicPr>
        <p:blipFill>
          <a:blip r:embed="rId5">
            <a:extLst/>
          </a:blip>
          <a:stretch>
            <a:fillRect/>
          </a:stretch>
        </p:blipFill>
        <p:spPr>
          <a:xfrm>
            <a:off x="5417859" y="949711"/>
            <a:ext cx="5950437" cy="2585533"/>
          </a:xfrm>
          <a:prstGeom prst="rect">
            <a:avLst/>
          </a:prstGeom>
          <a:ln w="12700">
            <a:miter lim="400000"/>
          </a:ln>
          <a:effectLst>
            <a:outerShdw sx="100000" sy="100000" kx="0" ky="0" algn="b" rotWithShape="0" blurRad="381000" dist="117742" dir="5400000">
              <a:srgbClr val="000000">
                <a:alpha val="8179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Picture 2" descr="Picture 2"/>
          <p:cNvPicPr>
            <a:picLocks noChangeAspect="1"/>
          </p:cNvPicPr>
          <p:nvPr/>
        </p:nvPicPr>
        <p:blipFill>
          <a:blip r:embed="rId2">
            <a:extLst/>
          </a:blip>
          <a:stretch>
            <a:fillRect/>
          </a:stretch>
        </p:blipFill>
        <p:spPr>
          <a:xfrm>
            <a:off x="1" y="618773"/>
            <a:ext cx="6813200" cy="9134826"/>
          </a:xfrm>
          <a:prstGeom prst="rect">
            <a:avLst/>
          </a:prstGeom>
          <a:ln w="12700">
            <a:miter lim="400000"/>
          </a:ln>
        </p:spPr>
      </p:pic>
      <p:pic>
        <p:nvPicPr>
          <p:cNvPr id="549" name="Image" descr="Image"/>
          <p:cNvPicPr>
            <a:picLocks noChangeAspect="1"/>
          </p:cNvPicPr>
          <p:nvPr/>
        </p:nvPicPr>
        <p:blipFill>
          <a:blip r:embed="rId3">
            <a:extLst/>
          </a:blip>
          <a:stretch>
            <a:fillRect/>
          </a:stretch>
        </p:blipFill>
        <p:spPr>
          <a:xfrm>
            <a:off x="4169762" y="-244345"/>
            <a:ext cx="8446632" cy="2019466"/>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50" name="Image" descr="Image"/>
          <p:cNvPicPr>
            <a:picLocks noChangeAspect="1"/>
          </p:cNvPicPr>
          <p:nvPr/>
        </p:nvPicPr>
        <p:blipFill>
          <a:blip r:embed="rId4">
            <a:extLst/>
          </a:blip>
          <a:stretch>
            <a:fillRect/>
          </a:stretch>
        </p:blipFill>
        <p:spPr>
          <a:xfrm>
            <a:off x="4383858" y="2861406"/>
            <a:ext cx="8018439" cy="1917091"/>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51" name="Image" descr="Image"/>
          <p:cNvPicPr>
            <a:picLocks noChangeAspect="1"/>
          </p:cNvPicPr>
          <p:nvPr/>
        </p:nvPicPr>
        <p:blipFill>
          <a:blip r:embed="rId5">
            <a:extLst/>
          </a:blip>
          <a:stretch>
            <a:fillRect/>
          </a:stretch>
        </p:blipFill>
        <p:spPr>
          <a:xfrm>
            <a:off x="5417859" y="949711"/>
            <a:ext cx="5950437" cy="2585533"/>
          </a:xfrm>
          <a:prstGeom prst="rect">
            <a:avLst/>
          </a:prstGeom>
          <a:ln w="12700">
            <a:miter lim="400000"/>
          </a:ln>
          <a:effectLst>
            <a:outerShdw sx="100000" sy="100000" kx="0" ky="0" algn="b" rotWithShape="0" blurRad="381000" dist="117742" dir="5400000">
              <a:srgbClr val="000000">
                <a:alpha val="81794"/>
              </a:srgbClr>
            </a:outerShdw>
          </a:effectLst>
        </p:spPr>
      </p:pic>
      <p:sp>
        <p:nvSpPr>
          <p:cNvPr id="552" name="Salvation is either merited or it is unmerited – It can’t be both! (Romans 11:6)…"/>
          <p:cNvSpPr txBox="1"/>
          <p:nvPr/>
        </p:nvSpPr>
        <p:spPr>
          <a:xfrm>
            <a:off x="6122426" y="4720921"/>
            <a:ext cx="6813201"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6"/>
              </a:buBlip>
              <a:defRPr sz="4200"/>
            </a:pPr>
            <a:r>
              <a:t>Salvation is either merited or it is unmerited – It can’t be both! (Romans 11:6)</a:t>
            </a:r>
          </a:p>
          <a:p>
            <a:pPr marL="685800" indent="-685800" algn="l">
              <a:spcBef>
                <a:spcPts val="1500"/>
              </a:spcBef>
              <a:buSzPct val="80000"/>
              <a:buBlip>
                <a:blip r:embed="rId6"/>
              </a:buBlip>
              <a:defRPr sz="4200"/>
            </a:pPr>
            <a:r>
              <a:t>Forgiveness is unmerited through Jesus Christ when we, by faith, obey Him (Heb. 5:8.9; Act 2:38; Gal. 3:26,27)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52">
                                            <p:bg/>
                                          </p:spTgt>
                                        </p:tgtEl>
                                        <p:attrNameLst>
                                          <p:attrName>style.visibility</p:attrName>
                                        </p:attrNameLst>
                                      </p:cBhvr>
                                      <p:to>
                                        <p:strVal val="visible"/>
                                      </p:to>
                                    </p:set>
                                    <p:anim calcmode="lin" valueType="num">
                                      <p:cBhvr>
                                        <p:cTn id="7" dur="1500" fill="hold"/>
                                        <p:tgtEl>
                                          <p:spTgt spid="552">
                                            <p:bg/>
                                          </p:spTgt>
                                        </p:tgtEl>
                                        <p:attrNameLst>
                                          <p:attrName>ppt_x</p:attrName>
                                        </p:attrNameLst>
                                      </p:cBhvr>
                                      <p:tavLst>
                                        <p:tav tm="0">
                                          <p:val>
                                            <p:strVal val="#ppt_x"/>
                                          </p:val>
                                        </p:tav>
                                        <p:tav tm="100000">
                                          <p:val>
                                            <p:strVal val="#ppt_x"/>
                                          </p:val>
                                        </p:tav>
                                      </p:tavLst>
                                    </p:anim>
                                    <p:anim calcmode="lin" valueType="num">
                                      <p:cBhvr>
                                        <p:cTn id="8" dur="1500" fill="hold"/>
                                        <p:tgtEl>
                                          <p:spTgt spid="552">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552">
                                            <p:txEl>
                                              <p:pRg st="0" end="0"/>
                                            </p:txEl>
                                          </p:spTgt>
                                        </p:tgtEl>
                                        <p:attrNameLst>
                                          <p:attrName>style.visibility</p:attrName>
                                        </p:attrNameLst>
                                      </p:cBhvr>
                                      <p:to>
                                        <p:strVal val="visible"/>
                                      </p:to>
                                    </p:set>
                                    <p:anim calcmode="lin" valueType="num">
                                      <p:cBhvr>
                                        <p:cTn id="11" dur="1500" fill="hold"/>
                                        <p:tgtEl>
                                          <p:spTgt spid="552">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55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552">
                                            <p:txEl>
                                              <p:pRg st="1" end="1"/>
                                            </p:txEl>
                                          </p:spTgt>
                                        </p:tgtEl>
                                        <p:attrNameLst>
                                          <p:attrName>style.visibility</p:attrName>
                                        </p:attrNameLst>
                                      </p:cBhvr>
                                      <p:to>
                                        <p:strVal val="visible"/>
                                      </p:to>
                                    </p:set>
                                    <p:anim calcmode="lin" valueType="num">
                                      <p:cBhvr>
                                        <p:cTn id="17" dur="1500" fill="hold"/>
                                        <p:tgtEl>
                                          <p:spTgt spid="552">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55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4" name="Picture 2" descr="Picture 2"/>
          <p:cNvPicPr>
            <a:picLocks noChangeAspect="1"/>
          </p:cNvPicPr>
          <p:nvPr/>
        </p:nvPicPr>
        <p:blipFill>
          <a:blip r:embed="rId2">
            <a:extLst/>
          </a:blip>
          <a:stretch>
            <a:fillRect/>
          </a:stretch>
        </p:blipFill>
        <p:spPr>
          <a:xfrm>
            <a:off x="1" y="618773"/>
            <a:ext cx="6813200" cy="9134826"/>
          </a:xfrm>
          <a:prstGeom prst="rect">
            <a:avLst/>
          </a:prstGeom>
          <a:ln w="12700">
            <a:miter lim="400000"/>
          </a:ln>
        </p:spPr>
      </p:pic>
      <p:sp>
        <p:nvSpPr>
          <p:cNvPr id="555" name="What kind of FAITH / WORKS do you have?…"/>
          <p:cNvSpPr/>
          <p:nvPr/>
        </p:nvSpPr>
        <p:spPr>
          <a:xfrm>
            <a:off x="5941944" y="5122698"/>
            <a:ext cx="6899435" cy="3810904"/>
          </a:xfrm>
          <a:prstGeom prst="roundRect">
            <a:avLst>
              <a:gd name="adj" fmla="val 16801"/>
            </a:avLst>
          </a:prstGeom>
          <a:gradFill>
            <a:gsLst>
              <a:gs pos="0">
                <a:srgbClr val="5E5E5E"/>
              </a:gs>
              <a:gs pos="100000">
                <a:srgbClr val="212121"/>
              </a:gs>
            </a:gsLst>
            <a:lin ang="16259780"/>
          </a:gradFill>
          <a:ln w="25400">
            <a:solidFill>
              <a:srgbClr val="005493"/>
            </a:solidFill>
            <a:miter lim="400000"/>
          </a:ln>
          <a:effectLst>
            <a:outerShdw sx="100000" sy="100000" kx="0" ky="0" algn="b" rotWithShape="0" blurRad="228600" dist="82012" dir="5400000">
              <a:srgbClr val="000000">
                <a:alpha val="58266"/>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800"/>
              </a:spcBef>
              <a:defRPr b="1" sz="4800">
                <a:solidFill>
                  <a:srgbClr val="FFFFFF"/>
                </a:solidFill>
                <a:effectLst>
                  <a:outerShdw sx="100000" sy="100000" kx="0" ky="0" algn="b" rotWithShape="0" blurRad="63500" dist="63500" dir="2940000">
                    <a:srgbClr val="000000"/>
                  </a:outerShdw>
                </a:effectLst>
                <a:latin typeface="Century Gothic"/>
                <a:ea typeface="Century Gothic"/>
                <a:cs typeface="Century Gothic"/>
                <a:sym typeface="Century Gothic"/>
              </a:defRPr>
            </a:pPr>
            <a:r>
              <a:t>What kind of FAITH / WORKS do you have? </a:t>
            </a:r>
          </a:p>
          <a:p>
            <a:pPr>
              <a:defRPr b="1" sz="4100">
                <a:solidFill>
                  <a:srgbClr val="FFFFFF"/>
                </a:solidFill>
                <a:effectLst>
                  <a:outerShdw sx="100000" sy="100000" kx="0" ky="0" algn="b" rotWithShape="0" blurRad="63500" dist="63500" dir="2940000">
                    <a:srgbClr val="000000"/>
                  </a:outerShdw>
                </a:effectLst>
                <a:latin typeface="Century Gothic"/>
                <a:ea typeface="Century Gothic"/>
                <a:cs typeface="Century Gothic"/>
                <a:sym typeface="Century Gothic"/>
              </a:defRPr>
            </a:pPr>
            <a:r>
              <a:t>(Mk 16:16; Acts 2:37,38,41; Gal. 3:26,27)</a:t>
            </a:r>
          </a:p>
        </p:txBody>
      </p:sp>
      <p:pic>
        <p:nvPicPr>
          <p:cNvPr id="556" name="Image" descr="Image"/>
          <p:cNvPicPr>
            <a:picLocks noChangeAspect="1"/>
          </p:cNvPicPr>
          <p:nvPr/>
        </p:nvPicPr>
        <p:blipFill>
          <a:blip r:embed="rId3">
            <a:extLst/>
          </a:blip>
          <a:stretch>
            <a:fillRect/>
          </a:stretch>
        </p:blipFill>
        <p:spPr>
          <a:xfrm>
            <a:off x="4169762" y="-244345"/>
            <a:ext cx="8446632" cy="2019466"/>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57" name="Image" descr="Image"/>
          <p:cNvPicPr>
            <a:picLocks noChangeAspect="1"/>
          </p:cNvPicPr>
          <p:nvPr/>
        </p:nvPicPr>
        <p:blipFill>
          <a:blip r:embed="rId4">
            <a:extLst/>
          </a:blip>
          <a:stretch>
            <a:fillRect/>
          </a:stretch>
        </p:blipFill>
        <p:spPr>
          <a:xfrm>
            <a:off x="4383858" y="2861406"/>
            <a:ext cx="8018439" cy="1917091"/>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58" name="Image" descr="Image"/>
          <p:cNvPicPr>
            <a:picLocks noChangeAspect="1"/>
          </p:cNvPicPr>
          <p:nvPr/>
        </p:nvPicPr>
        <p:blipFill>
          <a:blip r:embed="rId5">
            <a:extLst/>
          </a:blip>
          <a:stretch>
            <a:fillRect/>
          </a:stretch>
        </p:blipFill>
        <p:spPr>
          <a:xfrm>
            <a:off x="5417859" y="949711"/>
            <a:ext cx="5950437" cy="2585533"/>
          </a:xfrm>
          <a:prstGeom prst="rect">
            <a:avLst/>
          </a:prstGeom>
          <a:ln w="12700">
            <a:miter lim="400000"/>
          </a:ln>
          <a:effectLst>
            <a:outerShdw sx="100000" sy="100000" kx="0" ky="0" algn="b" rotWithShape="0" blurRad="381000" dist="117742" dir="5400000">
              <a:srgbClr val="000000">
                <a:alpha val="8179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75"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76"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88900" dist="58723" dir="5400000">
              <a:srgbClr val="000000"/>
            </a:outerShdw>
          </a:effectLst>
        </p:spPr>
      </p:pic>
      <p:grpSp>
        <p:nvGrpSpPr>
          <p:cNvPr id="279" name="Image"/>
          <p:cNvGrpSpPr/>
          <p:nvPr/>
        </p:nvGrpSpPr>
        <p:grpSpPr>
          <a:xfrm>
            <a:off x="119890" y="1296130"/>
            <a:ext cx="6573079" cy="8365741"/>
            <a:chOff x="0" y="0"/>
            <a:chExt cx="6573077" cy="8365740"/>
          </a:xfrm>
        </p:grpSpPr>
        <p:pic>
          <p:nvPicPr>
            <p:cNvPr id="278" name="Image" descr="Image"/>
            <p:cNvPicPr>
              <a:picLocks noChangeAspect="1"/>
            </p:cNvPicPr>
            <p:nvPr/>
          </p:nvPicPr>
          <p:blipFill>
            <a:blip r:embed="rId5">
              <a:extLst/>
            </a:blip>
            <a:srcRect l="19468" t="0" r="48400" b="0"/>
            <a:stretch>
              <a:fillRect/>
            </a:stretch>
          </p:blipFill>
          <p:spPr>
            <a:xfrm>
              <a:off x="76200" y="38099"/>
              <a:ext cx="6420678" cy="8162542"/>
            </a:xfrm>
            <a:prstGeom prst="rect">
              <a:avLst/>
            </a:prstGeom>
            <a:ln>
              <a:noFill/>
            </a:ln>
            <a:effectLst/>
          </p:spPr>
        </p:pic>
        <p:pic>
          <p:nvPicPr>
            <p:cNvPr id="277" name="Image" descr="Image"/>
            <p:cNvPicPr>
              <a:picLocks noChangeAspect="0"/>
            </p:cNvPicPr>
            <p:nvPr/>
          </p:nvPicPr>
          <p:blipFill>
            <a:blip r:embed="rId6">
              <a:extLst/>
            </a:blip>
            <a:stretch>
              <a:fillRect/>
            </a:stretch>
          </p:blipFill>
          <p:spPr>
            <a:xfrm>
              <a:off x="0" y="-1"/>
              <a:ext cx="6573078" cy="8365742"/>
            </a:xfrm>
            <a:prstGeom prst="rect">
              <a:avLst/>
            </a:prstGeom>
            <a:effectLst/>
          </p:spPr>
        </p:pic>
      </p:grpSp>
      <p:sp>
        <p:nvSpPr>
          <p:cNvPr id="280" name="The misunderstanding of Biblical terms such as, “salvation,” “grace,” “faith,” and “works,” has resulted in many FALSE conclusions, FALSE explanations, and FALSE applications of scripture.…"/>
          <p:cNvSpPr txBox="1"/>
          <p:nvPr/>
        </p:nvSpPr>
        <p:spPr>
          <a:xfrm>
            <a:off x="6681712" y="1522950"/>
            <a:ext cx="6146111" cy="791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7"/>
              </a:buBlip>
              <a:defRPr sz="3500"/>
            </a:pPr>
            <a:r>
              <a:t>The misunderstanding of Biblical terms such as, “salvation,” “grace,” “faith,” and “works,” has resulted in many FALSE conclusions, FALSE explanations, and FALSE applications of scripture. </a:t>
            </a:r>
          </a:p>
          <a:p>
            <a:pPr marL="685800" indent="-685800" algn="l">
              <a:spcBef>
                <a:spcPts val="1500"/>
              </a:spcBef>
              <a:buSzPct val="80000"/>
              <a:buBlip>
                <a:blip r:embed="rId7"/>
              </a:buBlip>
              <a:defRPr sz="3500"/>
            </a:pPr>
            <a:r>
              <a:t>Much confusion exists due to a failure to recognize how these terms are used differently in various contexts. </a:t>
            </a:r>
          </a:p>
          <a:p>
            <a:pPr marL="685800" indent="-685800" algn="l">
              <a:spcBef>
                <a:spcPts val="1500"/>
              </a:spcBef>
              <a:buSzPct val="80000"/>
              <a:buBlip>
                <a:blip r:embed="rId7"/>
              </a:buBlip>
              <a:defRPr sz="3500"/>
            </a:pPr>
            <a:r>
              <a:t>The result is the inappropriate conflation of Bible passages, thereby creating contradictory concepts &amp; teaching.</a:t>
            </a:r>
          </a:p>
        </p:txBody>
      </p:sp>
    </p:spTree>
  </p:cSld>
  <p:clrMapOvr>
    <a:masterClrMapping/>
  </p:clrMapOvr>
  <mc:AlternateContent xmlns:mc="http://schemas.openxmlformats.org/markup-compatibility/2006">
    <mc:Choice xmlns:p14="http://schemas.microsoft.com/office/powerpoint/2010/main" Requires="p14">
      <p:transition spd="slow" advClick="1" p14:dur="1500">
        <p14:switc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wipe(left)" transition="in">
                                      <p:cBhvr>
                                        <p:cTn id="7" dur="1500"/>
                                        <p:tgtEl>
                                          <p:spTgt spid="2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0">
                                            <p:txEl>
                                              <p:pRg st="2" end="2"/>
                                            </p:txEl>
                                          </p:spTgt>
                                        </p:tgtEl>
                                        <p:attrNameLst>
                                          <p:attrName>style.visibility</p:attrName>
                                        </p:attrNameLst>
                                      </p:cBhvr>
                                      <p:to>
                                        <p:strVal val="visible"/>
                                      </p:to>
                                    </p:set>
                                    <p:animEffect filter="wipe(left)" transition="in">
                                      <p:cBhvr>
                                        <p:cTn id="12" dur="1500"/>
                                        <p:tgtEl>
                                          <p:spTgt spid="28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0" name="Front view of a red Ducati motorcycle against a black background" descr="Front view of a red Ducati motorcycle against a black background"/>
          <p:cNvPicPr>
            <a:picLocks noChangeAspect="1"/>
          </p:cNvPicPr>
          <p:nvPr>
            <p:ph type="pic" idx="21"/>
          </p:nvPr>
        </p:nvPicPr>
        <p:blipFill>
          <a:blip r:embed="rId2">
            <a:extLst/>
          </a:blip>
          <a:srcRect l="6722" t="0" r="6722" b="0"/>
          <a:stretch>
            <a:fillRect/>
          </a:stretch>
        </p:blipFill>
        <p:spPr>
          <a:xfrm>
            <a:off x="0" y="0"/>
            <a:ext cx="13004800" cy="9753600"/>
          </a:xfrm>
          <a:prstGeom prst="rect">
            <a:avLst/>
          </a:prstGeom>
        </p:spPr>
      </p:pic>
      <p:sp>
        <p:nvSpPr>
          <p:cNvPr id="561" name="(Romans 2:6)"/>
          <p:cNvSpPr txBox="1"/>
          <p:nvPr/>
        </p:nvSpPr>
        <p:spPr>
          <a:xfrm>
            <a:off x="8052698" y="8648837"/>
            <a:ext cx="4755085"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300"/>
            </a:lvl1pPr>
          </a:lstStyle>
          <a:p>
            <a:pPr/>
            <a:r>
              <a:t>(Romans 2:6)</a:t>
            </a:r>
          </a:p>
        </p:txBody>
      </p:sp>
      <p:pic>
        <p:nvPicPr>
          <p:cNvPr id="562" name="Image" descr="Image"/>
          <p:cNvPicPr>
            <a:picLocks noChangeAspect="1"/>
          </p:cNvPicPr>
          <p:nvPr/>
        </p:nvPicPr>
        <p:blipFill>
          <a:blip r:embed="rId3">
            <a:extLst/>
          </a:blip>
          <a:stretch>
            <a:fillRect/>
          </a:stretch>
        </p:blipFill>
        <p:spPr>
          <a:xfrm>
            <a:off x="7798803" y="172862"/>
            <a:ext cx="4941428" cy="1181423"/>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63" name="Image" descr="Image"/>
          <p:cNvPicPr>
            <a:picLocks noChangeAspect="1"/>
          </p:cNvPicPr>
          <p:nvPr/>
        </p:nvPicPr>
        <p:blipFill>
          <a:blip r:embed="rId4">
            <a:extLst/>
          </a:blip>
          <a:stretch>
            <a:fillRect/>
          </a:stretch>
        </p:blipFill>
        <p:spPr>
          <a:xfrm>
            <a:off x="6821199" y="2967644"/>
            <a:ext cx="7218082" cy="1725737"/>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64" name="Image" descr="Image"/>
          <p:cNvPicPr>
            <a:picLocks noChangeAspect="1"/>
          </p:cNvPicPr>
          <p:nvPr/>
        </p:nvPicPr>
        <p:blipFill>
          <a:blip r:embed="rId5">
            <a:extLst/>
          </a:blip>
          <a:stretch>
            <a:fillRect/>
          </a:stretch>
        </p:blipFill>
        <p:spPr>
          <a:xfrm>
            <a:off x="7313277" y="784790"/>
            <a:ext cx="5912480" cy="2569040"/>
          </a:xfrm>
          <a:prstGeom prst="rect">
            <a:avLst/>
          </a:prstGeom>
          <a:ln w="12700">
            <a:miter lim="400000"/>
          </a:ln>
          <a:effectLst>
            <a:outerShdw sx="100000" sy="100000" kx="0" ky="0" algn="b" rotWithShape="0" blurRad="381000" dist="117742" dir="5400000">
              <a:srgbClr val="000000">
                <a:alpha val="81794"/>
              </a:srgbClr>
            </a:outerShdw>
          </a:effectLst>
        </p:spPr>
      </p:pic>
      <p:sp>
        <p:nvSpPr>
          <p:cNvPr id="565" name="The BIBLE SAYS YES!…"/>
          <p:cNvSpPr txBox="1"/>
          <p:nvPr/>
        </p:nvSpPr>
        <p:spPr>
          <a:xfrm>
            <a:off x="7934308" y="4676887"/>
            <a:ext cx="4991865" cy="37592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5500">
                <a:ln w="12700" cap="flat">
                  <a:solidFill>
                    <a:srgbClr val="000000"/>
                  </a:solidFill>
                  <a:prstDash val="solid"/>
                  <a:miter lim="400000"/>
                </a:ln>
                <a:solidFill>
                  <a:srgbClr val="FFFFFF"/>
                </a:solidFill>
                <a:effectLst>
                  <a:outerShdw sx="100000" sy="100000" kx="0" ky="0" algn="b" rotWithShape="0" blurRad="50800" dist="63500" dir="1315112">
                    <a:srgbClr val="000000"/>
                  </a:outerShdw>
                </a:effectLst>
                <a:latin typeface="Gill Sans"/>
                <a:ea typeface="Gill Sans"/>
                <a:cs typeface="Gill Sans"/>
                <a:sym typeface="Gill Sans"/>
              </a:defRPr>
            </a:pPr>
            <a:r>
              <a:t>The BIBLE SAYS YES!</a:t>
            </a:r>
          </a:p>
          <a:p>
            <a:pPr>
              <a:defRPr b="1" sz="3500">
                <a:ln w="12700" cap="flat">
                  <a:solidFill>
                    <a:srgbClr val="000000"/>
                  </a:solidFill>
                  <a:prstDash val="solid"/>
                  <a:miter lim="400000"/>
                </a:ln>
                <a:solidFill>
                  <a:srgbClr val="FFFFFF"/>
                </a:solidFill>
                <a:effectLst>
                  <a:outerShdw sx="100000" sy="100000" kx="0" ky="0" algn="b" rotWithShape="0" blurRad="50800" dist="63500" dir="1315112">
                    <a:srgbClr val="000000"/>
                  </a:outerShdw>
                </a:effectLst>
                <a:latin typeface="Gill Sans"/>
                <a:ea typeface="Gill Sans"/>
                <a:cs typeface="Gill Sans"/>
                <a:sym typeface="Gill Sans"/>
              </a:defRPr>
            </a:pPr>
            <a:r>
              <a:t>NOT TO EARN - BUT TO RECEIVE</a:t>
            </a:r>
          </a:p>
          <a:p>
            <a:pPr>
              <a:defRPr b="1" sz="3500">
                <a:ln w="12700" cap="flat">
                  <a:solidFill>
                    <a:srgbClr val="000000"/>
                  </a:solidFill>
                  <a:prstDash val="solid"/>
                  <a:miter lim="400000"/>
                </a:ln>
                <a:solidFill>
                  <a:srgbClr val="FFFFFF"/>
                </a:solidFill>
                <a:effectLst>
                  <a:outerShdw sx="100000" sy="100000" kx="0" ky="0" algn="b" rotWithShape="0" blurRad="50800" dist="63500" dir="1315112">
                    <a:srgbClr val="000000"/>
                  </a:outerShdw>
                </a:effectLst>
                <a:latin typeface="Gill Sans"/>
                <a:ea typeface="Gill Sans"/>
                <a:cs typeface="Gill Sans"/>
                <a:sym typeface="Gill Sans"/>
              </a:defRPr>
            </a:pPr>
            <a:r>
              <a:t>Will you BELIEVE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65"/>
                                        </p:tgtEl>
                                        <p:attrNameLst>
                                          <p:attrName>style.visibility</p:attrName>
                                        </p:attrNameLst>
                                      </p:cBhvr>
                                      <p:to>
                                        <p:strVal val="visible"/>
                                      </p:to>
                                    </p:set>
                                    <p:anim calcmode="lin" valueType="num">
                                      <p:cBhvr>
                                        <p:cTn id="7" dur="1500" fill="hold"/>
                                        <p:tgtEl>
                                          <p:spTgt spid="565"/>
                                        </p:tgtEl>
                                        <p:attrNameLst>
                                          <p:attrName>ppt_x</p:attrName>
                                        </p:attrNameLst>
                                      </p:cBhvr>
                                      <p:tavLst>
                                        <p:tav tm="0">
                                          <p:val>
                                            <p:strVal val="#ppt_x"/>
                                          </p:val>
                                        </p:tav>
                                        <p:tav tm="100000">
                                          <p:val>
                                            <p:strVal val="#ppt_x"/>
                                          </p:val>
                                        </p:tav>
                                      </p:tavLst>
                                    </p:anim>
                                    <p:anim calcmode="lin" valueType="num">
                                      <p:cBhvr>
                                        <p:cTn id="8" dur="1500" fill="hold"/>
                                        <p:tgtEl>
                                          <p:spTgt spid="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5"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W. 65th St church of Christ / May 6, 2007"/>
          <p:cNvSpPr txBox="1"/>
          <p:nvPr/>
        </p:nvSpPr>
        <p:spPr>
          <a:xfrm>
            <a:off x="4443306" y="9320107"/>
            <a:ext cx="856149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6, 2007</a:t>
            </a:r>
          </a:p>
        </p:txBody>
      </p:sp>
      <p:sp>
        <p:nvSpPr>
          <p:cNvPr id="568"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9"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570" name="Don McClain"/>
          <p:cNvSpPr txBox="1"/>
          <p:nvPr/>
        </p:nvSpPr>
        <p:spPr>
          <a:xfrm>
            <a:off x="-1" y="9320107"/>
            <a:ext cx="5201921"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2" name="Front view of a red Ducati motorcycle against a black background" descr="Front view of a red Ducati motorcycle against a black background"/>
          <p:cNvPicPr>
            <a:picLocks noChangeAspect="1"/>
          </p:cNvPicPr>
          <p:nvPr>
            <p:ph type="pic" idx="21"/>
          </p:nvPr>
        </p:nvPicPr>
        <p:blipFill>
          <a:blip r:embed="rId2">
            <a:extLst/>
          </a:blip>
          <a:srcRect l="6722" t="0" r="6722" b="0"/>
          <a:stretch>
            <a:fillRect/>
          </a:stretch>
        </p:blipFill>
        <p:spPr>
          <a:xfrm>
            <a:off x="0" y="0"/>
            <a:ext cx="13004800" cy="9753600"/>
          </a:xfrm>
          <a:prstGeom prst="rect">
            <a:avLst/>
          </a:prstGeom>
        </p:spPr>
      </p:pic>
      <p:sp>
        <p:nvSpPr>
          <p:cNvPr id="573" name="(Romans 2:6)"/>
          <p:cNvSpPr txBox="1"/>
          <p:nvPr/>
        </p:nvSpPr>
        <p:spPr>
          <a:xfrm>
            <a:off x="7176296" y="4438650"/>
            <a:ext cx="6186442"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300"/>
            </a:lvl1pPr>
          </a:lstStyle>
          <a:p>
            <a:pPr/>
            <a:r>
              <a:t>(Romans 2:6)</a:t>
            </a:r>
          </a:p>
        </p:txBody>
      </p:sp>
      <p:pic>
        <p:nvPicPr>
          <p:cNvPr id="574" name="Image" descr="Image"/>
          <p:cNvPicPr>
            <a:picLocks noChangeAspect="1"/>
          </p:cNvPicPr>
          <p:nvPr/>
        </p:nvPicPr>
        <p:blipFill>
          <a:blip r:embed="rId3">
            <a:extLst/>
          </a:blip>
          <a:stretch>
            <a:fillRect/>
          </a:stretch>
        </p:blipFill>
        <p:spPr>
          <a:xfrm>
            <a:off x="7798803" y="172862"/>
            <a:ext cx="4941428" cy="1181423"/>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75" name="Image" descr="Image"/>
          <p:cNvPicPr>
            <a:picLocks noChangeAspect="1"/>
          </p:cNvPicPr>
          <p:nvPr/>
        </p:nvPicPr>
        <p:blipFill>
          <a:blip r:embed="rId4">
            <a:extLst/>
          </a:blip>
          <a:stretch>
            <a:fillRect/>
          </a:stretch>
        </p:blipFill>
        <p:spPr>
          <a:xfrm>
            <a:off x="6821199" y="2967644"/>
            <a:ext cx="7218083" cy="1725737"/>
          </a:xfrm>
          <a:prstGeom prst="rect">
            <a:avLst/>
          </a:prstGeom>
          <a:ln w="12700">
            <a:miter lim="400000"/>
          </a:ln>
          <a:effectLst>
            <a:outerShdw sx="100000" sy="100000" kx="0" ky="0" algn="b" rotWithShape="0" blurRad="381000" dist="117742" dir="5400000">
              <a:srgbClr val="000000">
                <a:alpha val="50089"/>
              </a:srgbClr>
            </a:outerShdw>
          </a:effectLst>
        </p:spPr>
      </p:pic>
      <p:pic>
        <p:nvPicPr>
          <p:cNvPr id="576" name="Image" descr="Image"/>
          <p:cNvPicPr>
            <a:picLocks noChangeAspect="1"/>
          </p:cNvPicPr>
          <p:nvPr/>
        </p:nvPicPr>
        <p:blipFill>
          <a:blip r:embed="rId5">
            <a:extLst/>
          </a:blip>
          <a:stretch>
            <a:fillRect/>
          </a:stretch>
        </p:blipFill>
        <p:spPr>
          <a:xfrm>
            <a:off x="7313277" y="784790"/>
            <a:ext cx="5912479" cy="2569040"/>
          </a:xfrm>
          <a:prstGeom prst="rect">
            <a:avLst/>
          </a:prstGeom>
          <a:ln w="12700">
            <a:miter lim="400000"/>
          </a:ln>
          <a:effectLst>
            <a:outerShdw sx="100000" sy="100000" kx="0" ky="0" algn="b" rotWithShape="0" blurRad="381000" dist="117742" dir="5400000">
              <a:srgbClr val="000000">
                <a:alpha val="81794"/>
              </a:srgbClr>
            </a:outerShdw>
          </a:effectLst>
        </p:spPr>
      </p:pic>
      <p:sp>
        <p:nvSpPr>
          <p:cNvPr id="577" name="Charts by Don McClain…"/>
          <p:cNvSpPr txBox="1"/>
          <p:nvPr/>
        </p:nvSpPr>
        <p:spPr>
          <a:xfrm>
            <a:off x="304805" y="6048325"/>
            <a:ext cx="12395189" cy="35638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cap="all" sz="4200">
                <a:gradFill flip="none" rotWithShape="1">
                  <a:gsLst>
                    <a:gs pos="0">
                      <a:srgbClr val="0096FF"/>
                    </a:gs>
                    <a:gs pos="100000">
                      <a:srgbClr val="76D6FF"/>
                    </a:gs>
                  </a:gsLst>
                  <a:lin ang="5400000" scaled="0"/>
                </a:gra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3,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a:hlinkClick r:id="rId6"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https://www.w65stchurchofchrist.com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Revelation 20:11–15 (NKJV)…"/>
          <p:cNvSpPr txBox="1"/>
          <p:nvPr/>
        </p:nvSpPr>
        <p:spPr>
          <a:xfrm>
            <a:off x="238693" y="308515"/>
            <a:ext cx="12527414" cy="90070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Revelation 20:11–15 (NKJV) </a:t>
            </a:r>
          </a:p>
          <a:p>
            <a:pPr defTabSz="457200">
              <a:defRPr sz="4200">
                <a:solidFill>
                  <a:srgbClr val="000000"/>
                </a:solidFill>
                <a:latin typeface="Times New Roman"/>
                <a:ea typeface="Times New Roman"/>
                <a:cs typeface="Times New Roman"/>
                <a:sym typeface="Times New Roman"/>
              </a:defRPr>
            </a:pPr>
            <a:r>
              <a:rPr baseline="31999"/>
              <a:t>11</a:t>
            </a:r>
            <a:r>
              <a:t> Then I saw a great white throne and Him who sat on it, from whose face the earth and the heaven fled away. And there was found no place for them. </a:t>
            </a:r>
            <a:r>
              <a:rPr baseline="31999"/>
              <a:t>12</a:t>
            </a:r>
            <a:r>
              <a:t> And I saw the dead, small and great, standing before God, and books were opened. And another book was opened, which is </a:t>
            </a:r>
            <a:r>
              <a:rPr i="1"/>
              <a:t>the Book</a:t>
            </a:r>
            <a:r>
              <a:t> of Life. And the dead were judged according to their works, by the things which were written in the books. </a:t>
            </a:r>
            <a:r>
              <a:rPr baseline="31999"/>
              <a:t>13</a:t>
            </a:r>
            <a:r>
              <a:t> The sea gave up the dead who were in it, and Death and Hades delivered up the dead who were in them. And they were judged, each one according to his works. </a:t>
            </a:r>
            <a:r>
              <a:rPr baseline="31999"/>
              <a:t>14</a:t>
            </a:r>
            <a:r>
              <a:t> Then Death and Hades were cast into the lake of fire. This is the second death. </a:t>
            </a:r>
            <a:r>
              <a:rPr baseline="31999"/>
              <a:t>15</a:t>
            </a:r>
            <a:r>
              <a:t> And anyone not found written in the Book of Life was cast into the lake of fire.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tretch>
            <a:fillRect/>
          </a:stretch>
        </p:blipFill>
        <p:spPr>
          <a:xfrm>
            <a:off x="5219292" y="164753"/>
            <a:ext cx="6746131" cy="1612901"/>
          </a:xfrm>
          <a:prstGeom prst="rect">
            <a:avLst/>
          </a:prstGeom>
          <a:ln w="12700">
            <a:miter lim="400000"/>
          </a:ln>
          <a:effectLst>
            <a:outerShdw sx="100000" sy="100000" kx="0" ky="0" algn="b" rotWithShape="0" blurRad="203200" dist="117742" dir="5400000">
              <a:srgbClr val="000000">
                <a:alpha val="97312"/>
              </a:srgbClr>
            </a:outerShdw>
          </a:effectLst>
        </p:spPr>
      </p:pic>
      <p:pic>
        <p:nvPicPr>
          <p:cNvPr id="283" name="Image" descr="Image"/>
          <p:cNvPicPr>
            <a:picLocks noChangeAspect="1"/>
          </p:cNvPicPr>
          <p:nvPr/>
        </p:nvPicPr>
        <p:blipFill>
          <a:blip r:embed="rId3">
            <a:extLst/>
          </a:blip>
          <a:stretch>
            <a:fillRect/>
          </a:stretch>
        </p:blipFill>
        <p:spPr>
          <a:xfrm>
            <a:off x="5219292" y="5481649"/>
            <a:ext cx="6746131" cy="1612901"/>
          </a:xfrm>
          <a:prstGeom prst="rect">
            <a:avLst/>
          </a:prstGeom>
          <a:ln w="12700">
            <a:miter lim="400000"/>
          </a:ln>
          <a:effectLst>
            <a:outerShdw sx="100000" sy="100000" kx="0" ky="0" algn="b" rotWithShape="0" blurRad="203200" dist="117742" dir="5400000">
              <a:srgbClr val="000000">
                <a:alpha val="97312"/>
              </a:srgbClr>
            </a:outerShdw>
          </a:effectLst>
        </p:spPr>
      </p:pic>
      <p:pic>
        <p:nvPicPr>
          <p:cNvPr id="284" name="Image" descr="Image"/>
          <p:cNvPicPr>
            <a:picLocks noChangeAspect="1"/>
          </p:cNvPicPr>
          <p:nvPr/>
        </p:nvPicPr>
        <p:blipFill>
          <a:blip r:embed="rId4">
            <a:extLst/>
          </a:blip>
          <a:stretch>
            <a:fillRect/>
          </a:stretch>
        </p:blipFill>
        <p:spPr>
          <a:xfrm>
            <a:off x="6736365" y="3024773"/>
            <a:ext cx="3711986" cy="1612901"/>
          </a:xfrm>
          <a:prstGeom prst="rect">
            <a:avLst/>
          </a:prstGeom>
          <a:ln w="12700">
            <a:miter lim="400000"/>
          </a:ln>
          <a:effectLst>
            <a:outerShdw sx="100000" sy="100000" kx="0" ky="0" algn="b" rotWithShape="0" blurRad="203200" dist="117742" dir="5400000">
              <a:srgbClr val="000000">
                <a:alpha val="97312"/>
              </a:srgbClr>
            </a:outerShdw>
          </a:effectLst>
        </p:spPr>
      </p:pic>
      <p:sp>
        <p:nvSpPr>
          <p:cNvPr id="285" name="Things commanded by God:…"/>
          <p:cNvSpPr txBox="1"/>
          <p:nvPr/>
        </p:nvSpPr>
        <p:spPr>
          <a:xfrm>
            <a:off x="4148734" y="1504243"/>
            <a:ext cx="8887247" cy="1219201"/>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cap="all">
                <a:solidFill>
                  <a:srgbClr val="FFFFFF"/>
                </a:solidFill>
                <a:effectLst>
                  <a:outerShdw sx="100000" sy="100000" kx="0" ky="0" algn="b" rotWithShape="0" blurRad="50800" dist="63500" dir="2700000">
                    <a:srgbClr val="000000"/>
                  </a:outerShdw>
                </a:effectLst>
              </a:defRPr>
            </a:pPr>
            <a:r>
              <a:t>Things commanded by God:</a:t>
            </a:r>
          </a:p>
          <a:p>
            <a:pPr>
              <a:spcBef>
                <a:spcPts val="600"/>
              </a:spcBef>
              <a:defRPr>
                <a:solidFill>
                  <a:srgbClr val="FFFFFF"/>
                </a:solidFill>
                <a:effectLst>
                  <a:outerShdw sx="100000" sy="100000" kx="0" ky="0" algn="b" rotWithShape="0" blurRad="50800" dist="63500" dir="2700000">
                    <a:srgbClr val="000000"/>
                  </a:outerShdw>
                </a:effectLst>
              </a:defRPr>
            </a:pPr>
            <a:r>
              <a:t>HEARING, BELIEVING, &amp; OBEYING JESUS! </a:t>
            </a:r>
          </a:p>
        </p:txBody>
      </p:sp>
      <p:sp>
        <p:nvSpPr>
          <p:cNvPr id="286" name="NECESSARY / REQUIRED"/>
          <p:cNvSpPr txBox="1"/>
          <p:nvPr/>
        </p:nvSpPr>
        <p:spPr>
          <a:xfrm>
            <a:off x="5342827" y="4558019"/>
            <a:ext cx="6499062" cy="622301"/>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600"/>
              </a:spcBef>
              <a:defRPr>
                <a:solidFill>
                  <a:srgbClr val="FFFFFF"/>
                </a:solidFill>
                <a:effectLst>
                  <a:outerShdw sx="100000" sy="100000" kx="0" ky="0" algn="b" rotWithShape="0" blurRad="50800" dist="63500" dir="2700000">
                    <a:srgbClr val="000000"/>
                  </a:outerShdw>
                </a:effectLst>
              </a:defRPr>
            </a:lvl1pPr>
          </a:lstStyle>
          <a:p>
            <a:pPr/>
            <a:r>
              <a:t>NECESSARY / REQUIRED</a:t>
            </a:r>
          </a:p>
        </p:txBody>
      </p:sp>
      <p:pic>
        <p:nvPicPr>
          <p:cNvPr id="287" name="Picture 2" descr="Picture 2"/>
          <p:cNvPicPr>
            <a:picLocks noChangeAspect="1"/>
          </p:cNvPicPr>
          <p:nvPr/>
        </p:nvPicPr>
        <p:blipFill>
          <a:blip r:embed="rId5">
            <a:extLst/>
          </a:blip>
          <a:stretch>
            <a:fillRect/>
          </a:stretch>
        </p:blipFill>
        <p:spPr>
          <a:xfrm>
            <a:off x="-367811" y="909656"/>
            <a:ext cx="6596245" cy="8843943"/>
          </a:xfrm>
          <a:prstGeom prst="rect">
            <a:avLst/>
          </a:prstGeom>
          <a:ln w="12700">
            <a:miter lim="400000"/>
          </a:ln>
          <a:effectLst>
            <a:outerShdw sx="100000" sy="100000" kx="0" ky="0" algn="b" rotWithShape="0" blurRad="88900" dist="162673" dir="18777330">
              <a:srgbClr val="000000">
                <a:alpha val="86354"/>
              </a:srgbClr>
            </a:outerShdw>
          </a:effectLst>
        </p:spPr>
      </p:pic>
      <p:sp>
        <p:nvSpPr>
          <p:cNvPr id="288" name="IN ORDER TO / UNTO:…"/>
          <p:cNvSpPr txBox="1"/>
          <p:nvPr/>
        </p:nvSpPr>
        <p:spPr>
          <a:xfrm>
            <a:off x="5342827" y="7066501"/>
            <a:ext cx="6499062" cy="2413001"/>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a:solidFill>
                  <a:srgbClr val="FFFFFF"/>
                </a:solidFill>
                <a:effectLst>
                  <a:outerShdw sx="100000" sy="100000" kx="0" ky="0" algn="b" rotWithShape="0" blurRad="50800" dist="63500" dir="2700000">
                    <a:srgbClr val="000000"/>
                  </a:outerShdw>
                </a:effectLst>
              </a:defRPr>
            </a:pPr>
            <a:r>
              <a:t>IN ORDER TO / UNTO:</a:t>
            </a:r>
          </a:p>
          <a:p>
            <a:pPr>
              <a:spcBef>
                <a:spcPts val="600"/>
              </a:spcBef>
              <a:defRPr>
                <a:solidFill>
                  <a:srgbClr val="FFFFFF"/>
                </a:solidFill>
                <a:effectLst>
                  <a:outerShdw sx="100000" sy="100000" kx="0" ky="0" algn="b" rotWithShape="0" blurRad="50800" dist="63500" dir="2700000">
                    <a:srgbClr val="000000"/>
                  </a:outerShdw>
                </a:effectLst>
              </a:defRPr>
            </a:pPr>
            <a:r>
              <a:t>INITIAL JUSTIFICATION</a:t>
            </a:r>
          </a:p>
          <a:p>
            <a:pPr>
              <a:spcBef>
                <a:spcPts val="600"/>
              </a:spcBef>
              <a:defRPr>
                <a:solidFill>
                  <a:srgbClr val="FFFFFF"/>
                </a:solidFill>
                <a:effectLst>
                  <a:outerShdw sx="100000" sy="100000" kx="0" ky="0" algn="b" rotWithShape="0" blurRad="50800" dist="63500" dir="2700000">
                    <a:srgbClr val="000000"/>
                  </a:outerShdw>
                </a:effectLst>
              </a:defRPr>
            </a:pPr>
            <a:r>
              <a:t>CURRENT STANDING W/ GOD</a:t>
            </a:r>
          </a:p>
          <a:p>
            <a:pPr>
              <a:spcBef>
                <a:spcPts val="600"/>
              </a:spcBef>
              <a:defRPr>
                <a:solidFill>
                  <a:srgbClr val="FFFFFF"/>
                </a:solidFill>
                <a:effectLst>
                  <a:outerShdw sx="100000" sy="100000" kx="0" ky="0" algn="b" rotWithShape="0" blurRad="50800" dist="63500" dir="2700000">
                    <a:srgbClr val="000000"/>
                  </a:outerShdw>
                </a:effectLst>
              </a:defRPr>
            </a:pPr>
            <a:r>
              <a:t>ETERNAL GLORIFICATION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5"/>
                                        </p:tgtEl>
                                        <p:attrNameLst>
                                          <p:attrName>style.visibility</p:attrName>
                                        </p:attrNameLst>
                                      </p:cBhvr>
                                      <p:to>
                                        <p:strVal val="visible"/>
                                      </p:to>
                                    </p:set>
                                    <p:animEffect filter="wipe(left)" transition="in">
                                      <p:cBhvr>
                                        <p:cTn id="7" dur="15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86"/>
                                        </p:tgtEl>
                                        <p:attrNameLst>
                                          <p:attrName>style.visibility</p:attrName>
                                        </p:attrNameLst>
                                      </p:cBhvr>
                                      <p:to>
                                        <p:strVal val="visible"/>
                                      </p:to>
                                    </p:set>
                                    <p:animEffect filter="wipe(left)" transition="in">
                                      <p:cBhvr>
                                        <p:cTn id="12" dur="1500"/>
                                        <p:tgtEl>
                                          <p:spTgt spid="28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88">
                                            <p:bg/>
                                          </p:spTgt>
                                        </p:tgtEl>
                                        <p:attrNameLst>
                                          <p:attrName>style.visibility</p:attrName>
                                        </p:attrNameLst>
                                      </p:cBhvr>
                                      <p:to>
                                        <p:strVal val="visible"/>
                                      </p:to>
                                    </p:set>
                                    <p:animEffect filter="wipe(left)" transition="in">
                                      <p:cBhvr>
                                        <p:cTn id="17" dur="1500"/>
                                        <p:tgtEl>
                                          <p:spTgt spid="288">
                                            <p:bg/>
                                          </p:spTgt>
                                        </p:tgtEl>
                                      </p:cBhvr>
                                    </p:animEffect>
                                  </p:childTnLst>
                                </p:cTn>
                              </p:par>
                              <p:par>
                                <p:cTn id="18" presetClass="entr" nodeType="withEffect" presetSubtype="8" presetID="22" grpId="3" fill="hold">
                                  <p:stCondLst>
                                    <p:cond delay="0"/>
                                  </p:stCondLst>
                                  <p:iterate type="el" backwards="0">
                                    <p:tmAbs val="0"/>
                                  </p:iterate>
                                  <p:childTnLst>
                                    <p:set>
                                      <p:cBhvr>
                                        <p:cTn id="19" fill="hold"/>
                                        <p:tgtEl>
                                          <p:spTgt spid="288">
                                            <p:txEl>
                                              <p:pRg st="0" end="0"/>
                                            </p:txEl>
                                          </p:spTgt>
                                        </p:tgtEl>
                                        <p:attrNameLst>
                                          <p:attrName>style.visibility</p:attrName>
                                        </p:attrNameLst>
                                      </p:cBhvr>
                                      <p:to>
                                        <p:strVal val="visible"/>
                                      </p:to>
                                    </p:set>
                                    <p:animEffect filter="wipe(left)" transition="in">
                                      <p:cBhvr>
                                        <p:cTn id="20" dur="1500"/>
                                        <p:tgtEl>
                                          <p:spTgt spid="28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3" fill="hold">
                                  <p:stCondLst>
                                    <p:cond delay="0"/>
                                  </p:stCondLst>
                                  <p:iterate type="el" backwards="0">
                                    <p:tmAbs val="0"/>
                                  </p:iterate>
                                  <p:childTnLst>
                                    <p:set>
                                      <p:cBhvr>
                                        <p:cTn id="24" fill="hold"/>
                                        <p:tgtEl>
                                          <p:spTgt spid="288">
                                            <p:txEl>
                                              <p:pRg st="1" end="1"/>
                                            </p:txEl>
                                          </p:spTgt>
                                        </p:tgtEl>
                                        <p:attrNameLst>
                                          <p:attrName>style.visibility</p:attrName>
                                        </p:attrNameLst>
                                      </p:cBhvr>
                                      <p:to>
                                        <p:strVal val="visible"/>
                                      </p:to>
                                    </p:set>
                                    <p:animEffect filter="wipe(left)" transition="in">
                                      <p:cBhvr>
                                        <p:cTn id="25" dur="1500"/>
                                        <p:tgtEl>
                                          <p:spTgt spid="28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3" fill="hold">
                                  <p:stCondLst>
                                    <p:cond delay="0"/>
                                  </p:stCondLst>
                                  <p:iterate type="el" backwards="0">
                                    <p:tmAbs val="0"/>
                                  </p:iterate>
                                  <p:childTnLst>
                                    <p:set>
                                      <p:cBhvr>
                                        <p:cTn id="29" fill="hold"/>
                                        <p:tgtEl>
                                          <p:spTgt spid="288">
                                            <p:txEl>
                                              <p:pRg st="2" end="2"/>
                                            </p:txEl>
                                          </p:spTgt>
                                        </p:tgtEl>
                                        <p:attrNameLst>
                                          <p:attrName>style.visibility</p:attrName>
                                        </p:attrNameLst>
                                      </p:cBhvr>
                                      <p:to>
                                        <p:strVal val="visible"/>
                                      </p:to>
                                    </p:set>
                                    <p:animEffect filter="wipe(left)" transition="in">
                                      <p:cBhvr>
                                        <p:cTn id="30" dur="1500"/>
                                        <p:tgtEl>
                                          <p:spTgt spid="28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3" fill="hold">
                                  <p:stCondLst>
                                    <p:cond delay="0"/>
                                  </p:stCondLst>
                                  <p:iterate type="el" backwards="0">
                                    <p:tmAbs val="0"/>
                                  </p:iterate>
                                  <p:childTnLst>
                                    <p:set>
                                      <p:cBhvr>
                                        <p:cTn id="34" fill="hold"/>
                                        <p:tgtEl>
                                          <p:spTgt spid="288">
                                            <p:txEl>
                                              <p:pRg st="3" end="3"/>
                                            </p:txEl>
                                          </p:spTgt>
                                        </p:tgtEl>
                                        <p:attrNameLst>
                                          <p:attrName>style.visibility</p:attrName>
                                        </p:attrNameLst>
                                      </p:cBhvr>
                                      <p:to>
                                        <p:strVal val="visible"/>
                                      </p:to>
                                    </p:set>
                                    <p:animEffect filter="wipe(left)" transition="in">
                                      <p:cBhvr>
                                        <p:cTn id="35" dur="1500"/>
                                        <p:tgtEl>
                                          <p:spTgt spid="28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2"/>
      <p:bldP build="p" bldLvl="5" animBg="1" rev="0" advAuto="0" spid="288" grpId="3"/>
      <p:bldP build="whole" bldLvl="1" animBg="1" rev="0" advAuto="0" spid="28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2998797" y="-107700"/>
            <a:ext cx="9614565" cy="2298701"/>
          </a:xfrm>
          <a:prstGeom prst="rect">
            <a:avLst/>
          </a:prstGeom>
          <a:ln w="12700">
            <a:miter lim="400000"/>
          </a:ln>
          <a:effectLst>
            <a:outerShdw sx="100000" sy="100000" kx="0" ky="0" algn="b" rotWithShape="0" blurRad="203200" dist="117742" dir="5400000">
              <a:srgbClr val="000000">
                <a:alpha val="97312"/>
              </a:srgbClr>
            </a:outerShdw>
          </a:effectLst>
        </p:spPr>
      </p:pic>
      <p:pic>
        <p:nvPicPr>
          <p:cNvPr id="291" name="Image" descr="Image"/>
          <p:cNvPicPr>
            <a:picLocks noChangeAspect="1"/>
          </p:cNvPicPr>
          <p:nvPr/>
        </p:nvPicPr>
        <p:blipFill>
          <a:blip r:embed="rId3">
            <a:extLst/>
          </a:blip>
          <a:stretch>
            <a:fillRect/>
          </a:stretch>
        </p:blipFill>
        <p:spPr>
          <a:xfrm>
            <a:off x="5474287" y="1635261"/>
            <a:ext cx="8658420" cy="2070101"/>
          </a:xfrm>
          <a:prstGeom prst="rect">
            <a:avLst/>
          </a:prstGeom>
          <a:ln w="12700">
            <a:miter lim="400000"/>
          </a:ln>
          <a:effectLst>
            <a:outerShdw sx="100000" sy="100000" kx="0" ky="0" algn="b" rotWithShape="0" blurRad="203200" dist="117742" dir="5400000">
              <a:srgbClr val="000000">
                <a:alpha val="97312"/>
              </a:srgbClr>
            </a:outerShdw>
          </a:effectLst>
        </p:spPr>
      </p:pic>
      <p:pic>
        <p:nvPicPr>
          <p:cNvPr id="292" name="Image" descr="Image"/>
          <p:cNvPicPr>
            <a:picLocks noChangeAspect="1"/>
          </p:cNvPicPr>
          <p:nvPr/>
        </p:nvPicPr>
        <p:blipFill>
          <a:blip r:embed="rId4">
            <a:extLst/>
          </a:blip>
          <a:stretch>
            <a:fillRect/>
          </a:stretch>
        </p:blipFill>
        <p:spPr>
          <a:xfrm>
            <a:off x="2132855" y="1635261"/>
            <a:ext cx="4764203" cy="2070101"/>
          </a:xfrm>
          <a:prstGeom prst="rect">
            <a:avLst/>
          </a:prstGeom>
          <a:ln w="12700">
            <a:miter lim="400000"/>
          </a:ln>
          <a:effectLst>
            <a:outerShdw sx="100000" sy="100000" kx="0" ky="0" algn="b" rotWithShape="0" blurRad="203200" dist="117742" dir="5400000">
              <a:srgbClr val="000000">
                <a:alpha val="97312"/>
              </a:srgbClr>
            </a:outerShdw>
          </a:effectLst>
        </p:spPr>
      </p:pic>
      <p:pic>
        <p:nvPicPr>
          <p:cNvPr id="293" name="Picture 2" descr="Picture 2"/>
          <p:cNvPicPr>
            <a:picLocks noChangeAspect="1"/>
          </p:cNvPicPr>
          <p:nvPr/>
        </p:nvPicPr>
        <p:blipFill>
          <a:blip r:embed="rId5">
            <a:extLst/>
          </a:blip>
          <a:stretch>
            <a:fillRect/>
          </a:stretch>
        </p:blipFill>
        <p:spPr>
          <a:xfrm>
            <a:off x="-367811" y="909656"/>
            <a:ext cx="6596245" cy="8843943"/>
          </a:xfrm>
          <a:prstGeom prst="rect">
            <a:avLst/>
          </a:prstGeom>
          <a:ln w="12700">
            <a:miter lim="400000"/>
          </a:ln>
          <a:effectLst>
            <a:outerShdw sx="100000" sy="100000" kx="0" ky="0" algn="b" rotWithShape="0" blurRad="88900" dist="162673" dir="18777330">
              <a:srgbClr val="000000">
                <a:alpha val="86354"/>
              </a:srgbClr>
            </a:outerShdw>
          </a:effectLst>
        </p:spPr>
      </p:pic>
      <p:sp>
        <p:nvSpPr>
          <p:cNvPr id="294" name="YES!"/>
          <p:cNvSpPr txBox="1"/>
          <p:nvPr/>
        </p:nvSpPr>
        <p:spPr>
          <a:xfrm>
            <a:off x="4813294" y="3352799"/>
            <a:ext cx="5985571" cy="304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0">
                <a:ln w="12700" cap="flat">
                  <a:solidFill>
                    <a:srgbClr val="000000"/>
                  </a:solidFill>
                  <a:prstDash val="solid"/>
                  <a:miter lim="400000"/>
                </a:ln>
                <a:solidFill>
                  <a:srgbClr val="FFFFFF"/>
                </a:solidFill>
                <a:effectLst>
                  <a:outerShdw sx="100000" sy="100000" kx="0" ky="0" algn="b" rotWithShape="0" blurRad="50800" dist="63500" dir="1315112">
                    <a:srgbClr val="000000"/>
                  </a:outerShdw>
                </a:effectLst>
                <a:latin typeface="Gill Sans"/>
                <a:ea typeface="Gill Sans"/>
                <a:cs typeface="Gill Sans"/>
                <a:sym typeface="Gill Sans"/>
              </a:defRPr>
            </a:lvl1pPr>
          </a:lstStyle>
          <a:p>
            <a:pPr/>
            <a:r>
              <a:t>YES!</a:t>
            </a:r>
          </a:p>
        </p:txBody>
      </p:sp>
      <p:sp>
        <p:nvSpPr>
          <p:cNvPr id="295" name="John 6:29; John 8:24…"/>
          <p:cNvSpPr txBox="1"/>
          <p:nvPr/>
        </p:nvSpPr>
        <p:spPr>
          <a:xfrm>
            <a:off x="6748834" y="5909736"/>
            <a:ext cx="5644025" cy="3746501"/>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effectLst>
                  <a:outerShdw sx="100000" sy="100000" kx="0" ky="0" algn="b" rotWithShape="0" blurRad="38100" dist="63500" dir="2400000">
                    <a:srgbClr val="000000"/>
                  </a:outerShdw>
                </a:effectLst>
              </a:defRPr>
            </a:pPr>
            <a:r>
              <a:t>John 6:29; John 8:24</a:t>
            </a:r>
          </a:p>
          <a:p>
            <a:pPr>
              <a:defRPr>
                <a:solidFill>
                  <a:srgbClr val="FFFFFF"/>
                </a:solidFill>
                <a:effectLst>
                  <a:outerShdw sx="100000" sy="100000" kx="0" ky="0" algn="b" rotWithShape="0" blurRad="38100" dist="63500" dir="2400000">
                    <a:srgbClr val="000000"/>
                  </a:outerShdw>
                </a:effectLst>
              </a:defRPr>
            </a:pPr>
            <a:r>
              <a:t>Luke 13:3,5; Acts 17:30</a:t>
            </a:r>
          </a:p>
          <a:p>
            <a:pPr>
              <a:defRPr>
                <a:solidFill>
                  <a:srgbClr val="FFFFFF"/>
                </a:solidFill>
                <a:effectLst>
                  <a:outerShdw sx="100000" sy="100000" kx="0" ky="0" algn="b" rotWithShape="0" blurRad="38100" dist="63500" dir="2400000">
                    <a:srgbClr val="000000"/>
                  </a:outerShdw>
                </a:effectLst>
              </a:defRPr>
            </a:pPr>
            <a:r>
              <a:t>Mat. 7:21-26; Heb. 5:8,9</a:t>
            </a:r>
          </a:p>
          <a:p>
            <a:pPr>
              <a:defRPr>
                <a:solidFill>
                  <a:srgbClr val="FFFFFF"/>
                </a:solidFill>
                <a:effectLst>
                  <a:outerShdw sx="100000" sy="100000" kx="0" ky="0" algn="b" rotWithShape="0" blurRad="38100" dist="63500" dir="2400000">
                    <a:srgbClr val="000000"/>
                  </a:outerShdw>
                </a:effectLst>
              </a:defRPr>
            </a:pPr>
            <a:r>
              <a:t>Ja. 2:14-26; Titus 2:11-14</a:t>
            </a:r>
          </a:p>
          <a:p>
            <a:pPr>
              <a:defRPr>
                <a:solidFill>
                  <a:srgbClr val="FFFFFF"/>
                </a:solidFill>
                <a:effectLst>
                  <a:outerShdw sx="100000" sy="100000" kx="0" ky="0" algn="b" rotWithShape="0" blurRad="38100" dist="63500" dir="2400000">
                    <a:srgbClr val="000000"/>
                  </a:outerShdw>
                </a:effectLst>
              </a:defRPr>
            </a:pPr>
            <a:r>
              <a:t>Romans 2:3-11; 2 Cor. 5:10;</a:t>
            </a:r>
          </a:p>
          <a:p>
            <a:pPr>
              <a:defRPr>
                <a:solidFill>
                  <a:srgbClr val="FFFFFF"/>
                </a:solidFill>
                <a:effectLst>
                  <a:outerShdw sx="100000" sy="100000" kx="0" ky="0" algn="b" rotWithShape="0" blurRad="38100" dist="63500" dir="2400000">
                    <a:srgbClr val="000000"/>
                  </a:outerShdw>
                </a:effectLst>
              </a:defRPr>
            </a:pPr>
            <a:r>
              <a:t>Matthew 25:31-46</a:t>
            </a:r>
          </a:p>
          <a:p>
            <a:pPr>
              <a:defRPr>
                <a:solidFill>
                  <a:srgbClr val="FFFFFF"/>
                </a:solidFill>
                <a:effectLst>
                  <a:outerShdw sx="100000" sy="100000" kx="0" ky="0" algn="b" rotWithShape="0" blurRad="38100" dist="63500" dir="2400000">
                    <a:srgbClr val="000000"/>
                  </a:outerShdw>
                </a:effectLst>
              </a:defRPr>
            </a:pPr>
            <a:r>
              <a:t>2 Thes. 1:7-9; 1 Pet. 4:17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4"/>
                                        </p:tgtEl>
                                        <p:attrNameLst>
                                          <p:attrName>style.visibility</p:attrName>
                                        </p:attrNameLst>
                                      </p:cBhvr>
                                      <p:to>
                                        <p:strVal val="visible"/>
                                      </p:to>
                                    </p:set>
                                    <p:anim calcmode="lin" valueType="num">
                                      <p:cBhvr>
                                        <p:cTn id="7" dur="1500" fill="hold"/>
                                        <p:tgtEl>
                                          <p:spTgt spid="294"/>
                                        </p:tgtEl>
                                        <p:attrNameLst>
                                          <p:attrName>ppt_x</p:attrName>
                                        </p:attrNameLst>
                                      </p:cBhvr>
                                      <p:tavLst>
                                        <p:tav tm="0">
                                          <p:val>
                                            <p:strVal val="#ppt_x"/>
                                          </p:val>
                                        </p:tav>
                                        <p:tav tm="100000">
                                          <p:val>
                                            <p:strVal val="#ppt_x"/>
                                          </p:val>
                                        </p:tav>
                                      </p:tavLst>
                                    </p:anim>
                                    <p:anim calcmode="lin" valueType="num">
                                      <p:cBhvr>
                                        <p:cTn id="8" dur="1500" fill="hold"/>
                                        <p:tgtEl>
                                          <p:spTgt spid="29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ID="10" grpId="2" fill="hold">
                                  <p:stCondLst>
                                    <p:cond delay="0"/>
                                  </p:stCondLst>
                                  <p:iterate type="el" backwards="0">
                                    <p:tmAbs val="0"/>
                                  </p:iterate>
                                  <p:childTnLst>
                                    <p:set>
                                      <p:cBhvr>
                                        <p:cTn id="11" fill="hold"/>
                                        <p:tgtEl>
                                          <p:spTgt spid="295">
                                            <p:bg/>
                                          </p:spTgt>
                                        </p:tgtEl>
                                        <p:attrNameLst>
                                          <p:attrName>style.visibility</p:attrName>
                                        </p:attrNameLst>
                                      </p:cBhvr>
                                      <p:to>
                                        <p:strVal val="visible"/>
                                      </p:to>
                                    </p:set>
                                    <p:animEffect filter="fade" transition="in">
                                      <p:cBhvr>
                                        <p:cTn id="12" dur="1500"/>
                                        <p:tgtEl>
                                          <p:spTgt spid="295">
                                            <p:bg/>
                                          </p:spTgt>
                                        </p:tgtEl>
                                      </p:cBhvr>
                                    </p:animEffect>
                                  </p:childTnLst>
                                </p:cTn>
                              </p:par>
                              <p:par>
                                <p:cTn id="13" presetClass="entr" nodeType="withEffect" presetSubtype="0" presetID="10" grpId="2" fill="hold">
                                  <p:stCondLst>
                                    <p:cond delay="0"/>
                                  </p:stCondLst>
                                  <p:iterate type="el" backwards="0">
                                    <p:tmAbs val="0"/>
                                  </p:iterate>
                                  <p:childTnLst>
                                    <p:set>
                                      <p:cBhvr>
                                        <p:cTn id="14" fill="hold"/>
                                        <p:tgtEl>
                                          <p:spTgt spid="295">
                                            <p:txEl>
                                              <p:pRg st="0" end="0"/>
                                            </p:txEl>
                                          </p:spTgt>
                                        </p:tgtEl>
                                        <p:attrNameLst>
                                          <p:attrName>style.visibility</p:attrName>
                                        </p:attrNameLst>
                                      </p:cBhvr>
                                      <p:to>
                                        <p:strVal val="visible"/>
                                      </p:to>
                                    </p:set>
                                    <p:animEffect filter="fade" transition="in">
                                      <p:cBhvr>
                                        <p:cTn id="15" dur="1500"/>
                                        <p:tgtEl>
                                          <p:spTgt spid="29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2" fill="hold">
                                  <p:stCondLst>
                                    <p:cond delay="0"/>
                                  </p:stCondLst>
                                  <p:iterate type="el" backwards="0">
                                    <p:tmAbs val="0"/>
                                  </p:iterate>
                                  <p:childTnLst>
                                    <p:set>
                                      <p:cBhvr>
                                        <p:cTn id="19" fill="hold"/>
                                        <p:tgtEl>
                                          <p:spTgt spid="295">
                                            <p:txEl>
                                              <p:pRg st="1" end="1"/>
                                            </p:txEl>
                                          </p:spTgt>
                                        </p:tgtEl>
                                        <p:attrNameLst>
                                          <p:attrName>style.visibility</p:attrName>
                                        </p:attrNameLst>
                                      </p:cBhvr>
                                      <p:to>
                                        <p:strVal val="visible"/>
                                      </p:to>
                                    </p:set>
                                    <p:animEffect filter="fade" transition="in">
                                      <p:cBhvr>
                                        <p:cTn id="20" dur="1500"/>
                                        <p:tgtEl>
                                          <p:spTgt spid="29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2" fill="hold">
                                  <p:stCondLst>
                                    <p:cond delay="0"/>
                                  </p:stCondLst>
                                  <p:iterate type="el" backwards="0">
                                    <p:tmAbs val="0"/>
                                  </p:iterate>
                                  <p:childTnLst>
                                    <p:set>
                                      <p:cBhvr>
                                        <p:cTn id="24" fill="hold"/>
                                        <p:tgtEl>
                                          <p:spTgt spid="295">
                                            <p:txEl>
                                              <p:pRg st="2" end="2"/>
                                            </p:txEl>
                                          </p:spTgt>
                                        </p:tgtEl>
                                        <p:attrNameLst>
                                          <p:attrName>style.visibility</p:attrName>
                                        </p:attrNameLst>
                                      </p:cBhvr>
                                      <p:to>
                                        <p:strVal val="visible"/>
                                      </p:to>
                                    </p:set>
                                    <p:animEffect filter="fade" transition="in">
                                      <p:cBhvr>
                                        <p:cTn id="25" dur="1500"/>
                                        <p:tgtEl>
                                          <p:spTgt spid="29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2" fill="hold">
                                  <p:stCondLst>
                                    <p:cond delay="0"/>
                                  </p:stCondLst>
                                  <p:iterate type="el" backwards="0">
                                    <p:tmAbs val="0"/>
                                  </p:iterate>
                                  <p:childTnLst>
                                    <p:set>
                                      <p:cBhvr>
                                        <p:cTn id="29" fill="hold"/>
                                        <p:tgtEl>
                                          <p:spTgt spid="295">
                                            <p:txEl>
                                              <p:pRg st="3" end="3"/>
                                            </p:txEl>
                                          </p:spTgt>
                                        </p:tgtEl>
                                        <p:attrNameLst>
                                          <p:attrName>style.visibility</p:attrName>
                                        </p:attrNameLst>
                                      </p:cBhvr>
                                      <p:to>
                                        <p:strVal val="visible"/>
                                      </p:to>
                                    </p:set>
                                    <p:animEffect filter="fade" transition="in">
                                      <p:cBhvr>
                                        <p:cTn id="30" dur="1500"/>
                                        <p:tgtEl>
                                          <p:spTgt spid="29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295">
                                            <p:txEl>
                                              <p:pRg st="4" end="4"/>
                                            </p:txEl>
                                          </p:spTgt>
                                        </p:tgtEl>
                                        <p:attrNameLst>
                                          <p:attrName>style.visibility</p:attrName>
                                        </p:attrNameLst>
                                      </p:cBhvr>
                                      <p:to>
                                        <p:strVal val="visible"/>
                                      </p:to>
                                    </p:set>
                                    <p:animEffect filter="fade" transition="in">
                                      <p:cBhvr>
                                        <p:cTn id="35" dur="1500"/>
                                        <p:tgtEl>
                                          <p:spTgt spid="29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2" fill="hold">
                                  <p:stCondLst>
                                    <p:cond delay="0"/>
                                  </p:stCondLst>
                                  <p:iterate type="el" backwards="0">
                                    <p:tmAbs val="0"/>
                                  </p:iterate>
                                  <p:childTnLst>
                                    <p:set>
                                      <p:cBhvr>
                                        <p:cTn id="39" fill="hold"/>
                                        <p:tgtEl>
                                          <p:spTgt spid="295">
                                            <p:txEl>
                                              <p:pRg st="5" end="5"/>
                                            </p:txEl>
                                          </p:spTgt>
                                        </p:tgtEl>
                                        <p:attrNameLst>
                                          <p:attrName>style.visibility</p:attrName>
                                        </p:attrNameLst>
                                      </p:cBhvr>
                                      <p:to>
                                        <p:strVal val="visible"/>
                                      </p:to>
                                    </p:set>
                                    <p:animEffect filter="fade" transition="in">
                                      <p:cBhvr>
                                        <p:cTn id="40" dur="1500"/>
                                        <p:tgtEl>
                                          <p:spTgt spid="29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2" fill="hold">
                                  <p:stCondLst>
                                    <p:cond delay="0"/>
                                  </p:stCondLst>
                                  <p:iterate type="el" backwards="0">
                                    <p:tmAbs val="0"/>
                                  </p:iterate>
                                  <p:childTnLst>
                                    <p:set>
                                      <p:cBhvr>
                                        <p:cTn id="44" fill="hold"/>
                                        <p:tgtEl>
                                          <p:spTgt spid="295">
                                            <p:txEl>
                                              <p:pRg st="6" end="6"/>
                                            </p:txEl>
                                          </p:spTgt>
                                        </p:tgtEl>
                                        <p:attrNameLst>
                                          <p:attrName>style.visibility</p:attrName>
                                        </p:attrNameLst>
                                      </p:cBhvr>
                                      <p:to>
                                        <p:strVal val="visible"/>
                                      </p:to>
                                    </p:set>
                                    <p:animEffect filter="fade" transition="in">
                                      <p:cBhvr>
                                        <p:cTn id="45" dur="1500"/>
                                        <p:tgtEl>
                                          <p:spTgt spid="295">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P build="p" bldLvl="5" animBg="1" rev="0" advAuto="0" spid="295"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98"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299"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02" name="Image"/>
          <p:cNvGrpSpPr/>
          <p:nvPr/>
        </p:nvGrpSpPr>
        <p:grpSpPr>
          <a:xfrm>
            <a:off x="119890" y="4040873"/>
            <a:ext cx="4414056" cy="5620999"/>
            <a:chOff x="0" y="0"/>
            <a:chExt cx="4414054" cy="5620997"/>
          </a:xfrm>
        </p:grpSpPr>
        <p:pic>
          <p:nvPicPr>
            <p:cNvPr id="301" name="Image" descr="Image"/>
            <p:cNvPicPr>
              <a:picLocks noChangeAspect="1"/>
            </p:cNvPicPr>
            <p:nvPr/>
          </p:nvPicPr>
          <p:blipFill>
            <a:blip r:embed="rId5">
              <a:extLst/>
            </a:blip>
            <a:srcRect l="19468" t="0" r="48400" b="0"/>
            <a:stretch>
              <a:fillRect/>
            </a:stretch>
          </p:blipFill>
          <p:spPr>
            <a:xfrm>
              <a:off x="76199" y="38099"/>
              <a:ext cx="4261656" cy="5417799"/>
            </a:xfrm>
            <a:prstGeom prst="rect">
              <a:avLst/>
            </a:prstGeom>
            <a:ln>
              <a:noFill/>
            </a:ln>
            <a:effectLst/>
          </p:spPr>
        </p:pic>
        <p:pic>
          <p:nvPicPr>
            <p:cNvPr id="300"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03"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04"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305" name="What does Paul mean  in Romans 2:6? Is he saying we will be given back according to what we have done? If someone does not do a lot of deeds/works they will not get to heaven?"/>
          <p:cNvSpPr/>
          <p:nvPr/>
        </p:nvSpPr>
        <p:spPr>
          <a:xfrm>
            <a:off x="1374434" y="1155126"/>
            <a:ext cx="11437939" cy="1938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51" y="0"/>
                </a:moveTo>
                <a:cubicBezTo>
                  <a:pt x="1987" y="0"/>
                  <a:pt x="1368" y="3653"/>
                  <a:pt x="1368" y="8160"/>
                </a:cubicBezTo>
                <a:lnTo>
                  <a:pt x="1368" y="12211"/>
                </a:lnTo>
                <a:lnTo>
                  <a:pt x="0" y="15842"/>
                </a:lnTo>
                <a:lnTo>
                  <a:pt x="1507" y="16996"/>
                </a:lnTo>
                <a:cubicBezTo>
                  <a:pt x="1731" y="19720"/>
                  <a:pt x="2203" y="21600"/>
                  <a:pt x="2751" y="21600"/>
                </a:cubicBezTo>
                <a:lnTo>
                  <a:pt x="20217" y="21600"/>
                </a:lnTo>
                <a:cubicBezTo>
                  <a:pt x="20981" y="21600"/>
                  <a:pt x="21600" y="17947"/>
                  <a:pt x="21600" y="13440"/>
                </a:cubicBezTo>
                <a:lnTo>
                  <a:pt x="21600" y="8160"/>
                </a:lnTo>
                <a:cubicBezTo>
                  <a:pt x="21600" y="3653"/>
                  <a:pt x="20981" y="0"/>
                  <a:pt x="20217" y="0"/>
                </a:cubicBezTo>
                <a:lnTo>
                  <a:pt x="2751"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What does Paul mean  in Romans 2:6? Is he saying we will be given back according to what we have done? If someone does not do a lot of deeds/works they will not get to heaven? </a:t>
            </a:r>
          </a:p>
        </p:txBody>
      </p:sp>
      <p:sp>
        <p:nvSpPr>
          <p:cNvPr id="306" name="Romans 2:3–11 (NKJV)…"/>
          <p:cNvSpPr txBox="1"/>
          <p:nvPr/>
        </p:nvSpPr>
        <p:spPr>
          <a:xfrm>
            <a:off x="4687993" y="3405715"/>
            <a:ext cx="8119891" cy="6204119"/>
          </a:xfrm>
          <a:prstGeom prst="rect">
            <a:avLst/>
          </a:prstGeom>
          <a:ln w="12700">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pPr>
            <a:r>
              <a:t>Romans 2:3–11 (NKJV)</a:t>
            </a:r>
          </a:p>
          <a:p>
            <a:pPr defTabSz="457200">
              <a:defRPr sz="3500">
                <a:solidFill>
                  <a:srgbClr val="FFFF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pPr>
            <a:r>
              <a:rPr baseline="31999"/>
              <a:t>3</a:t>
            </a:r>
            <a:r>
              <a:t> And do you think this, O man, you who judge those practicing such things, and doing the same, that you will escape the judgment of God? </a:t>
            </a:r>
            <a:r>
              <a:rPr baseline="31999"/>
              <a:t>4</a:t>
            </a:r>
            <a:r>
              <a:t> Or do you despise the riches of His goodness, forbearance, and longsuffering, not knowing that the goodness of God leads you to repentance? </a:t>
            </a:r>
            <a:r>
              <a:rPr baseline="31999"/>
              <a:t>5</a:t>
            </a:r>
            <a:r>
              <a:t> But in accordance with your hardness and your impenitent heart you are treasuring up for yourself wrath in the day of wrath and revelation of the righteous judgment of God, </a:t>
            </a:r>
          </a:p>
        </p:txBody>
      </p:sp>
      <p:grpSp>
        <p:nvGrpSpPr>
          <p:cNvPr id="309" name="Group"/>
          <p:cNvGrpSpPr/>
          <p:nvPr/>
        </p:nvGrpSpPr>
        <p:grpSpPr>
          <a:xfrm>
            <a:off x="103407" y="3928478"/>
            <a:ext cx="9156525" cy="1311673"/>
            <a:chOff x="0" y="0"/>
            <a:chExt cx="9156522" cy="1311671"/>
          </a:xfrm>
        </p:grpSpPr>
        <p:sp>
          <p:nvSpPr>
            <p:cNvPr id="307" name="SIN (disobedience) results in condemnation."/>
            <p:cNvSpPr/>
            <p:nvPr/>
          </p:nvSpPr>
          <p:spPr>
            <a:xfrm>
              <a:off x="0" y="0"/>
              <a:ext cx="4992291" cy="1311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5" y="0"/>
                  </a:moveTo>
                  <a:cubicBezTo>
                    <a:pt x="562" y="0"/>
                    <a:pt x="0" y="2139"/>
                    <a:pt x="0" y="4777"/>
                  </a:cubicBezTo>
                  <a:lnTo>
                    <a:pt x="0" y="16823"/>
                  </a:lnTo>
                  <a:cubicBezTo>
                    <a:pt x="0" y="19461"/>
                    <a:pt x="562" y="21600"/>
                    <a:pt x="1255" y="21600"/>
                  </a:cubicBezTo>
                  <a:lnTo>
                    <a:pt x="18310" y="21600"/>
                  </a:lnTo>
                  <a:cubicBezTo>
                    <a:pt x="19003" y="21600"/>
                    <a:pt x="19565" y="19461"/>
                    <a:pt x="19565" y="16823"/>
                  </a:cubicBezTo>
                  <a:lnTo>
                    <a:pt x="19565" y="11914"/>
                  </a:lnTo>
                  <a:lnTo>
                    <a:pt x="21600" y="9758"/>
                  </a:lnTo>
                  <a:lnTo>
                    <a:pt x="19565" y="7601"/>
                  </a:lnTo>
                  <a:lnTo>
                    <a:pt x="19565" y="4777"/>
                  </a:lnTo>
                  <a:cubicBezTo>
                    <a:pt x="19565" y="2139"/>
                    <a:pt x="19003" y="0"/>
                    <a:pt x="18310" y="0"/>
                  </a:cubicBezTo>
                  <a:lnTo>
                    <a:pt x="1255" y="0"/>
                  </a:lnTo>
                  <a:close/>
                </a:path>
              </a:pathLst>
            </a:custGeom>
            <a:gradFill flip="none" rotWithShape="1">
              <a:gsLst>
                <a:gs pos="0">
                  <a:srgbClr val="941100"/>
                </a:gs>
                <a:gs pos="100000">
                  <a:srgbClr val="000000"/>
                </a:gs>
              </a:gsLst>
              <a:lin ang="5400000" scaled="0"/>
            </a:gradFill>
            <a:ln w="12700" cap="flat">
              <a:noFill/>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solidFill>
                    <a:srgbClr val="FFFFFF"/>
                  </a:solidFill>
                </a:defRPr>
              </a:lvl1pPr>
            </a:lstStyle>
            <a:p>
              <a:pPr/>
              <a:r>
                <a:t>SIN (disobedience) results in condemnation.</a:t>
              </a:r>
            </a:p>
          </p:txBody>
        </p:sp>
        <p:sp>
          <p:nvSpPr>
            <p:cNvPr id="308" name="practicing"/>
            <p:cNvSpPr txBox="1"/>
            <p:nvPr/>
          </p:nvSpPr>
          <p:spPr>
            <a:xfrm>
              <a:off x="7265091" y="516736"/>
              <a:ext cx="1891432" cy="5907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3500">
                  <a:solidFill>
                    <a:srgbClr val="FFFC79"/>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lvl1pPr>
            </a:lstStyle>
            <a:p>
              <a:pPr/>
              <a:r>
                <a:t>practicing</a:t>
              </a:r>
            </a:p>
          </p:txBody>
        </p:sp>
      </p:grpSp>
      <p:grpSp>
        <p:nvGrpSpPr>
          <p:cNvPr id="312" name="Group"/>
          <p:cNvGrpSpPr/>
          <p:nvPr/>
        </p:nvGrpSpPr>
        <p:grpSpPr>
          <a:xfrm>
            <a:off x="103407" y="5962652"/>
            <a:ext cx="12118325" cy="1619797"/>
            <a:chOff x="0" y="0"/>
            <a:chExt cx="12118323" cy="1619796"/>
          </a:xfrm>
        </p:grpSpPr>
        <p:sp>
          <p:nvSpPr>
            <p:cNvPr id="310" name="THE GOSPEL REQUIRES REPENTANCE!"/>
            <p:cNvSpPr/>
            <p:nvPr/>
          </p:nvSpPr>
          <p:spPr>
            <a:xfrm>
              <a:off x="0" y="0"/>
              <a:ext cx="4992291" cy="13116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5" y="0"/>
                  </a:moveTo>
                  <a:cubicBezTo>
                    <a:pt x="562" y="0"/>
                    <a:pt x="0" y="2139"/>
                    <a:pt x="0" y="4777"/>
                  </a:cubicBezTo>
                  <a:lnTo>
                    <a:pt x="0" y="16823"/>
                  </a:lnTo>
                  <a:cubicBezTo>
                    <a:pt x="0" y="19461"/>
                    <a:pt x="562" y="21600"/>
                    <a:pt x="1255" y="21600"/>
                  </a:cubicBezTo>
                  <a:lnTo>
                    <a:pt x="18310" y="21600"/>
                  </a:lnTo>
                  <a:cubicBezTo>
                    <a:pt x="19003" y="21600"/>
                    <a:pt x="19565" y="19461"/>
                    <a:pt x="19565" y="16823"/>
                  </a:cubicBezTo>
                  <a:lnTo>
                    <a:pt x="19565" y="11914"/>
                  </a:lnTo>
                  <a:lnTo>
                    <a:pt x="21600" y="9758"/>
                  </a:lnTo>
                  <a:lnTo>
                    <a:pt x="19565" y="7601"/>
                  </a:lnTo>
                  <a:lnTo>
                    <a:pt x="19565" y="4777"/>
                  </a:lnTo>
                  <a:cubicBezTo>
                    <a:pt x="19565" y="2139"/>
                    <a:pt x="19003" y="0"/>
                    <a:pt x="18310" y="0"/>
                  </a:cubicBezTo>
                  <a:lnTo>
                    <a:pt x="1255" y="0"/>
                  </a:lnTo>
                  <a:close/>
                </a:path>
              </a:pathLst>
            </a:custGeom>
            <a:gradFill flip="none" rotWithShape="1">
              <a:gsLst>
                <a:gs pos="0">
                  <a:srgbClr val="941100"/>
                </a:gs>
                <a:gs pos="100000">
                  <a:srgbClr val="000000"/>
                </a:gs>
              </a:gsLst>
              <a:lin ang="5400000" scaled="0"/>
            </a:gradFill>
            <a:ln w="12700" cap="flat">
              <a:noFill/>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100">
                  <a:solidFill>
                    <a:srgbClr val="FFFFFF"/>
                  </a:solidFill>
                </a:defRPr>
              </a:lvl1pPr>
            </a:lstStyle>
            <a:p>
              <a:pPr/>
              <a:r>
                <a:t>THE GOSPEL REQUIRES REPENTANCE!</a:t>
              </a:r>
            </a:p>
          </p:txBody>
        </p:sp>
        <p:sp>
          <p:nvSpPr>
            <p:cNvPr id="311" name="repentance"/>
            <p:cNvSpPr txBox="1"/>
            <p:nvPr/>
          </p:nvSpPr>
          <p:spPr>
            <a:xfrm>
              <a:off x="10079303" y="1029079"/>
              <a:ext cx="2039021" cy="5907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3500">
                  <a:solidFill>
                    <a:srgbClr val="73FD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lvl1pPr>
            </a:lstStyle>
            <a:p>
              <a:pPr/>
              <a:r>
                <a:t>repentance</a:t>
              </a:r>
            </a:p>
          </p:txBody>
        </p:sp>
      </p:grpSp>
      <p:grpSp>
        <p:nvGrpSpPr>
          <p:cNvPr id="315" name="Group"/>
          <p:cNvGrpSpPr/>
          <p:nvPr/>
        </p:nvGrpSpPr>
        <p:grpSpPr>
          <a:xfrm>
            <a:off x="103407" y="7995004"/>
            <a:ext cx="7692751" cy="1322184"/>
            <a:chOff x="0" y="0"/>
            <a:chExt cx="7692749" cy="1322182"/>
          </a:xfrm>
        </p:grpSpPr>
        <p:sp>
          <p:nvSpPr>
            <p:cNvPr id="313" name="THE IMPENITENT WILL RECEIVE GOD’S WRATH!"/>
            <p:cNvSpPr/>
            <p:nvPr/>
          </p:nvSpPr>
          <p:spPr>
            <a:xfrm>
              <a:off x="0" y="10510"/>
              <a:ext cx="4992291" cy="1311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5" y="0"/>
                  </a:moveTo>
                  <a:cubicBezTo>
                    <a:pt x="562" y="0"/>
                    <a:pt x="0" y="2139"/>
                    <a:pt x="0" y="4777"/>
                  </a:cubicBezTo>
                  <a:lnTo>
                    <a:pt x="0" y="16823"/>
                  </a:lnTo>
                  <a:cubicBezTo>
                    <a:pt x="0" y="19461"/>
                    <a:pt x="562" y="21600"/>
                    <a:pt x="1255" y="21600"/>
                  </a:cubicBezTo>
                  <a:lnTo>
                    <a:pt x="18310" y="21600"/>
                  </a:lnTo>
                  <a:cubicBezTo>
                    <a:pt x="19003" y="21600"/>
                    <a:pt x="19565" y="19461"/>
                    <a:pt x="19565" y="16823"/>
                  </a:cubicBezTo>
                  <a:lnTo>
                    <a:pt x="19565" y="11914"/>
                  </a:lnTo>
                  <a:lnTo>
                    <a:pt x="21600" y="9758"/>
                  </a:lnTo>
                  <a:lnTo>
                    <a:pt x="19565" y="7601"/>
                  </a:lnTo>
                  <a:lnTo>
                    <a:pt x="19565" y="4777"/>
                  </a:lnTo>
                  <a:cubicBezTo>
                    <a:pt x="19565" y="2139"/>
                    <a:pt x="19003" y="0"/>
                    <a:pt x="18310" y="0"/>
                  </a:cubicBezTo>
                  <a:lnTo>
                    <a:pt x="1255" y="0"/>
                  </a:lnTo>
                  <a:close/>
                </a:path>
              </a:pathLst>
            </a:custGeom>
            <a:gradFill flip="none" rotWithShape="1">
              <a:gsLst>
                <a:gs pos="0">
                  <a:srgbClr val="941100"/>
                </a:gs>
                <a:gs pos="100000">
                  <a:srgbClr val="000000"/>
                </a:gs>
              </a:gsLst>
              <a:lin ang="5400000" scaled="0"/>
            </a:gradFill>
            <a:ln w="12700" cap="flat">
              <a:noFill/>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100">
                  <a:solidFill>
                    <a:srgbClr val="FFFFFF"/>
                  </a:solidFill>
                </a:defRPr>
              </a:lvl1pPr>
            </a:lstStyle>
            <a:p>
              <a:pPr/>
              <a:r>
                <a:t>THE IMPENITENT WILL RECEIVE GOD’S WRATH!</a:t>
              </a:r>
            </a:p>
          </p:txBody>
        </p:sp>
        <p:sp>
          <p:nvSpPr>
            <p:cNvPr id="314" name="impenitent"/>
            <p:cNvSpPr txBox="1"/>
            <p:nvPr/>
          </p:nvSpPr>
          <p:spPr>
            <a:xfrm>
              <a:off x="5677387" y="0"/>
              <a:ext cx="2015363" cy="5907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3500">
                  <a:solidFill>
                    <a:srgbClr val="73FA79"/>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lvl1pPr>
            </a:lstStyle>
            <a:p>
              <a:pPr/>
              <a:r>
                <a:t>impenitent</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9"/>
                                        </p:tgtEl>
                                        <p:attrNameLst>
                                          <p:attrName>style.visibility</p:attrName>
                                        </p:attrNameLst>
                                      </p:cBhvr>
                                      <p:to>
                                        <p:strVal val="visible"/>
                                      </p:to>
                                    </p:set>
                                    <p:animEffect filter="wipe(left)" transition="in">
                                      <p:cBhvr>
                                        <p:cTn id="7" dur="15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12"/>
                                        </p:tgtEl>
                                        <p:attrNameLst>
                                          <p:attrName>style.visibility</p:attrName>
                                        </p:attrNameLst>
                                      </p:cBhvr>
                                      <p:to>
                                        <p:strVal val="visible"/>
                                      </p:to>
                                    </p:set>
                                    <p:animEffect filter="wipe(left)" transition="in">
                                      <p:cBhvr>
                                        <p:cTn id="12" dur="1500"/>
                                        <p:tgtEl>
                                          <p:spTgt spid="31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15"/>
                                        </p:tgtEl>
                                        <p:attrNameLst>
                                          <p:attrName>style.visibility</p:attrName>
                                        </p:attrNameLst>
                                      </p:cBhvr>
                                      <p:to>
                                        <p:strVal val="visible"/>
                                      </p:to>
                                    </p:set>
                                    <p:animEffect filter="wipe(left)" transition="in">
                                      <p:cBhvr>
                                        <p:cTn id="17" dur="15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2"/>
      <p:bldP build="whole" bldLvl="1" animBg="1" rev="0" advAuto="0" spid="315" grpId="3"/>
      <p:bldP build="whole" bldLvl="1" animBg="1" rev="0" advAuto="0" spid="30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18"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19"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22" name="Image"/>
          <p:cNvGrpSpPr/>
          <p:nvPr/>
        </p:nvGrpSpPr>
        <p:grpSpPr>
          <a:xfrm>
            <a:off x="119890" y="4040873"/>
            <a:ext cx="4414056" cy="5620999"/>
            <a:chOff x="0" y="0"/>
            <a:chExt cx="4414054" cy="5620997"/>
          </a:xfrm>
        </p:grpSpPr>
        <p:pic>
          <p:nvPicPr>
            <p:cNvPr id="321"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320"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23"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24"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325" name="What does Paul mean  in Romans 2:6? Is he saying we will be given back according to what we have done? If someone does not do a lot of deeds/works they will not get to heaven?"/>
          <p:cNvSpPr/>
          <p:nvPr/>
        </p:nvSpPr>
        <p:spPr>
          <a:xfrm>
            <a:off x="1374434" y="1155126"/>
            <a:ext cx="11437939" cy="1938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51" y="0"/>
                </a:moveTo>
                <a:cubicBezTo>
                  <a:pt x="1987" y="0"/>
                  <a:pt x="1368" y="3653"/>
                  <a:pt x="1368" y="8160"/>
                </a:cubicBezTo>
                <a:lnTo>
                  <a:pt x="1368" y="12211"/>
                </a:lnTo>
                <a:lnTo>
                  <a:pt x="0" y="15842"/>
                </a:lnTo>
                <a:lnTo>
                  <a:pt x="1507" y="16996"/>
                </a:lnTo>
                <a:cubicBezTo>
                  <a:pt x="1731" y="19720"/>
                  <a:pt x="2203" y="21600"/>
                  <a:pt x="2751" y="21600"/>
                </a:cubicBezTo>
                <a:lnTo>
                  <a:pt x="20217" y="21600"/>
                </a:lnTo>
                <a:cubicBezTo>
                  <a:pt x="20981" y="21600"/>
                  <a:pt x="21600" y="17947"/>
                  <a:pt x="21600" y="13440"/>
                </a:cubicBezTo>
                <a:lnTo>
                  <a:pt x="21600" y="8160"/>
                </a:lnTo>
                <a:cubicBezTo>
                  <a:pt x="21600" y="3653"/>
                  <a:pt x="20981" y="0"/>
                  <a:pt x="20217" y="0"/>
                </a:cubicBezTo>
                <a:lnTo>
                  <a:pt x="2751"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What does Paul mean  in Romans 2:6? Is he saying we will be given back according to what we have done? If someone does not do a lot of deeds/works they will not get to heaven? </a:t>
            </a:r>
          </a:p>
        </p:txBody>
      </p:sp>
      <p:sp>
        <p:nvSpPr>
          <p:cNvPr id="326" name="Ps. 62:12; Prov. 24:12; Jer. 17:10; 2 Cor. 5:10; Rev. 20:12, 13"/>
          <p:cNvSpPr/>
          <p:nvPr/>
        </p:nvSpPr>
        <p:spPr>
          <a:xfrm>
            <a:off x="89785" y="3609100"/>
            <a:ext cx="4897438" cy="1617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0" y="0"/>
                </a:moveTo>
                <a:cubicBezTo>
                  <a:pt x="573" y="0"/>
                  <a:pt x="0" y="1734"/>
                  <a:pt x="0" y="3874"/>
                </a:cubicBezTo>
                <a:lnTo>
                  <a:pt x="0" y="17726"/>
                </a:lnTo>
                <a:cubicBezTo>
                  <a:pt x="0" y="19866"/>
                  <a:pt x="573" y="21600"/>
                  <a:pt x="1280" y="21600"/>
                </a:cubicBezTo>
                <a:lnTo>
                  <a:pt x="18665" y="21600"/>
                </a:lnTo>
                <a:cubicBezTo>
                  <a:pt x="19371" y="21600"/>
                  <a:pt x="19944" y="19866"/>
                  <a:pt x="19944" y="17726"/>
                </a:cubicBezTo>
                <a:lnTo>
                  <a:pt x="19944" y="16550"/>
                </a:lnTo>
                <a:lnTo>
                  <a:pt x="21600" y="14796"/>
                </a:lnTo>
                <a:lnTo>
                  <a:pt x="19944" y="13042"/>
                </a:lnTo>
                <a:lnTo>
                  <a:pt x="19944" y="3874"/>
                </a:lnTo>
                <a:cubicBezTo>
                  <a:pt x="19944" y="1734"/>
                  <a:pt x="19371" y="0"/>
                  <a:pt x="18665" y="0"/>
                </a:cubicBezTo>
                <a:lnTo>
                  <a:pt x="1280" y="0"/>
                </a:lnTo>
                <a:close/>
              </a:path>
            </a:pathLst>
          </a:custGeom>
          <a:gradFill>
            <a:gsLst>
              <a:gs pos="0">
                <a:srgbClr val="941100"/>
              </a:gs>
              <a:gs pos="100000">
                <a:srgbClr val="000000"/>
              </a:gs>
            </a:gsLst>
            <a:lin ang="5400000"/>
          </a:gradFill>
          <a:ln w="12700">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500">
                <a:solidFill>
                  <a:srgbClr val="FFFFFF"/>
                </a:solidFill>
              </a:defRPr>
            </a:lvl1pPr>
          </a:lstStyle>
          <a:p>
            <a:pPr/>
            <a:r>
              <a:t>Ps. 62:12; Prov. 24:12; Jer. 17:10; 2 Cor. 5:10; Rev. 20:12, 13</a:t>
            </a:r>
          </a:p>
        </p:txBody>
      </p:sp>
      <p:sp>
        <p:nvSpPr>
          <p:cNvPr id="327" name="Romans 2:3–11 (NKJV)…"/>
          <p:cNvSpPr txBox="1"/>
          <p:nvPr/>
        </p:nvSpPr>
        <p:spPr>
          <a:xfrm>
            <a:off x="4687994" y="3405715"/>
            <a:ext cx="8119890" cy="6255998"/>
          </a:xfrm>
          <a:prstGeom prst="rect">
            <a:avLst/>
          </a:prstGeom>
          <a:ln w="12700">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63500" dist="63500" dir="3000000">
                    <a:srgbClr val="000000"/>
                  </a:outerShdw>
                </a:effectLst>
                <a:latin typeface="Times New Roman"/>
                <a:ea typeface="Times New Roman"/>
                <a:cs typeface="Times New Roman"/>
                <a:sym typeface="Times New Roman"/>
              </a:defRPr>
            </a:pPr>
            <a:r>
              <a:t>Romans 2:3–11 (NKJV)</a:t>
            </a:r>
          </a:p>
          <a:p>
            <a:pPr defTabSz="457200">
              <a:defRPr sz="3300">
                <a:solidFill>
                  <a:srgbClr val="FFFFFF"/>
                </a:solidFill>
                <a:effectLst>
                  <a:outerShdw sx="100000" sy="100000" kx="0" ky="0" algn="b" rotWithShape="0" blurRad="63500" dist="63500" dir="3000000">
                    <a:srgbClr val="000000"/>
                  </a:outerShdw>
                </a:effectLst>
                <a:latin typeface="Times New Roman"/>
                <a:ea typeface="Times New Roman"/>
                <a:cs typeface="Times New Roman"/>
                <a:sym typeface="Times New Roman"/>
              </a:defRPr>
            </a:pPr>
            <a:r>
              <a:rPr baseline="31999"/>
              <a:t>6</a:t>
            </a:r>
            <a:r>
              <a:t> who </a:t>
            </a:r>
            <a:r>
              <a:rPr i="1"/>
              <a:t>“will render to each one according to his deeds”</a:t>
            </a:r>
            <a:r>
              <a:t>: </a:t>
            </a:r>
            <a:r>
              <a:rPr baseline="31999"/>
              <a:t>7</a:t>
            </a:r>
            <a:r>
              <a:t> eternal life to those who by patient continuance in doing good seek for glory, honor, and immortality; </a:t>
            </a:r>
            <a:r>
              <a:rPr baseline="31999"/>
              <a:t>8</a:t>
            </a:r>
            <a:r>
              <a:t> but to those who are self-seeking and do not obey the truth, but obey unrighteousness—indignation and wrath, </a:t>
            </a:r>
            <a:r>
              <a:rPr baseline="31999"/>
              <a:t>9</a:t>
            </a:r>
            <a:r>
              <a:t> tribulation and anguish, on every soul of man who does evil, of the Jew first and also of the Greek; </a:t>
            </a:r>
            <a:r>
              <a:rPr baseline="31999"/>
              <a:t>10</a:t>
            </a:r>
            <a:r>
              <a:t> but glory, honor, and peace to everyone who works what is good, to the Jew first and also to the Greek. </a:t>
            </a:r>
            <a:r>
              <a:rPr baseline="31999"/>
              <a:t>11</a:t>
            </a:r>
            <a:r>
              <a:t> For there is no partiality with God.</a:t>
            </a:r>
          </a:p>
        </p:txBody>
      </p:sp>
      <p:grpSp>
        <p:nvGrpSpPr>
          <p:cNvPr id="330" name="Group"/>
          <p:cNvGrpSpPr/>
          <p:nvPr/>
        </p:nvGrpSpPr>
        <p:grpSpPr>
          <a:xfrm>
            <a:off x="42358" y="4871482"/>
            <a:ext cx="9726027" cy="2716621"/>
            <a:chOff x="0" y="0"/>
            <a:chExt cx="9726025" cy="2716619"/>
          </a:xfrm>
        </p:grpSpPr>
        <p:sp>
          <p:nvSpPr>
            <p:cNvPr id="328" name="OBEDIENCE RESULTS IN SALVATION / DISOBEDIENCE RESULTS IN CONDEMNATION"/>
            <p:cNvSpPr/>
            <p:nvPr/>
          </p:nvSpPr>
          <p:spPr>
            <a:xfrm>
              <a:off x="0" y="398869"/>
              <a:ext cx="5276454" cy="2317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079" y="1827"/>
                  </a:lnTo>
                  <a:cubicBezTo>
                    <a:pt x="17873" y="1434"/>
                    <a:pt x="17611" y="1187"/>
                    <a:pt x="17321" y="1187"/>
                  </a:cubicBezTo>
                  <a:lnTo>
                    <a:pt x="1188" y="1187"/>
                  </a:lnTo>
                  <a:cubicBezTo>
                    <a:pt x="532" y="1187"/>
                    <a:pt x="0" y="2398"/>
                    <a:pt x="0" y="3891"/>
                  </a:cubicBezTo>
                  <a:lnTo>
                    <a:pt x="0" y="18896"/>
                  </a:lnTo>
                  <a:cubicBezTo>
                    <a:pt x="0" y="20389"/>
                    <a:pt x="532" y="21600"/>
                    <a:pt x="1188" y="21600"/>
                  </a:cubicBezTo>
                  <a:lnTo>
                    <a:pt x="17321" y="21600"/>
                  </a:lnTo>
                  <a:cubicBezTo>
                    <a:pt x="17976" y="21600"/>
                    <a:pt x="18508" y="20389"/>
                    <a:pt x="18508" y="18896"/>
                  </a:cubicBezTo>
                  <a:lnTo>
                    <a:pt x="18508" y="4179"/>
                  </a:lnTo>
                  <a:lnTo>
                    <a:pt x="21600" y="0"/>
                  </a:lnTo>
                  <a:close/>
                </a:path>
              </a:pathLst>
            </a:custGeom>
            <a:gradFill flip="none" rotWithShape="1">
              <a:gsLst>
                <a:gs pos="0">
                  <a:srgbClr val="941100"/>
                </a:gs>
                <a:gs pos="100000">
                  <a:srgbClr val="000000"/>
                </a:gs>
              </a:gsLst>
              <a:lin ang="5400000" scaled="0"/>
            </a:gradFill>
            <a:ln w="12700" cap="flat">
              <a:noFill/>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FFFFFF"/>
                  </a:solidFill>
                  <a:effectLst>
                    <a:outerShdw sx="100000" sy="100000" kx="0" ky="0" algn="b" rotWithShape="0" blurRad="50800" dist="63500" dir="2520000">
                      <a:srgbClr val="000000"/>
                    </a:outerShdw>
                  </a:effectLst>
                </a:defRPr>
              </a:lvl1pPr>
            </a:lstStyle>
            <a:p>
              <a:pPr/>
              <a:r>
                <a:t>OBEDIENCE RESULTS IN SALVATION / DISOBEDIENCE RESULTS IN CONDEMNATION</a:t>
              </a:r>
            </a:p>
          </p:txBody>
        </p:sp>
        <p:sp>
          <p:nvSpPr>
            <p:cNvPr id="329" name="continuance in doing good"/>
            <p:cNvSpPr txBox="1"/>
            <p:nvPr/>
          </p:nvSpPr>
          <p:spPr>
            <a:xfrm>
              <a:off x="5153876" y="0"/>
              <a:ext cx="4572150" cy="5536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3300">
                  <a:solidFill>
                    <a:srgbClr val="76D6FF"/>
                  </a:solidFill>
                  <a:effectLst>
                    <a:outerShdw sx="100000" sy="100000" kx="0" ky="0" algn="b" rotWithShape="0" blurRad="63500" dist="63500" dir="3000000">
                      <a:srgbClr val="000000"/>
                    </a:outerShdw>
                  </a:effectLst>
                  <a:latin typeface="Times New Roman"/>
                  <a:ea typeface="Times New Roman"/>
                  <a:cs typeface="Times New Roman"/>
                  <a:sym typeface="Times New Roman"/>
                </a:defRPr>
              </a:lvl1pPr>
            </a:lstStyle>
            <a:p>
              <a:pPr/>
              <a:r>
                <a:t>continuance in doing good</a:t>
              </a:r>
            </a:p>
          </p:txBody>
        </p:sp>
      </p:grpSp>
      <p:grpSp>
        <p:nvGrpSpPr>
          <p:cNvPr id="334" name="Group"/>
          <p:cNvGrpSpPr/>
          <p:nvPr/>
        </p:nvGrpSpPr>
        <p:grpSpPr>
          <a:xfrm>
            <a:off x="42358" y="7229126"/>
            <a:ext cx="10678472" cy="2366304"/>
            <a:chOff x="0" y="0"/>
            <a:chExt cx="10678470" cy="2366302"/>
          </a:xfrm>
        </p:grpSpPr>
        <p:sp>
          <p:nvSpPr>
            <p:cNvPr id="331" name="EVIL = WRATH…"/>
            <p:cNvSpPr/>
            <p:nvPr/>
          </p:nvSpPr>
          <p:spPr>
            <a:xfrm>
              <a:off x="0" y="529961"/>
              <a:ext cx="5005785" cy="1836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2" y="0"/>
                  </a:moveTo>
                  <a:cubicBezTo>
                    <a:pt x="561" y="0"/>
                    <a:pt x="0" y="1528"/>
                    <a:pt x="0" y="3412"/>
                  </a:cubicBezTo>
                  <a:lnTo>
                    <a:pt x="0" y="18188"/>
                  </a:lnTo>
                  <a:cubicBezTo>
                    <a:pt x="0" y="20072"/>
                    <a:pt x="561" y="21600"/>
                    <a:pt x="1252" y="21600"/>
                  </a:cubicBezTo>
                  <a:lnTo>
                    <a:pt x="18257" y="21600"/>
                  </a:lnTo>
                  <a:cubicBezTo>
                    <a:pt x="18949" y="21600"/>
                    <a:pt x="19509" y="20072"/>
                    <a:pt x="19509" y="18188"/>
                  </a:cubicBezTo>
                  <a:lnTo>
                    <a:pt x="19509" y="3963"/>
                  </a:lnTo>
                  <a:lnTo>
                    <a:pt x="21600" y="257"/>
                  </a:lnTo>
                  <a:lnTo>
                    <a:pt x="19089" y="878"/>
                  </a:lnTo>
                  <a:cubicBezTo>
                    <a:pt x="18868" y="337"/>
                    <a:pt x="18578" y="0"/>
                    <a:pt x="18257" y="0"/>
                  </a:cubicBezTo>
                  <a:lnTo>
                    <a:pt x="1252" y="0"/>
                  </a:lnTo>
                  <a:close/>
                </a:path>
              </a:pathLst>
            </a:custGeom>
            <a:gradFill flip="none" rotWithShape="1">
              <a:gsLst>
                <a:gs pos="0">
                  <a:srgbClr val="941100"/>
                </a:gs>
                <a:gs pos="100000">
                  <a:srgbClr val="000000"/>
                </a:gs>
              </a:gsLst>
              <a:lin ang="5400000" scaled="0"/>
            </a:gradFill>
            <a:ln w="12700" cap="flat">
              <a:noFill/>
              <a:miter lim="400000"/>
            </a:ln>
            <a:effectLst>
              <a:outerShdw sx="100000" sy="100000" kx="0" ky="0" algn="b" rotWithShape="0" blurRad="76200" dist="34200"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3200">
                  <a:solidFill>
                    <a:srgbClr val="FFFFFF"/>
                  </a:solidFill>
                  <a:effectLst>
                    <a:outerShdw sx="100000" sy="100000" kx="0" ky="0" algn="b" rotWithShape="0" blurRad="50800" dist="63500" dir="2520000">
                      <a:srgbClr val="000000"/>
                    </a:outerShdw>
                  </a:effectLst>
                </a:defRPr>
              </a:pPr>
              <a:r>
                <a:t>EVIL = WRATH</a:t>
              </a:r>
            </a:p>
            <a:p>
              <a:pPr>
                <a:defRPr sz="3200">
                  <a:solidFill>
                    <a:srgbClr val="FFFFFF"/>
                  </a:solidFill>
                  <a:effectLst>
                    <a:outerShdw sx="100000" sy="100000" kx="0" ky="0" algn="b" rotWithShape="0" blurRad="50800" dist="63500" dir="2520000">
                      <a:srgbClr val="000000"/>
                    </a:outerShdw>
                  </a:effectLst>
                </a:defRPr>
              </a:pPr>
              <a:r>
                <a:t>OBEDIENCE OF FAITH = GLORY, HONOR, PEACE</a:t>
              </a:r>
            </a:p>
          </p:txBody>
        </p:sp>
        <p:sp>
          <p:nvSpPr>
            <p:cNvPr id="332" name="who does evil"/>
            <p:cNvSpPr txBox="1"/>
            <p:nvPr/>
          </p:nvSpPr>
          <p:spPr>
            <a:xfrm>
              <a:off x="4843848" y="0"/>
              <a:ext cx="2442271" cy="5536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3300">
                  <a:solidFill>
                    <a:srgbClr val="FF7E79"/>
                  </a:solidFill>
                  <a:effectLst>
                    <a:outerShdw sx="100000" sy="100000" kx="0" ky="0" algn="b" rotWithShape="0" blurRad="63500" dist="63500" dir="3000000">
                      <a:srgbClr val="000000"/>
                    </a:outerShdw>
                  </a:effectLst>
                  <a:latin typeface="Times New Roman"/>
                  <a:ea typeface="Times New Roman"/>
                  <a:cs typeface="Times New Roman"/>
                  <a:sym typeface="Times New Roman"/>
                </a:defRPr>
              </a:lvl1pPr>
            </a:lstStyle>
            <a:p>
              <a:pPr/>
              <a:r>
                <a:t>who does evil</a:t>
              </a:r>
            </a:p>
          </p:txBody>
        </p:sp>
        <p:sp>
          <p:nvSpPr>
            <p:cNvPr id="333" name="who works what is good"/>
            <p:cNvSpPr txBox="1"/>
            <p:nvPr/>
          </p:nvSpPr>
          <p:spPr>
            <a:xfrm>
              <a:off x="6466485" y="939964"/>
              <a:ext cx="4211986" cy="5536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sz="3300">
                  <a:solidFill>
                    <a:srgbClr val="FFFC79"/>
                  </a:solidFill>
                  <a:effectLst>
                    <a:outerShdw sx="100000" sy="100000" kx="0" ky="0" algn="b" rotWithShape="0" blurRad="63500" dist="63500" dir="3000000">
                      <a:srgbClr val="000000"/>
                    </a:outerShdw>
                  </a:effectLst>
                  <a:latin typeface="Times New Roman"/>
                  <a:ea typeface="Times New Roman"/>
                  <a:cs typeface="Times New Roman"/>
                  <a:sym typeface="Times New Roman"/>
                </a:defRPr>
              </a:lvl1pPr>
            </a:lstStyle>
            <a:p>
              <a:pPr/>
              <a:r>
                <a:t>who works what is good</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0"/>
                                        </p:tgtEl>
                                        <p:attrNameLst>
                                          <p:attrName>style.visibility</p:attrName>
                                        </p:attrNameLst>
                                      </p:cBhvr>
                                      <p:to>
                                        <p:strVal val="visible"/>
                                      </p:to>
                                    </p:set>
                                    <p:animEffect filter="wipe(left)" transition="in">
                                      <p:cBhvr>
                                        <p:cTn id="7" dur="15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4"/>
                                        </p:tgtEl>
                                        <p:attrNameLst>
                                          <p:attrName>style.visibility</p:attrName>
                                        </p:attrNameLst>
                                      </p:cBhvr>
                                      <p:to>
                                        <p:strVal val="visible"/>
                                      </p:to>
                                    </p:set>
                                    <p:animEffect filter="wipe(left)" transition="in">
                                      <p:cBhvr>
                                        <p:cTn id="12" dur="15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4" grpId="2"/>
      <p:bldP build="whole" bldLvl="1" animBg="1" rev="0" advAuto="0" spid="33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37"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38"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41" name="Image"/>
          <p:cNvGrpSpPr/>
          <p:nvPr/>
        </p:nvGrpSpPr>
        <p:grpSpPr>
          <a:xfrm>
            <a:off x="119890" y="4040873"/>
            <a:ext cx="4414056" cy="5620999"/>
            <a:chOff x="0" y="0"/>
            <a:chExt cx="4414054" cy="5620997"/>
          </a:xfrm>
        </p:grpSpPr>
        <p:pic>
          <p:nvPicPr>
            <p:cNvPr id="340"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339"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42"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43"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344" name="The concept of good works and salvation has confused me, because we cannot work our way or earn salvation based on all the good we have done, as we are saved by grace through faith, but that verse, as well as Eph. 2:10, Titus 2:14, 3:8, Hebrews 10:24, Ma"/>
          <p:cNvSpPr/>
          <p:nvPr/>
        </p:nvSpPr>
        <p:spPr>
          <a:xfrm>
            <a:off x="1419629" y="1059767"/>
            <a:ext cx="11252598" cy="2967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0" y="0"/>
                </a:moveTo>
                <a:cubicBezTo>
                  <a:pt x="2304" y="0"/>
                  <a:pt x="1674" y="2387"/>
                  <a:pt x="1674" y="5331"/>
                </a:cubicBezTo>
                <a:lnTo>
                  <a:pt x="1674" y="8928"/>
                </a:lnTo>
                <a:lnTo>
                  <a:pt x="0" y="10456"/>
                </a:lnTo>
                <a:lnTo>
                  <a:pt x="1674" y="11982"/>
                </a:lnTo>
                <a:lnTo>
                  <a:pt x="1674" y="16269"/>
                </a:lnTo>
                <a:cubicBezTo>
                  <a:pt x="1674" y="19213"/>
                  <a:pt x="2304" y="21600"/>
                  <a:pt x="3080" y="21600"/>
                </a:cubicBezTo>
                <a:lnTo>
                  <a:pt x="20194" y="21600"/>
                </a:lnTo>
                <a:cubicBezTo>
                  <a:pt x="20971" y="21600"/>
                  <a:pt x="21600" y="19213"/>
                  <a:pt x="21600" y="16269"/>
                </a:cubicBezTo>
                <a:lnTo>
                  <a:pt x="21600" y="5331"/>
                </a:lnTo>
                <a:cubicBezTo>
                  <a:pt x="21600" y="2387"/>
                  <a:pt x="20971" y="0"/>
                  <a:pt x="20194" y="0"/>
                </a:cubicBezTo>
                <a:lnTo>
                  <a:pt x="308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The concept of good works and salvation has confused me, because we cannot work our way or earn salvation based on all the good we have done, as we are saved by grace through faith, but that verse, as well as Eph. 2:10, Titus 2:14, 3:8, Hebrews 10:24, Matthew 5:16, confuse me, because they all talk about good works.</a:t>
            </a:r>
          </a:p>
        </p:txBody>
      </p:sp>
      <p:sp>
        <p:nvSpPr>
          <p:cNvPr id="345" name="Ephesians 2:10 - “created in Christ Jesus for good works”…"/>
          <p:cNvSpPr txBox="1"/>
          <p:nvPr/>
        </p:nvSpPr>
        <p:spPr>
          <a:xfrm>
            <a:off x="4879656" y="4219363"/>
            <a:ext cx="7794761" cy="2814837"/>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3200">
                <a:solidFill>
                  <a:srgbClr val="FFFF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pPr>
            <a:r>
              <a:rPr b="1"/>
              <a:t>Ephesians 2:10</a:t>
            </a:r>
            <a:r>
              <a:t> - “created in Christ Jesus for good works”</a:t>
            </a:r>
          </a:p>
          <a:p>
            <a:pPr>
              <a:spcBef>
                <a:spcPts val="1500"/>
              </a:spcBef>
              <a:defRPr sz="3200">
                <a:solidFill>
                  <a:srgbClr val="FFFF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pPr>
            <a:r>
              <a:rPr b="1"/>
              <a:t>Titus 2:14</a:t>
            </a:r>
            <a:r>
              <a:t> - “zealous for good works.”</a:t>
            </a:r>
          </a:p>
          <a:p>
            <a:pPr>
              <a:spcBef>
                <a:spcPts val="1500"/>
              </a:spcBef>
              <a:defRPr sz="3200">
                <a:solidFill>
                  <a:srgbClr val="FFFF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pPr>
            <a:r>
              <a:rPr b="1"/>
              <a:t>Hebrews 10:24</a:t>
            </a:r>
            <a:r>
              <a:t> - “consider one another in order to stir up love and good works”</a:t>
            </a:r>
          </a:p>
        </p:txBody>
      </p:sp>
      <p:sp>
        <p:nvSpPr>
          <p:cNvPr id="346" name="Saved people MUST continue to believe, (i.e., obey and serve), the one who saved them!…"/>
          <p:cNvSpPr txBox="1"/>
          <p:nvPr/>
        </p:nvSpPr>
        <p:spPr>
          <a:xfrm>
            <a:off x="4680025" y="7093475"/>
            <a:ext cx="8194022" cy="25527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800"/>
              </a:spcBef>
              <a:buSzPct val="80000"/>
              <a:buBlip>
                <a:blip r:embed="rId9"/>
              </a:buBlip>
              <a:defRPr sz="3200">
                <a:solidFill>
                  <a:srgbClr val="FFFFFF"/>
                </a:solidFill>
              </a:defRPr>
            </a:pPr>
            <a:r>
              <a:t>Saved people MUST continue to believe, (i.e., obey and serve), the one who saved them!</a:t>
            </a:r>
          </a:p>
          <a:p>
            <a:pPr marL="457200" indent="-457200" algn="l">
              <a:spcBef>
                <a:spcPts val="800"/>
              </a:spcBef>
              <a:buSzPct val="80000"/>
              <a:buBlip>
                <a:blip r:embed="rId9"/>
              </a:buBlip>
              <a:defRPr sz="3200">
                <a:solidFill>
                  <a:srgbClr val="FFFFFF"/>
                </a:solidFill>
              </a:defRPr>
            </a:pPr>
            <a:r>
              <a:t>We should understand that faithfulness can NEVER repay the debt we owe - we can NEVER earn our salvation! (Mt 20:1-16)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5">
                                            <p:bg/>
                                          </p:spTgt>
                                        </p:tgtEl>
                                        <p:attrNameLst>
                                          <p:attrName>style.visibility</p:attrName>
                                        </p:attrNameLst>
                                      </p:cBhvr>
                                      <p:to>
                                        <p:strVal val="visible"/>
                                      </p:to>
                                    </p:set>
                                    <p:animEffect filter="wipe(left)" transition="in">
                                      <p:cBhvr>
                                        <p:cTn id="7" dur="1500"/>
                                        <p:tgtEl>
                                          <p:spTgt spid="34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5">
                                            <p:txEl>
                                              <p:pRg st="0" end="0"/>
                                            </p:txEl>
                                          </p:spTgt>
                                        </p:tgtEl>
                                        <p:attrNameLst>
                                          <p:attrName>style.visibility</p:attrName>
                                        </p:attrNameLst>
                                      </p:cBhvr>
                                      <p:to>
                                        <p:strVal val="visible"/>
                                      </p:to>
                                    </p:set>
                                    <p:animEffect filter="wipe(left)" transition="in">
                                      <p:cBhvr>
                                        <p:cTn id="10" dur="1500"/>
                                        <p:tgtEl>
                                          <p:spTgt spid="3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5">
                                            <p:txEl>
                                              <p:pRg st="1" end="1"/>
                                            </p:txEl>
                                          </p:spTgt>
                                        </p:tgtEl>
                                        <p:attrNameLst>
                                          <p:attrName>style.visibility</p:attrName>
                                        </p:attrNameLst>
                                      </p:cBhvr>
                                      <p:to>
                                        <p:strVal val="visible"/>
                                      </p:to>
                                    </p:set>
                                    <p:animEffect filter="wipe(left)" transition="in">
                                      <p:cBhvr>
                                        <p:cTn id="15" dur="1500"/>
                                        <p:tgtEl>
                                          <p:spTgt spid="3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5">
                                            <p:txEl>
                                              <p:pRg st="2" end="2"/>
                                            </p:txEl>
                                          </p:spTgt>
                                        </p:tgtEl>
                                        <p:attrNameLst>
                                          <p:attrName>style.visibility</p:attrName>
                                        </p:attrNameLst>
                                      </p:cBhvr>
                                      <p:to>
                                        <p:strVal val="visible"/>
                                      </p:to>
                                    </p:set>
                                    <p:animEffect filter="wipe(left)" transition="in">
                                      <p:cBhvr>
                                        <p:cTn id="20" dur="1500"/>
                                        <p:tgtEl>
                                          <p:spTgt spid="34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346">
                                            <p:bg/>
                                          </p:spTgt>
                                        </p:tgtEl>
                                        <p:attrNameLst>
                                          <p:attrName>style.visibility</p:attrName>
                                        </p:attrNameLst>
                                      </p:cBhvr>
                                      <p:to>
                                        <p:strVal val="visible"/>
                                      </p:to>
                                    </p:set>
                                    <p:animEffect filter="wipe(left)" transition="in">
                                      <p:cBhvr>
                                        <p:cTn id="25" dur="1500"/>
                                        <p:tgtEl>
                                          <p:spTgt spid="346">
                                            <p:bg/>
                                          </p:spTgt>
                                        </p:tgtEl>
                                      </p:cBhvr>
                                    </p:animEffect>
                                  </p:childTnLst>
                                </p:cTn>
                              </p:par>
                              <p:par>
                                <p:cTn id="26" presetClass="entr" nodeType="withEffect" presetSubtype="8" presetID="22" grpId="2" fill="hold">
                                  <p:stCondLst>
                                    <p:cond delay="0"/>
                                  </p:stCondLst>
                                  <p:iterate type="el" backwards="0">
                                    <p:tmAbs val="0"/>
                                  </p:iterate>
                                  <p:childTnLst>
                                    <p:set>
                                      <p:cBhvr>
                                        <p:cTn id="27" fill="hold"/>
                                        <p:tgtEl>
                                          <p:spTgt spid="346">
                                            <p:txEl>
                                              <p:pRg st="0" end="0"/>
                                            </p:txEl>
                                          </p:spTgt>
                                        </p:tgtEl>
                                        <p:attrNameLst>
                                          <p:attrName>style.visibility</p:attrName>
                                        </p:attrNameLst>
                                      </p:cBhvr>
                                      <p:to>
                                        <p:strVal val="visible"/>
                                      </p:to>
                                    </p:set>
                                    <p:animEffect filter="wipe(left)" transition="in">
                                      <p:cBhvr>
                                        <p:cTn id="28" dur="1500"/>
                                        <p:tgtEl>
                                          <p:spTgt spid="34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2" fill="hold">
                                  <p:stCondLst>
                                    <p:cond delay="0"/>
                                  </p:stCondLst>
                                  <p:iterate type="el" backwards="0">
                                    <p:tmAbs val="0"/>
                                  </p:iterate>
                                  <p:childTnLst>
                                    <p:set>
                                      <p:cBhvr>
                                        <p:cTn id="32" fill="hold"/>
                                        <p:tgtEl>
                                          <p:spTgt spid="346">
                                            <p:txEl>
                                              <p:pRg st="1" end="1"/>
                                            </p:txEl>
                                          </p:spTgt>
                                        </p:tgtEl>
                                        <p:attrNameLst>
                                          <p:attrName>style.visibility</p:attrName>
                                        </p:attrNameLst>
                                      </p:cBhvr>
                                      <p:to>
                                        <p:strVal val="visible"/>
                                      </p:to>
                                    </p:set>
                                    <p:animEffect filter="wipe(left)" transition="in">
                                      <p:cBhvr>
                                        <p:cTn id="33" dur="1500"/>
                                        <p:tgtEl>
                                          <p:spTgt spid="34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P build="p" bldLvl="5" animBg="1" rev="0" advAuto="0" spid="346"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1"/>
          </p:cNvPicPr>
          <p:nvPr/>
        </p:nvPicPr>
        <p:blipFill>
          <a:blip r:embed="rId2">
            <a:extLst/>
          </a:blip>
          <a:stretch>
            <a:fillRect/>
          </a:stretch>
        </p:blipFill>
        <p:spPr>
          <a:xfrm>
            <a:off x="334699"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49" name="Image" descr="Image"/>
          <p:cNvPicPr>
            <a:picLocks noChangeAspect="1"/>
          </p:cNvPicPr>
          <p:nvPr/>
        </p:nvPicPr>
        <p:blipFill>
          <a:blip r:embed="rId3">
            <a:extLst/>
          </a:blip>
          <a:stretch>
            <a:fillRect/>
          </a:stretch>
        </p:blipFill>
        <p:spPr>
          <a:xfrm>
            <a:off x="7987917" y="-148604"/>
            <a:ext cx="5486401" cy="1311719"/>
          </a:xfrm>
          <a:prstGeom prst="rect">
            <a:avLst/>
          </a:prstGeom>
          <a:ln w="12700">
            <a:miter lim="400000"/>
          </a:ln>
          <a:effectLst>
            <a:outerShdw sx="100000" sy="100000" kx="0" ky="0" algn="b" rotWithShape="0" blurRad="381000" dist="117742" dir="5400000">
              <a:srgbClr val="000000">
                <a:alpha val="50089"/>
              </a:srgbClr>
            </a:outerShdw>
          </a:effectLst>
        </p:spPr>
      </p:pic>
      <p:pic>
        <p:nvPicPr>
          <p:cNvPr id="350" name="Image" descr="Image"/>
          <p:cNvPicPr>
            <a:picLocks noChangeAspect="1"/>
          </p:cNvPicPr>
          <p:nvPr/>
        </p:nvPicPr>
        <p:blipFill>
          <a:blip r:embed="rId4">
            <a:extLst/>
          </a:blip>
          <a:stretch>
            <a:fillRect/>
          </a:stretch>
        </p:blipFill>
        <p:spPr>
          <a:xfrm>
            <a:off x="5762035" y="-146541"/>
            <a:ext cx="3009340" cy="1307593"/>
          </a:xfrm>
          <a:prstGeom prst="rect">
            <a:avLst/>
          </a:prstGeom>
          <a:ln w="12700">
            <a:miter lim="400000"/>
          </a:ln>
          <a:effectLst>
            <a:outerShdw sx="100000" sy="100000" kx="0" ky="0" algn="b" rotWithShape="0" blurRad="381000" dist="117742" dir="5400000">
              <a:srgbClr val="000000">
                <a:alpha val="81794"/>
              </a:srgbClr>
            </a:outerShdw>
          </a:effectLst>
        </p:spPr>
      </p:pic>
      <p:grpSp>
        <p:nvGrpSpPr>
          <p:cNvPr id="353" name="Image"/>
          <p:cNvGrpSpPr/>
          <p:nvPr/>
        </p:nvGrpSpPr>
        <p:grpSpPr>
          <a:xfrm>
            <a:off x="119890" y="4040873"/>
            <a:ext cx="4414056" cy="5620999"/>
            <a:chOff x="0" y="0"/>
            <a:chExt cx="4414054" cy="5620997"/>
          </a:xfrm>
        </p:grpSpPr>
        <p:pic>
          <p:nvPicPr>
            <p:cNvPr id="352" name="Image" descr="Image"/>
            <p:cNvPicPr>
              <a:picLocks noChangeAspect="1"/>
            </p:cNvPicPr>
            <p:nvPr/>
          </p:nvPicPr>
          <p:blipFill>
            <a:blip r:embed="rId5">
              <a:extLst/>
            </a:blip>
            <a:srcRect l="19468" t="0" r="48400" b="0"/>
            <a:stretch>
              <a:fillRect/>
            </a:stretch>
          </p:blipFill>
          <p:spPr>
            <a:xfrm>
              <a:off x="76200" y="38099"/>
              <a:ext cx="4261655" cy="5417799"/>
            </a:xfrm>
            <a:prstGeom prst="rect">
              <a:avLst/>
            </a:prstGeom>
            <a:ln>
              <a:noFill/>
            </a:ln>
            <a:effectLst/>
          </p:spPr>
        </p:pic>
        <p:pic>
          <p:nvPicPr>
            <p:cNvPr id="351" name="Image" descr="Image"/>
            <p:cNvPicPr>
              <a:picLocks noChangeAspect="0"/>
            </p:cNvPicPr>
            <p:nvPr/>
          </p:nvPicPr>
          <p:blipFill>
            <a:blip r:embed="rId6">
              <a:extLst/>
            </a:blip>
            <a:stretch>
              <a:fillRect/>
            </a:stretch>
          </p:blipFill>
          <p:spPr>
            <a:xfrm>
              <a:off x="0" y="-1"/>
              <a:ext cx="4414055" cy="5620999"/>
            </a:xfrm>
            <a:prstGeom prst="rect">
              <a:avLst/>
            </a:prstGeom>
            <a:effectLst/>
          </p:spPr>
        </p:pic>
      </p:grpSp>
      <p:pic>
        <p:nvPicPr>
          <p:cNvPr id="354" name="Image" descr="Image"/>
          <p:cNvPicPr>
            <a:picLocks noChangeAspect="1"/>
          </p:cNvPicPr>
          <p:nvPr/>
        </p:nvPicPr>
        <p:blipFill>
          <a:blip r:embed="rId7">
            <a:extLst/>
          </a:blip>
          <a:srcRect l="42" t="3524" r="3130" b="4048"/>
          <a:stretch>
            <a:fillRect/>
          </a:stretch>
        </p:blipFill>
        <p:spPr>
          <a:xfrm>
            <a:off x="27834" y="975334"/>
            <a:ext cx="2013348" cy="1216059"/>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5430" y="1"/>
                </a:moveTo>
                <a:cubicBezTo>
                  <a:pt x="15011" y="-4"/>
                  <a:pt x="14590" y="21"/>
                  <a:pt x="14340" y="85"/>
                </a:cubicBezTo>
                <a:cubicBezTo>
                  <a:pt x="14017" y="169"/>
                  <a:pt x="13937" y="200"/>
                  <a:pt x="13514" y="402"/>
                </a:cubicBezTo>
                <a:cubicBezTo>
                  <a:pt x="13002" y="647"/>
                  <a:pt x="12340" y="1140"/>
                  <a:pt x="12016" y="1515"/>
                </a:cubicBezTo>
                <a:cubicBezTo>
                  <a:pt x="11969" y="1569"/>
                  <a:pt x="11909" y="1627"/>
                  <a:pt x="11884" y="1642"/>
                </a:cubicBezTo>
                <a:cubicBezTo>
                  <a:pt x="11817" y="1682"/>
                  <a:pt x="11234" y="2416"/>
                  <a:pt x="11096" y="2635"/>
                </a:cubicBezTo>
                <a:cubicBezTo>
                  <a:pt x="10961" y="2849"/>
                  <a:pt x="10928" y="2841"/>
                  <a:pt x="10772" y="2607"/>
                </a:cubicBezTo>
                <a:cubicBezTo>
                  <a:pt x="10637" y="2404"/>
                  <a:pt x="10327" y="2008"/>
                  <a:pt x="10304" y="2008"/>
                </a:cubicBezTo>
                <a:cubicBezTo>
                  <a:pt x="10294" y="2008"/>
                  <a:pt x="10238" y="1944"/>
                  <a:pt x="10180" y="1868"/>
                </a:cubicBezTo>
                <a:cubicBezTo>
                  <a:pt x="9936" y="1547"/>
                  <a:pt x="9017" y="748"/>
                  <a:pt x="8835" y="698"/>
                </a:cubicBezTo>
                <a:cubicBezTo>
                  <a:pt x="8796" y="688"/>
                  <a:pt x="8749" y="661"/>
                  <a:pt x="8733" y="642"/>
                </a:cubicBezTo>
                <a:cubicBezTo>
                  <a:pt x="8717" y="622"/>
                  <a:pt x="8646" y="584"/>
                  <a:pt x="8575" y="550"/>
                </a:cubicBezTo>
                <a:cubicBezTo>
                  <a:pt x="8505" y="517"/>
                  <a:pt x="8404" y="463"/>
                  <a:pt x="8350" y="431"/>
                </a:cubicBezTo>
                <a:cubicBezTo>
                  <a:pt x="8295" y="398"/>
                  <a:pt x="8190" y="351"/>
                  <a:pt x="8120" y="332"/>
                </a:cubicBezTo>
                <a:cubicBezTo>
                  <a:pt x="8049" y="313"/>
                  <a:pt x="7978" y="282"/>
                  <a:pt x="7962" y="261"/>
                </a:cubicBezTo>
                <a:cubicBezTo>
                  <a:pt x="7946" y="241"/>
                  <a:pt x="7832" y="198"/>
                  <a:pt x="7707" y="170"/>
                </a:cubicBezTo>
                <a:cubicBezTo>
                  <a:pt x="7581" y="142"/>
                  <a:pt x="7401" y="99"/>
                  <a:pt x="7306" y="71"/>
                </a:cubicBezTo>
                <a:cubicBezTo>
                  <a:pt x="7054" y="-3"/>
                  <a:pt x="5722" y="40"/>
                  <a:pt x="5382" y="135"/>
                </a:cubicBezTo>
                <a:cubicBezTo>
                  <a:pt x="5233" y="176"/>
                  <a:pt x="5066" y="235"/>
                  <a:pt x="5011" y="261"/>
                </a:cubicBezTo>
                <a:cubicBezTo>
                  <a:pt x="4532" y="490"/>
                  <a:pt x="4109" y="717"/>
                  <a:pt x="3960" y="832"/>
                </a:cubicBezTo>
                <a:cubicBezTo>
                  <a:pt x="3861" y="908"/>
                  <a:pt x="3766" y="973"/>
                  <a:pt x="3747" y="973"/>
                </a:cubicBezTo>
                <a:cubicBezTo>
                  <a:pt x="3728" y="973"/>
                  <a:pt x="3675" y="1011"/>
                  <a:pt x="3628" y="1064"/>
                </a:cubicBezTo>
                <a:cubicBezTo>
                  <a:pt x="3581" y="1118"/>
                  <a:pt x="3512" y="1187"/>
                  <a:pt x="3474" y="1212"/>
                </a:cubicBezTo>
                <a:cubicBezTo>
                  <a:pt x="3343" y="1300"/>
                  <a:pt x="2802" y="1858"/>
                  <a:pt x="2716" y="1994"/>
                </a:cubicBezTo>
                <a:cubicBezTo>
                  <a:pt x="2669" y="2070"/>
                  <a:pt x="2608" y="2145"/>
                  <a:pt x="2584" y="2163"/>
                </a:cubicBezTo>
                <a:cubicBezTo>
                  <a:pt x="2561" y="2182"/>
                  <a:pt x="2513" y="2233"/>
                  <a:pt x="2474" y="2269"/>
                </a:cubicBezTo>
                <a:cubicBezTo>
                  <a:pt x="2383" y="2353"/>
                  <a:pt x="1622" y="3523"/>
                  <a:pt x="1618" y="3586"/>
                </a:cubicBezTo>
                <a:cubicBezTo>
                  <a:pt x="1616" y="3612"/>
                  <a:pt x="1551" y="3745"/>
                  <a:pt x="1473" y="3882"/>
                </a:cubicBezTo>
                <a:cubicBezTo>
                  <a:pt x="1395" y="4019"/>
                  <a:pt x="1333" y="4145"/>
                  <a:pt x="1333" y="4157"/>
                </a:cubicBezTo>
                <a:cubicBezTo>
                  <a:pt x="1333" y="4169"/>
                  <a:pt x="1252" y="4355"/>
                  <a:pt x="1158" y="4572"/>
                </a:cubicBezTo>
                <a:cubicBezTo>
                  <a:pt x="1064" y="4790"/>
                  <a:pt x="988" y="4982"/>
                  <a:pt x="988" y="5002"/>
                </a:cubicBezTo>
                <a:cubicBezTo>
                  <a:pt x="988" y="5023"/>
                  <a:pt x="960" y="5105"/>
                  <a:pt x="924" y="5185"/>
                </a:cubicBezTo>
                <a:cubicBezTo>
                  <a:pt x="888" y="5266"/>
                  <a:pt x="827" y="5428"/>
                  <a:pt x="792" y="5544"/>
                </a:cubicBezTo>
                <a:cubicBezTo>
                  <a:pt x="757" y="5661"/>
                  <a:pt x="704" y="5819"/>
                  <a:pt x="677" y="5897"/>
                </a:cubicBezTo>
                <a:cubicBezTo>
                  <a:pt x="650" y="5975"/>
                  <a:pt x="598" y="6155"/>
                  <a:pt x="562" y="6298"/>
                </a:cubicBezTo>
                <a:cubicBezTo>
                  <a:pt x="526" y="6441"/>
                  <a:pt x="472" y="6647"/>
                  <a:pt x="443" y="6756"/>
                </a:cubicBezTo>
                <a:cubicBezTo>
                  <a:pt x="413" y="6865"/>
                  <a:pt x="392" y="6981"/>
                  <a:pt x="392" y="7010"/>
                </a:cubicBezTo>
                <a:cubicBezTo>
                  <a:pt x="392" y="7038"/>
                  <a:pt x="370" y="7115"/>
                  <a:pt x="345" y="7179"/>
                </a:cubicBezTo>
                <a:cubicBezTo>
                  <a:pt x="320" y="7243"/>
                  <a:pt x="306" y="7291"/>
                  <a:pt x="315" y="7291"/>
                </a:cubicBezTo>
                <a:cubicBezTo>
                  <a:pt x="325" y="7291"/>
                  <a:pt x="307" y="7402"/>
                  <a:pt x="277" y="7538"/>
                </a:cubicBezTo>
                <a:cubicBezTo>
                  <a:pt x="247" y="7674"/>
                  <a:pt x="215" y="7876"/>
                  <a:pt x="204" y="7989"/>
                </a:cubicBezTo>
                <a:cubicBezTo>
                  <a:pt x="194" y="8101"/>
                  <a:pt x="167" y="8251"/>
                  <a:pt x="145" y="8320"/>
                </a:cubicBezTo>
                <a:cubicBezTo>
                  <a:pt x="123" y="8389"/>
                  <a:pt x="104" y="8541"/>
                  <a:pt x="102" y="8658"/>
                </a:cubicBezTo>
                <a:cubicBezTo>
                  <a:pt x="97" y="8956"/>
                  <a:pt x="66" y="9158"/>
                  <a:pt x="26" y="9144"/>
                </a:cubicBezTo>
                <a:cubicBezTo>
                  <a:pt x="13" y="9140"/>
                  <a:pt x="4" y="9478"/>
                  <a:pt x="0" y="10341"/>
                </a:cubicBezTo>
                <a:cubicBezTo>
                  <a:pt x="4" y="11239"/>
                  <a:pt x="7" y="11979"/>
                  <a:pt x="13" y="11990"/>
                </a:cubicBezTo>
                <a:cubicBezTo>
                  <a:pt x="26" y="12014"/>
                  <a:pt x="61" y="12284"/>
                  <a:pt x="89" y="12596"/>
                </a:cubicBezTo>
                <a:cubicBezTo>
                  <a:pt x="118" y="12907"/>
                  <a:pt x="151" y="13182"/>
                  <a:pt x="162" y="13208"/>
                </a:cubicBezTo>
                <a:cubicBezTo>
                  <a:pt x="173" y="13234"/>
                  <a:pt x="196" y="13367"/>
                  <a:pt x="213" y="13497"/>
                </a:cubicBezTo>
                <a:cubicBezTo>
                  <a:pt x="269" y="13937"/>
                  <a:pt x="549" y="15194"/>
                  <a:pt x="647" y="15455"/>
                </a:cubicBezTo>
                <a:cubicBezTo>
                  <a:pt x="662" y="15494"/>
                  <a:pt x="728" y="15692"/>
                  <a:pt x="796" y="15899"/>
                </a:cubicBezTo>
                <a:cubicBezTo>
                  <a:pt x="937" y="16326"/>
                  <a:pt x="1180" y="16932"/>
                  <a:pt x="1388" y="17386"/>
                </a:cubicBezTo>
                <a:cubicBezTo>
                  <a:pt x="1465" y="17554"/>
                  <a:pt x="1527" y="17730"/>
                  <a:pt x="1529" y="17773"/>
                </a:cubicBezTo>
                <a:cubicBezTo>
                  <a:pt x="1532" y="17885"/>
                  <a:pt x="1276" y="18816"/>
                  <a:pt x="1167" y="19090"/>
                </a:cubicBezTo>
                <a:cubicBezTo>
                  <a:pt x="1005" y="19494"/>
                  <a:pt x="936" y="19656"/>
                  <a:pt x="847" y="19837"/>
                </a:cubicBezTo>
                <a:cubicBezTo>
                  <a:pt x="695" y="20147"/>
                  <a:pt x="369" y="20693"/>
                  <a:pt x="170" y="20971"/>
                </a:cubicBezTo>
                <a:lnTo>
                  <a:pt x="17" y="21175"/>
                </a:lnTo>
                <a:lnTo>
                  <a:pt x="158" y="21260"/>
                </a:lnTo>
                <a:cubicBezTo>
                  <a:pt x="297" y="21341"/>
                  <a:pt x="481" y="21400"/>
                  <a:pt x="932" y="21527"/>
                </a:cubicBezTo>
                <a:cubicBezTo>
                  <a:pt x="1136" y="21585"/>
                  <a:pt x="1763" y="21596"/>
                  <a:pt x="1946" y="21542"/>
                </a:cubicBezTo>
                <a:cubicBezTo>
                  <a:pt x="2024" y="21518"/>
                  <a:pt x="2186" y="21473"/>
                  <a:pt x="2303" y="21443"/>
                </a:cubicBezTo>
                <a:cubicBezTo>
                  <a:pt x="2683" y="21345"/>
                  <a:pt x="3093" y="21106"/>
                  <a:pt x="3547" y="20724"/>
                </a:cubicBezTo>
                <a:lnTo>
                  <a:pt x="3785" y="20527"/>
                </a:lnTo>
                <a:lnTo>
                  <a:pt x="3964" y="20633"/>
                </a:lnTo>
                <a:cubicBezTo>
                  <a:pt x="5018" y="21292"/>
                  <a:pt x="5621" y="21470"/>
                  <a:pt x="6668" y="21429"/>
                </a:cubicBezTo>
                <a:cubicBezTo>
                  <a:pt x="7278" y="21405"/>
                  <a:pt x="7700" y="21320"/>
                  <a:pt x="8094" y="21140"/>
                </a:cubicBezTo>
                <a:cubicBezTo>
                  <a:pt x="8180" y="21101"/>
                  <a:pt x="8333" y="21036"/>
                  <a:pt x="8435" y="20992"/>
                </a:cubicBezTo>
                <a:cubicBezTo>
                  <a:pt x="8537" y="20948"/>
                  <a:pt x="8660" y="20884"/>
                  <a:pt x="8707" y="20851"/>
                </a:cubicBezTo>
                <a:cubicBezTo>
                  <a:pt x="8970" y="20669"/>
                  <a:pt x="9013" y="20646"/>
                  <a:pt x="9027" y="20668"/>
                </a:cubicBezTo>
                <a:cubicBezTo>
                  <a:pt x="9034" y="20681"/>
                  <a:pt x="9058" y="20666"/>
                  <a:pt x="9078" y="20640"/>
                </a:cubicBezTo>
                <a:cubicBezTo>
                  <a:pt x="9097" y="20614"/>
                  <a:pt x="9238" y="20482"/>
                  <a:pt x="9393" y="20351"/>
                </a:cubicBezTo>
                <a:cubicBezTo>
                  <a:pt x="9548" y="20220"/>
                  <a:pt x="9693" y="20086"/>
                  <a:pt x="9716" y="20055"/>
                </a:cubicBezTo>
                <a:cubicBezTo>
                  <a:pt x="9740" y="20024"/>
                  <a:pt x="9820" y="19955"/>
                  <a:pt x="9891" y="19893"/>
                </a:cubicBezTo>
                <a:cubicBezTo>
                  <a:pt x="9961" y="19832"/>
                  <a:pt x="10036" y="19752"/>
                  <a:pt x="10061" y="19717"/>
                </a:cubicBezTo>
                <a:cubicBezTo>
                  <a:pt x="10086" y="19682"/>
                  <a:pt x="10115" y="19654"/>
                  <a:pt x="10125" y="19654"/>
                </a:cubicBezTo>
                <a:cubicBezTo>
                  <a:pt x="10135" y="19654"/>
                  <a:pt x="10227" y="19550"/>
                  <a:pt x="10325" y="19428"/>
                </a:cubicBezTo>
                <a:cubicBezTo>
                  <a:pt x="10523" y="19183"/>
                  <a:pt x="10621" y="19051"/>
                  <a:pt x="10926" y="18625"/>
                </a:cubicBezTo>
                <a:cubicBezTo>
                  <a:pt x="11112" y="18364"/>
                  <a:pt x="11115" y="18380"/>
                  <a:pt x="11113" y="19971"/>
                </a:cubicBezTo>
                <a:cubicBezTo>
                  <a:pt x="11112" y="20736"/>
                  <a:pt x="11121" y="21372"/>
                  <a:pt x="11130" y="21387"/>
                </a:cubicBezTo>
                <a:cubicBezTo>
                  <a:pt x="11139" y="21401"/>
                  <a:pt x="11143" y="21452"/>
                  <a:pt x="11143" y="21499"/>
                </a:cubicBezTo>
                <a:cubicBezTo>
                  <a:pt x="11143" y="21547"/>
                  <a:pt x="11149" y="21584"/>
                  <a:pt x="11155" y="21584"/>
                </a:cubicBezTo>
                <a:cubicBezTo>
                  <a:pt x="11173" y="21584"/>
                  <a:pt x="11293" y="21474"/>
                  <a:pt x="11415" y="21344"/>
                </a:cubicBezTo>
                <a:cubicBezTo>
                  <a:pt x="11514" y="21239"/>
                  <a:pt x="11812" y="20943"/>
                  <a:pt x="11986" y="20774"/>
                </a:cubicBezTo>
                <a:cubicBezTo>
                  <a:pt x="12017" y="20743"/>
                  <a:pt x="12120" y="20632"/>
                  <a:pt x="12216" y="20534"/>
                </a:cubicBezTo>
                <a:cubicBezTo>
                  <a:pt x="12311" y="20436"/>
                  <a:pt x="12403" y="20358"/>
                  <a:pt x="12420" y="20358"/>
                </a:cubicBezTo>
                <a:cubicBezTo>
                  <a:pt x="12437" y="20358"/>
                  <a:pt x="12466" y="20331"/>
                  <a:pt x="12484" y="20295"/>
                </a:cubicBezTo>
                <a:cubicBezTo>
                  <a:pt x="12502" y="20258"/>
                  <a:pt x="12557" y="20189"/>
                  <a:pt x="12607" y="20147"/>
                </a:cubicBezTo>
                <a:cubicBezTo>
                  <a:pt x="12714" y="20058"/>
                  <a:pt x="12763" y="20009"/>
                  <a:pt x="12939" y="19816"/>
                </a:cubicBezTo>
                <a:cubicBezTo>
                  <a:pt x="13010" y="19738"/>
                  <a:pt x="13095" y="19654"/>
                  <a:pt x="13127" y="19626"/>
                </a:cubicBezTo>
                <a:cubicBezTo>
                  <a:pt x="13158" y="19597"/>
                  <a:pt x="13234" y="19524"/>
                  <a:pt x="13297" y="19464"/>
                </a:cubicBezTo>
                <a:cubicBezTo>
                  <a:pt x="13702" y="19072"/>
                  <a:pt x="13680" y="19083"/>
                  <a:pt x="13880" y="19161"/>
                </a:cubicBezTo>
                <a:cubicBezTo>
                  <a:pt x="14135" y="19259"/>
                  <a:pt x="14382" y="19320"/>
                  <a:pt x="14783" y="19386"/>
                </a:cubicBezTo>
                <a:cubicBezTo>
                  <a:pt x="15227" y="19460"/>
                  <a:pt x="16207" y="19412"/>
                  <a:pt x="16499" y="19302"/>
                </a:cubicBezTo>
                <a:cubicBezTo>
                  <a:pt x="16611" y="19259"/>
                  <a:pt x="16730" y="19218"/>
                  <a:pt x="16767" y="19210"/>
                </a:cubicBezTo>
                <a:cubicBezTo>
                  <a:pt x="16804" y="19202"/>
                  <a:pt x="16854" y="19181"/>
                  <a:pt x="16878" y="19168"/>
                </a:cubicBezTo>
                <a:cubicBezTo>
                  <a:pt x="16901" y="19154"/>
                  <a:pt x="17054" y="19085"/>
                  <a:pt x="17219" y="19013"/>
                </a:cubicBezTo>
                <a:cubicBezTo>
                  <a:pt x="17383" y="18941"/>
                  <a:pt x="17568" y="18843"/>
                  <a:pt x="17627" y="18794"/>
                </a:cubicBezTo>
                <a:cubicBezTo>
                  <a:pt x="17686" y="18746"/>
                  <a:pt x="17734" y="18721"/>
                  <a:pt x="17734" y="18738"/>
                </a:cubicBezTo>
                <a:cubicBezTo>
                  <a:pt x="17734" y="18755"/>
                  <a:pt x="17750" y="18740"/>
                  <a:pt x="17772" y="18710"/>
                </a:cubicBezTo>
                <a:cubicBezTo>
                  <a:pt x="17794" y="18680"/>
                  <a:pt x="17823" y="18662"/>
                  <a:pt x="17836" y="18668"/>
                </a:cubicBezTo>
                <a:cubicBezTo>
                  <a:pt x="17860" y="18677"/>
                  <a:pt x="18333" y="18329"/>
                  <a:pt x="18419" y="18238"/>
                </a:cubicBezTo>
                <a:cubicBezTo>
                  <a:pt x="18443" y="18213"/>
                  <a:pt x="18573" y="18087"/>
                  <a:pt x="18709" y="17956"/>
                </a:cubicBezTo>
                <a:cubicBezTo>
                  <a:pt x="18844" y="17825"/>
                  <a:pt x="19030" y="17620"/>
                  <a:pt x="19122" y="17505"/>
                </a:cubicBezTo>
                <a:cubicBezTo>
                  <a:pt x="19468" y="17073"/>
                  <a:pt x="19538" y="16984"/>
                  <a:pt x="19616" y="16857"/>
                </a:cubicBezTo>
                <a:cubicBezTo>
                  <a:pt x="19660" y="16786"/>
                  <a:pt x="19709" y="16730"/>
                  <a:pt x="19726" y="16730"/>
                </a:cubicBezTo>
                <a:cubicBezTo>
                  <a:pt x="19744" y="16730"/>
                  <a:pt x="19760" y="16710"/>
                  <a:pt x="19760" y="16688"/>
                </a:cubicBezTo>
                <a:cubicBezTo>
                  <a:pt x="19760" y="16666"/>
                  <a:pt x="19831" y="16533"/>
                  <a:pt x="19918" y="16392"/>
                </a:cubicBezTo>
                <a:cubicBezTo>
                  <a:pt x="20104" y="16091"/>
                  <a:pt x="20442" y="15436"/>
                  <a:pt x="20442" y="15378"/>
                </a:cubicBezTo>
                <a:cubicBezTo>
                  <a:pt x="20442" y="15356"/>
                  <a:pt x="20489" y="15251"/>
                  <a:pt x="20544" y="15153"/>
                </a:cubicBezTo>
                <a:cubicBezTo>
                  <a:pt x="20599" y="15054"/>
                  <a:pt x="20642" y="14966"/>
                  <a:pt x="20642" y="14955"/>
                </a:cubicBezTo>
                <a:cubicBezTo>
                  <a:pt x="20642" y="14945"/>
                  <a:pt x="20694" y="14807"/>
                  <a:pt x="20757" y="14645"/>
                </a:cubicBezTo>
                <a:cubicBezTo>
                  <a:pt x="21115" y="13730"/>
                  <a:pt x="21402" y="12429"/>
                  <a:pt x="21545" y="11088"/>
                </a:cubicBezTo>
                <a:cubicBezTo>
                  <a:pt x="21579" y="10763"/>
                  <a:pt x="21600" y="10232"/>
                  <a:pt x="21600" y="9700"/>
                </a:cubicBezTo>
                <a:cubicBezTo>
                  <a:pt x="21600" y="9169"/>
                  <a:pt x="21579" y="8636"/>
                  <a:pt x="21545" y="8306"/>
                </a:cubicBezTo>
                <a:cubicBezTo>
                  <a:pt x="21485" y="7742"/>
                  <a:pt x="21388" y="7088"/>
                  <a:pt x="21302" y="6700"/>
                </a:cubicBezTo>
                <a:cubicBezTo>
                  <a:pt x="21267" y="6544"/>
                  <a:pt x="21229" y="6378"/>
                  <a:pt x="21221" y="6326"/>
                </a:cubicBezTo>
                <a:cubicBezTo>
                  <a:pt x="21200" y="6198"/>
                  <a:pt x="21088" y="5783"/>
                  <a:pt x="20965" y="5382"/>
                </a:cubicBezTo>
                <a:cubicBezTo>
                  <a:pt x="20636" y="4310"/>
                  <a:pt x="20001" y="3022"/>
                  <a:pt x="19475" y="2368"/>
                </a:cubicBezTo>
                <a:cubicBezTo>
                  <a:pt x="19373" y="2241"/>
                  <a:pt x="19274" y="2109"/>
                  <a:pt x="19258" y="2079"/>
                </a:cubicBezTo>
                <a:cubicBezTo>
                  <a:pt x="19225" y="2015"/>
                  <a:pt x="18765" y="1505"/>
                  <a:pt x="18615" y="1367"/>
                </a:cubicBezTo>
                <a:cubicBezTo>
                  <a:pt x="18197" y="983"/>
                  <a:pt x="17618" y="578"/>
                  <a:pt x="17236" y="402"/>
                </a:cubicBezTo>
                <a:cubicBezTo>
                  <a:pt x="17110" y="345"/>
                  <a:pt x="16982" y="277"/>
                  <a:pt x="16950" y="254"/>
                </a:cubicBezTo>
                <a:cubicBezTo>
                  <a:pt x="16919" y="232"/>
                  <a:pt x="16724" y="170"/>
                  <a:pt x="16520" y="114"/>
                </a:cubicBezTo>
                <a:cubicBezTo>
                  <a:pt x="16267" y="43"/>
                  <a:pt x="15850" y="6"/>
                  <a:pt x="15430" y="1"/>
                </a:cubicBezTo>
                <a:close/>
              </a:path>
            </a:pathLst>
          </a:custGeom>
          <a:ln w="12700">
            <a:miter lim="400000"/>
          </a:ln>
          <a:effectLst>
            <a:outerShdw sx="100000" sy="100000" kx="0" ky="0" algn="b" rotWithShape="0" blurRad="381000" dist="117742" dir="5400000">
              <a:srgbClr val="000000">
                <a:alpha val="93354"/>
              </a:srgbClr>
            </a:outerShdw>
          </a:effectLst>
        </p:spPr>
      </p:pic>
      <p:pic>
        <p:nvPicPr>
          <p:cNvPr id="355" name="Image" descr="Image"/>
          <p:cNvPicPr>
            <a:picLocks noChangeAspect="1"/>
          </p:cNvPicPr>
          <p:nvPr/>
        </p:nvPicPr>
        <p:blipFill>
          <a:blip r:embed="rId8">
            <a:extLst/>
          </a:blip>
          <a:stretch>
            <a:fillRect/>
          </a:stretch>
        </p:blipFill>
        <p:spPr>
          <a:xfrm>
            <a:off x="-199154" y="1841159"/>
            <a:ext cx="2467324" cy="2878545"/>
          </a:xfrm>
          <a:prstGeom prst="rect">
            <a:avLst/>
          </a:prstGeom>
          <a:ln w="12700">
            <a:miter lim="400000"/>
          </a:ln>
        </p:spPr>
      </p:pic>
      <p:sp>
        <p:nvSpPr>
          <p:cNvPr id="356" name="The concept of good works and salvation has confused me, because we cannot work our way or earn salvation based on all the good we have done, as we are saved by grace through faith, but that verse, as well as Eph. 2:10, Titus 2:14, 3:8, Hebrews 10:24, Ma"/>
          <p:cNvSpPr/>
          <p:nvPr/>
        </p:nvSpPr>
        <p:spPr>
          <a:xfrm>
            <a:off x="1419629" y="1059767"/>
            <a:ext cx="11252598" cy="2967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0" y="0"/>
                </a:moveTo>
                <a:cubicBezTo>
                  <a:pt x="2304" y="0"/>
                  <a:pt x="1674" y="2387"/>
                  <a:pt x="1674" y="5331"/>
                </a:cubicBezTo>
                <a:lnTo>
                  <a:pt x="1674" y="8928"/>
                </a:lnTo>
                <a:lnTo>
                  <a:pt x="0" y="10456"/>
                </a:lnTo>
                <a:lnTo>
                  <a:pt x="1674" y="11982"/>
                </a:lnTo>
                <a:lnTo>
                  <a:pt x="1674" y="16269"/>
                </a:lnTo>
                <a:cubicBezTo>
                  <a:pt x="1674" y="19213"/>
                  <a:pt x="2304" y="21600"/>
                  <a:pt x="3080" y="21600"/>
                </a:cubicBezTo>
                <a:lnTo>
                  <a:pt x="20194" y="21600"/>
                </a:lnTo>
                <a:cubicBezTo>
                  <a:pt x="20971" y="21600"/>
                  <a:pt x="21600" y="19213"/>
                  <a:pt x="21600" y="16269"/>
                </a:cubicBezTo>
                <a:lnTo>
                  <a:pt x="21600" y="5331"/>
                </a:lnTo>
                <a:cubicBezTo>
                  <a:pt x="21600" y="2387"/>
                  <a:pt x="20971" y="0"/>
                  <a:pt x="20194" y="0"/>
                </a:cubicBezTo>
                <a:lnTo>
                  <a:pt x="3080" y="0"/>
                </a:lnTo>
                <a:close/>
              </a:path>
            </a:pathLst>
          </a:custGeom>
          <a:gradFill>
            <a:gsLst>
              <a:gs pos="0">
                <a:srgbClr val="EBEBEB"/>
              </a:gs>
              <a:gs pos="100000">
                <a:srgbClr val="D6D6D6"/>
              </a:gs>
            </a:gsLst>
            <a:lin ang="5400000"/>
          </a:gradFill>
          <a:ln w="25400">
            <a:solidFill>
              <a:srgbClr val="005493"/>
            </a:solidFill>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000000"/>
                </a:solidFill>
                <a:effectLst>
                  <a:outerShdw sx="100000" sy="100000" kx="0" ky="0" algn="b" rotWithShape="0" blurRad="76200" dist="12700" dir="5400000">
                    <a:srgbClr val="000000">
                      <a:alpha val="50000"/>
                    </a:srgbClr>
                  </a:outerShdw>
                </a:effectLst>
                <a:latin typeface="Times New Roman"/>
                <a:ea typeface="Times New Roman"/>
                <a:cs typeface="Times New Roman"/>
                <a:sym typeface="Times New Roman"/>
              </a:defRPr>
            </a:lvl1pPr>
          </a:lstStyle>
          <a:p>
            <a:pPr/>
            <a:r>
              <a:t>The concept of good works and salvation has confused me, because we cannot work our way or earn salvation based on all the good we have done, as we are saved by grace through faith, but that verse, as well as Eph. 2:10, Titus 2:14, 3:8, Hebrews 10:24, Matthew 5:16, confuse me, because they all talk about good works.</a:t>
            </a:r>
          </a:p>
        </p:txBody>
      </p:sp>
      <p:sp>
        <p:nvSpPr>
          <p:cNvPr id="357" name="Luke 17:10 (NKJV)…"/>
          <p:cNvSpPr txBox="1"/>
          <p:nvPr/>
        </p:nvSpPr>
        <p:spPr>
          <a:xfrm>
            <a:off x="4879656" y="4219363"/>
            <a:ext cx="7794760" cy="5218666"/>
          </a:xfrm>
          <a:prstGeom prst="rect">
            <a:avLst/>
          </a:prstGeom>
          <a:ln w="12700">
            <a:miter lim="400000"/>
          </a:ln>
          <a:effectLst>
            <a:outerShdw sx="100000" sy="100000" kx="0" ky="0" algn="b" rotWithShape="0" blurRad="203200" dist="117742" dir="5400000">
              <a:srgbClr val="000000">
                <a:alpha val="973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800"/>
              </a:spcBef>
              <a:defRPr b="1" sz="4800">
                <a:solidFill>
                  <a:srgbClr val="FFFF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pPr>
            <a:r>
              <a:t>Luke 17:10 (NKJV) </a:t>
            </a:r>
          </a:p>
          <a:p>
            <a:pPr>
              <a:spcBef>
                <a:spcPts val="1500"/>
              </a:spcBef>
              <a:defRPr sz="4900">
                <a:solidFill>
                  <a:srgbClr val="FFFFFF"/>
                </a:solidFill>
                <a:effectLst>
                  <a:outerShdw sx="100000" sy="100000" kx="0" ky="0" algn="b" rotWithShape="0" blurRad="50800" dist="63500" dir="2700000">
                    <a:srgbClr val="000000"/>
                  </a:outerShdw>
                </a:effectLst>
                <a:latin typeface="Times New Roman"/>
                <a:ea typeface="Times New Roman"/>
                <a:cs typeface="Times New Roman"/>
                <a:sym typeface="Times New Roman"/>
              </a:defRPr>
            </a:pPr>
            <a:r>
              <a:rPr baseline="31999"/>
              <a:t>10</a:t>
            </a:r>
            <a:r>
              <a:t> So likewise you, when you have done all those things which you are commanded, say, ‘We are unprofitable servants. We have done what was our duty to do.’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