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1972974" y="11404798"/>
            <a:ext cx="424657" cy="462757"/>
          </a:xfrm>
          <a:prstGeom prst="rect">
            <a:avLst/>
          </a:prstGeom>
        </p:spPr>
        <p:txBody>
          <a:bodyPr lIns="53578" tIns="53578" rIns="53578" bIns="53578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xfrm>
            <a:off x="3552825" y="3867150"/>
            <a:ext cx="17287875" cy="3419475"/>
          </a:xfrm>
          <a:prstGeom prst="rect">
            <a:avLst/>
          </a:prstGeom>
        </p:spPr>
        <p:txBody>
          <a:bodyPr lIns="38100" tIns="38100" rIns="38100" bIns="38100" anchor="b"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3552825" y="7277100"/>
            <a:ext cx="17287875" cy="1362075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1990387" y="11436350"/>
            <a:ext cx="393701" cy="431801"/>
          </a:xfrm>
          <a:prstGeom prst="rect">
            <a:avLst/>
          </a:prstGeom>
        </p:spPr>
        <p:txBody>
          <a:bodyPr lIns="38100" tIns="38100" rIns="38100" bIns="38100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3552825" y="1981200"/>
            <a:ext cx="17287875" cy="2571750"/>
          </a:xfrm>
          <a:prstGeom prst="rect">
            <a:avLst/>
          </a:prstGeom>
        </p:spPr>
        <p:txBody>
          <a:bodyPr lIns="38100" tIns="38100" rIns="38100" bIns="38100"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3552825" y="4591050"/>
            <a:ext cx="17287875" cy="6648450"/>
          </a:xfrm>
          <a:prstGeom prst="rect">
            <a:avLst/>
          </a:prstGeom>
        </p:spPr>
        <p:txBody>
          <a:bodyPr lIns="38100" tIns="38100" rIns="38100" bIns="381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11990387" y="11436350"/>
            <a:ext cx="393701" cy="431801"/>
          </a:xfrm>
          <a:prstGeom prst="rect">
            <a:avLst/>
          </a:prstGeom>
        </p:spPr>
        <p:txBody>
          <a:bodyPr lIns="38100" tIns="38100" rIns="38100" bIns="38100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ody Level One…"/>
          <p:cNvSpPr txBox="1"/>
          <p:nvPr>
            <p:ph type="body" idx="1"/>
          </p:nvPr>
        </p:nvSpPr>
        <p:spPr>
          <a:xfrm>
            <a:off x="4124325" y="2514600"/>
            <a:ext cx="16125825" cy="8667750"/>
          </a:xfrm>
          <a:prstGeom prst="rect">
            <a:avLst/>
          </a:prstGeom>
        </p:spPr>
        <p:txBody>
          <a:bodyPr lIns="38100" tIns="38100" rIns="38100" bIns="381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11990387" y="11436350"/>
            <a:ext cx="393701" cy="431801"/>
          </a:xfrm>
          <a:prstGeom prst="rect">
            <a:avLst/>
          </a:prstGeom>
        </p:spPr>
        <p:txBody>
          <a:bodyPr lIns="38100" tIns="38100" rIns="38100" bIns="38100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11990387" y="11436350"/>
            <a:ext cx="393701" cy="431801"/>
          </a:xfrm>
          <a:prstGeom prst="rect">
            <a:avLst/>
          </a:prstGeom>
        </p:spPr>
        <p:txBody>
          <a:bodyPr lIns="38100" tIns="38100" rIns="38100" bIns="38100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524000" indent="-6096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5603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defRPr b="1" sz="8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1123950" indent="-66675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554479" indent="-640079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2082800" indent="-7112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540000" indent="-7112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»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lIns="91439" tIns="91439" rIns="91439" bIns="91439" anchor="b"/>
          <a:lstStyle/>
          <a:p>
            <a:pPr marL="0" indent="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defRPr b="1" cap="none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524000" indent="-6096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5603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 lIns="91439" tIns="91439" rIns="91439" bIns="91439" anchor="t"/>
          <a:lstStyle/>
          <a:p>
            <a:pPr marL="0" indent="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defRPr b="1" cap="none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254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defRPr sz="2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7366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4732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22098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9464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36830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44196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51562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58928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66294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B050"/>
                </a:solidFill>
              </a:defRPr>
            </a:pPr>
            <a:r>
              <a:t>DO</a:t>
            </a:r>
            <a:r>
              <a:rPr>
                <a:solidFill>
                  <a:srgbClr val="0070C0"/>
                </a:solidFill>
              </a:rPr>
              <a:t> THE </a:t>
            </a:r>
            <a:r>
              <a:t>WORK</a:t>
            </a:r>
            <a:r>
              <a:rPr>
                <a:solidFill>
                  <a:srgbClr val="0070C0"/>
                </a:solidFill>
              </a:rPr>
              <a:t> OF AN EVANGELIST</a:t>
            </a:r>
          </a:p>
        </p:txBody>
      </p:sp>
      <p:sp>
        <p:nvSpPr>
          <p:cNvPr id="161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2 TIMOTHY 4:5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2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88" name="Content Placeholder 2"/>
          <p:cNvSpPr txBox="1"/>
          <p:nvPr>
            <p:ph type="body" idx="1"/>
          </p:nvPr>
        </p:nvSpPr>
        <p:spPr>
          <a:xfrm>
            <a:off x="3810000" y="1828800"/>
            <a:ext cx="169164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3:10-14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follow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apostolic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example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3:14-17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know</a:t>
            </a:r>
            <a:r>
              <a:rPr>
                <a:solidFill>
                  <a:srgbClr val="0070C0"/>
                </a:solidFill>
              </a:rPr>
              <a:t> the scriptures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3:14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continue</a:t>
            </a:r>
            <a:r>
              <a:rPr>
                <a:solidFill>
                  <a:srgbClr val="0070C0"/>
                </a:solidFill>
              </a:rPr>
              <a:t> in the scriptures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4:2</a:t>
            </a:r>
            <a:r>
              <a:rPr>
                <a:solidFill>
                  <a:srgbClr val="0070C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preach</a:t>
            </a:r>
            <a:r>
              <a:rPr i="1">
                <a:solidFill>
                  <a:srgbClr val="0070C0"/>
                </a:solidFill>
              </a:rPr>
              <a:t> the word</a:t>
            </a:r>
            <a:r>
              <a:rPr i="1">
                <a:solidFill>
                  <a:srgbClr val="000000"/>
                </a:solidFill>
              </a:rPr>
              <a:t>!</a:t>
            </a:r>
            <a:endParaRPr i="1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When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are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receptive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When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people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are</a:t>
            </a:r>
            <a:r>
              <a:rPr>
                <a:solidFill>
                  <a:srgbClr val="000000"/>
                </a:solidFill>
              </a:rPr>
              <a:t> not receptive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Convict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t>rebuke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0000"/>
                </a:solidFill>
              </a:rPr>
              <a:t> </a:t>
            </a:r>
            <a:r>
              <a:t>encourage </a:t>
            </a:r>
            <a:r>
              <a:rPr>
                <a:solidFill>
                  <a:srgbClr val="FF0000"/>
                </a:solidFill>
              </a:rPr>
              <a:t>John</a:t>
            </a:r>
            <a:r>
              <a:t> </a:t>
            </a:r>
            <a:r>
              <a:rPr>
                <a:solidFill>
                  <a:srgbClr val="FF0000"/>
                </a:solidFill>
              </a:rPr>
              <a:t>16:7-11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4:5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Be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watchful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 i="1">
                <a:solidFill>
                  <a:srgbClr val="00FF00"/>
                </a:solidFill>
              </a:rPr>
              <a:t>keep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your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head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b="0" sz="5600">
                <a:solidFill>
                  <a:srgbClr val="000000"/>
                </a:solidFill>
              </a:rPr>
              <a:t>NIV</a:t>
            </a:r>
            <a:r>
              <a:rPr b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t>Two</a:t>
            </a:r>
            <a:r>
              <a:rPr>
                <a:solidFill>
                  <a:srgbClr val="0070C0"/>
                </a:solidFill>
              </a:rPr>
              <a:t> Letters to Timothy</a:t>
            </a:r>
          </a:p>
        </p:txBody>
      </p:sp>
      <p:sp>
        <p:nvSpPr>
          <p:cNvPr id="164" name="Content Placeholder 2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 Timothy  </a:t>
            </a:r>
            <a:r>
              <a:rPr b="0">
                <a:solidFill>
                  <a:srgbClr val="000000"/>
                </a:solidFill>
              </a:rPr>
              <a:t>(in</a:t>
            </a:r>
            <a:r>
              <a:t> </a:t>
            </a:r>
            <a:r>
              <a:rPr>
                <a:solidFill>
                  <a:srgbClr val="0070C0"/>
                </a:solidFill>
              </a:rPr>
              <a:t>Ephesus</a:t>
            </a:r>
            <a:r>
              <a:rPr>
                <a:solidFill>
                  <a:srgbClr val="000000"/>
                </a:solidFill>
              </a:rPr>
              <a:t>—</a:t>
            </a:r>
            <a:r>
              <a:t>1:3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i="1" sz="7200">
                <a:solidFill>
                  <a:srgbClr val="00FF00"/>
                </a:solidFill>
              </a:defRPr>
            </a:pPr>
            <a:r>
              <a:t>Know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how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conduct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yourself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in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house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3:14-15</a:t>
            </a:r>
            <a:endParaRPr i="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 Timothy </a:t>
            </a:r>
            <a:r>
              <a:rPr b="0">
                <a:solidFill>
                  <a:srgbClr val="000000"/>
                </a:solidFill>
              </a:rPr>
              <a:t>(in </a:t>
            </a:r>
            <a:r>
              <a:rPr>
                <a:solidFill>
                  <a:srgbClr val="0070C0"/>
                </a:solidFill>
              </a:rPr>
              <a:t>Ephesus</a:t>
            </a:r>
            <a:r>
              <a:rPr>
                <a:solidFill>
                  <a:srgbClr val="000000"/>
                </a:solidFill>
              </a:rPr>
              <a:t>—</a:t>
            </a:r>
            <a:r>
              <a:t>1:16-18; 4:12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i="1" sz="7200">
                <a:solidFill>
                  <a:srgbClr val="00FF00"/>
                </a:solidFill>
              </a:defRPr>
            </a:pPr>
            <a:r>
              <a:t>Stir</a:t>
            </a:r>
            <a:r>
              <a:rPr>
                <a:solidFill>
                  <a:srgbClr val="000000"/>
                </a:solidFill>
              </a:rPr>
              <a:t> </a:t>
            </a:r>
            <a:r>
              <a:t>up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gift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1:6-7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1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67" name="Content Placeholder 2"/>
          <p:cNvSpPr txBox="1"/>
          <p:nvPr>
            <p:ph type="body" idx="1"/>
          </p:nvPr>
        </p:nvSpPr>
        <p:spPr>
          <a:xfrm>
            <a:off x="3962400" y="1828800"/>
            <a:ext cx="16459200" cy="1042352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1:3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7030A0"/>
                </a:solidFill>
              </a:rPr>
              <a:t>charge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some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that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they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teach</a:t>
            </a:r>
            <a:r>
              <a:rPr i="1">
                <a:solidFill>
                  <a:srgbClr val="000000"/>
                </a:solidFill>
              </a:rPr>
              <a:t> no other </a:t>
            </a:r>
            <a:r>
              <a:rPr i="1">
                <a:solidFill>
                  <a:srgbClr val="0070C0"/>
                </a:solidFill>
              </a:rPr>
              <a:t>doctrine</a:t>
            </a:r>
            <a:endParaRPr i="1"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1:18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wage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the good warfare </a:t>
            </a:r>
            <a:r>
              <a:t>6:12</a:t>
            </a:r>
            <a:endParaRPr i="1"/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2:1-8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teach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men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to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pray</a:t>
            </a:r>
            <a:endParaRPr i="1">
              <a:solidFill>
                <a:srgbClr val="00FF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3:1-7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appoint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bishops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0070C0"/>
                </a:solidFill>
              </a:rPr>
              <a:t>elders</a:t>
            </a:r>
            <a:r>
              <a:rPr b="0">
                <a:solidFill>
                  <a:srgbClr val="000000"/>
                </a:solidFill>
              </a:rPr>
              <a:t>—</a:t>
            </a:r>
            <a:r>
              <a:t>Titus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1:5-9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3:8-13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appoint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deacons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1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70" name="Content Placeholder 2"/>
          <p:cNvSpPr txBox="1"/>
          <p:nvPr>
            <p:ph type="body" idx="1"/>
          </p:nvPr>
        </p:nvSpPr>
        <p:spPr>
          <a:xfrm>
            <a:off x="3962400" y="1828800"/>
            <a:ext cx="16459200" cy="1042352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4:1-11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nourished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in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the words of faith and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good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doctrine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instruct </a:t>
            </a:r>
            <a:r>
              <a:rPr i="1">
                <a:solidFill>
                  <a:srgbClr val="0070C0"/>
                </a:solidFill>
              </a:rPr>
              <a:t>the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brethren</a:t>
            </a:r>
            <a:r>
              <a:rPr i="1">
                <a:solidFill>
                  <a:srgbClr val="000000"/>
                </a:solidFill>
              </a:rPr>
              <a:t> </a:t>
            </a:r>
            <a:endParaRPr i="1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i="1" sz="7200"/>
            </a:pPr>
            <a:r>
              <a:t>Reject</a:t>
            </a:r>
            <a:r>
              <a:rPr>
                <a:solidFill>
                  <a:srgbClr val="0070C0"/>
                </a:solidFill>
              </a:rPr>
              <a:t> </a:t>
            </a:r>
            <a:r>
              <a:t>profane</a:t>
            </a:r>
            <a:r>
              <a:rPr>
                <a:solidFill>
                  <a:srgbClr val="00FF00"/>
                </a:solidFill>
              </a:rPr>
              <a:t> </a:t>
            </a:r>
            <a:r>
              <a:t>and simple fables </a:t>
            </a:r>
            <a:r>
              <a:rPr i="0">
                <a:solidFill>
                  <a:srgbClr val="FF0000"/>
                </a:solidFill>
              </a:rPr>
              <a:t>6:3-5,20 </a:t>
            </a:r>
            <a:r>
              <a:rPr i="0"/>
              <a:t>avoid</a:t>
            </a:r>
            <a:r>
              <a:rPr i="0">
                <a:solidFill>
                  <a:srgbClr val="FF0000"/>
                </a:solidFill>
              </a:rPr>
              <a:t> </a:t>
            </a:r>
            <a:r>
              <a:rPr b="0" i="0"/>
              <a:t>the</a:t>
            </a:r>
            <a:r>
              <a:rPr i="0">
                <a:solidFill>
                  <a:srgbClr val="FF0000"/>
                </a:solidFill>
              </a:rPr>
              <a:t> </a:t>
            </a:r>
            <a:r>
              <a:rPr i="0"/>
              <a:t>divisive</a:t>
            </a:r>
            <a:r>
              <a:rPr i="0">
                <a:solidFill>
                  <a:srgbClr val="FF0000"/>
                </a:solidFill>
              </a:rPr>
              <a:t> </a:t>
            </a:r>
            <a:r>
              <a:rPr i="0"/>
              <a:t>teachers</a:t>
            </a:r>
            <a:endParaRPr i="0"/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4:7</a:t>
            </a:r>
            <a:r>
              <a:rPr i="1">
                <a:solidFill>
                  <a:srgbClr val="00B050"/>
                </a:solidFill>
              </a:rPr>
              <a:t> Exercise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yourself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to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godliness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t>Hebrews 5:14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4:12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be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an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example</a:t>
            </a:r>
            <a:endParaRPr i="1"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4:13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FF00"/>
                </a:solidFill>
              </a:rPr>
              <a:t>read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 i="1">
                <a:solidFill>
                  <a:srgbClr val="00FF00"/>
                </a:solidFill>
              </a:rPr>
              <a:t>encourage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 i="1">
                <a:solidFill>
                  <a:srgbClr val="00FF00"/>
                </a:solidFill>
              </a:rPr>
              <a:t>teach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1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73" name="Content Placeholder 2"/>
          <p:cNvSpPr txBox="1"/>
          <p:nvPr>
            <p:ph type="body" idx="1"/>
          </p:nvPr>
        </p:nvSpPr>
        <p:spPr>
          <a:xfrm>
            <a:off x="3962400" y="1828800"/>
            <a:ext cx="164592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4:15-16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meditate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FF00"/>
                </a:solidFill>
              </a:rPr>
              <a:t> grow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FF00"/>
                </a:solidFill>
              </a:rPr>
              <a:t> save </a:t>
            </a:r>
            <a:r>
              <a:rPr>
                <a:solidFill>
                  <a:srgbClr val="0070C0"/>
                </a:solidFill>
              </a:rPr>
              <a:t>others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5:1-2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treat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Christians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family 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5:3-16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teach </a:t>
            </a:r>
            <a:r>
              <a:rPr>
                <a:solidFill>
                  <a:srgbClr val="0070C0"/>
                </a:solidFill>
              </a:rPr>
              <a:t>distinction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between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individual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and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church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responsibilities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5:17-18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honor</a:t>
            </a:r>
            <a:r>
              <a:rPr>
                <a:solidFill>
                  <a:srgbClr val="0070C0"/>
                </a:solidFill>
              </a:rPr>
              <a:t> elders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5:19-25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be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slow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judge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1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76" name="Content Placeholder 2"/>
          <p:cNvSpPr txBox="1"/>
          <p:nvPr>
            <p:ph type="body" idx="1"/>
          </p:nvPr>
        </p:nvSpPr>
        <p:spPr>
          <a:xfrm>
            <a:off x="3810000" y="1828800"/>
            <a:ext cx="169164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6:1-2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teach</a:t>
            </a:r>
            <a:r>
              <a:rPr>
                <a:solidFill>
                  <a:srgbClr val="0070C0"/>
                </a:solidFill>
              </a:rPr>
              <a:t> Christians </a:t>
            </a:r>
            <a:r>
              <a:rPr>
                <a:solidFill>
                  <a:srgbClr val="00FF00"/>
                </a:solidFill>
              </a:rPr>
              <a:t>to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respect</a:t>
            </a:r>
            <a:r>
              <a:rPr>
                <a:solidFill>
                  <a:srgbClr val="0070C0"/>
                </a:solidFill>
              </a:rPr>
              <a:t> each other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6:3-11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avoid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causes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bad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fruit </a:t>
            </a:r>
            <a:r>
              <a:t>2Tm2:23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6:11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pursue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righteousness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godliness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faith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love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patience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B0F0"/>
                </a:solidFill>
              </a:rPr>
              <a:t> gentleness </a:t>
            </a:r>
            <a:r>
              <a:t>2Tm2:22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6:17-19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Teach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Christians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be</a:t>
            </a:r>
            <a:r>
              <a:rPr>
                <a:solidFill>
                  <a:srgbClr val="00B0F0"/>
                </a:solidFill>
              </a:rPr>
              <a:t> generous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6:20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protect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2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3810000" y="1828800"/>
            <a:ext cx="169164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1:6-7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use</a:t>
            </a:r>
            <a:r>
              <a:rPr>
                <a:solidFill>
                  <a:srgbClr val="0070C0"/>
                </a:solidFill>
              </a:rPr>
              <a:t> the abilities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has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given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for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0070C0"/>
                </a:solidFill>
              </a:rPr>
              <a:t> glory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1:8-18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do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808080"/>
                </a:solidFill>
              </a:rPr>
              <a:t>be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808080"/>
                </a:solidFill>
              </a:rPr>
              <a:t>ashamed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808080"/>
                </a:solidFill>
              </a:rPr>
              <a:t>of</a:t>
            </a:r>
            <a:r>
              <a:rPr>
                <a:solidFill>
                  <a:srgbClr val="0070C0"/>
                </a:solidFill>
              </a:rPr>
              <a:t> the gospel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has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not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given</a:t>
            </a:r>
            <a:r>
              <a:rPr>
                <a:solidFill>
                  <a:srgbClr val="0070C0"/>
                </a:solidFill>
              </a:rPr>
              <a:t> us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fear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1:13</a:t>
            </a:r>
            <a:r>
              <a:rPr>
                <a:solidFill>
                  <a:srgbClr val="0070C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hold</a:t>
            </a:r>
            <a:r>
              <a:rPr i="1">
                <a:solidFill>
                  <a:srgbClr val="0070C0"/>
                </a:solidFill>
              </a:rPr>
              <a:t> </a:t>
            </a:r>
            <a:r>
              <a:rPr i="1">
                <a:solidFill>
                  <a:srgbClr val="00B050"/>
                </a:solidFill>
              </a:rPr>
              <a:t>fast</a:t>
            </a:r>
            <a:r>
              <a:rPr i="1">
                <a:solidFill>
                  <a:srgbClr val="0070C0"/>
                </a:solidFill>
              </a:rPr>
              <a:t> the pattern of sound words </a:t>
            </a:r>
            <a:endParaRPr i="1"/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2:1-13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endure </a:t>
            </a:r>
            <a:r>
              <a:rPr>
                <a:solidFill>
                  <a:srgbClr val="002060"/>
                </a:solidFill>
              </a:rPr>
              <a:t>hardship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has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given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70C0"/>
                </a:solidFill>
              </a:rPr>
              <a:t>of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power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be strong in </a:t>
            </a:r>
            <a:r>
              <a:rPr>
                <a:solidFill>
                  <a:srgbClr val="00B0F0"/>
                </a:solidFill>
              </a:rPr>
              <a:t>the grace in Christ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2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82" name="Content Placeholder 2"/>
          <p:cNvSpPr txBox="1"/>
          <p:nvPr>
            <p:ph type="body" idx="1"/>
          </p:nvPr>
        </p:nvSpPr>
        <p:spPr>
          <a:xfrm>
            <a:off x="3810000" y="1828800"/>
            <a:ext cx="169164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2:2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Train </a:t>
            </a:r>
            <a:r>
              <a:rPr>
                <a:solidFill>
                  <a:srgbClr val="0070C0"/>
                </a:solidFill>
              </a:rPr>
              <a:t>faithful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men</a:t>
            </a:r>
            <a:r>
              <a:rPr>
                <a:solidFill>
                  <a:srgbClr val="00FF00"/>
                </a:solidFill>
              </a:rPr>
              <a:t> to teach </a:t>
            </a:r>
            <a:r>
              <a:rPr>
                <a:solidFill>
                  <a:srgbClr val="0070C0"/>
                </a:solidFill>
              </a:rPr>
              <a:t>others 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2:10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endure all </a:t>
            </a:r>
            <a:r>
              <a:rPr>
                <a:solidFill>
                  <a:srgbClr val="0070C0"/>
                </a:solidFill>
              </a:rPr>
              <a:t>things to save others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2:14-26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has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given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love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2:14 </a:t>
            </a:r>
            <a:r>
              <a:rPr>
                <a:solidFill>
                  <a:srgbClr val="00B050"/>
                </a:solidFill>
              </a:rPr>
              <a:t>remind</a:t>
            </a:r>
            <a:r>
              <a:t> </a:t>
            </a:r>
            <a:r>
              <a:rPr>
                <a:solidFill>
                  <a:srgbClr val="0070C0"/>
                </a:solidFill>
              </a:rPr>
              <a:t>Christians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t> </a:t>
            </a:r>
            <a:r>
              <a:rPr>
                <a:solidFill>
                  <a:srgbClr val="00B0F0"/>
                </a:solidFill>
              </a:rPr>
              <a:t>reward</a:t>
            </a:r>
            <a:r>
              <a:t> </a:t>
            </a:r>
            <a:r>
              <a:rPr>
                <a:solidFill>
                  <a:srgbClr val="00B050"/>
                </a:solidFill>
              </a:rPr>
              <a:t>after</a:t>
            </a:r>
            <a:r>
              <a:t> </a:t>
            </a:r>
            <a:r>
              <a:rPr>
                <a:solidFill>
                  <a:srgbClr val="002060"/>
                </a:solidFill>
              </a:rPr>
              <a:t>suffering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to</a:t>
            </a:r>
            <a:r>
              <a:t> </a:t>
            </a:r>
            <a:r>
              <a:rPr>
                <a:solidFill>
                  <a:srgbClr val="000000"/>
                </a:solidFill>
              </a:rPr>
              <a:t>avoid</a:t>
            </a:r>
            <a:r>
              <a:t> </a:t>
            </a:r>
            <a:r>
              <a:rPr>
                <a:solidFill>
                  <a:srgbClr val="000000"/>
                </a:solidFill>
              </a:rPr>
              <a:t>harmful</a:t>
            </a:r>
            <a:r>
              <a:t> </a:t>
            </a:r>
            <a:r>
              <a:rPr>
                <a:solidFill>
                  <a:srgbClr val="000000"/>
                </a:solidFill>
              </a:rPr>
              <a:t>arguments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2:15</a:t>
            </a:r>
            <a:r>
              <a:rPr>
                <a:solidFill>
                  <a:srgbClr val="00FF00"/>
                </a:solidFill>
              </a:rPr>
              <a:t> Be</a:t>
            </a:r>
            <a:r>
              <a:t> </a:t>
            </a:r>
            <a:r>
              <a:rPr>
                <a:solidFill>
                  <a:srgbClr val="00FF00"/>
                </a:solidFill>
              </a:rPr>
              <a:t>diligent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in</a:t>
            </a:r>
            <a:r>
              <a:t> </a:t>
            </a:r>
            <a:r>
              <a:rPr>
                <a:solidFill>
                  <a:srgbClr val="00B050"/>
                </a:solidFill>
              </a:rPr>
              <a:t>work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t> </a:t>
            </a:r>
            <a:r>
              <a:rPr>
                <a:solidFill>
                  <a:srgbClr val="00B050"/>
                </a:solidFill>
              </a:rPr>
              <a:t>correctly</a:t>
            </a:r>
            <a:r>
              <a:t> </a:t>
            </a:r>
            <a:r>
              <a:rPr>
                <a:solidFill>
                  <a:srgbClr val="00B050"/>
                </a:solidFill>
              </a:rPr>
              <a:t>handle</a:t>
            </a:r>
            <a:r>
              <a:rPr>
                <a:solidFill>
                  <a:srgbClr val="0070C0"/>
                </a:solidFill>
              </a:rPr>
              <a:t> the word of truth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>
            <p:ph type="title"/>
          </p:nvPr>
        </p:nvSpPr>
        <p:spPr>
          <a:xfrm>
            <a:off x="3962400" y="0"/>
            <a:ext cx="16611600" cy="2133600"/>
          </a:xfrm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70C0"/>
                </a:solidFill>
              </a:defRPr>
            </a:pPr>
            <a:r>
              <a:t>The </a:t>
            </a:r>
            <a:r>
              <a:rPr>
                <a:solidFill>
                  <a:srgbClr val="00B050"/>
                </a:solidFill>
              </a:rPr>
              <a:t>Work</a:t>
            </a:r>
            <a:r>
              <a:t> of an Evangelist</a:t>
            </a:r>
            <a:r>
              <a:rPr i="0">
                <a:solidFill>
                  <a:srgbClr val="000000"/>
                </a:solidFill>
              </a:rPr>
              <a:t>—</a:t>
            </a:r>
            <a:r>
              <a:rPr i="0">
                <a:solidFill>
                  <a:srgbClr val="FF0000"/>
                </a:solidFill>
              </a:rPr>
              <a:t>2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Timothy</a:t>
            </a:r>
          </a:p>
        </p:txBody>
      </p:sp>
      <p:sp>
        <p:nvSpPr>
          <p:cNvPr id="185" name="Content Placeholder 2"/>
          <p:cNvSpPr txBox="1"/>
          <p:nvPr>
            <p:ph type="body" idx="1"/>
          </p:nvPr>
        </p:nvSpPr>
        <p:spPr>
          <a:xfrm>
            <a:off x="3810000" y="1828800"/>
            <a:ext cx="169164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2:19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depart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from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iniquity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2:22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flee</a:t>
            </a:r>
            <a:r>
              <a:rPr>
                <a:solidFill>
                  <a:srgbClr val="000000"/>
                </a:solidFill>
              </a:rPr>
              <a:t> youthful lusts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2:24-26 </a:t>
            </a:r>
            <a:r>
              <a:rPr>
                <a:solidFill>
                  <a:srgbClr val="00FF00"/>
                </a:solidFill>
              </a:rPr>
              <a:t>teach</a:t>
            </a:r>
            <a:r>
              <a:t> </a:t>
            </a:r>
            <a:r>
              <a:rPr>
                <a:solidFill>
                  <a:srgbClr val="00FF00"/>
                </a:solidFill>
              </a:rPr>
              <a:t>to</a:t>
            </a:r>
            <a:r>
              <a:t> </a:t>
            </a:r>
            <a:r>
              <a:rPr>
                <a:solidFill>
                  <a:srgbClr val="00FF00"/>
                </a:solidFill>
              </a:rPr>
              <a:t>win</a:t>
            </a:r>
            <a:r>
              <a:t> </a:t>
            </a:r>
            <a:r>
              <a:rPr>
                <a:solidFill>
                  <a:srgbClr val="00B0F0"/>
                </a:solidFill>
              </a:rPr>
              <a:t>the</a:t>
            </a:r>
            <a:r>
              <a:t> </a:t>
            </a:r>
            <a:r>
              <a:rPr>
                <a:solidFill>
                  <a:srgbClr val="00B0F0"/>
                </a:solidFill>
              </a:rPr>
              <a:t>soul</a:t>
            </a:r>
            <a:r>
              <a:t> </a:t>
            </a:r>
            <a:r>
              <a:rPr>
                <a:solidFill>
                  <a:srgbClr val="00B050"/>
                </a:solidFill>
              </a:rPr>
              <a:t>instead</a:t>
            </a:r>
            <a:r>
              <a:t> </a:t>
            </a:r>
            <a:r>
              <a:rPr>
                <a:solidFill>
                  <a:srgbClr val="00B050"/>
                </a:solidFill>
              </a:rPr>
              <a:t>of</a:t>
            </a:r>
            <a: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t> </a:t>
            </a:r>
            <a:r>
              <a:rPr>
                <a:solidFill>
                  <a:srgbClr val="0070C0"/>
                </a:solidFill>
              </a:rPr>
              <a:t>argument 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3:1-4:8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has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given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spirit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 a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sound mind</a:t>
            </a:r>
            <a:r>
              <a:rPr b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pPr>
            <a:r>
              <a:t>3:1-9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understand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societies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fall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apart</a:t>
            </a:r>
            <a:r>
              <a:rPr>
                <a:solidFill>
                  <a:srgbClr val="000000"/>
                </a:solidFill>
              </a:rPr>
              <a:t> without </a:t>
            </a:r>
            <a:r>
              <a:rPr>
                <a:solidFill>
                  <a:srgbClr val="00B0F0"/>
                </a:solidFill>
              </a:rPr>
              <a:t>self-discipline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