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50"/>
      <c:hPercent val="55"/>
      <c:rotY val="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pie3DChart>
        <c:varyColors val="0"/>
        <c:ser>
          <c:idx val="0"/>
          <c:order val="0"/>
          <c:tx>
            <c:strRef>
              <c:f>Sheet1!$A$2</c:f>
              <c:strCache>
                <c:ptCount val="1"/>
                <c:pt idx="0">
                  <c:v>Region 1</c:v>
                </c:pt>
              </c:strCache>
            </c:strRef>
          </c:tx>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explosion val="0"/>
          <c:dPt>
            <c:idx val="0"/>
            <c:explosion val="0"/>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1"/>
            <c:explosion val="0"/>
            <c:spPr>
              <a:blipFill rotWithShape="1">
                <a:blip r:embed="rId3"/>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2"/>
            <c:explosion val="7"/>
            <c:spPr>
              <a:blipFill rotWithShape="1">
                <a:blip r:embed="rId4"/>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Lbls>
            <c:dLbl>
              <c:idx val="0"/>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dLbl>
              <c:idx val="1"/>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dLbl>
              <c:idx val="2"/>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showLeaderLines val="0"/>
          </c:dLbls>
          <c:cat>
            <c:strRef>
              <c:f>Sheet1!$B$1:$D$1</c:f>
              <c:strCache>
                <c:ptCount val="3"/>
                <c:pt idx="0">
                  <c:v>Conviction</c:v>
                </c:pt>
                <c:pt idx="1">
                  <c:v>Trust</c:v>
                </c:pt>
                <c:pt idx="2">
                  <c:v>Obedience</c:v>
                </c:pt>
              </c:strCache>
            </c:strRef>
          </c:cat>
          <c:val>
            <c:numRef>
              <c:f>Sheet1!$B$2:$D$2</c:f>
              <c:numCache>
                <c:ptCount val="3"/>
                <c:pt idx="0">
                  <c:v>33.000000</c:v>
                </c:pt>
                <c:pt idx="1">
                  <c:v>33.000000</c:v>
                </c:pt>
                <c:pt idx="2">
                  <c:v>33.000000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50"/>
      <c:hPercent val="55"/>
      <c:rotY val="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pie3DChart>
        <c:varyColors val="0"/>
        <c:ser>
          <c:idx val="0"/>
          <c:order val="0"/>
          <c:tx>
            <c:strRef>
              <c:f>Sheet1!$A$2</c:f>
              <c:strCache>
                <c:ptCount val="1"/>
                <c:pt idx="0">
                  <c:v>Region 1</c:v>
                </c:pt>
              </c:strCache>
            </c:strRef>
          </c:tx>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explosion val="0"/>
          <c:dPt>
            <c:idx val="0"/>
            <c:explosion val="0"/>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1"/>
            <c:explosion val="0"/>
            <c:spPr>
              <a:blipFill rotWithShape="1">
                <a:blip r:embed="rId3"/>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2"/>
            <c:explosion val="7"/>
            <c:spPr>
              <a:blipFill rotWithShape="1">
                <a:blip r:embed="rId4"/>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Lbls>
            <c:dLbl>
              <c:idx val="0"/>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dLbl>
              <c:idx val="1"/>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dLbl>
              <c:idx val="2"/>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dLbl>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Times New Roman"/>
                  </a:defRPr>
                </a:pPr>
              </a:p>
            </c:txPr>
            <c:dLblPos val="ctr"/>
            <c:showLegendKey val="0"/>
            <c:showVal val="0"/>
            <c:showCatName val="1"/>
            <c:showSerName val="0"/>
            <c:showPercent val="0"/>
            <c:showBubbleSize val="0"/>
            <c:showLeaderLines val="0"/>
          </c:dLbls>
          <c:cat>
            <c:strRef>
              <c:f>Sheet1!$B$1:$D$1</c:f>
              <c:strCache>
                <c:ptCount val="3"/>
                <c:pt idx="0">
                  <c:v>Conviction</c:v>
                </c:pt>
                <c:pt idx="1">
                  <c:v>Trust</c:v>
                </c:pt>
                <c:pt idx="2">
                  <c:v>Obedience</c:v>
                </c:pt>
              </c:strCache>
            </c:strRef>
          </c:cat>
          <c:val>
            <c:numRef>
              <c:f>Sheet1!$B$2:$D$2</c:f>
              <c:numCache>
                <c:ptCount val="3"/>
                <c:pt idx="0">
                  <c:v>33.000000</c:v>
                </c:pt>
                <c:pt idx="1">
                  <c:v>33.000000</c:v>
                </c:pt>
                <c:pt idx="2">
                  <c:v>33.000000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9" name="Shape 139"/>
          <p:cNvSpPr/>
          <p:nvPr>
            <p:ph type="sldImg"/>
          </p:nvPr>
        </p:nvSpPr>
        <p:spPr>
          <a:xfrm>
            <a:off x="1143000" y="685800"/>
            <a:ext cx="4572000" cy="3429000"/>
          </a:xfrm>
          <a:prstGeom prst="rect">
            <a:avLst/>
          </a:prstGeom>
        </p:spPr>
        <p:txBody>
          <a:bodyPr/>
          <a:lstStyle/>
          <a:p>
            <a:pPr/>
          </a:p>
        </p:txBody>
      </p:sp>
      <p:sp>
        <p:nvSpPr>
          <p:cNvPr id="140" name="Shape 1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3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mailto:donmcclain@sbcglobal.net?subject="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2.xml"/><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2">
            <a:extLst/>
          </a:blip>
          <a:stretch>
            <a:fillRect/>
          </a:stretch>
        </p:blipFill>
        <p:spPr>
          <a:xfrm>
            <a:off x="-1" y="-31868"/>
            <a:ext cx="13004801" cy="8669868"/>
          </a:xfrm>
          <a:prstGeom prst="rect">
            <a:avLst/>
          </a:prstGeom>
          <a:ln w="12700">
            <a:miter lim="400000"/>
          </a:ln>
        </p:spPr>
      </p:pic>
      <p:pic>
        <p:nvPicPr>
          <p:cNvPr id="143"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144" name="Hebrews 11:1-12:2"/>
          <p:cNvSpPr txBox="1"/>
          <p:nvPr/>
        </p:nvSpPr>
        <p:spPr>
          <a:xfrm>
            <a:off x="3768873" y="8614380"/>
            <a:ext cx="5467054"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defRPr>
            </a:lvl1pPr>
          </a:lstStyle>
          <a:p>
            <a:pPr/>
            <a:r>
              <a:t>Hebrews 11:1-12:2</a:t>
            </a:r>
          </a:p>
        </p:txBody>
      </p:sp>
      <p:sp>
        <p:nvSpPr>
          <p:cNvPr id="145" name="Rectangle"/>
          <p:cNvSpPr/>
          <p:nvPr/>
        </p:nvSpPr>
        <p:spPr>
          <a:xfrm>
            <a:off x="-110932" y="2673592"/>
            <a:ext cx="13226664" cy="1653119"/>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46" name="Image" descr="Image"/>
          <p:cNvPicPr>
            <a:picLocks noChangeAspect="1"/>
          </p:cNvPicPr>
          <p:nvPr/>
        </p:nvPicPr>
        <p:blipFill>
          <a:blip r:embed="rId4">
            <a:extLst/>
          </a:blip>
          <a:stretch>
            <a:fillRect/>
          </a:stretch>
        </p:blipFill>
        <p:spPr>
          <a:xfrm>
            <a:off x="78672" y="2718266"/>
            <a:ext cx="12847456" cy="1563772"/>
          </a:xfrm>
          <a:prstGeom prst="rect">
            <a:avLst/>
          </a:prstGeom>
          <a:ln w="12700">
            <a:miter lim="400000"/>
          </a:ln>
          <a:effectLst>
            <a:outerShdw sx="100000" sy="100000" kx="0" ky="0" algn="b" rotWithShape="0" blurRad="63500" dist="74029" dir="5400000">
              <a:srgbClr val="000000"/>
            </a:outerShdw>
          </a:effectLst>
        </p:spPr>
      </p:pic>
      <p:sp>
        <p:nvSpPr>
          <p:cNvPr id="147" name="“And all these, having gained approval through their faith” (HEBREWS 11:39 NASB)"/>
          <p:cNvSpPr txBox="1"/>
          <p:nvPr/>
        </p:nvSpPr>
        <p:spPr>
          <a:xfrm>
            <a:off x="151531" y="3760098"/>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31"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32"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33"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pic>
        <p:nvPicPr>
          <p:cNvPr id="234" name="image8.png" descr="image8.png"/>
          <p:cNvPicPr>
            <a:picLocks noChangeAspect="1"/>
          </p:cNvPicPr>
          <p:nvPr/>
        </p:nvPicPr>
        <p:blipFill>
          <a:blip r:embed="rId3">
            <a:extLst/>
          </a:blip>
          <a:stretch>
            <a:fillRect/>
          </a:stretch>
        </p:blipFill>
        <p:spPr>
          <a:xfrm>
            <a:off x="-320108" y="2183565"/>
            <a:ext cx="4519166" cy="7848043"/>
          </a:xfrm>
          <a:prstGeom prst="rect">
            <a:avLst/>
          </a:prstGeom>
        </p:spPr>
      </p:pic>
      <p:sp>
        <p:nvSpPr>
          <p:cNvPr id="235" name="James 2:14 (NKJV)…"/>
          <p:cNvSpPr txBox="1"/>
          <p:nvPr/>
        </p:nvSpPr>
        <p:spPr>
          <a:xfrm>
            <a:off x="4701287" y="3756211"/>
            <a:ext cx="7607451" cy="5327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James 2:14 (NKJV) </a:t>
            </a:r>
          </a:p>
          <a:p>
            <a:pPr defTabSz="457200">
              <a:defRPr sz="6000">
                <a:solidFill>
                  <a:srgbClr val="000000"/>
                </a:solidFill>
                <a:latin typeface="Times New Roman"/>
                <a:ea typeface="Times New Roman"/>
                <a:cs typeface="Times New Roman"/>
                <a:sym typeface="Times New Roman"/>
              </a:defRPr>
            </a:pPr>
            <a:r>
              <a:rPr baseline="31999"/>
              <a:t>14</a:t>
            </a:r>
            <a:r>
              <a:t> What </a:t>
            </a:r>
            <a:r>
              <a:rPr i="1"/>
              <a:t>does it</a:t>
            </a:r>
            <a:r>
              <a:t> profit, my brethren, if someone says he has faith but does not have works? Can faith save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0"/>
          </p:cNvPicPr>
          <p:nvPr/>
        </p:nvPicPr>
        <p:blipFill>
          <a:blip r:embed="rId2">
            <a:extLst/>
          </a:blip>
          <a:stretch>
            <a:fillRect/>
          </a:stretch>
        </p:blipFill>
        <p:spPr>
          <a:xfrm>
            <a:off x="147974" y="2872502"/>
            <a:ext cx="4949355" cy="6772214"/>
          </a:xfrm>
          <a:prstGeom prst="rect">
            <a:avLst/>
          </a:prstGeom>
          <a:effectLst>
            <a:outerShdw sx="100000" sy="100000" kx="0" ky="0" algn="b" rotWithShape="0" blurRad="330200" dist="173016" dir="5452952">
              <a:srgbClr val="000000">
                <a:alpha val="47071"/>
              </a:srgbClr>
            </a:outerShdw>
          </a:effectLst>
        </p:spPr>
      </p:pic>
      <p:sp>
        <p:nvSpPr>
          <p:cNvPr id="238"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39"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40"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41" name="Hearers but not doers? Ja. 1:22-25…"/>
          <p:cNvSpPr txBox="1"/>
          <p:nvPr/>
        </p:nvSpPr>
        <p:spPr>
          <a:xfrm>
            <a:off x="5272194" y="3511423"/>
            <a:ext cx="7621854" cy="5681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700"/>
              </a:spcBef>
              <a:buSzPct val="80000"/>
              <a:buBlip>
                <a:blip r:embed="rId4"/>
              </a:buBlip>
              <a:defRPr sz="3900">
                <a:solidFill>
                  <a:srgbClr val="000000"/>
                </a:solidFill>
                <a:latin typeface="Times New Roman"/>
                <a:ea typeface="Times New Roman"/>
                <a:cs typeface="Times New Roman"/>
                <a:sym typeface="Times New Roman"/>
              </a:defRPr>
            </a:pPr>
            <a:r>
              <a:t>Hearers but not doers? Ja. 1:22-25</a:t>
            </a:r>
          </a:p>
          <a:p>
            <a:pPr marL="685800" indent="-685800" algn="l" defTabSz="457200">
              <a:spcBef>
                <a:spcPts val="2700"/>
              </a:spcBef>
              <a:buSzPct val="80000"/>
              <a:buBlip>
                <a:blip r:embed="rId4"/>
              </a:buBlip>
              <a:defRPr sz="3900">
                <a:solidFill>
                  <a:srgbClr val="000000"/>
                </a:solidFill>
                <a:latin typeface="Times New Roman"/>
                <a:ea typeface="Times New Roman"/>
                <a:cs typeface="Times New Roman"/>
                <a:sym typeface="Times New Roman"/>
              </a:defRPr>
            </a:pPr>
            <a:r>
              <a:t>Believers who will not confess? John 12:42; (Rom. 10:9,10)</a:t>
            </a:r>
          </a:p>
          <a:p>
            <a:pPr marL="685800" indent="-685800" algn="l" defTabSz="457200">
              <a:spcBef>
                <a:spcPts val="2700"/>
              </a:spcBef>
              <a:buSzPct val="80000"/>
              <a:buBlip>
                <a:blip r:embed="rId4"/>
              </a:buBlip>
              <a:defRPr sz="3900">
                <a:solidFill>
                  <a:srgbClr val="000000"/>
                </a:solidFill>
                <a:latin typeface="Times New Roman"/>
                <a:ea typeface="Times New Roman"/>
                <a:cs typeface="Times New Roman"/>
                <a:sym typeface="Times New Roman"/>
              </a:defRPr>
            </a:pPr>
            <a:r>
              <a:t>Professors who will not obey? (Luke 6:46; Mat 7:21-23)</a:t>
            </a:r>
          </a:p>
          <a:p>
            <a:pPr marL="685800" indent="-685800" algn="l" defTabSz="457200">
              <a:spcBef>
                <a:spcPts val="2700"/>
              </a:spcBef>
              <a:buSzPct val="80000"/>
              <a:buBlip>
                <a:blip r:embed="rId4"/>
              </a:buBlip>
              <a:defRPr sz="3900">
                <a:solidFill>
                  <a:srgbClr val="000000"/>
                </a:solidFill>
                <a:latin typeface="Times New Roman"/>
                <a:ea typeface="Times New Roman"/>
                <a:cs typeface="Times New Roman"/>
                <a:sym typeface="Times New Roman"/>
              </a:defRPr>
            </a:pPr>
            <a:r>
              <a:t>Is it saving faith if it will not confess? repent? be baptized? (Luke 7:7:29,30; 2 Thes. 1:7-9) </a:t>
            </a:r>
          </a:p>
        </p:txBody>
      </p:sp>
      <p:sp>
        <p:nvSpPr>
          <p:cNvPr id="242"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sp>
        <p:nvSpPr>
          <p:cNvPr id="243" name="James 2:17 (NKJV)…"/>
          <p:cNvSpPr txBox="1"/>
          <p:nvPr/>
        </p:nvSpPr>
        <p:spPr>
          <a:xfrm>
            <a:off x="522704" y="5276640"/>
            <a:ext cx="4199895" cy="1963937"/>
          </a:xfrm>
          <a:prstGeom prst="rect">
            <a:avLst/>
          </a:prstGeom>
          <a:ln w="12700">
            <a:miter lim="400000"/>
          </a:ln>
          <a:effectLst>
            <a:outerShdw sx="100000" sy="100000" kx="0" ky="0" algn="b" rotWithShape="0" blurRad="203200" dist="114300" dir="203999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James 2:17 (NKJV)   </a:t>
            </a:r>
          </a:p>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Thus also faith by itself, if it does not have works, is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animEffect filter="wipe(left)" transition="in">
                                      <p:cBhvr>
                                        <p:cTn id="7" dur="1500"/>
                                        <p:tgtEl>
                                          <p:spTgt spid="24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1">
                                            <p:txEl>
                                              <p:pRg st="0" end="0"/>
                                            </p:txEl>
                                          </p:spTgt>
                                        </p:tgtEl>
                                        <p:attrNameLst>
                                          <p:attrName>style.visibility</p:attrName>
                                        </p:attrNameLst>
                                      </p:cBhvr>
                                      <p:to>
                                        <p:strVal val="visible"/>
                                      </p:to>
                                    </p:set>
                                    <p:animEffect filter="wipe(left)" transition="in">
                                      <p:cBhvr>
                                        <p:cTn id="10" dur="1500"/>
                                        <p:tgtEl>
                                          <p:spTgt spid="2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1">
                                            <p:txEl>
                                              <p:pRg st="1" end="1"/>
                                            </p:txEl>
                                          </p:spTgt>
                                        </p:tgtEl>
                                        <p:attrNameLst>
                                          <p:attrName>style.visibility</p:attrName>
                                        </p:attrNameLst>
                                      </p:cBhvr>
                                      <p:to>
                                        <p:strVal val="visible"/>
                                      </p:to>
                                    </p:set>
                                    <p:animEffect filter="wipe(left)" transition="in">
                                      <p:cBhvr>
                                        <p:cTn id="15" dur="1500"/>
                                        <p:tgtEl>
                                          <p:spTgt spid="2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1">
                                            <p:txEl>
                                              <p:pRg st="2" end="2"/>
                                            </p:txEl>
                                          </p:spTgt>
                                        </p:tgtEl>
                                        <p:attrNameLst>
                                          <p:attrName>style.visibility</p:attrName>
                                        </p:attrNameLst>
                                      </p:cBhvr>
                                      <p:to>
                                        <p:strVal val="visible"/>
                                      </p:to>
                                    </p:set>
                                    <p:animEffect filter="wipe(left)" transition="in">
                                      <p:cBhvr>
                                        <p:cTn id="20" dur="1500"/>
                                        <p:tgtEl>
                                          <p:spTgt spid="2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41">
                                            <p:txEl>
                                              <p:pRg st="3" end="3"/>
                                            </p:txEl>
                                          </p:spTgt>
                                        </p:tgtEl>
                                        <p:attrNameLst>
                                          <p:attrName>style.visibility</p:attrName>
                                        </p:attrNameLst>
                                      </p:cBhvr>
                                      <p:to>
                                        <p:strVal val="visible"/>
                                      </p:to>
                                    </p:set>
                                    <p:animEffect filter="wipe(left)" transition="in">
                                      <p:cBhvr>
                                        <p:cTn id="25" dur="1500"/>
                                        <p:tgtEl>
                                          <p:spTgt spid="2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0"/>
          </p:cNvPicPr>
          <p:nvPr/>
        </p:nvPicPr>
        <p:blipFill>
          <a:blip r:embed="rId2">
            <a:extLst/>
          </a:blip>
          <a:stretch>
            <a:fillRect/>
          </a:stretch>
        </p:blipFill>
        <p:spPr>
          <a:xfrm>
            <a:off x="147974" y="2872502"/>
            <a:ext cx="4949355" cy="6772214"/>
          </a:xfrm>
          <a:prstGeom prst="rect">
            <a:avLst/>
          </a:prstGeom>
          <a:effectLst>
            <a:outerShdw sx="100000" sy="100000" kx="0" ky="0" algn="b" rotWithShape="0" blurRad="330200" dist="173016" dir="5452952">
              <a:srgbClr val="000000">
                <a:alpha val="47071"/>
              </a:srgbClr>
            </a:outerShdw>
          </a:effectLst>
        </p:spPr>
      </p:pic>
      <p:sp>
        <p:nvSpPr>
          <p:cNvPr id="246"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47"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48"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49" name="Demons believe in the one true God (Mk 1:24; 5:7; Lk 4:34; Ac. 19:15)…"/>
          <p:cNvSpPr txBox="1"/>
          <p:nvPr/>
        </p:nvSpPr>
        <p:spPr>
          <a:xfrm>
            <a:off x="5272194" y="3511423"/>
            <a:ext cx="7621854" cy="5617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000"/>
              </a:spcBef>
              <a:buSzPct val="80000"/>
              <a:buBlip>
                <a:blip r:embed="rId4"/>
              </a:buBlip>
              <a:defRPr sz="4000">
                <a:solidFill>
                  <a:srgbClr val="000000"/>
                </a:solidFill>
                <a:latin typeface="Times New Roman"/>
                <a:ea typeface="Times New Roman"/>
                <a:cs typeface="Times New Roman"/>
                <a:sym typeface="Times New Roman"/>
              </a:defRPr>
            </a:pPr>
            <a:r>
              <a:t>Demons believe in the one true God (Mk 1:24; 5:7; Lk 4:34; Ac. 19:15)</a:t>
            </a:r>
          </a:p>
          <a:p>
            <a:pPr marL="685800" indent="-685800" algn="l" defTabSz="457200">
              <a:spcBef>
                <a:spcPts val="2000"/>
              </a:spcBef>
              <a:buSzPct val="80000"/>
              <a:buBlip>
                <a:blip r:embed="rId4"/>
              </a:buBlip>
              <a:defRPr sz="4000">
                <a:solidFill>
                  <a:srgbClr val="000000"/>
                </a:solidFill>
                <a:latin typeface="Times New Roman"/>
                <a:ea typeface="Times New Roman"/>
                <a:cs typeface="Times New Roman"/>
                <a:sym typeface="Times New Roman"/>
              </a:defRPr>
            </a:pPr>
            <a:r>
              <a:t>Demons believe in the deity of Jesus (Mk 3:11,12; Lk 8:30,31)</a:t>
            </a:r>
          </a:p>
          <a:p>
            <a:pPr marL="685800" indent="-685800" algn="l" defTabSz="457200">
              <a:spcBef>
                <a:spcPts val="2000"/>
              </a:spcBef>
              <a:buSzPct val="80000"/>
              <a:buBlip>
                <a:blip r:embed="rId4"/>
              </a:buBlip>
              <a:defRPr sz="4000">
                <a:solidFill>
                  <a:srgbClr val="000000"/>
                </a:solidFill>
                <a:latin typeface="Times New Roman"/>
                <a:ea typeface="Times New Roman"/>
                <a:cs typeface="Times New Roman"/>
                <a:sym typeface="Times New Roman"/>
              </a:defRPr>
            </a:pPr>
            <a:r>
              <a:t>Demons believe in hell (Mt 8:29)</a:t>
            </a:r>
          </a:p>
          <a:p>
            <a:pPr marL="685800" indent="-685800" algn="l" defTabSz="457200">
              <a:spcBef>
                <a:spcPts val="2000"/>
              </a:spcBef>
              <a:buSzPct val="80000"/>
              <a:buBlip>
                <a:blip r:embed="rId4"/>
              </a:buBlip>
              <a:defRPr sz="4000">
                <a:solidFill>
                  <a:srgbClr val="000000"/>
                </a:solidFill>
                <a:latin typeface="Times New Roman"/>
                <a:ea typeface="Times New Roman"/>
                <a:cs typeface="Times New Roman"/>
                <a:sym typeface="Times New Roman"/>
              </a:defRPr>
            </a:pPr>
            <a:r>
              <a:t>Demons believe Jesus is judge and will condemn (Mk 5:1-13)</a:t>
            </a:r>
          </a:p>
        </p:txBody>
      </p:sp>
      <p:sp>
        <p:nvSpPr>
          <p:cNvPr id="250"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sp>
        <p:nvSpPr>
          <p:cNvPr id="251" name="James 2:19–20 (NKJV)…"/>
          <p:cNvSpPr txBox="1"/>
          <p:nvPr/>
        </p:nvSpPr>
        <p:spPr>
          <a:xfrm>
            <a:off x="522704" y="4581628"/>
            <a:ext cx="4199895" cy="3843537"/>
          </a:xfrm>
          <a:prstGeom prst="rect">
            <a:avLst/>
          </a:prstGeom>
          <a:ln w="12700">
            <a:miter lim="400000"/>
          </a:ln>
          <a:effectLst>
            <a:outerShdw sx="100000" sy="100000" kx="0" ky="0" algn="b" rotWithShape="0" blurRad="63500" dist="114300" dir="203999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James 2:19–20 (NKJV) </a:t>
            </a:r>
          </a:p>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rPr baseline="31999"/>
              <a:t>19</a:t>
            </a:r>
            <a:r>
              <a:t> You believe that there is one God. You do well. Even the demons believe—and tremble! </a:t>
            </a:r>
            <a:r>
              <a:rPr baseline="31999"/>
              <a:t>20</a:t>
            </a:r>
            <a:r>
              <a:t> But do you want to know, O foolish man, that faith without works is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1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15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wipe(left)" transition="in">
                                      <p:cBhvr>
                                        <p:cTn id="17" dur="1500"/>
                                        <p:tgtEl>
                                          <p:spTgt spid="24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age" descr="Image"/>
          <p:cNvPicPr>
            <a:picLocks noChangeAspect="0"/>
          </p:cNvPicPr>
          <p:nvPr/>
        </p:nvPicPr>
        <p:blipFill>
          <a:blip r:embed="rId2">
            <a:extLst/>
          </a:blip>
          <a:stretch>
            <a:fillRect/>
          </a:stretch>
        </p:blipFill>
        <p:spPr>
          <a:xfrm>
            <a:off x="147974" y="2872502"/>
            <a:ext cx="4949355" cy="6772214"/>
          </a:xfrm>
          <a:prstGeom prst="rect">
            <a:avLst/>
          </a:prstGeom>
          <a:effectLst>
            <a:outerShdw sx="100000" sy="100000" kx="0" ky="0" algn="b" rotWithShape="0" blurRad="330200" dist="173016" dir="5452952">
              <a:srgbClr val="000000">
                <a:alpha val="47071"/>
              </a:srgbClr>
            </a:outerShdw>
          </a:effectLst>
        </p:spPr>
      </p:pic>
      <p:sp>
        <p:nvSpPr>
          <p:cNvPr id="254"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55"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56"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57"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sp>
        <p:nvSpPr>
          <p:cNvPr id="258" name="James 2:22 (NKJV)…"/>
          <p:cNvSpPr txBox="1"/>
          <p:nvPr/>
        </p:nvSpPr>
        <p:spPr>
          <a:xfrm>
            <a:off x="385054" y="5041690"/>
            <a:ext cx="4475195" cy="2433837"/>
          </a:xfrm>
          <a:prstGeom prst="rect">
            <a:avLst/>
          </a:prstGeom>
          <a:ln w="12700">
            <a:miter lim="400000"/>
          </a:ln>
          <a:effectLst>
            <a:outerShdw sx="100000" sy="100000" kx="0" ky="0" algn="b" rotWithShape="0" blurRad="203200" dist="114300" dir="203999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James 2:22 (NKJV) </a:t>
            </a:r>
          </a:p>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rPr baseline="31999"/>
              <a:t>22</a:t>
            </a:r>
            <a:r>
              <a:t> Do you see that faith was working together with his works, and by works faith was made perfect?</a:t>
            </a:r>
          </a:p>
        </p:txBody>
      </p:sp>
      <p:sp>
        <p:nvSpPr>
          <p:cNvPr id="259" name="Faith motivated Abraham’s obedience, rendering his faith complete, therefore effectual (22; Heb 11:17-19; Gal 5:6)"/>
          <p:cNvSpPr txBox="1"/>
          <p:nvPr/>
        </p:nvSpPr>
        <p:spPr>
          <a:xfrm>
            <a:off x="5441663" y="3511423"/>
            <a:ext cx="7187181" cy="2215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defTabSz="457200">
              <a:spcBef>
                <a:spcPts val="1200"/>
              </a:spcBef>
              <a:buSzPct val="80000"/>
              <a:buBlip>
                <a:blip r:embed="rId4"/>
              </a:buBlip>
              <a:defRPr>
                <a:solidFill>
                  <a:srgbClr val="000000"/>
                </a:solidFill>
                <a:latin typeface="Times New Roman"/>
                <a:ea typeface="Times New Roman"/>
                <a:cs typeface="Times New Roman"/>
                <a:sym typeface="Times New Roman"/>
              </a:defRPr>
            </a:lvl1pPr>
          </a:lstStyle>
          <a:p>
            <a:pPr/>
            <a:r>
              <a:t>Faith motivated Abraham’s obedience, rendering his faith complete, therefore effectual (22; Heb 11:17-19; Gal 5:6)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0"/>
          </p:cNvPicPr>
          <p:nvPr/>
        </p:nvPicPr>
        <p:blipFill>
          <a:blip r:embed="rId2">
            <a:extLst/>
          </a:blip>
          <a:stretch>
            <a:fillRect/>
          </a:stretch>
        </p:blipFill>
        <p:spPr>
          <a:xfrm>
            <a:off x="147974" y="2872502"/>
            <a:ext cx="4949355" cy="6772214"/>
          </a:xfrm>
          <a:prstGeom prst="rect">
            <a:avLst/>
          </a:prstGeom>
          <a:effectLst>
            <a:outerShdw sx="100000" sy="100000" kx="0" ky="0" algn="b" rotWithShape="0" blurRad="330200" dist="173016" dir="5452952">
              <a:srgbClr val="000000">
                <a:alpha val="47071"/>
              </a:srgbClr>
            </a:outerShdw>
          </a:effectLst>
        </p:spPr>
      </p:pic>
      <p:sp>
        <p:nvSpPr>
          <p:cNvPr id="262"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63"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64"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65" name="Faith motivated Abraham’s obedience, rendering his faith complete, therefore effectual (22; Heb 11:17-19; Gal 5:6)…"/>
          <p:cNvSpPr txBox="1"/>
          <p:nvPr/>
        </p:nvSpPr>
        <p:spPr>
          <a:xfrm>
            <a:off x="5441663" y="3511423"/>
            <a:ext cx="7187181" cy="5619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900"/>
              </a:spcBef>
              <a:buSzPct val="80000"/>
              <a:buBlip>
                <a:blip r:embed="rId4"/>
              </a:buBlip>
              <a:defRPr>
                <a:solidFill>
                  <a:srgbClr val="000000"/>
                </a:solidFill>
                <a:latin typeface="Times New Roman"/>
                <a:ea typeface="Times New Roman"/>
                <a:cs typeface="Times New Roman"/>
                <a:sym typeface="Times New Roman"/>
              </a:defRPr>
            </a:pPr>
            <a:r>
              <a:t>Faith motivated Abraham’s obedience, rendering his faith complete, therefore effectual (22; Heb 11:17-19; Gal 5:6)</a:t>
            </a:r>
          </a:p>
          <a:p>
            <a:pPr marL="685800" indent="-685800" algn="l" defTabSz="457200">
              <a:spcBef>
                <a:spcPts val="2900"/>
              </a:spcBef>
              <a:buSzPct val="80000"/>
              <a:buBlip>
                <a:blip r:embed="rId4"/>
              </a:buBlip>
              <a:defRPr>
                <a:solidFill>
                  <a:srgbClr val="000000"/>
                </a:solidFill>
                <a:latin typeface="Times New Roman"/>
                <a:ea typeface="Times New Roman"/>
                <a:cs typeface="Times New Roman"/>
                <a:sym typeface="Times New Roman"/>
              </a:defRPr>
            </a:pPr>
            <a:r>
              <a:t>Faith was credited to Abraham as righteousness as he obeyed! (23a; Gen 15:6; Rom 4:3; Gal. 3:6-8)</a:t>
            </a:r>
          </a:p>
          <a:p>
            <a:pPr marL="685800" indent="-685800" algn="l" defTabSz="457200">
              <a:spcBef>
                <a:spcPts val="2900"/>
              </a:spcBef>
              <a:buSzPct val="80000"/>
              <a:buBlip>
                <a:blip r:embed="rId4"/>
              </a:buBlip>
              <a:defRPr>
                <a:solidFill>
                  <a:srgbClr val="000000"/>
                </a:solidFill>
                <a:latin typeface="Times New Roman"/>
                <a:ea typeface="Times New Roman"/>
                <a:cs typeface="Times New Roman"/>
                <a:sym typeface="Times New Roman"/>
              </a:defRPr>
            </a:pPr>
            <a:r>
              <a:t>Abraham was called the friend of God! (23b; Is 41:8; 2 Chron 20:7)</a:t>
            </a:r>
          </a:p>
        </p:txBody>
      </p:sp>
      <p:sp>
        <p:nvSpPr>
          <p:cNvPr id="266"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sp>
        <p:nvSpPr>
          <p:cNvPr id="267" name="James 2:23 (NKJV)…"/>
          <p:cNvSpPr txBox="1"/>
          <p:nvPr/>
        </p:nvSpPr>
        <p:spPr>
          <a:xfrm>
            <a:off x="385054" y="4336840"/>
            <a:ext cx="4475195" cy="3843537"/>
          </a:xfrm>
          <a:prstGeom prst="rect">
            <a:avLst/>
          </a:prstGeom>
          <a:ln w="12700">
            <a:miter lim="400000"/>
          </a:ln>
          <a:effectLst>
            <a:outerShdw sx="100000" sy="100000" kx="0" ky="0" algn="b" rotWithShape="0" blurRad="203200" dist="114300" dir="203999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James 2:23 (NKJV) </a:t>
            </a:r>
          </a:p>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rPr baseline="31999"/>
              <a:t>23</a:t>
            </a:r>
            <a:r>
              <a:t> And the Scripture was fulfilled which says, “</a:t>
            </a:r>
            <a:r>
              <a:rPr i="1"/>
              <a:t>Abraham believed God, and it was</a:t>
            </a:r>
            <a:r>
              <a:t> </a:t>
            </a:r>
            <a:r>
              <a:rPr i="1"/>
              <a:t>accounted to him for righteousness</a:t>
            </a:r>
            <a:r>
              <a:t>.” And he was called the friend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5">
                                            <p:txEl>
                                              <p:pRg st="2" end="2"/>
                                            </p:txEl>
                                          </p:spTgt>
                                        </p:tgtEl>
                                        <p:attrNameLst>
                                          <p:attrName>style.visibility</p:attrName>
                                        </p:attrNameLst>
                                      </p:cBhvr>
                                      <p:to>
                                        <p:strVal val="visible"/>
                                      </p:to>
                                    </p:set>
                                    <p:animEffect filter="wipe(left)" transition="in">
                                      <p:cBhvr>
                                        <p:cTn id="7" dur="1500"/>
                                        <p:tgtEl>
                                          <p:spTgt spid="2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0"/>
          </p:cNvPicPr>
          <p:nvPr/>
        </p:nvPicPr>
        <p:blipFill>
          <a:blip r:embed="rId2">
            <a:extLst/>
          </a:blip>
          <a:stretch>
            <a:fillRect/>
          </a:stretch>
        </p:blipFill>
        <p:spPr>
          <a:xfrm>
            <a:off x="147974" y="2872502"/>
            <a:ext cx="4949355" cy="6772214"/>
          </a:xfrm>
          <a:prstGeom prst="rect">
            <a:avLst/>
          </a:prstGeom>
          <a:effectLst>
            <a:outerShdw sx="100000" sy="100000" kx="0" ky="0" algn="b" rotWithShape="0" blurRad="330200" dist="173016" dir="5452952">
              <a:srgbClr val="000000">
                <a:alpha val="47071"/>
              </a:srgbClr>
            </a:outerShdw>
          </a:effectLst>
        </p:spPr>
      </p:pic>
      <p:sp>
        <p:nvSpPr>
          <p:cNvPr id="270"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71"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72"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73" name="NOT ALL FAITH is SAVING FAITH"/>
          <p:cNvSpPr/>
          <p:nvPr/>
        </p:nvSpPr>
        <p:spPr>
          <a:xfrm>
            <a:off x="1453857" y="1888071"/>
            <a:ext cx="10097086" cy="1270001"/>
          </a:xfrm>
          <a:prstGeom prst="roundRect">
            <a:avLst>
              <a:gd name="adj" fmla="val 49034"/>
            </a:avLst>
          </a:prstGeom>
          <a:solidFill>
            <a:schemeClr val="accent6">
              <a:satOff val="1848"/>
              <a:lumOff val="-15262"/>
            </a:schemeClr>
          </a:solidFill>
          <a:ln w="25400">
            <a:solidFill>
              <a:srgbClr val="FFFFFF"/>
            </a:solidFill>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NOT ALL FAITH is SAVING FAITH</a:t>
            </a:r>
          </a:p>
        </p:txBody>
      </p:sp>
      <p:sp>
        <p:nvSpPr>
          <p:cNvPr id="274" name="James 2:23 (NKJV)…"/>
          <p:cNvSpPr txBox="1"/>
          <p:nvPr/>
        </p:nvSpPr>
        <p:spPr>
          <a:xfrm>
            <a:off x="385054" y="4336840"/>
            <a:ext cx="4475195" cy="3843537"/>
          </a:xfrm>
          <a:prstGeom prst="rect">
            <a:avLst/>
          </a:prstGeom>
          <a:ln w="12700">
            <a:miter lim="400000"/>
          </a:ln>
          <a:effectLst>
            <a:outerShdw sx="100000" sy="100000" kx="0" ky="0" algn="b" rotWithShape="0" blurRad="203200" dist="114300" dir="203999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t>James 2:23 (NKJV) </a:t>
            </a:r>
          </a:p>
          <a:p>
            <a:pPr defTabSz="914400">
              <a:buClr>
                <a:srgbClr val="000000"/>
              </a:buClr>
              <a:buFont typeface="Bradley Hand ITC TT-Bold"/>
              <a:defRPr sz="3200">
                <a:solidFill>
                  <a:srgbClr val="FFFFFF"/>
                </a:solidFill>
                <a:effectLst>
                  <a:outerShdw sx="100000" sy="100000" kx="0" ky="0" algn="b" rotWithShape="0" blurRad="165100" dist="88900" dir="2700000">
                    <a:srgbClr val="000000"/>
                  </a:outerShdw>
                </a:effectLst>
                <a:uFill>
                  <a:solidFill>
                    <a:srgbClr val="FFFFFF"/>
                  </a:solidFill>
                </a:uFill>
                <a:latin typeface="Times New Roman"/>
                <a:ea typeface="Times New Roman"/>
                <a:cs typeface="Times New Roman"/>
                <a:sym typeface="Times New Roman"/>
              </a:defRPr>
            </a:pPr>
            <a:r>
              <a:rPr baseline="31999"/>
              <a:t>23</a:t>
            </a:r>
            <a:r>
              <a:t> And the Scripture was fulfilled which says, “</a:t>
            </a:r>
            <a:r>
              <a:rPr i="1"/>
              <a:t>Abraham believed God, and it was</a:t>
            </a:r>
            <a:r>
              <a:t> </a:t>
            </a:r>
            <a:r>
              <a:rPr i="1"/>
              <a:t>accounted to him for righteousness</a:t>
            </a:r>
            <a:r>
              <a:t>.” And he was called the friend of God.</a:t>
            </a:r>
          </a:p>
        </p:txBody>
      </p:sp>
      <p:sp>
        <p:nvSpPr>
          <p:cNvPr id="275" name="James 2:24 (NKJV)…"/>
          <p:cNvSpPr txBox="1"/>
          <p:nvPr/>
        </p:nvSpPr>
        <p:spPr>
          <a:xfrm>
            <a:off x="5558464" y="3448905"/>
            <a:ext cx="7089210" cy="5932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6700">
                <a:solidFill>
                  <a:srgbClr val="000000"/>
                </a:solidFill>
                <a:latin typeface="Times New Roman"/>
                <a:ea typeface="Times New Roman"/>
                <a:cs typeface="Times New Roman"/>
                <a:sym typeface="Times New Roman"/>
              </a:defRPr>
            </a:pPr>
            <a:r>
              <a:t>James 2:24 (NKJV) </a:t>
            </a:r>
          </a:p>
          <a:p>
            <a:pPr defTabSz="457200">
              <a:defRPr sz="6700">
                <a:solidFill>
                  <a:srgbClr val="000000"/>
                </a:solidFill>
                <a:latin typeface="Times New Roman"/>
                <a:ea typeface="Times New Roman"/>
                <a:cs typeface="Times New Roman"/>
                <a:sym typeface="Times New Roman"/>
              </a:defRPr>
            </a:pPr>
            <a:r>
              <a:rPr baseline="31999"/>
              <a:t>24</a:t>
            </a:r>
            <a:r>
              <a:t> You see then that a man is justified by works, and not by faith only.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age" descr="Image"/>
          <p:cNvPicPr>
            <a:picLocks noChangeAspect="0"/>
          </p:cNvPicPr>
          <p:nvPr/>
        </p:nvPicPr>
        <p:blipFill>
          <a:blip r:embed="rId2">
            <a:extLst/>
          </a:blip>
          <a:stretch>
            <a:fillRect/>
          </a:stretch>
        </p:blipFill>
        <p:spPr>
          <a:xfrm>
            <a:off x="0" y="935991"/>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sp>
        <p:nvSpPr>
          <p:cNvPr id="278"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79"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80"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81" name="Noah - Gen. 6:8,13-17; 22; 7:5; Heb 11:7…"/>
          <p:cNvSpPr txBox="1"/>
          <p:nvPr/>
        </p:nvSpPr>
        <p:spPr>
          <a:xfrm>
            <a:off x="546186" y="6209428"/>
            <a:ext cx="11912427" cy="3092078"/>
          </a:xfrm>
          <a:prstGeom prst="rect">
            <a:avLst/>
          </a:prstGeom>
          <a:solidFill>
            <a:srgbClr val="DCDDE0">
              <a:alpha val="8232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900"/>
              </a:spcBef>
              <a:defRPr>
                <a:solidFill>
                  <a:srgbClr val="000000"/>
                </a:solidFill>
                <a:latin typeface="Times New Roman"/>
                <a:ea typeface="Times New Roman"/>
                <a:cs typeface="Times New Roman"/>
                <a:sym typeface="Times New Roman"/>
              </a:defRPr>
            </a:pPr>
            <a:r>
              <a:rPr b="1" cap="all"/>
              <a:t>Noah</a:t>
            </a:r>
            <a:r>
              <a:t> - Gen. 6:8,13-17; 22; 7:5; Heb 11:7 </a:t>
            </a:r>
          </a:p>
          <a:p>
            <a:pPr>
              <a:spcBef>
                <a:spcPts val="900"/>
              </a:spcBef>
              <a:defRPr>
                <a:solidFill>
                  <a:srgbClr val="000000"/>
                </a:solidFill>
                <a:latin typeface="Times New Roman"/>
                <a:ea typeface="Times New Roman"/>
                <a:cs typeface="Times New Roman"/>
                <a:sym typeface="Times New Roman"/>
              </a:defRPr>
            </a:pPr>
            <a:r>
              <a:rPr b="1" cap="all"/>
              <a:t>Abraham</a:t>
            </a:r>
            <a:r>
              <a:t> – Gen 12:4; 15:6; 17:10,23; 22:3,16-18</a:t>
            </a:r>
          </a:p>
          <a:p>
            <a:pPr>
              <a:spcBef>
                <a:spcPts val="900"/>
              </a:spcBef>
              <a:defRPr>
                <a:solidFill>
                  <a:srgbClr val="000000"/>
                </a:solidFill>
                <a:latin typeface="Times New Roman"/>
                <a:ea typeface="Times New Roman"/>
                <a:cs typeface="Times New Roman"/>
                <a:sym typeface="Times New Roman"/>
              </a:defRPr>
            </a:pPr>
            <a:r>
              <a:rPr b="1" cap="all"/>
              <a:t>Israel</a:t>
            </a:r>
            <a:r>
              <a:t> – Ex. 12:13; 14:30; Dt 30:15-19; Jos 6; 1 Cor 10:1-13 </a:t>
            </a:r>
          </a:p>
          <a:p>
            <a:pPr>
              <a:spcBef>
                <a:spcPts val="900"/>
              </a:spcBef>
              <a:defRPr>
                <a:solidFill>
                  <a:srgbClr val="000000"/>
                </a:solidFill>
                <a:latin typeface="Times New Roman"/>
                <a:ea typeface="Times New Roman"/>
                <a:cs typeface="Times New Roman"/>
                <a:sym typeface="Times New Roman"/>
              </a:defRPr>
            </a:pPr>
            <a:r>
              <a:rPr b="1" cap="all"/>
              <a:t>Us</a:t>
            </a:r>
            <a:r>
              <a:t> – Mark 16:16; Acts 2:38; 8:12,37; Rom 6:3-6; 10:9-13; Gal. 3:26,27; Col. 2:11-13; 1 Pet 3:21; 1 Jn 1:9</a:t>
            </a:r>
          </a:p>
        </p:txBody>
      </p:sp>
      <p:grpSp>
        <p:nvGrpSpPr>
          <p:cNvPr id="284" name="SAME principle In EVERY Age …"/>
          <p:cNvGrpSpPr/>
          <p:nvPr/>
        </p:nvGrpSpPr>
        <p:grpSpPr>
          <a:xfrm>
            <a:off x="354983" y="5031394"/>
            <a:ext cx="12294834" cy="1001726"/>
            <a:chOff x="0" y="0"/>
            <a:chExt cx="12294833" cy="1001724"/>
          </a:xfrm>
        </p:grpSpPr>
        <p:sp>
          <p:nvSpPr>
            <p:cNvPr id="283" name="SAME principle In EVERY Age …"/>
            <p:cNvSpPr txBox="1"/>
            <p:nvPr/>
          </p:nvSpPr>
          <p:spPr>
            <a:xfrm>
              <a:off x="50800" y="38100"/>
              <a:ext cx="12193234" cy="836625"/>
            </a:xfrm>
            <a:prstGeom prst="rect">
              <a:avLst/>
            </a:prstGeom>
            <a:solidFill>
              <a:schemeClr val="accent6">
                <a:hueOff val="-133706"/>
                <a:satOff val="8281"/>
                <a:lumOff val="-27269"/>
                <a:alpha val="5708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solidFill>
                    <a:srgbClr val="E8DBA3"/>
                  </a:solidFill>
                  <a:effectLst>
                    <a:outerShdw sx="100000" sy="100000" kx="0" ky="0" algn="b" rotWithShape="0" blurRad="76200" dist="63500" dir="2232021">
                      <a:srgbClr val="000000"/>
                    </a:outerShdw>
                  </a:effectLst>
                  <a:latin typeface="Times New Roman"/>
                  <a:ea typeface="Times New Roman"/>
                  <a:cs typeface="Times New Roman"/>
                  <a:sym typeface="Times New Roman"/>
                </a:defRPr>
              </a:lvl1pPr>
            </a:lstStyle>
            <a:p>
              <a:pPr/>
              <a:r>
                <a:t>SAME principle In EVERY Age …</a:t>
              </a:r>
            </a:p>
          </p:txBody>
        </p:sp>
        <p:pic>
          <p:nvPicPr>
            <p:cNvPr id="282" name="SAME principle In EVERY Age … SAME principle In EVERY Age …" descr="SAME principle In EVERY Age … SAME principle In EVERY Age …"/>
            <p:cNvPicPr>
              <a:picLocks noChangeAspect="0"/>
            </p:cNvPicPr>
            <p:nvPr/>
          </p:nvPicPr>
          <p:blipFill>
            <a:blip r:embed="rId4">
              <a:extLst/>
            </a:blip>
            <a:stretch>
              <a:fillRect/>
            </a:stretch>
          </p:blipFill>
          <p:spPr>
            <a:xfrm>
              <a:off x="0" y="0"/>
              <a:ext cx="12294834" cy="100172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1">
                                            <p:bg/>
                                          </p:spTgt>
                                        </p:tgtEl>
                                        <p:attrNameLst>
                                          <p:attrName>style.visibility</p:attrName>
                                        </p:attrNameLst>
                                      </p:cBhvr>
                                      <p:to>
                                        <p:strVal val="visible"/>
                                      </p:to>
                                    </p:set>
                                    <p:animEffect filter="fade" transition="in">
                                      <p:cBhvr>
                                        <p:cTn id="7" dur="1500"/>
                                        <p:tgtEl>
                                          <p:spTgt spid="28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1">
                                            <p:txEl>
                                              <p:pRg st="0" end="0"/>
                                            </p:txEl>
                                          </p:spTgt>
                                        </p:tgtEl>
                                        <p:attrNameLst>
                                          <p:attrName>style.visibility</p:attrName>
                                        </p:attrNameLst>
                                      </p:cBhvr>
                                      <p:to>
                                        <p:strVal val="visible"/>
                                      </p:to>
                                    </p:set>
                                    <p:animEffect filter="fade" transition="in">
                                      <p:cBhvr>
                                        <p:cTn id="10" dur="1500"/>
                                        <p:tgtEl>
                                          <p:spTgt spid="2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1">
                                            <p:txEl>
                                              <p:pRg st="1" end="1"/>
                                            </p:txEl>
                                          </p:spTgt>
                                        </p:tgtEl>
                                        <p:attrNameLst>
                                          <p:attrName>style.visibility</p:attrName>
                                        </p:attrNameLst>
                                      </p:cBhvr>
                                      <p:to>
                                        <p:strVal val="visible"/>
                                      </p:to>
                                    </p:set>
                                    <p:animEffect filter="fade" transition="in">
                                      <p:cBhvr>
                                        <p:cTn id="15" dur="1500"/>
                                        <p:tgtEl>
                                          <p:spTgt spid="2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1">
                                            <p:txEl>
                                              <p:pRg st="2" end="2"/>
                                            </p:txEl>
                                          </p:spTgt>
                                        </p:tgtEl>
                                        <p:attrNameLst>
                                          <p:attrName>style.visibility</p:attrName>
                                        </p:attrNameLst>
                                      </p:cBhvr>
                                      <p:to>
                                        <p:strVal val="visible"/>
                                      </p:to>
                                    </p:set>
                                    <p:animEffect filter="fade" transition="in">
                                      <p:cBhvr>
                                        <p:cTn id="20" dur="1500"/>
                                        <p:tgtEl>
                                          <p:spTgt spid="2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1">
                                            <p:txEl>
                                              <p:pRg st="3" end="3"/>
                                            </p:txEl>
                                          </p:spTgt>
                                        </p:tgtEl>
                                        <p:attrNameLst>
                                          <p:attrName>style.visibility</p:attrName>
                                        </p:attrNameLst>
                                      </p:cBhvr>
                                      <p:to>
                                        <p:strVal val="visible"/>
                                      </p:to>
                                    </p:set>
                                    <p:animEffect filter="fade" transition="in">
                                      <p:cBhvr>
                                        <p:cTn id="25" dur="1500"/>
                                        <p:tgtEl>
                                          <p:spTgt spid="2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extLst/>
          </a:blip>
          <a:stretch>
            <a:fillRect/>
          </a:stretch>
        </p:blipFill>
        <p:spPr>
          <a:xfrm>
            <a:off x="0" y="521735"/>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sp>
        <p:nvSpPr>
          <p:cNvPr id="287"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88"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89"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grpSp>
        <p:nvGrpSpPr>
          <p:cNvPr id="292" name="SAME principle In EVERY Age …"/>
          <p:cNvGrpSpPr/>
          <p:nvPr/>
        </p:nvGrpSpPr>
        <p:grpSpPr>
          <a:xfrm>
            <a:off x="-51920" y="3958094"/>
            <a:ext cx="13108640" cy="1001726"/>
            <a:chOff x="0" y="0"/>
            <a:chExt cx="13108638" cy="1001724"/>
          </a:xfrm>
        </p:grpSpPr>
        <p:sp>
          <p:nvSpPr>
            <p:cNvPr id="291" name="SAME principle In EVERY Age …"/>
            <p:cNvSpPr txBox="1"/>
            <p:nvPr/>
          </p:nvSpPr>
          <p:spPr>
            <a:xfrm>
              <a:off x="50800" y="38100"/>
              <a:ext cx="13007039" cy="836625"/>
            </a:xfrm>
            <a:prstGeom prst="rect">
              <a:avLst/>
            </a:prstGeom>
            <a:solidFill>
              <a:schemeClr val="accent6">
                <a:hueOff val="-133706"/>
                <a:satOff val="8281"/>
                <a:lumOff val="-27269"/>
                <a:alpha val="5708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solidFill>
                    <a:srgbClr val="E8DBA3"/>
                  </a:solidFill>
                  <a:effectLst>
                    <a:outerShdw sx="100000" sy="100000" kx="0" ky="0" algn="b" rotWithShape="0" blurRad="76200" dist="63500" dir="2232021">
                      <a:srgbClr val="000000"/>
                    </a:outerShdw>
                  </a:effectLst>
                  <a:latin typeface="Times New Roman"/>
                  <a:ea typeface="Times New Roman"/>
                  <a:cs typeface="Times New Roman"/>
                  <a:sym typeface="Times New Roman"/>
                </a:defRPr>
              </a:lvl1pPr>
            </a:lstStyle>
            <a:p>
              <a:pPr/>
              <a:r>
                <a:t>SAME principle In EVERY Age …</a:t>
              </a:r>
            </a:p>
          </p:txBody>
        </p:sp>
        <p:pic>
          <p:nvPicPr>
            <p:cNvPr id="290" name="SAME principle In EVERY Age … SAME principle In EVERY Age …" descr="SAME principle In EVERY Age … SAME principle In EVERY Age …"/>
            <p:cNvPicPr>
              <a:picLocks noChangeAspect="0"/>
            </p:cNvPicPr>
            <p:nvPr/>
          </p:nvPicPr>
          <p:blipFill>
            <a:blip r:embed="rId4">
              <a:extLst/>
            </a:blip>
            <a:stretch>
              <a:fillRect/>
            </a:stretch>
          </p:blipFill>
          <p:spPr>
            <a:xfrm>
              <a:off x="0" y="0"/>
              <a:ext cx="13108639" cy="1001725"/>
            </a:xfrm>
            <a:prstGeom prst="rect">
              <a:avLst/>
            </a:prstGeom>
            <a:effectLst/>
          </p:spPr>
        </p:pic>
      </p:grpSp>
      <p:sp>
        <p:nvSpPr>
          <p:cNvPr id="293" name="Romans 10:13–17 (NKJV)…"/>
          <p:cNvSpPr txBox="1"/>
          <p:nvPr/>
        </p:nvSpPr>
        <p:spPr>
          <a:xfrm>
            <a:off x="-25400" y="5139942"/>
            <a:ext cx="13055601" cy="43134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3200">
                <a:solidFill>
                  <a:srgbClr val="000000"/>
                </a:solidFill>
                <a:latin typeface="Times New Roman"/>
                <a:ea typeface="Times New Roman"/>
                <a:cs typeface="Times New Roman"/>
                <a:sym typeface="Times New Roman"/>
              </a:defRPr>
            </a:pPr>
            <a:r>
              <a:t>Romans 10:13–17 (NKJV)</a:t>
            </a:r>
          </a:p>
          <a:p>
            <a:pPr defTabSz="457200">
              <a:defRPr sz="3200">
                <a:solidFill>
                  <a:srgbClr val="000000"/>
                </a:solidFill>
                <a:latin typeface="Times New Roman"/>
                <a:ea typeface="Times New Roman"/>
                <a:cs typeface="Times New Roman"/>
                <a:sym typeface="Times New Roman"/>
              </a:defRPr>
            </a:pPr>
            <a:r>
              <a:rPr baseline="31999"/>
              <a:t>13</a:t>
            </a:r>
            <a:r>
              <a:t> For “</a:t>
            </a:r>
            <a:r>
              <a:rPr i="1"/>
              <a:t>whoever calls</a:t>
            </a:r>
            <a:r>
              <a:t> on the name of the Lord shall be saved.” </a:t>
            </a:r>
            <a:r>
              <a:rPr baseline="31999"/>
              <a:t>14</a:t>
            </a:r>
            <a:r>
              <a:t> How then shall they call on Him in whom they have not believed? And how shall they believe in Him of whom they have not heard? And how shall they hear without a preacher? </a:t>
            </a:r>
            <a:r>
              <a:rPr baseline="31999"/>
              <a:t>15</a:t>
            </a:r>
            <a:r>
              <a:t> And how shall they preach unless they are sent? As it is written: </a:t>
            </a:r>
            <a:r>
              <a:rPr i="1"/>
              <a:t>“How beautiful are the feet of those who</a:t>
            </a:r>
            <a:r>
              <a:t> </a:t>
            </a:r>
            <a:r>
              <a:rPr i="1"/>
              <a:t>preach the gospel of peace,</a:t>
            </a:r>
            <a:r>
              <a:t> </a:t>
            </a:r>
            <a:r>
              <a:rPr i="1"/>
              <a:t>Who bring glad tidings of good things!”</a:t>
            </a:r>
            <a:r>
              <a:t> </a:t>
            </a:r>
            <a:r>
              <a:rPr baseline="31999"/>
              <a:t>16</a:t>
            </a:r>
            <a:r>
              <a:t> But they have not all obeyed the gospel. For Isaiah says, “Lord, who has believed our report?” </a:t>
            </a:r>
            <a:r>
              <a:rPr baseline="31999"/>
              <a:t>17</a:t>
            </a:r>
            <a:r>
              <a:t> So then faith </a:t>
            </a:r>
            <a:r>
              <a:rPr i="1"/>
              <a:t>comes</a:t>
            </a:r>
            <a:r>
              <a:t> by hearing, and hearing by the word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0"/>
          </p:cNvPicPr>
          <p:nvPr/>
        </p:nvPicPr>
        <p:blipFill>
          <a:blip r:embed="rId2">
            <a:extLst/>
          </a:blip>
          <a:stretch>
            <a:fillRect/>
          </a:stretch>
        </p:blipFill>
        <p:spPr>
          <a:xfrm>
            <a:off x="0" y="521735"/>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sp>
        <p:nvSpPr>
          <p:cNvPr id="296"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97"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98"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grpSp>
        <p:nvGrpSpPr>
          <p:cNvPr id="301" name="SAME principle In EVERY Age …"/>
          <p:cNvGrpSpPr/>
          <p:nvPr/>
        </p:nvGrpSpPr>
        <p:grpSpPr>
          <a:xfrm>
            <a:off x="-51920" y="3958094"/>
            <a:ext cx="13108640" cy="1001726"/>
            <a:chOff x="0" y="0"/>
            <a:chExt cx="13108638" cy="1001724"/>
          </a:xfrm>
        </p:grpSpPr>
        <p:sp>
          <p:nvSpPr>
            <p:cNvPr id="300" name="SAME principle In EVERY Age …"/>
            <p:cNvSpPr txBox="1"/>
            <p:nvPr/>
          </p:nvSpPr>
          <p:spPr>
            <a:xfrm>
              <a:off x="50800" y="38100"/>
              <a:ext cx="13007039" cy="836625"/>
            </a:xfrm>
            <a:prstGeom prst="rect">
              <a:avLst/>
            </a:prstGeom>
            <a:solidFill>
              <a:schemeClr val="accent6">
                <a:hueOff val="-133706"/>
                <a:satOff val="8281"/>
                <a:lumOff val="-27269"/>
                <a:alpha val="5708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solidFill>
                    <a:srgbClr val="E8DBA3"/>
                  </a:solidFill>
                  <a:effectLst>
                    <a:outerShdw sx="100000" sy="100000" kx="0" ky="0" algn="b" rotWithShape="0" blurRad="76200" dist="63500" dir="2232021">
                      <a:srgbClr val="000000"/>
                    </a:outerShdw>
                  </a:effectLst>
                  <a:latin typeface="Times New Roman"/>
                  <a:ea typeface="Times New Roman"/>
                  <a:cs typeface="Times New Roman"/>
                  <a:sym typeface="Times New Roman"/>
                </a:defRPr>
              </a:lvl1pPr>
            </a:lstStyle>
            <a:p>
              <a:pPr/>
              <a:r>
                <a:t>SAME principle In EVERY Age …</a:t>
              </a:r>
            </a:p>
          </p:txBody>
        </p:sp>
        <p:pic>
          <p:nvPicPr>
            <p:cNvPr id="299" name="SAME principle In EVERY Age … SAME principle In EVERY Age …" descr="SAME principle In EVERY Age … SAME principle In EVERY Age …"/>
            <p:cNvPicPr>
              <a:picLocks noChangeAspect="0"/>
            </p:cNvPicPr>
            <p:nvPr/>
          </p:nvPicPr>
          <p:blipFill>
            <a:blip r:embed="rId4">
              <a:extLst/>
            </a:blip>
            <a:stretch>
              <a:fillRect/>
            </a:stretch>
          </p:blipFill>
          <p:spPr>
            <a:xfrm>
              <a:off x="0" y="0"/>
              <a:ext cx="13108639" cy="1001725"/>
            </a:xfrm>
            <a:prstGeom prst="rect">
              <a:avLst/>
            </a:prstGeom>
            <a:effectLst/>
          </p:spPr>
        </p:pic>
      </p:grpSp>
      <p:pic>
        <p:nvPicPr>
          <p:cNvPr id="302" name="Ephesians 2:8–9 (NKJV)… Ephesians 2:8–9 (NKJV)8 For by grace you have been saved through faith, and that not of yourselves; it is the gift of God, 9 not of works, lest anyone should boast." descr="Ephesians 2:8–9 (NKJV)… Ephesians 2:8–9 (NKJV)8 For by grace you have been saved through faith, and that not of yourselves; it is the gift of God, 9 not of works, lest anyone should boast."/>
          <p:cNvPicPr>
            <a:picLocks noChangeAspect="0"/>
          </p:cNvPicPr>
          <p:nvPr/>
        </p:nvPicPr>
        <p:blipFill>
          <a:blip r:embed="rId5">
            <a:extLst/>
          </a:blip>
          <a:stretch>
            <a:fillRect/>
          </a:stretch>
        </p:blipFill>
        <p:spPr>
          <a:xfrm>
            <a:off x="-72270" y="4893222"/>
            <a:ext cx="6326725" cy="4762501"/>
          </a:xfrm>
          <a:prstGeom prst="rect">
            <a:avLst/>
          </a:prstGeom>
        </p:spPr>
      </p:pic>
      <p:sp>
        <p:nvSpPr>
          <p:cNvPr id="303" name="Salvation is a gift of God which no man deserves  (Ro. 3:23)…"/>
          <p:cNvSpPr txBox="1"/>
          <p:nvPr/>
        </p:nvSpPr>
        <p:spPr>
          <a:xfrm>
            <a:off x="6161183" y="4904830"/>
            <a:ext cx="6486491" cy="4770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Salvation is a gift of God which no man deserves  (Ro. 3:23) </a:t>
            </a:r>
          </a:p>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Salvation is received through the means of our faith (John 3:16; 8:24; Heb 11:6; Ro. 10:17) </a:t>
            </a:r>
          </a:p>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Salvation not earned through our own merits (Ro. 11:6; Lk 17:10) </a:t>
            </a:r>
          </a:p>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No man can boast before God  (Ro. 4:2; 3:23; Ep. 2:8,9)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wipe(left)" transition="in">
                                      <p:cBhvr>
                                        <p:cTn id="7" dur="1500"/>
                                        <p:tgtEl>
                                          <p:spTgt spid="3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wipe(left)" transition="in">
                                      <p:cBhvr>
                                        <p:cTn id="10" dur="15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wipe(left)" transition="in">
                                      <p:cBhvr>
                                        <p:cTn id="15" dur="15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wipe(left)" transition="in">
                                      <p:cBhvr>
                                        <p:cTn id="20" dur="1500"/>
                                        <p:tgtEl>
                                          <p:spTgt spid="3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3">
                                            <p:txEl>
                                              <p:pRg st="3" end="3"/>
                                            </p:txEl>
                                          </p:spTgt>
                                        </p:tgtEl>
                                        <p:attrNameLst>
                                          <p:attrName>style.visibility</p:attrName>
                                        </p:attrNameLst>
                                      </p:cBhvr>
                                      <p:to>
                                        <p:strVal val="visible"/>
                                      </p:to>
                                    </p:set>
                                    <p:animEffect filter="wipe(left)" transition="in">
                                      <p:cBhvr>
                                        <p:cTn id="25" dur="1500"/>
                                        <p:tgtEl>
                                          <p:spTgt spid="30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0"/>
          </p:cNvPicPr>
          <p:nvPr/>
        </p:nvPicPr>
        <p:blipFill>
          <a:blip r:embed="rId2">
            <a:extLst/>
          </a:blip>
          <a:stretch>
            <a:fillRect/>
          </a:stretch>
        </p:blipFill>
        <p:spPr>
          <a:xfrm>
            <a:off x="0" y="521735"/>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sp>
        <p:nvSpPr>
          <p:cNvPr id="306"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07"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308"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grpSp>
        <p:nvGrpSpPr>
          <p:cNvPr id="311" name="SAME principle In EVERY Age …"/>
          <p:cNvGrpSpPr/>
          <p:nvPr/>
        </p:nvGrpSpPr>
        <p:grpSpPr>
          <a:xfrm>
            <a:off x="-51920" y="3958094"/>
            <a:ext cx="13108640" cy="1001726"/>
            <a:chOff x="0" y="0"/>
            <a:chExt cx="13108638" cy="1001724"/>
          </a:xfrm>
        </p:grpSpPr>
        <p:sp>
          <p:nvSpPr>
            <p:cNvPr id="310" name="SAME principle In EVERY Age …"/>
            <p:cNvSpPr txBox="1"/>
            <p:nvPr/>
          </p:nvSpPr>
          <p:spPr>
            <a:xfrm>
              <a:off x="50800" y="38100"/>
              <a:ext cx="13007039" cy="836625"/>
            </a:xfrm>
            <a:prstGeom prst="rect">
              <a:avLst/>
            </a:prstGeom>
            <a:solidFill>
              <a:schemeClr val="accent6">
                <a:hueOff val="-133706"/>
                <a:satOff val="8281"/>
                <a:lumOff val="-27269"/>
                <a:alpha val="5708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solidFill>
                    <a:srgbClr val="E8DBA3"/>
                  </a:solidFill>
                  <a:effectLst>
                    <a:outerShdw sx="100000" sy="100000" kx="0" ky="0" algn="b" rotWithShape="0" blurRad="76200" dist="63500" dir="2232021">
                      <a:srgbClr val="000000"/>
                    </a:outerShdw>
                  </a:effectLst>
                  <a:latin typeface="Times New Roman"/>
                  <a:ea typeface="Times New Roman"/>
                  <a:cs typeface="Times New Roman"/>
                  <a:sym typeface="Times New Roman"/>
                </a:defRPr>
              </a:lvl1pPr>
            </a:lstStyle>
            <a:p>
              <a:pPr/>
              <a:r>
                <a:t>SAME principle In EVERY Age …</a:t>
              </a:r>
            </a:p>
          </p:txBody>
        </p:sp>
        <p:pic>
          <p:nvPicPr>
            <p:cNvPr id="309" name="SAME principle In EVERY Age … SAME principle In EVERY Age …" descr="SAME principle In EVERY Age … SAME principle In EVERY Age …"/>
            <p:cNvPicPr>
              <a:picLocks noChangeAspect="0"/>
            </p:cNvPicPr>
            <p:nvPr/>
          </p:nvPicPr>
          <p:blipFill>
            <a:blip r:embed="rId4">
              <a:extLst/>
            </a:blip>
            <a:stretch>
              <a:fillRect/>
            </a:stretch>
          </p:blipFill>
          <p:spPr>
            <a:xfrm>
              <a:off x="0" y="0"/>
              <a:ext cx="13108639" cy="1001725"/>
            </a:xfrm>
            <a:prstGeom prst="rect">
              <a:avLst/>
            </a:prstGeom>
            <a:effectLst/>
          </p:spPr>
        </p:pic>
      </p:grpSp>
      <p:pic>
        <p:nvPicPr>
          <p:cNvPr id="312" name="Ephesians 2:8–9 (NKJV)… Ephesians 2:8–9 (NKJV)8 For by grace you have been saved through faith, and that not of yourselves; it is the gift of God, 9 not of works, lest anyone should boast." descr="Ephesians 2:8–9 (NKJV)… Ephesians 2:8–9 (NKJV)8 For by grace you have been saved through faith, and that not of yourselves; it is the gift of God, 9 not of works, lest anyone should boast."/>
          <p:cNvPicPr>
            <a:picLocks noChangeAspect="0"/>
          </p:cNvPicPr>
          <p:nvPr/>
        </p:nvPicPr>
        <p:blipFill>
          <a:blip r:embed="rId5">
            <a:extLst/>
          </a:blip>
          <a:stretch>
            <a:fillRect/>
          </a:stretch>
        </p:blipFill>
        <p:spPr>
          <a:xfrm>
            <a:off x="-72270" y="4893222"/>
            <a:ext cx="6326725" cy="4762501"/>
          </a:xfrm>
          <a:prstGeom prst="rect">
            <a:avLst/>
          </a:prstGeom>
        </p:spPr>
      </p:pic>
      <p:sp>
        <p:nvSpPr>
          <p:cNvPr id="313" name="Noah saved by grace through faith (Gen. 6:8; Heb 11:7)…"/>
          <p:cNvSpPr txBox="1"/>
          <p:nvPr/>
        </p:nvSpPr>
        <p:spPr>
          <a:xfrm>
            <a:off x="6161183" y="4904830"/>
            <a:ext cx="6486491" cy="4654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200"/>
              </a:spcBef>
              <a:buSzPct val="80000"/>
              <a:buBlip>
                <a:blip r:embed="rId6"/>
              </a:buBlip>
              <a:defRPr>
                <a:solidFill>
                  <a:srgbClr val="000000"/>
                </a:solidFill>
                <a:latin typeface="Times New Roman"/>
                <a:ea typeface="Times New Roman"/>
                <a:cs typeface="Times New Roman"/>
                <a:sym typeface="Times New Roman"/>
              </a:defRPr>
            </a:pPr>
            <a:r>
              <a:t>Noah saved by grace through faith (Gen. 6:8; Heb 11:7)</a:t>
            </a:r>
          </a:p>
          <a:p>
            <a:pPr marL="685800" indent="-685800" algn="l" defTabSz="457200">
              <a:spcBef>
                <a:spcPts val="1200"/>
              </a:spcBef>
              <a:buSzPct val="80000"/>
              <a:buBlip>
                <a:blip r:embed="rId6"/>
              </a:buBlip>
              <a:defRPr>
                <a:solidFill>
                  <a:srgbClr val="000000"/>
                </a:solidFill>
                <a:latin typeface="Times New Roman"/>
                <a:ea typeface="Times New Roman"/>
                <a:cs typeface="Times New Roman"/>
                <a:sym typeface="Times New Roman"/>
              </a:defRPr>
            </a:pPr>
            <a:r>
              <a:t>Naaman healed by grace through faith (2 Kings 5:1-19; Lk 4:27)</a:t>
            </a:r>
          </a:p>
          <a:p>
            <a:pPr marL="685800" indent="-685800" algn="l" defTabSz="457200">
              <a:spcBef>
                <a:spcPts val="1200"/>
              </a:spcBef>
              <a:buSzPct val="80000"/>
              <a:buBlip>
                <a:blip r:embed="rId6"/>
              </a:buBlip>
              <a:defRPr>
                <a:solidFill>
                  <a:srgbClr val="000000"/>
                </a:solidFill>
                <a:latin typeface="Times New Roman"/>
                <a:ea typeface="Times New Roman"/>
                <a:cs typeface="Times New Roman"/>
                <a:sym typeface="Times New Roman"/>
              </a:defRPr>
            </a:pPr>
            <a:r>
              <a:t>Walls of Jericho fell by grace through faith (Joshua 6:2,15,16,20; Heb 11:30)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50"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51"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pic>
        <p:nvPicPr>
          <p:cNvPr id="152"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153" name="Hebrews 11:1–2 (NKJV)…"/>
          <p:cNvSpPr txBox="1"/>
          <p:nvPr/>
        </p:nvSpPr>
        <p:spPr>
          <a:xfrm>
            <a:off x="314536" y="1960456"/>
            <a:ext cx="12375728" cy="3021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Hebrews 11:1–2 (NKJV)</a:t>
            </a:r>
          </a:p>
          <a:p>
            <a:pPr defTabSz="457200">
              <a:defRPr sz="5000">
                <a:solidFill>
                  <a:srgbClr val="000000"/>
                </a:solidFill>
                <a:latin typeface="Times New Roman"/>
                <a:ea typeface="Times New Roman"/>
                <a:cs typeface="Times New Roman"/>
                <a:sym typeface="Times New Roman"/>
              </a:defRPr>
            </a:pPr>
            <a:r>
              <a:rPr baseline="31999"/>
              <a:t>1</a:t>
            </a:r>
            <a:r>
              <a:t> Now faith is the substance of things hoped for, the evidence of things not seen. </a:t>
            </a:r>
            <a:r>
              <a:rPr baseline="31999"/>
              <a:t>2</a:t>
            </a:r>
            <a:r>
              <a:t> For by it the elders obtained a </a:t>
            </a:r>
            <a:r>
              <a:rPr i="1"/>
              <a:t>good</a:t>
            </a:r>
            <a:r>
              <a:t> testimony.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0"/>
          </p:cNvPicPr>
          <p:nvPr/>
        </p:nvPicPr>
        <p:blipFill>
          <a:blip r:embed="rId2">
            <a:extLst/>
          </a:blip>
          <a:stretch>
            <a:fillRect/>
          </a:stretch>
        </p:blipFill>
        <p:spPr>
          <a:xfrm>
            <a:off x="0" y="521735"/>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sp>
        <p:nvSpPr>
          <p:cNvPr id="316"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17"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318"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grpSp>
        <p:nvGrpSpPr>
          <p:cNvPr id="321" name="SAME principle In EVERY Age …"/>
          <p:cNvGrpSpPr/>
          <p:nvPr/>
        </p:nvGrpSpPr>
        <p:grpSpPr>
          <a:xfrm>
            <a:off x="-51920" y="3958094"/>
            <a:ext cx="13108640" cy="1001726"/>
            <a:chOff x="0" y="0"/>
            <a:chExt cx="13108638" cy="1001724"/>
          </a:xfrm>
        </p:grpSpPr>
        <p:sp>
          <p:nvSpPr>
            <p:cNvPr id="320" name="SAME principle In EVERY Age …"/>
            <p:cNvSpPr txBox="1"/>
            <p:nvPr/>
          </p:nvSpPr>
          <p:spPr>
            <a:xfrm>
              <a:off x="50800" y="38100"/>
              <a:ext cx="13007039" cy="836625"/>
            </a:xfrm>
            <a:prstGeom prst="rect">
              <a:avLst/>
            </a:prstGeom>
            <a:solidFill>
              <a:schemeClr val="accent6">
                <a:hueOff val="-133706"/>
                <a:satOff val="8281"/>
                <a:lumOff val="-27269"/>
                <a:alpha val="5708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000">
                  <a:solidFill>
                    <a:srgbClr val="E8DBA3"/>
                  </a:solidFill>
                  <a:effectLst>
                    <a:outerShdw sx="100000" sy="100000" kx="0" ky="0" algn="b" rotWithShape="0" blurRad="76200" dist="63500" dir="2232021">
                      <a:srgbClr val="000000"/>
                    </a:outerShdw>
                  </a:effectLst>
                  <a:latin typeface="Times New Roman"/>
                  <a:ea typeface="Times New Roman"/>
                  <a:cs typeface="Times New Roman"/>
                  <a:sym typeface="Times New Roman"/>
                </a:defRPr>
              </a:lvl1pPr>
            </a:lstStyle>
            <a:p>
              <a:pPr/>
              <a:r>
                <a:t>SAME principle In EVERY Age …</a:t>
              </a:r>
            </a:p>
          </p:txBody>
        </p:sp>
        <p:pic>
          <p:nvPicPr>
            <p:cNvPr id="319" name="SAME principle In EVERY Age … SAME principle In EVERY Age …" descr="SAME principle In EVERY Age … SAME principle In EVERY Age …"/>
            <p:cNvPicPr>
              <a:picLocks noChangeAspect="0"/>
            </p:cNvPicPr>
            <p:nvPr/>
          </p:nvPicPr>
          <p:blipFill>
            <a:blip r:embed="rId4">
              <a:extLst/>
            </a:blip>
            <a:stretch>
              <a:fillRect/>
            </a:stretch>
          </p:blipFill>
          <p:spPr>
            <a:xfrm>
              <a:off x="0" y="0"/>
              <a:ext cx="13108639" cy="1001725"/>
            </a:xfrm>
            <a:prstGeom prst="rect">
              <a:avLst/>
            </a:prstGeom>
            <a:effectLst/>
          </p:spPr>
        </p:pic>
      </p:grpSp>
      <p:pic>
        <p:nvPicPr>
          <p:cNvPr id="322" name="Ephesians 2:8–9 (NKJV)… Ephesians 2:8–9 (NKJV)8 For by grace you have been saved through faith, and that not of yourselves; it is the gift of God, 9 not of works, lest anyone should boast." descr="Ephesians 2:8–9 (NKJV)… Ephesians 2:8–9 (NKJV)8 For by grace you have been saved through faith, and that not of yourselves; it is the gift of God, 9 not of works, lest anyone should boast."/>
          <p:cNvPicPr>
            <a:picLocks noChangeAspect="0"/>
          </p:cNvPicPr>
          <p:nvPr/>
        </p:nvPicPr>
        <p:blipFill>
          <a:blip r:embed="rId5">
            <a:extLst/>
          </a:blip>
          <a:stretch>
            <a:fillRect/>
          </a:stretch>
        </p:blipFill>
        <p:spPr>
          <a:xfrm>
            <a:off x="-72270" y="4893222"/>
            <a:ext cx="6326725" cy="4762501"/>
          </a:xfrm>
          <a:prstGeom prst="rect">
            <a:avLst/>
          </a:prstGeom>
        </p:spPr>
      </p:pic>
      <p:sp>
        <p:nvSpPr>
          <p:cNvPr id="323" name="We are saved by grace through faith when we by faith obey the gospel. (Mk. 16:16; Acts 2:38; 8:12-16; 10:43,47,48; 19:1-4; etc.)…"/>
          <p:cNvSpPr txBox="1"/>
          <p:nvPr/>
        </p:nvSpPr>
        <p:spPr>
          <a:xfrm>
            <a:off x="6161183" y="5276774"/>
            <a:ext cx="6785323" cy="3995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We are saved by grace through faith when we by faith obey the gospel. (Mk. 16:16; Acts 2:38; 8:12-16; 10:43,47,48; 19:1-4; etc.)</a:t>
            </a:r>
          </a:p>
          <a:p>
            <a:pPr marL="685800" indent="-685800" algn="l" defTabSz="457200">
              <a:spcBef>
                <a:spcPts val="1200"/>
              </a:spcBef>
              <a:buSzPct val="80000"/>
              <a:buBlip>
                <a:blip r:embed="rId6"/>
              </a:buBlip>
              <a:defRPr sz="3300">
                <a:solidFill>
                  <a:srgbClr val="000000"/>
                </a:solidFill>
                <a:latin typeface="Times New Roman"/>
                <a:ea typeface="Times New Roman"/>
                <a:cs typeface="Times New Roman"/>
                <a:sym typeface="Times New Roman"/>
              </a:defRPr>
            </a:pPr>
            <a:r>
              <a:t>The FAITH that obeys does not nullify God’s grace - but receives it!! (Gal. 2:20-21; Acts 22:16; Rom. 6:3-7,16-18)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wipe(left)" transition="in">
                                      <p:cBhvr>
                                        <p:cTn id="7" dur="1500"/>
                                        <p:tgtEl>
                                          <p:spTgt spid="3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wipe(left)" transition="in">
                                      <p:cBhvr>
                                        <p:cTn id="10" dur="1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wipe(left)" transition="in">
                                      <p:cBhvr>
                                        <p:cTn id="15" dur="1500"/>
                                        <p:tgtEl>
                                          <p:spTgt spid="32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26"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327"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328" name="Salvation is BY GRACE (unmerited favor) … A GIFT of GOD…"/>
          <p:cNvSpPr txBox="1"/>
          <p:nvPr/>
        </p:nvSpPr>
        <p:spPr>
          <a:xfrm>
            <a:off x="389434" y="1954954"/>
            <a:ext cx="3626632"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000000"/>
                </a:solidFill>
              </a:defRPr>
            </a:pPr>
            <a:r>
              <a:t>Salvation is BY GRACE (unmerited favor) … A GIFT of GOD</a:t>
            </a:r>
          </a:p>
          <a:p>
            <a:pPr>
              <a:defRPr sz="3700">
                <a:solidFill>
                  <a:srgbClr val="000000"/>
                </a:solidFill>
              </a:defRPr>
            </a:pPr>
            <a:r>
              <a:t>Ep. 2:8,9</a:t>
            </a:r>
          </a:p>
          <a:p>
            <a:pPr>
              <a:defRPr sz="3700">
                <a:solidFill>
                  <a:srgbClr val="000000"/>
                </a:solidFill>
              </a:defRPr>
            </a:pPr>
            <a:r>
              <a:t>2 Timothy 1:9</a:t>
            </a:r>
          </a:p>
          <a:p>
            <a:pPr>
              <a:defRPr sz="3700">
                <a:solidFill>
                  <a:srgbClr val="000000"/>
                </a:solidFill>
              </a:defRPr>
            </a:pPr>
            <a:r>
              <a:t>Titus 2:11,12; 3:5</a:t>
            </a:r>
          </a:p>
          <a:p>
            <a:pPr>
              <a:defRPr sz="3700">
                <a:solidFill>
                  <a:srgbClr val="000000"/>
                </a:solidFill>
              </a:defRPr>
            </a:pPr>
            <a:r>
              <a:t>Rom. 5:8-10</a:t>
            </a:r>
          </a:p>
        </p:txBody>
      </p:sp>
      <p:pic>
        <p:nvPicPr>
          <p:cNvPr id="329" name="Image" descr="Image"/>
          <p:cNvPicPr>
            <a:picLocks noChangeAspect="1"/>
          </p:cNvPicPr>
          <p:nvPr/>
        </p:nvPicPr>
        <p:blipFill>
          <a:blip r:embed="rId3">
            <a:extLst/>
          </a:blip>
          <a:stretch>
            <a:fillRect/>
          </a:stretch>
        </p:blipFill>
        <p:spPr>
          <a:xfrm>
            <a:off x="234007" y="1675847"/>
            <a:ext cx="12536786" cy="7939349"/>
          </a:xfrm>
          <a:prstGeom prst="rect">
            <a:avLst/>
          </a:prstGeom>
          <a:ln w="12700">
            <a:miter lim="400000"/>
          </a:ln>
        </p:spPr>
      </p:pic>
      <p:sp>
        <p:nvSpPr>
          <p:cNvPr id="330" name="Salvation is received through our faith when we by faith, confess Christ, repent,  and are baptized into Christ…"/>
          <p:cNvSpPr txBox="1"/>
          <p:nvPr/>
        </p:nvSpPr>
        <p:spPr>
          <a:xfrm>
            <a:off x="8593095" y="1954954"/>
            <a:ext cx="4086729"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000000"/>
                </a:solidFill>
              </a:defRPr>
            </a:pPr>
            <a:r>
              <a:t>Salvation is received through our faith when we by faith, confess Christ, repent,  and are baptized into Christ</a:t>
            </a:r>
          </a:p>
          <a:p>
            <a:pPr>
              <a:defRPr sz="3700">
                <a:solidFill>
                  <a:srgbClr val="000000"/>
                </a:solidFill>
              </a:defRPr>
            </a:pPr>
            <a:r>
              <a:t>Ep. 2:8,9</a:t>
            </a:r>
          </a:p>
          <a:p>
            <a:pPr>
              <a:defRPr sz="3700">
                <a:solidFill>
                  <a:srgbClr val="000000"/>
                </a:solidFill>
              </a:defRPr>
            </a:pPr>
            <a:r>
              <a:t>Rom. 5:1; 6:3-6; 16-18; Mk 16:16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ppt_w</p:attrName>
                                        </p:attrNameLst>
                                      </p:cBhvr>
                                      <p:tavLst>
                                        <p:tav tm="0">
                                          <p:val>
                                            <p:strVal val="4*#ppt_w"/>
                                          </p:val>
                                        </p:tav>
                                        <p:tav tm="100000">
                                          <p:val>
                                            <p:strVal val="#ppt_w"/>
                                          </p:val>
                                        </p:tav>
                                      </p:tavLst>
                                    </p:anim>
                                    <p:anim calcmode="lin" valueType="num">
                                      <p:cBhvr>
                                        <p:cTn id="8" dur="1000" fill="hold"/>
                                        <p:tgtEl>
                                          <p:spTgt spid="32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0"/>
                                        </p:tgtEl>
                                        <p:attrNameLst>
                                          <p:attrName>style.visibility</p:attrName>
                                        </p:attrNameLst>
                                      </p:cBhvr>
                                      <p:to>
                                        <p:strVal val="visible"/>
                                      </p:to>
                                    </p:set>
                                    <p:anim calcmode="lin" valueType="num">
                                      <p:cBhvr>
                                        <p:cTn id="13" dur="750" fill="hold"/>
                                        <p:tgtEl>
                                          <p:spTgt spid="330"/>
                                        </p:tgtEl>
                                        <p:attrNameLst>
                                          <p:attrName>ppt_w</p:attrName>
                                        </p:attrNameLst>
                                      </p:cBhvr>
                                      <p:tavLst>
                                        <p:tav tm="0">
                                          <p:val>
                                            <p:fltVal val="0"/>
                                          </p:val>
                                        </p:tav>
                                        <p:tav tm="100000">
                                          <p:val>
                                            <p:strVal val="#ppt_w"/>
                                          </p:val>
                                        </p:tav>
                                      </p:tavLst>
                                    </p:anim>
                                    <p:anim calcmode="lin" valueType="num">
                                      <p:cBhvr>
                                        <p:cTn id="14" dur="750" fill="hold"/>
                                        <p:tgtEl>
                                          <p:spTgt spid="3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P build="whole" bldLvl="1" animBg="1" rev="0" advAuto="0" spid="330"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33"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334"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335" name="The only viable faith is the faith that obeys God! (James 2:14-26; Heb. 11; Rom. 10:16; 2 Thes. 1:7-9; 1 Pet. 4:17)…"/>
          <p:cNvSpPr txBox="1"/>
          <p:nvPr/>
        </p:nvSpPr>
        <p:spPr>
          <a:xfrm>
            <a:off x="714813" y="2007917"/>
            <a:ext cx="12231693" cy="2507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900"/>
              </a:spcBef>
              <a:buSzPct val="80000"/>
              <a:buBlip>
                <a:blip r:embed="rId3"/>
              </a:buBlip>
              <a:defRPr sz="3700">
                <a:solidFill>
                  <a:srgbClr val="000000"/>
                </a:solidFill>
                <a:latin typeface="Times New Roman"/>
                <a:ea typeface="Times New Roman"/>
                <a:cs typeface="Times New Roman"/>
                <a:sym typeface="Times New Roman"/>
              </a:defRPr>
            </a:pPr>
            <a:r>
              <a:t>The only viable faith is the faith that obeys God! (James 2:14-26; Heb. 11; Rom. 10:16; 2 Thes. 1:7-9; 1 Pet. 4:17)</a:t>
            </a:r>
          </a:p>
          <a:p>
            <a:pPr marL="685800" indent="-685800" algn="l" defTabSz="457200">
              <a:spcBef>
                <a:spcPts val="1900"/>
              </a:spcBef>
              <a:buSzPct val="80000"/>
              <a:buBlip>
                <a:blip r:embed="rId3"/>
              </a:buBlip>
              <a:defRPr sz="3700">
                <a:solidFill>
                  <a:srgbClr val="000000"/>
                </a:solidFill>
                <a:latin typeface="Times New Roman"/>
                <a:ea typeface="Times New Roman"/>
                <a:cs typeface="Times New Roman"/>
                <a:sym typeface="Times New Roman"/>
              </a:defRPr>
            </a:pPr>
            <a:r>
              <a:t>What KIND of FAITH did Abraham and all of the other examples of faith have? (Heb. 11; Gen 12-22; Rom 4:12,23)</a:t>
            </a:r>
          </a:p>
        </p:txBody>
      </p:sp>
      <p:pic>
        <p:nvPicPr>
          <p:cNvPr id="336" name="Image" descr="Image"/>
          <p:cNvPicPr>
            <a:picLocks noChangeAspect="1"/>
          </p:cNvPicPr>
          <p:nvPr/>
        </p:nvPicPr>
        <p:blipFill>
          <a:blip r:embed="rId4">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wipe(left)" transition="in">
                                      <p:cBhvr>
                                        <p:cTn id="7" dur="750"/>
                                        <p:tgtEl>
                                          <p:spTgt spid="33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tretch>
            <a:fillRect/>
          </a:stretch>
        </p:blipFill>
        <p:spPr>
          <a:xfrm>
            <a:off x="-1" y="-31868"/>
            <a:ext cx="13004801" cy="8669868"/>
          </a:xfrm>
          <a:prstGeom prst="rect">
            <a:avLst/>
          </a:prstGeom>
          <a:ln w="12700">
            <a:miter lim="400000"/>
          </a:ln>
        </p:spPr>
      </p:pic>
      <p:pic>
        <p:nvPicPr>
          <p:cNvPr id="339"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340" name="Hebrews 11:1-12:2"/>
          <p:cNvSpPr txBox="1"/>
          <p:nvPr/>
        </p:nvSpPr>
        <p:spPr>
          <a:xfrm>
            <a:off x="3768873" y="8614380"/>
            <a:ext cx="5467054"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defRPr>
            </a:lvl1pPr>
          </a:lstStyle>
          <a:p>
            <a:pPr/>
            <a:r>
              <a:t>Hebrews 11:1-12:2</a:t>
            </a:r>
          </a:p>
        </p:txBody>
      </p:sp>
      <p:sp>
        <p:nvSpPr>
          <p:cNvPr id="341" name="Rectangle"/>
          <p:cNvSpPr/>
          <p:nvPr/>
        </p:nvSpPr>
        <p:spPr>
          <a:xfrm>
            <a:off x="-110932" y="545822"/>
            <a:ext cx="13226664" cy="1653119"/>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42" name="Image" descr="Image"/>
          <p:cNvPicPr>
            <a:picLocks noChangeAspect="1"/>
          </p:cNvPicPr>
          <p:nvPr/>
        </p:nvPicPr>
        <p:blipFill>
          <a:blip r:embed="rId4">
            <a:extLst/>
          </a:blip>
          <a:stretch>
            <a:fillRect/>
          </a:stretch>
        </p:blipFill>
        <p:spPr>
          <a:xfrm>
            <a:off x="78672" y="590495"/>
            <a:ext cx="12847456" cy="1563772"/>
          </a:xfrm>
          <a:prstGeom prst="rect">
            <a:avLst/>
          </a:prstGeom>
          <a:ln w="12700">
            <a:miter lim="400000"/>
          </a:ln>
          <a:effectLst>
            <a:outerShdw sx="100000" sy="100000" kx="0" ky="0" algn="b" rotWithShape="0" blurRad="63500" dist="74029" dir="5400000">
              <a:srgbClr val="000000"/>
            </a:outerShdw>
          </a:effectLst>
        </p:spPr>
      </p:pic>
      <p:sp>
        <p:nvSpPr>
          <p:cNvPr id="343" name="“And all these, having gained approval through their faith” (HEBREWS 11:39 NASB)"/>
          <p:cNvSpPr txBox="1"/>
          <p:nvPr/>
        </p:nvSpPr>
        <p:spPr>
          <a:xfrm>
            <a:off x="151531" y="1632327"/>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344" name="Hebrews 12:1–2 (NKJV)…"/>
          <p:cNvSpPr txBox="1"/>
          <p:nvPr/>
        </p:nvSpPr>
        <p:spPr>
          <a:xfrm>
            <a:off x="204099" y="2329941"/>
            <a:ext cx="12596602" cy="3474697"/>
          </a:xfrm>
          <a:prstGeom prst="rect">
            <a:avLst/>
          </a:prstGeom>
          <a:solidFill>
            <a:schemeClr val="accent6">
              <a:hueOff val="-133706"/>
              <a:satOff val="8281"/>
              <a:lumOff val="-27269"/>
              <a:alpha val="61974"/>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FFFFFF"/>
                </a:solidFill>
                <a:effectLst>
                  <a:outerShdw sx="100000" sy="100000" kx="0" ky="0" algn="b" rotWithShape="0" blurRad="63500" dist="63500" dir="3480000">
                    <a:srgbClr val="000000"/>
                  </a:outerShdw>
                </a:effectLst>
                <a:latin typeface="Times New Roman"/>
                <a:ea typeface="Times New Roman"/>
                <a:cs typeface="Times New Roman"/>
                <a:sym typeface="Times New Roman"/>
              </a:defRPr>
            </a:pPr>
            <a:r>
              <a:t>Hebrews 12:1–2 (NKJV)</a:t>
            </a:r>
          </a:p>
          <a:p>
            <a:pPr defTabSz="457200">
              <a:defRPr sz="3300">
                <a:solidFill>
                  <a:srgbClr val="FFFFFF"/>
                </a:solidFill>
                <a:effectLst>
                  <a:outerShdw sx="100000" sy="100000" kx="0" ky="0" algn="b" rotWithShape="0" blurRad="63500" dist="63500" dir="3480000">
                    <a:srgbClr val="000000"/>
                  </a:outerShdw>
                </a:effectLst>
                <a:latin typeface="Times New Roman"/>
                <a:ea typeface="Times New Roman"/>
                <a:cs typeface="Times New Roman"/>
                <a:sym typeface="Times New Roman"/>
              </a:defRPr>
            </a:pPr>
            <a:r>
              <a:rPr baseline="31999"/>
              <a:t>1</a:t>
            </a:r>
            <a:r>
              <a:t> Therefore we also, since we are surrounded by so great a cloud of witnesses, let us lay aside every weight, and the sin which so easily ensnares </a:t>
            </a:r>
            <a:r>
              <a:rPr i="1"/>
              <a:t>us,</a:t>
            </a:r>
            <a:r>
              <a:t> and let us run with endurance the race that is set before us, </a:t>
            </a:r>
            <a:r>
              <a:rPr baseline="31999"/>
              <a:t>2</a:t>
            </a:r>
            <a:r>
              <a:t> looking unto Jesus, the author and finisher of </a:t>
            </a:r>
            <a:r>
              <a:rPr i="1"/>
              <a:t>our</a:t>
            </a:r>
            <a:r>
              <a:t> faith, who for the joy that was set before Him endured the cross, despising the shame, and has sat down at the right hand of the throne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1" y="-31868"/>
            <a:ext cx="13004801" cy="8669868"/>
          </a:xfrm>
          <a:prstGeom prst="rect">
            <a:avLst/>
          </a:prstGeom>
          <a:ln w="12700">
            <a:miter lim="400000"/>
          </a:ln>
        </p:spPr>
      </p:pic>
      <p:pic>
        <p:nvPicPr>
          <p:cNvPr id="347"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348" name="Hebrews 11:1-12:2"/>
          <p:cNvSpPr txBox="1"/>
          <p:nvPr/>
        </p:nvSpPr>
        <p:spPr>
          <a:xfrm>
            <a:off x="3768873" y="8614380"/>
            <a:ext cx="5467054"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defRPr>
            </a:lvl1pPr>
          </a:lstStyle>
          <a:p>
            <a:pPr/>
            <a:r>
              <a:t>Hebrews 11:1-12:2</a:t>
            </a:r>
          </a:p>
        </p:txBody>
      </p:sp>
      <p:sp>
        <p:nvSpPr>
          <p:cNvPr id="349" name="Rectangle"/>
          <p:cNvSpPr/>
          <p:nvPr/>
        </p:nvSpPr>
        <p:spPr>
          <a:xfrm>
            <a:off x="-110932" y="545822"/>
            <a:ext cx="13226664" cy="1653119"/>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50" name="Image" descr="Image"/>
          <p:cNvPicPr>
            <a:picLocks noChangeAspect="1"/>
          </p:cNvPicPr>
          <p:nvPr/>
        </p:nvPicPr>
        <p:blipFill>
          <a:blip r:embed="rId4">
            <a:extLst/>
          </a:blip>
          <a:stretch>
            <a:fillRect/>
          </a:stretch>
        </p:blipFill>
        <p:spPr>
          <a:xfrm>
            <a:off x="78672" y="590495"/>
            <a:ext cx="12847456" cy="1563772"/>
          </a:xfrm>
          <a:prstGeom prst="rect">
            <a:avLst/>
          </a:prstGeom>
          <a:ln w="12700">
            <a:miter lim="400000"/>
          </a:ln>
          <a:effectLst>
            <a:outerShdw sx="100000" sy="100000" kx="0" ky="0" algn="b" rotWithShape="0" blurRad="63500" dist="74029" dir="5400000">
              <a:srgbClr val="000000"/>
            </a:outerShdw>
          </a:effectLst>
        </p:spPr>
      </p:pic>
      <p:sp>
        <p:nvSpPr>
          <p:cNvPr id="351" name="“And all these, having gained approval through their faith” (HEBREWS 11:39 NASB)"/>
          <p:cNvSpPr txBox="1"/>
          <p:nvPr/>
        </p:nvSpPr>
        <p:spPr>
          <a:xfrm>
            <a:off x="151531" y="1632327"/>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352" name="WE ARE SAVED BY GRACE THROUGH FAITH WHEN WE BY FAITH OBY THE LORD’S INSTRUCTIONS.…"/>
          <p:cNvSpPr txBox="1"/>
          <p:nvPr/>
        </p:nvSpPr>
        <p:spPr>
          <a:xfrm>
            <a:off x="10963" y="2526919"/>
            <a:ext cx="12982874" cy="2438401"/>
          </a:xfrm>
          <a:prstGeom prst="rect">
            <a:avLst/>
          </a:prstGeom>
          <a:ln w="12700">
            <a:miter lim="400000"/>
          </a:ln>
          <a:effectLst>
            <a:outerShdw sx="100000" sy="100000" kx="0" ky="0" algn="b" rotWithShape="0" blurRad="63500" dist="74029" dir="134509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2000"/>
              </a:spcBef>
              <a:defRPr b="1">
                <a:solidFill>
                  <a:srgbClr val="FFFFFF"/>
                </a:solidFill>
                <a:effectLst>
                  <a:outerShdw sx="100000" sy="100000" kx="0" ky="0" algn="b" rotWithShape="0" blurRad="63500" dist="63500" dir="2460000">
                    <a:srgbClr val="000000"/>
                  </a:outerShdw>
                </a:effectLst>
                <a:latin typeface="Gill Sans"/>
                <a:ea typeface="Gill Sans"/>
                <a:cs typeface="Gill Sans"/>
                <a:sym typeface="Gill Sans"/>
              </a:defRPr>
            </a:pPr>
            <a:r>
              <a:t>WE ARE SAVED BY GRACE THROUGH FAITH WHEN WE BY FAITH OBY THE LORD’S INSTRUCTIONS.</a:t>
            </a:r>
          </a:p>
          <a:p>
            <a:pPr>
              <a:defRPr b="1">
                <a:solidFill>
                  <a:srgbClr val="FFFFFF"/>
                </a:solidFill>
                <a:effectLst>
                  <a:outerShdw sx="100000" sy="100000" kx="0" ky="0" algn="b" rotWithShape="0" blurRad="63500" dist="63500" dir="2460000">
                    <a:srgbClr val="000000"/>
                  </a:outerShdw>
                </a:effectLst>
                <a:latin typeface="Gill Sans"/>
                <a:ea typeface="Gill Sans"/>
                <a:cs typeface="Gill Sans"/>
                <a:sym typeface="Gill Sans"/>
              </a:defRPr>
            </a:pPr>
            <a:r>
              <a:rPr cap="all"/>
              <a:t>What kind of FAITH do you have? </a:t>
            </a:r>
            <a:br>
              <a:rPr cap="all"/>
            </a:br>
            <a:r>
              <a:rPr b="0">
                <a:latin typeface="+mn-lt"/>
                <a:ea typeface="+mn-ea"/>
                <a:cs typeface="+mn-cs"/>
                <a:sym typeface="Gill Sans Light"/>
              </a:rPr>
              <a:t>(Mk 16:16; Acts 2:37,38,41; Gal. 3:26,27; 2 Cor. 5:7; Rom. 1:16-17)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1500"/>
                                        <p:tgtEl>
                                          <p:spTgt spid="35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W. 65th St church of Christ / May 6, 2007"/>
          <p:cNvSpPr txBox="1"/>
          <p:nvPr/>
        </p:nvSpPr>
        <p:spPr>
          <a:xfrm>
            <a:off x="4443306" y="9320107"/>
            <a:ext cx="856149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6, 2007</a:t>
            </a:r>
          </a:p>
        </p:txBody>
      </p:sp>
      <p:sp>
        <p:nvSpPr>
          <p:cNvPr id="355"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6"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357" name="Don McClain"/>
          <p:cNvSpPr txBox="1"/>
          <p:nvPr/>
        </p:nvSpPr>
        <p:spPr>
          <a:xfrm>
            <a:off x="-1" y="9320107"/>
            <a:ext cx="5201921"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extLst/>
          </a:blip>
          <a:stretch>
            <a:fillRect/>
          </a:stretch>
        </p:blipFill>
        <p:spPr>
          <a:xfrm>
            <a:off x="-1" y="-31868"/>
            <a:ext cx="13004801" cy="8669868"/>
          </a:xfrm>
          <a:prstGeom prst="rect">
            <a:avLst/>
          </a:prstGeom>
          <a:ln w="12700">
            <a:miter lim="400000"/>
          </a:ln>
        </p:spPr>
      </p:pic>
      <p:pic>
        <p:nvPicPr>
          <p:cNvPr id="360"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361" name="Rectangle"/>
          <p:cNvSpPr/>
          <p:nvPr/>
        </p:nvSpPr>
        <p:spPr>
          <a:xfrm>
            <a:off x="-110932" y="545822"/>
            <a:ext cx="13226664" cy="1653119"/>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362" name="Image" descr="Image"/>
          <p:cNvPicPr>
            <a:picLocks noChangeAspect="1"/>
          </p:cNvPicPr>
          <p:nvPr/>
        </p:nvPicPr>
        <p:blipFill>
          <a:blip r:embed="rId4">
            <a:extLst/>
          </a:blip>
          <a:stretch>
            <a:fillRect/>
          </a:stretch>
        </p:blipFill>
        <p:spPr>
          <a:xfrm>
            <a:off x="78672" y="590495"/>
            <a:ext cx="12847456" cy="1563772"/>
          </a:xfrm>
          <a:prstGeom prst="rect">
            <a:avLst/>
          </a:prstGeom>
          <a:ln w="12700">
            <a:miter lim="400000"/>
          </a:ln>
          <a:effectLst>
            <a:outerShdw sx="100000" sy="100000" kx="0" ky="0" algn="b" rotWithShape="0" blurRad="63500" dist="74029" dir="5400000">
              <a:srgbClr val="000000"/>
            </a:outerShdw>
          </a:effectLst>
        </p:spPr>
      </p:pic>
      <p:sp>
        <p:nvSpPr>
          <p:cNvPr id="363" name="“And all these, having gained approval through their faith” (HEBREWS 11:39 NASB)"/>
          <p:cNvSpPr txBox="1"/>
          <p:nvPr/>
        </p:nvSpPr>
        <p:spPr>
          <a:xfrm>
            <a:off x="151531" y="1632327"/>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364" name="Charts by Don McClain…"/>
          <p:cNvSpPr txBox="1"/>
          <p:nvPr/>
        </p:nvSpPr>
        <p:spPr>
          <a:xfrm>
            <a:off x="82285" y="2267114"/>
            <a:ext cx="12840230" cy="29923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3, 2022</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5"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https://www.w65stchurchofchrist.com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Genesis 6:13–22 (NKJV)…"/>
          <p:cNvSpPr txBox="1"/>
          <p:nvPr/>
        </p:nvSpPr>
        <p:spPr>
          <a:xfrm>
            <a:off x="201101" y="152204"/>
            <a:ext cx="12602599" cy="94007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Times New Roman"/>
                <a:ea typeface="Times New Roman"/>
                <a:cs typeface="Times New Roman"/>
                <a:sym typeface="Times New Roman"/>
              </a:defRPr>
            </a:pPr>
            <a:r>
              <a:t>Genesis 6:13–22 (NKJV)</a:t>
            </a:r>
          </a:p>
          <a:p>
            <a:pPr defTabSz="457200">
              <a:defRPr sz="4200">
                <a:solidFill>
                  <a:srgbClr val="000000"/>
                </a:solidFill>
                <a:latin typeface="Times New Roman"/>
                <a:ea typeface="Times New Roman"/>
                <a:cs typeface="Times New Roman"/>
                <a:sym typeface="Times New Roman"/>
              </a:defRPr>
            </a:pPr>
            <a:r>
              <a:rPr baseline="31999"/>
              <a:t>13</a:t>
            </a:r>
            <a:r>
              <a:t> And God said to Noah, “The end of all flesh has come before Me, for the earth is filled with violence through them; and behold, I will destroy them with the earth. </a:t>
            </a:r>
            <a:r>
              <a:rPr baseline="31999"/>
              <a:t>14</a:t>
            </a:r>
            <a:r>
              <a:t> Make yourself an ark of gopherwood; make rooms in the ark, and cover it inside and outside with pitch. </a:t>
            </a:r>
            <a:r>
              <a:rPr baseline="31999"/>
              <a:t>15</a:t>
            </a:r>
            <a:r>
              <a:t> And this is how you shall make it: The length of the ark </a:t>
            </a:r>
            <a:r>
              <a:rPr i="1"/>
              <a:t>shall be</a:t>
            </a:r>
            <a:r>
              <a:t> three hundred cubits, its width fifty cubits, and its height thirty cubits. </a:t>
            </a:r>
            <a:r>
              <a:rPr baseline="31999"/>
              <a:t>16</a:t>
            </a:r>
            <a:r>
              <a:t> You shall make a window for the ark, and you shall finish it to a cubit from above; and set the door of the ark in its side. You shall make it </a:t>
            </a:r>
            <a:r>
              <a:rPr i="1"/>
              <a:t>with</a:t>
            </a:r>
            <a:r>
              <a:t> lower, second, and third </a:t>
            </a:r>
            <a:r>
              <a:rPr i="1"/>
              <a:t>decks</a:t>
            </a:r>
            <a:r>
              <a:t>. </a:t>
            </a:r>
            <a:r>
              <a:rPr baseline="31999"/>
              <a:t>17</a:t>
            </a:r>
            <a:r>
              <a:t> And behold, I Myself am bringing floodwaters on the earth, to destroy from under heaven all flesh in which </a:t>
            </a:r>
            <a:r>
              <a:rPr i="1"/>
              <a:t>is</a:t>
            </a:r>
            <a:r>
              <a:t> the breath of life; everything that </a:t>
            </a:r>
            <a:r>
              <a:rPr i="1"/>
              <a:t>is</a:t>
            </a:r>
            <a:r>
              <a:t> on the earth shall die.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enesis 6:13–22 (NKJV)…"/>
          <p:cNvSpPr txBox="1"/>
          <p:nvPr/>
        </p:nvSpPr>
        <p:spPr>
          <a:xfrm>
            <a:off x="201101" y="152204"/>
            <a:ext cx="12602599" cy="9449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Times New Roman"/>
                <a:ea typeface="Times New Roman"/>
                <a:cs typeface="Times New Roman"/>
                <a:sym typeface="Times New Roman"/>
              </a:defRPr>
            </a:pPr>
            <a:r>
              <a:t>Genesis 6:13–22 (NKJV)</a:t>
            </a:r>
          </a:p>
          <a:p>
            <a:pPr defTabSz="457200">
              <a:defRPr sz="4500">
                <a:solidFill>
                  <a:srgbClr val="000000"/>
                </a:solidFill>
                <a:latin typeface="Times New Roman"/>
                <a:ea typeface="Times New Roman"/>
                <a:cs typeface="Times New Roman"/>
                <a:sym typeface="Times New Roman"/>
              </a:defRPr>
            </a:pPr>
            <a:r>
              <a:rPr baseline="31999"/>
              <a:t>18</a:t>
            </a:r>
            <a:r>
              <a:t> But I will establish My covenant with you; and you shall go into the ark—you, your sons, your wife, and your sons’ wives with you. </a:t>
            </a:r>
            <a:r>
              <a:rPr baseline="31999"/>
              <a:t>19</a:t>
            </a:r>
            <a:r>
              <a:t> And of every living thing of all flesh you shall bring two of every </a:t>
            </a:r>
            <a:r>
              <a:rPr i="1"/>
              <a:t>sort</a:t>
            </a:r>
            <a:r>
              <a:t> into the ark, to keep </a:t>
            </a:r>
            <a:r>
              <a:rPr i="1"/>
              <a:t>them</a:t>
            </a:r>
            <a:r>
              <a:t> alive with you; they shall be male and female. </a:t>
            </a:r>
            <a:r>
              <a:rPr baseline="31999"/>
              <a:t>20</a:t>
            </a:r>
            <a:r>
              <a:t> Of the birds after their kind, of animals after their kind, and of every creeping thing of the earth after its kind, two of every </a:t>
            </a:r>
            <a:r>
              <a:rPr i="1"/>
              <a:t>kind</a:t>
            </a:r>
            <a:r>
              <a:t> will come to you to keep </a:t>
            </a:r>
            <a:r>
              <a:rPr i="1"/>
              <a:t>them</a:t>
            </a:r>
            <a:r>
              <a:t> alive. </a:t>
            </a:r>
            <a:r>
              <a:rPr baseline="31999"/>
              <a:t>21</a:t>
            </a:r>
            <a:r>
              <a:t> And you shall take for yourself of all food that is eaten, and you shall gather </a:t>
            </a:r>
            <a:r>
              <a:rPr i="1"/>
              <a:t>it</a:t>
            </a:r>
            <a:r>
              <a:t> to yourself; and it shall be food for you and for them.” </a:t>
            </a:r>
            <a:r>
              <a:rPr baseline="31999"/>
              <a:t>22</a:t>
            </a:r>
            <a:r>
              <a:t> Thus Noah did; according to all that God commanded him, so he did.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56"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57"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pic>
        <p:nvPicPr>
          <p:cNvPr id="158"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159" name="Hebrews 11:1–2 (NASB95)…"/>
          <p:cNvSpPr txBox="1"/>
          <p:nvPr/>
        </p:nvSpPr>
        <p:spPr>
          <a:xfrm>
            <a:off x="314536" y="1960456"/>
            <a:ext cx="12375728" cy="3021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Hebrews 11:1–2 (NASB95) </a:t>
            </a:r>
          </a:p>
          <a:p>
            <a:pPr defTabSz="457200">
              <a:defRPr sz="5000">
                <a:solidFill>
                  <a:srgbClr val="000000"/>
                </a:solidFill>
                <a:latin typeface="Times New Roman"/>
                <a:ea typeface="Times New Roman"/>
                <a:cs typeface="Times New Roman"/>
                <a:sym typeface="Times New Roman"/>
              </a:defRPr>
            </a:pPr>
            <a:r>
              <a:rPr baseline="31999"/>
              <a:t>1</a:t>
            </a:r>
            <a:r>
              <a:t> Now faith is the assurance of </a:t>
            </a:r>
            <a:r>
              <a:rPr i="1"/>
              <a:t>things</a:t>
            </a:r>
            <a:r>
              <a:t> hoped for, the conviction of things not seen. </a:t>
            </a:r>
            <a:r>
              <a:rPr baseline="31999"/>
              <a:t>2</a:t>
            </a:r>
            <a:r>
              <a:t> For by it the men of old gained approval.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62"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63"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pic>
        <p:nvPicPr>
          <p:cNvPr id="164"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165" name="Faith stands under, and supports our hope, because we TRUST GOD!…"/>
          <p:cNvSpPr txBox="1"/>
          <p:nvPr/>
        </p:nvSpPr>
        <p:spPr>
          <a:xfrm>
            <a:off x="314536" y="1752670"/>
            <a:ext cx="12375728" cy="3436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Faith stands under, and supports our hope, because we TRUST GOD!</a:t>
            </a:r>
          </a:p>
          <a:p>
            <a:pPr defTabSz="457200">
              <a:defRPr sz="3300">
                <a:solidFill>
                  <a:srgbClr val="000000"/>
                </a:solidFill>
                <a:latin typeface="Times New Roman"/>
                <a:ea typeface="Times New Roman"/>
                <a:cs typeface="Times New Roman"/>
                <a:sym typeface="Times New Roman"/>
              </a:defRPr>
            </a:pPr>
            <a:r>
              <a:t>Through faith, we are assured God will do what He has promised.</a:t>
            </a:r>
          </a:p>
          <a:p>
            <a:pPr defTabSz="457200">
              <a:defRPr sz="3300">
                <a:solidFill>
                  <a:srgbClr val="000000"/>
                </a:solidFill>
                <a:latin typeface="Times New Roman"/>
                <a:ea typeface="Times New Roman"/>
                <a:cs typeface="Times New Roman"/>
                <a:sym typeface="Times New Roman"/>
              </a:defRPr>
            </a:pPr>
            <a:r>
              <a:t>Even though we have not physically seen God, and all of His glory and power, we are convinced by what we have seen and heard and therefore we TRUST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5">
                                            <p:txEl>
                                              <p:pRg st="1" end="1"/>
                                            </p:txEl>
                                          </p:spTgt>
                                        </p:tgtEl>
                                        <p:attrNameLst>
                                          <p:attrName>style.visibility</p:attrName>
                                        </p:attrNameLst>
                                      </p:cBhvr>
                                      <p:to>
                                        <p:strVal val="visible"/>
                                      </p:to>
                                    </p:set>
                                    <p:animEffect filter="wipe(left)" transition="in">
                                      <p:cBhvr>
                                        <p:cTn id="7" dur="1500"/>
                                        <p:tgtEl>
                                          <p:spTgt spid="1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65">
                                            <p:txEl>
                                              <p:pRg st="2" end="2"/>
                                            </p:txEl>
                                          </p:spTgt>
                                        </p:tgtEl>
                                        <p:attrNameLst>
                                          <p:attrName>style.visibility</p:attrName>
                                        </p:attrNameLst>
                                      </p:cBhvr>
                                      <p:to>
                                        <p:strVal val="visible"/>
                                      </p:to>
                                    </p:set>
                                    <p:animEffect filter="wipe(left)" transition="in">
                                      <p:cBhvr>
                                        <p:cTn id="12" dur="1500"/>
                                        <p:tgtEl>
                                          <p:spTgt spid="1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68"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69"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pic>
        <p:nvPicPr>
          <p:cNvPr id="170" name="Image" descr="Image"/>
          <p:cNvPicPr>
            <a:picLocks noChangeAspect="1"/>
          </p:cNvPicPr>
          <p:nvPr/>
        </p:nvPicPr>
        <p:blipFill>
          <a:blip r:embed="rId3">
            <a:extLst/>
          </a:blip>
          <a:stretch>
            <a:fillRect/>
          </a:stretch>
        </p:blipFill>
        <p:spPr>
          <a:xfrm>
            <a:off x="-33464" y="4879042"/>
            <a:ext cx="13071728" cy="4929131"/>
          </a:xfrm>
          <a:prstGeom prst="rect">
            <a:avLst/>
          </a:prstGeom>
          <a:ln w="12700">
            <a:miter lim="400000"/>
          </a:ln>
          <a:effectLst>
            <a:outerShdw sx="100000" sy="100000" kx="0" ky="0" algn="b" rotWithShape="0" blurRad="63500" dist="74029" dir="16796260">
              <a:srgbClr val="000000"/>
            </a:outerShdw>
          </a:effectLst>
        </p:spPr>
      </p:pic>
      <p:sp>
        <p:nvSpPr>
          <p:cNvPr id="171" name="Hebrews 11:6 (NKJV)…"/>
          <p:cNvSpPr txBox="1"/>
          <p:nvPr/>
        </p:nvSpPr>
        <p:spPr>
          <a:xfrm>
            <a:off x="314536" y="1592156"/>
            <a:ext cx="12375728" cy="3757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Hebrews 11:6 (NKJV) </a:t>
            </a:r>
          </a:p>
          <a:p>
            <a:pPr defTabSz="457200">
              <a:defRPr sz="5000">
                <a:solidFill>
                  <a:srgbClr val="000000"/>
                </a:solidFill>
                <a:latin typeface="Times New Roman"/>
                <a:ea typeface="Times New Roman"/>
                <a:cs typeface="Times New Roman"/>
                <a:sym typeface="Times New Roman"/>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0"/>
          </p:cNvPicPr>
          <p:nvPr/>
        </p:nvPicPr>
        <p:blipFill>
          <a:blip r:embed="rId2">
            <a:extLst/>
          </a:blip>
          <a:stretch>
            <a:fillRect/>
          </a:stretch>
        </p:blipFill>
        <p:spPr>
          <a:xfrm>
            <a:off x="1616691" y="1769097"/>
            <a:ext cx="5033364" cy="5343920"/>
          </a:xfrm>
          <a:prstGeom prst="rect">
            <a:avLst/>
          </a:prstGeom>
          <a:effectLst>
            <a:outerShdw sx="100000" sy="100000" kx="0" ky="0" algn="b" rotWithShape="0" blurRad="330200" dist="173016" dir="5452952">
              <a:srgbClr val="000000">
                <a:alpha val="47071"/>
              </a:srgbClr>
            </a:outerShdw>
          </a:effectLst>
        </p:spPr>
      </p:pic>
      <p:sp>
        <p:nvSpPr>
          <p:cNvPr id="174"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75"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76"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177" name="Hebrews 11:6 (NKJV)…"/>
          <p:cNvSpPr txBox="1"/>
          <p:nvPr/>
        </p:nvSpPr>
        <p:spPr>
          <a:xfrm>
            <a:off x="6825562" y="1960656"/>
            <a:ext cx="5878602" cy="7440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Hebrews 11:6 (NKJV) </a:t>
            </a:r>
          </a:p>
          <a:p>
            <a:pPr defTabSz="457200">
              <a:defRPr sz="5000">
                <a:solidFill>
                  <a:srgbClr val="000000"/>
                </a:solidFill>
                <a:latin typeface="Times New Roman"/>
                <a:ea typeface="Times New Roman"/>
                <a:cs typeface="Times New Roman"/>
                <a:sym typeface="Times New Roman"/>
              </a:defRPr>
            </a:pPr>
            <a:r>
              <a:rPr baseline="31999"/>
              <a:t>6</a:t>
            </a:r>
            <a:r>
              <a:t> But without </a:t>
            </a:r>
            <a:r>
              <a:rPr u="sng"/>
              <a:t>faith</a:t>
            </a:r>
            <a:r>
              <a:t> </a:t>
            </a:r>
            <a:r>
              <a:rPr i="1"/>
              <a:t>it is</a:t>
            </a:r>
            <a:r>
              <a:t> impossible to please </a:t>
            </a:r>
            <a:r>
              <a:rPr i="1"/>
              <a:t>Him,</a:t>
            </a:r>
            <a:r>
              <a:t> for he who comes to God must believe that He is, and </a:t>
            </a:r>
            <a:r>
              <a:rPr i="1"/>
              <a:t>that</a:t>
            </a:r>
            <a:r>
              <a:t> He is a rewarder of those who diligently seek Him.</a:t>
            </a:r>
          </a:p>
        </p:txBody>
      </p:sp>
      <p:pic>
        <p:nvPicPr>
          <p:cNvPr id="178" name="Image" descr="Image"/>
          <p:cNvPicPr>
            <a:picLocks noChangeAspect="1"/>
          </p:cNvPicPr>
          <p:nvPr/>
        </p:nvPicPr>
        <p:blipFill>
          <a:blip r:embed="rId4">
            <a:extLst/>
          </a:blip>
          <a:stretch>
            <a:fillRect/>
          </a:stretch>
        </p:blipFill>
        <p:spPr>
          <a:xfrm>
            <a:off x="-134546" y="1412763"/>
            <a:ext cx="1920843" cy="8675450"/>
          </a:xfrm>
          <a:prstGeom prst="rect">
            <a:avLst/>
          </a:prstGeom>
          <a:ln w="12700">
            <a:miter lim="400000"/>
          </a:ln>
        </p:spPr>
      </p:pic>
      <p:grpSp>
        <p:nvGrpSpPr>
          <p:cNvPr id="184" name="Group"/>
          <p:cNvGrpSpPr/>
          <p:nvPr/>
        </p:nvGrpSpPr>
        <p:grpSpPr>
          <a:xfrm>
            <a:off x="1373910" y="6375031"/>
            <a:ext cx="10044881" cy="3157178"/>
            <a:chOff x="0" y="0"/>
            <a:chExt cx="10044879" cy="3157177"/>
          </a:xfrm>
        </p:grpSpPr>
        <p:sp>
          <p:nvSpPr>
            <p:cNvPr id="179" name="CONVICTION"/>
            <p:cNvSpPr/>
            <p:nvPr/>
          </p:nvSpPr>
          <p:spPr>
            <a:xfrm>
              <a:off x="730885" y="110026"/>
              <a:ext cx="4156407" cy="861696"/>
            </a:xfrm>
            <a:prstGeom prst="roundRect">
              <a:avLst>
                <a:gd name="adj" fmla="val 22108"/>
              </a:avLst>
            </a:prstGeom>
            <a:gradFill flip="none" rotWithShape="1">
              <a:gsLst>
                <a:gs pos="0">
                  <a:srgbClr val="CB6062"/>
                </a:gs>
                <a:gs pos="100000">
                  <a:srgbClr val="AA4A4C"/>
                </a:gs>
              </a:gsLst>
              <a:lin ang="5400000" scaled="0"/>
            </a:gradFill>
            <a:ln w="12700" cap="flat">
              <a:noFill/>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CONVICTION</a:t>
              </a:r>
            </a:p>
          </p:txBody>
        </p:sp>
        <p:pic>
          <p:nvPicPr>
            <p:cNvPr id="180" name="Image" descr="Image"/>
            <p:cNvPicPr>
              <a:picLocks noChangeAspect="1"/>
            </p:cNvPicPr>
            <p:nvPr/>
          </p:nvPicPr>
          <p:blipFill>
            <a:blip r:embed="rId5">
              <a:extLst/>
            </a:blip>
            <a:stretch>
              <a:fillRect/>
            </a:stretch>
          </p:blipFill>
          <p:spPr>
            <a:xfrm>
              <a:off x="0" y="63499"/>
              <a:ext cx="692984" cy="3093679"/>
            </a:xfrm>
            <a:prstGeom prst="rect">
              <a:avLst/>
            </a:prstGeom>
            <a:ln w="12700" cap="flat">
              <a:noFill/>
              <a:miter lim="400000"/>
            </a:ln>
            <a:effectLst>
              <a:outerShdw sx="100000" sy="100000" kx="0" ky="0" algn="b" rotWithShape="0" blurRad="63500" dist="95711" dir="2214254">
                <a:srgbClr val="000000">
                  <a:alpha val="98100"/>
                </a:srgbClr>
              </a:outerShdw>
            </a:effectLst>
          </p:spPr>
        </p:pic>
        <p:grpSp>
          <p:nvGrpSpPr>
            <p:cNvPr id="183" name="Group"/>
            <p:cNvGrpSpPr/>
            <p:nvPr/>
          </p:nvGrpSpPr>
          <p:grpSpPr>
            <a:xfrm>
              <a:off x="5504803" y="0"/>
              <a:ext cx="4540077" cy="811225"/>
              <a:chOff x="0" y="0"/>
              <a:chExt cx="4540076" cy="811224"/>
            </a:xfrm>
          </p:grpSpPr>
          <p:sp>
            <p:nvSpPr>
              <p:cNvPr id="181" name="Line"/>
              <p:cNvSpPr/>
              <p:nvPr/>
            </p:nvSpPr>
            <p:spPr>
              <a:xfrm>
                <a:off x="128335" y="700921"/>
                <a:ext cx="4156407" cy="1"/>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p>
            </p:txBody>
          </p:sp>
          <p:sp>
            <p:nvSpPr>
              <p:cNvPr id="182" name="believe that He is"/>
              <p:cNvSpPr txBox="1"/>
              <p:nvPr/>
            </p:nvSpPr>
            <p:spPr>
              <a:xfrm>
                <a:off x="0" y="0"/>
                <a:ext cx="4540077" cy="811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5000">
                    <a:solidFill>
                      <a:schemeClr val="accent5"/>
                    </a:solidFill>
                    <a:latin typeface="Times New Roman"/>
                    <a:ea typeface="Times New Roman"/>
                    <a:cs typeface="Times New Roman"/>
                    <a:sym typeface="Times New Roman"/>
                  </a:defRPr>
                </a:lvl1pPr>
              </a:lstStyle>
              <a:p>
                <a:pPr/>
                <a:r>
                  <a:t>believe that He is</a:t>
                </a:r>
              </a:p>
            </p:txBody>
          </p:sp>
        </p:grpSp>
      </p:grpSp>
      <p:grpSp>
        <p:nvGrpSpPr>
          <p:cNvPr id="189" name="Group"/>
          <p:cNvGrpSpPr/>
          <p:nvPr/>
        </p:nvGrpSpPr>
        <p:grpSpPr>
          <a:xfrm>
            <a:off x="2104796" y="7120063"/>
            <a:ext cx="10383417" cy="1296155"/>
            <a:chOff x="0" y="0"/>
            <a:chExt cx="10383415" cy="1296154"/>
          </a:xfrm>
        </p:grpSpPr>
        <p:sp>
          <p:nvSpPr>
            <p:cNvPr id="185" name="TRUST"/>
            <p:cNvSpPr/>
            <p:nvPr/>
          </p:nvSpPr>
          <p:spPr>
            <a:xfrm>
              <a:off x="0" y="434459"/>
              <a:ext cx="4156406" cy="861696"/>
            </a:xfrm>
            <a:prstGeom prst="roundRect">
              <a:avLst>
                <a:gd name="adj" fmla="val 22108"/>
              </a:avLst>
            </a:prstGeom>
            <a:gradFill flip="none" rotWithShape="1">
              <a:gsLst>
                <a:gs pos="0">
                  <a:srgbClr val="AEB372"/>
                </a:gs>
                <a:gs pos="100000">
                  <a:srgbClr val="848857"/>
                </a:gs>
              </a:gsLst>
              <a:lin ang="5400000" scaled="0"/>
            </a:gradFill>
            <a:ln w="12700" cap="flat">
              <a:noFill/>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TRUST</a:t>
              </a:r>
            </a:p>
          </p:txBody>
        </p:sp>
        <p:grpSp>
          <p:nvGrpSpPr>
            <p:cNvPr id="188" name="Group"/>
            <p:cNvGrpSpPr/>
            <p:nvPr/>
          </p:nvGrpSpPr>
          <p:grpSpPr>
            <a:xfrm>
              <a:off x="6091076" y="0"/>
              <a:ext cx="4292340" cy="811225"/>
              <a:chOff x="0" y="0"/>
              <a:chExt cx="4292339" cy="811224"/>
            </a:xfrm>
          </p:grpSpPr>
          <p:sp>
            <p:nvSpPr>
              <p:cNvPr id="186" name="Line"/>
              <p:cNvSpPr/>
              <p:nvPr/>
            </p:nvSpPr>
            <p:spPr>
              <a:xfrm>
                <a:off x="67967" y="708978"/>
                <a:ext cx="4156407" cy="1"/>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p>
            </p:txBody>
          </p:sp>
          <p:sp>
            <p:nvSpPr>
              <p:cNvPr id="187" name="He is a rewarder"/>
              <p:cNvSpPr txBox="1"/>
              <p:nvPr/>
            </p:nvSpPr>
            <p:spPr>
              <a:xfrm>
                <a:off x="0" y="0"/>
                <a:ext cx="4292340" cy="811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5000">
                    <a:solidFill>
                      <a:schemeClr val="accent2"/>
                    </a:solidFill>
                    <a:latin typeface="Times New Roman"/>
                    <a:ea typeface="Times New Roman"/>
                    <a:cs typeface="Times New Roman"/>
                    <a:sym typeface="Times New Roman"/>
                  </a:defRPr>
                </a:lvl1pPr>
              </a:lstStyle>
              <a:p>
                <a:pPr/>
                <a:r>
                  <a:t>He is a rewarder</a:t>
                </a:r>
              </a:p>
            </p:txBody>
          </p:sp>
        </p:grpSp>
      </p:grpSp>
      <p:grpSp>
        <p:nvGrpSpPr>
          <p:cNvPr id="194" name="Group"/>
          <p:cNvGrpSpPr/>
          <p:nvPr/>
        </p:nvGrpSpPr>
        <p:grpSpPr>
          <a:xfrm>
            <a:off x="2104796" y="8582130"/>
            <a:ext cx="10177902" cy="903551"/>
            <a:chOff x="0" y="0"/>
            <a:chExt cx="10177901" cy="903550"/>
          </a:xfrm>
        </p:grpSpPr>
        <p:sp>
          <p:nvSpPr>
            <p:cNvPr id="190" name="OBEDIENCE"/>
            <p:cNvSpPr/>
            <p:nvPr/>
          </p:nvSpPr>
          <p:spPr>
            <a:xfrm>
              <a:off x="0" y="41855"/>
              <a:ext cx="4156406" cy="861696"/>
            </a:xfrm>
            <a:prstGeom prst="roundRect">
              <a:avLst>
                <a:gd name="adj" fmla="val 22108"/>
              </a:avLst>
            </a:prstGeom>
            <a:gradFill flip="none" rotWithShape="1">
              <a:gsLst>
                <a:gs pos="0">
                  <a:srgbClr val="738DBC"/>
                </a:gs>
                <a:gs pos="100000">
                  <a:srgbClr val="596D92"/>
                </a:gs>
              </a:gsLst>
              <a:lin ang="5400000" scaled="0"/>
            </a:gradFill>
            <a:ln w="12700" cap="flat">
              <a:noFill/>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OBEDIENCE</a:t>
              </a:r>
            </a:p>
          </p:txBody>
        </p:sp>
        <p:grpSp>
          <p:nvGrpSpPr>
            <p:cNvPr id="193" name="Group"/>
            <p:cNvGrpSpPr/>
            <p:nvPr/>
          </p:nvGrpSpPr>
          <p:grpSpPr>
            <a:xfrm>
              <a:off x="5012661" y="0"/>
              <a:ext cx="5165241" cy="811225"/>
              <a:chOff x="0" y="0"/>
              <a:chExt cx="5165239" cy="811224"/>
            </a:xfrm>
          </p:grpSpPr>
          <p:sp>
            <p:nvSpPr>
              <p:cNvPr id="191" name="Line"/>
              <p:cNvSpPr/>
              <p:nvPr/>
            </p:nvSpPr>
            <p:spPr>
              <a:xfrm>
                <a:off x="129571" y="748592"/>
                <a:ext cx="5035669" cy="1"/>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p>
            </p:txBody>
          </p:sp>
          <p:sp>
            <p:nvSpPr>
              <p:cNvPr id="192" name="diligently seek Him"/>
              <p:cNvSpPr txBox="1"/>
              <p:nvPr/>
            </p:nvSpPr>
            <p:spPr>
              <a:xfrm>
                <a:off x="-1" y="0"/>
                <a:ext cx="5122988" cy="811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5000">
                    <a:solidFill>
                      <a:srgbClr val="005493"/>
                    </a:solidFill>
                    <a:latin typeface="Times New Roman"/>
                    <a:ea typeface="Times New Roman"/>
                    <a:cs typeface="Times New Roman"/>
                    <a:sym typeface="Times New Roman"/>
                  </a:defRPr>
                </a:lvl1pPr>
              </a:lstStyle>
              <a:p>
                <a:pPr/>
                <a:r>
                  <a:t>diligently seek Him</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4"/>
                                        </p:tgtEl>
                                        <p:attrNameLst>
                                          <p:attrName>style.visibility</p:attrName>
                                        </p:attrNameLst>
                                      </p:cBhvr>
                                      <p:to>
                                        <p:strVal val="visible"/>
                                      </p:to>
                                    </p:set>
                                    <p:animEffect filter="wipe(left)" transition="in">
                                      <p:cBhvr>
                                        <p:cTn id="7" dur="10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89"/>
                                        </p:tgtEl>
                                        <p:attrNameLst>
                                          <p:attrName>style.visibility</p:attrName>
                                        </p:attrNameLst>
                                      </p:cBhvr>
                                      <p:to>
                                        <p:strVal val="visible"/>
                                      </p:to>
                                    </p:set>
                                    <p:animEffect filter="wipe(left)" transition="in">
                                      <p:cBhvr>
                                        <p:cTn id="12" dur="10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94"/>
                                        </p:tgtEl>
                                        <p:attrNameLst>
                                          <p:attrName>style.visibility</p:attrName>
                                        </p:attrNameLst>
                                      </p:cBhvr>
                                      <p:to>
                                        <p:strVal val="visible"/>
                                      </p:to>
                                    </p:set>
                                    <p:animEffect filter="wipe(left)" transition="in">
                                      <p:cBhvr>
                                        <p:cTn id="17"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3"/>
      <p:bldP build="whole" bldLvl="1" animBg="1" rev="0" advAuto="0" spid="189" grpId="2"/>
      <p:bldP build="whole" bldLvl="1" animBg="1" rev="0" advAuto="0" spid="18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6" name="3D Pie Chart"/>
          <p:cNvGraphicFramePr/>
          <p:nvPr/>
        </p:nvGraphicFramePr>
        <p:xfrm>
          <a:off x="-486384" y="3092864"/>
          <a:ext cx="7288665" cy="6311605"/>
        </p:xfrm>
        <a:graphic xmlns:a="http://schemas.openxmlformats.org/drawingml/2006/main">
          <a:graphicData uri="http://schemas.openxmlformats.org/drawingml/2006/chart">
            <c:chart xmlns:c="http://schemas.openxmlformats.org/drawingml/2006/chart" r:id="rId2"/>
          </a:graphicData>
        </a:graphic>
      </p:graphicFrame>
      <p:sp>
        <p:nvSpPr>
          <p:cNvPr id="197"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198"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199"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00" name="James 2:21–22 (NKJV)…"/>
          <p:cNvSpPr txBox="1"/>
          <p:nvPr/>
        </p:nvSpPr>
        <p:spPr>
          <a:xfrm>
            <a:off x="6825562" y="1820147"/>
            <a:ext cx="5878602" cy="77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Times New Roman"/>
                <a:ea typeface="Times New Roman"/>
                <a:cs typeface="Times New Roman"/>
                <a:sym typeface="Times New Roman"/>
              </a:defRPr>
            </a:pPr>
            <a:r>
              <a:t>James 2:21–22 (NKJV) </a:t>
            </a:r>
          </a:p>
          <a:p>
            <a:pPr defTabSz="457200">
              <a:defRPr sz="4700">
                <a:solidFill>
                  <a:srgbClr val="000000"/>
                </a:solidFill>
                <a:latin typeface="Times New Roman"/>
                <a:ea typeface="Times New Roman"/>
                <a:cs typeface="Times New Roman"/>
                <a:sym typeface="Times New Roman"/>
              </a:defRPr>
            </a:pPr>
            <a:r>
              <a:rPr baseline="31999"/>
              <a:t>21</a:t>
            </a:r>
            <a:r>
              <a:t> Was not Abraham our father justified by works when he offered Isaac his son on the altar? </a:t>
            </a:r>
            <a:r>
              <a:rPr baseline="31999"/>
              <a:t>22</a:t>
            </a:r>
            <a:r>
              <a:t> Do you see that faith was working together with his works, and by works faith was made perfect?</a:t>
            </a:r>
          </a:p>
        </p:txBody>
      </p:sp>
      <p:sp>
        <p:nvSpPr>
          <p:cNvPr id="201" name="FAITH"/>
          <p:cNvSpPr txBox="1"/>
          <p:nvPr/>
        </p:nvSpPr>
        <p:spPr>
          <a:xfrm>
            <a:off x="1577824" y="5165372"/>
            <a:ext cx="2520034"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lvl1pPr>
          </a:lstStyle>
          <a:p>
            <a:pPr/>
            <a:r>
              <a:t>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childTnLst>
                                    <p:set>
                                      <p:cBhvr>
                                        <p:cTn id="6" fill="hold"/>
                                        <p:tgtEl>
                                          <p:spTgt spid="196">
                                            <p:graphicEl>
                                              <a:chart bldStep="category" categoryIdx="0" seriesIdx="-4"/>
                                            </p:graphicEl>
                                          </p:spTgt>
                                        </p:tgtEl>
                                        <p:attrNameLst>
                                          <p:attrName>style.visibility</p:attrName>
                                        </p:attrNameLst>
                                      </p:cBhvr>
                                      <p:to>
                                        <p:strVal val="visible"/>
                                      </p:to>
                                    </p:set>
                                    <p:animEffect filter="wipe(down)" transition="in">
                                      <p:cBhvr>
                                        <p:cTn id="7" dur="1000"/>
                                        <p:tgtEl>
                                          <p:spTgt spid="196">
                                            <p:graphicEl>
                                              <a:chart bldStep="category" categoryIdx="0" seriesIdx="-4"/>
                                            </p:graphic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Graphic spid="196" grpI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3" name="3D Pie Chart"/>
          <p:cNvGraphicFramePr/>
          <p:nvPr/>
        </p:nvGraphicFramePr>
        <p:xfrm>
          <a:off x="-486384" y="3092864"/>
          <a:ext cx="7288665" cy="6311605"/>
        </p:xfrm>
        <a:graphic xmlns:a="http://schemas.openxmlformats.org/drawingml/2006/main">
          <a:graphicData uri="http://schemas.openxmlformats.org/drawingml/2006/chart">
            <c:chart xmlns:c="http://schemas.openxmlformats.org/drawingml/2006/chart" r:id="rId2"/>
          </a:graphicData>
        </a:graphic>
      </p:graphicFrame>
      <p:sp>
        <p:nvSpPr>
          <p:cNvPr id="204"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05" name="Image" descr="Image"/>
          <p:cNvPicPr>
            <a:picLocks noChangeAspect="1"/>
          </p:cNvPicPr>
          <p:nvPr/>
        </p:nvPicPr>
        <p:blipFill>
          <a:blip r:embed="rId3">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06"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07" name="The type of faith that does not obey is an incomplete faith.…"/>
          <p:cNvSpPr txBox="1"/>
          <p:nvPr/>
        </p:nvSpPr>
        <p:spPr>
          <a:xfrm>
            <a:off x="6825562" y="2085229"/>
            <a:ext cx="5878602" cy="7191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600"/>
              </a:spcBef>
              <a:defRPr b="1" sz="4100">
                <a:solidFill>
                  <a:srgbClr val="000000"/>
                </a:solidFill>
                <a:latin typeface="Times New Roman"/>
                <a:ea typeface="Times New Roman"/>
                <a:cs typeface="Times New Roman"/>
                <a:sym typeface="Times New Roman"/>
              </a:defRPr>
            </a:pPr>
            <a:r>
              <a:t>The type of faith that does not obey is an incomplete faith.</a:t>
            </a:r>
          </a:p>
          <a:p>
            <a:pPr defTabSz="457200">
              <a:spcBef>
                <a:spcPts val="1600"/>
              </a:spcBef>
              <a:defRPr b="1" sz="4100">
                <a:solidFill>
                  <a:srgbClr val="000000"/>
                </a:solidFill>
                <a:latin typeface="Times New Roman"/>
                <a:ea typeface="Times New Roman"/>
                <a:cs typeface="Times New Roman"/>
                <a:sym typeface="Times New Roman"/>
              </a:defRPr>
            </a:pPr>
            <a:r>
              <a:t>Faith that does not obey will NOT receive God’s approval or acceptance. (John 12:42, 43; Mt 7:21-23; Lk 6:46; Ja 2:19)</a:t>
            </a:r>
          </a:p>
          <a:p>
            <a:pPr defTabSz="457200">
              <a:spcBef>
                <a:spcPts val="1600"/>
              </a:spcBef>
              <a:defRPr b="1" sz="4100">
                <a:solidFill>
                  <a:srgbClr val="000000"/>
                </a:solidFill>
                <a:latin typeface="Times New Roman"/>
                <a:ea typeface="Times New Roman"/>
                <a:cs typeface="Times New Roman"/>
                <a:sym typeface="Times New Roman"/>
              </a:defRPr>
            </a:pPr>
            <a:r>
              <a:t>The faith that obeys is the only faith that will save! (Rom. 10:13-17; Ja. 2:24)</a:t>
            </a:r>
          </a:p>
        </p:txBody>
      </p:sp>
      <p:sp>
        <p:nvSpPr>
          <p:cNvPr id="208" name="FAITH"/>
          <p:cNvSpPr txBox="1"/>
          <p:nvPr/>
        </p:nvSpPr>
        <p:spPr>
          <a:xfrm>
            <a:off x="1577824" y="5165372"/>
            <a:ext cx="2520034" cy="1031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lvl1pPr>
          </a:lstStyle>
          <a:p>
            <a:pPr/>
            <a:r>
              <a:t>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7">
                                            <p:txEl>
                                              <p:pRg st="1" end="1"/>
                                            </p:txEl>
                                          </p:spTgt>
                                        </p:tgtEl>
                                        <p:attrNameLst>
                                          <p:attrName>style.visibility</p:attrName>
                                        </p:attrNameLst>
                                      </p:cBhvr>
                                      <p:to>
                                        <p:strVal val="visible"/>
                                      </p:to>
                                    </p:set>
                                    <p:animEffect filter="wipe(left)" transition="in">
                                      <p:cBhvr>
                                        <p:cTn id="7" dur="1500"/>
                                        <p:tgtEl>
                                          <p:spTgt spid="2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7">
                                            <p:txEl>
                                              <p:pRg st="2" end="2"/>
                                            </p:txEl>
                                          </p:spTgt>
                                        </p:tgtEl>
                                        <p:attrNameLst>
                                          <p:attrName>style.visibility</p:attrName>
                                        </p:attrNameLst>
                                      </p:cBhvr>
                                      <p:to>
                                        <p:strVal val="visible"/>
                                      </p:to>
                                    </p:set>
                                    <p:animEffect filter="wipe(left)" transition="in">
                                      <p:cBhvr>
                                        <p:cTn id="12" dur="1500"/>
                                        <p:tgtEl>
                                          <p:spTgt spid="2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Rectangle"/>
          <p:cNvSpPr/>
          <p:nvPr/>
        </p:nvSpPr>
        <p:spPr>
          <a:xfrm>
            <a:off x="-110932" y="-8987"/>
            <a:ext cx="13226664" cy="1653120"/>
          </a:xfrm>
          <a:prstGeom prst="rect">
            <a:avLst/>
          </a:prstGeom>
          <a:solidFill>
            <a:schemeClr val="accent6">
              <a:satOff val="1848"/>
              <a:lumOff val="-15262"/>
              <a:alpha val="71123"/>
            </a:schemeClr>
          </a:solidFill>
          <a:ln w="12700">
            <a:miter lim="400000"/>
          </a:ln>
        </p:spPr>
        <p:txBody>
          <a:bodyPr lIns="50800" tIns="50800" rIns="50800" bIns="50800" anchor="ctr"/>
          <a:lstStyle/>
          <a:p>
            <a:pPr>
              <a:defRPr>
                <a:solidFill>
                  <a:srgbClr val="FFFFFF"/>
                </a:solidFill>
              </a:defRPr>
            </a:pPr>
          </a:p>
        </p:txBody>
      </p:sp>
      <p:pic>
        <p:nvPicPr>
          <p:cNvPr id="211" name="Image" descr="Image"/>
          <p:cNvPicPr>
            <a:picLocks noChangeAspect="1"/>
          </p:cNvPicPr>
          <p:nvPr/>
        </p:nvPicPr>
        <p:blipFill>
          <a:blip r:embed="rId2">
            <a:extLst/>
          </a:blip>
          <a:stretch>
            <a:fillRect/>
          </a:stretch>
        </p:blipFill>
        <p:spPr>
          <a:xfrm>
            <a:off x="78672" y="35687"/>
            <a:ext cx="12847456" cy="1563772"/>
          </a:xfrm>
          <a:prstGeom prst="rect">
            <a:avLst/>
          </a:prstGeom>
          <a:ln w="12700">
            <a:miter lim="400000"/>
          </a:ln>
          <a:effectLst>
            <a:outerShdw sx="100000" sy="100000" kx="0" ky="0" algn="b" rotWithShape="0" blurRad="63500" dist="74029" dir="5400000">
              <a:srgbClr val="000000"/>
            </a:outerShdw>
          </a:effectLst>
        </p:spPr>
      </p:pic>
      <p:sp>
        <p:nvSpPr>
          <p:cNvPr id="212" name="“And all these, having gained approval through their faith” (HEBREWS 11:39 NASB)"/>
          <p:cNvSpPr txBox="1"/>
          <p:nvPr/>
        </p:nvSpPr>
        <p:spPr>
          <a:xfrm>
            <a:off x="151531" y="1077519"/>
            <a:ext cx="1270173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a:solidFill>
                  <a:srgbClr val="FFFFFF"/>
                </a:solidFill>
                <a:effectLst>
                  <a:outerShdw sx="100000" sy="100000" kx="0" ky="0" algn="b" rotWithShape="0" blurRad="50800" dist="63500" dir="2640000">
                    <a:srgbClr val="000000"/>
                  </a:outerShdw>
                </a:effectLst>
              </a:defRPr>
            </a:lvl1pPr>
          </a:lstStyle>
          <a:p>
            <a:pPr/>
            <a:r>
              <a:t>“And all these, having gained approval through their faith” (HEBREWS 11:39 NASB)</a:t>
            </a:r>
          </a:p>
        </p:txBody>
      </p:sp>
      <p:sp>
        <p:nvSpPr>
          <p:cNvPr id="213" name="Abel offered - (4)"/>
          <p:cNvSpPr/>
          <p:nvPr/>
        </p:nvSpPr>
        <p:spPr>
          <a:xfrm>
            <a:off x="313085" y="1923964"/>
            <a:ext cx="6161697" cy="861696"/>
          </a:xfrm>
          <a:prstGeom prst="roundRect">
            <a:avLst>
              <a:gd name="adj" fmla="val 22108"/>
            </a:avLst>
          </a:prstGeom>
          <a:gradFill>
            <a:gsLst>
              <a:gs pos="0">
                <a:srgbClr val="CB6062"/>
              </a:gs>
              <a:gs pos="100000">
                <a:srgbClr val="AA4A4C"/>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Abel offered - (4)</a:t>
            </a:r>
          </a:p>
        </p:txBody>
      </p:sp>
      <p:sp>
        <p:nvSpPr>
          <p:cNvPr id="214" name="Enoch pleased God - (5)"/>
          <p:cNvSpPr/>
          <p:nvPr/>
        </p:nvSpPr>
        <p:spPr>
          <a:xfrm>
            <a:off x="6602247" y="1923964"/>
            <a:ext cx="6161697" cy="861696"/>
          </a:xfrm>
          <a:prstGeom prst="roundRect">
            <a:avLst>
              <a:gd name="adj" fmla="val 22108"/>
            </a:avLst>
          </a:prstGeom>
          <a:gradFill>
            <a:gsLst>
              <a:gs pos="0">
                <a:srgbClr val="F79F52"/>
              </a:gs>
              <a:gs pos="100000">
                <a:srgbClr val="CF7E46"/>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Enoch pleased God - (5)</a:t>
            </a:r>
          </a:p>
        </p:txBody>
      </p:sp>
      <p:sp>
        <p:nvSpPr>
          <p:cNvPr id="215" name="Noah built the ark - (7)"/>
          <p:cNvSpPr/>
          <p:nvPr/>
        </p:nvSpPr>
        <p:spPr>
          <a:xfrm>
            <a:off x="313085" y="2883311"/>
            <a:ext cx="6161697" cy="861696"/>
          </a:xfrm>
          <a:prstGeom prst="roundRect">
            <a:avLst>
              <a:gd name="adj" fmla="val 22108"/>
            </a:avLst>
          </a:prstGeom>
          <a:gradFill>
            <a:gsLst>
              <a:gs pos="0">
                <a:srgbClr val="EAD04D"/>
              </a:gs>
              <a:gs pos="100000">
                <a:srgbClr val="C1A347"/>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Noah built the ark - (7)</a:t>
            </a:r>
          </a:p>
        </p:txBody>
      </p:sp>
      <p:sp>
        <p:nvSpPr>
          <p:cNvPr id="216" name="Abraham obeyed - (8-10)"/>
          <p:cNvSpPr/>
          <p:nvPr/>
        </p:nvSpPr>
        <p:spPr>
          <a:xfrm>
            <a:off x="6602247" y="2883311"/>
            <a:ext cx="6161697" cy="861696"/>
          </a:xfrm>
          <a:prstGeom prst="roundRect">
            <a:avLst>
              <a:gd name="adj" fmla="val 22108"/>
            </a:avLst>
          </a:prstGeom>
          <a:gradFill>
            <a:gsLst>
              <a:gs pos="0">
                <a:srgbClr val="AEB372"/>
              </a:gs>
              <a:gs pos="100000">
                <a:srgbClr val="848857"/>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Abraham obeyed - (8-10)</a:t>
            </a:r>
          </a:p>
        </p:txBody>
      </p:sp>
      <p:sp>
        <p:nvSpPr>
          <p:cNvPr id="217" name="Sarah conceived - (11,12)"/>
          <p:cNvSpPr/>
          <p:nvPr/>
        </p:nvSpPr>
        <p:spPr>
          <a:xfrm>
            <a:off x="313085" y="3842659"/>
            <a:ext cx="6161697" cy="861696"/>
          </a:xfrm>
          <a:prstGeom prst="roundRect">
            <a:avLst>
              <a:gd name="adj" fmla="val 22108"/>
            </a:avLst>
          </a:prstGeom>
          <a:gradFill>
            <a:gsLst>
              <a:gs pos="0">
                <a:srgbClr val="738DBC"/>
              </a:gs>
              <a:gs pos="100000">
                <a:srgbClr val="596D92"/>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Sarah conceived - (11,12)</a:t>
            </a:r>
          </a:p>
        </p:txBody>
      </p:sp>
      <p:pic>
        <p:nvPicPr>
          <p:cNvPr id="218" name="Image" descr="Image"/>
          <p:cNvPicPr>
            <a:picLocks noChangeAspect="1"/>
          </p:cNvPicPr>
          <p:nvPr/>
        </p:nvPicPr>
        <p:blipFill>
          <a:blip r:embed="rId3">
            <a:extLst/>
          </a:blip>
          <a:stretch>
            <a:fillRect/>
          </a:stretch>
        </p:blipFill>
        <p:spPr>
          <a:xfrm>
            <a:off x="0" y="3131735"/>
            <a:ext cx="13004801" cy="7315202"/>
          </a:xfrm>
          <a:prstGeom prst="rect">
            <a:avLst/>
          </a:prstGeom>
          <a:ln w="12700">
            <a:miter lim="400000"/>
          </a:ln>
          <a:effectLst>
            <a:outerShdw sx="100000" sy="100000" kx="0" ky="0" algn="b" rotWithShape="0" blurRad="203200" dist="114300" dir="17211988">
              <a:srgbClr val="000000">
                <a:alpha val="75000"/>
              </a:srgbClr>
            </a:outerShdw>
          </a:effectLst>
        </p:spPr>
      </p:pic>
      <p:sp>
        <p:nvSpPr>
          <p:cNvPr id="219" name="Abraham’s sacrifice - (17-19)"/>
          <p:cNvSpPr/>
          <p:nvPr/>
        </p:nvSpPr>
        <p:spPr>
          <a:xfrm>
            <a:off x="6602247" y="3842659"/>
            <a:ext cx="6161697" cy="861696"/>
          </a:xfrm>
          <a:prstGeom prst="roundRect">
            <a:avLst>
              <a:gd name="adj" fmla="val 22108"/>
            </a:avLst>
          </a:prstGeom>
          <a:solidFill>
            <a:schemeClr val="accent6">
              <a:hueOff val="-133706"/>
              <a:satOff val="8281"/>
              <a:lumOff val="-27269"/>
            </a:schemeClr>
          </a:soli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7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Abraham’s sacrifice - (17-19)</a:t>
            </a:r>
          </a:p>
        </p:txBody>
      </p:sp>
      <p:sp>
        <p:nvSpPr>
          <p:cNvPr id="220" name="Isaac Blessed sons - (20)"/>
          <p:cNvSpPr/>
          <p:nvPr/>
        </p:nvSpPr>
        <p:spPr>
          <a:xfrm>
            <a:off x="313085" y="4802006"/>
            <a:ext cx="6161697" cy="861696"/>
          </a:xfrm>
          <a:prstGeom prst="roundRect">
            <a:avLst>
              <a:gd name="adj" fmla="val 2210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Isaac Blessed sons - (20)</a:t>
            </a:r>
          </a:p>
        </p:txBody>
      </p:sp>
      <p:sp>
        <p:nvSpPr>
          <p:cNvPr id="221" name="Jacob blessed Joseph’s sons - (21)"/>
          <p:cNvSpPr/>
          <p:nvPr/>
        </p:nvSpPr>
        <p:spPr>
          <a:xfrm>
            <a:off x="6602247" y="4802006"/>
            <a:ext cx="6161697" cy="861696"/>
          </a:xfrm>
          <a:prstGeom prst="roundRect">
            <a:avLst>
              <a:gd name="adj" fmla="val 2210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3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pPr>
            <a:r>
              <a:t>Jacob blessed Joseph’s sons - </a:t>
            </a:r>
            <a:r>
              <a:rPr sz="3700"/>
              <a:t>(21)</a:t>
            </a:r>
          </a:p>
        </p:txBody>
      </p:sp>
      <p:sp>
        <p:nvSpPr>
          <p:cNvPr id="222" name="Moses spurned Egypt - (23-27)"/>
          <p:cNvSpPr/>
          <p:nvPr/>
        </p:nvSpPr>
        <p:spPr>
          <a:xfrm>
            <a:off x="313085" y="5761353"/>
            <a:ext cx="6161697" cy="861696"/>
          </a:xfrm>
          <a:prstGeom prst="roundRect">
            <a:avLst>
              <a:gd name="adj" fmla="val 22108"/>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5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Moses spurned Egypt - (23-27)</a:t>
            </a:r>
          </a:p>
        </p:txBody>
      </p:sp>
      <p:sp>
        <p:nvSpPr>
          <p:cNvPr id="223" name="Kept passover - (28)"/>
          <p:cNvSpPr/>
          <p:nvPr/>
        </p:nvSpPr>
        <p:spPr>
          <a:xfrm>
            <a:off x="6602247" y="5761353"/>
            <a:ext cx="6161697" cy="861696"/>
          </a:xfrm>
          <a:prstGeom prst="roundRect">
            <a:avLst>
              <a:gd name="adj" fmla="val 22108"/>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Kept passover - (28)</a:t>
            </a:r>
          </a:p>
        </p:txBody>
      </p:sp>
      <p:sp>
        <p:nvSpPr>
          <p:cNvPr id="224" name="Israel crossed R. S. - (29)"/>
          <p:cNvSpPr/>
          <p:nvPr/>
        </p:nvSpPr>
        <p:spPr>
          <a:xfrm>
            <a:off x="313085" y="6716376"/>
            <a:ext cx="6161697" cy="861696"/>
          </a:xfrm>
          <a:prstGeom prst="roundRect">
            <a:avLst>
              <a:gd name="adj" fmla="val 22108"/>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Israel crossed R. S. - (29)</a:t>
            </a:r>
          </a:p>
        </p:txBody>
      </p:sp>
      <p:sp>
        <p:nvSpPr>
          <p:cNvPr id="225" name="Wall of Jericho fell- (30)"/>
          <p:cNvSpPr/>
          <p:nvPr/>
        </p:nvSpPr>
        <p:spPr>
          <a:xfrm>
            <a:off x="6602247" y="6716376"/>
            <a:ext cx="6161697" cy="861696"/>
          </a:xfrm>
          <a:prstGeom prst="roundRect">
            <a:avLst>
              <a:gd name="adj" fmla="val 22108"/>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Wall of Jericho fell- (30)</a:t>
            </a:r>
          </a:p>
        </p:txBody>
      </p:sp>
      <p:sp>
        <p:nvSpPr>
          <p:cNvPr id="226" name="Rahab Spared- (31)"/>
          <p:cNvSpPr/>
          <p:nvPr/>
        </p:nvSpPr>
        <p:spPr>
          <a:xfrm>
            <a:off x="313085" y="7675724"/>
            <a:ext cx="6161697" cy="861696"/>
          </a:xfrm>
          <a:prstGeom prst="roundRect">
            <a:avLst>
              <a:gd name="adj" fmla="val 2210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Rahab Spared- (31)</a:t>
            </a:r>
          </a:p>
        </p:txBody>
      </p:sp>
      <p:sp>
        <p:nvSpPr>
          <p:cNvPr id="227" name="MANY others- (32-38)"/>
          <p:cNvSpPr/>
          <p:nvPr/>
        </p:nvSpPr>
        <p:spPr>
          <a:xfrm>
            <a:off x="6602247" y="7680047"/>
            <a:ext cx="6161697" cy="861696"/>
          </a:xfrm>
          <a:prstGeom prst="roundRect">
            <a:avLst>
              <a:gd name="adj" fmla="val 22108"/>
            </a:avLst>
          </a:prstGeom>
          <a:solidFill>
            <a:srgbClr val="B4B4B4"/>
          </a:soli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000000"/>
                </a:solidFill>
                <a:effectLst>
                  <a:outerShdw sx="100000" sy="100000" kx="0" ky="0" algn="b" rotWithShape="0" blurRad="38100" dist="12700" dir="5400000">
                    <a:srgbClr val="000000"/>
                  </a:outerShdw>
                </a:effectLst>
                <a:latin typeface="Baskerville"/>
                <a:ea typeface="Baskerville"/>
                <a:cs typeface="Baskerville"/>
                <a:sym typeface="Baskerville"/>
              </a:defRPr>
            </a:lvl1pPr>
          </a:lstStyle>
          <a:p>
            <a:pPr/>
            <a:r>
              <a:t>MANY others- (32-38)</a:t>
            </a:r>
          </a:p>
        </p:txBody>
      </p:sp>
      <p:sp>
        <p:nvSpPr>
          <p:cNvPr id="228" name="Hebrews 11:1-12:2"/>
          <p:cNvSpPr txBox="1"/>
          <p:nvPr/>
        </p:nvSpPr>
        <p:spPr>
          <a:xfrm>
            <a:off x="3768873" y="8614380"/>
            <a:ext cx="5467054"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defRPr>
            </a:lvl1pPr>
          </a:lstStyle>
          <a:p>
            <a:pPr/>
            <a:r>
              <a:t>Hebrews 11:1-12:2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wipe(left)" transition="in">
                                      <p:cBhvr>
                                        <p:cTn id="7" dur="2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14"/>
                                        </p:tgtEl>
                                        <p:attrNameLst>
                                          <p:attrName>style.visibility</p:attrName>
                                        </p:attrNameLst>
                                      </p:cBhvr>
                                      <p:to>
                                        <p:strVal val="visible"/>
                                      </p:to>
                                    </p:set>
                                    <p:animEffect filter="wipe(left)" transition="in">
                                      <p:cBhvr>
                                        <p:cTn id="12" dur="2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15"/>
                                        </p:tgtEl>
                                        <p:attrNameLst>
                                          <p:attrName>style.visibility</p:attrName>
                                        </p:attrNameLst>
                                      </p:cBhvr>
                                      <p:to>
                                        <p:strVal val="visible"/>
                                      </p:to>
                                    </p:set>
                                    <p:animEffect filter="wipe(left)" transition="in">
                                      <p:cBhvr>
                                        <p:cTn id="17" dur="2000"/>
                                        <p:tgtEl>
                                          <p:spTgt spid="21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16"/>
                                        </p:tgtEl>
                                        <p:attrNameLst>
                                          <p:attrName>style.visibility</p:attrName>
                                        </p:attrNameLst>
                                      </p:cBhvr>
                                      <p:to>
                                        <p:strVal val="visible"/>
                                      </p:to>
                                    </p:set>
                                    <p:animEffect filter="wipe(left)" transition="in">
                                      <p:cBhvr>
                                        <p:cTn id="22" dur="2000"/>
                                        <p:tgtEl>
                                          <p:spTgt spid="21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17"/>
                                        </p:tgtEl>
                                        <p:attrNameLst>
                                          <p:attrName>style.visibility</p:attrName>
                                        </p:attrNameLst>
                                      </p:cBhvr>
                                      <p:to>
                                        <p:strVal val="visible"/>
                                      </p:to>
                                    </p:set>
                                    <p:animEffect filter="wipe(left)" transition="in">
                                      <p:cBhvr>
                                        <p:cTn id="27" dur="2000"/>
                                        <p:tgtEl>
                                          <p:spTgt spid="217"/>
                                        </p:tgtEl>
                                      </p:cBhvr>
                                    </p:animEffect>
                                  </p:childTnLst>
                                </p:cTn>
                              </p:par>
                            </p:childTnLst>
                          </p:cTn>
                        </p:par>
                        <p:par>
                          <p:cTn id="28" fill="hold">
                            <p:stCondLst>
                              <p:cond delay="2000"/>
                            </p:stCondLst>
                            <p:childTnLst>
                              <p:par>
                                <p:cTn id="29" presetClass="entr" nodeType="afterEffect" presetSubtype="8" presetID="22" grpId="6" fill="hold">
                                  <p:stCondLst>
                                    <p:cond delay="0"/>
                                  </p:stCondLst>
                                  <p:iterate type="el" backwards="0">
                                    <p:tmAbs val="0"/>
                                  </p:iterate>
                                  <p:childTnLst>
                                    <p:set>
                                      <p:cBhvr>
                                        <p:cTn id="30" fill="hold"/>
                                        <p:tgtEl>
                                          <p:spTgt spid="219"/>
                                        </p:tgtEl>
                                        <p:attrNameLst>
                                          <p:attrName>style.visibility</p:attrName>
                                        </p:attrNameLst>
                                      </p:cBhvr>
                                      <p:to>
                                        <p:strVal val="visible"/>
                                      </p:to>
                                    </p:set>
                                    <p:animEffect filter="wipe(left)" transition="in">
                                      <p:cBhvr>
                                        <p:cTn id="31" dur="2000"/>
                                        <p:tgtEl>
                                          <p:spTgt spid="219"/>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7" fill="hold">
                                  <p:stCondLst>
                                    <p:cond delay="0"/>
                                  </p:stCondLst>
                                  <p:iterate type="el" backwards="0">
                                    <p:tmAbs val="0"/>
                                  </p:iterate>
                                  <p:childTnLst>
                                    <p:set>
                                      <p:cBhvr>
                                        <p:cTn id="35" fill="hold"/>
                                        <p:tgtEl>
                                          <p:spTgt spid="220"/>
                                        </p:tgtEl>
                                        <p:attrNameLst>
                                          <p:attrName>style.visibility</p:attrName>
                                        </p:attrNameLst>
                                      </p:cBhvr>
                                      <p:to>
                                        <p:strVal val="visible"/>
                                      </p:to>
                                    </p:set>
                                    <p:animEffect filter="wipe(left)" transition="in">
                                      <p:cBhvr>
                                        <p:cTn id="36" dur="2000"/>
                                        <p:tgtEl>
                                          <p:spTgt spid="220"/>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2" grpId="8" fill="hold">
                                  <p:stCondLst>
                                    <p:cond delay="0"/>
                                  </p:stCondLst>
                                  <p:iterate type="el" backwards="0">
                                    <p:tmAbs val="0"/>
                                  </p:iterate>
                                  <p:childTnLst>
                                    <p:set>
                                      <p:cBhvr>
                                        <p:cTn id="40" fill="hold"/>
                                        <p:tgtEl>
                                          <p:spTgt spid="221"/>
                                        </p:tgtEl>
                                        <p:attrNameLst>
                                          <p:attrName>style.visibility</p:attrName>
                                        </p:attrNameLst>
                                      </p:cBhvr>
                                      <p:to>
                                        <p:strVal val="visible"/>
                                      </p:to>
                                    </p:set>
                                    <p:animEffect filter="wipe(left)" transition="in">
                                      <p:cBhvr>
                                        <p:cTn id="41" dur="2000"/>
                                        <p:tgtEl>
                                          <p:spTgt spid="221"/>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8" presetID="22" grpId="9" fill="hold">
                                  <p:stCondLst>
                                    <p:cond delay="0"/>
                                  </p:stCondLst>
                                  <p:iterate type="el" backwards="0">
                                    <p:tmAbs val="0"/>
                                  </p:iterate>
                                  <p:childTnLst>
                                    <p:set>
                                      <p:cBhvr>
                                        <p:cTn id="45" fill="hold"/>
                                        <p:tgtEl>
                                          <p:spTgt spid="222"/>
                                        </p:tgtEl>
                                        <p:attrNameLst>
                                          <p:attrName>style.visibility</p:attrName>
                                        </p:attrNameLst>
                                      </p:cBhvr>
                                      <p:to>
                                        <p:strVal val="visible"/>
                                      </p:to>
                                    </p:set>
                                    <p:animEffect filter="wipe(left)" transition="in">
                                      <p:cBhvr>
                                        <p:cTn id="46" dur="2000"/>
                                        <p:tgtEl>
                                          <p:spTgt spid="222"/>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8" presetID="22" grpId="10" fill="hold">
                                  <p:stCondLst>
                                    <p:cond delay="0"/>
                                  </p:stCondLst>
                                  <p:iterate type="el" backwards="0">
                                    <p:tmAbs val="0"/>
                                  </p:iterate>
                                  <p:childTnLst>
                                    <p:set>
                                      <p:cBhvr>
                                        <p:cTn id="50" fill="hold"/>
                                        <p:tgtEl>
                                          <p:spTgt spid="223"/>
                                        </p:tgtEl>
                                        <p:attrNameLst>
                                          <p:attrName>style.visibility</p:attrName>
                                        </p:attrNameLst>
                                      </p:cBhvr>
                                      <p:to>
                                        <p:strVal val="visible"/>
                                      </p:to>
                                    </p:set>
                                    <p:animEffect filter="wipe(left)" transition="in">
                                      <p:cBhvr>
                                        <p:cTn id="51" dur="2000"/>
                                        <p:tgtEl>
                                          <p:spTgt spid="223"/>
                                        </p:tgtEl>
                                      </p:cBhvr>
                                    </p:animEffect>
                                  </p:childTnLst>
                                </p:cTn>
                              </p:par>
                            </p:childTnLst>
                          </p:cTn>
                        </p:par>
                        <p:par>
                          <p:cTn id="52" fill="hold">
                            <p:stCondLst>
                              <p:cond delay="2000"/>
                            </p:stCondLst>
                            <p:childTnLst>
                              <p:par>
                                <p:cTn id="53" presetClass="entr" nodeType="afterEffect" presetSubtype="8" presetID="22" grpId="11" fill="hold">
                                  <p:stCondLst>
                                    <p:cond delay="0"/>
                                  </p:stCondLst>
                                  <p:iterate type="el" backwards="0">
                                    <p:tmAbs val="0"/>
                                  </p:iterate>
                                  <p:childTnLst>
                                    <p:set>
                                      <p:cBhvr>
                                        <p:cTn id="54" fill="hold"/>
                                        <p:tgtEl>
                                          <p:spTgt spid="224"/>
                                        </p:tgtEl>
                                        <p:attrNameLst>
                                          <p:attrName>style.visibility</p:attrName>
                                        </p:attrNameLst>
                                      </p:cBhvr>
                                      <p:to>
                                        <p:strVal val="visible"/>
                                      </p:to>
                                    </p:set>
                                    <p:animEffect filter="wipe(left)" transition="in">
                                      <p:cBhvr>
                                        <p:cTn id="55" dur="2000"/>
                                        <p:tgtEl>
                                          <p:spTgt spid="224"/>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2" fill="hold">
                                  <p:stCondLst>
                                    <p:cond delay="0"/>
                                  </p:stCondLst>
                                  <p:iterate type="el" backwards="0">
                                    <p:tmAbs val="0"/>
                                  </p:iterate>
                                  <p:childTnLst>
                                    <p:set>
                                      <p:cBhvr>
                                        <p:cTn id="59" fill="hold"/>
                                        <p:tgtEl>
                                          <p:spTgt spid="225"/>
                                        </p:tgtEl>
                                        <p:attrNameLst>
                                          <p:attrName>style.visibility</p:attrName>
                                        </p:attrNameLst>
                                      </p:cBhvr>
                                      <p:to>
                                        <p:strVal val="visible"/>
                                      </p:to>
                                    </p:set>
                                    <p:animEffect filter="wipe(left)" transition="in">
                                      <p:cBhvr>
                                        <p:cTn id="60" dur="2000"/>
                                        <p:tgtEl>
                                          <p:spTgt spid="225"/>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8" presetID="22" grpId="13" fill="hold">
                                  <p:stCondLst>
                                    <p:cond delay="0"/>
                                  </p:stCondLst>
                                  <p:iterate type="el" backwards="0">
                                    <p:tmAbs val="0"/>
                                  </p:iterate>
                                  <p:childTnLst>
                                    <p:set>
                                      <p:cBhvr>
                                        <p:cTn id="64" fill="hold"/>
                                        <p:tgtEl>
                                          <p:spTgt spid="226"/>
                                        </p:tgtEl>
                                        <p:attrNameLst>
                                          <p:attrName>style.visibility</p:attrName>
                                        </p:attrNameLst>
                                      </p:cBhvr>
                                      <p:to>
                                        <p:strVal val="visible"/>
                                      </p:to>
                                    </p:set>
                                    <p:animEffect filter="wipe(left)" transition="in">
                                      <p:cBhvr>
                                        <p:cTn id="65" dur="2000"/>
                                        <p:tgtEl>
                                          <p:spTgt spid="226"/>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8" presetID="22" grpId="14" fill="hold">
                                  <p:stCondLst>
                                    <p:cond delay="0"/>
                                  </p:stCondLst>
                                  <p:iterate type="el" backwards="0">
                                    <p:tmAbs val="0"/>
                                  </p:iterate>
                                  <p:childTnLst>
                                    <p:set>
                                      <p:cBhvr>
                                        <p:cTn id="69" fill="hold"/>
                                        <p:tgtEl>
                                          <p:spTgt spid="227"/>
                                        </p:tgtEl>
                                        <p:attrNameLst>
                                          <p:attrName>style.visibility</p:attrName>
                                        </p:attrNameLst>
                                      </p:cBhvr>
                                      <p:to>
                                        <p:strVal val="visible"/>
                                      </p:to>
                                    </p:set>
                                    <p:animEffect filter="wipe(left)" transition="in">
                                      <p:cBhvr>
                                        <p:cTn id="70" dur="2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3"/>
      <p:bldP build="whole" bldLvl="1" animBg="1" rev="0" advAuto="0" spid="217" grpId="5"/>
      <p:bldP build="whole" bldLvl="1" animBg="1" rev="0" advAuto="0" spid="227" grpId="14"/>
      <p:bldP build="whole" bldLvl="1" animBg="1" rev="0" advAuto="0" spid="214" grpId="2"/>
      <p:bldP build="whole" bldLvl="1" animBg="1" rev="0" advAuto="0" spid="225" grpId="12"/>
      <p:bldP build="whole" bldLvl="1" animBg="1" rev="0" advAuto="0" spid="221" grpId="8"/>
      <p:bldP build="whole" bldLvl="1" animBg="1" rev="0" advAuto="0" spid="213" grpId="1"/>
      <p:bldP build="whole" bldLvl="1" animBg="1" rev="0" advAuto="0" spid="226" grpId="13"/>
      <p:bldP build="whole" bldLvl="1" animBg="1" rev="0" advAuto="0" spid="223" grpId="10"/>
      <p:bldP build="whole" bldLvl="1" animBg="1" rev="0" advAuto="0" spid="222" grpId="9"/>
      <p:bldP build="whole" bldLvl="1" animBg="1" rev="0" advAuto="0" spid="224" grpId="11"/>
      <p:bldP build="whole" bldLvl="1" animBg="1" rev="0" advAuto="0" spid="216" grpId="4"/>
      <p:bldP build="whole" bldLvl="1" animBg="1" rev="0" advAuto="0" spid="219" grpId="6"/>
      <p:bldP build="whole" bldLvl="1" animBg="1" rev="0" advAuto="0" spid="220" grpId="7"/>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