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9" name="Shape 189"/>
          <p:cNvSpPr/>
          <p:nvPr>
            <p:ph type="sldImg"/>
          </p:nvPr>
        </p:nvSpPr>
        <p:spPr>
          <a:xfrm>
            <a:off x="1143000" y="685800"/>
            <a:ext cx="4572000" cy="3429000"/>
          </a:xfrm>
          <a:prstGeom prst="rect">
            <a:avLst/>
          </a:prstGeom>
        </p:spPr>
        <p:txBody>
          <a:bodyPr/>
          <a:lstStyle/>
          <a:p>
            <a:pPr/>
          </a:p>
        </p:txBody>
      </p:sp>
      <p:sp>
        <p:nvSpPr>
          <p:cNvPr id="190" name="Shape 19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Picture 6" descr="Picture 6"/>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26"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xfrm>
            <a:off x="6299200" y="9283700"/>
            <a:ext cx="388665" cy="400013"/>
          </a:xfrm>
          <a:prstGeom prst="rect">
            <a:avLst/>
          </a:prstGeom>
        </p:spPr>
        <p:txBody>
          <a:bodyPr anchor="t">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4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4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1"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2"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8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tif"/><Relationship Id="rId7" Type="http://schemas.openxmlformats.org/officeDocument/2006/relationships/image" Target="../media/image11.png"/><Relationship Id="rId8"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http://" TargetMode="External"/><Relationship Id="rId7" Type="http://schemas.openxmlformats.org/officeDocument/2006/relationships/hyperlink" Target="https://www.w65stchurchofchrist.com"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8.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8.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8.png"/><Relationship Id="rId4" Type="http://schemas.openxmlformats.org/officeDocument/2006/relationships/image" Target="../media/image2.tif"/><Relationship Id="rId5" Type="http://schemas.openxmlformats.org/officeDocument/2006/relationships/image" Target="../media/image12.png"/><Relationship Id="rId6" Type="http://schemas.openxmlformats.org/officeDocument/2006/relationships/image" Target="../media/image6.png"/><Relationship Id="rId7"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tif"/><Relationship Id="rId6"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ph type="pic" idx="21"/>
          </p:nvPr>
        </p:nvPicPr>
        <p:blipFill>
          <a:blip r:embed="rId2">
            <a:extLst/>
          </a:blip>
          <a:srcRect l="5584" t="0" r="5584" b="0"/>
          <a:stretch>
            <a:fillRect/>
          </a:stretch>
        </p:blipFill>
        <p:spPr>
          <a:xfrm>
            <a:off x="0" y="0"/>
            <a:ext cx="13004800" cy="9753600"/>
          </a:xfrm>
          <a:prstGeom prst="rect">
            <a:avLst/>
          </a:prstGeom>
        </p:spPr>
      </p:pic>
      <p:sp>
        <p:nvSpPr>
          <p:cNvPr id="193" name="TextBox 5"/>
          <p:cNvSpPr txBox="1"/>
          <p:nvPr/>
        </p:nvSpPr>
        <p:spPr>
          <a:xfrm>
            <a:off x="4503363" y="726648"/>
            <a:ext cx="3998074" cy="1666942"/>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pc="70" sz="12400">
                <a:ln w="12700" cap="flat">
                  <a:solidFill>
                    <a:srgbClr val="000000"/>
                  </a:solidFill>
                  <a:prstDash val="solid"/>
                  <a:round/>
                </a:ln>
                <a:solidFill>
                  <a:srgbClr val="FFFEFE"/>
                </a:solidFill>
                <a:effectLst>
                  <a:outerShdw sx="100000" sy="100000" kx="0" ky="0" algn="b" rotWithShape="0" blurRad="50800" dist="38100" dir="2700000">
                    <a:srgbClr val="000000">
                      <a:alpha val="40000"/>
                    </a:srgbClr>
                  </a:outerShdw>
                </a:effectLst>
                <a:latin typeface="Amienne"/>
                <a:ea typeface="Amienne"/>
                <a:cs typeface="Amienne"/>
                <a:sym typeface="Amienne"/>
              </a:defRPr>
            </a:lvl1pPr>
          </a:lstStyle>
          <a:p>
            <a:pPr/>
            <a:r>
              <a:t>Psalm 145</a:t>
            </a:r>
          </a:p>
        </p:txBody>
      </p:sp>
      <p:sp>
        <p:nvSpPr>
          <p:cNvPr id="194" name="Psalm 145:1 (NKJV)"/>
          <p:cNvSpPr txBox="1"/>
          <p:nvPr/>
        </p:nvSpPr>
        <p:spPr>
          <a:xfrm>
            <a:off x="4328690" y="8654986"/>
            <a:ext cx="4347420" cy="601579"/>
          </a:xfrm>
          <a:prstGeom prst="rect">
            <a:avLst/>
          </a:prstGeom>
          <a:ln w="12700">
            <a:miter lim="400000"/>
          </a:ln>
          <a:effectLst>
            <a:outerShdw sx="100000" sy="100000" kx="0" ky="0" algn="b" rotWithShape="0" blurRad="63500" dist="25400" dir="2514529">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300">
                <a:solidFill>
                  <a:srgbClr val="FFFFFF"/>
                </a:solidFill>
                <a:effectLst>
                  <a:outerShdw sx="100000" sy="100000" kx="0" ky="0" algn="b" rotWithShape="0" blurRad="50800" dist="63500" dir="2100000">
                    <a:srgbClr val="000000"/>
                  </a:outerShdw>
                </a:effectLst>
                <a:latin typeface="Times New Roman"/>
                <a:ea typeface="Times New Roman"/>
                <a:cs typeface="Times New Roman"/>
                <a:sym typeface="Times New Roman"/>
              </a:defRPr>
            </a:lvl1pPr>
          </a:lstStyle>
          <a:p>
            <a:pPr/>
            <a:r>
              <a:t>Psalm 145:1 (NKJV)</a:t>
            </a:r>
          </a:p>
        </p:txBody>
      </p:sp>
      <p:pic>
        <p:nvPicPr>
          <p:cNvPr id="195" name="Image" descr="Image"/>
          <p:cNvPicPr>
            <a:picLocks noChangeAspect="1"/>
          </p:cNvPicPr>
          <p:nvPr/>
        </p:nvPicPr>
        <p:blipFill>
          <a:blip r:embed="rId3">
            <a:extLst/>
          </a:blip>
          <a:stretch>
            <a:fillRect/>
          </a:stretch>
        </p:blipFill>
        <p:spPr>
          <a:xfrm>
            <a:off x="626590" y="101037"/>
            <a:ext cx="12231829" cy="851970"/>
          </a:xfrm>
          <a:prstGeom prst="rect">
            <a:avLst/>
          </a:prstGeom>
          <a:ln w="12700">
            <a:miter lim="400000"/>
          </a:ln>
          <a:effectLst>
            <a:outerShdw sx="100000" sy="100000" kx="0" ky="0" algn="b" rotWithShape="0" blurRad="63500" dist="25400" dir="5400000">
              <a:srgbClr val="000000"/>
            </a:outerShdw>
          </a:effectLst>
        </p:spPr>
      </p:pic>
      <p:pic>
        <p:nvPicPr>
          <p:cNvPr id="196" name="Image" descr="Image"/>
          <p:cNvPicPr>
            <a:picLocks noChangeAspect="1"/>
          </p:cNvPicPr>
          <p:nvPr/>
        </p:nvPicPr>
        <p:blipFill>
          <a:blip r:embed="rId4">
            <a:extLst/>
          </a:blip>
          <a:srcRect l="3551" t="0" r="57950" b="0"/>
          <a:stretch>
            <a:fillRect/>
          </a:stretch>
        </p:blipFill>
        <p:spPr>
          <a:xfrm>
            <a:off x="1122362" y="4395795"/>
            <a:ext cx="10760149" cy="2561014"/>
          </a:xfrm>
          <a:prstGeom prst="rect">
            <a:avLst/>
          </a:prstGeom>
          <a:ln w="12700">
            <a:miter lim="400000"/>
          </a:ln>
          <a:effectLst>
            <a:outerShdw sx="100000" sy="100000" kx="0" ky="0" algn="b" rotWithShape="0" blurRad="63500" dist="25400" dir="5400000">
              <a:srgbClr val="000000"/>
            </a:outerShdw>
          </a:effectLst>
        </p:spPr>
      </p:pic>
      <p:pic>
        <p:nvPicPr>
          <p:cNvPr id="197" name="Image" descr="Image"/>
          <p:cNvPicPr>
            <a:picLocks noChangeAspect="1"/>
          </p:cNvPicPr>
          <p:nvPr/>
        </p:nvPicPr>
        <p:blipFill>
          <a:blip r:embed="rId4">
            <a:extLst/>
          </a:blip>
          <a:srcRect l="41584" t="0" r="3505" b="0"/>
          <a:stretch>
            <a:fillRect/>
          </a:stretch>
        </p:blipFill>
        <p:spPr>
          <a:xfrm>
            <a:off x="1507132" y="6423502"/>
            <a:ext cx="9990412" cy="1667118"/>
          </a:xfrm>
          <a:prstGeom prst="rect">
            <a:avLst/>
          </a:prstGeom>
          <a:ln w="12700">
            <a:miter lim="400000"/>
          </a:ln>
          <a:effectLst>
            <a:outerShdw sx="100000" sy="100000" kx="0" ky="0" algn="b" rotWithShape="0" blurRad="63500" dist="25400" dir="5400000">
              <a:srgbClr val="000000"/>
            </a:outerShdw>
          </a:effectLst>
        </p:spPr>
      </p:pic>
      <p:pic>
        <p:nvPicPr>
          <p:cNvPr id="198" name="Image" descr="Image"/>
          <p:cNvPicPr>
            <a:picLocks noChangeAspect="1"/>
          </p:cNvPicPr>
          <p:nvPr/>
        </p:nvPicPr>
        <p:blipFill>
          <a:blip r:embed="rId5">
            <a:extLst/>
          </a:blip>
          <a:stretch>
            <a:fillRect/>
          </a:stretch>
        </p:blipFill>
        <p:spPr>
          <a:xfrm>
            <a:off x="2657992" y="7834530"/>
            <a:ext cx="7688816" cy="788597"/>
          </a:xfrm>
          <a:prstGeom prst="rect">
            <a:avLst/>
          </a:prstGeom>
          <a:ln w="12700">
            <a:miter lim="400000"/>
          </a:ln>
          <a:effectLst>
            <a:outerShdw sx="100000" sy="100000" kx="0" ky="0" algn="b" rotWithShape="0" blurRad="63500" dist="2540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193"/>
                                        </p:tgtEl>
                                        <p:attrNameLst>
                                          <p:attrName>style.visibility</p:attrName>
                                        </p:attrNameLst>
                                      </p:cBhvr>
                                      <p:to>
                                        <p:strVal val="visible"/>
                                      </p:to>
                                    </p:set>
                                    <p:animEffect filter="wipe(right)" transition="in">
                                      <p:cBhvr>
                                        <p:cTn id="7" dur="425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6" name="Image"/>
          <p:cNvGrpSpPr/>
          <p:nvPr/>
        </p:nvGrpSpPr>
        <p:grpSpPr>
          <a:xfrm>
            <a:off x="152522" y="3007696"/>
            <a:ext cx="4357674" cy="6722423"/>
            <a:chOff x="0" y="0"/>
            <a:chExt cx="4357673" cy="6722422"/>
          </a:xfrm>
        </p:grpSpPr>
        <p:pic>
          <p:nvPicPr>
            <p:cNvPr id="305"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304"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309" name="Image"/>
          <p:cNvGrpSpPr/>
          <p:nvPr/>
        </p:nvGrpSpPr>
        <p:grpSpPr>
          <a:xfrm>
            <a:off x="1622" y="14577"/>
            <a:ext cx="13001556" cy="1839131"/>
            <a:chOff x="0" y="0"/>
            <a:chExt cx="13001554" cy="1839129"/>
          </a:xfrm>
        </p:grpSpPr>
        <p:pic>
          <p:nvPicPr>
            <p:cNvPr id="308"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307"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310"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311"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312" name="Believers still tell of His majesty…"/>
          <p:cNvSpPr txBox="1"/>
          <p:nvPr/>
        </p:nvSpPr>
        <p:spPr>
          <a:xfrm>
            <a:off x="4831760" y="3437004"/>
            <a:ext cx="8063768" cy="610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7"/>
              </a:buBlip>
              <a:defRPr>
                <a:solidFill>
                  <a:srgbClr val="000000"/>
                </a:solidFill>
                <a:latin typeface="Century Gothic"/>
                <a:ea typeface="Century Gothic"/>
                <a:cs typeface="Century Gothic"/>
                <a:sym typeface="Century Gothic"/>
              </a:defRPr>
            </a:pPr>
            <a:r>
              <a:t>Believers still tell of His majesty</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CREATION (cosmos; earth; plants, animals, &amp; mankind) </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The flood (Gen. 6)</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Forming Israel (Rom. 4:19-21) and their deliverance, provisions, and inheritance (Ex. 4-Jo. 6) </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Incarnation (John 1:14)</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Miracles of Jesus (Jn 20:30,31)</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Resurrection (1 Cor. 15)</a:t>
            </a:r>
          </a:p>
        </p:txBody>
      </p:sp>
      <p:sp>
        <p:nvSpPr>
          <p:cNvPr id="313" name="Psalm 145:4–7 (NKJV)…"/>
          <p:cNvSpPr txBox="1"/>
          <p:nvPr/>
        </p:nvSpPr>
        <p:spPr>
          <a:xfrm>
            <a:off x="381182" y="5765550"/>
            <a:ext cx="3900353" cy="33736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145:4–7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4</a:t>
            </a:r>
            <a:r>
              <a:t> One generation shall praise Your works to another, And shall declare Your mighty acts.</a:t>
            </a:r>
          </a:p>
        </p:txBody>
      </p:sp>
      <p:sp>
        <p:nvSpPr>
          <p:cNvPr id="314" name="POWER"/>
          <p:cNvSpPr/>
          <p:nvPr/>
        </p:nvSpPr>
        <p:spPr>
          <a:xfrm>
            <a:off x="7611188" y="1902742"/>
            <a:ext cx="5159071" cy="1270001"/>
          </a:xfrm>
          <a:prstGeom prst="roundRect">
            <a:avLst>
              <a:gd name="adj" fmla="val 19899"/>
            </a:avLst>
          </a:prstGeom>
          <a:gradFill>
            <a:gsLst>
              <a:gs pos="0">
                <a:srgbClr val="011993"/>
              </a:gs>
              <a:gs pos="100000">
                <a:srgbClr val="043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POWER</a:t>
            </a:r>
          </a:p>
        </p:txBody>
      </p:sp>
      <p:sp>
        <p:nvSpPr>
          <p:cNvPr id="315"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316"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2">
                                            <p:txEl>
                                              <p:pRg st="1" end="1"/>
                                            </p:txEl>
                                          </p:spTgt>
                                        </p:tgtEl>
                                        <p:attrNameLst>
                                          <p:attrName>style.visibility</p:attrName>
                                        </p:attrNameLst>
                                      </p:cBhvr>
                                      <p:to>
                                        <p:strVal val="visible"/>
                                      </p:to>
                                    </p:set>
                                    <p:animEffect filter="fade" transition="in">
                                      <p:cBhvr>
                                        <p:cTn id="7" dur="1500"/>
                                        <p:tgtEl>
                                          <p:spTgt spid="3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2">
                                            <p:txEl>
                                              <p:pRg st="2" end="2"/>
                                            </p:txEl>
                                          </p:spTgt>
                                        </p:tgtEl>
                                        <p:attrNameLst>
                                          <p:attrName>style.visibility</p:attrName>
                                        </p:attrNameLst>
                                      </p:cBhvr>
                                      <p:to>
                                        <p:strVal val="visible"/>
                                      </p:to>
                                    </p:set>
                                    <p:animEffect filter="fade" transition="in">
                                      <p:cBhvr>
                                        <p:cTn id="12" dur="1500"/>
                                        <p:tgtEl>
                                          <p:spTgt spid="3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2">
                                            <p:txEl>
                                              <p:pRg st="3" end="3"/>
                                            </p:txEl>
                                          </p:spTgt>
                                        </p:tgtEl>
                                        <p:attrNameLst>
                                          <p:attrName>style.visibility</p:attrName>
                                        </p:attrNameLst>
                                      </p:cBhvr>
                                      <p:to>
                                        <p:strVal val="visible"/>
                                      </p:to>
                                    </p:set>
                                    <p:animEffect filter="fade" transition="in">
                                      <p:cBhvr>
                                        <p:cTn id="17" dur="1500"/>
                                        <p:tgtEl>
                                          <p:spTgt spid="3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12">
                                            <p:txEl>
                                              <p:pRg st="4" end="4"/>
                                            </p:txEl>
                                          </p:spTgt>
                                        </p:tgtEl>
                                        <p:attrNameLst>
                                          <p:attrName>style.visibility</p:attrName>
                                        </p:attrNameLst>
                                      </p:cBhvr>
                                      <p:to>
                                        <p:strVal val="visible"/>
                                      </p:to>
                                    </p:set>
                                    <p:animEffect filter="fade" transition="in">
                                      <p:cBhvr>
                                        <p:cTn id="22" dur="1500"/>
                                        <p:tgtEl>
                                          <p:spTgt spid="3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12">
                                            <p:txEl>
                                              <p:pRg st="5" end="5"/>
                                            </p:txEl>
                                          </p:spTgt>
                                        </p:tgtEl>
                                        <p:attrNameLst>
                                          <p:attrName>style.visibility</p:attrName>
                                        </p:attrNameLst>
                                      </p:cBhvr>
                                      <p:to>
                                        <p:strVal val="visible"/>
                                      </p:to>
                                    </p:set>
                                    <p:animEffect filter="fade" transition="in">
                                      <p:cBhvr>
                                        <p:cTn id="27" dur="1500"/>
                                        <p:tgtEl>
                                          <p:spTgt spid="3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312">
                                            <p:txEl>
                                              <p:pRg st="6" end="6"/>
                                            </p:txEl>
                                          </p:spTgt>
                                        </p:tgtEl>
                                        <p:attrNameLst>
                                          <p:attrName>style.visibility</p:attrName>
                                        </p:attrNameLst>
                                      </p:cBhvr>
                                      <p:to>
                                        <p:strVal val="visible"/>
                                      </p:to>
                                    </p:set>
                                    <p:animEffect filter="fade" transition="in">
                                      <p:cBhvr>
                                        <p:cTn id="32" dur="1500"/>
                                        <p:tgtEl>
                                          <p:spTgt spid="312">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0" name="Image"/>
          <p:cNvGrpSpPr/>
          <p:nvPr/>
        </p:nvGrpSpPr>
        <p:grpSpPr>
          <a:xfrm>
            <a:off x="152522" y="3007696"/>
            <a:ext cx="4357674" cy="6722423"/>
            <a:chOff x="0" y="0"/>
            <a:chExt cx="4357673" cy="6722422"/>
          </a:xfrm>
        </p:grpSpPr>
        <p:pic>
          <p:nvPicPr>
            <p:cNvPr id="319"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318"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323" name="Image"/>
          <p:cNvGrpSpPr/>
          <p:nvPr/>
        </p:nvGrpSpPr>
        <p:grpSpPr>
          <a:xfrm>
            <a:off x="1622" y="14577"/>
            <a:ext cx="13001556" cy="1839131"/>
            <a:chOff x="0" y="0"/>
            <a:chExt cx="13001554" cy="1839129"/>
          </a:xfrm>
        </p:grpSpPr>
        <p:pic>
          <p:nvPicPr>
            <p:cNvPr id="322"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321"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324"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325"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326" name="NATURE"/>
          <p:cNvSpPr/>
          <p:nvPr/>
        </p:nvSpPr>
        <p:spPr>
          <a:xfrm>
            <a:off x="7611188" y="1902742"/>
            <a:ext cx="5159071" cy="1270001"/>
          </a:xfrm>
          <a:prstGeom prst="roundRect">
            <a:avLst>
              <a:gd name="adj" fmla="val 19899"/>
            </a:avLst>
          </a:prstGeom>
          <a:gradFill>
            <a:gsLst>
              <a:gs pos="0">
                <a:schemeClr val="accent1">
                  <a:satOff val="4013"/>
                  <a:lumOff val="5462"/>
                </a:schemeClr>
              </a:gs>
              <a:gs pos="100000">
                <a:schemeClr val="accent1">
                  <a:hueOff val="-47059"/>
                  <a:satOff val="1860"/>
                  <a:lumOff val="-17958"/>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NATURE</a:t>
            </a:r>
          </a:p>
        </p:txBody>
      </p:sp>
      <p:sp>
        <p:nvSpPr>
          <p:cNvPr id="327"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328"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329" name="Psalm 145:7–9 (NKJV)…"/>
          <p:cNvSpPr txBox="1"/>
          <p:nvPr/>
        </p:nvSpPr>
        <p:spPr>
          <a:xfrm>
            <a:off x="4682659" y="3437004"/>
            <a:ext cx="8055455" cy="6020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Psalm 145:7–9 (NKJV)</a:t>
            </a:r>
          </a:p>
          <a:p>
            <a:pPr defTabSz="457200">
              <a:defRPr sz="4500">
                <a:solidFill>
                  <a:srgbClr val="000000"/>
                </a:solidFill>
                <a:latin typeface="Times New Roman"/>
                <a:ea typeface="Times New Roman"/>
                <a:cs typeface="Times New Roman"/>
                <a:sym typeface="Times New Roman"/>
              </a:defRPr>
            </a:pPr>
            <a:r>
              <a:rPr baseline="31999"/>
              <a:t>7</a:t>
            </a:r>
            <a:r>
              <a:t> They shall utter the memory of Your great goodness, And shall sing of Your righteousness. </a:t>
            </a:r>
            <a:r>
              <a:rPr baseline="31999"/>
              <a:t>8</a:t>
            </a:r>
            <a:r>
              <a:t> The Lord </a:t>
            </a:r>
            <a:r>
              <a:rPr i="1"/>
              <a:t>is</a:t>
            </a:r>
            <a:r>
              <a:t> gracious and full of compassion, Slow to anger and great in mercy. </a:t>
            </a:r>
            <a:r>
              <a:rPr baseline="31999"/>
              <a:t>9</a:t>
            </a:r>
            <a:r>
              <a:t> The Lord </a:t>
            </a:r>
            <a:r>
              <a:rPr i="1"/>
              <a:t>is</a:t>
            </a:r>
            <a:r>
              <a:t> good to all, And His tender mercies </a:t>
            </a:r>
            <a:r>
              <a:rPr i="1"/>
              <a:t>are</a:t>
            </a:r>
            <a:r>
              <a:t> over all His works.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3" name="Image"/>
          <p:cNvGrpSpPr/>
          <p:nvPr/>
        </p:nvGrpSpPr>
        <p:grpSpPr>
          <a:xfrm>
            <a:off x="152522" y="3007696"/>
            <a:ext cx="4357674" cy="6722423"/>
            <a:chOff x="0" y="0"/>
            <a:chExt cx="4357673" cy="6722422"/>
          </a:xfrm>
        </p:grpSpPr>
        <p:pic>
          <p:nvPicPr>
            <p:cNvPr id="332"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331"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336" name="Image"/>
          <p:cNvGrpSpPr/>
          <p:nvPr/>
        </p:nvGrpSpPr>
        <p:grpSpPr>
          <a:xfrm>
            <a:off x="1622" y="14577"/>
            <a:ext cx="13001556" cy="1839131"/>
            <a:chOff x="0" y="0"/>
            <a:chExt cx="13001554" cy="1839129"/>
          </a:xfrm>
        </p:grpSpPr>
        <p:pic>
          <p:nvPicPr>
            <p:cNvPr id="335"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334"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337"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338"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339" name="David speaks of God’s nature.…"/>
          <p:cNvSpPr txBox="1"/>
          <p:nvPr/>
        </p:nvSpPr>
        <p:spPr>
          <a:xfrm>
            <a:off x="5233309" y="3475104"/>
            <a:ext cx="7637024" cy="598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7"/>
              </a:buBlip>
              <a:defRPr>
                <a:solidFill>
                  <a:srgbClr val="000000"/>
                </a:solidFill>
                <a:latin typeface="Century Gothic"/>
                <a:ea typeface="Century Gothic"/>
                <a:cs typeface="Century Gothic"/>
                <a:sym typeface="Century Gothic"/>
              </a:defRPr>
            </a:pPr>
            <a:r>
              <a:t>David speaks of God’s nature.</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Good. (7,9)</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Righteous. (7) [justice]</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Gracious. (8)</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Compassionate. (8)</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Slow to anger. (8)</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Great in mercy. (8,9)</a:t>
            </a:r>
          </a:p>
          <a:p>
            <a:pPr marL="685800" indent="-685800" algn="l">
              <a:spcBef>
                <a:spcPts val="1300"/>
              </a:spcBef>
              <a:buSzPct val="80000"/>
              <a:buBlip>
                <a:blip r:embed="rId7"/>
              </a:buBlip>
              <a:defRPr>
                <a:solidFill>
                  <a:srgbClr val="000000"/>
                </a:solidFill>
                <a:latin typeface="Century Gothic"/>
                <a:ea typeface="Century Gothic"/>
                <a:cs typeface="Century Gothic"/>
                <a:sym typeface="Century Gothic"/>
              </a:defRPr>
            </a:pPr>
            <a:r>
              <a:t>Aren’t you thankful this is the kind of God we serve? </a:t>
            </a:r>
          </a:p>
        </p:txBody>
      </p:sp>
      <p:sp>
        <p:nvSpPr>
          <p:cNvPr id="340" name="Psalm 145:7 (NKJV)…"/>
          <p:cNvSpPr txBox="1"/>
          <p:nvPr/>
        </p:nvSpPr>
        <p:spPr>
          <a:xfrm>
            <a:off x="381182" y="6151655"/>
            <a:ext cx="3900353" cy="29037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145:7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7</a:t>
            </a:r>
            <a:r>
              <a:t> They shall utter the memory of Your great goodness, And shall sing of Your righteousness.</a:t>
            </a:r>
          </a:p>
        </p:txBody>
      </p:sp>
      <p:sp>
        <p:nvSpPr>
          <p:cNvPr id="341" name="NATURE"/>
          <p:cNvSpPr/>
          <p:nvPr/>
        </p:nvSpPr>
        <p:spPr>
          <a:xfrm>
            <a:off x="7611188" y="1902742"/>
            <a:ext cx="5159071" cy="1270001"/>
          </a:xfrm>
          <a:prstGeom prst="roundRect">
            <a:avLst>
              <a:gd name="adj" fmla="val 19899"/>
            </a:avLst>
          </a:prstGeom>
          <a:gradFill>
            <a:gsLst>
              <a:gs pos="0">
                <a:schemeClr val="accent1">
                  <a:satOff val="4013"/>
                  <a:lumOff val="5462"/>
                </a:schemeClr>
              </a:gs>
              <a:gs pos="100000">
                <a:schemeClr val="accent1">
                  <a:hueOff val="-47059"/>
                  <a:satOff val="1860"/>
                  <a:lumOff val="-17958"/>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NATURE</a:t>
            </a:r>
          </a:p>
        </p:txBody>
      </p:sp>
      <p:sp>
        <p:nvSpPr>
          <p:cNvPr id="342"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343"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Effect filter="fade" transition="in">
                                      <p:cBhvr>
                                        <p:cTn id="7" dur="1500"/>
                                        <p:tgtEl>
                                          <p:spTgt spid="33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9">
                                            <p:txEl>
                                              <p:pRg st="0" end="0"/>
                                            </p:txEl>
                                          </p:spTgt>
                                        </p:tgtEl>
                                        <p:attrNameLst>
                                          <p:attrName>style.visibility</p:attrName>
                                        </p:attrNameLst>
                                      </p:cBhvr>
                                      <p:to>
                                        <p:strVal val="visible"/>
                                      </p:to>
                                    </p:set>
                                    <p:animEffect filter="fade" transition="in">
                                      <p:cBhvr>
                                        <p:cTn id="10" dur="1500"/>
                                        <p:tgtEl>
                                          <p:spTgt spid="3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9">
                                            <p:txEl>
                                              <p:pRg st="1" end="1"/>
                                            </p:txEl>
                                          </p:spTgt>
                                        </p:tgtEl>
                                        <p:attrNameLst>
                                          <p:attrName>style.visibility</p:attrName>
                                        </p:attrNameLst>
                                      </p:cBhvr>
                                      <p:to>
                                        <p:strVal val="visible"/>
                                      </p:to>
                                    </p:set>
                                    <p:animEffect filter="fade" transition="in">
                                      <p:cBhvr>
                                        <p:cTn id="15" dur="1500"/>
                                        <p:tgtEl>
                                          <p:spTgt spid="3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39">
                                            <p:txEl>
                                              <p:pRg st="2" end="2"/>
                                            </p:txEl>
                                          </p:spTgt>
                                        </p:tgtEl>
                                        <p:attrNameLst>
                                          <p:attrName>style.visibility</p:attrName>
                                        </p:attrNameLst>
                                      </p:cBhvr>
                                      <p:to>
                                        <p:strVal val="visible"/>
                                      </p:to>
                                    </p:set>
                                    <p:animEffect filter="fade" transition="in">
                                      <p:cBhvr>
                                        <p:cTn id="20" dur="1500"/>
                                        <p:tgtEl>
                                          <p:spTgt spid="33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39">
                                            <p:txEl>
                                              <p:pRg st="3" end="3"/>
                                            </p:txEl>
                                          </p:spTgt>
                                        </p:tgtEl>
                                        <p:attrNameLst>
                                          <p:attrName>style.visibility</p:attrName>
                                        </p:attrNameLst>
                                      </p:cBhvr>
                                      <p:to>
                                        <p:strVal val="visible"/>
                                      </p:to>
                                    </p:set>
                                    <p:animEffect filter="fade" transition="in">
                                      <p:cBhvr>
                                        <p:cTn id="25" dur="1500"/>
                                        <p:tgtEl>
                                          <p:spTgt spid="33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39">
                                            <p:txEl>
                                              <p:pRg st="4" end="4"/>
                                            </p:txEl>
                                          </p:spTgt>
                                        </p:tgtEl>
                                        <p:attrNameLst>
                                          <p:attrName>style.visibility</p:attrName>
                                        </p:attrNameLst>
                                      </p:cBhvr>
                                      <p:to>
                                        <p:strVal val="visible"/>
                                      </p:to>
                                    </p:set>
                                    <p:animEffect filter="fade" transition="in">
                                      <p:cBhvr>
                                        <p:cTn id="30" dur="1500"/>
                                        <p:tgtEl>
                                          <p:spTgt spid="33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39">
                                            <p:txEl>
                                              <p:pRg st="5" end="5"/>
                                            </p:txEl>
                                          </p:spTgt>
                                        </p:tgtEl>
                                        <p:attrNameLst>
                                          <p:attrName>style.visibility</p:attrName>
                                        </p:attrNameLst>
                                      </p:cBhvr>
                                      <p:to>
                                        <p:strVal val="visible"/>
                                      </p:to>
                                    </p:set>
                                    <p:animEffect filter="fade" transition="in">
                                      <p:cBhvr>
                                        <p:cTn id="35" dur="1500"/>
                                        <p:tgtEl>
                                          <p:spTgt spid="33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339">
                                            <p:txEl>
                                              <p:pRg st="6" end="6"/>
                                            </p:txEl>
                                          </p:spTgt>
                                        </p:tgtEl>
                                        <p:attrNameLst>
                                          <p:attrName>style.visibility</p:attrName>
                                        </p:attrNameLst>
                                      </p:cBhvr>
                                      <p:to>
                                        <p:strVal val="visible"/>
                                      </p:to>
                                    </p:set>
                                    <p:animEffect filter="fade" transition="in">
                                      <p:cBhvr>
                                        <p:cTn id="40" dur="1500"/>
                                        <p:tgtEl>
                                          <p:spTgt spid="33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339">
                                            <p:txEl>
                                              <p:pRg st="7" end="7"/>
                                            </p:txEl>
                                          </p:spTgt>
                                        </p:tgtEl>
                                        <p:attrNameLst>
                                          <p:attrName>style.visibility</p:attrName>
                                        </p:attrNameLst>
                                      </p:cBhvr>
                                      <p:to>
                                        <p:strVal val="visible"/>
                                      </p:to>
                                    </p:set>
                                    <p:animEffect filter="fade" transition="in">
                                      <p:cBhvr>
                                        <p:cTn id="45" dur="1500"/>
                                        <p:tgtEl>
                                          <p:spTgt spid="33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7" name="Image"/>
          <p:cNvGrpSpPr/>
          <p:nvPr/>
        </p:nvGrpSpPr>
        <p:grpSpPr>
          <a:xfrm>
            <a:off x="152522" y="3007696"/>
            <a:ext cx="4357674" cy="6722423"/>
            <a:chOff x="0" y="0"/>
            <a:chExt cx="4357673" cy="6722422"/>
          </a:xfrm>
        </p:grpSpPr>
        <p:pic>
          <p:nvPicPr>
            <p:cNvPr id="346"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345"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350" name="Image"/>
          <p:cNvGrpSpPr/>
          <p:nvPr/>
        </p:nvGrpSpPr>
        <p:grpSpPr>
          <a:xfrm>
            <a:off x="1622" y="14577"/>
            <a:ext cx="13001556" cy="1839131"/>
            <a:chOff x="0" y="0"/>
            <a:chExt cx="13001554" cy="1839129"/>
          </a:xfrm>
        </p:grpSpPr>
        <p:pic>
          <p:nvPicPr>
            <p:cNvPr id="349"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348"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351"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352"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353" name="We too should speak of God’s nature to all who will listen.…"/>
          <p:cNvSpPr txBox="1"/>
          <p:nvPr/>
        </p:nvSpPr>
        <p:spPr>
          <a:xfrm>
            <a:off x="4797207" y="3475104"/>
            <a:ext cx="8073126" cy="577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7"/>
              </a:buBlip>
              <a:defRPr>
                <a:solidFill>
                  <a:srgbClr val="000000"/>
                </a:solidFill>
                <a:latin typeface="Century Gothic"/>
                <a:ea typeface="Century Gothic"/>
                <a:cs typeface="Century Gothic"/>
                <a:sym typeface="Century Gothic"/>
              </a:defRPr>
            </a:pPr>
            <a:r>
              <a:t>We too should speak of God’s nature to all who will listen.</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Everything good comes from God (Ja. 1:17; Acts 17:25-29)</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He loved us, even though we have all sinned, to provide a way of salvation (Jn 3:16; Rom. 5:8,9).</a:t>
            </a:r>
          </a:p>
          <a:p>
            <a:pPr marL="1143000" indent="-685800" algn="l">
              <a:spcBef>
                <a:spcPts val="1300"/>
              </a:spcBef>
              <a:buSzPct val="80000"/>
              <a:buBlip>
                <a:blip r:embed="rId8"/>
              </a:buBlip>
              <a:defRPr sz="3300">
                <a:solidFill>
                  <a:srgbClr val="000000"/>
                </a:solidFill>
                <a:latin typeface="Century Gothic"/>
                <a:ea typeface="Century Gothic"/>
                <a:cs typeface="Century Gothic"/>
                <a:sym typeface="Century Gothic"/>
              </a:defRPr>
            </a:pPr>
            <a:r>
              <a:t>We can be saved only due to His gracious provision which we do not deserve (Ep. 2:8,9; Ti. 3:5).</a:t>
            </a:r>
          </a:p>
        </p:txBody>
      </p:sp>
      <p:sp>
        <p:nvSpPr>
          <p:cNvPr id="354" name="Psalm 145:7 (NKJV)…"/>
          <p:cNvSpPr txBox="1"/>
          <p:nvPr/>
        </p:nvSpPr>
        <p:spPr>
          <a:xfrm>
            <a:off x="381182" y="6151655"/>
            <a:ext cx="3900353" cy="29037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145:7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7</a:t>
            </a:r>
            <a:r>
              <a:t> They shall utter the memory of Your great goodness, And shall sing of Your righteousness.</a:t>
            </a:r>
          </a:p>
        </p:txBody>
      </p:sp>
      <p:sp>
        <p:nvSpPr>
          <p:cNvPr id="355" name="NATURE"/>
          <p:cNvSpPr/>
          <p:nvPr/>
        </p:nvSpPr>
        <p:spPr>
          <a:xfrm>
            <a:off x="7611188" y="1902742"/>
            <a:ext cx="5159071" cy="1270001"/>
          </a:xfrm>
          <a:prstGeom prst="roundRect">
            <a:avLst>
              <a:gd name="adj" fmla="val 19899"/>
            </a:avLst>
          </a:prstGeom>
          <a:gradFill>
            <a:gsLst>
              <a:gs pos="0">
                <a:schemeClr val="accent1">
                  <a:satOff val="4013"/>
                  <a:lumOff val="5462"/>
                </a:schemeClr>
              </a:gs>
              <a:gs pos="100000">
                <a:schemeClr val="accent1">
                  <a:hueOff val="-47059"/>
                  <a:satOff val="1860"/>
                  <a:lumOff val="-17958"/>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NATURE</a:t>
            </a:r>
          </a:p>
        </p:txBody>
      </p:sp>
      <p:sp>
        <p:nvSpPr>
          <p:cNvPr id="356"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357"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3">
                                            <p:txEl>
                                              <p:pRg st="1" end="1"/>
                                            </p:txEl>
                                          </p:spTgt>
                                        </p:tgtEl>
                                        <p:attrNameLst>
                                          <p:attrName>style.visibility</p:attrName>
                                        </p:attrNameLst>
                                      </p:cBhvr>
                                      <p:to>
                                        <p:strVal val="visible"/>
                                      </p:to>
                                    </p:set>
                                    <p:animEffect filter="fade" transition="in">
                                      <p:cBhvr>
                                        <p:cTn id="7" dur="1500"/>
                                        <p:tgtEl>
                                          <p:spTgt spid="3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3">
                                            <p:txEl>
                                              <p:pRg st="2" end="2"/>
                                            </p:txEl>
                                          </p:spTgt>
                                        </p:tgtEl>
                                        <p:attrNameLst>
                                          <p:attrName>style.visibility</p:attrName>
                                        </p:attrNameLst>
                                      </p:cBhvr>
                                      <p:to>
                                        <p:strVal val="visible"/>
                                      </p:to>
                                    </p:set>
                                    <p:animEffect filter="fade" transition="in">
                                      <p:cBhvr>
                                        <p:cTn id="12" dur="1500"/>
                                        <p:tgtEl>
                                          <p:spTgt spid="3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3">
                                            <p:txEl>
                                              <p:pRg st="3" end="3"/>
                                            </p:txEl>
                                          </p:spTgt>
                                        </p:tgtEl>
                                        <p:attrNameLst>
                                          <p:attrName>style.visibility</p:attrName>
                                        </p:attrNameLst>
                                      </p:cBhvr>
                                      <p:to>
                                        <p:strVal val="visible"/>
                                      </p:to>
                                    </p:set>
                                    <p:animEffect filter="fade" transition="in">
                                      <p:cBhvr>
                                        <p:cTn id="17" dur="1500"/>
                                        <p:tgtEl>
                                          <p:spTgt spid="35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1" name="Image"/>
          <p:cNvGrpSpPr/>
          <p:nvPr/>
        </p:nvGrpSpPr>
        <p:grpSpPr>
          <a:xfrm>
            <a:off x="152522" y="3007696"/>
            <a:ext cx="4357674" cy="6722423"/>
            <a:chOff x="0" y="0"/>
            <a:chExt cx="4357673" cy="6722422"/>
          </a:xfrm>
        </p:grpSpPr>
        <p:pic>
          <p:nvPicPr>
            <p:cNvPr id="360"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359"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364" name="Image"/>
          <p:cNvGrpSpPr/>
          <p:nvPr/>
        </p:nvGrpSpPr>
        <p:grpSpPr>
          <a:xfrm>
            <a:off x="1622" y="14577"/>
            <a:ext cx="13001556" cy="1839131"/>
            <a:chOff x="0" y="0"/>
            <a:chExt cx="13001554" cy="1839129"/>
          </a:xfrm>
        </p:grpSpPr>
        <p:pic>
          <p:nvPicPr>
            <p:cNvPr id="363"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362"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365"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366"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367" name="We too should speak of God’s nature to all who will listen."/>
          <p:cNvSpPr txBox="1"/>
          <p:nvPr/>
        </p:nvSpPr>
        <p:spPr>
          <a:xfrm>
            <a:off x="4797207" y="3475104"/>
            <a:ext cx="807312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300"/>
              </a:spcBef>
              <a:buSzPct val="80000"/>
              <a:buBlip>
                <a:blip r:embed="rId7"/>
              </a:buBlip>
              <a:defRPr>
                <a:solidFill>
                  <a:srgbClr val="000000"/>
                </a:solidFill>
                <a:latin typeface="Century Gothic"/>
                <a:ea typeface="Century Gothic"/>
                <a:cs typeface="Century Gothic"/>
                <a:sym typeface="Century Gothic"/>
              </a:defRPr>
            </a:lvl1pPr>
          </a:lstStyle>
          <a:p>
            <a:pPr/>
            <a:r>
              <a:t>We too should speak of God’s nature to all who will listen.</a:t>
            </a:r>
          </a:p>
        </p:txBody>
      </p:sp>
      <p:sp>
        <p:nvSpPr>
          <p:cNvPr id="368" name="Psalm 145:7 (NKJV)…"/>
          <p:cNvSpPr txBox="1"/>
          <p:nvPr/>
        </p:nvSpPr>
        <p:spPr>
          <a:xfrm>
            <a:off x="381182" y="6151655"/>
            <a:ext cx="3900353" cy="29037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145:7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7</a:t>
            </a:r>
            <a:r>
              <a:t> They shall utter the memory of Your great goodness, And shall sing of Your righteousness.</a:t>
            </a:r>
          </a:p>
        </p:txBody>
      </p:sp>
      <p:sp>
        <p:nvSpPr>
          <p:cNvPr id="369" name="NATURE"/>
          <p:cNvSpPr/>
          <p:nvPr/>
        </p:nvSpPr>
        <p:spPr>
          <a:xfrm>
            <a:off x="7611188" y="1902742"/>
            <a:ext cx="5159071" cy="1270001"/>
          </a:xfrm>
          <a:prstGeom prst="roundRect">
            <a:avLst>
              <a:gd name="adj" fmla="val 19899"/>
            </a:avLst>
          </a:prstGeom>
          <a:gradFill>
            <a:gsLst>
              <a:gs pos="0">
                <a:schemeClr val="accent1">
                  <a:satOff val="4013"/>
                  <a:lumOff val="5462"/>
                </a:schemeClr>
              </a:gs>
              <a:gs pos="100000">
                <a:schemeClr val="accent1">
                  <a:hueOff val="-47059"/>
                  <a:satOff val="1860"/>
                  <a:lumOff val="-17958"/>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NATURE</a:t>
            </a:r>
          </a:p>
        </p:txBody>
      </p:sp>
      <p:sp>
        <p:nvSpPr>
          <p:cNvPr id="370"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371"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372" name="Acts 17:30–31 (NKJV)…"/>
          <p:cNvSpPr txBox="1"/>
          <p:nvPr/>
        </p:nvSpPr>
        <p:spPr>
          <a:xfrm>
            <a:off x="4857129" y="4795031"/>
            <a:ext cx="7953283" cy="4882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000000"/>
                </a:solidFill>
                <a:latin typeface="Times New Roman"/>
                <a:ea typeface="Times New Roman"/>
                <a:cs typeface="Times New Roman"/>
                <a:sym typeface="Times New Roman"/>
              </a:defRPr>
            </a:pPr>
            <a:r>
              <a:t>Acts 17:30–31 (NKJV)</a:t>
            </a:r>
          </a:p>
          <a:p>
            <a:pPr defTabSz="457200">
              <a:defRPr>
                <a:solidFill>
                  <a:srgbClr val="000000"/>
                </a:solidFill>
                <a:latin typeface="Times New Roman"/>
                <a:ea typeface="Times New Roman"/>
                <a:cs typeface="Times New Roman"/>
                <a:sym typeface="Times New Roman"/>
              </a:defRPr>
            </a:pPr>
            <a:r>
              <a:rPr baseline="31999"/>
              <a:t>30</a:t>
            </a:r>
            <a:r>
              <a:t> Truly, these times of ignorance God overlooked, but now commands all men everywhere to repent, </a:t>
            </a:r>
            <a:r>
              <a:rPr baseline="31999"/>
              <a:t>31</a:t>
            </a:r>
            <a:r>
              <a:t> because He has appointed a day on which He will judge the world in righteousness by the Man whom He has ordained. He has given assurance of this to all by raising Him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6" name="Image"/>
          <p:cNvGrpSpPr/>
          <p:nvPr/>
        </p:nvGrpSpPr>
        <p:grpSpPr>
          <a:xfrm>
            <a:off x="152522" y="3007696"/>
            <a:ext cx="4357674" cy="6722423"/>
            <a:chOff x="0" y="0"/>
            <a:chExt cx="4357673" cy="6722422"/>
          </a:xfrm>
        </p:grpSpPr>
        <p:pic>
          <p:nvPicPr>
            <p:cNvPr id="375"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374"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379" name="Image"/>
          <p:cNvGrpSpPr/>
          <p:nvPr/>
        </p:nvGrpSpPr>
        <p:grpSpPr>
          <a:xfrm>
            <a:off x="1622" y="14577"/>
            <a:ext cx="13001556" cy="1839131"/>
            <a:chOff x="0" y="0"/>
            <a:chExt cx="13001554" cy="1839129"/>
          </a:xfrm>
        </p:grpSpPr>
        <p:pic>
          <p:nvPicPr>
            <p:cNvPr id="378"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377"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380"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381"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382" name="KINGDOM"/>
          <p:cNvSpPr/>
          <p:nvPr/>
        </p:nvSpPr>
        <p:spPr>
          <a:xfrm>
            <a:off x="7611188" y="1902742"/>
            <a:ext cx="5159071" cy="1270001"/>
          </a:xfrm>
          <a:prstGeom prst="roundRect">
            <a:avLst>
              <a:gd name="adj" fmla="val 19899"/>
            </a:avLst>
          </a:prstGeom>
          <a:gradFill>
            <a:gsLst>
              <a:gs pos="0">
                <a:srgbClr val="531B93"/>
              </a:gs>
              <a:gs pos="100000">
                <a:srgbClr val="043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KINGDOM</a:t>
            </a:r>
          </a:p>
        </p:txBody>
      </p:sp>
      <p:sp>
        <p:nvSpPr>
          <p:cNvPr id="383"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384"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385" name="Psalm 145:10–13 (NKJV)…"/>
          <p:cNvSpPr txBox="1"/>
          <p:nvPr/>
        </p:nvSpPr>
        <p:spPr>
          <a:xfrm>
            <a:off x="4534098" y="3606891"/>
            <a:ext cx="8353534" cy="57955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Psalm 145:10–13 (NKJV) </a:t>
            </a:r>
          </a:p>
          <a:p>
            <a:pPr defTabSz="457200">
              <a:defRPr sz="3900">
                <a:solidFill>
                  <a:srgbClr val="000000"/>
                </a:solidFill>
                <a:latin typeface="Times New Roman"/>
                <a:ea typeface="Times New Roman"/>
                <a:cs typeface="Times New Roman"/>
                <a:sym typeface="Times New Roman"/>
              </a:defRPr>
            </a:pPr>
            <a:r>
              <a:rPr baseline="31999"/>
              <a:t>10</a:t>
            </a:r>
            <a:r>
              <a:t> All Your works shall praise You, O Lord, And Your saints shall bless You. </a:t>
            </a:r>
            <a:r>
              <a:rPr baseline="31999"/>
              <a:t>11</a:t>
            </a:r>
            <a:r>
              <a:t> They shall speak of the glory of Your kingdom, And talk of Your power, </a:t>
            </a:r>
            <a:r>
              <a:rPr baseline="31999"/>
              <a:t>12</a:t>
            </a:r>
            <a:r>
              <a:t> To make known to the sons of men His mighty acts, And the glorious majesty of His kingdom. </a:t>
            </a:r>
            <a:r>
              <a:rPr baseline="31999"/>
              <a:t>13</a:t>
            </a:r>
            <a:r>
              <a:t> Your kingdom </a:t>
            </a:r>
            <a:r>
              <a:rPr i="1"/>
              <a:t>is</a:t>
            </a:r>
            <a:r>
              <a:t> an everlasting kingdom, And Your dominion </a:t>
            </a:r>
            <a:r>
              <a:rPr i="1"/>
              <a:t>endures</a:t>
            </a:r>
            <a:r>
              <a:t> throughout all generations.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9" name="Image"/>
          <p:cNvGrpSpPr/>
          <p:nvPr/>
        </p:nvGrpSpPr>
        <p:grpSpPr>
          <a:xfrm>
            <a:off x="152522" y="3007696"/>
            <a:ext cx="4357674" cy="6722423"/>
            <a:chOff x="0" y="0"/>
            <a:chExt cx="4357673" cy="6722422"/>
          </a:xfrm>
        </p:grpSpPr>
        <p:pic>
          <p:nvPicPr>
            <p:cNvPr id="388"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387"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392" name="Image"/>
          <p:cNvGrpSpPr/>
          <p:nvPr/>
        </p:nvGrpSpPr>
        <p:grpSpPr>
          <a:xfrm>
            <a:off x="1622" y="14577"/>
            <a:ext cx="13001556" cy="1839131"/>
            <a:chOff x="0" y="0"/>
            <a:chExt cx="13001554" cy="1839129"/>
          </a:xfrm>
        </p:grpSpPr>
        <p:pic>
          <p:nvPicPr>
            <p:cNvPr id="391"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390"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393"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394"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395" name="Psalm 145:13 (NKJV)…"/>
          <p:cNvSpPr txBox="1"/>
          <p:nvPr/>
        </p:nvSpPr>
        <p:spPr>
          <a:xfrm>
            <a:off x="381182" y="6151655"/>
            <a:ext cx="3900353" cy="29037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145:13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13</a:t>
            </a:r>
            <a:r>
              <a:t> Your kingdom </a:t>
            </a:r>
            <a:r>
              <a:rPr i="1"/>
              <a:t>is</a:t>
            </a:r>
            <a:r>
              <a:t> an everlasting kingdom, And Your dominion </a:t>
            </a:r>
            <a:r>
              <a:rPr i="1"/>
              <a:t>endures</a:t>
            </a:r>
            <a:r>
              <a:t> throughout all generations.</a:t>
            </a:r>
          </a:p>
        </p:txBody>
      </p:sp>
      <p:sp>
        <p:nvSpPr>
          <p:cNvPr id="396" name="KINGDOM"/>
          <p:cNvSpPr/>
          <p:nvPr/>
        </p:nvSpPr>
        <p:spPr>
          <a:xfrm>
            <a:off x="7611188" y="1902742"/>
            <a:ext cx="5159071" cy="1270001"/>
          </a:xfrm>
          <a:prstGeom prst="roundRect">
            <a:avLst>
              <a:gd name="adj" fmla="val 19899"/>
            </a:avLst>
          </a:prstGeom>
          <a:gradFill>
            <a:gsLst>
              <a:gs pos="0">
                <a:srgbClr val="531B93"/>
              </a:gs>
              <a:gs pos="100000">
                <a:srgbClr val="043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KINGDOM</a:t>
            </a:r>
          </a:p>
        </p:txBody>
      </p:sp>
      <p:sp>
        <p:nvSpPr>
          <p:cNvPr id="397"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398"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399" name="From generation to generation people will tell of God’s kingdom and His mighty acts, and how His kingdom endures through all generations (cf. Dan. 4:3, 34).…"/>
          <p:cNvSpPr txBox="1"/>
          <p:nvPr/>
        </p:nvSpPr>
        <p:spPr>
          <a:xfrm>
            <a:off x="4797207" y="3475104"/>
            <a:ext cx="8073126" cy="588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7"/>
              </a:buBlip>
              <a:defRPr>
                <a:solidFill>
                  <a:srgbClr val="000000"/>
                </a:solidFill>
                <a:latin typeface="Century Gothic"/>
                <a:ea typeface="Century Gothic"/>
                <a:cs typeface="Century Gothic"/>
                <a:sym typeface="Century Gothic"/>
              </a:defRPr>
            </a:pPr>
            <a:r>
              <a:t>From generation to generation people will tell of God’s kingdom and His mighty acts, and how His kingdom endures through all generations (cf. Dan. 4:3, 34).</a:t>
            </a:r>
          </a:p>
          <a:p>
            <a:pPr marL="1143000" indent="-685800" algn="l">
              <a:spcBef>
                <a:spcPts val="1300"/>
              </a:spcBef>
              <a:buSzPct val="80000"/>
              <a:buBlip>
                <a:blip r:embed="rId8"/>
              </a:buBlip>
              <a:defRPr sz="4000">
                <a:solidFill>
                  <a:srgbClr val="000000"/>
                </a:solidFill>
                <a:latin typeface="Century Gothic"/>
                <a:ea typeface="Century Gothic"/>
                <a:cs typeface="Century Gothic"/>
                <a:sym typeface="Century Gothic"/>
              </a:defRPr>
            </a:pPr>
            <a:r>
              <a:t>Glorious majesty.</a:t>
            </a:r>
          </a:p>
          <a:p>
            <a:pPr marL="1143000" indent="-685800" algn="l">
              <a:spcBef>
                <a:spcPts val="1300"/>
              </a:spcBef>
              <a:buSzPct val="80000"/>
              <a:buBlip>
                <a:blip r:embed="rId8"/>
              </a:buBlip>
              <a:defRPr sz="4000">
                <a:solidFill>
                  <a:srgbClr val="000000"/>
                </a:solidFill>
                <a:latin typeface="Century Gothic"/>
                <a:ea typeface="Century Gothic"/>
                <a:cs typeface="Century Gothic"/>
                <a:sym typeface="Century Gothic"/>
              </a:defRPr>
            </a:pPr>
            <a:r>
              <a:t>Everlasting Kingdom.</a:t>
            </a:r>
          </a:p>
          <a:p>
            <a:pPr marL="1143000" indent="-685800" algn="l">
              <a:spcBef>
                <a:spcPts val="1300"/>
              </a:spcBef>
              <a:buSzPct val="80000"/>
              <a:buBlip>
                <a:blip r:embed="rId8"/>
              </a:buBlip>
              <a:defRPr sz="4000">
                <a:solidFill>
                  <a:srgbClr val="000000"/>
                </a:solidFill>
                <a:latin typeface="Century Gothic"/>
                <a:ea typeface="Century Gothic"/>
                <a:cs typeface="Century Gothic"/>
                <a:sym typeface="Century Gothic"/>
              </a:defRPr>
            </a:pPr>
            <a:r>
              <a:t>Dominion throughout all generations.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9">
                                            <p:bg/>
                                          </p:spTgt>
                                        </p:tgtEl>
                                        <p:attrNameLst>
                                          <p:attrName>style.visibility</p:attrName>
                                        </p:attrNameLst>
                                      </p:cBhvr>
                                      <p:to>
                                        <p:strVal val="visible"/>
                                      </p:to>
                                    </p:set>
                                    <p:animEffect filter="fade" transition="in">
                                      <p:cBhvr>
                                        <p:cTn id="7" dur="1500"/>
                                        <p:tgtEl>
                                          <p:spTgt spid="39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99">
                                            <p:txEl>
                                              <p:pRg st="0" end="0"/>
                                            </p:txEl>
                                          </p:spTgt>
                                        </p:tgtEl>
                                        <p:attrNameLst>
                                          <p:attrName>style.visibility</p:attrName>
                                        </p:attrNameLst>
                                      </p:cBhvr>
                                      <p:to>
                                        <p:strVal val="visible"/>
                                      </p:to>
                                    </p:set>
                                    <p:animEffect filter="fade" transition="in">
                                      <p:cBhvr>
                                        <p:cTn id="10" dur="1500"/>
                                        <p:tgtEl>
                                          <p:spTgt spid="3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99">
                                            <p:txEl>
                                              <p:pRg st="1" end="1"/>
                                            </p:txEl>
                                          </p:spTgt>
                                        </p:tgtEl>
                                        <p:attrNameLst>
                                          <p:attrName>style.visibility</p:attrName>
                                        </p:attrNameLst>
                                      </p:cBhvr>
                                      <p:to>
                                        <p:strVal val="visible"/>
                                      </p:to>
                                    </p:set>
                                    <p:animEffect filter="fade" transition="in">
                                      <p:cBhvr>
                                        <p:cTn id="15" dur="1500"/>
                                        <p:tgtEl>
                                          <p:spTgt spid="3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99">
                                            <p:txEl>
                                              <p:pRg st="2" end="2"/>
                                            </p:txEl>
                                          </p:spTgt>
                                        </p:tgtEl>
                                        <p:attrNameLst>
                                          <p:attrName>style.visibility</p:attrName>
                                        </p:attrNameLst>
                                      </p:cBhvr>
                                      <p:to>
                                        <p:strVal val="visible"/>
                                      </p:to>
                                    </p:set>
                                    <p:animEffect filter="fade" transition="in">
                                      <p:cBhvr>
                                        <p:cTn id="20" dur="1500"/>
                                        <p:tgtEl>
                                          <p:spTgt spid="3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99">
                                            <p:txEl>
                                              <p:pRg st="3" end="3"/>
                                            </p:txEl>
                                          </p:spTgt>
                                        </p:tgtEl>
                                        <p:attrNameLst>
                                          <p:attrName>style.visibility</p:attrName>
                                        </p:attrNameLst>
                                      </p:cBhvr>
                                      <p:to>
                                        <p:strVal val="visible"/>
                                      </p:to>
                                    </p:set>
                                    <p:animEffect filter="fade" transition="in">
                                      <p:cBhvr>
                                        <p:cTn id="25" dur="1500"/>
                                        <p:tgtEl>
                                          <p:spTgt spid="39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3" name="Image"/>
          <p:cNvGrpSpPr/>
          <p:nvPr/>
        </p:nvGrpSpPr>
        <p:grpSpPr>
          <a:xfrm>
            <a:off x="152522" y="3007696"/>
            <a:ext cx="4357674" cy="6722423"/>
            <a:chOff x="0" y="0"/>
            <a:chExt cx="4357673" cy="6722422"/>
          </a:xfrm>
        </p:grpSpPr>
        <p:pic>
          <p:nvPicPr>
            <p:cNvPr id="402"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401"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406" name="Image"/>
          <p:cNvGrpSpPr/>
          <p:nvPr/>
        </p:nvGrpSpPr>
        <p:grpSpPr>
          <a:xfrm>
            <a:off x="1622" y="14577"/>
            <a:ext cx="13001556" cy="1839131"/>
            <a:chOff x="0" y="0"/>
            <a:chExt cx="13001554" cy="1839129"/>
          </a:xfrm>
        </p:grpSpPr>
        <p:pic>
          <p:nvPicPr>
            <p:cNvPr id="405"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404"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407"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408"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409" name="Psalm 145:13 (NKJV)…"/>
          <p:cNvSpPr txBox="1"/>
          <p:nvPr/>
        </p:nvSpPr>
        <p:spPr>
          <a:xfrm>
            <a:off x="381182" y="6151655"/>
            <a:ext cx="3900353" cy="29037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145:13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13</a:t>
            </a:r>
            <a:r>
              <a:t> Your kingdom </a:t>
            </a:r>
            <a:r>
              <a:rPr i="1"/>
              <a:t>is</a:t>
            </a:r>
            <a:r>
              <a:t> an everlasting kingdom, And Your dominion </a:t>
            </a:r>
            <a:r>
              <a:rPr i="1"/>
              <a:t>endures</a:t>
            </a:r>
            <a:r>
              <a:t> throughout all generations.</a:t>
            </a:r>
          </a:p>
        </p:txBody>
      </p:sp>
      <p:sp>
        <p:nvSpPr>
          <p:cNvPr id="410" name="KINGDOM"/>
          <p:cNvSpPr/>
          <p:nvPr/>
        </p:nvSpPr>
        <p:spPr>
          <a:xfrm>
            <a:off x="7611188" y="1902742"/>
            <a:ext cx="5159071" cy="1270001"/>
          </a:xfrm>
          <a:prstGeom prst="roundRect">
            <a:avLst>
              <a:gd name="adj" fmla="val 19899"/>
            </a:avLst>
          </a:prstGeom>
          <a:gradFill>
            <a:gsLst>
              <a:gs pos="0">
                <a:srgbClr val="531B93"/>
              </a:gs>
              <a:gs pos="100000">
                <a:srgbClr val="043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KINGDOM</a:t>
            </a:r>
          </a:p>
        </p:txBody>
      </p:sp>
      <p:sp>
        <p:nvSpPr>
          <p:cNvPr id="411"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412"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413" name="Daniel prophesied of God establishing the spiritual phase of His kingdom (Dan. 2:44; 4:3; [1 Tim. 1:17; 2 Pet. 1:11])…"/>
          <p:cNvSpPr txBox="1"/>
          <p:nvPr/>
        </p:nvSpPr>
        <p:spPr>
          <a:xfrm>
            <a:off x="4797207" y="3475104"/>
            <a:ext cx="8073126" cy="614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7"/>
              </a:buBlip>
              <a:defRPr>
                <a:solidFill>
                  <a:srgbClr val="000000"/>
                </a:solidFill>
                <a:latin typeface="Century Gothic"/>
                <a:ea typeface="Century Gothic"/>
                <a:cs typeface="Century Gothic"/>
                <a:sym typeface="Century Gothic"/>
              </a:defRPr>
            </a:pPr>
            <a:r>
              <a:t>Daniel prophesied of God establishing the spiritual phase of His kingdom (Dan. 2:44; 4:3; [1 Tim. 1:17; 2 Pet. 1:11])</a:t>
            </a:r>
          </a:p>
          <a:p>
            <a:pPr marL="1143000" indent="-685800" algn="l">
              <a:spcBef>
                <a:spcPts val="900"/>
              </a:spcBef>
              <a:buSzPct val="80000"/>
              <a:buBlip>
                <a:blip r:embed="rId8"/>
              </a:buBlip>
              <a:defRPr sz="3200">
                <a:solidFill>
                  <a:srgbClr val="000000"/>
                </a:solidFill>
                <a:latin typeface="Century Gothic"/>
                <a:ea typeface="Century Gothic"/>
                <a:cs typeface="Century Gothic"/>
                <a:sym typeface="Century Gothic"/>
              </a:defRPr>
            </a:pPr>
            <a:r>
              <a:t>Jesus is King of kings and Lord of Lords NOW (1 Tim. 6:15; Rev. 1:5;  17:14; 19:16)</a:t>
            </a:r>
          </a:p>
          <a:p>
            <a:pPr marL="1143000" indent="-685800" algn="l">
              <a:spcBef>
                <a:spcPts val="900"/>
              </a:spcBef>
              <a:buSzPct val="80000"/>
              <a:buBlip>
                <a:blip r:embed="rId8"/>
              </a:buBlip>
              <a:defRPr sz="3200">
                <a:solidFill>
                  <a:srgbClr val="000000"/>
                </a:solidFill>
                <a:latin typeface="Century Gothic"/>
                <a:ea typeface="Century Gothic"/>
                <a:cs typeface="Century Gothic"/>
                <a:sym typeface="Century Gothic"/>
              </a:defRPr>
            </a:pPr>
            <a:r>
              <a:t>Christians are IN God’s / Christ’s kingdom NOW (Col. 1:13; Rev. 1:6)</a:t>
            </a:r>
          </a:p>
          <a:p>
            <a:pPr marL="1143000" indent="-685800" algn="l">
              <a:spcBef>
                <a:spcPts val="900"/>
              </a:spcBef>
              <a:buSzPct val="80000"/>
              <a:buBlip>
                <a:blip r:embed="rId8"/>
              </a:buBlip>
              <a:defRPr sz="3200">
                <a:solidFill>
                  <a:srgbClr val="000000"/>
                </a:solidFill>
                <a:latin typeface="Century Gothic"/>
                <a:ea typeface="Century Gothic"/>
                <a:cs typeface="Century Gothic"/>
                <a:sym typeface="Century Gothic"/>
              </a:defRPr>
            </a:pPr>
            <a:r>
              <a:t>This kingdom will transition into its eternal glorious state (2 Tim. 4:18)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3">
                                            <p:txEl>
                                              <p:pRg st="1" end="1"/>
                                            </p:txEl>
                                          </p:spTgt>
                                        </p:tgtEl>
                                        <p:attrNameLst>
                                          <p:attrName>style.visibility</p:attrName>
                                        </p:attrNameLst>
                                      </p:cBhvr>
                                      <p:to>
                                        <p:strVal val="visible"/>
                                      </p:to>
                                    </p:set>
                                    <p:animEffect filter="fade" transition="in">
                                      <p:cBhvr>
                                        <p:cTn id="7" dur="1500"/>
                                        <p:tgtEl>
                                          <p:spTgt spid="4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13">
                                            <p:txEl>
                                              <p:pRg st="2" end="2"/>
                                            </p:txEl>
                                          </p:spTgt>
                                        </p:tgtEl>
                                        <p:attrNameLst>
                                          <p:attrName>style.visibility</p:attrName>
                                        </p:attrNameLst>
                                      </p:cBhvr>
                                      <p:to>
                                        <p:strVal val="visible"/>
                                      </p:to>
                                    </p:set>
                                    <p:animEffect filter="fade" transition="in">
                                      <p:cBhvr>
                                        <p:cTn id="12" dur="1500"/>
                                        <p:tgtEl>
                                          <p:spTgt spid="4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13">
                                            <p:txEl>
                                              <p:pRg st="3" end="3"/>
                                            </p:txEl>
                                          </p:spTgt>
                                        </p:tgtEl>
                                        <p:attrNameLst>
                                          <p:attrName>style.visibility</p:attrName>
                                        </p:attrNameLst>
                                      </p:cBhvr>
                                      <p:to>
                                        <p:strVal val="visible"/>
                                      </p:to>
                                    </p:set>
                                    <p:animEffect filter="fade" transition="in">
                                      <p:cBhvr>
                                        <p:cTn id="17" dur="1500"/>
                                        <p:tgtEl>
                                          <p:spTgt spid="41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7" name="Image"/>
          <p:cNvGrpSpPr/>
          <p:nvPr/>
        </p:nvGrpSpPr>
        <p:grpSpPr>
          <a:xfrm>
            <a:off x="152522" y="3007696"/>
            <a:ext cx="4357674" cy="6722423"/>
            <a:chOff x="0" y="0"/>
            <a:chExt cx="4357673" cy="6722422"/>
          </a:xfrm>
        </p:grpSpPr>
        <p:pic>
          <p:nvPicPr>
            <p:cNvPr id="416"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415"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420" name="Image"/>
          <p:cNvGrpSpPr/>
          <p:nvPr/>
        </p:nvGrpSpPr>
        <p:grpSpPr>
          <a:xfrm>
            <a:off x="1622" y="14577"/>
            <a:ext cx="13001556" cy="1839131"/>
            <a:chOff x="0" y="0"/>
            <a:chExt cx="13001554" cy="1839129"/>
          </a:xfrm>
        </p:grpSpPr>
        <p:pic>
          <p:nvPicPr>
            <p:cNvPr id="419"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418"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421"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422"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423" name="PROVISIONS"/>
          <p:cNvSpPr/>
          <p:nvPr/>
        </p:nvSpPr>
        <p:spPr>
          <a:xfrm>
            <a:off x="7611188" y="1902742"/>
            <a:ext cx="5159071" cy="1270001"/>
          </a:xfrm>
          <a:prstGeom prst="roundRect">
            <a:avLst>
              <a:gd name="adj" fmla="val 19899"/>
            </a:avLst>
          </a:prstGeom>
          <a:gradFill>
            <a:gsLst>
              <a:gs pos="0">
                <a:srgbClr val="009193"/>
              </a:gs>
              <a:gs pos="100000">
                <a:srgbClr val="73FCD6"/>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PROVISIONS</a:t>
            </a:r>
          </a:p>
        </p:txBody>
      </p:sp>
      <p:sp>
        <p:nvSpPr>
          <p:cNvPr id="424"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425"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426" name="Psalm 145:14–16 (NKJV)…"/>
          <p:cNvSpPr txBox="1"/>
          <p:nvPr/>
        </p:nvSpPr>
        <p:spPr>
          <a:xfrm>
            <a:off x="4696450" y="3709500"/>
            <a:ext cx="8105389" cy="5360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Psalm 145:14–16 (NKJV)</a:t>
            </a:r>
          </a:p>
          <a:p>
            <a:pPr defTabSz="457200">
              <a:defRPr sz="4500">
                <a:solidFill>
                  <a:srgbClr val="000000"/>
                </a:solidFill>
                <a:latin typeface="Times New Roman"/>
                <a:ea typeface="Times New Roman"/>
                <a:cs typeface="Times New Roman"/>
                <a:sym typeface="Times New Roman"/>
              </a:defRPr>
            </a:pPr>
            <a:r>
              <a:rPr baseline="31999"/>
              <a:t>14</a:t>
            </a:r>
            <a:r>
              <a:t> The Lord upholds all who fall, And raises up all </a:t>
            </a:r>
            <a:r>
              <a:rPr i="1"/>
              <a:t>who are</a:t>
            </a:r>
            <a:r>
              <a:t> bowed down. </a:t>
            </a:r>
            <a:r>
              <a:rPr baseline="31999"/>
              <a:t>15</a:t>
            </a:r>
            <a:r>
              <a:t> The eyes of all look expectantly to You, And You give them their food in due season. </a:t>
            </a:r>
            <a:r>
              <a:rPr baseline="31999"/>
              <a:t>16</a:t>
            </a:r>
            <a:r>
              <a:t> You open Your hand And satisfy the desire of every living thing.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0" name="Image"/>
          <p:cNvGrpSpPr/>
          <p:nvPr/>
        </p:nvGrpSpPr>
        <p:grpSpPr>
          <a:xfrm>
            <a:off x="152522" y="3007696"/>
            <a:ext cx="4357674" cy="6722423"/>
            <a:chOff x="0" y="0"/>
            <a:chExt cx="4357673" cy="6722422"/>
          </a:xfrm>
        </p:grpSpPr>
        <p:pic>
          <p:nvPicPr>
            <p:cNvPr id="429"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428"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433" name="Image"/>
          <p:cNvGrpSpPr/>
          <p:nvPr/>
        </p:nvGrpSpPr>
        <p:grpSpPr>
          <a:xfrm>
            <a:off x="1622" y="14577"/>
            <a:ext cx="13001556" cy="1839131"/>
            <a:chOff x="0" y="0"/>
            <a:chExt cx="13001554" cy="1839129"/>
          </a:xfrm>
        </p:grpSpPr>
        <p:pic>
          <p:nvPicPr>
            <p:cNvPr id="432"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431"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434"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435"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436" name="Psalm 145:16 (NKJV)…"/>
          <p:cNvSpPr txBox="1"/>
          <p:nvPr/>
        </p:nvSpPr>
        <p:spPr>
          <a:xfrm>
            <a:off x="381182" y="7078306"/>
            <a:ext cx="3900353" cy="19639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145:16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16</a:t>
            </a:r>
            <a:r>
              <a:t> You open Your hand And satisfy the desire of every living thing</a:t>
            </a:r>
          </a:p>
        </p:txBody>
      </p:sp>
      <p:sp>
        <p:nvSpPr>
          <p:cNvPr id="437" name="PROVISIONS"/>
          <p:cNvSpPr/>
          <p:nvPr/>
        </p:nvSpPr>
        <p:spPr>
          <a:xfrm>
            <a:off x="7611188" y="1902742"/>
            <a:ext cx="5159071" cy="1270001"/>
          </a:xfrm>
          <a:prstGeom prst="roundRect">
            <a:avLst>
              <a:gd name="adj" fmla="val 19899"/>
            </a:avLst>
          </a:prstGeom>
          <a:gradFill>
            <a:gsLst>
              <a:gs pos="0">
                <a:srgbClr val="009193"/>
              </a:gs>
              <a:gs pos="100000">
                <a:srgbClr val="73FCD6"/>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PROVISIONS</a:t>
            </a:r>
          </a:p>
        </p:txBody>
      </p:sp>
      <p:sp>
        <p:nvSpPr>
          <p:cNvPr id="438"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439"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440" name="All that we have (vs. 14-16) is due to God’s provisions for us. Not just food, clothing, and shelter. But our mental, emotional, relational, and spiritual needs. (Mt. 5:45; 6:26; Lu. 12:24; Ac. 17:25; Acts 14:17)…"/>
          <p:cNvSpPr txBox="1"/>
          <p:nvPr/>
        </p:nvSpPr>
        <p:spPr>
          <a:xfrm>
            <a:off x="4542068" y="3437004"/>
            <a:ext cx="8281933" cy="594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7"/>
              </a:buBlip>
              <a:defRPr sz="3400">
                <a:solidFill>
                  <a:srgbClr val="000000"/>
                </a:solidFill>
                <a:latin typeface="Century Gothic"/>
                <a:ea typeface="Century Gothic"/>
                <a:cs typeface="Century Gothic"/>
                <a:sym typeface="Century Gothic"/>
              </a:defRPr>
            </a:pPr>
            <a:r>
              <a:t>All that we have (vs. 14-16) is due to God’s provisions for us. Not just food, clothing, and shelter. But our mental, emotional, relational, and spiritual needs. (Mt. 5:45; 6:26; Lu. 12:24; Ac. 17:25; Acts 14:17) </a:t>
            </a:r>
          </a:p>
          <a:p>
            <a:pPr marL="685800" indent="-685800" algn="l">
              <a:spcBef>
                <a:spcPts val="900"/>
              </a:spcBef>
              <a:buSzPct val="80000"/>
              <a:buBlip>
                <a:blip r:embed="rId7"/>
              </a:buBlip>
              <a:defRPr sz="3400">
                <a:solidFill>
                  <a:srgbClr val="000000"/>
                </a:solidFill>
                <a:latin typeface="Century Gothic"/>
                <a:ea typeface="Century Gothic"/>
                <a:cs typeface="Century Gothic"/>
                <a:sym typeface="Century Gothic"/>
              </a:defRPr>
            </a:pPr>
            <a:r>
              <a:t>The desires of our heart, the longings of the spirit, and the burdens we bear can be satisfied with Divine assistance to those who seek for God’s help. (1 Pet 5:6,7)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0">
                                            <p:bg/>
                                          </p:spTgt>
                                        </p:tgtEl>
                                        <p:attrNameLst>
                                          <p:attrName>style.visibility</p:attrName>
                                        </p:attrNameLst>
                                      </p:cBhvr>
                                      <p:to>
                                        <p:strVal val="visible"/>
                                      </p:to>
                                    </p:set>
                                    <p:animEffect filter="fade" transition="in">
                                      <p:cBhvr>
                                        <p:cTn id="7" dur="1500"/>
                                        <p:tgtEl>
                                          <p:spTgt spid="44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40">
                                            <p:txEl>
                                              <p:pRg st="0" end="0"/>
                                            </p:txEl>
                                          </p:spTgt>
                                        </p:tgtEl>
                                        <p:attrNameLst>
                                          <p:attrName>style.visibility</p:attrName>
                                        </p:attrNameLst>
                                      </p:cBhvr>
                                      <p:to>
                                        <p:strVal val="visible"/>
                                      </p:to>
                                    </p:set>
                                    <p:animEffect filter="fade" transition="in">
                                      <p:cBhvr>
                                        <p:cTn id="10" dur="1500"/>
                                        <p:tgtEl>
                                          <p:spTgt spid="4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40">
                                            <p:txEl>
                                              <p:pRg st="1" end="1"/>
                                            </p:txEl>
                                          </p:spTgt>
                                        </p:tgtEl>
                                        <p:attrNameLst>
                                          <p:attrName>style.visibility</p:attrName>
                                        </p:attrNameLst>
                                      </p:cBhvr>
                                      <p:to>
                                        <p:strVal val="visible"/>
                                      </p:to>
                                    </p:set>
                                    <p:animEffect filter="fade" transition="in">
                                      <p:cBhvr>
                                        <p:cTn id="15" dur="1500"/>
                                        <p:tgtEl>
                                          <p:spTgt spid="44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p:cNvGrpSpPr/>
          <p:nvPr/>
        </p:nvGrpSpPr>
        <p:grpSpPr>
          <a:xfrm>
            <a:off x="1622" y="14577"/>
            <a:ext cx="13001556" cy="1839131"/>
            <a:chOff x="0" y="0"/>
            <a:chExt cx="13001554" cy="1839129"/>
          </a:xfrm>
        </p:grpSpPr>
        <p:pic>
          <p:nvPicPr>
            <p:cNvPr id="201" name="Image" descr="Image"/>
            <p:cNvPicPr>
              <a:picLocks noChangeAspect="1"/>
            </p:cNvPicPr>
            <p:nvPr/>
          </p:nvPicPr>
          <p:blipFill>
            <a:blip r:embed="rId2">
              <a:extLst/>
            </a:blip>
            <a:srcRect l="5584" t="24076" r="5584" b="59178"/>
            <a:stretch>
              <a:fillRect/>
            </a:stretch>
          </p:blipFill>
          <p:spPr>
            <a:xfrm>
              <a:off x="88900" y="50800"/>
              <a:ext cx="12823755" cy="1610530"/>
            </a:xfrm>
            <a:prstGeom prst="rect">
              <a:avLst/>
            </a:prstGeom>
            <a:ln>
              <a:noFill/>
            </a:ln>
            <a:effectLst/>
          </p:spPr>
        </p:pic>
        <p:pic>
          <p:nvPicPr>
            <p:cNvPr id="200" name="Image" descr="Image"/>
            <p:cNvPicPr>
              <a:picLocks noChangeAspect="0"/>
            </p:cNvPicPr>
            <p:nvPr/>
          </p:nvPicPr>
          <p:blipFill>
            <a:blip r:embed="rId3">
              <a:extLst/>
            </a:blip>
            <a:stretch>
              <a:fillRect/>
            </a:stretch>
          </p:blipFill>
          <p:spPr>
            <a:xfrm>
              <a:off x="0" y="-1"/>
              <a:ext cx="13001555" cy="1839131"/>
            </a:xfrm>
            <a:prstGeom prst="rect">
              <a:avLst/>
            </a:prstGeom>
            <a:effectLst/>
          </p:spPr>
        </p:pic>
      </p:grpSp>
      <p:sp>
        <p:nvSpPr>
          <p:cNvPr id="203" name="David is the writer of this final alphabetic psalm.…"/>
          <p:cNvSpPr txBox="1"/>
          <p:nvPr/>
        </p:nvSpPr>
        <p:spPr>
          <a:xfrm>
            <a:off x="5505505" y="2019486"/>
            <a:ext cx="7092632" cy="731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80000"/>
              <a:buBlip>
                <a:blip r:embed="rId4"/>
              </a:buBlip>
              <a:defRPr>
                <a:solidFill>
                  <a:srgbClr val="000000"/>
                </a:solidFill>
                <a:latin typeface="Century Gothic"/>
                <a:ea typeface="Century Gothic"/>
                <a:cs typeface="Century Gothic"/>
                <a:sym typeface="Century Gothic"/>
              </a:defRPr>
            </a:pPr>
            <a:r>
              <a:t>David is the writer of this final alphabetic psalm. </a:t>
            </a:r>
          </a:p>
          <a:p>
            <a:pPr marL="685800" indent="-685800" algn="l">
              <a:spcBef>
                <a:spcPts val="1800"/>
              </a:spcBef>
              <a:buSzPct val="80000"/>
              <a:buBlip>
                <a:blip r:embed="rId4"/>
              </a:buBlip>
              <a:defRPr>
                <a:solidFill>
                  <a:srgbClr val="000000"/>
                </a:solidFill>
                <a:latin typeface="Century Gothic"/>
                <a:ea typeface="Century Gothic"/>
                <a:cs typeface="Century Gothic"/>
                <a:sym typeface="Century Gothic"/>
              </a:defRPr>
            </a:pPr>
            <a:r>
              <a:t>There is no indication of the particular occasion which called forth this composition. </a:t>
            </a:r>
          </a:p>
          <a:p>
            <a:pPr marL="685800" indent="-685800" algn="l">
              <a:spcBef>
                <a:spcPts val="1800"/>
              </a:spcBef>
              <a:buSzPct val="80000"/>
              <a:buBlip>
                <a:blip r:embed="rId4"/>
              </a:buBlip>
              <a:defRPr>
                <a:solidFill>
                  <a:srgbClr val="000000"/>
                </a:solidFill>
                <a:latin typeface="Century Gothic"/>
                <a:ea typeface="Century Gothic"/>
                <a:cs typeface="Century Gothic"/>
                <a:sym typeface="Century Gothic"/>
              </a:defRPr>
            </a:pPr>
            <a:r>
              <a:t>This psalm speaks of </a:t>
            </a:r>
          </a:p>
          <a:p>
            <a:pPr marL="1143000" indent="-685800" algn="l">
              <a:spcBef>
                <a:spcPts val="1800"/>
              </a:spcBef>
              <a:buSzPct val="80000"/>
              <a:buBlip>
                <a:blip r:embed="rId5"/>
              </a:buBlip>
              <a:defRPr sz="3100">
                <a:solidFill>
                  <a:srgbClr val="000000"/>
                </a:solidFill>
                <a:latin typeface="Century Gothic"/>
                <a:ea typeface="Century Gothic"/>
                <a:cs typeface="Century Gothic"/>
                <a:sym typeface="Century Gothic"/>
              </a:defRPr>
            </a:pPr>
            <a:r>
              <a:t>(1) God’s greatness (vv. 1–6); </a:t>
            </a:r>
          </a:p>
          <a:p>
            <a:pPr marL="1143000" indent="-685800" algn="l">
              <a:spcBef>
                <a:spcPts val="1800"/>
              </a:spcBef>
              <a:buSzPct val="80000"/>
              <a:buBlip>
                <a:blip r:embed="rId5"/>
              </a:buBlip>
              <a:defRPr sz="3100">
                <a:solidFill>
                  <a:srgbClr val="000000"/>
                </a:solidFill>
                <a:latin typeface="Century Gothic"/>
                <a:ea typeface="Century Gothic"/>
                <a:cs typeface="Century Gothic"/>
                <a:sym typeface="Century Gothic"/>
              </a:defRPr>
            </a:pPr>
            <a:r>
              <a:t>(2) God's goodness (vv. 7–10); </a:t>
            </a:r>
          </a:p>
          <a:p>
            <a:pPr marL="1143000" indent="-685800" algn="l">
              <a:spcBef>
                <a:spcPts val="1800"/>
              </a:spcBef>
              <a:buSzPct val="80000"/>
              <a:buBlip>
                <a:blip r:embed="rId5"/>
              </a:buBlip>
              <a:defRPr sz="3100">
                <a:solidFill>
                  <a:srgbClr val="000000"/>
                </a:solidFill>
                <a:latin typeface="Century Gothic"/>
                <a:ea typeface="Century Gothic"/>
                <a:cs typeface="Century Gothic"/>
                <a:sym typeface="Century Gothic"/>
              </a:defRPr>
            </a:pPr>
            <a:r>
              <a:t>(3) God's glory (vv. 11–13);</a:t>
            </a:r>
          </a:p>
          <a:p>
            <a:pPr marL="1143000" indent="-685800" algn="l">
              <a:spcBef>
                <a:spcPts val="1800"/>
              </a:spcBef>
              <a:buSzPct val="80000"/>
              <a:buBlip>
                <a:blip r:embed="rId5"/>
              </a:buBlip>
              <a:defRPr sz="3100">
                <a:solidFill>
                  <a:srgbClr val="000000"/>
                </a:solidFill>
                <a:latin typeface="Century Gothic"/>
                <a:ea typeface="Century Gothic"/>
                <a:cs typeface="Century Gothic"/>
                <a:sym typeface="Century Gothic"/>
              </a:defRPr>
            </a:pPr>
            <a:r>
              <a:t>(4) God’s grace (vv. 14–21)</a:t>
            </a:r>
          </a:p>
        </p:txBody>
      </p:sp>
      <p:grpSp>
        <p:nvGrpSpPr>
          <p:cNvPr id="206" name="Image"/>
          <p:cNvGrpSpPr/>
          <p:nvPr/>
        </p:nvGrpSpPr>
        <p:grpSpPr>
          <a:xfrm>
            <a:off x="152522" y="2016581"/>
            <a:ext cx="4988957" cy="7713538"/>
            <a:chOff x="0" y="0"/>
            <a:chExt cx="4988956" cy="7713537"/>
          </a:xfrm>
        </p:grpSpPr>
        <p:pic>
          <p:nvPicPr>
            <p:cNvPr id="205" name="Image" descr="Image"/>
            <p:cNvPicPr>
              <a:picLocks noChangeAspect="1"/>
            </p:cNvPicPr>
            <p:nvPr/>
          </p:nvPicPr>
          <p:blipFill>
            <a:blip r:embed="rId6">
              <a:extLst/>
            </a:blip>
            <a:srcRect l="16007" t="0" r="0" b="0"/>
            <a:stretch>
              <a:fillRect/>
            </a:stretch>
          </p:blipFill>
          <p:spPr>
            <a:xfrm>
              <a:off x="215900" y="139700"/>
              <a:ext cx="4557157" cy="7154738"/>
            </a:xfrm>
            <a:prstGeom prst="rect">
              <a:avLst/>
            </a:prstGeom>
            <a:ln>
              <a:noFill/>
            </a:ln>
            <a:effectLst/>
          </p:spPr>
        </p:pic>
        <p:pic>
          <p:nvPicPr>
            <p:cNvPr id="204" name="Image" descr="Image"/>
            <p:cNvPicPr>
              <a:picLocks noChangeAspect="0"/>
            </p:cNvPicPr>
            <p:nvPr/>
          </p:nvPicPr>
          <p:blipFill>
            <a:blip r:embed="rId7">
              <a:extLst/>
            </a:blip>
            <a:stretch>
              <a:fillRect/>
            </a:stretch>
          </p:blipFill>
          <p:spPr>
            <a:xfrm>
              <a:off x="0" y="0"/>
              <a:ext cx="4988957" cy="7713538"/>
            </a:xfrm>
            <a:prstGeom prst="rect">
              <a:avLst/>
            </a:prstGeom>
            <a:effectLst/>
          </p:spPr>
        </p:pic>
      </p:grpSp>
      <p:pic>
        <p:nvPicPr>
          <p:cNvPr id="207" name="Image" descr="Image"/>
          <p:cNvPicPr>
            <a:picLocks noChangeAspect="1"/>
          </p:cNvPicPr>
          <p:nvPr/>
        </p:nvPicPr>
        <p:blipFill>
          <a:blip r:embed="rId8">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208" name="Image" descr="Image"/>
          <p:cNvPicPr>
            <a:picLocks noChangeAspect="1"/>
          </p:cNvPicPr>
          <p:nvPr/>
        </p:nvPicPr>
        <p:blipFill>
          <a:blip r:embed="rId8">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209" name="TextBox 5"/>
          <p:cNvSpPr txBox="1"/>
          <p:nvPr/>
        </p:nvSpPr>
        <p:spPr>
          <a:xfrm>
            <a:off x="647963" y="7741137"/>
            <a:ext cx="3998074" cy="1666942"/>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pc="70" sz="12400">
                <a:ln w="12700" cap="flat">
                  <a:solidFill>
                    <a:srgbClr val="000000"/>
                  </a:solidFill>
                  <a:prstDash val="solid"/>
                  <a:round/>
                </a:ln>
                <a:solidFill>
                  <a:srgbClr val="FFFEFE"/>
                </a:solidFill>
                <a:effectLst>
                  <a:outerShdw sx="100000" sy="100000" kx="0" ky="0" algn="b" rotWithShape="0" blurRad="50800" dist="38100" dir="2700000">
                    <a:srgbClr val="000000">
                      <a:alpha val="40000"/>
                    </a:srgbClr>
                  </a:outerShdw>
                </a:effectLst>
                <a:latin typeface="Amienne"/>
                <a:ea typeface="Amienne"/>
                <a:cs typeface="Amienne"/>
                <a:sym typeface="Amienne"/>
              </a:defRPr>
            </a:lvl1pPr>
          </a:lstStyle>
          <a:p>
            <a:pPr/>
            <a:r>
              <a:t>Psalm 145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3">
                                            <p:txEl>
                                              <p:pRg st="1" end="1"/>
                                            </p:txEl>
                                          </p:spTgt>
                                        </p:tgtEl>
                                        <p:attrNameLst>
                                          <p:attrName>style.visibility</p:attrName>
                                        </p:attrNameLst>
                                      </p:cBhvr>
                                      <p:to>
                                        <p:strVal val="visible"/>
                                      </p:to>
                                    </p:set>
                                    <p:animEffect filter="fade" transition="in">
                                      <p:cBhvr>
                                        <p:cTn id="7" dur="1500"/>
                                        <p:tgtEl>
                                          <p:spTgt spid="2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03">
                                            <p:txEl>
                                              <p:pRg st="2" end="2"/>
                                            </p:txEl>
                                          </p:spTgt>
                                        </p:tgtEl>
                                        <p:attrNameLst>
                                          <p:attrName>style.visibility</p:attrName>
                                        </p:attrNameLst>
                                      </p:cBhvr>
                                      <p:to>
                                        <p:strVal val="visible"/>
                                      </p:to>
                                    </p:set>
                                    <p:animEffect filter="fade" transition="in">
                                      <p:cBhvr>
                                        <p:cTn id="12" dur="1500"/>
                                        <p:tgtEl>
                                          <p:spTgt spid="2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03">
                                            <p:txEl>
                                              <p:pRg st="3" end="3"/>
                                            </p:txEl>
                                          </p:spTgt>
                                        </p:tgtEl>
                                        <p:attrNameLst>
                                          <p:attrName>style.visibility</p:attrName>
                                        </p:attrNameLst>
                                      </p:cBhvr>
                                      <p:to>
                                        <p:strVal val="visible"/>
                                      </p:to>
                                    </p:set>
                                    <p:animEffect filter="fade" transition="in">
                                      <p:cBhvr>
                                        <p:cTn id="17" dur="1500"/>
                                        <p:tgtEl>
                                          <p:spTgt spid="2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03">
                                            <p:txEl>
                                              <p:pRg st="4" end="4"/>
                                            </p:txEl>
                                          </p:spTgt>
                                        </p:tgtEl>
                                        <p:attrNameLst>
                                          <p:attrName>style.visibility</p:attrName>
                                        </p:attrNameLst>
                                      </p:cBhvr>
                                      <p:to>
                                        <p:strVal val="visible"/>
                                      </p:to>
                                    </p:set>
                                    <p:animEffect filter="fade" transition="in">
                                      <p:cBhvr>
                                        <p:cTn id="22" dur="1500"/>
                                        <p:tgtEl>
                                          <p:spTgt spid="20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03">
                                            <p:txEl>
                                              <p:pRg st="5" end="5"/>
                                            </p:txEl>
                                          </p:spTgt>
                                        </p:tgtEl>
                                        <p:attrNameLst>
                                          <p:attrName>style.visibility</p:attrName>
                                        </p:attrNameLst>
                                      </p:cBhvr>
                                      <p:to>
                                        <p:strVal val="visible"/>
                                      </p:to>
                                    </p:set>
                                    <p:animEffect filter="fade" transition="in">
                                      <p:cBhvr>
                                        <p:cTn id="27" dur="1500"/>
                                        <p:tgtEl>
                                          <p:spTgt spid="20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03">
                                            <p:txEl>
                                              <p:pRg st="6" end="6"/>
                                            </p:txEl>
                                          </p:spTgt>
                                        </p:tgtEl>
                                        <p:attrNameLst>
                                          <p:attrName>style.visibility</p:attrName>
                                        </p:attrNameLst>
                                      </p:cBhvr>
                                      <p:to>
                                        <p:strVal val="visible"/>
                                      </p:to>
                                    </p:set>
                                    <p:animEffect filter="fade" transition="in">
                                      <p:cBhvr>
                                        <p:cTn id="32" dur="1500"/>
                                        <p:tgtEl>
                                          <p:spTgt spid="203">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4" name="Image"/>
          <p:cNvGrpSpPr/>
          <p:nvPr/>
        </p:nvGrpSpPr>
        <p:grpSpPr>
          <a:xfrm>
            <a:off x="152522" y="3007696"/>
            <a:ext cx="4357674" cy="6722423"/>
            <a:chOff x="0" y="0"/>
            <a:chExt cx="4357673" cy="6722422"/>
          </a:xfrm>
        </p:grpSpPr>
        <p:pic>
          <p:nvPicPr>
            <p:cNvPr id="443"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442"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447" name="Image"/>
          <p:cNvGrpSpPr/>
          <p:nvPr/>
        </p:nvGrpSpPr>
        <p:grpSpPr>
          <a:xfrm>
            <a:off x="1622" y="14577"/>
            <a:ext cx="13001556" cy="1839131"/>
            <a:chOff x="0" y="0"/>
            <a:chExt cx="13001554" cy="1839129"/>
          </a:xfrm>
        </p:grpSpPr>
        <p:pic>
          <p:nvPicPr>
            <p:cNvPr id="446"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445"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448"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449"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450" name="PRESENCE"/>
          <p:cNvSpPr/>
          <p:nvPr/>
        </p:nvSpPr>
        <p:spPr>
          <a:xfrm>
            <a:off x="7611188" y="1902742"/>
            <a:ext cx="5159071" cy="1270001"/>
          </a:xfrm>
          <a:prstGeom prst="roundRect">
            <a:avLst>
              <a:gd name="adj" fmla="val 19899"/>
            </a:avLst>
          </a:prstGeom>
          <a:gradFill>
            <a:gsLst>
              <a:gs pos="0">
                <a:srgbClr val="FFD479"/>
              </a:gs>
              <a:gs pos="100000">
                <a:srgbClr val="FF9300"/>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PRESENCE</a:t>
            </a:r>
          </a:p>
        </p:txBody>
      </p:sp>
      <p:sp>
        <p:nvSpPr>
          <p:cNvPr id="451"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452"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453" name="Psalm 145:17–19 (NKJV)…"/>
          <p:cNvSpPr txBox="1"/>
          <p:nvPr/>
        </p:nvSpPr>
        <p:spPr>
          <a:xfrm>
            <a:off x="4608981" y="3840506"/>
            <a:ext cx="8188621" cy="5056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300">
                <a:solidFill>
                  <a:srgbClr val="000000"/>
                </a:solidFill>
                <a:latin typeface="Times New Roman"/>
                <a:ea typeface="Times New Roman"/>
                <a:cs typeface="Times New Roman"/>
                <a:sym typeface="Times New Roman"/>
              </a:defRPr>
            </a:pPr>
            <a:r>
              <a:t>Psalm 145:17–19 (NKJV)</a:t>
            </a:r>
          </a:p>
          <a:p>
            <a:pPr defTabSz="457200">
              <a:defRPr sz="4300">
                <a:solidFill>
                  <a:srgbClr val="000000"/>
                </a:solidFill>
                <a:latin typeface="Times New Roman"/>
                <a:ea typeface="Times New Roman"/>
                <a:cs typeface="Times New Roman"/>
                <a:sym typeface="Times New Roman"/>
              </a:defRPr>
            </a:pPr>
            <a:r>
              <a:rPr baseline="31999"/>
              <a:t>17</a:t>
            </a:r>
            <a:r>
              <a:t> The Lord </a:t>
            </a:r>
            <a:r>
              <a:rPr i="1"/>
              <a:t>is</a:t>
            </a:r>
            <a:r>
              <a:t> righteous in all His ways, Gracious in all His works. </a:t>
            </a:r>
            <a:r>
              <a:rPr baseline="31999"/>
              <a:t>18</a:t>
            </a:r>
            <a:r>
              <a:t> The Lord </a:t>
            </a:r>
            <a:r>
              <a:rPr i="1"/>
              <a:t>is</a:t>
            </a:r>
            <a:r>
              <a:t> near to all who call upon Him, To all who call upon Him in truth. </a:t>
            </a:r>
            <a:r>
              <a:rPr baseline="31999"/>
              <a:t>19</a:t>
            </a:r>
            <a:r>
              <a:t> He will fulfill the desire of those who fear Him; He also will hear their cry and save them.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7" name="Image"/>
          <p:cNvGrpSpPr/>
          <p:nvPr/>
        </p:nvGrpSpPr>
        <p:grpSpPr>
          <a:xfrm>
            <a:off x="152522" y="3007696"/>
            <a:ext cx="4357674" cy="6722423"/>
            <a:chOff x="0" y="0"/>
            <a:chExt cx="4357673" cy="6722422"/>
          </a:xfrm>
        </p:grpSpPr>
        <p:pic>
          <p:nvPicPr>
            <p:cNvPr id="456"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455"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460" name="Image"/>
          <p:cNvGrpSpPr/>
          <p:nvPr/>
        </p:nvGrpSpPr>
        <p:grpSpPr>
          <a:xfrm>
            <a:off x="1622" y="14577"/>
            <a:ext cx="13001556" cy="1839131"/>
            <a:chOff x="0" y="0"/>
            <a:chExt cx="13001554" cy="1839129"/>
          </a:xfrm>
        </p:grpSpPr>
        <p:pic>
          <p:nvPicPr>
            <p:cNvPr id="459"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458"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461"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462"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463" name="PRESENCE"/>
          <p:cNvSpPr/>
          <p:nvPr/>
        </p:nvSpPr>
        <p:spPr>
          <a:xfrm>
            <a:off x="7611188" y="1902742"/>
            <a:ext cx="5159071" cy="1270001"/>
          </a:xfrm>
          <a:prstGeom prst="roundRect">
            <a:avLst>
              <a:gd name="adj" fmla="val 19899"/>
            </a:avLst>
          </a:prstGeom>
          <a:gradFill>
            <a:gsLst>
              <a:gs pos="0">
                <a:srgbClr val="FFD479"/>
              </a:gs>
              <a:gs pos="100000">
                <a:srgbClr val="FF9300"/>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PRESENCE</a:t>
            </a:r>
          </a:p>
        </p:txBody>
      </p:sp>
      <p:sp>
        <p:nvSpPr>
          <p:cNvPr id="464"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465"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466" name="Psalm 145:18 (NKJV)…"/>
          <p:cNvSpPr txBox="1"/>
          <p:nvPr/>
        </p:nvSpPr>
        <p:spPr>
          <a:xfrm>
            <a:off x="381182" y="6723090"/>
            <a:ext cx="3900353" cy="24338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145:18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18</a:t>
            </a:r>
            <a:r>
              <a:t> The Lord </a:t>
            </a:r>
            <a:r>
              <a:rPr i="1"/>
              <a:t>is</a:t>
            </a:r>
            <a:r>
              <a:t> near to all who call upon Him, To all who call upon Him in truth.</a:t>
            </a:r>
          </a:p>
        </p:txBody>
      </p:sp>
      <p:sp>
        <p:nvSpPr>
          <p:cNvPr id="467" name="The Lord is near to all who call on Him in Truth — to those who fear Him (Dt. 4:7; Is. 58:9;  Je. 29:12, 13; Ja. 4:8)…"/>
          <p:cNvSpPr txBox="1"/>
          <p:nvPr/>
        </p:nvSpPr>
        <p:spPr>
          <a:xfrm>
            <a:off x="4542068" y="3437004"/>
            <a:ext cx="8281933" cy="591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7"/>
              </a:buBlip>
              <a:defRPr sz="3300">
                <a:solidFill>
                  <a:srgbClr val="000000"/>
                </a:solidFill>
                <a:latin typeface="Century Gothic"/>
                <a:ea typeface="Century Gothic"/>
                <a:cs typeface="Century Gothic"/>
                <a:sym typeface="Century Gothic"/>
              </a:defRPr>
            </a:pPr>
            <a:r>
              <a:t>The Lord is near to all who call on Him in Truth — to those who fear Him (Dt. 4:7; Is. 58:9;  Je. 29:12, 13; Ja. 4:8)</a:t>
            </a:r>
          </a:p>
          <a:p>
            <a:pPr marL="685800" indent="-685800" algn="l">
              <a:spcBef>
                <a:spcPts val="900"/>
              </a:spcBef>
              <a:buSzPct val="80000"/>
              <a:buBlip>
                <a:blip r:embed="rId7"/>
              </a:buBlip>
              <a:defRPr sz="3300">
                <a:solidFill>
                  <a:srgbClr val="000000"/>
                </a:solidFill>
                <a:latin typeface="Century Gothic"/>
                <a:ea typeface="Century Gothic"/>
                <a:cs typeface="Century Gothic"/>
                <a:sym typeface="Century Gothic"/>
              </a:defRPr>
            </a:pPr>
            <a:r>
              <a:t>Those who call upon him must do so “in truth,” — i.e., in sincerity AND according to His revealed will. (The hypocrite nor the disobedient find favor with Him) (1 Pet. 3:8-16)</a:t>
            </a:r>
          </a:p>
          <a:p>
            <a:pPr marL="685800" indent="-685800" algn="l">
              <a:spcBef>
                <a:spcPts val="900"/>
              </a:spcBef>
              <a:buSzPct val="80000"/>
              <a:buBlip>
                <a:blip r:embed="rId7"/>
              </a:buBlip>
              <a:defRPr sz="3300">
                <a:solidFill>
                  <a:srgbClr val="000000"/>
                </a:solidFill>
                <a:latin typeface="Century Gothic"/>
                <a:ea typeface="Century Gothic"/>
                <a:cs typeface="Century Gothic"/>
                <a:sym typeface="Century Gothic"/>
              </a:defRPr>
            </a:pPr>
            <a:r>
              <a:t>God hears those who worship Him and those who do His will (Jn. 9:31; Prov. 1:28; 15:29; 28:9; 1 Pet. 1:5-11)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7">
                                            <p:bg/>
                                          </p:spTgt>
                                        </p:tgtEl>
                                        <p:attrNameLst>
                                          <p:attrName>style.visibility</p:attrName>
                                        </p:attrNameLst>
                                      </p:cBhvr>
                                      <p:to>
                                        <p:strVal val="visible"/>
                                      </p:to>
                                    </p:set>
                                    <p:animEffect filter="fade" transition="in">
                                      <p:cBhvr>
                                        <p:cTn id="7" dur="1500"/>
                                        <p:tgtEl>
                                          <p:spTgt spid="46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67">
                                            <p:txEl>
                                              <p:pRg st="0" end="0"/>
                                            </p:txEl>
                                          </p:spTgt>
                                        </p:tgtEl>
                                        <p:attrNameLst>
                                          <p:attrName>style.visibility</p:attrName>
                                        </p:attrNameLst>
                                      </p:cBhvr>
                                      <p:to>
                                        <p:strVal val="visible"/>
                                      </p:to>
                                    </p:set>
                                    <p:animEffect filter="fade" transition="in">
                                      <p:cBhvr>
                                        <p:cTn id="10" dur="1500"/>
                                        <p:tgtEl>
                                          <p:spTgt spid="4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67">
                                            <p:txEl>
                                              <p:pRg st="1" end="1"/>
                                            </p:txEl>
                                          </p:spTgt>
                                        </p:tgtEl>
                                        <p:attrNameLst>
                                          <p:attrName>style.visibility</p:attrName>
                                        </p:attrNameLst>
                                      </p:cBhvr>
                                      <p:to>
                                        <p:strVal val="visible"/>
                                      </p:to>
                                    </p:set>
                                    <p:animEffect filter="fade" transition="in">
                                      <p:cBhvr>
                                        <p:cTn id="15" dur="1500"/>
                                        <p:tgtEl>
                                          <p:spTgt spid="4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67">
                                            <p:txEl>
                                              <p:pRg st="2" end="2"/>
                                            </p:txEl>
                                          </p:spTgt>
                                        </p:tgtEl>
                                        <p:attrNameLst>
                                          <p:attrName>style.visibility</p:attrName>
                                        </p:attrNameLst>
                                      </p:cBhvr>
                                      <p:to>
                                        <p:strVal val="visible"/>
                                      </p:to>
                                    </p:set>
                                    <p:animEffect filter="fade" transition="in">
                                      <p:cBhvr>
                                        <p:cTn id="20" dur="1500"/>
                                        <p:tgtEl>
                                          <p:spTgt spid="4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71" name="Image"/>
          <p:cNvGrpSpPr/>
          <p:nvPr/>
        </p:nvGrpSpPr>
        <p:grpSpPr>
          <a:xfrm>
            <a:off x="152522" y="3007696"/>
            <a:ext cx="4357674" cy="6722423"/>
            <a:chOff x="0" y="0"/>
            <a:chExt cx="4357673" cy="6722422"/>
          </a:xfrm>
        </p:grpSpPr>
        <p:pic>
          <p:nvPicPr>
            <p:cNvPr id="470"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469"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474" name="Image"/>
          <p:cNvGrpSpPr/>
          <p:nvPr/>
        </p:nvGrpSpPr>
        <p:grpSpPr>
          <a:xfrm>
            <a:off x="1622" y="14577"/>
            <a:ext cx="13001556" cy="1839131"/>
            <a:chOff x="0" y="0"/>
            <a:chExt cx="13001554" cy="1839129"/>
          </a:xfrm>
        </p:grpSpPr>
        <p:pic>
          <p:nvPicPr>
            <p:cNvPr id="473"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472"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475"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476"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477" name="PRESENCE"/>
          <p:cNvSpPr/>
          <p:nvPr/>
        </p:nvSpPr>
        <p:spPr>
          <a:xfrm>
            <a:off x="7611188" y="1902742"/>
            <a:ext cx="5159071" cy="1270001"/>
          </a:xfrm>
          <a:prstGeom prst="roundRect">
            <a:avLst>
              <a:gd name="adj" fmla="val 19899"/>
            </a:avLst>
          </a:prstGeom>
          <a:gradFill>
            <a:gsLst>
              <a:gs pos="0">
                <a:srgbClr val="FFD479"/>
              </a:gs>
              <a:gs pos="100000">
                <a:srgbClr val="FF9300"/>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PRESENCE</a:t>
            </a:r>
          </a:p>
        </p:txBody>
      </p:sp>
      <p:sp>
        <p:nvSpPr>
          <p:cNvPr id="478"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479"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480" name="Psalm 145:18 (NKJV)…"/>
          <p:cNvSpPr txBox="1"/>
          <p:nvPr/>
        </p:nvSpPr>
        <p:spPr>
          <a:xfrm>
            <a:off x="381182" y="6723090"/>
            <a:ext cx="3900353" cy="24338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145:18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18</a:t>
            </a:r>
            <a:r>
              <a:t> The Lord </a:t>
            </a:r>
            <a:r>
              <a:rPr i="1"/>
              <a:t>is</a:t>
            </a:r>
            <a:r>
              <a:t> near to all who call upon Him, To all who call upon Him in truth.</a:t>
            </a:r>
          </a:p>
        </p:txBody>
      </p:sp>
      <p:sp>
        <p:nvSpPr>
          <p:cNvPr id="481" name="Whoever calls upon the name of the Lord SHALL BE SAVED (Acts 2:21; Romans 10:13)…"/>
          <p:cNvSpPr txBox="1"/>
          <p:nvPr/>
        </p:nvSpPr>
        <p:spPr>
          <a:xfrm>
            <a:off x="4542068" y="3437004"/>
            <a:ext cx="8281933" cy="621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7"/>
              </a:buBlip>
              <a:defRPr sz="4000">
                <a:solidFill>
                  <a:srgbClr val="000000"/>
                </a:solidFill>
                <a:latin typeface="Century Gothic"/>
                <a:ea typeface="Century Gothic"/>
                <a:cs typeface="Century Gothic"/>
                <a:sym typeface="Century Gothic"/>
              </a:defRPr>
            </a:pPr>
            <a:r>
              <a:t>Whoever calls upon the name of the Lord SHALL BE SAVED (Acts 2:21; Romans 10:13)</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First, one must “hear” the gospel, then “believe” the gospel — Then they can “call upon the name of the Lord” [obey it] (Rom. 10:13-17)</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Peter explains how those who believed the gospel in Acts 2 were to “call upon the name of the Lord” (Acts 2:38-41; cf. Acts 22:16)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1">
                                            <p:txEl>
                                              <p:pRg st="1" end="1"/>
                                            </p:txEl>
                                          </p:spTgt>
                                        </p:tgtEl>
                                        <p:attrNameLst>
                                          <p:attrName>style.visibility</p:attrName>
                                        </p:attrNameLst>
                                      </p:cBhvr>
                                      <p:to>
                                        <p:strVal val="visible"/>
                                      </p:to>
                                    </p:set>
                                    <p:animEffect filter="fade" transition="in">
                                      <p:cBhvr>
                                        <p:cTn id="7" dur="1500"/>
                                        <p:tgtEl>
                                          <p:spTgt spid="4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81">
                                            <p:txEl>
                                              <p:pRg st="2" end="2"/>
                                            </p:txEl>
                                          </p:spTgt>
                                        </p:tgtEl>
                                        <p:attrNameLst>
                                          <p:attrName>style.visibility</p:attrName>
                                        </p:attrNameLst>
                                      </p:cBhvr>
                                      <p:to>
                                        <p:strVal val="visible"/>
                                      </p:to>
                                    </p:set>
                                    <p:animEffect filter="fade" transition="in">
                                      <p:cBhvr>
                                        <p:cTn id="12" dur="1500"/>
                                        <p:tgtEl>
                                          <p:spTgt spid="4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5" name="Image"/>
          <p:cNvGrpSpPr/>
          <p:nvPr/>
        </p:nvGrpSpPr>
        <p:grpSpPr>
          <a:xfrm>
            <a:off x="152522" y="3007696"/>
            <a:ext cx="4357674" cy="6722423"/>
            <a:chOff x="0" y="0"/>
            <a:chExt cx="4357673" cy="6722422"/>
          </a:xfrm>
        </p:grpSpPr>
        <p:pic>
          <p:nvPicPr>
            <p:cNvPr id="484"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483"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488" name="Image"/>
          <p:cNvGrpSpPr/>
          <p:nvPr/>
        </p:nvGrpSpPr>
        <p:grpSpPr>
          <a:xfrm>
            <a:off x="1622" y="14577"/>
            <a:ext cx="13001556" cy="1839131"/>
            <a:chOff x="0" y="0"/>
            <a:chExt cx="13001554" cy="1839129"/>
          </a:xfrm>
        </p:grpSpPr>
        <p:pic>
          <p:nvPicPr>
            <p:cNvPr id="487"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486"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489"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490"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491" name="PRESERVATION"/>
          <p:cNvSpPr/>
          <p:nvPr/>
        </p:nvSpPr>
        <p:spPr>
          <a:xfrm>
            <a:off x="7611188" y="1902742"/>
            <a:ext cx="5159071" cy="1270001"/>
          </a:xfrm>
          <a:prstGeom prst="roundRect">
            <a:avLst>
              <a:gd name="adj" fmla="val 19899"/>
            </a:avLst>
          </a:prstGeom>
          <a:gradFill>
            <a:gsLst>
              <a:gs pos="0">
                <a:srgbClr val="FF40FF"/>
              </a:gs>
              <a:gs pos="100000">
                <a:srgbClr val="941751"/>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4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PRESERVATION</a:t>
            </a:r>
          </a:p>
        </p:txBody>
      </p:sp>
      <p:sp>
        <p:nvSpPr>
          <p:cNvPr id="492"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493"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494" name="Psalm 145:20–21 (NKJV)…"/>
          <p:cNvSpPr txBox="1"/>
          <p:nvPr/>
        </p:nvSpPr>
        <p:spPr>
          <a:xfrm>
            <a:off x="4863962" y="3597995"/>
            <a:ext cx="7775803" cy="5966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100">
                <a:solidFill>
                  <a:srgbClr val="000000"/>
                </a:solidFill>
                <a:latin typeface="Times New Roman"/>
                <a:ea typeface="Times New Roman"/>
                <a:cs typeface="Times New Roman"/>
                <a:sym typeface="Times New Roman"/>
              </a:defRPr>
            </a:pPr>
            <a:r>
              <a:t>Psalm 145:20–21 (NKJV)</a:t>
            </a:r>
          </a:p>
          <a:p>
            <a:pPr defTabSz="457200">
              <a:defRPr sz="5100">
                <a:solidFill>
                  <a:srgbClr val="000000"/>
                </a:solidFill>
                <a:latin typeface="Times New Roman"/>
                <a:ea typeface="Times New Roman"/>
                <a:cs typeface="Times New Roman"/>
                <a:sym typeface="Times New Roman"/>
              </a:defRPr>
            </a:pPr>
            <a:r>
              <a:rPr baseline="31999"/>
              <a:t>20</a:t>
            </a:r>
            <a:r>
              <a:t> The Lord preserves all who love Him, But all the wicked He will destroy. </a:t>
            </a:r>
            <a:r>
              <a:rPr baseline="31999"/>
              <a:t>21</a:t>
            </a:r>
            <a:r>
              <a:t> My mouth shall speak the praise of the Lord, And all flesh shall bless His holy name Forever and ever.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8" name="Image"/>
          <p:cNvGrpSpPr/>
          <p:nvPr/>
        </p:nvGrpSpPr>
        <p:grpSpPr>
          <a:xfrm>
            <a:off x="152522" y="3007696"/>
            <a:ext cx="4357674" cy="6722423"/>
            <a:chOff x="0" y="0"/>
            <a:chExt cx="4357673" cy="6722422"/>
          </a:xfrm>
        </p:grpSpPr>
        <p:pic>
          <p:nvPicPr>
            <p:cNvPr id="497"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496"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501" name="Image"/>
          <p:cNvGrpSpPr/>
          <p:nvPr/>
        </p:nvGrpSpPr>
        <p:grpSpPr>
          <a:xfrm>
            <a:off x="1622" y="14577"/>
            <a:ext cx="13001556" cy="1839131"/>
            <a:chOff x="0" y="0"/>
            <a:chExt cx="13001554" cy="1839129"/>
          </a:xfrm>
        </p:grpSpPr>
        <p:pic>
          <p:nvPicPr>
            <p:cNvPr id="500"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499"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502"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503"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504" name="PRESERVATION"/>
          <p:cNvSpPr/>
          <p:nvPr/>
        </p:nvSpPr>
        <p:spPr>
          <a:xfrm>
            <a:off x="7611188" y="1902742"/>
            <a:ext cx="5159071" cy="1270001"/>
          </a:xfrm>
          <a:prstGeom prst="roundRect">
            <a:avLst>
              <a:gd name="adj" fmla="val 19899"/>
            </a:avLst>
          </a:prstGeom>
          <a:gradFill>
            <a:gsLst>
              <a:gs pos="0">
                <a:srgbClr val="FF40FF"/>
              </a:gs>
              <a:gs pos="100000">
                <a:srgbClr val="941751"/>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4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PRESERVATION</a:t>
            </a:r>
          </a:p>
        </p:txBody>
      </p:sp>
      <p:sp>
        <p:nvSpPr>
          <p:cNvPr id="505"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506"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507" name="Psalm 145:20 (NKJV)…"/>
          <p:cNvSpPr txBox="1"/>
          <p:nvPr/>
        </p:nvSpPr>
        <p:spPr>
          <a:xfrm>
            <a:off x="381182" y="6723090"/>
            <a:ext cx="3900353" cy="24338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145:20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20</a:t>
            </a:r>
            <a:r>
              <a:t> The Lord preserves all who love Him, But all the wicked He will destroy.</a:t>
            </a:r>
          </a:p>
        </p:txBody>
      </p:sp>
      <p:sp>
        <p:nvSpPr>
          <p:cNvPr id="508" name="Loving God is the “first” and “greatest” commandment (Deut. 10:12; 30:6; Mark 12:29,30)…"/>
          <p:cNvSpPr txBox="1"/>
          <p:nvPr/>
        </p:nvSpPr>
        <p:spPr>
          <a:xfrm>
            <a:off x="4542068" y="3437004"/>
            <a:ext cx="8281933" cy="622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7"/>
              </a:buBlip>
              <a:defRPr sz="3700">
                <a:solidFill>
                  <a:srgbClr val="000000"/>
                </a:solidFill>
                <a:latin typeface="Century Gothic"/>
                <a:ea typeface="Century Gothic"/>
                <a:cs typeface="Century Gothic"/>
                <a:sym typeface="Century Gothic"/>
              </a:defRPr>
            </a:pPr>
            <a:r>
              <a:t>Loving God is the “first” and “greatest” commandment (Deut. 10:12; 30:6; Mark 12:29,30)</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Those who love God are those who fear Him, serve Him and keep His commandments (Deut. 10:12)</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Jesus said “If anyone loves Me, he will keep My word” (Jn 14:15,21; 23) </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If we say we love God but do not obey Him, we are a liar (1 Jno. 2:3–5; 4:19, 20; 5:2, 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8">
                                            <p:bg/>
                                          </p:spTgt>
                                        </p:tgtEl>
                                        <p:attrNameLst>
                                          <p:attrName>style.visibility</p:attrName>
                                        </p:attrNameLst>
                                      </p:cBhvr>
                                      <p:to>
                                        <p:strVal val="visible"/>
                                      </p:to>
                                    </p:set>
                                    <p:animEffect filter="fade" transition="in">
                                      <p:cBhvr>
                                        <p:cTn id="7" dur="1500"/>
                                        <p:tgtEl>
                                          <p:spTgt spid="50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08">
                                            <p:txEl>
                                              <p:pRg st="0" end="0"/>
                                            </p:txEl>
                                          </p:spTgt>
                                        </p:tgtEl>
                                        <p:attrNameLst>
                                          <p:attrName>style.visibility</p:attrName>
                                        </p:attrNameLst>
                                      </p:cBhvr>
                                      <p:to>
                                        <p:strVal val="visible"/>
                                      </p:to>
                                    </p:set>
                                    <p:animEffect filter="fade" transition="in">
                                      <p:cBhvr>
                                        <p:cTn id="10" dur="1500"/>
                                        <p:tgtEl>
                                          <p:spTgt spid="5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08">
                                            <p:txEl>
                                              <p:pRg st="1" end="1"/>
                                            </p:txEl>
                                          </p:spTgt>
                                        </p:tgtEl>
                                        <p:attrNameLst>
                                          <p:attrName>style.visibility</p:attrName>
                                        </p:attrNameLst>
                                      </p:cBhvr>
                                      <p:to>
                                        <p:strVal val="visible"/>
                                      </p:to>
                                    </p:set>
                                    <p:animEffect filter="fade" transition="in">
                                      <p:cBhvr>
                                        <p:cTn id="15" dur="1500"/>
                                        <p:tgtEl>
                                          <p:spTgt spid="5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08">
                                            <p:txEl>
                                              <p:pRg st="2" end="2"/>
                                            </p:txEl>
                                          </p:spTgt>
                                        </p:tgtEl>
                                        <p:attrNameLst>
                                          <p:attrName>style.visibility</p:attrName>
                                        </p:attrNameLst>
                                      </p:cBhvr>
                                      <p:to>
                                        <p:strVal val="visible"/>
                                      </p:to>
                                    </p:set>
                                    <p:animEffect filter="fade" transition="in">
                                      <p:cBhvr>
                                        <p:cTn id="20" dur="1500"/>
                                        <p:tgtEl>
                                          <p:spTgt spid="50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08">
                                            <p:txEl>
                                              <p:pRg st="3" end="3"/>
                                            </p:txEl>
                                          </p:spTgt>
                                        </p:tgtEl>
                                        <p:attrNameLst>
                                          <p:attrName>style.visibility</p:attrName>
                                        </p:attrNameLst>
                                      </p:cBhvr>
                                      <p:to>
                                        <p:strVal val="visible"/>
                                      </p:to>
                                    </p:set>
                                    <p:animEffect filter="fade" transition="in">
                                      <p:cBhvr>
                                        <p:cTn id="25" dur="1500"/>
                                        <p:tgtEl>
                                          <p:spTgt spid="50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2" name="Image"/>
          <p:cNvGrpSpPr/>
          <p:nvPr/>
        </p:nvGrpSpPr>
        <p:grpSpPr>
          <a:xfrm>
            <a:off x="152522" y="3007696"/>
            <a:ext cx="4357674" cy="6722423"/>
            <a:chOff x="0" y="0"/>
            <a:chExt cx="4357673" cy="6722422"/>
          </a:xfrm>
        </p:grpSpPr>
        <p:pic>
          <p:nvPicPr>
            <p:cNvPr id="511"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510"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515" name="Image"/>
          <p:cNvGrpSpPr/>
          <p:nvPr/>
        </p:nvGrpSpPr>
        <p:grpSpPr>
          <a:xfrm>
            <a:off x="1622" y="14577"/>
            <a:ext cx="13001556" cy="1839131"/>
            <a:chOff x="0" y="0"/>
            <a:chExt cx="13001554" cy="1839129"/>
          </a:xfrm>
        </p:grpSpPr>
        <p:pic>
          <p:nvPicPr>
            <p:cNvPr id="514"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513"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516"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517"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518" name="PRESERVATION"/>
          <p:cNvSpPr/>
          <p:nvPr/>
        </p:nvSpPr>
        <p:spPr>
          <a:xfrm>
            <a:off x="7611188" y="1902742"/>
            <a:ext cx="5159071" cy="1270001"/>
          </a:xfrm>
          <a:prstGeom prst="roundRect">
            <a:avLst>
              <a:gd name="adj" fmla="val 19899"/>
            </a:avLst>
          </a:prstGeom>
          <a:gradFill>
            <a:gsLst>
              <a:gs pos="0">
                <a:srgbClr val="FF40FF"/>
              </a:gs>
              <a:gs pos="100000">
                <a:srgbClr val="941751"/>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4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PRESERVATION</a:t>
            </a:r>
          </a:p>
        </p:txBody>
      </p:sp>
      <p:sp>
        <p:nvSpPr>
          <p:cNvPr id="519"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520"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521" name="Psalm 145:20 (NKJV)…"/>
          <p:cNvSpPr txBox="1"/>
          <p:nvPr/>
        </p:nvSpPr>
        <p:spPr>
          <a:xfrm>
            <a:off x="381182" y="6723090"/>
            <a:ext cx="3900353" cy="24338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145:20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20</a:t>
            </a:r>
            <a:r>
              <a:t> The Lord preserves all who love Him, But all the wicked He will destroy.</a:t>
            </a:r>
          </a:p>
        </p:txBody>
      </p:sp>
      <p:sp>
        <p:nvSpPr>
          <p:cNvPr id="522" name="“Fear and love are the inseparable elements of true religion. Fear preserves love from degenerating into presumptuous familiarity; love prevents fear from becoming a servile and cringing dread. The victory of good must ultimately involve the defeat and d"/>
          <p:cNvSpPr txBox="1"/>
          <p:nvPr/>
        </p:nvSpPr>
        <p:spPr>
          <a:xfrm>
            <a:off x="4741752" y="3574907"/>
            <a:ext cx="7917616" cy="59055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700"/>
              </a:spcBef>
              <a:defRPr sz="4100">
                <a:solidFill>
                  <a:srgbClr val="FFFFFF"/>
                </a:solidFill>
                <a:effectLst>
                  <a:outerShdw sx="100000" sy="100000" kx="0" ky="0" algn="b" rotWithShape="0" blurRad="63500" dist="63500" dir="3780000">
                    <a:srgbClr val="000000"/>
                  </a:outerShdw>
                </a:effectLst>
              </a:defRPr>
            </a:pPr>
            <a:r>
              <a:t>“Fear and love are the inseparable elements of true religion. Fear preserves love from degenerating into presumptuous familiarity; love prevents fear from becoming a servile and cringing dread. The victory of good must ultimately involve the defeat and destruction of evil.“</a:t>
            </a:r>
          </a:p>
          <a:p>
            <a:pPr>
              <a:defRPr sz="2800">
                <a:solidFill>
                  <a:srgbClr val="FFFFFF"/>
                </a:solidFill>
              </a:defRPr>
            </a:pPr>
            <a:r>
              <a:t>Smith, J. E. (1996). </a:t>
            </a:r>
            <a:r>
              <a:rPr i="1">
                <a:latin typeface="Gill Sans"/>
                <a:ea typeface="Gill Sans"/>
                <a:cs typeface="Gill Sans"/>
                <a:sym typeface="Gill Sans"/>
              </a:rPr>
              <a:t>The wisdom literature and Psalms</a:t>
            </a:r>
            <a:r>
              <a:t>. Joplin, MO: College Press Pub. Co.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6" name="Image"/>
          <p:cNvGrpSpPr/>
          <p:nvPr/>
        </p:nvGrpSpPr>
        <p:grpSpPr>
          <a:xfrm>
            <a:off x="1622" y="14577"/>
            <a:ext cx="13001556" cy="1839131"/>
            <a:chOff x="0" y="0"/>
            <a:chExt cx="13001554" cy="1839129"/>
          </a:xfrm>
        </p:grpSpPr>
        <p:pic>
          <p:nvPicPr>
            <p:cNvPr id="525" name="Image" descr="Image"/>
            <p:cNvPicPr>
              <a:picLocks noChangeAspect="1"/>
            </p:cNvPicPr>
            <p:nvPr/>
          </p:nvPicPr>
          <p:blipFill>
            <a:blip r:embed="rId2">
              <a:extLst/>
            </a:blip>
            <a:srcRect l="5584" t="24076" r="5584" b="59178"/>
            <a:stretch>
              <a:fillRect/>
            </a:stretch>
          </p:blipFill>
          <p:spPr>
            <a:xfrm>
              <a:off x="88900" y="50800"/>
              <a:ext cx="12823755" cy="1610530"/>
            </a:xfrm>
            <a:prstGeom prst="rect">
              <a:avLst/>
            </a:prstGeom>
            <a:ln>
              <a:noFill/>
            </a:ln>
            <a:effectLst/>
          </p:spPr>
        </p:pic>
        <p:pic>
          <p:nvPicPr>
            <p:cNvPr id="524" name="Image" descr="Image"/>
            <p:cNvPicPr>
              <a:picLocks noChangeAspect="0"/>
            </p:cNvPicPr>
            <p:nvPr/>
          </p:nvPicPr>
          <p:blipFill>
            <a:blip r:embed="rId3">
              <a:extLst/>
            </a:blip>
            <a:stretch>
              <a:fillRect/>
            </a:stretch>
          </p:blipFill>
          <p:spPr>
            <a:xfrm>
              <a:off x="0" y="-1"/>
              <a:ext cx="13001555" cy="1839131"/>
            </a:xfrm>
            <a:prstGeom prst="rect">
              <a:avLst/>
            </a:prstGeom>
            <a:effectLst/>
          </p:spPr>
        </p:pic>
      </p:grpSp>
      <p:pic>
        <p:nvPicPr>
          <p:cNvPr id="527" name="Image" descr="Image"/>
          <p:cNvPicPr>
            <a:picLocks noChangeAspect="1"/>
          </p:cNvPicPr>
          <p:nvPr/>
        </p:nvPicPr>
        <p:blipFill>
          <a:blip r:embed="rId4">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528" name="Image" descr="Image"/>
          <p:cNvPicPr>
            <a:picLocks noChangeAspect="1"/>
          </p:cNvPicPr>
          <p:nvPr/>
        </p:nvPicPr>
        <p:blipFill>
          <a:blip r:embed="rId4">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529" name="WHEN  WE HAVE THE CORRECT VIEW OF GOD WE WILL"/>
          <p:cNvSpPr/>
          <p:nvPr/>
        </p:nvSpPr>
        <p:spPr>
          <a:xfrm>
            <a:off x="236189" y="1887297"/>
            <a:ext cx="12532422" cy="1723116"/>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WHEN  WE HAVE THE CORRECT VIEW OF GOD WE WILL</a:t>
            </a:r>
          </a:p>
        </p:txBody>
      </p:sp>
      <p:sp>
        <p:nvSpPr>
          <p:cNvPr id="530" name="Resolve to PRAISE the LORD (1,2)…"/>
          <p:cNvSpPr txBox="1"/>
          <p:nvPr/>
        </p:nvSpPr>
        <p:spPr>
          <a:xfrm>
            <a:off x="617218" y="3648563"/>
            <a:ext cx="11770365"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5"/>
              </a:buBlip>
              <a:defRPr sz="3200">
                <a:latin typeface="Century Gothic"/>
                <a:ea typeface="Century Gothic"/>
                <a:cs typeface="Century Gothic"/>
                <a:sym typeface="Century Gothic"/>
              </a:defRPr>
            </a:pPr>
            <a:r>
              <a:rPr b="1"/>
              <a:t>Resolve to PRAISE the LORD</a:t>
            </a:r>
            <a:r>
              <a:t> (1,2)</a:t>
            </a:r>
          </a:p>
          <a:p>
            <a:pPr marL="685800" indent="-685800" algn="l">
              <a:spcBef>
                <a:spcPts val="600"/>
              </a:spcBef>
              <a:buSzPct val="80000"/>
              <a:buBlip>
                <a:blip r:embed="rId5"/>
              </a:buBlip>
              <a:defRPr sz="3200">
                <a:latin typeface="Century Gothic"/>
                <a:ea typeface="Century Gothic"/>
                <a:cs typeface="Century Gothic"/>
                <a:sym typeface="Century Gothic"/>
              </a:defRPr>
            </a:pPr>
            <a:r>
              <a:rPr b="1"/>
              <a:t>Speak to others</a:t>
            </a:r>
            <a:r>
              <a:t> of His “</a:t>
            </a:r>
            <a:r>
              <a:rPr b="1"/>
              <a:t>mighty acts</a:t>
            </a:r>
            <a:r>
              <a:t>,” of His “</a:t>
            </a:r>
            <a:r>
              <a:rPr b="1"/>
              <a:t>greatness</a:t>
            </a:r>
            <a:r>
              <a:t>,” of His “</a:t>
            </a:r>
            <a:r>
              <a:rPr b="1"/>
              <a:t>goodness</a:t>
            </a:r>
            <a:r>
              <a:t>,” of His “</a:t>
            </a:r>
            <a:r>
              <a:rPr b="1"/>
              <a:t>righteousness</a:t>
            </a:r>
            <a:r>
              <a:t>,” and of the “</a:t>
            </a:r>
            <a:r>
              <a:rPr b="1"/>
              <a:t>glory of His kingdom</a:t>
            </a:r>
            <a:r>
              <a:t>.” (4,6,7,11,12,21)</a:t>
            </a:r>
          </a:p>
          <a:p>
            <a:pPr marL="685800" indent="-685800" algn="l">
              <a:spcBef>
                <a:spcPts val="600"/>
              </a:spcBef>
              <a:buSzPct val="80000"/>
              <a:buBlip>
                <a:blip r:embed="rId5"/>
              </a:buBlip>
              <a:defRPr sz="3200">
                <a:latin typeface="Century Gothic"/>
                <a:ea typeface="Century Gothic"/>
                <a:cs typeface="Century Gothic"/>
                <a:sym typeface="Century Gothic"/>
              </a:defRPr>
            </a:pPr>
            <a:r>
              <a:t>“</a:t>
            </a:r>
            <a:r>
              <a:rPr b="1"/>
              <a:t>Meditate</a:t>
            </a:r>
            <a:r>
              <a:t> on the splendor of” His “</a:t>
            </a:r>
            <a:r>
              <a:rPr b="1"/>
              <a:t>majesty”</a:t>
            </a:r>
            <a:r>
              <a:t> (5)</a:t>
            </a:r>
          </a:p>
          <a:p>
            <a:pPr marL="685800" indent="-685800" algn="l">
              <a:spcBef>
                <a:spcPts val="600"/>
              </a:spcBef>
              <a:buSzPct val="80000"/>
              <a:buBlip>
                <a:blip r:embed="rId5"/>
              </a:buBlip>
              <a:defRPr sz="3200">
                <a:latin typeface="Century Gothic"/>
                <a:ea typeface="Century Gothic"/>
                <a:cs typeface="Century Gothic"/>
                <a:sym typeface="Century Gothic"/>
              </a:defRPr>
            </a:pPr>
            <a:r>
              <a:rPr b="1"/>
              <a:t>Depend upon His mercy and grace</a:t>
            </a:r>
            <a:r>
              <a:t> for salvation, provisions &amp; preservation (8,9,14-17).</a:t>
            </a:r>
          </a:p>
          <a:p>
            <a:pPr marL="685800" indent="-685800" algn="l">
              <a:spcBef>
                <a:spcPts val="600"/>
              </a:spcBef>
              <a:buSzPct val="80000"/>
              <a:buBlip>
                <a:blip r:embed="rId5"/>
              </a:buBlip>
              <a:defRPr sz="3200">
                <a:latin typeface="Century Gothic"/>
                <a:ea typeface="Century Gothic"/>
                <a:cs typeface="Century Gothic"/>
                <a:sym typeface="Century Gothic"/>
              </a:defRPr>
            </a:pPr>
            <a:r>
              <a:rPr b="1"/>
              <a:t>Call upon Him in truth</a:t>
            </a:r>
            <a:r>
              <a:t> (18)</a:t>
            </a:r>
          </a:p>
          <a:p>
            <a:pPr marL="685800" indent="-685800" algn="l">
              <a:spcBef>
                <a:spcPts val="600"/>
              </a:spcBef>
              <a:buSzPct val="80000"/>
              <a:buBlip>
                <a:blip r:embed="rId5"/>
              </a:buBlip>
              <a:defRPr sz="3200">
                <a:latin typeface="Century Gothic"/>
                <a:ea typeface="Century Gothic"/>
                <a:cs typeface="Century Gothic"/>
                <a:sym typeface="Century Gothic"/>
              </a:defRPr>
            </a:pPr>
            <a:r>
              <a:rPr b="1"/>
              <a:t>Fear Him and honor Him</a:t>
            </a:r>
            <a:r>
              <a:t> with our humble submission, receiving His salvation (19)</a:t>
            </a:r>
          </a:p>
          <a:p>
            <a:pPr marL="685800" indent="-685800" algn="l">
              <a:spcBef>
                <a:spcPts val="600"/>
              </a:spcBef>
              <a:buSzPct val="80000"/>
              <a:buBlip>
                <a:blip r:embed="rId5"/>
              </a:buBlip>
              <a:defRPr sz="3200">
                <a:latin typeface="Century Gothic"/>
                <a:ea typeface="Century Gothic"/>
                <a:cs typeface="Century Gothic"/>
                <a:sym typeface="Century Gothic"/>
              </a:defRPr>
            </a:pPr>
            <a:r>
              <a:rPr b="1"/>
              <a:t>Love  Him, and praise Him</a:t>
            </a:r>
            <a:r>
              <a:t> forever more (20,21)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0">
                                            <p:txEl>
                                              <p:pRg st="1" end="1"/>
                                            </p:txEl>
                                          </p:spTgt>
                                        </p:tgtEl>
                                        <p:attrNameLst>
                                          <p:attrName>style.visibility</p:attrName>
                                        </p:attrNameLst>
                                      </p:cBhvr>
                                      <p:to>
                                        <p:strVal val="visible"/>
                                      </p:to>
                                    </p:set>
                                    <p:animEffect filter="wipe(left)" transition="in">
                                      <p:cBhvr>
                                        <p:cTn id="7" dur="1500"/>
                                        <p:tgtEl>
                                          <p:spTgt spid="5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30">
                                            <p:txEl>
                                              <p:pRg st="2" end="2"/>
                                            </p:txEl>
                                          </p:spTgt>
                                        </p:tgtEl>
                                        <p:attrNameLst>
                                          <p:attrName>style.visibility</p:attrName>
                                        </p:attrNameLst>
                                      </p:cBhvr>
                                      <p:to>
                                        <p:strVal val="visible"/>
                                      </p:to>
                                    </p:set>
                                    <p:animEffect filter="wipe(left)" transition="in">
                                      <p:cBhvr>
                                        <p:cTn id="12" dur="1500"/>
                                        <p:tgtEl>
                                          <p:spTgt spid="5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30">
                                            <p:txEl>
                                              <p:pRg st="3" end="3"/>
                                            </p:txEl>
                                          </p:spTgt>
                                        </p:tgtEl>
                                        <p:attrNameLst>
                                          <p:attrName>style.visibility</p:attrName>
                                        </p:attrNameLst>
                                      </p:cBhvr>
                                      <p:to>
                                        <p:strVal val="visible"/>
                                      </p:to>
                                    </p:set>
                                    <p:animEffect filter="wipe(left)" transition="in">
                                      <p:cBhvr>
                                        <p:cTn id="17" dur="1500"/>
                                        <p:tgtEl>
                                          <p:spTgt spid="5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530">
                                            <p:txEl>
                                              <p:pRg st="4" end="4"/>
                                            </p:txEl>
                                          </p:spTgt>
                                        </p:tgtEl>
                                        <p:attrNameLst>
                                          <p:attrName>style.visibility</p:attrName>
                                        </p:attrNameLst>
                                      </p:cBhvr>
                                      <p:to>
                                        <p:strVal val="visible"/>
                                      </p:to>
                                    </p:set>
                                    <p:animEffect filter="wipe(left)" transition="in">
                                      <p:cBhvr>
                                        <p:cTn id="22" dur="1500"/>
                                        <p:tgtEl>
                                          <p:spTgt spid="53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530">
                                            <p:txEl>
                                              <p:pRg st="5" end="5"/>
                                            </p:txEl>
                                          </p:spTgt>
                                        </p:tgtEl>
                                        <p:attrNameLst>
                                          <p:attrName>style.visibility</p:attrName>
                                        </p:attrNameLst>
                                      </p:cBhvr>
                                      <p:to>
                                        <p:strVal val="visible"/>
                                      </p:to>
                                    </p:set>
                                    <p:animEffect filter="wipe(left)" transition="in">
                                      <p:cBhvr>
                                        <p:cTn id="27" dur="1500"/>
                                        <p:tgtEl>
                                          <p:spTgt spid="53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530">
                                            <p:txEl>
                                              <p:pRg st="6" end="6"/>
                                            </p:txEl>
                                          </p:spTgt>
                                        </p:tgtEl>
                                        <p:attrNameLst>
                                          <p:attrName>style.visibility</p:attrName>
                                        </p:attrNameLst>
                                      </p:cBhvr>
                                      <p:to>
                                        <p:strVal val="visible"/>
                                      </p:to>
                                    </p:set>
                                    <p:animEffect filter="wipe(left)" transition="in">
                                      <p:cBhvr>
                                        <p:cTn id="32" dur="1500"/>
                                        <p:tgtEl>
                                          <p:spTgt spid="53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2" name="Image" descr="Image"/>
          <p:cNvPicPr>
            <a:picLocks noChangeAspect="1"/>
          </p:cNvPicPr>
          <p:nvPr>
            <p:ph type="pic" idx="21"/>
          </p:nvPr>
        </p:nvPicPr>
        <p:blipFill>
          <a:blip r:embed="rId2">
            <a:extLst/>
          </a:blip>
          <a:srcRect l="5584" t="0" r="5584" b="0"/>
          <a:stretch>
            <a:fillRect/>
          </a:stretch>
        </p:blipFill>
        <p:spPr>
          <a:xfrm>
            <a:off x="0" y="0"/>
            <a:ext cx="13004800" cy="9753600"/>
          </a:xfrm>
          <a:prstGeom prst="rect">
            <a:avLst/>
          </a:prstGeom>
        </p:spPr>
      </p:pic>
      <p:sp>
        <p:nvSpPr>
          <p:cNvPr id="533" name="TextBox 5"/>
          <p:cNvSpPr txBox="1"/>
          <p:nvPr/>
        </p:nvSpPr>
        <p:spPr>
          <a:xfrm>
            <a:off x="527204" y="881090"/>
            <a:ext cx="3998074" cy="1666942"/>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pc="70" sz="12400">
                <a:ln w="12700" cap="flat">
                  <a:solidFill>
                    <a:srgbClr val="000000"/>
                  </a:solidFill>
                  <a:prstDash val="solid"/>
                  <a:round/>
                </a:ln>
                <a:solidFill>
                  <a:srgbClr val="FFFEFE"/>
                </a:solidFill>
                <a:effectLst>
                  <a:outerShdw sx="100000" sy="100000" kx="0" ky="0" algn="b" rotWithShape="0" blurRad="50800" dist="38100" dir="2700000">
                    <a:srgbClr val="000000">
                      <a:alpha val="40000"/>
                    </a:srgbClr>
                  </a:outerShdw>
                </a:effectLst>
                <a:latin typeface="Amienne"/>
                <a:ea typeface="Amienne"/>
                <a:cs typeface="Amienne"/>
                <a:sym typeface="Amienne"/>
              </a:defRPr>
            </a:lvl1pPr>
          </a:lstStyle>
          <a:p>
            <a:pPr/>
            <a:r>
              <a:t>Psalm 145</a:t>
            </a:r>
          </a:p>
        </p:txBody>
      </p:sp>
      <p:pic>
        <p:nvPicPr>
          <p:cNvPr id="534" name="Image" descr="Image"/>
          <p:cNvPicPr>
            <a:picLocks noChangeAspect="1"/>
          </p:cNvPicPr>
          <p:nvPr/>
        </p:nvPicPr>
        <p:blipFill>
          <a:blip r:embed="rId3">
            <a:extLst/>
          </a:blip>
          <a:stretch>
            <a:fillRect/>
          </a:stretch>
        </p:blipFill>
        <p:spPr>
          <a:xfrm>
            <a:off x="626590" y="101037"/>
            <a:ext cx="12231829" cy="851970"/>
          </a:xfrm>
          <a:prstGeom prst="rect">
            <a:avLst/>
          </a:prstGeom>
          <a:ln w="12700">
            <a:miter lim="400000"/>
          </a:ln>
          <a:effectLst>
            <a:outerShdw sx="100000" sy="100000" kx="0" ky="0" algn="b" rotWithShape="0" blurRad="63500" dist="25400" dir="5400000">
              <a:srgbClr val="000000"/>
            </a:outerShdw>
          </a:effectLst>
        </p:spPr>
      </p:pic>
      <p:grpSp>
        <p:nvGrpSpPr>
          <p:cNvPr id="539" name="Group"/>
          <p:cNvGrpSpPr/>
          <p:nvPr/>
        </p:nvGrpSpPr>
        <p:grpSpPr>
          <a:xfrm>
            <a:off x="6239984" y="985960"/>
            <a:ext cx="6642102" cy="3621903"/>
            <a:chOff x="0" y="0"/>
            <a:chExt cx="6642100" cy="3621901"/>
          </a:xfrm>
        </p:grpSpPr>
        <p:sp>
          <p:nvSpPr>
            <p:cNvPr id="535" name="Psalm 145:1 (NKJV)"/>
            <p:cNvSpPr txBox="1"/>
            <p:nvPr/>
          </p:nvSpPr>
          <p:spPr>
            <a:xfrm>
              <a:off x="1147340" y="3020323"/>
              <a:ext cx="4347421" cy="601579"/>
            </a:xfrm>
            <a:prstGeom prst="rect">
              <a:avLst/>
            </a:prstGeom>
            <a:noFill/>
            <a:ln w="12700" cap="flat">
              <a:noFill/>
              <a:miter lim="400000"/>
            </a:ln>
            <a:effectLst>
              <a:outerShdw sx="100000" sy="100000" kx="0" ky="0" algn="b" rotWithShape="0" blurRad="63500" dist="25400" dir="2514529">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sz="3300">
                  <a:solidFill>
                    <a:srgbClr val="FFFFFF"/>
                  </a:solidFill>
                  <a:effectLst>
                    <a:outerShdw sx="100000" sy="100000" kx="0" ky="0" algn="b" rotWithShape="0" blurRad="50800" dist="63500" dir="2100000">
                      <a:srgbClr val="000000"/>
                    </a:outerShdw>
                  </a:effectLst>
                  <a:latin typeface="Times New Roman"/>
                  <a:ea typeface="Times New Roman"/>
                  <a:cs typeface="Times New Roman"/>
                  <a:sym typeface="Times New Roman"/>
                </a:defRPr>
              </a:lvl1pPr>
            </a:lstStyle>
            <a:p>
              <a:pPr/>
              <a:r>
                <a:t>Psalm 145:1 (NKJV)</a:t>
              </a:r>
            </a:p>
          </p:txBody>
        </p:sp>
        <p:pic>
          <p:nvPicPr>
            <p:cNvPr id="536" name="Image" descr="Image"/>
            <p:cNvPicPr>
              <a:picLocks noChangeAspect="1"/>
            </p:cNvPicPr>
            <p:nvPr/>
          </p:nvPicPr>
          <p:blipFill>
            <a:blip r:embed="rId4">
              <a:extLst/>
            </a:blip>
            <a:srcRect l="3551" t="0" r="57950" b="0"/>
            <a:stretch>
              <a:fillRect/>
            </a:stretch>
          </p:blipFill>
          <p:spPr>
            <a:xfrm>
              <a:off x="0" y="0"/>
              <a:ext cx="6642101" cy="1580881"/>
            </a:xfrm>
            <a:prstGeom prst="rect">
              <a:avLst/>
            </a:prstGeom>
            <a:ln w="12700" cap="flat">
              <a:noFill/>
              <a:miter lim="400000"/>
            </a:ln>
            <a:effectLst>
              <a:outerShdw sx="100000" sy="100000" kx="0" ky="0" algn="b" rotWithShape="0" blurRad="63500" dist="25400" dir="5400000">
                <a:srgbClr val="000000"/>
              </a:outerShdw>
            </a:effectLst>
          </p:spPr>
        </p:pic>
        <p:pic>
          <p:nvPicPr>
            <p:cNvPr id="537" name="Image" descr="Image"/>
            <p:cNvPicPr>
              <a:picLocks noChangeAspect="1"/>
            </p:cNvPicPr>
            <p:nvPr/>
          </p:nvPicPr>
          <p:blipFill>
            <a:blip r:embed="rId4">
              <a:extLst/>
            </a:blip>
            <a:srcRect l="41584" t="0" r="3505" b="0"/>
            <a:stretch>
              <a:fillRect/>
            </a:stretch>
          </p:blipFill>
          <p:spPr>
            <a:xfrm>
              <a:off x="0" y="1398508"/>
              <a:ext cx="6642101" cy="1108379"/>
            </a:xfrm>
            <a:prstGeom prst="rect">
              <a:avLst/>
            </a:prstGeom>
            <a:ln w="12700" cap="flat">
              <a:noFill/>
              <a:miter lim="400000"/>
            </a:ln>
            <a:effectLst>
              <a:outerShdw sx="100000" sy="100000" kx="0" ky="0" algn="b" rotWithShape="0" blurRad="63500" dist="25400" dir="5400000">
                <a:srgbClr val="000000"/>
              </a:outerShdw>
            </a:effectLst>
          </p:spPr>
        </p:pic>
        <p:pic>
          <p:nvPicPr>
            <p:cNvPr id="538" name="Image" descr="Image"/>
            <p:cNvPicPr>
              <a:picLocks noChangeAspect="1"/>
            </p:cNvPicPr>
            <p:nvPr/>
          </p:nvPicPr>
          <p:blipFill>
            <a:blip r:embed="rId5">
              <a:extLst/>
            </a:blip>
            <a:stretch>
              <a:fillRect/>
            </a:stretch>
          </p:blipFill>
          <p:spPr>
            <a:xfrm>
              <a:off x="0" y="2346210"/>
              <a:ext cx="6642101" cy="681242"/>
            </a:xfrm>
            <a:prstGeom prst="rect">
              <a:avLst/>
            </a:prstGeom>
            <a:ln w="12700" cap="flat">
              <a:noFill/>
              <a:miter lim="400000"/>
            </a:ln>
            <a:effectLst>
              <a:outerShdw sx="100000" sy="100000" kx="0" ky="0" algn="b" rotWithShape="0" blurRad="63500" dist="25400" dir="5400000">
                <a:srgbClr val="000000"/>
              </a:outerShdw>
            </a:effectLst>
          </p:spPr>
        </p:pic>
      </p:grpSp>
      <p:sp>
        <p:nvSpPr>
          <p:cNvPr id="540" name="What do our ACTIONS PROVE about our TRUE VIEW of God?"/>
          <p:cNvSpPr txBox="1"/>
          <p:nvPr/>
        </p:nvSpPr>
        <p:spPr>
          <a:xfrm>
            <a:off x="1322816" y="5308564"/>
            <a:ext cx="10359168" cy="3035301"/>
          </a:xfrm>
          <a:prstGeom prst="rect">
            <a:avLst/>
          </a:prstGeom>
          <a:ln w="12700">
            <a:miter lim="400000"/>
          </a:ln>
          <a:effectLst>
            <a:outerShdw sx="100000" sy="100000" kx="0" ky="0" algn="b" rotWithShape="0" blurRad="2540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6600">
                <a:ln w="38100" cap="flat">
                  <a:solidFill>
                    <a:srgbClr val="000000"/>
                  </a:solidFill>
                  <a:prstDash val="solid"/>
                  <a:miter lim="400000"/>
                </a:ln>
                <a:solidFill>
                  <a:srgbClr val="FFFFFF"/>
                </a:solidFill>
                <a:effectLst>
                  <a:outerShdw sx="100000" sy="100000" kx="0" ky="0" algn="b" rotWithShape="0" blurRad="76200" dist="63500" dir="2280000">
                    <a:srgbClr val="000000"/>
                  </a:outerShdw>
                </a:effectLst>
                <a:latin typeface="Gill Sans"/>
                <a:ea typeface="Gill Sans"/>
                <a:cs typeface="Gill Sans"/>
                <a:sym typeface="Gill Sans"/>
              </a:defRPr>
            </a:lvl1pPr>
          </a:lstStyle>
          <a:p>
            <a:pPr/>
            <a:r>
              <a:t>What do our ACTIONS PROVE about our TRUE VIEW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533"/>
                                        </p:tgtEl>
                                        <p:attrNameLst>
                                          <p:attrName>style.visibility</p:attrName>
                                        </p:attrNameLst>
                                      </p:cBhvr>
                                      <p:to>
                                        <p:strVal val="visible"/>
                                      </p:to>
                                    </p:set>
                                    <p:animEffect filter="wipe(right)" transition="in">
                                      <p:cBhvr>
                                        <p:cTn id="7" dur="4250"/>
                                        <p:tgtEl>
                                          <p:spTgt spid="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3"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Rectangle 1"/>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4" name="Image" descr="Image"/>
          <p:cNvPicPr>
            <a:picLocks noChangeAspect="1"/>
          </p:cNvPicPr>
          <p:nvPr>
            <p:ph type="pic" idx="21"/>
          </p:nvPr>
        </p:nvPicPr>
        <p:blipFill>
          <a:blip r:embed="rId2">
            <a:extLst/>
          </a:blip>
          <a:srcRect l="5584" t="0" r="5584" b="0"/>
          <a:stretch>
            <a:fillRect/>
          </a:stretch>
        </p:blipFill>
        <p:spPr>
          <a:xfrm>
            <a:off x="0" y="0"/>
            <a:ext cx="13004800" cy="9753600"/>
          </a:xfrm>
          <a:prstGeom prst="rect">
            <a:avLst/>
          </a:prstGeom>
        </p:spPr>
      </p:pic>
      <p:sp>
        <p:nvSpPr>
          <p:cNvPr id="545" name="TextBox 5"/>
          <p:cNvSpPr txBox="1"/>
          <p:nvPr/>
        </p:nvSpPr>
        <p:spPr>
          <a:xfrm>
            <a:off x="527204" y="881090"/>
            <a:ext cx="3998074" cy="1666942"/>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pc="70" sz="12400">
                <a:ln w="12700" cap="flat">
                  <a:solidFill>
                    <a:srgbClr val="000000"/>
                  </a:solidFill>
                  <a:prstDash val="solid"/>
                  <a:round/>
                </a:ln>
                <a:solidFill>
                  <a:srgbClr val="FFFEFE"/>
                </a:solidFill>
                <a:effectLst>
                  <a:outerShdw sx="100000" sy="100000" kx="0" ky="0" algn="b" rotWithShape="0" blurRad="50800" dist="38100" dir="2700000">
                    <a:srgbClr val="000000">
                      <a:alpha val="40000"/>
                    </a:srgbClr>
                  </a:outerShdw>
                </a:effectLst>
                <a:latin typeface="Amienne"/>
                <a:ea typeface="Amienne"/>
                <a:cs typeface="Amienne"/>
                <a:sym typeface="Amienne"/>
              </a:defRPr>
            </a:lvl1pPr>
          </a:lstStyle>
          <a:p>
            <a:pPr/>
            <a:r>
              <a:t>Psalm 145</a:t>
            </a:r>
          </a:p>
        </p:txBody>
      </p:sp>
      <p:pic>
        <p:nvPicPr>
          <p:cNvPr id="546" name="Image" descr="Image"/>
          <p:cNvPicPr>
            <a:picLocks noChangeAspect="1"/>
          </p:cNvPicPr>
          <p:nvPr/>
        </p:nvPicPr>
        <p:blipFill>
          <a:blip r:embed="rId3">
            <a:extLst/>
          </a:blip>
          <a:stretch>
            <a:fillRect/>
          </a:stretch>
        </p:blipFill>
        <p:spPr>
          <a:xfrm>
            <a:off x="626590" y="101037"/>
            <a:ext cx="12231829" cy="851970"/>
          </a:xfrm>
          <a:prstGeom prst="rect">
            <a:avLst/>
          </a:prstGeom>
          <a:ln w="12700">
            <a:miter lim="400000"/>
          </a:ln>
          <a:effectLst>
            <a:outerShdw sx="100000" sy="100000" kx="0" ky="0" algn="b" rotWithShape="0" blurRad="63500" dist="25400" dir="5400000">
              <a:srgbClr val="000000"/>
            </a:outerShdw>
          </a:effectLst>
        </p:spPr>
      </p:pic>
      <p:grpSp>
        <p:nvGrpSpPr>
          <p:cNvPr id="551" name="Group"/>
          <p:cNvGrpSpPr/>
          <p:nvPr/>
        </p:nvGrpSpPr>
        <p:grpSpPr>
          <a:xfrm>
            <a:off x="6239984" y="985960"/>
            <a:ext cx="6642102" cy="3621903"/>
            <a:chOff x="0" y="0"/>
            <a:chExt cx="6642100" cy="3621901"/>
          </a:xfrm>
        </p:grpSpPr>
        <p:sp>
          <p:nvSpPr>
            <p:cNvPr id="547" name="Psalm 145:1 (NKJV)"/>
            <p:cNvSpPr txBox="1"/>
            <p:nvPr/>
          </p:nvSpPr>
          <p:spPr>
            <a:xfrm>
              <a:off x="1147340" y="3020323"/>
              <a:ext cx="4347421" cy="601579"/>
            </a:xfrm>
            <a:prstGeom prst="rect">
              <a:avLst/>
            </a:prstGeom>
            <a:noFill/>
            <a:ln w="12700" cap="flat">
              <a:noFill/>
              <a:miter lim="400000"/>
            </a:ln>
            <a:effectLst>
              <a:outerShdw sx="100000" sy="100000" kx="0" ky="0" algn="b" rotWithShape="0" blurRad="63500" dist="25400" dir="2514529">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sz="3300">
                  <a:solidFill>
                    <a:srgbClr val="FFFFFF"/>
                  </a:solidFill>
                  <a:effectLst>
                    <a:outerShdw sx="100000" sy="100000" kx="0" ky="0" algn="b" rotWithShape="0" blurRad="50800" dist="63500" dir="2100000">
                      <a:srgbClr val="000000"/>
                    </a:outerShdw>
                  </a:effectLst>
                  <a:latin typeface="Times New Roman"/>
                  <a:ea typeface="Times New Roman"/>
                  <a:cs typeface="Times New Roman"/>
                  <a:sym typeface="Times New Roman"/>
                </a:defRPr>
              </a:lvl1pPr>
            </a:lstStyle>
            <a:p>
              <a:pPr/>
              <a:r>
                <a:t>Psalm 145:1 (NKJV)</a:t>
              </a:r>
            </a:p>
          </p:txBody>
        </p:sp>
        <p:pic>
          <p:nvPicPr>
            <p:cNvPr id="548" name="Image" descr="Image"/>
            <p:cNvPicPr>
              <a:picLocks noChangeAspect="1"/>
            </p:cNvPicPr>
            <p:nvPr/>
          </p:nvPicPr>
          <p:blipFill>
            <a:blip r:embed="rId4">
              <a:extLst/>
            </a:blip>
            <a:srcRect l="3551" t="0" r="57950" b="0"/>
            <a:stretch>
              <a:fillRect/>
            </a:stretch>
          </p:blipFill>
          <p:spPr>
            <a:xfrm>
              <a:off x="0" y="0"/>
              <a:ext cx="6642101" cy="1580881"/>
            </a:xfrm>
            <a:prstGeom prst="rect">
              <a:avLst/>
            </a:prstGeom>
            <a:ln w="12700" cap="flat">
              <a:noFill/>
              <a:miter lim="400000"/>
            </a:ln>
            <a:effectLst>
              <a:outerShdw sx="100000" sy="100000" kx="0" ky="0" algn="b" rotWithShape="0" blurRad="63500" dist="25400" dir="5400000">
                <a:srgbClr val="000000"/>
              </a:outerShdw>
            </a:effectLst>
          </p:spPr>
        </p:pic>
        <p:pic>
          <p:nvPicPr>
            <p:cNvPr id="549" name="Image" descr="Image"/>
            <p:cNvPicPr>
              <a:picLocks noChangeAspect="1"/>
            </p:cNvPicPr>
            <p:nvPr/>
          </p:nvPicPr>
          <p:blipFill>
            <a:blip r:embed="rId4">
              <a:extLst/>
            </a:blip>
            <a:srcRect l="41584" t="0" r="3505" b="0"/>
            <a:stretch>
              <a:fillRect/>
            </a:stretch>
          </p:blipFill>
          <p:spPr>
            <a:xfrm>
              <a:off x="0" y="1398508"/>
              <a:ext cx="6642101" cy="1108379"/>
            </a:xfrm>
            <a:prstGeom prst="rect">
              <a:avLst/>
            </a:prstGeom>
            <a:ln w="12700" cap="flat">
              <a:noFill/>
              <a:miter lim="400000"/>
            </a:ln>
            <a:effectLst>
              <a:outerShdw sx="100000" sy="100000" kx="0" ky="0" algn="b" rotWithShape="0" blurRad="63500" dist="25400" dir="5400000">
                <a:srgbClr val="000000"/>
              </a:outerShdw>
            </a:effectLst>
          </p:spPr>
        </p:pic>
        <p:pic>
          <p:nvPicPr>
            <p:cNvPr id="550" name="Image" descr="Image"/>
            <p:cNvPicPr>
              <a:picLocks noChangeAspect="1"/>
            </p:cNvPicPr>
            <p:nvPr/>
          </p:nvPicPr>
          <p:blipFill>
            <a:blip r:embed="rId5">
              <a:extLst/>
            </a:blip>
            <a:stretch>
              <a:fillRect/>
            </a:stretch>
          </p:blipFill>
          <p:spPr>
            <a:xfrm>
              <a:off x="0" y="2346210"/>
              <a:ext cx="6642101" cy="681242"/>
            </a:xfrm>
            <a:prstGeom prst="rect">
              <a:avLst/>
            </a:prstGeom>
            <a:ln w="12700" cap="flat">
              <a:noFill/>
              <a:miter lim="400000"/>
            </a:ln>
            <a:effectLst>
              <a:outerShdw sx="100000" sy="100000" kx="0" ky="0" algn="b" rotWithShape="0" blurRad="63500" dist="25400" dir="5400000">
                <a:srgbClr val="000000"/>
              </a:outerShdw>
            </a:effectLst>
          </p:spPr>
        </p:pic>
      </p:grpSp>
      <p:sp>
        <p:nvSpPr>
          <p:cNvPr id="552" name="Charts by Don McClain…"/>
          <p:cNvSpPr txBox="1"/>
          <p:nvPr/>
        </p:nvSpPr>
        <p:spPr>
          <a:xfrm>
            <a:off x="304805" y="5947612"/>
            <a:ext cx="12395189" cy="35638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January 23, 2022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a:hlinkClick r:id="rId6"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7" invalidUrl="" action="" tgtFrame="" tooltip="" history="1" highlightClick="0" endSnd="0"/>
              </a:rPr>
              <a:t>https://www.w65stchurchofchrist.com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545"/>
                                        </p:tgtEl>
                                        <p:attrNameLst>
                                          <p:attrName>style.visibility</p:attrName>
                                        </p:attrNameLst>
                                      </p:cBhvr>
                                      <p:to>
                                        <p:strVal val="visible"/>
                                      </p:to>
                                    </p:set>
                                    <p:animEffect filter="wipe(right)" transition="in">
                                      <p:cBhvr>
                                        <p:cTn id="7" dur="425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3" name="Image"/>
          <p:cNvGrpSpPr/>
          <p:nvPr/>
        </p:nvGrpSpPr>
        <p:grpSpPr>
          <a:xfrm>
            <a:off x="1622" y="14577"/>
            <a:ext cx="13001556" cy="1839131"/>
            <a:chOff x="0" y="0"/>
            <a:chExt cx="13001554" cy="1839129"/>
          </a:xfrm>
        </p:grpSpPr>
        <p:pic>
          <p:nvPicPr>
            <p:cNvPr id="212" name="Image" descr="Image"/>
            <p:cNvPicPr>
              <a:picLocks noChangeAspect="1"/>
            </p:cNvPicPr>
            <p:nvPr/>
          </p:nvPicPr>
          <p:blipFill>
            <a:blip r:embed="rId2">
              <a:extLst/>
            </a:blip>
            <a:srcRect l="5584" t="24076" r="5584" b="59178"/>
            <a:stretch>
              <a:fillRect/>
            </a:stretch>
          </p:blipFill>
          <p:spPr>
            <a:xfrm>
              <a:off x="88900" y="50800"/>
              <a:ext cx="12823755" cy="1610530"/>
            </a:xfrm>
            <a:prstGeom prst="rect">
              <a:avLst/>
            </a:prstGeom>
            <a:ln>
              <a:noFill/>
            </a:ln>
            <a:effectLst/>
          </p:spPr>
        </p:pic>
        <p:pic>
          <p:nvPicPr>
            <p:cNvPr id="211" name="Image" descr="Image"/>
            <p:cNvPicPr>
              <a:picLocks noChangeAspect="0"/>
            </p:cNvPicPr>
            <p:nvPr/>
          </p:nvPicPr>
          <p:blipFill>
            <a:blip r:embed="rId3">
              <a:extLst/>
            </a:blip>
            <a:stretch>
              <a:fillRect/>
            </a:stretch>
          </p:blipFill>
          <p:spPr>
            <a:xfrm>
              <a:off x="0" y="-1"/>
              <a:ext cx="13001555" cy="1839131"/>
            </a:xfrm>
            <a:prstGeom prst="rect">
              <a:avLst/>
            </a:prstGeom>
            <a:effectLst/>
          </p:spPr>
        </p:pic>
      </p:grpSp>
      <p:grpSp>
        <p:nvGrpSpPr>
          <p:cNvPr id="216" name="Image"/>
          <p:cNvGrpSpPr/>
          <p:nvPr/>
        </p:nvGrpSpPr>
        <p:grpSpPr>
          <a:xfrm>
            <a:off x="152522" y="2016581"/>
            <a:ext cx="4988957" cy="7713538"/>
            <a:chOff x="0" y="0"/>
            <a:chExt cx="4988956" cy="7713537"/>
          </a:xfrm>
        </p:grpSpPr>
        <p:pic>
          <p:nvPicPr>
            <p:cNvPr id="215" name="Image" descr="Image"/>
            <p:cNvPicPr>
              <a:picLocks noChangeAspect="1"/>
            </p:cNvPicPr>
            <p:nvPr/>
          </p:nvPicPr>
          <p:blipFill>
            <a:blip r:embed="rId4">
              <a:extLst/>
            </a:blip>
            <a:srcRect l="16007" t="0" r="0" b="0"/>
            <a:stretch>
              <a:fillRect/>
            </a:stretch>
          </p:blipFill>
          <p:spPr>
            <a:xfrm>
              <a:off x="215900" y="139700"/>
              <a:ext cx="4557157" cy="7154738"/>
            </a:xfrm>
            <a:prstGeom prst="rect">
              <a:avLst/>
            </a:prstGeom>
            <a:ln>
              <a:noFill/>
            </a:ln>
            <a:effectLst/>
          </p:spPr>
        </p:pic>
        <p:pic>
          <p:nvPicPr>
            <p:cNvPr id="214" name="Image" descr="Image"/>
            <p:cNvPicPr>
              <a:picLocks noChangeAspect="0"/>
            </p:cNvPicPr>
            <p:nvPr/>
          </p:nvPicPr>
          <p:blipFill>
            <a:blip r:embed="rId5">
              <a:extLst/>
            </a:blip>
            <a:stretch>
              <a:fillRect/>
            </a:stretch>
          </p:blipFill>
          <p:spPr>
            <a:xfrm>
              <a:off x="0" y="0"/>
              <a:ext cx="4988957" cy="7713538"/>
            </a:xfrm>
            <a:prstGeom prst="rect">
              <a:avLst/>
            </a:prstGeom>
            <a:effectLst/>
          </p:spPr>
        </p:pic>
      </p:grpSp>
      <p:pic>
        <p:nvPicPr>
          <p:cNvPr id="217"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218"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219" name="TextBox 5"/>
          <p:cNvSpPr txBox="1"/>
          <p:nvPr/>
        </p:nvSpPr>
        <p:spPr>
          <a:xfrm>
            <a:off x="647963" y="7741137"/>
            <a:ext cx="3998074" cy="1666942"/>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pc="70" sz="12400">
                <a:ln w="12700" cap="flat">
                  <a:solidFill>
                    <a:srgbClr val="000000"/>
                  </a:solidFill>
                  <a:prstDash val="solid"/>
                  <a:round/>
                </a:ln>
                <a:solidFill>
                  <a:srgbClr val="FFFEFE"/>
                </a:solidFill>
                <a:effectLst>
                  <a:outerShdw sx="100000" sy="100000" kx="0" ky="0" algn="b" rotWithShape="0" blurRad="50800" dist="38100" dir="2700000">
                    <a:srgbClr val="000000">
                      <a:alpha val="40000"/>
                    </a:srgbClr>
                  </a:outerShdw>
                </a:effectLst>
                <a:latin typeface="Amienne"/>
                <a:ea typeface="Amienne"/>
                <a:cs typeface="Amienne"/>
                <a:sym typeface="Amienne"/>
              </a:defRPr>
            </a:lvl1pPr>
          </a:lstStyle>
          <a:p>
            <a:pPr/>
            <a:r>
              <a:t>Psalm 145</a:t>
            </a:r>
          </a:p>
        </p:txBody>
      </p:sp>
      <p:sp>
        <p:nvSpPr>
          <p:cNvPr id="220" name="Psalm 145:1–2 (NKJV)…"/>
          <p:cNvSpPr txBox="1"/>
          <p:nvPr/>
        </p:nvSpPr>
        <p:spPr>
          <a:xfrm>
            <a:off x="5331444" y="4097578"/>
            <a:ext cx="7440754" cy="48768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Psalm 145:1–2 (NKJV)</a:t>
            </a:r>
          </a:p>
          <a:p>
            <a:pPr defTabSz="457200">
              <a:defRPr sz="4700">
                <a:solidFill>
                  <a:srgbClr val="000000"/>
                </a:solidFill>
                <a:latin typeface="Times New Roman"/>
                <a:ea typeface="Times New Roman"/>
                <a:cs typeface="Times New Roman"/>
                <a:sym typeface="Times New Roman"/>
              </a:defRPr>
            </a:pPr>
            <a:r>
              <a:rPr baseline="31999"/>
              <a:t>1</a:t>
            </a:r>
            <a:r>
              <a:t> I will extol You, my God, O King; And I will bless Your name forever and ever. </a:t>
            </a:r>
            <a:r>
              <a:rPr baseline="31999"/>
              <a:t>2</a:t>
            </a:r>
            <a:r>
              <a:t> Every day I will bless You, And I will praise Your name forever and ever.</a:t>
            </a:r>
          </a:p>
        </p:txBody>
      </p:sp>
      <p:sp>
        <p:nvSpPr>
          <p:cNvPr id="221" name="DAVID’S RESOLVE"/>
          <p:cNvSpPr/>
          <p:nvPr/>
        </p:nvSpPr>
        <p:spPr>
          <a:xfrm>
            <a:off x="5352889" y="2029405"/>
            <a:ext cx="7253289" cy="1270001"/>
          </a:xfrm>
          <a:prstGeom prst="roundRect">
            <a:avLst>
              <a:gd name="adj" fmla="val 19899"/>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400">
                <a:solidFill>
                  <a:srgbClr val="FFFFFF"/>
                </a:solidFill>
                <a:latin typeface="Gill Sans"/>
                <a:ea typeface="Gill Sans"/>
                <a:cs typeface="Gill Sans"/>
                <a:sym typeface="Gill Sans"/>
              </a:defRPr>
            </a:lvl1pPr>
          </a:lstStyle>
          <a:p>
            <a:pPr/>
            <a:r>
              <a:t>DAVID’S RESOLVE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Romans 11:33–36 (NKJV)…"/>
          <p:cNvSpPr txBox="1"/>
          <p:nvPr/>
        </p:nvSpPr>
        <p:spPr>
          <a:xfrm>
            <a:off x="277128" y="281266"/>
            <a:ext cx="12450545" cy="919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b="1" sz="7200">
                <a:solidFill>
                  <a:srgbClr val="000000"/>
                </a:solidFill>
                <a:latin typeface="Times New Roman"/>
                <a:ea typeface="Times New Roman"/>
                <a:cs typeface="Times New Roman"/>
                <a:sym typeface="Times New Roman"/>
              </a:defRPr>
            </a:pPr>
            <a:r>
              <a:t>Romans 11:33–36 (NKJV) </a:t>
            </a:r>
          </a:p>
          <a:p>
            <a:pPr defTabSz="457200">
              <a:defRPr sz="5400">
                <a:solidFill>
                  <a:srgbClr val="000000"/>
                </a:solidFill>
                <a:latin typeface="Times New Roman"/>
                <a:ea typeface="Times New Roman"/>
                <a:cs typeface="Times New Roman"/>
                <a:sym typeface="Times New Roman"/>
              </a:defRPr>
            </a:pPr>
            <a:r>
              <a:rPr baseline="31999"/>
              <a:t>33</a:t>
            </a:r>
            <a:r>
              <a:t> Oh, the depth of the riches both of the wisdom and knowledge of God! How unsearchable are His judgments and His ways past finding out! </a:t>
            </a:r>
            <a:r>
              <a:rPr baseline="31999"/>
              <a:t>34</a:t>
            </a:r>
            <a:r>
              <a:t> </a:t>
            </a:r>
            <a:r>
              <a:rPr i="1"/>
              <a:t>“For who has known the</a:t>
            </a:r>
            <a:r>
              <a:t> </a:t>
            </a:r>
            <a:r>
              <a:rPr i="1"/>
              <a:t>mind of the Lord?</a:t>
            </a:r>
            <a:r>
              <a:t> </a:t>
            </a:r>
            <a:r>
              <a:rPr i="1"/>
              <a:t>Or</a:t>
            </a:r>
            <a:r>
              <a:t> </a:t>
            </a:r>
            <a:r>
              <a:rPr i="1"/>
              <a:t>who has become His counselor?”</a:t>
            </a:r>
            <a:r>
              <a:t> </a:t>
            </a:r>
            <a:r>
              <a:rPr baseline="31999"/>
              <a:t>35</a:t>
            </a:r>
            <a:r>
              <a:t> </a:t>
            </a:r>
            <a:r>
              <a:rPr i="1"/>
              <a:t>“Or</a:t>
            </a:r>
            <a:r>
              <a:t> </a:t>
            </a:r>
            <a:r>
              <a:rPr i="1"/>
              <a:t>who has first given to Him</a:t>
            </a:r>
            <a:r>
              <a:t> </a:t>
            </a:r>
            <a:r>
              <a:rPr i="1"/>
              <a:t>And it shall be repaid to him?”</a:t>
            </a:r>
            <a:r>
              <a:t> </a:t>
            </a:r>
            <a:r>
              <a:rPr baseline="31999"/>
              <a:t>36</a:t>
            </a:r>
            <a:r>
              <a:t> For of Him and through Him and to Him are all things, to whom be glory forever. Amen.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Image" descr="Image"/>
          <p:cNvPicPr>
            <a:picLocks noChangeAspect="1"/>
          </p:cNvPicPr>
          <p:nvPr/>
        </p:nvPicPr>
        <p:blipFill>
          <a:blip r:embed="rId2">
            <a:extLst/>
          </a:blip>
          <a:stretch>
            <a:fillRect/>
          </a:stretch>
        </p:blipFill>
        <p:spPr>
          <a:xfrm>
            <a:off x="3953848" y="458624"/>
            <a:ext cx="5890902" cy="88363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5" name="Image"/>
          <p:cNvGrpSpPr/>
          <p:nvPr/>
        </p:nvGrpSpPr>
        <p:grpSpPr>
          <a:xfrm>
            <a:off x="1622" y="14577"/>
            <a:ext cx="13001556" cy="1839131"/>
            <a:chOff x="0" y="0"/>
            <a:chExt cx="13001554" cy="1839129"/>
          </a:xfrm>
        </p:grpSpPr>
        <p:pic>
          <p:nvPicPr>
            <p:cNvPr id="224" name="Image" descr="Image"/>
            <p:cNvPicPr>
              <a:picLocks noChangeAspect="1"/>
            </p:cNvPicPr>
            <p:nvPr/>
          </p:nvPicPr>
          <p:blipFill>
            <a:blip r:embed="rId2">
              <a:extLst/>
            </a:blip>
            <a:srcRect l="5584" t="24076" r="5584" b="59178"/>
            <a:stretch>
              <a:fillRect/>
            </a:stretch>
          </p:blipFill>
          <p:spPr>
            <a:xfrm>
              <a:off x="88900" y="50800"/>
              <a:ext cx="12823755" cy="1610530"/>
            </a:xfrm>
            <a:prstGeom prst="rect">
              <a:avLst/>
            </a:prstGeom>
            <a:ln>
              <a:noFill/>
            </a:ln>
            <a:effectLst/>
          </p:spPr>
        </p:pic>
        <p:pic>
          <p:nvPicPr>
            <p:cNvPr id="223" name="Image" descr="Image"/>
            <p:cNvPicPr>
              <a:picLocks noChangeAspect="0"/>
            </p:cNvPicPr>
            <p:nvPr/>
          </p:nvPicPr>
          <p:blipFill>
            <a:blip r:embed="rId3">
              <a:extLst/>
            </a:blip>
            <a:stretch>
              <a:fillRect/>
            </a:stretch>
          </p:blipFill>
          <p:spPr>
            <a:xfrm>
              <a:off x="0" y="-1"/>
              <a:ext cx="13001555" cy="1839131"/>
            </a:xfrm>
            <a:prstGeom prst="rect">
              <a:avLst/>
            </a:prstGeom>
            <a:effectLst/>
          </p:spPr>
        </p:pic>
      </p:grpSp>
      <p:grpSp>
        <p:nvGrpSpPr>
          <p:cNvPr id="228" name="Image"/>
          <p:cNvGrpSpPr/>
          <p:nvPr/>
        </p:nvGrpSpPr>
        <p:grpSpPr>
          <a:xfrm>
            <a:off x="152522" y="2016581"/>
            <a:ext cx="4988957" cy="7713538"/>
            <a:chOff x="0" y="0"/>
            <a:chExt cx="4988956" cy="7713537"/>
          </a:xfrm>
        </p:grpSpPr>
        <p:pic>
          <p:nvPicPr>
            <p:cNvPr id="227" name="Image" descr="Image"/>
            <p:cNvPicPr>
              <a:picLocks noChangeAspect="1"/>
            </p:cNvPicPr>
            <p:nvPr/>
          </p:nvPicPr>
          <p:blipFill>
            <a:blip r:embed="rId4">
              <a:extLst/>
            </a:blip>
            <a:srcRect l="16007" t="0" r="0" b="0"/>
            <a:stretch>
              <a:fillRect/>
            </a:stretch>
          </p:blipFill>
          <p:spPr>
            <a:xfrm>
              <a:off x="215900" y="139700"/>
              <a:ext cx="4557157" cy="7154738"/>
            </a:xfrm>
            <a:prstGeom prst="rect">
              <a:avLst/>
            </a:prstGeom>
            <a:ln>
              <a:noFill/>
            </a:ln>
            <a:effectLst/>
          </p:spPr>
        </p:pic>
        <p:pic>
          <p:nvPicPr>
            <p:cNvPr id="226" name="Image" descr="Image"/>
            <p:cNvPicPr>
              <a:picLocks noChangeAspect="0"/>
            </p:cNvPicPr>
            <p:nvPr/>
          </p:nvPicPr>
          <p:blipFill>
            <a:blip r:embed="rId5">
              <a:extLst/>
            </a:blip>
            <a:stretch>
              <a:fillRect/>
            </a:stretch>
          </p:blipFill>
          <p:spPr>
            <a:xfrm>
              <a:off x="0" y="0"/>
              <a:ext cx="4988957" cy="7713538"/>
            </a:xfrm>
            <a:prstGeom prst="rect">
              <a:avLst/>
            </a:prstGeom>
            <a:effectLst/>
          </p:spPr>
        </p:pic>
      </p:grpSp>
      <p:pic>
        <p:nvPicPr>
          <p:cNvPr id="229"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230"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231" name="DAVID’S RESOLVE"/>
          <p:cNvSpPr/>
          <p:nvPr/>
        </p:nvSpPr>
        <p:spPr>
          <a:xfrm>
            <a:off x="5352889" y="2029405"/>
            <a:ext cx="7253289" cy="1270001"/>
          </a:xfrm>
          <a:prstGeom prst="roundRect">
            <a:avLst>
              <a:gd name="adj" fmla="val 19899"/>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400">
                <a:solidFill>
                  <a:srgbClr val="FFFFFF"/>
                </a:solidFill>
                <a:latin typeface="Gill Sans"/>
                <a:ea typeface="Gill Sans"/>
                <a:cs typeface="Gill Sans"/>
                <a:sym typeface="Gill Sans"/>
              </a:defRPr>
            </a:lvl1pPr>
          </a:lstStyle>
          <a:p>
            <a:pPr/>
            <a:r>
              <a:t>DAVID’S RESOLVE</a:t>
            </a:r>
          </a:p>
        </p:txBody>
      </p:sp>
      <p:sp>
        <p:nvSpPr>
          <p:cNvPr id="232" name="To Extol: rum (רוּם, 7311), “to be high, exalted.” to exalt and set on high above all others. God’s position alone makes Him worthy of all glory and honor…"/>
          <p:cNvSpPr txBox="1"/>
          <p:nvPr/>
        </p:nvSpPr>
        <p:spPr>
          <a:xfrm>
            <a:off x="5433218" y="3475104"/>
            <a:ext cx="7092632"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80000"/>
              <a:buBlip>
                <a:blip r:embed="rId7"/>
              </a:buBlip>
              <a:defRPr sz="3200">
                <a:solidFill>
                  <a:srgbClr val="000000"/>
                </a:solidFill>
                <a:latin typeface="Century Gothic"/>
                <a:ea typeface="Century Gothic"/>
                <a:cs typeface="Century Gothic"/>
                <a:sym typeface="Century Gothic"/>
              </a:defRPr>
            </a:pPr>
            <a:r>
              <a:t>To </a:t>
            </a:r>
            <a:r>
              <a:rPr b="1"/>
              <a:t>Extol</a:t>
            </a:r>
            <a:r>
              <a:t>: </a:t>
            </a:r>
            <a:r>
              <a:rPr i="1"/>
              <a:t>rum</a:t>
            </a:r>
            <a:r>
              <a:t> (</a:t>
            </a:r>
            <a:r>
              <a:rPr>
                <a:latin typeface="Times Roman"/>
                <a:ea typeface="Times Roman"/>
                <a:cs typeface="Times Roman"/>
                <a:sym typeface="Times Roman"/>
              </a:rPr>
              <a:t>רוּם</a:t>
            </a:r>
            <a:r>
              <a:t>,</a:t>
            </a:r>
            <a:r>
              <a:rPr b="1"/>
              <a:t> </a:t>
            </a:r>
            <a:r>
              <a:t>7311), “to be high, exalted.” to exalt and set on high above all others. God’s position alone makes Him worthy of all glory and honor </a:t>
            </a:r>
          </a:p>
          <a:p>
            <a:pPr marL="685800" indent="-685800" algn="l">
              <a:spcBef>
                <a:spcPts val="1800"/>
              </a:spcBef>
              <a:buSzPct val="80000"/>
              <a:buBlip>
                <a:blip r:embed="rId7"/>
              </a:buBlip>
              <a:defRPr sz="3200">
                <a:solidFill>
                  <a:srgbClr val="000000"/>
                </a:solidFill>
                <a:latin typeface="Century Gothic"/>
                <a:ea typeface="Century Gothic"/>
                <a:cs typeface="Century Gothic"/>
                <a:sym typeface="Century Gothic"/>
              </a:defRPr>
            </a:pPr>
            <a:r>
              <a:t>To </a:t>
            </a:r>
            <a:r>
              <a:rPr b="1"/>
              <a:t>Bless: </a:t>
            </a:r>
            <a:r>
              <a:rPr i="1"/>
              <a:t>barak</a:t>
            </a:r>
            <a:r>
              <a:t> (</a:t>
            </a:r>
            <a:r>
              <a:rPr>
                <a:latin typeface="Times Roman"/>
                <a:ea typeface="Times Roman"/>
                <a:cs typeface="Times Roman"/>
                <a:sym typeface="Times Roman"/>
              </a:rPr>
              <a:t>בָּרַךְ</a:t>
            </a:r>
            <a:r>
              <a:t>,</a:t>
            </a:r>
            <a:r>
              <a:rPr b="1"/>
              <a:t> </a:t>
            </a:r>
            <a:r>
              <a:t>1288), “to kneel, … to give thanks, to worship and to give honor.  </a:t>
            </a:r>
          </a:p>
          <a:p>
            <a:pPr marL="685800" indent="-685800" algn="l">
              <a:spcBef>
                <a:spcPts val="1800"/>
              </a:spcBef>
              <a:buSzPct val="80000"/>
              <a:buBlip>
                <a:blip r:embed="rId7"/>
              </a:buBlip>
              <a:defRPr sz="3200">
                <a:solidFill>
                  <a:srgbClr val="000000"/>
                </a:solidFill>
                <a:latin typeface="Century Gothic"/>
                <a:ea typeface="Century Gothic"/>
                <a:cs typeface="Century Gothic"/>
                <a:sym typeface="Century Gothic"/>
              </a:defRPr>
            </a:pPr>
            <a:r>
              <a:t>To </a:t>
            </a:r>
            <a:r>
              <a:rPr b="1"/>
              <a:t>Praise</a:t>
            </a:r>
            <a:r>
              <a:t>: </a:t>
            </a:r>
            <a:r>
              <a:rPr i="1"/>
              <a:t>halal</a:t>
            </a:r>
            <a:r>
              <a:t> (</a:t>
            </a:r>
            <a:r>
              <a:rPr>
                <a:latin typeface="Times Roman"/>
                <a:ea typeface="Times Roman"/>
                <a:cs typeface="Times Roman"/>
                <a:sym typeface="Times Roman"/>
              </a:rPr>
              <a:t>הָלַל</a:t>
            </a:r>
            <a:r>
              <a:t>,</a:t>
            </a:r>
            <a:r>
              <a:rPr b="1"/>
              <a:t> </a:t>
            </a:r>
            <a:r>
              <a:t>1984), “to praise, celebrate, glory, sing (praise), boast.”</a:t>
            </a:r>
          </a:p>
        </p:txBody>
      </p:sp>
      <p:sp>
        <p:nvSpPr>
          <p:cNvPr id="233" name="Psalm 145:1–2 (NKJV)…"/>
          <p:cNvSpPr txBox="1"/>
          <p:nvPr/>
        </p:nvSpPr>
        <p:spPr>
          <a:xfrm>
            <a:off x="458403" y="5333113"/>
            <a:ext cx="4377195" cy="38435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145:1–2 (NKJV)</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1</a:t>
            </a:r>
            <a:r>
              <a:t> I will extol You, my God, O King; And I will bless Your name forever and ever. </a:t>
            </a:r>
            <a:r>
              <a:rPr baseline="31999"/>
              <a:t>2</a:t>
            </a:r>
            <a:r>
              <a:t> Every day I will bless You, And I will praise Your name forever and ever.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animEffect filter="fade" transition="in">
                                      <p:cBhvr>
                                        <p:cTn id="7" dur="1500"/>
                                        <p:tgtEl>
                                          <p:spTgt spid="23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2">
                                            <p:txEl>
                                              <p:pRg st="0" end="0"/>
                                            </p:txEl>
                                          </p:spTgt>
                                        </p:tgtEl>
                                        <p:attrNameLst>
                                          <p:attrName>style.visibility</p:attrName>
                                        </p:attrNameLst>
                                      </p:cBhvr>
                                      <p:to>
                                        <p:strVal val="visible"/>
                                      </p:to>
                                    </p:set>
                                    <p:animEffect filter="fade" transition="in">
                                      <p:cBhvr>
                                        <p:cTn id="10" dur="1500"/>
                                        <p:tgtEl>
                                          <p:spTgt spid="2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2">
                                            <p:txEl>
                                              <p:pRg st="1" end="1"/>
                                            </p:txEl>
                                          </p:spTgt>
                                        </p:tgtEl>
                                        <p:attrNameLst>
                                          <p:attrName>style.visibility</p:attrName>
                                        </p:attrNameLst>
                                      </p:cBhvr>
                                      <p:to>
                                        <p:strVal val="visible"/>
                                      </p:to>
                                    </p:set>
                                    <p:animEffect filter="fade" transition="in">
                                      <p:cBhvr>
                                        <p:cTn id="15" dur="1500"/>
                                        <p:tgtEl>
                                          <p:spTgt spid="2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32">
                                            <p:txEl>
                                              <p:pRg st="2" end="2"/>
                                            </p:txEl>
                                          </p:spTgt>
                                        </p:tgtEl>
                                        <p:attrNameLst>
                                          <p:attrName>style.visibility</p:attrName>
                                        </p:attrNameLst>
                                      </p:cBhvr>
                                      <p:to>
                                        <p:strVal val="visible"/>
                                      </p:to>
                                    </p:set>
                                    <p:animEffect filter="fade" transition="in">
                                      <p:cBhvr>
                                        <p:cTn id="20" dur="1500"/>
                                        <p:tgtEl>
                                          <p:spTgt spid="2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POSITION"/>
          <p:cNvSpPr/>
          <p:nvPr/>
        </p:nvSpPr>
        <p:spPr>
          <a:xfrm>
            <a:off x="7611188" y="1902742"/>
            <a:ext cx="5159071" cy="1270001"/>
          </a:xfrm>
          <a:prstGeom prst="roundRect">
            <a:avLst>
              <a:gd name="adj" fmla="val 19899"/>
            </a:avLst>
          </a:prstGeom>
          <a:gradFill>
            <a:gsLst>
              <a:gs pos="0">
                <a:srgbClr val="9437FF"/>
              </a:gs>
              <a:gs pos="100000">
                <a:srgbClr val="D78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POSITION</a:t>
            </a:r>
          </a:p>
        </p:txBody>
      </p:sp>
      <p:sp>
        <p:nvSpPr>
          <p:cNvPr id="236"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grpSp>
        <p:nvGrpSpPr>
          <p:cNvPr id="239" name="Image"/>
          <p:cNvGrpSpPr/>
          <p:nvPr/>
        </p:nvGrpSpPr>
        <p:grpSpPr>
          <a:xfrm>
            <a:off x="1622" y="14577"/>
            <a:ext cx="13001556" cy="1839131"/>
            <a:chOff x="0" y="0"/>
            <a:chExt cx="13001554" cy="1839129"/>
          </a:xfrm>
        </p:grpSpPr>
        <p:pic>
          <p:nvPicPr>
            <p:cNvPr id="238" name="Image" descr="Image"/>
            <p:cNvPicPr>
              <a:picLocks noChangeAspect="1"/>
            </p:cNvPicPr>
            <p:nvPr/>
          </p:nvPicPr>
          <p:blipFill>
            <a:blip r:embed="rId2">
              <a:extLst/>
            </a:blip>
            <a:srcRect l="5584" t="24076" r="5584" b="59178"/>
            <a:stretch>
              <a:fillRect/>
            </a:stretch>
          </p:blipFill>
          <p:spPr>
            <a:xfrm>
              <a:off x="88900" y="50800"/>
              <a:ext cx="12823755" cy="1610530"/>
            </a:xfrm>
            <a:prstGeom prst="rect">
              <a:avLst/>
            </a:prstGeom>
            <a:ln>
              <a:noFill/>
            </a:ln>
            <a:effectLst/>
          </p:spPr>
        </p:pic>
        <p:pic>
          <p:nvPicPr>
            <p:cNvPr id="237" name="Image" descr="Image"/>
            <p:cNvPicPr>
              <a:picLocks noChangeAspect="0"/>
            </p:cNvPicPr>
            <p:nvPr/>
          </p:nvPicPr>
          <p:blipFill>
            <a:blip r:embed="rId3">
              <a:extLst/>
            </a:blip>
            <a:stretch>
              <a:fillRect/>
            </a:stretch>
          </p:blipFill>
          <p:spPr>
            <a:xfrm>
              <a:off x="0" y="-1"/>
              <a:ext cx="13001555" cy="1839131"/>
            </a:xfrm>
            <a:prstGeom prst="rect">
              <a:avLst/>
            </a:prstGeom>
            <a:effectLst/>
          </p:spPr>
        </p:pic>
      </p:grpSp>
      <p:grpSp>
        <p:nvGrpSpPr>
          <p:cNvPr id="242" name="Image"/>
          <p:cNvGrpSpPr/>
          <p:nvPr/>
        </p:nvGrpSpPr>
        <p:grpSpPr>
          <a:xfrm>
            <a:off x="152522" y="3007696"/>
            <a:ext cx="4357674" cy="6722423"/>
            <a:chOff x="0" y="0"/>
            <a:chExt cx="4357673" cy="6722422"/>
          </a:xfrm>
        </p:grpSpPr>
        <p:pic>
          <p:nvPicPr>
            <p:cNvPr id="241" name="Image" descr="Image"/>
            <p:cNvPicPr>
              <a:picLocks noChangeAspect="1"/>
            </p:cNvPicPr>
            <p:nvPr/>
          </p:nvPicPr>
          <p:blipFill>
            <a:blip r:embed="rId4">
              <a:extLst/>
            </a:blip>
            <a:srcRect l="16007" t="0" r="0" b="0"/>
            <a:stretch>
              <a:fillRect/>
            </a:stretch>
          </p:blipFill>
          <p:spPr>
            <a:xfrm>
              <a:off x="215900" y="139700"/>
              <a:ext cx="3925873" cy="6163623"/>
            </a:xfrm>
            <a:prstGeom prst="rect">
              <a:avLst/>
            </a:prstGeom>
            <a:ln>
              <a:noFill/>
            </a:ln>
            <a:effectLst/>
          </p:spPr>
        </p:pic>
        <p:pic>
          <p:nvPicPr>
            <p:cNvPr id="240" name="Image" descr="Image"/>
            <p:cNvPicPr>
              <a:picLocks noChangeAspect="0"/>
            </p:cNvPicPr>
            <p:nvPr/>
          </p:nvPicPr>
          <p:blipFill>
            <a:blip r:embed="rId5">
              <a:extLst/>
            </a:blip>
            <a:stretch>
              <a:fillRect/>
            </a:stretch>
          </p:blipFill>
          <p:spPr>
            <a:xfrm>
              <a:off x="0" y="0"/>
              <a:ext cx="4357674" cy="6722423"/>
            </a:xfrm>
            <a:prstGeom prst="rect">
              <a:avLst/>
            </a:prstGeom>
            <a:effectLst/>
          </p:spPr>
        </p:pic>
      </p:grpSp>
      <p:pic>
        <p:nvPicPr>
          <p:cNvPr id="243"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244"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245" name="David resolved to Extol, to Bless, and to Praise the name of the LORD everyday and forever more because the LORD is SUPREME.…"/>
          <p:cNvSpPr txBox="1"/>
          <p:nvPr/>
        </p:nvSpPr>
        <p:spPr>
          <a:xfrm>
            <a:off x="5233309" y="3437004"/>
            <a:ext cx="7637024"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80000"/>
              <a:buBlip>
                <a:blip r:embed="rId7"/>
              </a:buBlip>
              <a:defRPr sz="3200">
                <a:solidFill>
                  <a:srgbClr val="000000"/>
                </a:solidFill>
                <a:latin typeface="Century Gothic"/>
                <a:ea typeface="Century Gothic"/>
                <a:cs typeface="Century Gothic"/>
                <a:sym typeface="Century Gothic"/>
              </a:defRPr>
            </a:pPr>
            <a:r>
              <a:t>David resolved to </a:t>
            </a:r>
            <a:r>
              <a:rPr b="1"/>
              <a:t>Extol</a:t>
            </a:r>
            <a:r>
              <a:t>, to </a:t>
            </a:r>
            <a:r>
              <a:rPr b="1"/>
              <a:t>Bless, </a:t>
            </a:r>
            <a:r>
              <a:t>and</a:t>
            </a:r>
            <a:r>
              <a:rPr b="1"/>
              <a:t> </a:t>
            </a:r>
            <a:r>
              <a:t>to</a:t>
            </a:r>
            <a:r>
              <a:rPr b="1"/>
              <a:t> Praise</a:t>
            </a:r>
            <a:r>
              <a:t> the name of the LORD everyday and forever more because the LORD is SUPREME.</a:t>
            </a:r>
          </a:p>
          <a:p>
            <a:pPr marL="685800" indent="-685800" algn="l">
              <a:spcBef>
                <a:spcPts val="1800"/>
              </a:spcBef>
              <a:buSzPct val="80000"/>
              <a:buBlip>
                <a:blip r:embed="rId7"/>
              </a:buBlip>
              <a:defRPr sz="3200">
                <a:solidFill>
                  <a:srgbClr val="000000"/>
                </a:solidFill>
                <a:latin typeface="Century Gothic"/>
                <a:ea typeface="Century Gothic"/>
                <a:cs typeface="Century Gothic"/>
                <a:sym typeface="Century Gothic"/>
              </a:defRPr>
            </a:pPr>
            <a:r>
              <a:t>“</a:t>
            </a:r>
            <a:r>
              <a:rPr b="1"/>
              <a:t>My GOD, O KING</a:t>
            </a:r>
            <a:r>
              <a:t>,” - David recognized God as his sovereign ruler! His authority extends beyond just David and Israel - He is King of all the earth and heavens (Ps. 44:4; 45:1, 6; 47:6–8; 48:2, 8; 95:3; 149:2. Is. 33:22. Mal. 1:14. Mat. 25:34. Re. 19:16.)</a:t>
            </a:r>
          </a:p>
        </p:txBody>
      </p:sp>
      <p:sp>
        <p:nvSpPr>
          <p:cNvPr id="246"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
        <p:nvSpPr>
          <p:cNvPr id="247" name="Psalm 145:1–2 (NKJV)…"/>
          <p:cNvSpPr txBox="1"/>
          <p:nvPr/>
        </p:nvSpPr>
        <p:spPr>
          <a:xfrm>
            <a:off x="514583" y="4391018"/>
            <a:ext cx="3633551" cy="4783336"/>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145:1–2 (NKJV)</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1</a:t>
            </a:r>
            <a:r>
              <a:t> I will extol You, my God, O King; And I will bless Your name forever and ever. </a:t>
            </a:r>
            <a:r>
              <a:rPr baseline="31999"/>
              <a:t>2</a:t>
            </a:r>
            <a:r>
              <a:t> Every day I will bless You, And I will praise Your name forever and ever.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5">
                                            <p:bg/>
                                          </p:spTgt>
                                        </p:tgtEl>
                                        <p:attrNameLst>
                                          <p:attrName>style.visibility</p:attrName>
                                        </p:attrNameLst>
                                      </p:cBhvr>
                                      <p:to>
                                        <p:strVal val="visible"/>
                                      </p:to>
                                    </p:set>
                                    <p:animEffect filter="fade" transition="in">
                                      <p:cBhvr>
                                        <p:cTn id="7" dur="1500"/>
                                        <p:tgtEl>
                                          <p:spTgt spid="24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5">
                                            <p:txEl>
                                              <p:pRg st="0" end="0"/>
                                            </p:txEl>
                                          </p:spTgt>
                                        </p:tgtEl>
                                        <p:attrNameLst>
                                          <p:attrName>style.visibility</p:attrName>
                                        </p:attrNameLst>
                                      </p:cBhvr>
                                      <p:to>
                                        <p:strVal val="visible"/>
                                      </p:to>
                                    </p:set>
                                    <p:animEffect filter="fade" transition="in">
                                      <p:cBhvr>
                                        <p:cTn id="10" dur="1500"/>
                                        <p:tgtEl>
                                          <p:spTgt spid="2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5">
                                            <p:txEl>
                                              <p:pRg st="1" end="1"/>
                                            </p:txEl>
                                          </p:spTgt>
                                        </p:tgtEl>
                                        <p:attrNameLst>
                                          <p:attrName>style.visibility</p:attrName>
                                        </p:attrNameLst>
                                      </p:cBhvr>
                                      <p:to>
                                        <p:strVal val="visible"/>
                                      </p:to>
                                    </p:set>
                                    <p:animEffect filter="fade" transition="in">
                                      <p:cBhvr>
                                        <p:cTn id="15" dur="1500"/>
                                        <p:tgtEl>
                                          <p:spTgt spid="24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POSITION"/>
          <p:cNvSpPr/>
          <p:nvPr/>
        </p:nvSpPr>
        <p:spPr>
          <a:xfrm>
            <a:off x="7611188" y="1902742"/>
            <a:ext cx="5159071" cy="1270001"/>
          </a:xfrm>
          <a:prstGeom prst="roundRect">
            <a:avLst>
              <a:gd name="adj" fmla="val 19899"/>
            </a:avLst>
          </a:prstGeom>
          <a:gradFill>
            <a:gsLst>
              <a:gs pos="0">
                <a:srgbClr val="9437FF"/>
              </a:gs>
              <a:gs pos="100000">
                <a:srgbClr val="D78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POSITION</a:t>
            </a:r>
          </a:p>
        </p:txBody>
      </p:sp>
      <p:grpSp>
        <p:nvGrpSpPr>
          <p:cNvPr id="252" name="Image"/>
          <p:cNvGrpSpPr/>
          <p:nvPr/>
        </p:nvGrpSpPr>
        <p:grpSpPr>
          <a:xfrm>
            <a:off x="152522" y="3007696"/>
            <a:ext cx="4357674" cy="6722423"/>
            <a:chOff x="0" y="0"/>
            <a:chExt cx="4357673" cy="6722422"/>
          </a:xfrm>
        </p:grpSpPr>
        <p:pic>
          <p:nvPicPr>
            <p:cNvPr id="251"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250"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255" name="Image"/>
          <p:cNvGrpSpPr/>
          <p:nvPr/>
        </p:nvGrpSpPr>
        <p:grpSpPr>
          <a:xfrm>
            <a:off x="1622" y="14577"/>
            <a:ext cx="13001556" cy="1839131"/>
            <a:chOff x="0" y="0"/>
            <a:chExt cx="13001554" cy="1839129"/>
          </a:xfrm>
        </p:grpSpPr>
        <p:pic>
          <p:nvPicPr>
            <p:cNvPr id="254"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253"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256"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257"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258" name="David speaks of the Lord's rank, eminence, and authority, as reason enough to daily give honor and praise to God — He is God. The Almighty. The Supreme Being.…"/>
          <p:cNvSpPr txBox="1"/>
          <p:nvPr/>
        </p:nvSpPr>
        <p:spPr>
          <a:xfrm>
            <a:off x="5233309" y="3475104"/>
            <a:ext cx="7637024"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80000"/>
              <a:buBlip>
                <a:blip r:embed="rId7"/>
              </a:buBlip>
              <a:defRPr sz="3200">
                <a:solidFill>
                  <a:srgbClr val="000000"/>
                </a:solidFill>
                <a:latin typeface="Century Gothic"/>
                <a:ea typeface="Century Gothic"/>
                <a:cs typeface="Century Gothic"/>
                <a:sym typeface="Century Gothic"/>
              </a:defRPr>
            </a:pPr>
            <a:r>
              <a:t>David speaks of the Lord's rank, eminence, and authority, as reason enough to daily give honor and praise to God — He is God. The Almighty. The Supreme Being.</a:t>
            </a:r>
          </a:p>
          <a:p>
            <a:pPr marL="685800" indent="-685800" algn="l">
              <a:spcBef>
                <a:spcPts val="1800"/>
              </a:spcBef>
              <a:buSzPct val="80000"/>
              <a:buBlip>
                <a:blip r:embed="rId7"/>
              </a:buBlip>
              <a:defRPr sz="3200">
                <a:solidFill>
                  <a:srgbClr val="000000"/>
                </a:solidFill>
                <a:latin typeface="Century Gothic"/>
                <a:ea typeface="Century Gothic"/>
                <a:cs typeface="Century Gothic"/>
                <a:sym typeface="Century Gothic"/>
              </a:defRPr>
            </a:pPr>
            <a:r>
              <a:t>The greatness of the Lord is unfathomable (Job 5:9; 9:10; 11:7; Is. 40:28; [Rom. 11:33])</a:t>
            </a:r>
          </a:p>
          <a:p>
            <a:pPr marL="685800" indent="-685800" algn="l">
              <a:spcBef>
                <a:spcPts val="1800"/>
              </a:spcBef>
              <a:buSzPct val="80000"/>
              <a:buBlip>
                <a:blip r:embed="rId7"/>
              </a:buBlip>
              <a:defRPr sz="3200">
                <a:solidFill>
                  <a:srgbClr val="000000"/>
                </a:solidFill>
                <a:latin typeface="Century Gothic"/>
                <a:ea typeface="Century Gothic"/>
                <a:cs typeface="Century Gothic"/>
                <a:sym typeface="Century Gothic"/>
              </a:defRPr>
            </a:pPr>
            <a:r>
              <a:t>We will also resolve to do the same when we truly come to understand WHO God is.</a:t>
            </a:r>
          </a:p>
        </p:txBody>
      </p:sp>
      <p:sp>
        <p:nvSpPr>
          <p:cNvPr id="259" name="Psalm 145:3 (NKJV)…"/>
          <p:cNvSpPr txBox="1"/>
          <p:nvPr/>
        </p:nvSpPr>
        <p:spPr>
          <a:xfrm>
            <a:off x="381182" y="6707646"/>
            <a:ext cx="3900353" cy="24338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145:3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3</a:t>
            </a:r>
            <a:r>
              <a:t> Great </a:t>
            </a:r>
            <a:r>
              <a:rPr i="1"/>
              <a:t>is</a:t>
            </a:r>
            <a:r>
              <a:t> the Lord, and greatly to be praised; And His greatness </a:t>
            </a:r>
            <a:r>
              <a:rPr i="1"/>
              <a:t>is</a:t>
            </a:r>
            <a:r>
              <a:t> unsearchable.</a:t>
            </a:r>
          </a:p>
        </p:txBody>
      </p:sp>
      <p:sp>
        <p:nvSpPr>
          <p:cNvPr id="260"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261"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8">
                                            <p:txEl>
                                              <p:pRg st="1" end="1"/>
                                            </p:txEl>
                                          </p:spTgt>
                                        </p:tgtEl>
                                        <p:attrNameLst>
                                          <p:attrName>style.visibility</p:attrName>
                                        </p:attrNameLst>
                                      </p:cBhvr>
                                      <p:to>
                                        <p:strVal val="visible"/>
                                      </p:to>
                                    </p:set>
                                    <p:animEffect filter="fade" transition="in">
                                      <p:cBhvr>
                                        <p:cTn id="7" dur="1500"/>
                                        <p:tgtEl>
                                          <p:spTgt spid="2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8">
                                            <p:txEl>
                                              <p:pRg st="2" end="2"/>
                                            </p:txEl>
                                          </p:spTgt>
                                        </p:tgtEl>
                                        <p:attrNameLst>
                                          <p:attrName>style.visibility</p:attrName>
                                        </p:attrNameLst>
                                      </p:cBhvr>
                                      <p:to>
                                        <p:strVal val="visible"/>
                                      </p:to>
                                    </p:set>
                                    <p:animEffect filter="fade" transition="in">
                                      <p:cBhvr>
                                        <p:cTn id="12" dur="1500"/>
                                        <p:tgtEl>
                                          <p:spTgt spid="2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5" name="Image"/>
          <p:cNvGrpSpPr/>
          <p:nvPr/>
        </p:nvGrpSpPr>
        <p:grpSpPr>
          <a:xfrm>
            <a:off x="1622" y="14577"/>
            <a:ext cx="13001556" cy="1839131"/>
            <a:chOff x="0" y="0"/>
            <a:chExt cx="13001554" cy="1839129"/>
          </a:xfrm>
        </p:grpSpPr>
        <p:pic>
          <p:nvPicPr>
            <p:cNvPr id="264" name="Image" descr="Image"/>
            <p:cNvPicPr>
              <a:picLocks noChangeAspect="1"/>
            </p:cNvPicPr>
            <p:nvPr/>
          </p:nvPicPr>
          <p:blipFill>
            <a:blip r:embed="rId2">
              <a:extLst/>
            </a:blip>
            <a:srcRect l="5584" t="24076" r="5584" b="59178"/>
            <a:stretch>
              <a:fillRect/>
            </a:stretch>
          </p:blipFill>
          <p:spPr>
            <a:xfrm>
              <a:off x="88900" y="50800"/>
              <a:ext cx="12823755" cy="1610530"/>
            </a:xfrm>
            <a:prstGeom prst="rect">
              <a:avLst/>
            </a:prstGeom>
            <a:ln>
              <a:noFill/>
            </a:ln>
            <a:effectLst/>
          </p:spPr>
        </p:pic>
        <p:pic>
          <p:nvPicPr>
            <p:cNvPr id="263" name="Image" descr="Image"/>
            <p:cNvPicPr>
              <a:picLocks noChangeAspect="0"/>
            </p:cNvPicPr>
            <p:nvPr/>
          </p:nvPicPr>
          <p:blipFill>
            <a:blip r:embed="rId3">
              <a:extLst/>
            </a:blip>
            <a:stretch>
              <a:fillRect/>
            </a:stretch>
          </p:blipFill>
          <p:spPr>
            <a:xfrm>
              <a:off x="0" y="-1"/>
              <a:ext cx="13001555" cy="1839131"/>
            </a:xfrm>
            <a:prstGeom prst="rect">
              <a:avLst/>
            </a:prstGeom>
            <a:effectLst/>
          </p:spPr>
        </p:pic>
      </p:grpSp>
      <p:pic>
        <p:nvPicPr>
          <p:cNvPr id="266" name="Image" descr="Image"/>
          <p:cNvPicPr>
            <a:picLocks noChangeAspect="1"/>
          </p:cNvPicPr>
          <p:nvPr/>
        </p:nvPicPr>
        <p:blipFill>
          <a:blip r:embed="rId4">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267" name="Image" descr="Image"/>
          <p:cNvPicPr>
            <a:picLocks noChangeAspect="1"/>
          </p:cNvPicPr>
          <p:nvPr/>
        </p:nvPicPr>
        <p:blipFill>
          <a:blip r:embed="rId4">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268" name="Psalm 145:4–6 (NKJV)…"/>
          <p:cNvSpPr txBox="1"/>
          <p:nvPr/>
        </p:nvSpPr>
        <p:spPr>
          <a:xfrm>
            <a:off x="4612529" y="3534357"/>
            <a:ext cx="8200514" cy="56791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300">
                <a:solidFill>
                  <a:srgbClr val="000000"/>
                </a:solidFill>
                <a:latin typeface="Times New Roman"/>
                <a:ea typeface="Times New Roman"/>
                <a:cs typeface="Times New Roman"/>
                <a:sym typeface="Times New Roman"/>
              </a:defRPr>
            </a:pPr>
            <a:r>
              <a:t>Psalm 145:4–6 (NKJV)</a:t>
            </a:r>
          </a:p>
          <a:p>
            <a:pPr defTabSz="457200">
              <a:defRPr sz="4300">
                <a:solidFill>
                  <a:srgbClr val="000000"/>
                </a:solidFill>
                <a:latin typeface="Times New Roman"/>
                <a:ea typeface="Times New Roman"/>
                <a:cs typeface="Times New Roman"/>
                <a:sym typeface="Times New Roman"/>
              </a:defRPr>
            </a:pPr>
            <a:r>
              <a:rPr baseline="31999"/>
              <a:t>4</a:t>
            </a:r>
            <a:r>
              <a:t> One generation shall praise Your works to another, And shall declare Your mighty acts. </a:t>
            </a:r>
            <a:r>
              <a:rPr baseline="31999"/>
              <a:t>5</a:t>
            </a:r>
            <a:r>
              <a:t> I will meditate on the glorious splendor of Your majesty, And on Your wondrous works. </a:t>
            </a:r>
            <a:r>
              <a:rPr baseline="31999"/>
              <a:t>6</a:t>
            </a:r>
            <a:r>
              <a:t> </a:t>
            </a:r>
            <a:r>
              <a:rPr i="1"/>
              <a:t>Men</a:t>
            </a:r>
            <a:r>
              <a:t> shall speak of the might of Your awesome acts, And I will declare Your greatness.</a:t>
            </a:r>
          </a:p>
        </p:txBody>
      </p:sp>
      <p:grpSp>
        <p:nvGrpSpPr>
          <p:cNvPr id="271" name="Image"/>
          <p:cNvGrpSpPr/>
          <p:nvPr/>
        </p:nvGrpSpPr>
        <p:grpSpPr>
          <a:xfrm>
            <a:off x="152522" y="3007696"/>
            <a:ext cx="4357674" cy="6722423"/>
            <a:chOff x="0" y="0"/>
            <a:chExt cx="4357673" cy="6722422"/>
          </a:xfrm>
        </p:grpSpPr>
        <p:pic>
          <p:nvPicPr>
            <p:cNvPr id="270" name="Image" descr="Image"/>
            <p:cNvPicPr>
              <a:picLocks noChangeAspect="1"/>
            </p:cNvPicPr>
            <p:nvPr/>
          </p:nvPicPr>
          <p:blipFill>
            <a:blip r:embed="rId5">
              <a:extLst/>
            </a:blip>
            <a:srcRect l="16007" t="0" r="0" b="0"/>
            <a:stretch>
              <a:fillRect/>
            </a:stretch>
          </p:blipFill>
          <p:spPr>
            <a:xfrm>
              <a:off x="215900" y="139700"/>
              <a:ext cx="3925873" cy="6163623"/>
            </a:xfrm>
            <a:prstGeom prst="rect">
              <a:avLst/>
            </a:prstGeom>
            <a:ln>
              <a:noFill/>
            </a:ln>
            <a:effectLst/>
          </p:spPr>
        </p:pic>
        <p:pic>
          <p:nvPicPr>
            <p:cNvPr id="269" name="Image" descr="Image"/>
            <p:cNvPicPr>
              <a:picLocks noChangeAspect="0"/>
            </p:cNvPicPr>
            <p:nvPr/>
          </p:nvPicPr>
          <p:blipFill>
            <a:blip r:embed="rId6">
              <a:extLst/>
            </a:blip>
            <a:stretch>
              <a:fillRect/>
            </a:stretch>
          </p:blipFill>
          <p:spPr>
            <a:xfrm>
              <a:off x="0" y="0"/>
              <a:ext cx="4357674" cy="6722423"/>
            </a:xfrm>
            <a:prstGeom prst="rect">
              <a:avLst/>
            </a:prstGeom>
            <a:effectLst/>
          </p:spPr>
        </p:pic>
      </p:grpSp>
      <p:sp>
        <p:nvSpPr>
          <p:cNvPr id="272" name="POWER"/>
          <p:cNvSpPr/>
          <p:nvPr/>
        </p:nvSpPr>
        <p:spPr>
          <a:xfrm>
            <a:off x="7611188" y="1902742"/>
            <a:ext cx="5159071" cy="1270001"/>
          </a:xfrm>
          <a:prstGeom prst="roundRect">
            <a:avLst>
              <a:gd name="adj" fmla="val 19899"/>
            </a:avLst>
          </a:prstGeom>
          <a:gradFill>
            <a:gsLst>
              <a:gs pos="0">
                <a:srgbClr val="011993"/>
              </a:gs>
              <a:gs pos="100000">
                <a:srgbClr val="043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POWER</a:t>
            </a:r>
          </a:p>
        </p:txBody>
      </p:sp>
      <p:sp>
        <p:nvSpPr>
          <p:cNvPr id="273"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274"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8" name="Image"/>
          <p:cNvGrpSpPr/>
          <p:nvPr/>
        </p:nvGrpSpPr>
        <p:grpSpPr>
          <a:xfrm>
            <a:off x="152522" y="3007696"/>
            <a:ext cx="4357674" cy="6722423"/>
            <a:chOff x="0" y="0"/>
            <a:chExt cx="4357673" cy="6722422"/>
          </a:xfrm>
        </p:grpSpPr>
        <p:pic>
          <p:nvPicPr>
            <p:cNvPr id="277"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276"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281" name="Image"/>
          <p:cNvGrpSpPr/>
          <p:nvPr/>
        </p:nvGrpSpPr>
        <p:grpSpPr>
          <a:xfrm>
            <a:off x="1622" y="14577"/>
            <a:ext cx="13001556" cy="1839131"/>
            <a:chOff x="0" y="0"/>
            <a:chExt cx="13001554" cy="1839129"/>
          </a:xfrm>
        </p:grpSpPr>
        <p:pic>
          <p:nvPicPr>
            <p:cNvPr id="280"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279"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282"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283"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284" name="In verses 4 through 7 David refers to GOD’S…"/>
          <p:cNvSpPr txBox="1"/>
          <p:nvPr/>
        </p:nvSpPr>
        <p:spPr>
          <a:xfrm>
            <a:off x="5233309" y="3475104"/>
            <a:ext cx="7637024"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800"/>
              </a:spcBef>
              <a:buSzPct val="80000"/>
              <a:buBlip>
                <a:blip r:embed="rId7"/>
              </a:buBlip>
              <a:defRPr sz="3800">
                <a:solidFill>
                  <a:srgbClr val="000000"/>
                </a:solidFill>
                <a:latin typeface="Century Gothic"/>
                <a:ea typeface="Century Gothic"/>
                <a:cs typeface="Century Gothic"/>
                <a:sym typeface="Century Gothic"/>
              </a:defRPr>
            </a:pPr>
            <a:r>
              <a:t>In verses 4 through 7 David refers to GOD’S</a:t>
            </a:r>
          </a:p>
          <a:p>
            <a:pPr marL="1143000" indent="-685800" algn="l">
              <a:spcBef>
                <a:spcPts val="1800"/>
              </a:spcBef>
              <a:buSzPct val="80000"/>
              <a:buBlip>
                <a:blip r:embed="rId8"/>
              </a:buBlip>
              <a:defRPr sz="3800">
                <a:solidFill>
                  <a:srgbClr val="000000"/>
                </a:solidFill>
                <a:latin typeface="Century Gothic"/>
                <a:ea typeface="Century Gothic"/>
                <a:cs typeface="Century Gothic"/>
                <a:sym typeface="Century Gothic"/>
              </a:defRPr>
            </a:pPr>
            <a:r>
              <a:t>“mighty acts, </a:t>
            </a:r>
          </a:p>
          <a:p>
            <a:pPr marL="1143000" indent="-685800" algn="l">
              <a:spcBef>
                <a:spcPts val="1800"/>
              </a:spcBef>
              <a:buSzPct val="80000"/>
              <a:buBlip>
                <a:blip r:embed="rId8"/>
              </a:buBlip>
              <a:defRPr sz="3800">
                <a:solidFill>
                  <a:srgbClr val="000000"/>
                </a:solidFill>
                <a:latin typeface="Century Gothic"/>
                <a:ea typeface="Century Gothic"/>
                <a:cs typeface="Century Gothic"/>
                <a:sym typeface="Century Gothic"/>
              </a:defRPr>
            </a:pPr>
            <a:r>
              <a:t>“wondrous works,”</a:t>
            </a:r>
          </a:p>
          <a:p>
            <a:pPr marL="1143000" indent="-685800" algn="l">
              <a:spcBef>
                <a:spcPts val="1800"/>
              </a:spcBef>
              <a:buSzPct val="80000"/>
              <a:buBlip>
                <a:blip r:embed="rId8"/>
              </a:buBlip>
              <a:defRPr sz="3800">
                <a:solidFill>
                  <a:srgbClr val="000000"/>
                </a:solidFill>
                <a:latin typeface="Century Gothic"/>
                <a:ea typeface="Century Gothic"/>
                <a:cs typeface="Century Gothic"/>
                <a:sym typeface="Century Gothic"/>
              </a:defRPr>
            </a:pPr>
            <a:r>
              <a:t>“awesome deeds.” </a:t>
            </a:r>
          </a:p>
          <a:p>
            <a:pPr marL="685799" indent="-685799" algn="l">
              <a:spcBef>
                <a:spcPts val="1800"/>
              </a:spcBef>
              <a:buSzPct val="80000"/>
              <a:buBlip>
                <a:blip r:embed="rId7"/>
              </a:buBlip>
              <a:defRPr sz="3800">
                <a:solidFill>
                  <a:srgbClr val="000000"/>
                </a:solidFill>
                <a:latin typeface="Century Gothic"/>
                <a:ea typeface="Century Gothic"/>
                <a:cs typeface="Century Gothic"/>
                <a:sym typeface="Century Gothic"/>
              </a:defRPr>
            </a:pPr>
            <a:r>
              <a:t>God’s POWER is demonstrated in His marvelous, miraculous works.</a:t>
            </a:r>
          </a:p>
        </p:txBody>
      </p:sp>
      <p:sp>
        <p:nvSpPr>
          <p:cNvPr id="285" name="Psalm 145:4–7 (NKJV)…"/>
          <p:cNvSpPr txBox="1"/>
          <p:nvPr/>
        </p:nvSpPr>
        <p:spPr>
          <a:xfrm>
            <a:off x="381182" y="5765550"/>
            <a:ext cx="3900353" cy="33736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145:4–7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4</a:t>
            </a:r>
            <a:r>
              <a:t> One generation shall praise Your works to another, And shall declare Your mighty acts.</a:t>
            </a:r>
          </a:p>
        </p:txBody>
      </p:sp>
      <p:sp>
        <p:nvSpPr>
          <p:cNvPr id="286" name="POWER"/>
          <p:cNvSpPr/>
          <p:nvPr/>
        </p:nvSpPr>
        <p:spPr>
          <a:xfrm>
            <a:off x="7611188" y="1902742"/>
            <a:ext cx="5159071" cy="1270001"/>
          </a:xfrm>
          <a:prstGeom prst="roundRect">
            <a:avLst>
              <a:gd name="adj" fmla="val 19899"/>
            </a:avLst>
          </a:prstGeom>
          <a:gradFill>
            <a:gsLst>
              <a:gs pos="0">
                <a:srgbClr val="011993"/>
              </a:gs>
              <a:gs pos="100000">
                <a:srgbClr val="043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POWER</a:t>
            </a:r>
          </a:p>
        </p:txBody>
      </p:sp>
      <p:sp>
        <p:nvSpPr>
          <p:cNvPr id="287"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288"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4">
                                            <p:bg/>
                                          </p:spTgt>
                                        </p:tgtEl>
                                        <p:attrNameLst>
                                          <p:attrName>style.visibility</p:attrName>
                                        </p:attrNameLst>
                                      </p:cBhvr>
                                      <p:to>
                                        <p:strVal val="visible"/>
                                      </p:to>
                                    </p:set>
                                    <p:animEffect filter="fade" transition="in">
                                      <p:cBhvr>
                                        <p:cTn id="7" dur="1500"/>
                                        <p:tgtEl>
                                          <p:spTgt spid="28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4">
                                            <p:txEl>
                                              <p:pRg st="0" end="0"/>
                                            </p:txEl>
                                          </p:spTgt>
                                        </p:tgtEl>
                                        <p:attrNameLst>
                                          <p:attrName>style.visibility</p:attrName>
                                        </p:attrNameLst>
                                      </p:cBhvr>
                                      <p:to>
                                        <p:strVal val="visible"/>
                                      </p:to>
                                    </p:set>
                                    <p:animEffect filter="fade" transition="in">
                                      <p:cBhvr>
                                        <p:cTn id="10" dur="1500"/>
                                        <p:tgtEl>
                                          <p:spTgt spid="2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4">
                                            <p:txEl>
                                              <p:pRg st="1" end="1"/>
                                            </p:txEl>
                                          </p:spTgt>
                                        </p:tgtEl>
                                        <p:attrNameLst>
                                          <p:attrName>style.visibility</p:attrName>
                                        </p:attrNameLst>
                                      </p:cBhvr>
                                      <p:to>
                                        <p:strVal val="visible"/>
                                      </p:to>
                                    </p:set>
                                    <p:animEffect filter="fade" transition="in">
                                      <p:cBhvr>
                                        <p:cTn id="15" dur="1500"/>
                                        <p:tgtEl>
                                          <p:spTgt spid="28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4">
                                            <p:txEl>
                                              <p:pRg st="2" end="2"/>
                                            </p:txEl>
                                          </p:spTgt>
                                        </p:tgtEl>
                                        <p:attrNameLst>
                                          <p:attrName>style.visibility</p:attrName>
                                        </p:attrNameLst>
                                      </p:cBhvr>
                                      <p:to>
                                        <p:strVal val="visible"/>
                                      </p:to>
                                    </p:set>
                                    <p:animEffect filter="fade" transition="in">
                                      <p:cBhvr>
                                        <p:cTn id="20" dur="1500"/>
                                        <p:tgtEl>
                                          <p:spTgt spid="28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84">
                                            <p:txEl>
                                              <p:pRg st="3" end="3"/>
                                            </p:txEl>
                                          </p:spTgt>
                                        </p:tgtEl>
                                        <p:attrNameLst>
                                          <p:attrName>style.visibility</p:attrName>
                                        </p:attrNameLst>
                                      </p:cBhvr>
                                      <p:to>
                                        <p:strVal val="visible"/>
                                      </p:to>
                                    </p:set>
                                    <p:animEffect filter="fade" transition="in">
                                      <p:cBhvr>
                                        <p:cTn id="25" dur="1500"/>
                                        <p:tgtEl>
                                          <p:spTgt spid="28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84">
                                            <p:txEl>
                                              <p:pRg st="4" end="4"/>
                                            </p:txEl>
                                          </p:spTgt>
                                        </p:tgtEl>
                                        <p:attrNameLst>
                                          <p:attrName>style.visibility</p:attrName>
                                        </p:attrNameLst>
                                      </p:cBhvr>
                                      <p:to>
                                        <p:strVal val="visible"/>
                                      </p:to>
                                    </p:set>
                                    <p:animEffect filter="fade" transition="in">
                                      <p:cBhvr>
                                        <p:cTn id="30" dur="1500"/>
                                        <p:tgtEl>
                                          <p:spTgt spid="28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2" name="Image"/>
          <p:cNvGrpSpPr/>
          <p:nvPr/>
        </p:nvGrpSpPr>
        <p:grpSpPr>
          <a:xfrm>
            <a:off x="152522" y="3007696"/>
            <a:ext cx="4357674" cy="6722423"/>
            <a:chOff x="0" y="0"/>
            <a:chExt cx="4357673" cy="6722422"/>
          </a:xfrm>
        </p:grpSpPr>
        <p:pic>
          <p:nvPicPr>
            <p:cNvPr id="291" name="Image" descr="Image"/>
            <p:cNvPicPr>
              <a:picLocks noChangeAspect="1"/>
            </p:cNvPicPr>
            <p:nvPr/>
          </p:nvPicPr>
          <p:blipFill>
            <a:blip r:embed="rId2">
              <a:extLst/>
            </a:blip>
            <a:srcRect l="16007" t="0" r="0" b="0"/>
            <a:stretch>
              <a:fillRect/>
            </a:stretch>
          </p:blipFill>
          <p:spPr>
            <a:xfrm>
              <a:off x="215900" y="139700"/>
              <a:ext cx="3925873" cy="6163623"/>
            </a:xfrm>
            <a:prstGeom prst="rect">
              <a:avLst/>
            </a:prstGeom>
            <a:ln>
              <a:noFill/>
            </a:ln>
            <a:effectLst/>
          </p:spPr>
        </p:pic>
        <p:pic>
          <p:nvPicPr>
            <p:cNvPr id="290" name="Image" descr="Image"/>
            <p:cNvPicPr>
              <a:picLocks noChangeAspect="0"/>
            </p:cNvPicPr>
            <p:nvPr/>
          </p:nvPicPr>
          <p:blipFill>
            <a:blip r:embed="rId3">
              <a:extLst/>
            </a:blip>
            <a:stretch>
              <a:fillRect/>
            </a:stretch>
          </p:blipFill>
          <p:spPr>
            <a:xfrm>
              <a:off x="0" y="0"/>
              <a:ext cx="4357674" cy="6722423"/>
            </a:xfrm>
            <a:prstGeom prst="rect">
              <a:avLst/>
            </a:prstGeom>
            <a:effectLst/>
          </p:spPr>
        </p:pic>
      </p:grpSp>
      <p:grpSp>
        <p:nvGrpSpPr>
          <p:cNvPr id="295" name="Image"/>
          <p:cNvGrpSpPr/>
          <p:nvPr/>
        </p:nvGrpSpPr>
        <p:grpSpPr>
          <a:xfrm>
            <a:off x="1622" y="14577"/>
            <a:ext cx="13001556" cy="1839131"/>
            <a:chOff x="0" y="0"/>
            <a:chExt cx="13001554" cy="1839129"/>
          </a:xfrm>
        </p:grpSpPr>
        <p:pic>
          <p:nvPicPr>
            <p:cNvPr id="294" name="Image" descr="Image"/>
            <p:cNvPicPr>
              <a:picLocks noChangeAspect="1"/>
            </p:cNvPicPr>
            <p:nvPr/>
          </p:nvPicPr>
          <p:blipFill>
            <a:blip r:embed="rId4">
              <a:extLst/>
            </a:blip>
            <a:srcRect l="5584" t="24076" r="5584" b="59178"/>
            <a:stretch>
              <a:fillRect/>
            </a:stretch>
          </p:blipFill>
          <p:spPr>
            <a:xfrm>
              <a:off x="88900" y="50800"/>
              <a:ext cx="12823755" cy="1610530"/>
            </a:xfrm>
            <a:prstGeom prst="rect">
              <a:avLst/>
            </a:prstGeom>
            <a:ln>
              <a:noFill/>
            </a:ln>
            <a:effectLst/>
          </p:spPr>
        </p:pic>
        <p:pic>
          <p:nvPicPr>
            <p:cNvPr id="293" name="Image" descr="Image"/>
            <p:cNvPicPr>
              <a:picLocks noChangeAspect="0"/>
            </p:cNvPicPr>
            <p:nvPr/>
          </p:nvPicPr>
          <p:blipFill>
            <a:blip r:embed="rId5">
              <a:extLst/>
            </a:blip>
            <a:stretch>
              <a:fillRect/>
            </a:stretch>
          </p:blipFill>
          <p:spPr>
            <a:xfrm>
              <a:off x="0" y="-1"/>
              <a:ext cx="13001555" cy="1839131"/>
            </a:xfrm>
            <a:prstGeom prst="rect">
              <a:avLst/>
            </a:prstGeom>
            <a:effectLst/>
          </p:spPr>
        </p:pic>
      </p:grpSp>
      <p:pic>
        <p:nvPicPr>
          <p:cNvPr id="296" name="Image" descr="Image"/>
          <p:cNvPicPr>
            <a:picLocks noChangeAspect="1"/>
          </p:cNvPicPr>
          <p:nvPr/>
        </p:nvPicPr>
        <p:blipFill>
          <a:blip r:embed="rId6">
            <a:extLst/>
          </a:blip>
          <a:srcRect l="3551" t="0" r="57950" b="0"/>
          <a:stretch>
            <a:fillRect/>
          </a:stretch>
        </p:blipFill>
        <p:spPr>
          <a:xfrm>
            <a:off x="326334" y="428010"/>
            <a:ext cx="5085314" cy="1210352"/>
          </a:xfrm>
          <a:prstGeom prst="rect">
            <a:avLst/>
          </a:prstGeom>
          <a:ln w="12700">
            <a:miter lim="400000"/>
          </a:ln>
          <a:effectLst>
            <a:outerShdw sx="100000" sy="100000" kx="0" ky="0" algn="b" rotWithShape="0" blurRad="63500" dist="25400" dir="5400000">
              <a:srgbClr val="000000"/>
            </a:outerShdw>
          </a:effectLst>
        </p:spPr>
      </p:pic>
      <p:pic>
        <p:nvPicPr>
          <p:cNvPr id="297" name="Image" descr="Image"/>
          <p:cNvPicPr>
            <a:picLocks noChangeAspect="1"/>
          </p:cNvPicPr>
          <p:nvPr/>
        </p:nvPicPr>
        <p:blipFill>
          <a:blip r:embed="rId6">
            <a:extLst/>
          </a:blip>
          <a:srcRect l="41584" t="0" r="3505" b="0"/>
          <a:stretch>
            <a:fillRect/>
          </a:stretch>
        </p:blipFill>
        <p:spPr>
          <a:xfrm>
            <a:off x="5425177" y="428010"/>
            <a:ext cx="7253182" cy="1210352"/>
          </a:xfrm>
          <a:prstGeom prst="rect">
            <a:avLst/>
          </a:prstGeom>
          <a:ln w="12700">
            <a:miter lim="400000"/>
          </a:ln>
          <a:effectLst>
            <a:outerShdw sx="100000" sy="100000" kx="0" ky="0" algn="b" rotWithShape="0" blurRad="63500" dist="25400" dir="5400000">
              <a:srgbClr val="000000"/>
            </a:outerShdw>
          </a:effectLst>
        </p:spPr>
      </p:pic>
      <p:sp>
        <p:nvSpPr>
          <p:cNvPr id="298" name="David SPEAKS of GOD’S majesty…"/>
          <p:cNvSpPr txBox="1"/>
          <p:nvPr/>
        </p:nvSpPr>
        <p:spPr>
          <a:xfrm>
            <a:off x="4831760" y="3437004"/>
            <a:ext cx="8063768"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900"/>
              </a:spcBef>
              <a:buSzPct val="80000"/>
              <a:buBlip>
                <a:blip r:embed="rId7"/>
              </a:buBlip>
              <a:defRPr>
                <a:solidFill>
                  <a:srgbClr val="000000"/>
                </a:solidFill>
                <a:latin typeface="Century Gothic"/>
                <a:ea typeface="Century Gothic"/>
                <a:cs typeface="Century Gothic"/>
                <a:sym typeface="Century Gothic"/>
              </a:defRPr>
            </a:pPr>
            <a:r>
              <a:t>David SPEAKS of GOD’S majesty</a:t>
            </a:r>
          </a:p>
          <a:p>
            <a:pPr marL="1143000" indent="-685800" algn="l">
              <a:spcBef>
                <a:spcPts val="1900"/>
              </a:spcBef>
              <a:buSzPct val="80000"/>
              <a:buBlip>
                <a:blip r:embed="rId8"/>
              </a:buBlip>
              <a:defRPr sz="3400">
                <a:solidFill>
                  <a:srgbClr val="000000"/>
                </a:solidFill>
                <a:latin typeface="Century Gothic"/>
                <a:ea typeface="Century Gothic"/>
                <a:cs typeface="Century Gothic"/>
                <a:sym typeface="Century Gothic"/>
              </a:defRPr>
            </a:pPr>
            <a:r>
              <a:t>“Declare” His “mighty acts” (4) </a:t>
            </a:r>
          </a:p>
          <a:p>
            <a:pPr marL="1143000" indent="-685800" algn="l">
              <a:spcBef>
                <a:spcPts val="1900"/>
              </a:spcBef>
              <a:buSzPct val="80000"/>
              <a:buBlip>
                <a:blip r:embed="rId8"/>
              </a:buBlip>
              <a:defRPr sz="3400">
                <a:solidFill>
                  <a:srgbClr val="000000"/>
                </a:solidFill>
                <a:latin typeface="Century Gothic"/>
                <a:ea typeface="Century Gothic"/>
                <a:cs typeface="Century Gothic"/>
                <a:sym typeface="Century Gothic"/>
              </a:defRPr>
            </a:pPr>
            <a:r>
              <a:t>“Meditate” on God's “majesty,” And His “wondrous works” (5)</a:t>
            </a:r>
          </a:p>
          <a:p>
            <a:pPr marL="1143000" indent="-685800" algn="l">
              <a:spcBef>
                <a:spcPts val="1900"/>
              </a:spcBef>
              <a:buSzPct val="80000"/>
              <a:buBlip>
                <a:blip r:embed="rId8"/>
              </a:buBlip>
              <a:defRPr sz="3400">
                <a:solidFill>
                  <a:srgbClr val="000000"/>
                </a:solidFill>
                <a:latin typeface="Century Gothic"/>
                <a:ea typeface="Century Gothic"/>
                <a:cs typeface="Century Gothic"/>
                <a:sym typeface="Century Gothic"/>
              </a:defRPr>
            </a:pPr>
            <a:r>
              <a:t>“speak of the might” of God’s awesome acts, (6)</a:t>
            </a:r>
          </a:p>
          <a:p>
            <a:pPr marL="1143000" indent="-685800" algn="l">
              <a:spcBef>
                <a:spcPts val="1900"/>
              </a:spcBef>
              <a:buSzPct val="80000"/>
              <a:buBlip>
                <a:blip r:embed="rId8"/>
              </a:buBlip>
              <a:defRPr sz="3400">
                <a:solidFill>
                  <a:srgbClr val="000000"/>
                </a:solidFill>
                <a:latin typeface="Century Gothic"/>
                <a:ea typeface="Century Gothic"/>
                <a:cs typeface="Century Gothic"/>
                <a:sym typeface="Century Gothic"/>
              </a:defRPr>
            </a:pPr>
            <a:r>
              <a:t>“declare” God's “greatness” (6)</a:t>
            </a:r>
          </a:p>
          <a:p>
            <a:pPr marL="685800" indent="-685800" algn="l">
              <a:spcBef>
                <a:spcPts val="1900"/>
              </a:spcBef>
              <a:buSzPct val="80000"/>
              <a:buBlip>
                <a:blip r:embed="rId7"/>
              </a:buBlip>
              <a:defRPr sz="3400">
                <a:solidFill>
                  <a:srgbClr val="000000"/>
                </a:solidFill>
                <a:latin typeface="Century Gothic"/>
                <a:ea typeface="Century Gothic"/>
                <a:cs typeface="Century Gothic"/>
                <a:sym typeface="Century Gothic"/>
              </a:defRPr>
            </a:pPr>
            <a:r>
              <a:t>Yahweh also manifested himself in terrible acts of judgment. (20)</a:t>
            </a:r>
          </a:p>
        </p:txBody>
      </p:sp>
      <p:sp>
        <p:nvSpPr>
          <p:cNvPr id="299" name="Psalm 145:4–6 (NKJV)…"/>
          <p:cNvSpPr txBox="1"/>
          <p:nvPr/>
        </p:nvSpPr>
        <p:spPr>
          <a:xfrm>
            <a:off x="381182" y="5765550"/>
            <a:ext cx="3900353" cy="3373637"/>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t>Psalm 145:4–6 (NKJV) </a:t>
            </a:r>
          </a:p>
          <a:p>
            <a:pPr defTabSz="457200">
              <a:defRPr sz="3200">
                <a:solidFill>
                  <a:srgbClr val="FFFFFF"/>
                </a:solidFill>
                <a:effectLst>
                  <a:outerShdw sx="100000" sy="100000" kx="0" ky="0" algn="b" rotWithShape="0" blurRad="50800" dist="63500" dir="3240000">
                    <a:srgbClr val="000000"/>
                  </a:outerShdw>
                </a:effectLst>
                <a:latin typeface="Times New Roman"/>
                <a:ea typeface="Times New Roman"/>
                <a:cs typeface="Times New Roman"/>
                <a:sym typeface="Times New Roman"/>
              </a:defRPr>
            </a:pPr>
            <a:r>
              <a:rPr baseline="31999"/>
              <a:t>4</a:t>
            </a:r>
            <a:r>
              <a:t> One generation shall praise Your works to another, And shall declare Your mighty acts.</a:t>
            </a:r>
          </a:p>
        </p:txBody>
      </p:sp>
      <p:sp>
        <p:nvSpPr>
          <p:cNvPr id="300" name="POWER"/>
          <p:cNvSpPr/>
          <p:nvPr/>
        </p:nvSpPr>
        <p:spPr>
          <a:xfrm>
            <a:off x="7611188" y="1902742"/>
            <a:ext cx="5159071" cy="1270001"/>
          </a:xfrm>
          <a:prstGeom prst="roundRect">
            <a:avLst>
              <a:gd name="adj" fmla="val 19899"/>
            </a:avLst>
          </a:prstGeom>
          <a:gradFill>
            <a:gsLst>
              <a:gs pos="0">
                <a:srgbClr val="011993"/>
              </a:gs>
              <a:gs pos="100000">
                <a:srgbClr val="0433FF"/>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POWER</a:t>
            </a:r>
          </a:p>
        </p:txBody>
      </p:sp>
      <p:sp>
        <p:nvSpPr>
          <p:cNvPr id="301" name="Arrow"/>
          <p:cNvSpPr/>
          <p:nvPr/>
        </p:nvSpPr>
        <p:spPr>
          <a:xfrm>
            <a:off x="6438834" y="1902742"/>
            <a:ext cx="1270001" cy="1270001"/>
          </a:xfrm>
          <a:prstGeom prst="rightArrow">
            <a:avLst>
              <a:gd name="adj1" fmla="val 100000"/>
              <a:gd name="adj2" fmla="val 20035"/>
            </a:avLst>
          </a:prstGeom>
          <a:solidFill>
            <a:schemeClr val="accent6">
              <a:satOff val="1848"/>
              <a:lumOff val="-15262"/>
            </a:schemeClr>
          </a:solidFill>
          <a:ln w="63500">
            <a:solidFill>
              <a:srgbClr val="FFFFFF"/>
            </a:solidFill>
            <a:miter lim="400000"/>
          </a:ln>
          <a:effectLst>
            <a:outerShdw sx="100000" sy="100000" kx="0" ky="0" algn="b" rotWithShape="0" blurRad="63500" dist="25400" dir="5400000">
              <a:srgbClr val="000000"/>
            </a:outerShdw>
          </a:effectLst>
        </p:spPr>
        <p:txBody>
          <a:bodyPr lIns="50800" tIns="50800" rIns="50800" bIns="50800" anchor="ctr"/>
          <a:lstStyle/>
          <a:p>
            <a:pPr>
              <a:defRPr>
                <a:solidFill>
                  <a:srgbClr val="FFFFFF"/>
                </a:solidFill>
              </a:defRPr>
            </a:pPr>
          </a:p>
        </p:txBody>
      </p:sp>
      <p:sp>
        <p:nvSpPr>
          <p:cNvPr id="302" name="DAVID’S REASONS"/>
          <p:cNvSpPr/>
          <p:nvPr/>
        </p:nvSpPr>
        <p:spPr>
          <a:xfrm>
            <a:off x="148197" y="1902742"/>
            <a:ext cx="7253289" cy="1270001"/>
          </a:xfrm>
          <a:prstGeom prst="roundRect">
            <a:avLst>
              <a:gd name="adj" fmla="val 19899"/>
            </a:avLst>
          </a:prstGeom>
          <a:gradFill>
            <a:gsLst>
              <a:gs pos="0">
                <a:schemeClr val="accent4"/>
              </a:gs>
              <a:gs pos="100000">
                <a:schemeClr val="accent4">
                  <a:hueOff val="-81543"/>
                  <a:satOff val="3097"/>
                  <a:lumOff val="-8662"/>
                </a:schemeClr>
              </a:gs>
            </a:gsLst>
            <a:lin ang="5400000"/>
          </a:gradFill>
          <a:ln w="63500">
            <a:solidFill>
              <a:srgbClr val="FFFFFF"/>
            </a:solidFill>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2820000">
                    <a:srgbClr val="000000"/>
                  </a:outerShdw>
                </a:effectLst>
                <a:latin typeface="Gill Sans"/>
                <a:ea typeface="Gill Sans"/>
                <a:cs typeface="Gill Sans"/>
                <a:sym typeface="Gill Sans"/>
              </a:defRPr>
            </a:lvl1pPr>
          </a:lstStyle>
          <a:p>
            <a:pPr/>
            <a:r>
              <a:t>DAVID’S REASONS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8">
                                            <p:txEl>
                                              <p:pRg st="1" end="1"/>
                                            </p:txEl>
                                          </p:spTgt>
                                        </p:tgtEl>
                                        <p:attrNameLst>
                                          <p:attrName>style.visibility</p:attrName>
                                        </p:attrNameLst>
                                      </p:cBhvr>
                                      <p:to>
                                        <p:strVal val="visible"/>
                                      </p:to>
                                    </p:set>
                                    <p:animEffect filter="fade" transition="in">
                                      <p:cBhvr>
                                        <p:cTn id="7" dur="1500"/>
                                        <p:tgtEl>
                                          <p:spTgt spid="2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8">
                                            <p:txEl>
                                              <p:pRg st="2" end="2"/>
                                            </p:txEl>
                                          </p:spTgt>
                                        </p:tgtEl>
                                        <p:attrNameLst>
                                          <p:attrName>style.visibility</p:attrName>
                                        </p:attrNameLst>
                                      </p:cBhvr>
                                      <p:to>
                                        <p:strVal val="visible"/>
                                      </p:to>
                                    </p:set>
                                    <p:animEffect filter="fade" transition="in">
                                      <p:cBhvr>
                                        <p:cTn id="12" dur="1500"/>
                                        <p:tgtEl>
                                          <p:spTgt spid="2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8">
                                            <p:txEl>
                                              <p:pRg st="3" end="3"/>
                                            </p:txEl>
                                          </p:spTgt>
                                        </p:tgtEl>
                                        <p:attrNameLst>
                                          <p:attrName>style.visibility</p:attrName>
                                        </p:attrNameLst>
                                      </p:cBhvr>
                                      <p:to>
                                        <p:strVal val="visible"/>
                                      </p:to>
                                    </p:set>
                                    <p:animEffect filter="fade" transition="in">
                                      <p:cBhvr>
                                        <p:cTn id="17" dur="1500"/>
                                        <p:tgtEl>
                                          <p:spTgt spid="29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8">
                                            <p:txEl>
                                              <p:pRg st="4" end="4"/>
                                            </p:txEl>
                                          </p:spTgt>
                                        </p:tgtEl>
                                        <p:attrNameLst>
                                          <p:attrName>style.visibility</p:attrName>
                                        </p:attrNameLst>
                                      </p:cBhvr>
                                      <p:to>
                                        <p:strVal val="visible"/>
                                      </p:to>
                                    </p:set>
                                    <p:animEffect filter="fade" transition="in">
                                      <p:cBhvr>
                                        <p:cTn id="22" dur="1500"/>
                                        <p:tgtEl>
                                          <p:spTgt spid="29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98">
                                            <p:txEl>
                                              <p:pRg st="5" end="5"/>
                                            </p:txEl>
                                          </p:spTgt>
                                        </p:tgtEl>
                                        <p:attrNameLst>
                                          <p:attrName>style.visibility</p:attrName>
                                        </p:attrNameLst>
                                      </p:cBhvr>
                                      <p:to>
                                        <p:strVal val="visible"/>
                                      </p:to>
                                    </p:set>
                                    <p:animEffect filter="fade" transition="in">
                                      <p:cBhvr>
                                        <p:cTn id="27" dur="1500"/>
                                        <p:tgtEl>
                                          <p:spTgt spid="29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