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8" name="Shape 158"/>
          <p:cNvSpPr/>
          <p:nvPr>
            <p:ph type="sldImg"/>
          </p:nvPr>
        </p:nvSpPr>
        <p:spPr>
          <a:xfrm>
            <a:off x="1143000" y="685800"/>
            <a:ext cx="4572000" cy="3429000"/>
          </a:xfrm>
          <a:prstGeom prst="rect">
            <a:avLst/>
          </a:prstGeom>
        </p:spPr>
        <p:txBody>
          <a:bodyPr/>
          <a:lstStyle/>
          <a:p>
            <a:pPr/>
          </a:p>
        </p:txBody>
      </p:sp>
      <p:sp>
        <p:nvSpPr>
          <p:cNvPr id="159" name="Shape 1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Ducati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Ducati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Ducati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Ducati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Slide Number"/>
          <p:cNvSpPr txBox="1"/>
          <p:nvPr>
            <p:ph type="sldNum" sz="quarter" idx="2"/>
          </p:nvPr>
        </p:nvSpPr>
        <p:spPr>
          <a:xfrm>
            <a:off x="11952882" y="13038931"/>
            <a:ext cx="460376" cy="498476"/>
          </a:xfrm>
          <a:prstGeom prst="rect">
            <a:avLst/>
          </a:prstGeom>
        </p:spPr>
        <p:txBody>
          <a:bodyPr lIns="71437" tIns="71437" rIns="71437" bIns="71437"/>
          <a:lstStyle>
            <a:lvl1pPr defTabSz="821531"/>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2" name="157638500_2257x3000.jpeg"/>
          <p:cNvSpPr/>
          <p:nvPr>
            <p:ph type="pic" idx="21"/>
          </p:nvPr>
        </p:nvSpPr>
        <p:spPr>
          <a:xfrm>
            <a:off x="3048000" y="-17860"/>
            <a:ext cx="18288000" cy="13758673"/>
          </a:xfrm>
          <a:prstGeom prst="rect">
            <a:avLst/>
          </a:prstGeom>
        </p:spPr>
        <p:txBody>
          <a:bodyPr lIns="91439" tIns="45719" rIns="91439" bIns="45719" anchor="t">
            <a:noAutofit/>
          </a:bodyPr>
          <a:lstStyle/>
          <a:p>
            <a:pPr/>
          </a:p>
        </p:txBody>
      </p:sp>
      <p:sp>
        <p:nvSpPr>
          <p:cNvPr id="143" name="Slide Number"/>
          <p:cNvSpPr txBox="1"/>
          <p:nvPr>
            <p:ph type="sldNum" sz="quarter" idx="2"/>
          </p:nvPr>
        </p:nvSpPr>
        <p:spPr>
          <a:xfrm>
            <a:off x="11952882" y="12662296"/>
            <a:ext cx="460376" cy="498476"/>
          </a:xfrm>
          <a:prstGeom prst="rect">
            <a:avLst/>
          </a:prstGeom>
        </p:spPr>
        <p:txBody>
          <a:bodyPr lIns="71437" tIns="71437" rIns="71437" bIns="71437" anchor="t"/>
          <a:lstStyle>
            <a:lvl1pPr defTabSz="821531">
              <a:defRPr>
                <a:solidFill>
                  <a:srgbClr val="6F6A5A"/>
                </a:solidFill>
                <a:latin typeface="Cochin"/>
                <a:ea typeface="Cochin"/>
                <a:cs typeface="Cochin"/>
                <a:sym typeface="Coc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0" name="Title Text"/>
          <p:cNvSpPr txBox="1"/>
          <p:nvPr>
            <p:ph type="title"/>
          </p:nvPr>
        </p:nvSpPr>
        <p:spPr>
          <a:xfrm>
            <a:off x="4476750" y="767953"/>
            <a:ext cx="15430500" cy="2607469"/>
          </a:xfrm>
          <a:prstGeom prst="rect">
            <a:avLst/>
          </a:prstGeom>
        </p:spPr>
        <p:txBody>
          <a:bodyPr lIns="71437" tIns="71437" rIns="71437" bIns="71437"/>
          <a:lstStyle>
            <a:lvl1pPr defTabSz="821531">
              <a:defRPr cap="none" sz="10800">
                <a:solidFill>
                  <a:srgbClr val="6F6A5A"/>
                </a:solidFill>
                <a:latin typeface="Copperplate"/>
                <a:ea typeface="Copperplate"/>
                <a:cs typeface="Copperplate"/>
                <a:sym typeface="Copperplate"/>
              </a:defRPr>
            </a:lvl1pPr>
          </a:lstStyle>
          <a:p>
            <a:pPr/>
            <a:r>
              <a:t>Title Text</a:t>
            </a:r>
          </a:p>
        </p:txBody>
      </p:sp>
      <p:sp>
        <p:nvSpPr>
          <p:cNvPr id="151" name="Body Level One…"/>
          <p:cNvSpPr txBox="1"/>
          <p:nvPr>
            <p:ph type="body" sz="half" idx="1"/>
          </p:nvPr>
        </p:nvSpPr>
        <p:spPr>
          <a:xfrm>
            <a:off x="4476750" y="3893343"/>
            <a:ext cx="15430500" cy="8036720"/>
          </a:xfrm>
          <a:prstGeom prst="rect">
            <a:avLst/>
          </a:prstGeom>
        </p:spPr>
        <p:txBody>
          <a:bodyPr lIns="71437" tIns="71437" rIns="71437" bIns="71437"/>
          <a:lstStyle>
            <a:lvl1pPr marL="586740" indent="-586740" defTabSz="821531">
              <a:spcBef>
                <a:spcPts val="4200"/>
              </a:spcBef>
              <a:buClr>
                <a:srgbClr val="A29A85"/>
              </a:buClr>
              <a:buSzPct val="100000"/>
              <a:defRPr sz="5600">
                <a:solidFill>
                  <a:srgbClr val="6F6A5A"/>
                </a:solidFill>
                <a:latin typeface="Baskerville"/>
                <a:ea typeface="Baskerville"/>
                <a:cs typeface="Baskerville"/>
                <a:sym typeface="Baskerville"/>
              </a:defRPr>
            </a:lvl1pPr>
            <a:lvl2pPr marL="1005839" indent="-586739" defTabSz="821531">
              <a:spcBef>
                <a:spcPts val="4200"/>
              </a:spcBef>
              <a:buClr>
                <a:srgbClr val="A29A85"/>
              </a:buClr>
              <a:buSzPct val="100000"/>
              <a:defRPr sz="5600">
                <a:solidFill>
                  <a:srgbClr val="6F6A5A"/>
                </a:solidFill>
                <a:latin typeface="Baskerville"/>
                <a:ea typeface="Baskerville"/>
                <a:cs typeface="Baskerville"/>
                <a:sym typeface="Baskerville"/>
              </a:defRPr>
            </a:lvl2pPr>
            <a:lvl3pPr marL="1348739" indent="-586739" defTabSz="821531">
              <a:spcBef>
                <a:spcPts val="4200"/>
              </a:spcBef>
              <a:buClr>
                <a:srgbClr val="A29A85"/>
              </a:buClr>
              <a:buSzPct val="100000"/>
              <a:defRPr sz="5600">
                <a:solidFill>
                  <a:srgbClr val="6F6A5A"/>
                </a:solidFill>
                <a:latin typeface="Baskerville"/>
                <a:ea typeface="Baskerville"/>
                <a:cs typeface="Baskerville"/>
                <a:sym typeface="Baskerville"/>
              </a:defRPr>
            </a:lvl3pPr>
            <a:lvl4pPr marL="1729739" indent="-586739" defTabSz="821531">
              <a:spcBef>
                <a:spcPts val="4200"/>
              </a:spcBef>
              <a:buClr>
                <a:srgbClr val="A29A85"/>
              </a:buClr>
              <a:buSzPct val="100000"/>
              <a:defRPr sz="5600">
                <a:solidFill>
                  <a:srgbClr val="6F6A5A"/>
                </a:solidFill>
                <a:latin typeface="Baskerville"/>
                <a:ea typeface="Baskerville"/>
                <a:cs typeface="Baskerville"/>
                <a:sym typeface="Baskerville"/>
              </a:defRPr>
            </a:lvl4pPr>
            <a:lvl5pPr marL="2110739" indent="-586739" defTabSz="821531">
              <a:spcBef>
                <a:spcPts val="4200"/>
              </a:spcBef>
              <a:buClr>
                <a:srgbClr val="A29A85"/>
              </a:buClr>
              <a:buSzPct val="100000"/>
              <a:defRPr sz="5600">
                <a:solidFill>
                  <a:srgbClr val="6F6A5A"/>
                </a:solidFill>
                <a:latin typeface="Baskerville"/>
                <a:ea typeface="Baskerville"/>
                <a:cs typeface="Baskerville"/>
                <a:sym typeface="Baskerville"/>
              </a:defRPr>
            </a:lvl5pPr>
          </a:lstStyle>
          <a:p>
            <a:pPr/>
            <a:r>
              <a:t>Body Level One</a:t>
            </a:r>
          </a:p>
          <a:p>
            <a:pPr lvl="1"/>
            <a:r>
              <a:t>Body Level Two</a:t>
            </a:r>
          </a:p>
          <a:p>
            <a:pPr lvl="2"/>
            <a:r>
              <a:t>Body Level Three</a:t>
            </a:r>
          </a:p>
          <a:p>
            <a:pPr lvl="3"/>
            <a:r>
              <a:t>Body Level Four</a:t>
            </a:r>
          </a:p>
          <a:p>
            <a:pPr lvl="4"/>
            <a:r>
              <a:t>Body Level Five</a:t>
            </a:r>
          </a:p>
        </p:txBody>
      </p:sp>
      <p:sp>
        <p:nvSpPr>
          <p:cNvPr id="152" name="Slide Number"/>
          <p:cNvSpPr txBox="1"/>
          <p:nvPr>
            <p:ph type="sldNum" sz="quarter" idx="2"/>
          </p:nvPr>
        </p:nvSpPr>
        <p:spPr>
          <a:xfrm>
            <a:off x="11952882" y="12662296"/>
            <a:ext cx="460376" cy="498476"/>
          </a:xfrm>
          <a:prstGeom prst="rect">
            <a:avLst/>
          </a:prstGeom>
        </p:spPr>
        <p:txBody>
          <a:bodyPr lIns="71437" tIns="71437" rIns="71437" bIns="71437" anchor="t"/>
          <a:lstStyle>
            <a:lvl1pPr defTabSz="821531">
              <a:defRPr>
                <a:solidFill>
                  <a:srgbClr val="6F6A5A"/>
                </a:solidFill>
                <a:latin typeface="Cochin"/>
                <a:ea typeface="Cochin"/>
                <a:cs typeface="Cochin"/>
                <a:sym typeface="Coc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Ducati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Ducati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Ducati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8.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tif"/><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tif"/><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Front view of a red Ducati motorcycle against a black background" descr="Front view of a red Ducati motorcycle against a black background"/>
          <p:cNvPicPr>
            <a:picLocks noChangeAspect="1"/>
          </p:cNvPicPr>
          <p:nvPr>
            <p:ph type="pic" idx="21"/>
          </p:nvPr>
        </p:nvPicPr>
        <p:blipFill>
          <a:blip r:embed="rId2">
            <a:extLst/>
          </a:blip>
          <a:srcRect l="0" t="7787" r="0" b="7787"/>
          <a:stretch>
            <a:fillRect/>
          </a:stretch>
        </p:blipFill>
        <p:spPr>
          <a:prstGeom prst="rect">
            <a:avLst/>
          </a:prstGeom>
        </p:spPr>
      </p:pic>
      <p:grpSp>
        <p:nvGrpSpPr>
          <p:cNvPr id="164" name="“A CHRISTIAN'S RESPONSE TO ABUSIVE AUTHORITY”"/>
          <p:cNvGrpSpPr/>
          <p:nvPr/>
        </p:nvGrpSpPr>
        <p:grpSpPr>
          <a:xfrm>
            <a:off x="11800354" y="5327553"/>
            <a:ext cx="12077484" cy="5770141"/>
            <a:chOff x="0" y="0"/>
            <a:chExt cx="12077482" cy="5770140"/>
          </a:xfrm>
        </p:grpSpPr>
        <p:sp>
          <p:nvSpPr>
            <p:cNvPr id="163" name="“A CHRISTIAN'S RESPONSE TO ABUSIVE AUTHORITY”"/>
            <p:cNvSpPr txBox="1"/>
            <p:nvPr/>
          </p:nvSpPr>
          <p:spPr>
            <a:xfrm>
              <a:off x="101600" y="63500"/>
              <a:ext cx="11874283" cy="5503441"/>
            </a:xfrm>
            <a:prstGeom prst="rect">
              <a:avLst/>
            </a:prstGeom>
            <a:solidFill>
              <a:srgbClr val="424242">
                <a:alpha val="42866"/>
              </a:srgb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9200">
                  <a:solidFill>
                    <a:srgbClr val="EBEBEB"/>
                  </a:solidFill>
                  <a:effectLst>
                    <a:outerShdw sx="100000" sy="100000" kx="0" ky="0" algn="b" rotWithShape="0" blurRad="63500" dist="63500" dir="180000">
                      <a:srgbClr val="000000"/>
                    </a:outerShdw>
                  </a:effectLst>
                  <a:latin typeface="Times New Roman"/>
                  <a:ea typeface="Times New Roman"/>
                  <a:cs typeface="Times New Roman"/>
                  <a:sym typeface="Times New Roman"/>
                </a:defRPr>
              </a:lvl1pPr>
            </a:lstStyle>
            <a:p>
              <a:pPr/>
              <a:r>
                <a:t>“A CHRISTIAN'S RESPONSE TO ABUSIVE AUTHORITY” </a:t>
              </a:r>
            </a:p>
          </p:txBody>
        </p:sp>
        <p:pic>
          <p:nvPicPr>
            <p:cNvPr id="162" name="“A CHRISTIAN'S RESPONSE TO ABUSIVE AUTHORITY” “A CHRISTIAN'S RESPONSE TO ABUSIVE AUTHORITY” " descr="“A CHRISTIAN'S RESPONSE TO ABUSIVE AUTHORITY” “A CHRISTIAN'S RESPONSE TO ABUSIVE AUTHORITY” "/>
            <p:cNvPicPr>
              <a:picLocks noChangeAspect="0"/>
            </p:cNvPicPr>
            <p:nvPr/>
          </p:nvPicPr>
          <p:blipFill>
            <a:blip r:embed="rId3">
              <a:extLst/>
            </a:blip>
            <a:stretch>
              <a:fillRect/>
            </a:stretch>
          </p:blipFill>
          <p:spPr>
            <a:xfrm>
              <a:off x="0" y="0"/>
              <a:ext cx="12077483" cy="5770141"/>
            </a:xfrm>
            <a:prstGeom prst="rect">
              <a:avLst/>
            </a:prstGeom>
            <a:effectLst/>
          </p:spPr>
        </p:pic>
      </p:grpSp>
      <p:sp>
        <p:nvSpPr>
          <p:cNvPr id="165" name="(1 Peter 2:18-25)"/>
          <p:cNvSpPr txBox="1"/>
          <p:nvPr/>
        </p:nvSpPr>
        <p:spPr>
          <a:xfrm>
            <a:off x="11862317" y="11057025"/>
            <a:ext cx="11953558" cy="1461667"/>
          </a:xfrm>
          <a:prstGeom prst="rect">
            <a:avLst/>
          </a:prstGeom>
          <a:solidFill>
            <a:srgbClr val="FFFFFF">
              <a:alpha val="78063"/>
            </a:srgbClr>
          </a:solidFill>
          <a:ln w="635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821531">
              <a:lnSpc>
                <a:spcPct val="100000"/>
              </a:lnSpc>
              <a:spcBef>
                <a:spcPts val="0"/>
              </a:spcBef>
              <a:defRPr cap="all" sz="9200">
                <a:solidFill>
                  <a:srgbClr val="000000"/>
                </a:solidFill>
                <a:latin typeface="Times New Roman"/>
                <a:ea typeface="Times New Roman"/>
                <a:cs typeface="Times New Roman"/>
                <a:sym typeface="Times New Roman"/>
              </a:defRPr>
            </a:pPr>
            <a:r>
              <a:t>(1 </a:t>
            </a:r>
            <a:r>
              <a:rPr cap="none"/>
              <a:t>Peter</a:t>
            </a:r>
            <a:r>
              <a:t> 2:18-25)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Rectangle 1"/>
          <p:cNvSpPr txBox="1"/>
          <p:nvPr/>
        </p:nvSpPr>
        <p:spPr>
          <a:xfrm>
            <a:off x="6904316" y="3341706"/>
            <a:ext cx="17400046" cy="99702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1613646" indent="-927846" defTabSz="821531">
              <a:lnSpc>
                <a:spcPct val="100000"/>
              </a:lnSpc>
              <a:spcBef>
                <a:spcPts val="3400"/>
              </a:spcBef>
              <a:buSzPct val="80000"/>
              <a:buBlip>
                <a:blip r:embed="rId2"/>
              </a:buBlip>
              <a:defRPr>
                <a:solidFill>
                  <a:srgbClr val="000000"/>
                </a:solidFill>
                <a:latin typeface="Century Gothic"/>
                <a:ea typeface="Century Gothic"/>
                <a:cs typeface="Century Gothic"/>
                <a:sym typeface="Century Gothic"/>
              </a:defRPr>
            </a:pPr>
            <a:r>
              <a:rPr i="1"/>
              <a:t>hupotasso</a:t>
            </a:r>
            <a:r>
              <a:t> (ὑποτάσσω, 5293), — in the middle or passive voice, to subject oneself, to obey, be subject to … Vines</a:t>
            </a:r>
          </a:p>
          <a:p>
            <a:pPr marL="1613646" indent="-927846" defTabSz="821531">
              <a:lnSpc>
                <a:spcPct val="100000"/>
              </a:lnSpc>
              <a:spcBef>
                <a:spcPts val="3400"/>
              </a:spcBef>
              <a:buSzPct val="80000"/>
              <a:buBlip>
                <a:blip r:embed="rId2"/>
              </a:buBlip>
              <a:defRPr>
                <a:solidFill>
                  <a:srgbClr val="000000"/>
                </a:solidFill>
                <a:latin typeface="Century Gothic"/>
                <a:ea typeface="Century Gothic"/>
                <a:cs typeface="Century Gothic"/>
                <a:sym typeface="Century Gothic"/>
              </a:defRPr>
            </a:pPr>
            <a:r>
              <a:rPr i="1"/>
              <a:t>hupotasso</a:t>
            </a:r>
            <a:r>
              <a:t> (ὑποτάσσω, 5293) to submit to the orders or directives of someone—‘to obey, to submit to, obedience, submission.’ … Lou Nida </a:t>
            </a:r>
          </a:p>
          <a:p>
            <a:pPr marL="1613646" indent="-927846" defTabSz="821531">
              <a:lnSpc>
                <a:spcPct val="100000"/>
              </a:lnSpc>
              <a:spcBef>
                <a:spcPts val="3400"/>
              </a:spcBef>
              <a:buSzPct val="80000"/>
              <a:buBlip>
                <a:blip r:embed="rId2"/>
              </a:buBlip>
              <a:defRPr>
                <a:solidFill>
                  <a:srgbClr val="000000"/>
                </a:solidFill>
                <a:latin typeface="Century Gothic"/>
                <a:ea typeface="Century Gothic"/>
                <a:cs typeface="Century Gothic"/>
                <a:sym typeface="Century Gothic"/>
              </a:defRPr>
            </a:pPr>
            <a:r>
              <a:t>To place one's self under / of one’s own willing acceptance.</a:t>
            </a:r>
          </a:p>
        </p:txBody>
      </p:sp>
      <p:grpSp>
        <p:nvGrpSpPr>
          <p:cNvPr id="219" name="Image"/>
          <p:cNvGrpSpPr/>
          <p:nvPr/>
        </p:nvGrpSpPr>
        <p:grpSpPr>
          <a:xfrm>
            <a:off x="365973" y="1820856"/>
            <a:ext cx="6665699" cy="11782990"/>
            <a:chOff x="0" y="0"/>
            <a:chExt cx="6665698" cy="11782989"/>
          </a:xfrm>
        </p:grpSpPr>
        <p:pic>
          <p:nvPicPr>
            <p:cNvPr id="218"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17"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grpSp>
        <p:nvGrpSpPr>
          <p:cNvPr id="222" name="“A CHRISTIAN'S RESPONSE TO ABUSIVE AUTHORITY”"/>
          <p:cNvGrpSpPr/>
          <p:nvPr/>
        </p:nvGrpSpPr>
        <p:grpSpPr>
          <a:xfrm>
            <a:off x="388804" y="372195"/>
            <a:ext cx="23606393" cy="1376730"/>
            <a:chOff x="0" y="0"/>
            <a:chExt cx="23606391" cy="1376728"/>
          </a:xfrm>
        </p:grpSpPr>
        <p:sp>
          <p:nvSpPr>
            <p:cNvPr id="221"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220" name="“A CHRISTIAN'S RESPONSE TO ABUSIVE AUTHORITY” “A CHRISTIAN'S RESPONSE TO ABUSIVE AUTHORITY” " descr="“A CHRISTIAN'S RESPONSE TO ABUSIVE AUTHORITY” “A CHRISTIAN'S RESPONSE TO ABUSIVE AUTHORITY” "/>
            <p:cNvPicPr>
              <a:picLocks noChangeAspect="0"/>
            </p:cNvPicPr>
            <p:nvPr/>
          </p:nvPicPr>
          <p:blipFill>
            <a:blip r:embed="rId5">
              <a:extLst/>
            </a:blip>
            <a:stretch>
              <a:fillRect/>
            </a:stretch>
          </p:blipFill>
          <p:spPr>
            <a:xfrm>
              <a:off x="0" y="0"/>
              <a:ext cx="23606392" cy="1376729"/>
            </a:xfrm>
            <a:prstGeom prst="rect">
              <a:avLst/>
            </a:prstGeom>
            <a:effectLst/>
          </p:spPr>
        </p:pic>
      </p:grpSp>
      <p:sp>
        <p:nvSpPr>
          <p:cNvPr id="223" name="1 Peter 2:18 (NKJV)…"/>
          <p:cNvSpPr txBox="1"/>
          <p:nvPr/>
        </p:nvSpPr>
        <p:spPr>
          <a:xfrm>
            <a:off x="758619" y="4974769"/>
            <a:ext cx="5880407" cy="79972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2:18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18</a:t>
            </a:r>
            <a:r>
              <a:t> Servants, </a:t>
            </a:r>
            <a:r>
              <a:rPr i="1"/>
              <a:t>be</a:t>
            </a:r>
            <a:r>
              <a:t> submissive to </a:t>
            </a:r>
            <a:r>
              <a:rPr i="1"/>
              <a:t>your</a:t>
            </a:r>
            <a:r>
              <a:t> masters with all fear, not only to the good and gentle, but also to the harsh.</a:t>
            </a:r>
          </a:p>
        </p:txBody>
      </p:sp>
      <p:sp>
        <p:nvSpPr>
          <p:cNvPr id="224" name="Servants, be submissive to your masters (2:18-20)"/>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pPr>
            <a:r>
              <a:t>Servants, </a:t>
            </a:r>
            <a:r>
              <a:rPr i="1"/>
              <a:t>be</a:t>
            </a:r>
            <a:r>
              <a:t> submissive to </a:t>
            </a:r>
            <a:r>
              <a:rPr i="1"/>
              <a:t>your</a:t>
            </a:r>
            <a:r>
              <a:t> masters (2:18-20)</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6">
                                            <p:txEl>
                                              <p:pRg st="1" end="1"/>
                                            </p:txEl>
                                          </p:spTgt>
                                        </p:tgtEl>
                                        <p:attrNameLst>
                                          <p:attrName>style.visibility</p:attrName>
                                        </p:attrNameLst>
                                      </p:cBhvr>
                                      <p:to>
                                        <p:strVal val="visible"/>
                                      </p:to>
                                    </p:set>
                                    <p:animEffect filter="fade" transition="in">
                                      <p:cBhvr>
                                        <p:cTn id="7" dur="2000"/>
                                        <p:tgtEl>
                                          <p:spTgt spid="2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16">
                                            <p:txEl>
                                              <p:pRg st="2" end="2"/>
                                            </p:txEl>
                                          </p:spTgt>
                                        </p:tgtEl>
                                        <p:attrNameLst>
                                          <p:attrName>style.visibility</p:attrName>
                                        </p:attrNameLst>
                                      </p:cBhvr>
                                      <p:to>
                                        <p:strVal val="visible"/>
                                      </p:to>
                                    </p:set>
                                    <p:animEffect filter="fade" transition="in">
                                      <p:cBhvr>
                                        <p:cTn id="12" dur="2000"/>
                                        <p:tgtEl>
                                          <p:spTgt spid="21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Rectangle 1"/>
          <p:cNvSpPr txBox="1"/>
          <p:nvPr/>
        </p:nvSpPr>
        <p:spPr>
          <a:xfrm>
            <a:off x="6904316" y="3341706"/>
            <a:ext cx="17400046" cy="10277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1613646" indent="-927846" defTabSz="821531">
              <a:lnSpc>
                <a:spcPct val="100000"/>
              </a:lnSpc>
              <a:spcBef>
                <a:spcPts val="3400"/>
              </a:spcBef>
              <a:buSzPct val="80000"/>
              <a:buBlip>
                <a:blip r:embed="rId2"/>
              </a:buBlip>
              <a:defRPr sz="6000">
                <a:solidFill>
                  <a:srgbClr val="000000"/>
                </a:solidFill>
                <a:latin typeface="Century Gothic"/>
                <a:ea typeface="Century Gothic"/>
                <a:cs typeface="Century Gothic"/>
                <a:sym typeface="Century Gothic"/>
              </a:defRPr>
            </a:pPr>
            <a:r>
              <a:t>“</a:t>
            </a:r>
            <a:r>
              <a:rPr b="1"/>
              <a:t>Masters</a:t>
            </a:r>
            <a:r>
              <a:t>" - despotes (δεσπότης, 1203), “a master, lord, one who possesses supreme authority,” (Vines)</a:t>
            </a:r>
          </a:p>
          <a:p>
            <a:pPr marL="1613646" indent="-927846" defTabSz="821531">
              <a:lnSpc>
                <a:spcPct val="100000"/>
              </a:lnSpc>
              <a:spcBef>
                <a:spcPts val="3400"/>
              </a:spcBef>
              <a:buSzPct val="80000"/>
              <a:buBlip>
                <a:blip r:embed="rId2"/>
              </a:buBlip>
              <a:defRPr sz="6000">
                <a:solidFill>
                  <a:srgbClr val="000000"/>
                </a:solidFill>
                <a:latin typeface="Century Gothic"/>
                <a:ea typeface="Century Gothic"/>
                <a:cs typeface="Century Gothic"/>
                <a:sym typeface="Century Gothic"/>
              </a:defRPr>
            </a:pPr>
            <a:r>
              <a:t>57.13 δεσπότηςb, ου m: “one who owns and/or controls the activities of slaves, servants, or subjects, with the implication of absolute, and in some instances, arbitrary jurisdiction” (Lou Nida)</a:t>
            </a:r>
          </a:p>
          <a:p>
            <a:pPr marL="1613646" indent="-927846" defTabSz="821531">
              <a:lnSpc>
                <a:spcPct val="100000"/>
              </a:lnSpc>
              <a:spcBef>
                <a:spcPts val="3400"/>
              </a:spcBef>
              <a:buSzPct val="80000"/>
              <a:buBlip>
                <a:blip r:embed="rId2"/>
              </a:buBlip>
              <a:defRPr sz="6000">
                <a:solidFill>
                  <a:srgbClr val="000000"/>
                </a:solidFill>
                <a:latin typeface="Century Gothic"/>
                <a:ea typeface="Century Gothic"/>
                <a:cs typeface="Century Gothic"/>
                <a:sym typeface="Century Gothic"/>
              </a:defRPr>
            </a:pPr>
            <a:r>
              <a:t>Basically, the boss who owns the contract to which one is bound.</a:t>
            </a:r>
          </a:p>
        </p:txBody>
      </p:sp>
      <p:grpSp>
        <p:nvGrpSpPr>
          <p:cNvPr id="229" name="Image"/>
          <p:cNvGrpSpPr/>
          <p:nvPr/>
        </p:nvGrpSpPr>
        <p:grpSpPr>
          <a:xfrm>
            <a:off x="365973" y="1820856"/>
            <a:ext cx="6665699" cy="11782990"/>
            <a:chOff x="0" y="0"/>
            <a:chExt cx="6665698" cy="11782989"/>
          </a:xfrm>
        </p:grpSpPr>
        <p:pic>
          <p:nvPicPr>
            <p:cNvPr id="228"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27"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grpSp>
        <p:nvGrpSpPr>
          <p:cNvPr id="232" name="“A CHRISTIAN'S RESPONSE TO ABUSIVE AUTHORITY”"/>
          <p:cNvGrpSpPr/>
          <p:nvPr/>
        </p:nvGrpSpPr>
        <p:grpSpPr>
          <a:xfrm>
            <a:off x="388804" y="372195"/>
            <a:ext cx="23606393" cy="1376730"/>
            <a:chOff x="0" y="0"/>
            <a:chExt cx="23606391" cy="1376728"/>
          </a:xfrm>
        </p:grpSpPr>
        <p:sp>
          <p:nvSpPr>
            <p:cNvPr id="231"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230" name="“A CHRISTIAN'S RESPONSE TO ABUSIVE AUTHORITY” “A CHRISTIAN'S RESPONSE TO ABUSIVE AUTHORITY” " descr="“A CHRISTIAN'S RESPONSE TO ABUSIVE AUTHORITY” “A CHRISTIAN'S RESPONSE TO ABUSIVE AUTHORITY” "/>
            <p:cNvPicPr>
              <a:picLocks noChangeAspect="0"/>
            </p:cNvPicPr>
            <p:nvPr/>
          </p:nvPicPr>
          <p:blipFill>
            <a:blip r:embed="rId5">
              <a:extLst/>
            </a:blip>
            <a:stretch>
              <a:fillRect/>
            </a:stretch>
          </p:blipFill>
          <p:spPr>
            <a:xfrm>
              <a:off x="0" y="0"/>
              <a:ext cx="23606392" cy="1376729"/>
            </a:xfrm>
            <a:prstGeom prst="rect">
              <a:avLst/>
            </a:prstGeom>
            <a:effectLst/>
          </p:spPr>
        </p:pic>
      </p:grpSp>
      <p:sp>
        <p:nvSpPr>
          <p:cNvPr id="233" name="1 Peter 2:18 (NKJV)…"/>
          <p:cNvSpPr txBox="1"/>
          <p:nvPr/>
        </p:nvSpPr>
        <p:spPr>
          <a:xfrm>
            <a:off x="758619" y="4974769"/>
            <a:ext cx="5880407" cy="79972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2:18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18</a:t>
            </a:r>
            <a:r>
              <a:t> Servants, </a:t>
            </a:r>
            <a:r>
              <a:rPr i="1"/>
              <a:t>be</a:t>
            </a:r>
            <a:r>
              <a:t> submissive to </a:t>
            </a:r>
            <a:r>
              <a:rPr i="1"/>
              <a:t>your</a:t>
            </a:r>
            <a:r>
              <a:t> masters with all fear, not only to the good and gentle, but also to the harsh.</a:t>
            </a:r>
          </a:p>
        </p:txBody>
      </p:sp>
      <p:sp>
        <p:nvSpPr>
          <p:cNvPr id="234" name="Servants, be submissive to your masters (2:18-20)"/>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pPr>
            <a:r>
              <a:t>Servants, </a:t>
            </a:r>
            <a:r>
              <a:rPr i="1"/>
              <a:t>be</a:t>
            </a:r>
            <a:r>
              <a:t> submissive to </a:t>
            </a:r>
            <a:r>
              <a:rPr i="1"/>
              <a:t>your</a:t>
            </a:r>
            <a:r>
              <a:t> masters (2:18-20)</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6">
                                            <p:txEl>
                                              <p:pRg st="1" end="1"/>
                                            </p:txEl>
                                          </p:spTgt>
                                        </p:tgtEl>
                                        <p:attrNameLst>
                                          <p:attrName>style.visibility</p:attrName>
                                        </p:attrNameLst>
                                      </p:cBhvr>
                                      <p:to>
                                        <p:strVal val="visible"/>
                                      </p:to>
                                    </p:set>
                                    <p:animEffect filter="fade" transition="in">
                                      <p:cBhvr>
                                        <p:cTn id="7" dur="2000"/>
                                        <p:tgtEl>
                                          <p:spTgt spid="2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26">
                                            <p:txEl>
                                              <p:pRg st="2" end="2"/>
                                            </p:txEl>
                                          </p:spTgt>
                                        </p:tgtEl>
                                        <p:attrNameLst>
                                          <p:attrName>style.visibility</p:attrName>
                                        </p:attrNameLst>
                                      </p:cBhvr>
                                      <p:to>
                                        <p:strVal val="visible"/>
                                      </p:to>
                                    </p:set>
                                    <p:animEffect filter="fade" transition="in">
                                      <p:cBhvr>
                                        <p:cTn id="12" dur="2000"/>
                                        <p:tgtEl>
                                          <p:spTgt spid="22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6"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38" name="Image"/>
          <p:cNvGrpSpPr/>
          <p:nvPr/>
        </p:nvGrpSpPr>
        <p:grpSpPr>
          <a:xfrm>
            <a:off x="365973" y="1820856"/>
            <a:ext cx="6665699" cy="11782990"/>
            <a:chOff x="0" y="0"/>
            <a:chExt cx="6665698" cy="11782989"/>
          </a:xfrm>
        </p:grpSpPr>
        <p:pic>
          <p:nvPicPr>
            <p:cNvPr id="237"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236"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grpSp>
        <p:nvGrpSpPr>
          <p:cNvPr id="241" name="“A CHRISTIAN'S RESPONSE TO ABUSIVE AUTHORITY”"/>
          <p:cNvGrpSpPr/>
          <p:nvPr/>
        </p:nvGrpSpPr>
        <p:grpSpPr>
          <a:xfrm>
            <a:off x="388804" y="372195"/>
            <a:ext cx="23606393" cy="1376730"/>
            <a:chOff x="0" y="0"/>
            <a:chExt cx="23606391" cy="1376728"/>
          </a:xfrm>
        </p:grpSpPr>
        <p:sp>
          <p:nvSpPr>
            <p:cNvPr id="240"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239" name="“A CHRISTIAN'S RESPONSE TO ABUSIVE AUTHORITY” “A CHRISTIAN'S RESPONSE TO ABUSIVE AUTHORITY” " descr="“A CHRISTIAN'S RESPONSE TO ABUSIVE AUTHORITY” “A CHRISTIAN'S RESPONSE TO ABUSIVE AUTHORITY” "/>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242" name="1 Peter 2:18 (NKJV)…"/>
          <p:cNvSpPr txBox="1"/>
          <p:nvPr/>
        </p:nvSpPr>
        <p:spPr>
          <a:xfrm>
            <a:off x="758619" y="4974769"/>
            <a:ext cx="5880407" cy="79972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2:18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18</a:t>
            </a:r>
            <a:r>
              <a:t> Servants, </a:t>
            </a:r>
            <a:r>
              <a:rPr i="1"/>
              <a:t>be</a:t>
            </a:r>
            <a:r>
              <a:t> submissive to </a:t>
            </a:r>
            <a:r>
              <a:rPr i="1"/>
              <a:t>your</a:t>
            </a:r>
            <a:r>
              <a:t> masters with all fear, not only to the good and gentle, but also to the harsh.</a:t>
            </a:r>
          </a:p>
        </p:txBody>
      </p:sp>
      <p:sp>
        <p:nvSpPr>
          <p:cNvPr id="243" name="Servants, be submissive to your masters (2:18-20)"/>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pPr>
            <a:r>
              <a:t>Servants, </a:t>
            </a:r>
            <a:r>
              <a:rPr i="1"/>
              <a:t>be</a:t>
            </a:r>
            <a:r>
              <a:t> submissive to </a:t>
            </a:r>
            <a:r>
              <a:rPr i="1"/>
              <a:t>your</a:t>
            </a:r>
            <a:r>
              <a:t> masters (2:18-20)</a:t>
            </a:r>
          </a:p>
        </p:txBody>
      </p:sp>
      <p:sp>
        <p:nvSpPr>
          <p:cNvPr id="244" name="Rectangle 1"/>
          <p:cNvSpPr txBox="1"/>
          <p:nvPr/>
        </p:nvSpPr>
        <p:spPr>
          <a:xfrm>
            <a:off x="7201789" y="3224433"/>
            <a:ext cx="16916387" cy="981551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49569" indent="-949569" defTabSz="821531">
              <a:lnSpc>
                <a:spcPct val="100000"/>
              </a:lnSpc>
              <a:spcBef>
                <a:spcPts val="2300"/>
              </a:spcBef>
              <a:buSzPct val="80000"/>
              <a:buBlip>
                <a:blip r:embed="rId5"/>
              </a:buBlip>
              <a:defRPr b="1" sz="6100">
                <a:solidFill>
                  <a:srgbClr val="000000"/>
                </a:solidFill>
                <a:latin typeface="Century Gothic"/>
                <a:ea typeface="Century Gothic"/>
                <a:cs typeface="Century Gothic"/>
                <a:sym typeface="Century Gothic"/>
              </a:defRPr>
            </a:pPr>
            <a:r>
              <a:t>with all fear  </a:t>
            </a:r>
          </a:p>
          <a:p>
            <a:pPr marL="1613646" indent="-927846" defTabSz="821531">
              <a:lnSpc>
                <a:spcPct val="100000"/>
              </a:lnSpc>
              <a:spcBef>
                <a:spcPts val="2300"/>
              </a:spcBef>
              <a:buSzPct val="80000"/>
              <a:buBlip>
                <a:blip r:embed="rId6"/>
              </a:buBlip>
              <a:defRPr sz="6100">
                <a:solidFill>
                  <a:srgbClr val="000000"/>
                </a:solidFill>
                <a:latin typeface="Century Gothic"/>
                <a:ea typeface="Century Gothic"/>
                <a:cs typeface="Century Gothic"/>
                <a:sym typeface="Century Gothic"/>
              </a:defRPr>
            </a:pPr>
            <a:r>
              <a:t>Regardless of the economic system we are in, we must always remember the Master we are serving is Christ (Eph. 6:5-6).</a:t>
            </a:r>
          </a:p>
          <a:p>
            <a:pPr marL="949569" indent="-949569" defTabSz="821531">
              <a:lnSpc>
                <a:spcPct val="100000"/>
              </a:lnSpc>
              <a:spcBef>
                <a:spcPts val="2300"/>
              </a:spcBef>
              <a:buSzPct val="80000"/>
              <a:buBlip>
                <a:blip r:embed="rId5"/>
              </a:buBlip>
              <a:defRPr b="1" sz="6100">
                <a:solidFill>
                  <a:srgbClr val="000000"/>
                </a:solidFill>
                <a:latin typeface="Century Gothic"/>
                <a:ea typeface="Century Gothic"/>
                <a:cs typeface="Century Gothic"/>
                <a:sym typeface="Century Gothic"/>
              </a:defRPr>
            </a:pPr>
            <a:r>
              <a:t>“submission” NOT conditioned on </a:t>
            </a:r>
          </a:p>
          <a:p>
            <a:pPr marL="1613646" indent="-927846" defTabSz="821531">
              <a:lnSpc>
                <a:spcPct val="100000"/>
              </a:lnSpc>
              <a:spcBef>
                <a:spcPts val="2300"/>
              </a:spcBef>
              <a:buSzPct val="80000"/>
              <a:buBlip>
                <a:blip r:embed="rId6"/>
              </a:buBlip>
              <a:defRPr sz="6100">
                <a:solidFill>
                  <a:srgbClr val="000000"/>
                </a:solidFill>
                <a:latin typeface="Century Gothic"/>
                <a:ea typeface="Century Gothic"/>
                <a:cs typeface="Century Gothic"/>
                <a:sym typeface="Century Gothic"/>
              </a:defRPr>
            </a:pPr>
            <a:r>
              <a:t>One’s knowledge, ability or experience.</a:t>
            </a:r>
          </a:p>
          <a:p>
            <a:pPr marL="1613646" indent="-927846" defTabSz="821531">
              <a:lnSpc>
                <a:spcPct val="100000"/>
              </a:lnSpc>
              <a:spcBef>
                <a:spcPts val="2300"/>
              </a:spcBef>
              <a:buSzPct val="80000"/>
              <a:buBlip>
                <a:blip r:embed="rId6"/>
              </a:buBlip>
              <a:defRPr sz="6100">
                <a:solidFill>
                  <a:srgbClr val="000000"/>
                </a:solidFill>
                <a:latin typeface="Century Gothic"/>
                <a:ea typeface="Century Gothic"/>
                <a:cs typeface="Century Gothic"/>
                <a:sym typeface="Century Gothic"/>
              </a:defRPr>
            </a:pPr>
            <a:r>
              <a:t>The goodness or badness of the one with authority.</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44">
                                            <p:txEl>
                                              <p:pRg st="1" end="1"/>
                                            </p:txEl>
                                          </p:spTgt>
                                        </p:tgtEl>
                                        <p:attrNameLst>
                                          <p:attrName>style.visibility</p:attrName>
                                        </p:attrNameLst>
                                      </p:cBhvr>
                                      <p:to>
                                        <p:strVal val="visible"/>
                                      </p:to>
                                    </p:set>
                                    <p:animEffect filter="wipe(left)" transition="in">
                                      <p:cBhvr>
                                        <p:cTn id="7" dur="1500"/>
                                        <p:tgtEl>
                                          <p:spTgt spid="24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44">
                                            <p:txEl>
                                              <p:pRg st="2" end="2"/>
                                            </p:txEl>
                                          </p:spTgt>
                                        </p:tgtEl>
                                        <p:attrNameLst>
                                          <p:attrName>style.visibility</p:attrName>
                                        </p:attrNameLst>
                                      </p:cBhvr>
                                      <p:to>
                                        <p:strVal val="visible"/>
                                      </p:to>
                                    </p:set>
                                    <p:animEffect filter="wipe(left)" transition="in">
                                      <p:cBhvr>
                                        <p:cTn id="12" dur="1500"/>
                                        <p:tgtEl>
                                          <p:spTgt spid="24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44">
                                            <p:txEl>
                                              <p:pRg st="3" end="3"/>
                                            </p:txEl>
                                          </p:spTgt>
                                        </p:tgtEl>
                                        <p:attrNameLst>
                                          <p:attrName>style.visibility</p:attrName>
                                        </p:attrNameLst>
                                      </p:cBhvr>
                                      <p:to>
                                        <p:strVal val="visible"/>
                                      </p:to>
                                    </p:set>
                                    <p:animEffect filter="wipe(left)" transition="in">
                                      <p:cBhvr>
                                        <p:cTn id="17" dur="1500"/>
                                        <p:tgtEl>
                                          <p:spTgt spid="24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244">
                                            <p:txEl>
                                              <p:pRg st="4" end="4"/>
                                            </p:txEl>
                                          </p:spTgt>
                                        </p:tgtEl>
                                        <p:attrNameLst>
                                          <p:attrName>style.visibility</p:attrName>
                                        </p:attrNameLst>
                                      </p:cBhvr>
                                      <p:to>
                                        <p:strVal val="visible"/>
                                      </p:to>
                                    </p:set>
                                    <p:animEffect filter="wipe(left)" transition="in">
                                      <p:cBhvr>
                                        <p:cTn id="22" dur="1500"/>
                                        <p:tgtEl>
                                          <p:spTgt spid="244">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4"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8" name="Image"/>
          <p:cNvGrpSpPr/>
          <p:nvPr/>
        </p:nvGrpSpPr>
        <p:grpSpPr>
          <a:xfrm>
            <a:off x="365973" y="1820856"/>
            <a:ext cx="6665699" cy="11782990"/>
            <a:chOff x="0" y="0"/>
            <a:chExt cx="6665698" cy="11782989"/>
          </a:xfrm>
        </p:grpSpPr>
        <p:pic>
          <p:nvPicPr>
            <p:cNvPr id="247"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246"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grpSp>
        <p:nvGrpSpPr>
          <p:cNvPr id="251" name="“A CHRISTIAN'S RESPONSE TO ABUSIVE AUTHORITY”"/>
          <p:cNvGrpSpPr/>
          <p:nvPr/>
        </p:nvGrpSpPr>
        <p:grpSpPr>
          <a:xfrm>
            <a:off x="388804" y="372195"/>
            <a:ext cx="23606393" cy="1376730"/>
            <a:chOff x="0" y="0"/>
            <a:chExt cx="23606391" cy="1376728"/>
          </a:xfrm>
        </p:grpSpPr>
        <p:sp>
          <p:nvSpPr>
            <p:cNvPr id="250"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249" name="“A CHRISTIAN'S RESPONSE TO ABUSIVE AUTHORITY” “A CHRISTIAN'S RESPONSE TO ABUSIVE AUTHORITY” " descr="“A CHRISTIAN'S RESPONSE TO ABUSIVE AUTHORITY” “A CHRISTIAN'S RESPONSE TO ABUSIVE AUTHORITY” "/>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252" name="1 Peter 2:18 (NKJV)…"/>
          <p:cNvSpPr txBox="1"/>
          <p:nvPr/>
        </p:nvSpPr>
        <p:spPr>
          <a:xfrm>
            <a:off x="758619" y="4974769"/>
            <a:ext cx="5880407" cy="79972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2:18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18</a:t>
            </a:r>
            <a:r>
              <a:t> Servants, </a:t>
            </a:r>
            <a:r>
              <a:rPr i="1"/>
              <a:t>be</a:t>
            </a:r>
            <a:r>
              <a:t> submissive to </a:t>
            </a:r>
            <a:r>
              <a:rPr i="1"/>
              <a:t>your</a:t>
            </a:r>
            <a:r>
              <a:t> masters with all fear, not only to the good and gentle, but also to the harsh.</a:t>
            </a:r>
          </a:p>
        </p:txBody>
      </p:sp>
      <p:sp>
        <p:nvSpPr>
          <p:cNvPr id="253" name="Servants, be submissive to your masters (2:18-20)"/>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pPr>
            <a:r>
              <a:t>Servants, </a:t>
            </a:r>
            <a:r>
              <a:rPr i="1"/>
              <a:t>be</a:t>
            </a:r>
            <a:r>
              <a:t> submissive to </a:t>
            </a:r>
            <a:r>
              <a:rPr i="1"/>
              <a:t>your</a:t>
            </a:r>
            <a:r>
              <a:t> masters (2:18-20)</a:t>
            </a:r>
          </a:p>
        </p:txBody>
      </p:sp>
      <p:sp>
        <p:nvSpPr>
          <p:cNvPr id="254" name="Ephesians 6:5–8 (NKJV)…"/>
          <p:cNvSpPr txBox="1"/>
          <p:nvPr/>
        </p:nvSpPr>
        <p:spPr>
          <a:xfrm>
            <a:off x="7328034" y="3593844"/>
            <a:ext cx="16684202" cy="958388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1400"/>
              </a:spcBef>
              <a:defRPr b="1" sz="6300">
                <a:solidFill>
                  <a:srgbClr val="000000"/>
                </a:solidFill>
                <a:latin typeface="Times New Roman"/>
                <a:ea typeface="Times New Roman"/>
                <a:cs typeface="Times New Roman"/>
                <a:sym typeface="Times New Roman"/>
              </a:defRPr>
            </a:pPr>
            <a:r>
              <a:t>Ephesians 6:5–8 (NKJV)</a:t>
            </a:r>
          </a:p>
          <a:p>
            <a:pPr algn="ctr" defTabSz="642937">
              <a:lnSpc>
                <a:spcPct val="100000"/>
              </a:lnSpc>
              <a:spcBef>
                <a:spcPts val="0"/>
              </a:spcBef>
              <a:defRPr sz="6300">
                <a:solidFill>
                  <a:srgbClr val="000000"/>
                </a:solidFill>
                <a:latin typeface="Times New Roman"/>
                <a:ea typeface="Times New Roman"/>
                <a:cs typeface="Times New Roman"/>
                <a:sym typeface="Times New Roman"/>
              </a:defRPr>
            </a:pPr>
            <a:r>
              <a:rPr baseline="31999"/>
              <a:t>5</a:t>
            </a:r>
            <a:r>
              <a:t> Bondservants, be obedient to those who are your masters according to the flesh, with fear and trembling, in sincerity of heart, as to Christ; </a:t>
            </a:r>
            <a:r>
              <a:rPr baseline="31999"/>
              <a:t>6</a:t>
            </a:r>
            <a:r>
              <a:t> not with eyeservice, as men-pleasers, but as bondservants of Christ, doing the will of God from the heart, </a:t>
            </a:r>
            <a:r>
              <a:rPr baseline="31999"/>
              <a:t>7</a:t>
            </a:r>
            <a:r>
              <a:t> with goodwill doing service, as to the Lord, and not to men, </a:t>
            </a:r>
            <a:r>
              <a:rPr baseline="31999"/>
              <a:t>8</a:t>
            </a:r>
            <a:r>
              <a:t> knowing that whatever good anyone does, he will receive the same from the Lord, whether </a:t>
            </a:r>
            <a:r>
              <a:rPr i="1"/>
              <a:t>he is</a:t>
            </a:r>
            <a:r>
              <a:t> a slave or free.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58" name="Image"/>
          <p:cNvGrpSpPr/>
          <p:nvPr/>
        </p:nvGrpSpPr>
        <p:grpSpPr>
          <a:xfrm>
            <a:off x="365973" y="1820856"/>
            <a:ext cx="6665699" cy="11782990"/>
            <a:chOff x="0" y="0"/>
            <a:chExt cx="6665698" cy="11782989"/>
          </a:xfrm>
        </p:grpSpPr>
        <p:pic>
          <p:nvPicPr>
            <p:cNvPr id="257"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256"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grpSp>
        <p:nvGrpSpPr>
          <p:cNvPr id="261" name="“A CHRISTIAN'S RESPONSE TO ABUSIVE AUTHORITY”"/>
          <p:cNvGrpSpPr/>
          <p:nvPr/>
        </p:nvGrpSpPr>
        <p:grpSpPr>
          <a:xfrm>
            <a:off x="388804" y="372195"/>
            <a:ext cx="23606393" cy="1376730"/>
            <a:chOff x="0" y="0"/>
            <a:chExt cx="23606391" cy="1376728"/>
          </a:xfrm>
        </p:grpSpPr>
        <p:sp>
          <p:nvSpPr>
            <p:cNvPr id="260"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259" name="“A CHRISTIAN'S RESPONSE TO ABUSIVE AUTHORITY” “A CHRISTIAN'S RESPONSE TO ABUSIVE AUTHORITY” " descr="“A CHRISTIAN'S RESPONSE TO ABUSIVE AUTHORITY” “A CHRISTIAN'S RESPONSE TO ABUSIVE AUTHORITY” "/>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262" name="1 Peter 2:18 (NKJV)…"/>
          <p:cNvSpPr txBox="1"/>
          <p:nvPr/>
        </p:nvSpPr>
        <p:spPr>
          <a:xfrm>
            <a:off x="758619" y="4974769"/>
            <a:ext cx="5880407" cy="79972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2:18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18</a:t>
            </a:r>
            <a:r>
              <a:t> Servants, </a:t>
            </a:r>
            <a:r>
              <a:rPr i="1"/>
              <a:t>be</a:t>
            </a:r>
            <a:r>
              <a:t> submissive to </a:t>
            </a:r>
            <a:r>
              <a:rPr i="1"/>
              <a:t>your</a:t>
            </a:r>
            <a:r>
              <a:t> masters with all fear, not only to the good and gentle, but also to the harsh.</a:t>
            </a:r>
          </a:p>
        </p:txBody>
      </p:sp>
      <p:sp>
        <p:nvSpPr>
          <p:cNvPr id="263" name="Servants, be submissive to your masters (2:18-20)"/>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pPr>
            <a:r>
              <a:t>Servants, </a:t>
            </a:r>
            <a:r>
              <a:rPr i="1"/>
              <a:t>be</a:t>
            </a:r>
            <a:r>
              <a:t> submissive to </a:t>
            </a:r>
            <a:r>
              <a:rPr i="1"/>
              <a:t>your</a:t>
            </a:r>
            <a:r>
              <a:t> masters (2:18-20)</a:t>
            </a:r>
          </a:p>
        </p:txBody>
      </p:sp>
      <p:sp>
        <p:nvSpPr>
          <p:cNvPr id="264" name="Rectangle 1"/>
          <p:cNvSpPr txBox="1"/>
          <p:nvPr/>
        </p:nvSpPr>
        <p:spPr>
          <a:xfrm>
            <a:off x="7354319" y="3389708"/>
            <a:ext cx="16650043" cy="961628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1500"/>
              </a:spcBef>
              <a:buSzPct val="80000"/>
              <a:buBlip>
                <a:blip r:embed="rId5"/>
              </a:buBlip>
              <a:defRPr sz="5300">
                <a:solidFill>
                  <a:srgbClr val="000000"/>
                </a:solidFill>
                <a:latin typeface="Century Gothic"/>
                <a:ea typeface="Century Gothic"/>
                <a:cs typeface="Century Gothic"/>
                <a:sym typeface="Century Gothic"/>
              </a:defRPr>
            </a:pPr>
            <a:r>
              <a:t>Our obligation to fulfill our duties do not depend on the character of the person in charge. </a:t>
            </a:r>
          </a:p>
          <a:p>
            <a:pPr marL="927846" indent="-927846" defTabSz="821531">
              <a:lnSpc>
                <a:spcPct val="100000"/>
              </a:lnSpc>
              <a:spcBef>
                <a:spcPts val="1500"/>
              </a:spcBef>
              <a:buSzPct val="80000"/>
              <a:buBlip>
                <a:blip r:embed="rId5"/>
              </a:buBlip>
              <a:defRPr sz="5300">
                <a:solidFill>
                  <a:srgbClr val="000000"/>
                </a:solidFill>
                <a:latin typeface="Century Gothic"/>
                <a:ea typeface="Century Gothic"/>
                <a:cs typeface="Century Gothic"/>
                <a:sym typeface="Century Gothic"/>
              </a:defRPr>
            </a:pPr>
            <a:r>
              <a:t>Suffering injustice doesn’t give the Christian the right to act in an unjust manner, (disrespectful, stealing, violence, etc). The servant who would do such makes himself no better than his godless boss.</a:t>
            </a:r>
          </a:p>
          <a:p>
            <a:pPr marL="927846" indent="-927846" defTabSz="821531">
              <a:lnSpc>
                <a:spcPct val="100000"/>
              </a:lnSpc>
              <a:spcBef>
                <a:spcPts val="1500"/>
              </a:spcBef>
              <a:buSzPct val="80000"/>
              <a:buBlip>
                <a:blip r:embed="rId5"/>
              </a:buBlip>
              <a:defRPr sz="5300">
                <a:solidFill>
                  <a:srgbClr val="000000"/>
                </a:solidFill>
                <a:latin typeface="Century Gothic"/>
                <a:ea typeface="Century Gothic"/>
                <a:cs typeface="Century Gothic"/>
                <a:sym typeface="Century Gothic"/>
              </a:defRPr>
            </a:pPr>
            <a:r>
              <a:t>Our reverence for God is to be the reason we submit, not to please men or avoid punishment from men.</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4">
                                            <p:bg/>
                                          </p:spTgt>
                                        </p:tgtEl>
                                        <p:attrNameLst>
                                          <p:attrName>style.visibility</p:attrName>
                                        </p:attrNameLst>
                                      </p:cBhvr>
                                      <p:to>
                                        <p:strVal val="visible"/>
                                      </p:to>
                                    </p:set>
                                    <p:animEffect filter="fade" transition="in">
                                      <p:cBhvr>
                                        <p:cTn id="7" dur="800"/>
                                        <p:tgtEl>
                                          <p:spTgt spid="26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64">
                                            <p:txEl>
                                              <p:pRg st="0" end="0"/>
                                            </p:txEl>
                                          </p:spTgt>
                                        </p:tgtEl>
                                        <p:attrNameLst>
                                          <p:attrName>style.visibility</p:attrName>
                                        </p:attrNameLst>
                                      </p:cBhvr>
                                      <p:to>
                                        <p:strVal val="visible"/>
                                      </p:to>
                                    </p:set>
                                    <p:animEffect filter="fade" transition="in">
                                      <p:cBhvr>
                                        <p:cTn id="10" dur="800"/>
                                        <p:tgtEl>
                                          <p:spTgt spid="26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64">
                                            <p:txEl>
                                              <p:pRg st="1" end="1"/>
                                            </p:txEl>
                                          </p:spTgt>
                                        </p:tgtEl>
                                        <p:attrNameLst>
                                          <p:attrName>style.visibility</p:attrName>
                                        </p:attrNameLst>
                                      </p:cBhvr>
                                      <p:to>
                                        <p:strVal val="visible"/>
                                      </p:to>
                                    </p:set>
                                    <p:animEffect filter="fade" transition="in">
                                      <p:cBhvr>
                                        <p:cTn id="15" dur="800"/>
                                        <p:tgtEl>
                                          <p:spTgt spid="26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64">
                                            <p:txEl>
                                              <p:pRg st="2" end="2"/>
                                            </p:txEl>
                                          </p:spTgt>
                                        </p:tgtEl>
                                        <p:attrNameLst>
                                          <p:attrName>style.visibility</p:attrName>
                                        </p:attrNameLst>
                                      </p:cBhvr>
                                      <p:to>
                                        <p:strVal val="visible"/>
                                      </p:to>
                                    </p:set>
                                    <p:animEffect filter="fade" transition="in">
                                      <p:cBhvr>
                                        <p:cTn id="20" dur="800"/>
                                        <p:tgtEl>
                                          <p:spTgt spid="26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4"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8" name="Image"/>
          <p:cNvGrpSpPr/>
          <p:nvPr/>
        </p:nvGrpSpPr>
        <p:grpSpPr>
          <a:xfrm>
            <a:off x="365973" y="1820856"/>
            <a:ext cx="6665699" cy="11782990"/>
            <a:chOff x="0" y="0"/>
            <a:chExt cx="6665698" cy="11782989"/>
          </a:xfrm>
        </p:grpSpPr>
        <p:pic>
          <p:nvPicPr>
            <p:cNvPr id="267"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266"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grpSp>
        <p:nvGrpSpPr>
          <p:cNvPr id="271" name="“A CHRISTIAN'S RESPONSE TO ABUSIVE AUTHORITY”"/>
          <p:cNvGrpSpPr/>
          <p:nvPr/>
        </p:nvGrpSpPr>
        <p:grpSpPr>
          <a:xfrm>
            <a:off x="388804" y="372195"/>
            <a:ext cx="23606393" cy="1376730"/>
            <a:chOff x="0" y="0"/>
            <a:chExt cx="23606391" cy="1376728"/>
          </a:xfrm>
        </p:grpSpPr>
        <p:sp>
          <p:nvSpPr>
            <p:cNvPr id="270"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269" name="“A CHRISTIAN'S RESPONSE TO ABUSIVE AUTHORITY” “A CHRISTIAN'S RESPONSE TO ABUSIVE AUTHORITY” " descr="“A CHRISTIAN'S RESPONSE TO ABUSIVE AUTHORITY” “A CHRISTIAN'S RESPONSE TO ABUSIVE AUTHORITY” "/>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272" name="Servants, be submissive to your masters (2:18-20)"/>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pPr>
            <a:r>
              <a:t>Servants, </a:t>
            </a:r>
            <a:r>
              <a:rPr i="1"/>
              <a:t>be</a:t>
            </a:r>
            <a:r>
              <a:t> submissive to </a:t>
            </a:r>
            <a:r>
              <a:rPr i="1"/>
              <a:t>your</a:t>
            </a:r>
            <a:r>
              <a:t> masters (2:18-20)</a:t>
            </a:r>
          </a:p>
        </p:txBody>
      </p:sp>
      <p:sp>
        <p:nvSpPr>
          <p:cNvPr id="273" name="Rectangle 1"/>
          <p:cNvSpPr txBox="1"/>
          <p:nvPr/>
        </p:nvSpPr>
        <p:spPr>
          <a:xfrm>
            <a:off x="7424701" y="3507442"/>
            <a:ext cx="16506064" cy="952897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40525" indent="-940525" defTabSz="821531">
              <a:lnSpc>
                <a:spcPct val="100000"/>
              </a:lnSpc>
              <a:spcBef>
                <a:spcPts val="2900"/>
              </a:spcBef>
              <a:buSzPct val="80000"/>
              <a:buBlip>
                <a:blip r:embed="rId5"/>
              </a:buBlip>
              <a:defRPr sz="5600">
                <a:solidFill>
                  <a:srgbClr val="000000"/>
                </a:solidFill>
                <a:latin typeface="Century Gothic"/>
                <a:ea typeface="Century Gothic"/>
                <a:cs typeface="Century Gothic"/>
                <a:sym typeface="Century Gothic"/>
              </a:defRPr>
            </a:pPr>
            <a:r>
              <a:t>Peter set forth a principle here that may be applied to any situation where unjust suffering occurs.</a:t>
            </a:r>
          </a:p>
          <a:p>
            <a:pPr marL="940525" indent="-940525" defTabSz="821531">
              <a:lnSpc>
                <a:spcPct val="100000"/>
              </a:lnSpc>
              <a:spcBef>
                <a:spcPts val="2900"/>
              </a:spcBef>
              <a:buSzPct val="80000"/>
              <a:buBlip>
                <a:blip r:embed="rId5"/>
              </a:buBlip>
              <a:defRPr sz="5600">
                <a:solidFill>
                  <a:srgbClr val="000000"/>
                </a:solidFill>
                <a:latin typeface="Century Gothic"/>
                <a:ea typeface="Century Gothic"/>
                <a:cs typeface="Century Gothic"/>
                <a:sym typeface="Century Gothic"/>
              </a:defRPr>
            </a:pPr>
            <a:r>
              <a:t>The commendable (lit., “for this is grace”) motivation for patiently bearing up under unjust suffering is the believer’s conscious awareness of God’s presence (Col. 3:22-25).</a:t>
            </a:r>
          </a:p>
          <a:p>
            <a:pPr marL="940525" indent="-940525" defTabSz="821531">
              <a:lnSpc>
                <a:spcPct val="100000"/>
              </a:lnSpc>
              <a:spcBef>
                <a:spcPts val="2900"/>
              </a:spcBef>
              <a:buSzPct val="80000"/>
              <a:buBlip>
                <a:blip r:embed="rId5"/>
              </a:buBlip>
              <a:defRPr sz="5600">
                <a:solidFill>
                  <a:srgbClr val="000000"/>
                </a:solidFill>
                <a:latin typeface="Century Gothic"/>
                <a:ea typeface="Century Gothic"/>
                <a:cs typeface="Century Gothic"/>
                <a:sym typeface="Century Gothic"/>
              </a:defRPr>
            </a:pPr>
            <a:r>
              <a:t>God will reward our faithfulness and endurance, and will also punish the wicked (Col. 3:25; 4:1; Eph 6:9)</a:t>
            </a:r>
          </a:p>
        </p:txBody>
      </p:sp>
      <p:sp>
        <p:nvSpPr>
          <p:cNvPr id="274" name="1 Peter 2:19 (NKJV)…"/>
          <p:cNvSpPr txBox="1"/>
          <p:nvPr/>
        </p:nvSpPr>
        <p:spPr>
          <a:xfrm>
            <a:off x="745513" y="5552632"/>
            <a:ext cx="5906619" cy="7314103"/>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55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2:19 (NKJV) </a:t>
            </a:r>
          </a:p>
          <a:p>
            <a:pPr algn="ctr" defTabSz="642937">
              <a:lnSpc>
                <a:spcPct val="100000"/>
              </a:lnSpc>
              <a:spcBef>
                <a:spcPts val="0"/>
              </a:spcBef>
              <a:defRPr sz="55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19</a:t>
            </a:r>
            <a:r>
              <a:t> For this </a:t>
            </a:r>
            <a:r>
              <a:rPr i="1"/>
              <a:t>is</a:t>
            </a:r>
            <a:r>
              <a:t> commendable, if because of conscience toward God one endures grief, suffering wrongfully.</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3">
                                            <p:bg/>
                                          </p:spTgt>
                                        </p:tgtEl>
                                        <p:attrNameLst>
                                          <p:attrName>style.visibility</p:attrName>
                                        </p:attrNameLst>
                                      </p:cBhvr>
                                      <p:to>
                                        <p:strVal val="visible"/>
                                      </p:to>
                                    </p:set>
                                    <p:animEffect filter="fade" transition="in">
                                      <p:cBhvr>
                                        <p:cTn id="7" dur="900"/>
                                        <p:tgtEl>
                                          <p:spTgt spid="273">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73">
                                            <p:txEl>
                                              <p:pRg st="0" end="0"/>
                                            </p:txEl>
                                          </p:spTgt>
                                        </p:tgtEl>
                                        <p:attrNameLst>
                                          <p:attrName>style.visibility</p:attrName>
                                        </p:attrNameLst>
                                      </p:cBhvr>
                                      <p:to>
                                        <p:strVal val="visible"/>
                                      </p:to>
                                    </p:set>
                                    <p:animEffect filter="fade" transition="in">
                                      <p:cBhvr>
                                        <p:cTn id="10" dur="900"/>
                                        <p:tgtEl>
                                          <p:spTgt spid="27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73">
                                            <p:txEl>
                                              <p:pRg st="1" end="1"/>
                                            </p:txEl>
                                          </p:spTgt>
                                        </p:tgtEl>
                                        <p:attrNameLst>
                                          <p:attrName>style.visibility</p:attrName>
                                        </p:attrNameLst>
                                      </p:cBhvr>
                                      <p:to>
                                        <p:strVal val="visible"/>
                                      </p:to>
                                    </p:set>
                                    <p:animEffect filter="fade" transition="in">
                                      <p:cBhvr>
                                        <p:cTn id="15" dur="900"/>
                                        <p:tgtEl>
                                          <p:spTgt spid="27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73">
                                            <p:txEl>
                                              <p:pRg st="2" end="2"/>
                                            </p:txEl>
                                          </p:spTgt>
                                        </p:tgtEl>
                                        <p:attrNameLst>
                                          <p:attrName>style.visibility</p:attrName>
                                        </p:attrNameLst>
                                      </p:cBhvr>
                                      <p:to>
                                        <p:strVal val="visible"/>
                                      </p:to>
                                    </p:set>
                                    <p:animEffect filter="fade" transition="in">
                                      <p:cBhvr>
                                        <p:cTn id="20" dur="900"/>
                                        <p:tgtEl>
                                          <p:spTgt spid="27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3"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78" name="Image"/>
          <p:cNvGrpSpPr/>
          <p:nvPr/>
        </p:nvGrpSpPr>
        <p:grpSpPr>
          <a:xfrm>
            <a:off x="365973" y="1820856"/>
            <a:ext cx="6665699" cy="11782990"/>
            <a:chOff x="0" y="0"/>
            <a:chExt cx="6665698" cy="11782989"/>
          </a:xfrm>
        </p:grpSpPr>
        <p:pic>
          <p:nvPicPr>
            <p:cNvPr id="277"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276"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grpSp>
        <p:nvGrpSpPr>
          <p:cNvPr id="281" name="“A CHRISTIAN'S RESPONSE TO ABUSIVE AUTHORITY”"/>
          <p:cNvGrpSpPr/>
          <p:nvPr/>
        </p:nvGrpSpPr>
        <p:grpSpPr>
          <a:xfrm>
            <a:off x="388804" y="372195"/>
            <a:ext cx="23606393" cy="1376730"/>
            <a:chOff x="0" y="0"/>
            <a:chExt cx="23606391" cy="1376728"/>
          </a:xfrm>
        </p:grpSpPr>
        <p:sp>
          <p:nvSpPr>
            <p:cNvPr id="280"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279" name="“A CHRISTIAN'S RESPONSE TO ABUSIVE AUTHORITY” “A CHRISTIAN'S RESPONSE TO ABUSIVE AUTHORITY” " descr="“A CHRISTIAN'S RESPONSE TO ABUSIVE AUTHORITY” “A CHRISTIAN'S RESPONSE TO ABUSIVE AUTHORITY” "/>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282" name="Servants, be submissive to your masters (2:18-20)"/>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pPr>
            <a:r>
              <a:t>Servants, </a:t>
            </a:r>
            <a:r>
              <a:rPr i="1"/>
              <a:t>be</a:t>
            </a:r>
            <a:r>
              <a:t> submissive to </a:t>
            </a:r>
            <a:r>
              <a:rPr i="1"/>
              <a:t>your</a:t>
            </a:r>
            <a:r>
              <a:t> masters (2:18-20)</a:t>
            </a:r>
          </a:p>
        </p:txBody>
      </p:sp>
      <p:sp>
        <p:nvSpPr>
          <p:cNvPr id="283" name="1 Peter 2:20 (NKJV)…"/>
          <p:cNvSpPr txBox="1"/>
          <p:nvPr/>
        </p:nvSpPr>
        <p:spPr>
          <a:xfrm>
            <a:off x="653390" y="5222502"/>
            <a:ext cx="6090865" cy="7734282"/>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53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2:20 (NKJV) </a:t>
            </a:r>
          </a:p>
          <a:p>
            <a:pPr algn="ctr" defTabSz="642937">
              <a:lnSpc>
                <a:spcPct val="100000"/>
              </a:lnSpc>
              <a:spcBef>
                <a:spcPts val="0"/>
              </a:spcBef>
              <a:defRPr sz="53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20</a:t>
            </a:r>
            <a:r>
              <a:t> For what credit </a:t>
            </a:r>
            <a:r>
              <a:rPr i="1"/>
              <a:t>is it</a:t>
            </a:r>
            <a:r>
              <a:t> if, when you are beaten for your faults, you take it patiently? But when you do good and suffer, if you take it patiently, this </a:t>
            </a:r>
            <a:r>
              <a:rPr i="1"/>
              <a:t>is</a:t>
            </a:r>
            <a:r>
              <a:t> commendable before God.</a:t>
            </a:r>
          </a:p>
        </p:txBody>
      </p:sp>
      <p:sp>
        <p:nvSpPr>
          <p:cNvPr id="284" name="Rectangle 1"/>
          <p:cNvSpPr txBox="1"/>
          <p:nvPr/>
        </p:nvSpPr>
        <p:spPr>
          <a:xfrm>
            <a:off x="7241066" y="3531139"/>
            <a:ext cx="16764875" cy="9896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40525" indent="-940525" defTabSz="821531">
              <a:lnSpc>
                <a:spcPct val="100000"/>
              </a:lnSpc>
              <a:spcBef>
                <a:spcPts val="1500"/>
              </a:spcBef>
              <a:buSzPct val="80000"/>
              <a:buBlip>
                <a:blip r:embed="rId5"/>
              </a:buBlip>
              <a:defRPr b="1" sz="5200">
                <a:solidFill>
                  <a:srgbClr val="000000"/>
                </a:solidFill>
                <a:latin typeface="Century Gothic"/>
                <a:ea typeface="Century Gothic"/>
                <a:cs typeface="Century Gothic"/>
                <a:sym typeface="Century Gothic"/>
              </a:defRPr>
            </a:pPr>
            <a:r>
              <a:t>There is no merit in receiving punishment for one’s faults.</a:t>
            </a:r>
          </a:p>
          <a:p>
            <a:pPr marL="940525" indent="-940525" defTabSz="821531">
              <a:lnSpc>
                <a:spcPct val="100000"/>
              </a:lnSpc>
              <a:spcBef>
                <a:spcPts val="1500"/>
              </a:spcBef>
              <a:buSzPct val="80000"/>
              <a:buBlip>
                <a:blip r:embed="rId5"/>
              </a:buBlip>
              <a:defRPr b="1" sz="5200">
                <a:solidFill>
                  <a:srgbClr val="000000"/>
                </a:solidFill>
                <a:latin typeface="Century Gothic"/>
                <a:ea typeface="Century Gothic"/>
                <a:cs typeface="Century Gothic"/>
                <a:sym typeface="Century Gothic"/>
              </a:defRPr>
            </a:pPr>
            <a:r>
              <a:t>But when we suffer unjustly:</a:t>
            </a:r>
          </a:p>
          <a:p>
            <a:pPr marL="1628775" indent="-942975" defTabSz="821531">
              <a:lnSpc>
                <a:spcPct val="100000"/>
              </a:lnSpc>
              <a:spcBef>
                <a:spcPts val="1500"/>
              </a:spcBef>
              <a:buSzPct val="80000"/>
              <a:buBlip>
                <a:blip r:embed="rId6"/>
              </a:buBlip>
              <a:defRPr sz="5200">
                <a:solidFill>
                  <a:srgbClr val="000000"/>
                </a:solidFill>
                <a:latin typeface="Century Gothic"/>
                <a:ea typeface="Century Gothic"/>
                <a:cs typeface="Century Gothic"/>
                <a:sym typeface="Century Gothic"/>
              </a:defRPr>
            </a:pPr>
            <a:r>
              <a:t>"</a:t>
            </a:r>
            <a:r>
              <a:rPr b="1" i="1"/>
              <a:t>When you do good</a:t>
            </a:r>
            <a:r>
              <a:t>” - present tense, keep doing what is right.  </a:t>
            </a:r>
          </a:p>
          <a:p>
            <a:pPr marL="1628775" indent="-942975" defTabSz="821531">
              <a:lnSpc>
                <a:spcPct val="100000"/>
              </a:lnSpc>
              <a:spcBef>
                <a:spcPts val="1500"/>
              </a:spcBef>
              <a:buSzPct val="80000"/>
              <a:buBlip>
                <a:blip r:embed="rId6"/>
              </a:buBlip>
              <a:defRPr sz="5200">
                <a:solidFill>
                  <a:srgbClr val="000000"/>
                </a:solidFill>
                <a:latin typeface="Century Gothic"/>
                <a:ea typeface="Century Gothic"/>
                <a:cs typeface="Century Gothic"/>
                <a:sym typeface="Century Gothic"/>
              </a:defRPr>
            </a:pPr>
            <a:r>
              <a:t>“</a:t>
            </a:r>
            <a:r>
              <a:rPr b="1" i="1"/>
              <a:t>If you take it patiently</a:t>
            </a:r>
            <a:r>
              <a:t>” - present tense, keep on enduring.   </a:t>
            </a:r>
          </a:p>
          <a:p>
            <a:pPr marL="1628775" indent="-942975" defTabSz="821531">
              <a:lnSpc>
                <a:spcPct val="100000"/>
              </a:lnSpc>
              <a:spcBef>
                <a:spcPts val="1500"/>
              </a:spcBef>
              <a:buSzPct val="80000"/>
              <a:buBlip>
                <a:blip r:embed="rId6"/>
              </a:buBlip>
              <a:defRPr sz="5200">
                <a:solidFill>
                  <a:srgbClr val="000000"/>
                </a:solidFill>
                <a:latin typeface="Century Gothic"/>
                <a:ea typeface="Century Gothic"/>
                <a:cs typeface="Century Gothic"/>
                <a:sym typeface="Century Gothic"/>
              </a:defRPr>
            </a:pPr>
            <a:r>
              <a:t>Hardship doesn’t excuse us from “doing good.”</a:t>
            </a:r>
          </a:p>
          <a:p>
            <a:pPr marL="940525" indent="-940525" defTabSz="821531">
              <a:lnSpc>
                <a:spcPct val="100000"/>
              </a:lnSpc>
              <a:spcBef>
                <a:spcPts val="1500"/>
              </a:spcBef>
              <a:buSzPct val="80000"/>
              <a:buBlip>
                <a:blip r:embed="rId5"/>
              </a:buBlip>
              <a:defRPr b="1" sz="5200">
                <a:solidFill>
                  <a:srgbClr val="000000"/>
                </a:solidFill>
                <a:latin typeface="Century Gothic"/>
                <a:ea typeface="Century Gothic"/>
                <a:cs typeface="Century Gothic"/>
                <a:sym typeface="Century Gothic"/>
              </a:defRPr>
            </a:pPr>
            <a:r>
              <a:t>Doing Good "finds favor with God” (NASB) </a:t>
            </a:r>
            <a:r>
              <a:rPr b="0"/>
              <a:t>cf. Rom 13:5; 1 Pet 3:14, 16f</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84">
                                            <p:txEl>
                                              <p:pRg st="1" end="1"/>
                                            </p:txEl>
                                          </p:spTgt>
                                        </p:tgtEl>
                                        <p:attrNameLst>
                                          <p:attrName>style.visibility</p:attrName>
                                        </p:attrNameLst>
                                      </p:cBhvr>
                                      <p:to>
                                        <p:strVal val="visible"/>
                                      </p:to>
                                    </p:set>
                                    <p:animEffect filter="wipe(left)" transition="in">
                                      <p:cBhvr>
                                        <p:cTn id="7" dur="1500"/>
                                        <p:tgtEl>
                                          <p:spTgt spid="2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84">
                                            <p:txEl>
                                              <p:pRg st="2" end="2"/>
                                            </p:txEl>
                                          </p:spTgt>
                                        </p:tgtEl>
                                        <p:attrNameLst>
                                          <p:attrName>style.visibility</p:attrName>
                                        </p:attrNameLst>
                                      </p:cBhvr>
                                      <p:to>
                                        <p:strVal val="visible"/>
                                      </p:to>
                                    </p:set>
                                    <p:animEffect filter="wipe(left)" transition="in">
                                      <p:cBhvr>
                                        <p:cTn id="12" dur="1500"/>
                                        <p:tgtEl>
                                          <p:spTgt spid="28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84">
                                            <p:txEl>
                                              <p:pRg st="3" end="3"/>
                                            </p:txEl>
                                          </p:spTgt>
                                        </p:tgtEl>
                                        <p:attrNameLst>
                                          <p:attrName>style.visibility</p:attrName>
                                        </p:attrNameLst>
                                      </p:cBhvr>
                                      <p:to>
                                        <p:strVal val="visible"/>
                                      </p:to>
                                    </p:set>
                                    <p:animEffect filter="wipe(left)" transition="in">
                                      <p:cBhvr>
                                        <p:cTn id="17" dur="1500"/>
                                        <p:tgtEl>
                                          <p:spTgt spid="28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284">
                                            <p:txEl>
                                              <p:pRg st="4" end="4"/>
                                            </p:txEl>
                                          </p:spTgt>
                                        </p:tgtEl>
                                        <p:attrNameLst>
                                          <p:attrName>style.visibility</p:attrName>
                                        </p:attrNameLst>
                                      </p:cBhvr>
                                      <p:to>
                                        <p:strVal val="visible"/>
                                      </p:to>
                                    </p:set>
                                    <p:animEffect filter="wipe(left)" transition="in">
                                      <p:cBhvr>
                                        <p:cTn id="22" dur="1500"/>
                                        <p:tgtEl>
                                          <p:spTgt spid="28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1" fill="hold">
                                  <p:stCondLst>
                                    <p:cond delay="0"/>
                                  </p:stCondLst>
                                  <p:iterate type="el" backwards="0">
                                    <p:tmAbs val="0"/>
                                  </p:iterate>
                                  <p:childTnLst>
                                    <p:set>
                                      <p:cBhvr>
                                        <p:cTn id="26" fill="hold"/>
                                        <p:tgtEl>
                                          <p:spTgt spid="284">
                                            <p:txEl>
                                              <p:pRg st="5" end="5"/>
                                            </p:txEl>
                                          </p:spTgt>
                                        </p:tgtEl>
                                        <p:attrNameLst>
                                          <p:attrName>style.visibility</p:attrName>
                                        </p:attrNameLst>
                                      </p:cBhvr>
                                      <p:to>
                                        <p:strVal val="visible"/>
                                      </p:to>
                                    </p:set>
                                    <p:animEffect filter="wipe(left)" transition="in">
                                      <p:cBhvr>
                                        <p:cTn id="27" dur="1500"/>
                                        <p:tgtEl>
                                          <p:spTgt spid="284">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4"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8" name="Image"/>
          <p:cNvGrpSpPr/>
          <p:nvPr/>
        </p:nvGrpSpPr>
        <p:grpSpPr>
          <a:xfrm>
            <a:off x="365973" y="1820856"/>
            <a:ext cx="6665699" cy="11782990"/>
            <a:chOff x="0" y="0"/>
            <a:chExt cx="6665698" cy="11782989"/>
          </a:xfrm>
        </p:grpSpPr>
        <p:pic>
          <p:nvPicPr>
            <p:cNvPr id="287"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286"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grpSp>
        <p:nvGrpSpPr>
          <p:cNvPr id="291" name="“A CHRISTIAN'S RESPONSE TO ABUSIVE AUTHORITY”"/>
          <p:cNvGrpSpPr/>
          <p:nvPr/>
        </p:nvGrpSpPr>
        <p:grpSpPr>
          <a:xfrm>
            <a:off x="388804" y="372195"/>
            <a:ext cx="23606393" cy="1376730"/>
            <a:chOff x="0" y="0"/>
            <a:chExt cx="23606391" cy="1376728"/>
          </a:xfrm>
        </p:grpSpPr>
        <p:sp>
          <p:nvSpPr>
            <p:cNvPr id="290"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289" name="“A CHRISTIAN'S RESPONSE TO ABUSIVE AUTHORITY” “A CHRISTIAN'S RESPONSE TO ABUSIVE AUTHORITY” " descr="“A CHRISTIAN'S RESPONSE TO ABUSIVE AUTHORITY” “A CHRISTIAN'S RESPONSE TO ABUSIVE AUTHORITY” "/>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292" name="Christ also suffered for us, leaving us an example, (2:21-24)"/>
          <p:cNvSpPr/>
          <p:nvPr/>
        </p:nvSpPr>
        <p:spPr>
          <a:xfrm>
            <a:off x="240097" y="1943884"/>
            <a:ext cx="23903806" cy="11080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66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Christ also suffered for us, leaving us an example, (2:21-24)</a:t>
            </a:r>
          </a:p>
        </p:txBody>
      </p:sp>
      <p:sp>
        <p:nvSpPr>
          <p:cNvPr id="293" name="1 Peter 2:21 (NKJV)…"/>
          <p:cNvSpPr txBox="1"/>
          <p:nvPr/>
        </p:nvSpPr>
        <p:spPr>
          <a:xfrm>
            <a:off x="707252" y="5743816"/>
            <a:ext cx="5983141" cy="7200342"/>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54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2:21 (NKJV) </a:t>
            </a:r>
          </a:p>
          <a:p>
            <a:pPr algn="ctr" defTabSz="642937">
              <a:lnSpc>
                <a:spcPct val="100000"/>
              </a:lnSpc>
              <a:spcBef>
                <a:spcPts val="0"/>
              </a:spcBef>
              <a:defRPr sz="54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21</a:t>
            </a:r>
            <a:r>
              <a:t> For to this you were called, because Christ also suffered for us, leaving us an example, that you should follow His steps:</a:t>
            </a:r>
          </a:p>
        </p:txBody>
      </p:sp>
      <p:sp>
        <p:nvSpPr>
          <p:cNvPr id="294" name="Rectangle 1"/>
          <p:cNvSpPr txBox="1"/>
          <p:nvPr/>
        </p:nvSpPr>
        <p:spPr>
          <a:xfrm>
            <a:off x="7131012" y="3531139"/>
            <a:ext cx="16939277" cy="947975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42974" indent="-942974" defTabSz="821531">
              <a:lnSpc>
                <a:spcPct val="100000"/>
              </a:lnSpc>
              <a:spcBef>
                <a:spcPts val="2100"/>
              </a:spcBef>
              <a:buSzPct val="80000"/>
              <a:buBlip>
                <a:blip r:embed="rId5"/>
              </a:buBlip>
              <a:defRPr sz="5200">
                <a:solidFill>
                  <a:srgbClr val="000000"/>
                </a:solidFill>
                <a:latin typeface="Century Gothic"/>
                <a:ea typeface="Century Gothic"/>
                <a:cs typeface="Century Gothic"/>
                <a:sym typeface="Century Gothic"/>
              </a:defRPr>
            </a:pPr>
            <a:r>
              <a:rPr b="1"/>
              <a:t>“For to this you were called,”</a:t>
            </a:r>
            <a:r>
              <a:t> — Trusting God, patiently enduring mistreatment, and doing good, even when it brings suffering, is the type of life to which Christians are called (Acts 14:22; 2 Tim. 3:12; Jn 15:18-20; 16:33).</a:t>
            </a:r>
          </a:p>
          <a:p>
            <a:pPr marL="942974" indent="-942974" defTabSz="821531">
              <a:lnSpc>
                <a:spcPct val="100000"/>
              </a:lnSpc>
              <a:spcBef>
                <a:spcPts val="2100"/>
              </a:spcBef>
              <a:buSzPct val="80000"/>
              <a:buBlip>
                <a:blip r:embed="rId5"/>
              </a:buBlip>
              <a:defRPr sz="5200">
                <a:solidFill>
                  <a:srgbClr val="000000"/>
                </a:solidFill>
                <a:latin typeface="Century Gothic"/>
                <a:ea typeface="Century Gothic"/>
                <a:cs typeface="Century Gothic"/>
                <a:sym typeface="Century Gothic"/>
              </a:defRPr>
            </a:pPr>
            <a:r>
              <a:rPr b="1"/>
              <a:t>“Because Christ also suffered for us”</a:t>
            </a:r>
            <a:r>
              <a:t> — Our sins brought great suffering upon Jesus (3:18). How can we complain or feel sorry for ourselves when we suffer because of another’s sinful actions?</a:t>
            </a:r>
          </a:p>
          <a:p>
            <a:pPr marL="942974" indent="-942974" defTabSz="821531">
              <a:lnSpc>
                <a:spcPct val="100000"/>
              </a:lnSpc>
              <a:spcBef>
                <a:spcPts val="2100"/>
              </a:spcBef>
              <a:buSzPct val="80000"/>
              <a:buBlip>
                <a:blip r:embed="rId5"/>
              </a:buBlip>
              <a:defRPr sz="5200">
                <a:solidFill>
                  <a:srgbClr val="000000"/>
                </a:solidFill>
                <a:latin typeface="Century Gothic"/>
                <a:ea typeface="Century Gothic"/>
                <a:cs typeface="Century Gothic"/>
                <a:sym typeface="Century Gothic"/>
              </a:defRPr>
            </a:pPr>
            <a:r>
              <a:rPr b="1"/>
              <a:t>“leaving us an example, that you should follow His steps”</a:t>
            </a:r>
            <a:r>
              <a:t>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94">
                                            <p:bg/>
                                          </p:spTgt>
                                        </p:tgtEl>
                                        <p:attrNameLst>
                                          <p:attrName>style.visibility</p:attrName>
                                        </p:attrNameLst>
                                      </p:cBhvr>
                                      <p:to>
                                        <p:strVal val="visible"/>
                                      </p:to>
                                    </p:set>
                                    <p:animEffect filter="fade" transition="in">
                                      <p:cBhvr>
                                        <p:cTn id="7" dur="800"/>
                                        <p:tgtEl>
                                          <p:spTgt spid="29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94">
                                            <p:txEl>
                                              <p:pRg st="0" end="0"/>
                                            </p:txEl>
                                          </p:spTgt>
                                        </p:tgtEl>
                                        <p:attrNameLst>
                                          <p:attrName>style.visibility</p:attrName>
                                        </p:attrNameLst>
                                      </p:cBhvr>
                                      <p:to>
                                        <p:strVal val="visible"/>
                                      </p:to>
                                    </p:set>
                                    <p:animEffect filter="fade" transition="in">
                                      <p:cBhvr>
                                        <p:cTn id="10" dur="800"/>
                                        <p:tgtEl>
                                          <p:spTgt spid="29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94">
                                            <p:txEl>
                                              <p:pRg st="1" end="1"/>
                                            </p:txEl>
                                          </p:spTgt>
                                        </p:tgtEl>
                                        <p:attrNameLst>
                                          <p:attrName>style.visibility</p:attrName>
                                        </p:attrNameLst>
                                      </p:cBhvr>
                                      <p:to>
                                        <p:strVal val="visible"/>
                                      </p:to>
                                    </p:set>
                                    <p:animEffect filter="fade" transition="in">
                                      <p:cBhvr>
                                        <p:cTn id="15" dur="800"/>
                                        <p:tgtEl>
                                          <p:spTgt spid="29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94">
                                            <p:txEl>
                                              <p:pRg st="2" end="2"/>
                                            </p:txEl>
                                          </p:spTgt>
                                        </p:tgtEl>
                                        <p:attrNameLst>
                                          <p:attrName>style.visibility</p:attrName>
                                        </p:attrNameLst>
                                      </p:cBhvr>
                                      <p:to>
                                        <p:strVal val="visible"/>
                                      </p:to>
                                    </p:set>
                                    <p:animEffect filter="fade" transition="in">
                                      <p:cBhvr>
                                        <p:cTn id="20" dur="800"/>
                                        <p:tgtEl>
                                          <p:spTgt spid="29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4"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8" name="Image"/>
          <p:cNvGrpSpPr/>
          <p:nvPr/>
        </p:nvGrpSpPr>
        <p:grpSpPr>
          <a:xfrm>
            <a:off x="365973" y="1820856"/>
            <a:ext cx="6665699" cy="11782990"/>
            <a:chOff x="0" y="0"/>
            <a:chExt cx="6665698" cy="11782989"/>
          </a:xfrm>
        </p:grpSpPr>
        <p:pic>
          <p:nvPicPr>
            <p:cNvPr id="297"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296"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grpSp>
        <p:nvGrpSpPr>
          <p:cNvPr id="301" name="“A CHRISTIAN'S RESPONSE TO ABUSIVE AUTHORITY”"/>
          <p:cNvGrpSpPr/>
          <p:nvPr/>
        </p:nvGrpSpPr>
        <p:grpSpPr>
          <a:xfrm>
            <a:off x="388804" y="372195"/>
            <a:ext cx="23606393" cy="1376730"/>
            <a:chOff x="0" y="0"/>
            <a:chExt cx="23606391" cy="1376728"/>
          </a:xfrm>
        </p:grpSpPr>
        <p:sp>
          <p:nvSpPr>
            <p:cNvPr id="300"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299" name="“A CHRISTIAN'S RESPONSE TO ABUSIVE AUTHORITY” “A CHRISTIAN'S RESPONSE TO ABUSIVE AUTHORITY” " descr="“A CHRISTIAN'S RESPONSE TO ABUSIVE AUTHORITY” “A CHRISTIAN'S RESPONSE TO ABUSIVE AUTHORITY” "/>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302" name="Christ also suffered for us, leaving us an example, (2:21-24)"/>
          <p:cNvSpPr/>
          <p:nvPr/>
        </p:nvSpPr>
        <p:spPr>
          <a:xfrm>
            <a:off x="240097" y="1943884"/>
            <a:ext cx="23903806" cy="11080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66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Christ also suffered for us, leaving us an example, (2:21-24)</a:t>
            </a:r>
          </a:p>
        </p:txBody>
      </p:sp>
      <p:sp>
        <p:nvSpPr>
          <p:cNvPr id="303" name="Rectangle 1"/>
          <p:cNvSpPr txBox="1"/>
          <p:nvPr/>
        </p:nvSpPr>
        <p:spPr>
          <a:xfrm>
            <a:off x="7185859" y="3531139"/>
            <a:ext cx="16884471" cy="963096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55963" indent="-955963" defTabSz="821531">
              <a:lnSpc>
                <a:spcPct val="100000"/>
              </a:lnSpc>
              <a:spcBef>
                <a:spcPts val="2100"/>
              </a:spcBef>
              <a:buSzPct val="80000"/>
              <a:buBlip>
                <a:blip r:embed="rId5"/>
              </a:buBlip>
              <a:defRPr sz="5400">
                <a:solidFill>
                  <a:srgbClr val="000000"/>
                </a:solidFill>
                <a:latin typeface="Century Gothic"/>
                <a:ea typeface="Century Gothic"/>
                <a:cs typeface="Century Gothic"/>
                <a:sym typeface="Century Gothic"/>
              </a:defRPr>
            </a:pPr>
            <a:r>
              <a:rPr b="1"/>
              <a:t>“Who committed no sin …”</a:t>
            </a:r>
            <a:r>
              <a:t> — Quotation from Isaiah 53:9. Jesus never sinned.  Not even so much as even a suggestion or guess concerning whether He might have sinned (2 Cor. 5:21; Hebrews 4:15; 7:26; 1 John 3:5; John 8:46; 14:30).</a:t>
            </a:r>
          </a:p>
          <a:p>
            <a:pPr marL="955963" indent="-955963" defTabSz="821531">
              <a:lnSpc>
                <a:spcPct val="100000"/>
              </a:lnSpc>
              <a:spcBef>
                <a:spcPts val="2100"/>
              </a:spcBef>
              <a:buSzPct val="80000"/>
              <a:buBlip>
                <a:blip r:embed="rId5"/>
              </a:buBlip>
              <a:defRPr sz="5400">
                <a:solidFill>
                  <a:srgbClr val="000000"/>
                </a:solidFill>
                <a:latin typeface="Century Gothic"/>
                <a:ea typeface="Century Gothic"/>
                <a:cs typeface="Century Gothic"/>
                <a:sym typeface="Century Gothic"/>
              </a:defRPr>
            </a:pPr>
            <a:r>
              <a:rPr b="1"/>
              <a:t>“when He was reviled, did not revile in return”</a:t>
            </a:r>
            <a:r>
              <a:t> — At the very moment He was suffering abuse.  Godly patience must be exercised right at the moment that suffering hits (Is. 53:7; Mark 14:60,61; Luke 22:64; 23:9; Heb. 12:3)</a:t>
            </a:r>
          </a:p>
        </p:txBody>
      </p:sp>
      <p:sp>
        <p:nvSpPr>
          <p:cNvPr id="304" name="1 Peter 2:22–23 (NKJV)…"/>
          <p:cNvSpPr txBox="1"/>
          <p:nvPr/>
        </p:nvSpPr>
        <p:spPr>
          <a:xfrm>
            <a:off x="646575" y="3246920"/>
            <a:ext cx="6104495" cy="9691161"/>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51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2:22–23 (NKJV) </a:t>
            </a:r>
          </a:p>
          <a:p>
            <a:pPr algn="ctr" defTabSz="642937">
              <a:lnSpc>
                <a:spcPct val="100000"/>
              </a:lnSpc>
              <a:spcBef>
                <a:spcPts val="0"/>
              </a:spcBef>
              <a:defRPr sz="51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22</a:t>
            </a:r>
            <a:r>
              <a:t> </a:t>
            </a:r>
            <a:r>
              <a:rPr i="1"/>
              <a:t>“Who</a:t>
            </a:r>
            <a:r>
              <a:t> </a:t>
            </a:r>
            <a:r>
              <a:rPr i="1"/>
              <a:t>committed no sin,</a:t>
            </a:r>
            <a:r>
              <a:t> </a:t>
            </a:r>
            <a:r>
              <a:rPr i="1"/>
              <a:t>Nor was deceit found in His mouth”;</a:t>
            </a:r>
            <a:r>
              <a:t> </a:t>
            </a:r>
            <a:r>
              <a:rPr baseline="31999"/>
              <a:t>23</a:t>
            </a:r>
            <a:r>
              <a:t> who, when He was reviled, did not revile in return; when He suffered, He did not threaten, but committed </a:t>
            </a:r>
            <a:r>
              <a:rPr i="1"/>
              <a:t>Himself</a:t>
            </a:r>
            <a:r>
              <a:t> to Him who judges righteously;</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3">
                                            <p:bg/>
                                          </p:spTgt>
                                        </p:tgtEl>
                                        <p:attrNameLst>
                                          <p:attrName>style.visibility</p:attrName>
                                        </p:attrNameLst>
                                      </p:cBhvr>
                                      <p:to>
                                        <p:strVal val="visible"/>
                                      </p:to>
                                    </p:set>
                                    <p:animEffect filter="fade" transition="in">
                                      <p:cBhvr>
                                        <p:cTn id="7" dur="700"/>
                                        <p:tgtEl>
                                          <p:spTgt spid="303">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303">
                                            <p:txEl>
                                              <p:pRg st="0" end="0"/>
                                            </p:txEl>
                                          </p:spTgt>
                                        </p:tgtEl>
                                        <p:attrNameLst>
                                          <p:attrName>style.visibility</p:attrName>
                                        </p:attrNameLst>
                                      </p:cBhvr>
                                      <p:to>
                                        <p:strVal val="visible"/>
                                      </p:to>
                                    </p:set>
                                    <p:animEffect filter="fade" transition="in">
                                      <p:cBhvr>
                                        <p:cTn id="10" dur="700"/>
                                        <p:tgtEl>
                                          <p:spTgt spid="30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303">
                                            <p:txEl>
                                              <p:pRg st="1" end="1"/>
                                            </p:txEl>
                                          </p:spTgt>
                                        </p:tgtEl>
                                        <p:attrNameLst>
                                          <p:attrName>style.visibility</p:attrName>
                                        </p:attrNameLst>
                                      </p:cBhvr>
                                      <p:to>
                                        <p:strVal val="visible"/>
                                      </p:to>
                                    </p:set>
                                    <p:animEffect filter="fade" transition="in">
                                      <p:cBhvr>
                                        <p:cTn id="15" dur="700"/>
                                        <p:tgtEl>
                                          <p:spTgt spid="303">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3"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8" name="Image"/>
          <p:cNvGrpSpPr/>
          <p:nvPr/>
        </p:nvGrpSpPr>
        <p:grpSpPr>
          <a:xfrm>
            <a:off x="365973" y="1820856"/>
            <a:ext cx="6665699" cy="11782990"/>
            <a:chOff x="0" y="0"/>
            <a:chExt cx="6665698" cy="11782989"/>
          </a:xfrm>
        </p:grpSpPr>
        <p:pic>
          <p:nvPicPr>
            <p:cNvPr id="307"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306"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grpSp>
        <p:nvGrpSpPr>
          <p:cNvPr id="311" name="“A CHRISTIAN'S RESPONSE TO ABUSIVE AUTHORITY”"/>
          <p:cNvGrpSpPr/>
          <p:nvPr/>
        </p:nvGrpSpPr>
        <p:grpSpPr>
          <a:xfrm>
            <a:off x="388804" y="372195"/>
            <a:ext cx="23606393" cy="1376730"/>
            <a:chOff x="0" y="0"/>
            <a:chExt cx="23606391" cy="1376728"/>
          </a:xfrm>
        </p:grpSpPr>
        <p:sp>
          <p:nvSpPr>
            <p:cNvPr id="310"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309" name="“A CHRISTIAN'S RESPONSE TO ABUSIVE AUTHORITY” “A CHRISTIAN'S RESPONSE TO ABUSIVE AUTHORITY” " descr="“A CHRISTIAN'S RESPONSE TO ABUSIVE AUTHORITY” “A CHRISTIAN'S RESPONSE TO ABUSIVE AUTHORITY” "/>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312" name="Christ also suffered for us, leaving us an example, (2:21-24)"/>
          <p:cNvSpPr/>
          <p:nvPr/>
        </p:nvSpPr>
        <p:spPr>
          <a:xfrm>
            <a:off x="240097" y="1943884"/>
            <a:ext cx="23903806" cy="11080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66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Christ also suffered for us, leaving us an example, (2:21-24)</a:t>
            </a:r>
          </a:p>
        </p:txBody>
      </p:sp>
      <p:sp>
        <p:nvSpPr>
          <p:cNvPr id="313" name="1 Peter 2:22–23 (NKJV)…"/>
          <p:cNvSpPr txBox="1"/>
          <p:nvPr/>
        </p:nvSpPr>
        <p:spPr>
          <a:xfrm>
            <a:off x="646575" y="3246920"/>
            <a:ext cx="6104495" cy="9691161"/>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51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2:22–23 (NKJV) </a:t>
            </a:r>
          </a:p>
          <a:p>
            <a:pPr algn="ctr" defTabSz="642937">
              <a:lnSpc>
                <a:spcPct val="100000"/>
              </a:lnSpc>
              <a:spcBef>
                <a:spcPts val="0"/>
              </a:spcBef>
              <a:defRPr sz="51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22</a:t>
            </a:r>
            <a:r>
              <a:t> </a:t>
            </a:r>
            <a:r>
              <a:rPr i="1"/>
              <a:t>“Who</a:t>
            </a:r>
            <a:r>
              <a:t> </a:t>
            </a:r>
            <a:r>
              <a:rPr i="1"/>
              <a:t>committed no sin,</a:t>
            </a:r>
            <a:r>
              <a:t> </a:t>
            </a:r>
            <a:r>
              <a:rPr i="1"/>
              <a:t>Nor was deceit found in His mouth”;</a:t>
            </a:r>
            <a:r>
              <a:t> </a:t>
            </a:r>
            <a:r>
              <a:rPr baseline="31999"/>
              <a:t>23</a:t>
            </a:r>
            <a:r>
              <a:t> who, when He was reviled, did not revile in return; when He suffered, He did not threaten, but committed </a:t>
            </a:r>
            <a:r>
              <a:rPr i="1"/>
              <a:t>Himself</a:t>
            </a:r>
            <a:r>
              <a:t> to Him who judges righteously;</a:t>
            </a:r>
          </a:p>
        </p:txBody>
      </p:sp>
      <p:sp>
        <p:nvSpPr>
          <p:cNvPr id="314" name="Rectangle 1"/>
          <p:cNvSpPr txBox="1"/>
          <p:nvPr/>
        </p:nvSpPr>
        <p:spPr>
          <a:xfrm>
            <a:off x="7211429" y="3264317"/>
            <a:ext cx="16751558" cy="991036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55963" indent="-955963" defTabSz="821531">
              <a:lnSpc>
                <a:spcPct val="100000"/>
              </a:lnSpc>
              <a:spcBef>
                <a:spcPts val="2100"/>
              </a:spcBef>
              <a:buSzPct val="80000"/>
              <a:buBlip>
                <a:blip r:embed="rId5"/>
              </a:buBlip>
              <a:defRPr sz="5600">
                <a:solidFill>
                  <a:srgbClr val="000000"/>
                </a:solidFill>
                <a:latin typeface="Century Gothic"/>
                <a:ea typeface="Century Gothic"/>
                <a:cs typeface="Century Gothic"/>
                <a:sym typeface="Century Gothic"/>
              </a:defRPr>
            </a:pPr>
            <a:r>
              <a:rPr b="1"/>
              <a:t>“When He suffered, He did not threaten”</a:t>
            </a:r>
            <a:r>
              <a:t> — The picture is of Jesus being continually harassed, spoken against, abused, and yet he never retaliated - even with His tongue! (Isaiah 53:7; James 1:26).</a:t>
            </a:r>
          </a:p>
          <a:p>
            <a:pPr marL="955963" indent="-955963" defTabSz="821531">
              <a:lnSpc>
                <a:spcPct val="100000"/>
              </a:lnSpc>
              <a:spcBef>
                <a:spcPts val="2100"/>
              </a:spcBef>
              <a:buSzPct val="80000"/>
              <a:buBlip>
                <a:blip r:embed="rId5"/>
              </a:buBlip>
              <a:defRPr sz="5600">
                <a:solidFill>
                  <a:srgbClr val="000000"/>
                </a:solidFill>
                <a:latin typeface="Century Gothic"/>
                <a:ea typeface="Century Gothic"/>
                <a:cs typeface="Century Gothic"/>
                <a:sym typeface="Century Gothic"/>
              </a:defRPr>
            </a:pPr>
            <a:r>
              <a:rPr b="1"/>
              <a:t>“But committed Himself to Him who judges righteously”</a:t>
            </a:r>
            <a:r>
              <a:t> — Jesus, unlike us, had the power to destroy His enemies, but instead He deferred judgment to the Father - placing His trust in Him to do right (1 Pet. 4:5; Col. 3:25; 2 Thess. 1:5-9; James 5:7-8; Rom. 12:17-21)</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14">
                                            <p:txEl>
                                              <p:pRg st="1" end="1"/>
                                            </p:txEl>
                                          </p:spTgt>
                                        </p:tgtEl>
                                        <p:attrNameLst>
                                          <p:attrName>style.visibility</p:attrName>
                                        </p:attrNameLst>
                                      </p:cBhvr>
                                      <p:to>
                                        <p:strVal val="visible"/>
                                      </p:to>
                                    </p:set>
                                    <p:animEffect filter="fade" transition="in">
                                      <p:cBhvr>
                                        <p:cTn id="7" dur="800"/>
                                        <p:tgtEl>
                                          <p:spTgt spid="31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4"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Front view of a red Ducati motorcycle against a black background" descr="Front view of a red Ducati motorcycle against a black background"/>
          <p:cNvPicPr>
            <a:picLocks noChangeAspect="1"/>
          </p:cNvPicPr>
          <p:nvPr>
            <p:ph type="pic" idx="21"/>
          </p:nvPr>
        </p:nvPicPr>
        <p:blipFill>
          <a:blip r:embed="rId2">
            <a:extLst/>
          </a:blip>
          <a:srcRect l="0" t="7787" r="0" b="7787"/>
          <a:stretch>
            <a:fillRect/>
          </a:stretch>
        </p:blipFill>
        <p:spPr>
          <a:prstGeom prst="rect">
            <a:avLst/>
          </a:prstGeom>
        </p:spPr>
      </p:pic>
      <p:sp>
        <p:nvSpPr>
          <p:cNvPr id="168" name="THE SECOND OF AT LEAST FOUR LESSONS ……"/>
          <p:cNvSpPr txBox="1"/>
          <p:nvPr/>
        </p:nvSpPr>
        <p:spPr>
          <a:xfrm>
            <a:off x="11443120" y="3758433"/>
            <a:ext cx="12702881" cy="8686802"/>
          </a:xfrm>
          <a:prstGeom prst="rect">
            <a:avLst/>
          </a:prstGeom>
          <a:solidFill>
            <a:srgbClr val="000000">
              <a:alpha val="55348"/>
            </a:srgbClr>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143000" indent="-1143000">
              <a:buSzPct val="80000"/>
              <a:buBlip>
                <a:blip r:embed="rId3"/>
              </a:buBlip>
              <a:defRPr b="1">
                <a:solidFill>
                  <a:srgbClr val="FFFFFF"/>
                </a:solidFill>
                <a:latin typeface="Century Gothic"/>
                <a:ea typeface="Century Gothic"/>
                <a:cs typeface="Century Gothic"/>
                <a:sym typeface="Century Gothic"/>
              </a:defRPr>
            </a:pPr>
            <a:r>
              <a:t>THE SECOND OF AT LEAST FOUR LESSONS …</a:t>
            </a:r>
          </a:p>
          <a:p>
            <a:pPr marL="1143000" indent="-1143000">
              <a:buSzPct val="80000"/>
              <a:buBlip>
                <a:blip r:embed="rId3"/>
              </a:buBlip>
              <a:defRPr b="1">
                <a:solidFill>
                  <a:srgbClr val="FFFFFF"/>
                </a:solidFill>
                <a:latin typeface="Century Gothic"/>
                <a:ea typeface="Century Gothic"/>
                <a:cs typeface="Century Gothic"/>
                <a:sym typeface="Century Gothic"/>
              </a:defRPr>
            </a:pPr>
            <a:r>
              <a:t>A CONTROVERSIAL AND DIFFICULT SUBJECT …</a:t>
            </a:r>
          </a:p>
          <a:p>
            <a:pPr marL="1143000" indent="-1143000">
              <a:buSzPct val="80000"/>
              <a:buBlip>
                <a:blip r:embed="rId3"/>
              </a:buBlip>
              <a:defRPr b="1">
                <a:solidFill>
                  <a:srgbClr val="FFFFFF"/>
                </a:solidFill>
                <a:latin typeface="Century Gothic"/>
                <a:ea typeface="Century Gothic"/>
                <a:cs typeface="Century Gothic"/>
                <a:sym typeface="Century Gothic"/>
              </a:defRPr>
            </a:pPr>
            <a:r>
              <a:t>THE NEED TO AVOID EXTREMES IN APPLICATION …</a:t>
            </a:r>
          </a:p>
        </p:txBody>
      </p:sp>
      <p:grpSp>
        <p:nvGrpSpPr>
          <p:cNvPr id="171" name="“A CHRISTIAN'S RESPONSE TO ABUSIVE AUTHORITY”"/>
          <p:cNvGrpSpPr/>
          <p:nvPr/>
        </p:nvGrpSpPr>
        <p:grpSpPr>
          <a:xfrm>
            <a:off x="388804" y="372195"/>
            <a:ext cx="23606393" cy="1376730"/>
            <a:chOff x="0" y="0"/>
            <a:chExt cx="23606391" cy="1376728"/>
          </a:xfrm>
        </p:grpSpPr>
        <p:sp>
          <p:nvSpPr>
            <p:cNvPr id="170" name="“A CHRISTIAN'S RESPONSE TO ABUSIVE AUTHORITY”"/>
            <p:cNvSpPr txBox="1"/>
            <p:nvPr/>
          </p:nvSpPr>
          <p:spPr>
            <a:xfrm>
              <a:off x="101600" y="63500"/>
              <a:ext cx="23403192" cy="1110029"/>
            </a:xfrm>
            <a:prstGeom prst="rect">
              <a:avLst/>
            </a:prstGeom>
            <a:solidFill>
              <a:srgbClr val="3F270D">
                <a:alpha val="75368"/>
              </a:srgb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169" name="“A CHRISTIAN'S RESPONSE TO ABUSIVE AUTHORITY” “A CHRISTIAN'S RESPONSE TO ABUSIVE AUTHORITY” " descr="“A CHRISTIAN'S RESPONSE TO ABUSIVE AUTHORITY” “A CHRISTIAN'S RESPONSE TO ABUSIVE AUTHORITY” "/>
            <p:cNvPicPr>
              <a:picLocks noChangeAspect="0"/>
            </p:cNvPicPr>
            <p:nvPr/>
          </p:nvPicPr>
          <p:blipFill>
            <a:blip r:embed="rId4">
              <a:extLst/>
            </a:blip>
            <a:stretch>
              <a:fillRect/>
            </a:stretch>
          </p:blipFill>
          <p:spPr>
            <a:xfrm>
              <a:off x="0" y="0"/>
              <a:ext cx="23606392" cy="137672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18" name="Image"/>
          <p:cNvGrpSpPr/>
          <p:nvPr/>
        </p:nvGrpSpPr>
        <p:grpSpPr>
          <a:xfrm>
            <a:off x="365973" y="1820856"/>
            <a:ext cx="6665699" cy="11782990"/>
            <a:chOff x="0" y="0"/>
            <a:chExt cx="6665698" cy="11782989"/>
          </a:xfrm>
        </p:grpSpPr>
        <p:pic>
          <p:nvPicPr>
            <p:cNvPr id="317"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316"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grpSp>
        <p:nvGrpSpPr>
          <p:cNvPr id="321" name="“A CHRISTIAN'S RESPONSE TO ABUSIVE AUTHORITY”"/>
          <p:cNvGrpSpPr/>
          <p:nvPr/>
        </p:nvGrpSpPr>
        <p:grpSpPr>
          <a:xfrm>
            <a:off x="388804" y="372195"/>
            <a:ext cx="23606393" cy="1376730"/>
            <a:chOff x="0" y="0"/>
            <a:chExt cx="23606391" cy="1376728"/>
          </a:xfrm>
        </p:grpSpPr>
        <p:sp>
          <p:nvSpPr>
            <p:cNvPr id="320"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319" name="“A CHRISTIAN'S RESPONSE TO ABUSIVE AUTHORITY” “A CHRISTIAN'S RESPONSE TO ABUSIVE AUTHORITY” " descr="“A CHRISTIAN'S RESPONSE TO ABUSIVE AUTHORITY” “A CHRISTIAN'S RESPONSE TO ABUSIVE AUTHORITY” "/>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322" name="Christ also suffered for us, leaving us an example, (2:21-24)"/>
          <p:cNvSpPr/>
          <p:nvPr/>
        </p:nvSpPr>
        <p:spPr>
          <a:xfrm>
            <a:off x="240097" y="1943884"/>
            <a:ext cx="23903806" cy="11080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66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Christ also suffered for us, leaving us an example, (2:21-24)</a:t>
            </a:r>
          </a:p>
        </p:txBody>
      </p:sp>
      <p:sp>
        <p:nvSpPr>
          <p:cNvPr id="323" name="Rectangle 1"/>
          <p:cNvSpPr txBox="1"/>
          <p:nvPr/>
        </p:nvSpPr>
        <p:spPr>
          <a:xfrm>
            <a:off x="7248914" y="3483888"/>
            <a:ext cx="16744089" cy="954484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55963" indent="-955963" defTabSz="821531">
              <a:lnSpc>
                <a:spcPct val="100000"/>
              </a:lnSpc>
              <a:spcBef>
                <a:spcPts val="1200"/>
              </a:spcBef>
              <a:buSzPct val="80000"/>
              <a:buBlip>
                <a:blip r:embed="rId5"/>
              </a:buBlip>
              <a:defRPr sz="5300">
                <a:solidFill>
                  <a:srgbClr val="000000"/>
                </a:solidFill>
                <a:latin typeface="Century Gothic"/>
                <a:ea typeface="Century Gothic"/>
                <a:cs typeface="Century Gothic"/>
                <a:sym typeface="Century Gothic"/>
              </a:defRPr>
            </a:pPr>
            <a:r>
              <a:rPr b="1"/>
              <a:t>“Who Himself bore our sins in His own body”</a:t>
            </a:r>
            <a:r>
              <a:t> — Jesus wasn’t “just” a martyr.  He wasn’t dying for some vague cause, rather He died as a sacrifice for our sins (John 3:16; 1:29; Heb. 9:28; Isaiah 53:11-12; 2 Cor. 5:21).</a:t>
            </a:r>
          </a:p>
          <a:p>
            <a:pPr marL="955963" indent="-955963" defTabSz="821531">
              <a:lnSpc>
                <a:spcPct val="100000"/>
              </a:lnSpc>
              <a:spcBef>
                <a:spcPts val="1200"/>
              </a:spcBef>
              <a:buSzPct val="80000"/>
              <a:buBlip>
                <a:blip r:embed="rId5"/>
              </a:buBlip>
              <a:defRPr sz="5300">
                <a:solidFill>
                  <a:srgbClr val="000000"/>
                </a:solidFill>
                <a:latin typeface="Century Gothic"/>
                <a:ea typeface="Century Gothic"/>
                <a:cs typeface="Century Gothic"/>
                <a:sym typeface="Century Gothic"/>
              </a:defRPr>
            </a:pPr>
            <a:r>
              <a:rPr b="1"/>
              <a:t>“That we, having died to sins”</a:t>
            </a:r>
            <a:r>
              <a:t> —  Peter is speaking to Christians who had been forgiven (1:18,19,22,23),  </a:t>
            </a:r>
          </a:p>
          <a:p>
            <a:pPr marL="955963" indent="-955963" defTabSz="821531">
              <a:lnSpc>
                <a:spcPct val="100000"/>
              </a:lnSpc>
              <a:spcBef>
                <a:spcPts val="1200"/>
              </a:spcBef>
              <a:buSzPct val="80000"/>
              <a:buBlip>
                <a:blip r:embed="rId5"/>
              </a:buBlip>
              <a:defRPr sz="5300">
                <a:solidFill>
                  <a:srgbClr val="000000"/>
                </a:solidFill>
                <a:latin typeface="Century Gothic"/>
                <a:ea typeface="Century Gothic"/>
                <a:cs typeface="Century Gothic"/>
                <a:sym typeface="Century Gothic"/>
              </a:defRPr>
            </a:pPr>
            <a:r>
              <a:rPr b="1"/>
              <a:t>“Might live for righteousness”</a:t>
            </a:r>
            <a:r>
              <a:t> — Jesus’s sacrifice should motivate us to cease the practice of sin (Gal 2:20; 2 Cor 5:14-15; Col 3:1-5; Rom 6:1ff)</a:t>
            </a:r>
          </a:p>
        </p:txBody>
      </p:sp>
      <p:sp>
        <p:nvSpPr>
          <p:cNvPr id="324" name="1 Peter 2:24 (NKJV)…"/>
          <p:cNvSpPr txBox="1"/>
          <p:nvPr/>
        </p:nvSpPr>
        <p:spPr>
          <a:xfrm>
            <a:off x="676588" y="4966711"/>
            <a:ext cx="6044470" cy="7987743"/>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54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2:24 (NKJV) </a:t>
            </a:r>
          </a:p>
          <a:p>
            <a:pPr algn="ctr" defTabSz="642937">
              <a:lnSpc>
                <a:spcPct val="100000"/>
              </a:lnSpc>
              <a:spcBef>
                <a:spcPts val="0"/>
              </a:spcBef>
              <a:defRPr sz="54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24</a:t>
            </a:r>
            <a:r>
              <a:t> who Himself bore our sins in His own body on the tree, that we, having died to sins, might live for righteousness—by whose stripes you were healed.</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23">
                                            <p:bg/>
                                          </p:spTgt>
                                        </p:tgtEl>
                                        <p:attrNameLst>
                                          <p:attrName>style.visibility</p:attrName>
                                        </p:attrNameLst>
                                      </p:cBhvr>
                                      <p:to>
                                        <p:strVal val="visible"/>
                                      </p:to>
                                    </p:set>
                                    <p:animEffect filter="fade" transition="in">
                                      <p:cBhvr>
                                        <p:cTn id="7" dur="500"/>
                                        <p:tgtEl>
                                          <p:spTgt spid="323">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323">
                                            <p:txEl>
                                              <p:pRg st="0" end="0"/>
                                            </p:txEl>
                                          </p:spTgt>
                                        </p:tgtEl>
                                        <p:attrNameLst>
                                          <p:attrName>style.visibility</p:attrName>
                                        </p:attrNameLst>
                                      </p:cBhvr>
                                      <p:to>
                                        <p:strVal val="visible"/>
                                      </p:to>
                                    </p:set>
                                    <p:animEffect filter="fade" transition="in">
                                      <p:cBhvr>
                                        <p:cTn id="10" dur="500"/>
                                        <p:tgtEl>
                                          <p:spTgt spid="3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323">
                                            <p:txEl>
                                              <p:pRg st="1" end="1"/>
                                            </p:txEl>
                                          </p:spTgt>
                                        </p:tgtEl>
                                        <p:attrNameLst>
                                          <p:attrName>style.visibility</p:attrName>
                                        </p:attrNameLst>
                                      </p:cBhvr>
                                      <p:to>
                                        <p:strVal val="visible"/>
                                      </p:to>
                                    </p:set>
                                    <p:animEffect filter="fade" transition="in">
                                      <p:cBhvr>
                                        <p:cTn id="15" dur="500"/>
                                        <p:tgtEl>
                                          <p:spTgt spid="3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323">
                                            <p:txEl>
                                              <p:pRg st="2" end="2"/>
                                            </p:txEl>
                                          </p:spTgt>
                                        </p:tgtEl>
                                        <p:attrNameLst>
                                          <p:attrName>style.visibility</p:attrName>
                                        </p:attrNameLst>
                                      </p:cBhvr>
                                      <p:to>
                                        <p:strVal val="visible"/>
                                      </p:to>
                                    </p:set>
                                    <p:animEffect filter="fade" transition="in">
                                      <p:cBhvr>
                                        <p:cTn id="20" dur="500"/>
                                        <p:tgtEl>
                                          <p:spTgt spid="32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3"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28" name="Image"/>
          <p:cNvGrpSpPr/>
          <p:nvPr/>
        </p:nvGrpSpPr>
        <p:grpSpPr>
          <a:xfrm>
            <a:off x="365973" y="1820856"/>
            <a:ext cx="6665699" cy="11782990"/>
            <a:chOff x="0" y="0"/>
            <a:chExt cx="6665698" cy="11782989"/>
          </a:xfrm>
        </p:grpSpPr>
        <p:pic>
          <p:nvPicPr>
            <p:cNvPr id="327"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326"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grpSp>
        <p:nvGrpSpPr>
          <p:cNvPr id="331" name="“A CHRISTIAN'S RESPONSE TO ABUSIVE AUTHORITY”"/>
          <p:cNvGrpSpPr/>
          <p:nvPr/>
        </p:nvGrpSpPr>
        <p:grpSpPr>
          <a:xfrm>
            <a:off x="388804" y="372195"/>
            <a:ext cx="23606393" cy="1376730"/>
            <a:chOff x="0" y="0"/>
            <a:chExt cx="23606391" cy="1376728"/>
          </a:xfrm>
        </p:grpSpPr>
        <p:sp>
          <p:nvSpPr>
            <p:cNvPr id="330"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329" name="“A CHRISTIAN'S RESPONSE TO ABUSIVE AUTHORITY” “A CHRISTIAN'S RESPONSE TO ABUSIVE AUTHORITY” " descr="“A CHRISTIAN'S RESPONSE TO ABUSIVE AUTHORITY” “A CHRISTIAN'S RESPONSE TO ABUSIVE AUTHORITY” "/>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332" name="Christ also suffered for us, leaving us an example, (2:21-24)"/>
          <p:cNvSpPr/>
          <p:nvPr/>
        </p:nvSpPr>
        <p:spPr>
          <a:xfrm>
            <a:off x="240097" y="1943884"/>
            <a:ext cx="23903806" cy="11080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66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Christ also suffered for us, leaving us an example, (2:21-24)</a:t>
            </a:r>
          </a:p>
        </p:txBody>
      </p:sp>
      <p:sp>
        <p:nvSpPr>
          <p:cNvPr id="333" name="1 Peter 2:24 (NKJV)…"/>
          <p:cNvSpPr txBox="1"/>
          <p:nvPr/>
        </p:nvSpPr>
        <p:spPr>
          <a:xfrm>
            <a:off x="676588" y="4966711"/>
            <a:ext cx="6044470" cy="7987743"/>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54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2:24 (NKJV) </a:t>
            </a:r>
          </a:p>
          <a:p>
            <a:pPr algn="ctr" defTabSz="642937">
              <a:lnSpc>
                <a:spcPct val="100000"/>
              </a:lnSpc>
              <a:spcBef>
                <a:spcPts val="0"/>
              </a:spcBef>
              <a:defRPr sz="54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24</a:t>
            </a:r>
            <a:r>
              <a:t> who Himself bore our sins in His own body on the tree, that we, having died to sins, might live for righteousness—by whose stripes you were healed.</a:t>
            </a:r>
          </a:p>
        </p:txBody>
      </p:sp>
      <p:sp>
        <p:nvSpPr>
          <p:cNvPr id="334" name="Rectangle 1"/>
          <p:cNvSpPr txBox="1"/>
          <p:nvPr/>
        </p:nvSpPr>
        <p:spPr>
          <a:xfrm>
            <a:off x="7266399" y="3531139"/>
            <a:ext cx="16651151" cy="945753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2600"/>
              </a:spcBef>
              <a:buSzPct val="80000"/>
              <a:buBlip>
                <a:blip r:embed="rId5"/>
              </a:buBlip>
              <a:defRPr sz="5600">
                <a:solidFill>
                  <a:srgbClr val="000000"/>
                </a:solidFill>
                <a:latin typeface="Century Gothic"/>
                <a:ea typeface="Century Gothic"/>
                <a:cs typeface="Century Gothic"/>
                <a:sym typeface="Century Gothic"/>
              </a:defRPr>
            </a:pPr>
            <a:r>
              <a:rPr b="1"/>
              <a:t>“by whose stripes you were healed”</a:t>
            </a:r>
            <a:r>
              <a:t> — Healed spiritually and morally, i.e. forgiveness of sins (Isaiah 53:5).</a:t>
            </a:r>
          </a:p>
          <a:p>
            <a:pPr marL="1385046" indent="-927846" defTabSz="821531">
              <a:lnSpc>
                <a:spcPct val="100000"/>
              </a:lnSpc>
              <a:spcBef>
                <a:spcPts val="2600"/>
              </a:spcBef>
              <a:buSzPct val="80000"/>
              <a:buBlip>
                <a:blip r:embed="rId6"/>
              </a:buBlip>
              <a:defRPr sz="5600">
                <a:solidFill>
                  <a:srgbClr val="000000"/>
                </a:solidFill>
                <a:latin typeface="Century Gothic"/>
                <a:ea typeface="Century Gothic"/>
                <a:cs typeface="Century Gothic"/>
                <a:sym typeface="Century Gothic"/>
              </a:defRPr>
            </a:pPr>
            <a:r>
              <a:t>A statement, especially meaningful to servants with cruel masters - Some of them had probably felt the sting of the lash.</a:t>
            </a:r>
          </a:p>
          <a:p>
            <a:pPr marL="1385046" indent="-927846" defTabSz="821531">
              <a:lnSpc>
                <a:spcPct val="100000"/>
              </a:lnSpc>
              <a:spcBef>
                <a:spcPts val="2600"/>
              </a:spcBef>
              <a:buSzPct val="80000"/>
              <a:buBlip>
                <a:blip r:embed="rId6"/>
              </a:buBlip>
              <a:defRPr sz="5600">
                <a:solidFill>
                  <a:srgbClr val="000000"/>
                </a:solidFill>
                <a:latin typeface="Century Gothic"/>
                <a:ea typeface="Century Gothic"/>
                <a:cs typeface="Century Gothic"/>
                <a:sym typeface="Century Gothic"/>
              </a:defRPr>
            </a:pPr>
            <a:r>
              <a:t>Each blow of the whip that Jesus endured, the mocking, the insults, the injustice, the crucifixion - was all for the salvation of my soul (Mat. 26:28; Acts 20:28; 1 Pet. 1:19)</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34">
                                            <p:txEl>
                                              <p:pRg st="1" end="1"/>
                                            </p:txEl>
                                          </p:spTgt>
                                        </p:tgtEl>
                                        <p:attrNameLst>
                                          <p:attrName>style.visibility</p:attrName>
                                        </p:attrNameLst>
                                      </p:cBhvr>
                                      <p:to>
                                        <p:strVal val="visible"/>
                                      </p:to>
                                    </p:set>
                                    <p:animEffect filter="wipe(left)" transition="in">
                                      <p:cBhvr>
                                        <p:cTn id="7" dur="1500"/>
                                        <p:tgtEl>
                                          <p:spTgt spid="3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34">
                                            <p:txEl>
                                              <p:pRg st="2" end="2"/>
                                            </p:txEl>
                                          </p:spTgt>
                                        </p:tgtEl>
                                        <p:attrNameLst>
                                          <p:attrName>style.visibility</p:attrName>
                                        </p:attrNameLst>
                                      </p:cBhvr>
                                      <p:to>
                                        <p:strVal val="visible"/>
                                      </p:to>
                                    </p:set>
                                    <p:animEffect filter="wipe(left)" transition="in">
                                      <p:cBhvr>
                                        <p:cTn id="12" dur="1500"/>
                                        <p:tgtEl>
                                          <p:spTgt spid="33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4"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38" name="Image"/>
          <p:cNvGrpSpPr/>
          <p:nvPr/>
        </p:nvGrpSpPr>
        <p:grpSpPr>
          <a:xfrm>
            <a:off x="365973" y="1820856"/>
            <a:ext cx="6665699" cy="11782990"/>
            <a:chOff x="0" y="0"/>
            <a:chExt cx="6665698" cy="11782989"/>
          </a:xfrm>
        </p:grpSpPr>
        <p:pic>
          <p:nvPicPr>
            <p:cNvPr id="337"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336"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grpSp>
        <p:nvGrpSpPr>
          <p:cNvPr id="341" name="“A CHRISTIAN'S RESPONSE TO ABUSIVE AUTHORITY”"/>
          <p:cNvGrpSpPr/>
          <p:nvPr/>
        </p:nvGrpSpPr>
        <p:grpSpPr>
          <a:xfrm>
            <a:off x="388804" y="372195"/>
            <a:ext cx="23606393" cy="1376730"/>
            <a:chOff x="0" y="0"/>
            <a:chExt cx="23606391" cy="1376728"/>
          </a:xfrm>
        </p:grpSpPr>
        <p:sp>
          <p:nvSpPr>
            <p:cNvPr id="340"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339" name="“A CHRISTIAN'S RESPONSE TO ABUSIVE AUTHORITY” “A CHRISTIAN'S RESPONSE TO ABUSIVE AUTHORITY” " descr="“A CHRISTIAN'S RESPONSE TO ABUSIVE AUTHORITY” “A CHRISTIAN'S RESPONSE TO ABUSIVE AUTHORITY” "/>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342" name="THE SALVATION OF JESUS (2:25)"/>
          <p:cNvSpPr/>
          <p:nvPr/>
        </p:nvSpPr>
        <p:spPr>
          <a:xfrm>
            <a:off x="240097" y="1754310"/>
            <a:ext cx="23903806" cy="11080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66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THE SALVATION OF JESUS (2:25)</a:t>
            </a:r>
          </a:p>
        </p:txBody>
      </p:sp>
      <p:sp>
        <p:nvSpPr>
          <p:cNvPr id="343" name="1 Peter 2:25 (NKJV)…"/>
          <p:cNvSpPr txBox="1"/>
          <p:nvPr/>
        </p:nvSpPr>
        <p:spPr>
          <a:xfrm>
            <a:off x="730948" y="5440647"/>
            <a:ext cx="5935748" cy="7427864"/>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56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2:25 (NKJV) </a:t>
            </a:r>
          </a:p>
          <a:p>
            <a:pPr algn="ctr" defTabSz="642937">
              <a:lnSpc>
                <a:spcPct val="100000"/>
              </a:lnSpc>
              <a:spcBef>
                <a:spcPts val="0"/>
              </a:spcBef>
              <a:defRPr sz="56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25</a:t>
            </a:r>
            <a:r>
              <a:t> For you were like sheep going astray, but have now returned to the Shepherd and Overseer of your souls.</a:t>
            </a:r>
          </a:p>
        </p:txBody>
      </p:sp>
      <p:sp>
        <p:nvSpPr>
          <p:cNvPr id="344" name="Rectangle 1"/>
          <p:cNvSpPr txBox="1"/>
          <p:nvPr/>
        </p:nvSpPr>
        <p:spPr>
          <a:xfrm>
            <a:off x="7211429" y="3246920"/>
            <a:ext cx="16775904" cy="98802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2600"/>
              </a:spcBef>
              <a:buSzPct val="80000"/>
              <a:buBlip>
                <a:blip r:embed="rId5"/>
              </a:buBlip>
              <a:defRPr sz="6100">
                <a:solidFill>
                  <a:srgbClr val="000000"/>
                </a:solidFill>
                <a:latin typeface="Century Gothic"/>
                <a:ea typeface="Century Gothic"/>
                <a:cs typeface="Century Gothic"/>
                <a:sym typeface="Century Gothic"/>
              </a:defRPr>
            </a:pPr>
            <a:r>
              <a:rPr b="1"/>
              <a:t>“For you were like sheep going astray”</a:t>
            </a:r>
            <a:r>
              <a:t> — “were continually straying” [NASB] - Those in sin are in darkness, not knowing where they are going, lost and in need of being saved (Mat. 9:36; Luke 15:4; Num 27:17; 1 Kings 22:17).</a:t>
            </a:r>
          </a:p>
          <a:p>
            <a:pPr marL="927846" indent="-927846" defTabSz="821531">
              <a:lnSpc>
                <a:spcPct val="100000"/>
              </a:lnSpc>
              <a:spcBef>
                <a:spcPts val="2600"/>
              </a:spcBef>
              <a:buSzPct val="80000"/>
              <a:buBlip>
                <a:blip r:embed="rId5"/>
              </a:buBlip>
              <a:defRPr sz="6100">
                <a:solidFill>
                  <a:srgbClr val="000000"/>
                </a:solidFill>
                <a:latin typeface="Century Gothic"/>
                <a:ea typeface="Century Gothic"/>
                <a:cs typeface="Century Gothic"/>
                <a:sym typeface="Century Gothic"/>
              </a:defRPr>
            </a:pPr>
            <a:r>
              <a:rPr b="1"/>
              <a:t>"But have now returned”</a:t>
            </a:r>
            <a:r>
              <a:t> — aorist tense, indicating that they had ‘turned’ at a definite point in time, i.e. when they were redeemed, born again (1:18,22,23; 3:21).</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44">
                                            <p:bg/>
                                          </p:spTgt>
                                        </p:tgtEl>
                                        <p:attrNameLst>
                                          <p:attrName>style.visibility</p:attrName>
                                        </p:attrNameLst>
                                      </p:cBhvr>
                                      <p:to>
                                        <p:strVal val="visible"/>
                                      </p:to>
                                    </p:set>
                                    <p:animEffect filter="fade" transition="in">
                                      <p:cBhvr>
                                        <p:cTn id="7" dur="500"/>
                                        <p:tgtEl>
                                          <p:spTgt spid="34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344">
                                            <p:txEl>
                                              <p:pRg st="0" end="0"/>
                                            </p:txEl>
                                          </p:spTgt>
                                        </p:tgtEl>
                                        <p:attrNameLst>
                                          <p:attrName>style.visibility</p:attrName>
                                        </p:attrNameLst>
                                      </p:cBhvr>
                                      <p:to>
                                        <p:strVal val="visible"/>
                                      </p:to>
                                    </p:set>
                                    <p:animEffect filter="fade" transition="in">
                                      <p:cBhvr>
                                        <p:cTn id="10" dur="500"/>
                                        <p:tgtEl>
                                          <p:spTgt spid="3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344">
                                            <p:txEl>
                                              <p:pRg st="1" end="1"/>
                                            </p:txEl>
                                          </p:spTgt>
                                        </p:tgtEl>
                                        <p:attrNameLst>
                                          <p:attrName>style.visibility</p:attrName>
                                        </p:attrNameLst>
                                      </p:cBhvr>
                                      <p:to>
                                        <p:strVal val="visible"/>
                                      </p:to>
                                    </p:set>
                                    <p:animEffect filter="fade" transition="in">
                                      <p:cBhvr>
                                        <p:cTn id="15" dur="500"/>
                                        <p:tgtEl>
                                          <p:spTgt spid="34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4"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8" name="Image"/>
          <p:cNvGrpSpPr/>
          <p:nvPr/>
        </p:nvGrpSpPr>
        <p:grpSpPr>
          <a:xfrm>
            <a:off x="365973" y="1820856"/>
            <a:ext cx="6665699" cy="11782990"/>
            <a:chOff x="0" y="0"/>
            <a:chExt cx="6665698" cy="11782989"/>
          </a:xfrm>
        </p:grpSpPr>
        <p:pic>
          <p:nvPicPr>
            <p:cNvPr id="347"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346"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grpSp>
        <p:nvGrpSpPr>
          <p:cNvPr id="351" name="“A CHRISTIAN'S RESPONSE TO ABUSIVE AUTHORITY”"/>
          <p:cNvGrpSpPr/>
          <p:nvPr/>
        </p:nvGrpSpPr>
        <p:grpSpPr>
          <a:xfrm>
            <a:off x="388804" y="372195"/>
            <a:ext cx="23606393" cy="1376730"/>
            <a:chOff x="0" y="0"/>
            <a:chExt cx="23606391" cy="1376728"/>
          </a:xfrm>
        </p:grpSpPr>
        <p:sp>
          <p:nvSpPr>
            <p:cNvPr id="350"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349" name="“A CHRISTIAN'S RESPONSE TO ABUSIVE AUTHORITY” “A CHRISTIAN'S RESPONSE TO ABUSIVE AUTHORITY” " descr="“A CHRISTIAN'S RESPONSE TO ABUSIVE AUTHORITY” “A CHRISTIAN'S RESPONSE TO ABUSIVE AUTHORITY” "/>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352" name="THE SALVATION OF JESUS (2:25)"/>
          <p:cNvSpPr/>
          <p:nvPr/>
        </p:nvSpPr>
        <p:spPr>
          <a:xfrm>
            <a:off x="240097" y="1754310"/>
            <a:ext cx="23903806" cy="11080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66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THE SALVATION OF JESUS (2:25)</a:t>
            </a:r>
          </a:p>
        </p:txBody>
      </p:sp>
      <p:sp>
        <p:nvSpPr>
          <p:cNvPr id="353" name="1 Peter 2:25 (NKJV)…"/>
          <p:cNvSpPr txBox="1"/>
          <p:nvPr/>
        </p:nvSpPr>
        <p:spPr>
          <a:xfrm>
            <a:off x="730948" y="5440647"/>
            <a:ext cx="5935748" cy="7427864"/>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56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2:25 (NKJV) </a:t>
            </a:r>
          </a:p>
          <a:p>
            <a:pPr algn="ctr" defTabSz="642937">
              <a:lnSpc>
                <a:spcPct val="100000"/>
              </a:lnSpc>
              <a:spcBef>
                <a:spcPts val="0"/>
              </a:spcBef>
              <a:defRPr sz="56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25</a:t>
            </a:r>
            <a:r>
              <a:t> For you were like sheep going astray, but have now returned to the Shepherd and Overseer of your souls.</a:t>
            </a:r>
          </a:p>
        </p:txBody>
      </p:sp>
      <p:sp>
        <p:nvSpPr>
          <p:cNvPr id="354" name="Rectangle 1"/>
          <p:cNvSpPr txBox="1"/>
          <p:nvPr/>
        </p:nvSpPr>
        <p:spPr>
          <a:xfrm>
            <a:off x="7202908" y="3034384"/>
            <a:ext cx="16910386" cy="1009253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2600"/>
              </a:spcBef>
              <a:buSzPct val="80000"/>
              <a:buBlip>
                <a:blip r:embed="rId5"/>
              </a:buBlip>
              <a:defRPr sz="6000">
                <a:solidFill>
                  <a:srgbClr val="000000"/>
                </a:solidFill>
                <a:latin typeface="Century Gothic"/>
                <a:ea typeface="Century Gothic"/>
                <a:cs typeface="Century Gothic"/>
                <a:sym typeface="Century Gothic"/>
              </a:defRPr>
            </a:pPr>
            <a:r>
              <a:rPr b="1"/>
              <a:t>“To the Shepherd”</a:t>
            </a:r>
            <a:r>
              <a:t> — Jesus is our Shepherd, and as His sheep, we hear His voice and follow Him —(Mat. 26:31; John 10:11,14,16; Heb. 13:20; 1 Peter 5:4; Psalm 23:1ff).</a:t>
            </a:r>
          </a:p>
          <a:p>
            <a:pPr marL="927846" indent="-927846" defTabSz="821531">
              <a:lnSpc>
                <a:spcPct val="100000"/>
              </a:lnSpc>
              <a:spcBef>
                <a:spcPts val="2600"/>
              </a:spcBef>
              <a:buSzPct val="80000"/>
              <a:buBlip>
                <a:blip r:embed="rId5"/>
              </a:buBlip>
              <a:defRPr sz="6000">
                <a:solidFill>
                  <a:srgbClr val="000000"/>
                </a:solidFill>
                <a:latin typeface="Century Gothic"/>
                <a:ea typeface="Century Gothic"/>
                <a:cs typeface="Century Gothic"/>
                <a:sym typeface="Century Gothic"/>
              </a:defRPr>
            </a:pPr>
            <a:r>
              <a:rPr b="1"/>
              <a:t>"Overseer of your souls”</a:t>
            </a:r>
            <a:r>
              <a:t> — same as “bishop,” as in 5:4  “and when the Chief Shepherd appears, you will receive the crown of glory that does not fade away.”</a:t>
            </a:r>
          </a:p>
          <a:p>
            <a:pPr marL="927846" indent="-927846" defTabSz="821531">
              <a:lnSpc>
                <a:spcPct val="100000"/>
              </a:lnSpc>
              <a:spcBef>
                <a:spcPts val="2600"/>
              </a:spcBef>
              <a:buSzPct val="80000"/>
              <a:buBlip>
                <a:blip r:embed="rId5"/>
              </a:buBlip>
              <a:defRPr sz="6000">
                <a:solidFill>
                  <a:srgbClr val="000000"/>
                </a:solidFill>
                <a:latin typeface="Century Gothic"/>
                <a:ea typeface="Century Gothic"/>
                <a:cs typeface="Century Gothic"/>
                <a:sym typeface="Century Gothic"/>
              </a:defRPr>
            </a:pPr>
            <a:r>
              <a:t>Jesus gave Himself for us that He might lead us to salvation (Heb 12:2)</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54">
                                            <p:txEl>
                                              <p:pRg st="1" end="1"/>
                                            </p:txEl>
                                          </p:spTgt>
                                        </p:tgtEl>
                                        <p:attrNameLst>
                                          <p:attrName>style.visibility</p:attrName>
                                        </p:attrNameLst>
                                      </p:cBhvr>
                                      <p:to>
                                        <p:strVal val="visible"/>
                                      </p:to>
                                    </p:set>
                                    <p:animEffect filter="fade" transition="in">
                                      <p:cBhvr>
                                        <p:cTn id="7" dur="600"/>
                                        <p:tgtEl>
                                          <p:spTgt spid="3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354">
                                            <p:txEl>
                                              <p:pRg st="2" end="2"/>
                                            </p:txEl>
                                          </p:spTgt>
                                        </p:tgtEl>
                                        <p:attrNameLst>
                                          <p:attrName>style.visibility</p:attrName>
                                        </p:attrNameLst>
                                      </p:cBhvr>
                                      <p:to>
                                        <p:strVal val="visible"/>
                                      </p:to>
                                    </p:set>
                                    <p:animEffect filter="fade" transition="in">
                                      <p:cBhvr>
                                        <p:cTn id="12" dur="600"/>
                                        <p:tgtEl>
                                          <p:spTgt spid="35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4"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6" name="Front view of a red Ducati motorcycle against a black background" descr="Front view of a red Ducati motorcycle against a black background"/>
          <p:cNvPicPr>
            <a:picLocks noChangeAspect="1"/>
          </p:cNvPicPr>
          <p:nvPr/>
        </p:nvPicPr>
        <p:blipFill>
          <a:blip r:embed="rId2">
            <a:extLst/>
          </a:blip>
          <a:srcRect l="28693" t="0" r="28693" b="0"/>
          <a:stretch>
            <a:fillRect/>
          </a:stretch>
        </p:blipFill>
        <p:spPr>
          <a:xfrm>
            <a:off x="509749" y="2028031"/>
            <a:ext cx="9991195" cy="11355600"/>
          </a:xfrm>
          <a:prstGeom prst="rect">
            <a:avLst/>
          </a:prstGeom>
          <a:ln w="12700">
            <a:miter lim="400000"/>
          </a:ln>
        </p:spPr>
      </p:pic>
      <p:grpSp>
        <p:nvGrpSpPr>
          <p:cNvPr id="359" name="ABSTAIN FROM FLESHLY LUST WHICH WAR AGAINST THE SOUL! (2:12)"/>
          <p:cNvGrpSpPr/>
          <p:nvPr/>
        </p:nvGrpSpPr>
        <p:grpSpPr>
          <a:xfrm>
            <a:off x="746114" y="8983700"/>
            <a:ext cx="9518598" cy="4310429"/>
            <a:chOff x="0" y="0"/>
            <a:chExt cx="9518596" cy="4310428"/>
          </a:xfrm>
        </p:grpSpPr>
        <p:sp>
          <p:nvSpPr>
            <p:cNvPr id="358" name="ABSTAIN FROM FLESHLY LUST WHICH WAR AGAINST THE SOUL! (2:12)"/>
            <p:cNvSpPr txBox="1"/>
            <p:nvPr/>
          </p:nvSpPr>
          <p:spPr>
            <a:xfrm>
              <a:off x="101600" y="63500"/>
              <a:ext cx="9315397" cy="40437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ABSTAIN FROM FLESHLY LUST WHICH WAR AGAINST THE SOUL! (2:12)</a:t>
              </a:r>
            </a:p>
          </p:txBody>
        </p:sp>
        <p:pic>
          <p:nvPicPr>
            <p:cNvPr id="357" name="ABSTAIN FROM FLESHLY LUST WHICH WAR AGAINST THE SOUL! (2:12) ABSTAIN FROM FLESHLY LUST WHICH WAR AGAINST THE SOUL! (2:12)" descr="ABSTAIN FROM FLESHLY LUST WHICH WAR AGAINST THE SOUL! (2:12) ABSTAIN FROM FLESHLY LUST WHICH WAR AGAINST THE SOUL! (2:12)"/>
            <p:cNvPicPr>
              <a:picLocks noChangeAspect="0"/>
            </p:cNvPicPr>
            <p:nvPr/>
          </p:nvPicPr>
          <p:blipFill>
            <a:blip r:embed="rId3">
              <a:extLst/>
            </a:blip>
            <a:stretch>
              <a:fillRect/>
            </a:stretch>
          </p:blipFill>
          <p:spPr>
            <a:xfrm>
              <a:off x="0" y="0"/>
              <a:ext cx="9518597" cy="4310429"/>
            </a:xfrm>
            <a:prstGeom prst="rect">
              <a:avLst/>
            </a:prstGeom>
            <a:effectLst/>
          </p:spPr>
        </p:pic>
      </p:grpSp>
      <p:sp>
        <p:nvSpPr>
          <p:cNvPr id="360" name="We Are &quot;Sojourners And Pilgrims&quot;...…"/>
          <p:cNvSpPr/>
          <p:nvPr/>
        </p:nvSpPr>
        <p:spPr>
          <a:xfrm>
            <a:off x="10775005" y="2028031"/>
            <a:ext cx="13218723" cy="11355785"/>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L="664915" indent="-664915" defTabSz="821531">
              <a:lnSpc>
                <a:spcPct val="100000"/>
              </a:lnSpc>
              <a:spcBef>
                <a:spcPts val="3300"/>
              </a:spcBef>
              <a:buSzPct val="35000"/>
              <a:buBlip>
                <a:blip r:embed="rId4"/>
              </a:buBlip>
              <a:defRPr b="1" sz="7600">
                <a:solidFill>
                  <a:srgbClr val="FFFFFF">
                    <a:alpha val="83754"/>
                  </a:srgbClr>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We Are "Sojourners And Pilgrims"...</a:t>
            </a:r>
          </a:p>
          <a:p>
            <a:pPr marL="664915" indent="-664915" defTabSz="821531">
              <a:lnSpc>
                <a:spcPct val="100000"/>
              </a:lnSpc>
              <a:spcBef>
                <a:spcPts val="3300"/>
              </a:spcBef>
              <a:buSzPct val="35000"/>
              <a:buBlip>
                <a:blip r:embed="rId4"/>
              </a:buBlip>
              <a:defRPr b="1" sz="7600">
                <a:solidFill>
                  <a:srgbClr val="FFFFFF">
                    <a:alpha val="83754"/>
                  </a:srgbClr>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Our submission to God’s will is NOT dependent on how others treat us ...</a:t>
            </a:r>
          </a:p>
          <a:p>
            <a:pPr marL="664915" indent="-664915" defTabSz="821531">
              <a:lnSpc>
                <a:spcPct val="100000"/>
              </a:lnSpc>
              <a:spcBef>
                <a:spcPts val="3300"/>
              </a:spcBef>
              <a:buSzPct val="35000"/>
              <a:buBlip>
                <a:blip r:embed="rId4"/>
              </a:buBlip>
              <a:defRPr b="1" sz="7600">
                <a:solidFill>
                  <a:srgbClr val="FFFFFF">
                    <a:alpha val="83754"/>
                  </a:srgbClr>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We Are Being Observed By Others...</a:t>
            </a:r>
          </a:p>
          <a:p>
            <a:pPr marL="664915" indent="-664915" defTabSz="821531">
              <a:lnSpc>
                <a:spcPct val="100000"/>
              </a:lnSpc>
              <a:spcBef>
                <a:spcPts val="3300"/>
              </a:spcBef>
              <a:buSzPct val="35000"/>
              <a:buBlip>
                <a:blip r:embed="rId4"/>
              </a:buBlip>
              <a:defRPr b="1" sz="7600">
                <a:solidFill>
                  <a:srgbClr val="FFFFFF">
                    <a:alpha val="83754"/>
                  </a:srgbClr>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Is MY Life Glorifying God?</a:t>
            </a:r>
          </a:p>
        </p:txBody>
      </p:sp>
      <p:grpSp>
        <p:nvGrpSpPr>
          <p:cNvPr id="363" name="“A CHRISTIAN'S RESPONSE TO ABUSIVE AUTHORITY”"/>
          <p:cNvGrpSpPr/>
          <p:nvPr/>
        </p:nvGrpSpPr>
        <p:grpSpPr>
          <a:xfrm>
            <a:off x="388804" y="372195"/>
            <a:ext cx="23606393" cy="1376730"/>
            <a:chOff x="0" y="0"/>
            <a:chExt cx="23606391" cy="1376728"/>
          </a:xfrm>
        </p:grpSpPr>
        <p:sp>
          <p:nvSpPr>
            <p:cNvPr id="362"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361" name="“A CHRISTIAN'S RESPONSE TO ABUSIVE AUTHORITY” “A CHRISTIAN'S RESPONSE TO ABUSIVE AUTHORITY” " descr="“A CHRISTIAN'S RESPONSE TO ABUSIVE AUTHORITY” “A CHRISTIAN'S RESPONSE TO ABUSIVE AUTHORITY” "/>
            <p:cNvPicPr>
              <a:picLocks noChangeAspect="0"/>
            </p:cNvPicPr>
            <p:nvPr/>
          </p:nvPicPr>
          <p:blipFill>
            <a:blip r:embed="rId5">
              <a:extLst/>
            </a:blip>
            <a:stretch>
              <a:fillRect/>
            </a:stretch>
          </p:blipFill>
          <p:spPr>
            <a:xfrm>
              <a:off x="0" y="0"/>
              <a:ext cx="23606392" cy="137672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Front view of a red Ducati motorcycle against a black background" descr="Front view of a red Ducati motorcycle against a black background"/>
          <p:cNvPicPr>
            <a:picLocks noChangeAspect="1"/>
          </p:cNvPicPr>
          <p:nvPr/>
        </p:nvPicPr>
        <p:blipFill>
          <a:blip r:embed="rId2">
            <a:extLst/>
          </a:blip>
          <a:srcRect l="28693" t="0" r="28693" b="0"/>
          <a:stretch>
            <a:fillRect/>
          </a:stretch>
        </p:blipFill>
        <p:spPr>
          <a:xfrm>
            <a:off x="509749" y="2028031"/>
            <a:ext cx="9991195" cy="11355600"/>
          </a:xfrm>
          <a:prstGeom prst="rect">
            <a:avLst/>
          </a:prstGeom>
          <a:ln w="12700">
            <a:miter lim="400000"/>
          </a:ln>
        </p:spPr>
      </p:pic>
      <p:pic>
        <p:nvPicPr>
          <p:cNvPr id="174" name="pasted-movie.png" descr="pasted-movie.png"/>
          <p:cNvPicPr>
            <a:picLocks noChangeAspect="1"/>
          </p:cNvPicPr>
          <p:nvPr/>
        </p:nvPicPr>
        <p:blipFill>
          <a:blip r:embed="rId3">
            <a:extLst/>
          </a:blip>
          <a:stretch>
            <a:fillRect/>
          </a:stretch>
        </p:blipFill>
        <p:spPr>
          <a:xfrm>
            <a:off x="-290029" y="-60082"/>
            <a:ext cx="24964057" cy="2080339"/>
          </a:xfrm>
          <a:prstGeom prst="rect">
            <a:avLst/>
          </a:prstGeom>
          <a:ln w="12700">
            <a:miter lim="400000"/>
          </a:ln>
          <a:effectLst>
            <a:outerShdw sx="100000" sy="100000" kx="0" ky="0" algn="b" rotWithShape="0" blurRad="241300" dist="127000" dir="3268424">
              <a:srgbClr val="000000">
                <a:alpha val="46281"/>
              </a:srgbClr>
            </a:outerShdw>
          </a:effectLst>
        </p:spPr>
      </p:pic>
      <p:grpSp>
        <p:nvGrpSpPr>
          <p:cNvPr id="177" name="ABSTAIN FROM FLESHLY LUST WHICH WAR AGAINST THE SOUL! (2:12)"/>
          <p:cNvGrpSpPr/>
          <p:nvPr/>
        </p:nvGrpSpPr>
        <p:grpSpPr>
          <a:xfrm>
            <a:off x="746114" y="8983700"/>
            <a:ext cx="9518598" cy="4310429"/>
            <a:chOff x="0" y="0"/>
            <a:chExt cx="9518596" cy="4310428"/>
          </a:xfrm>
        </p:grpSpPr>
        <p:sp>
          <p:nvSpPr>
            <p:cNvPr id="176" name="ABSTAIN FROM FLESHLY LUST WHICH WAR AGAINST THE SOUL! (2:12)"/>
            <p:cNvSpPr txBox="1"/>
            <p:nvPr/>
          </p:nvSpPr>
          <p:spPr>
            <a:xfrm>
              <a:off x="101600" y="63500"/>
              <a:ext cx="9315397" cy="40437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ABSTAIN FROM FLESHLY LUST WHICH WAR AGAINST THE SOUL! (2:12)</a:t>
              </a:r>
            </a:p>
          </p:txBody>
        </p:sp>
        <p:pic>
          <p:nvPicPr>
            <p:cNvPr id="175" name="ABSTAIN FROM FLESHLY LUST WHICH WAR AGAINST THE SOUL! (2:12) ABSTAIN FROM FLESHLY LUST WHICH WAR AGAINST THE SOUL! (2:12)" descr="ABSTAIN FROM FLESHLY LUST WHICH WAR AGAINST THE SOUL! (2:12) ABSTAIN FROM FLESHLY LUST WHICH WAR AGAINST THE SOUL! (2:12)"/>
            <p:cNvPicPr>
              <a:picLocks noChangeAspect="0"/>
            </p:cNvPicPr>
            <p:nvPr/>
          </p:nvPicPr>
          <p:blipFill>
            <a:blip r:embed="rId4">
              <a:extLst/>
            </a:blip>
            <a:stretch>
              <a:fillRect/>
            </a:stretch>
          </p:blipFill>
          <p:spPr>
            <a:xfrm>
              <a:off x="0" y="0"/>
              <a:ext cx="9518597" cy="4310429"/>
            </a:xfrm>
            <a:prstGeom prst="rect">
              <a:avLst/>
            </a:prstGeom>
            <a:effectLst/>
          </p:spPr>
        </p:pic>
      </p:grpSp>
      <p:sp>
        <p:nvSpPr>
          <p:cNvPr id="178" name="To succeed in our spiritual &quot;pilgrimage&quot; and reach our heavenly destination, we must SUBMIT TO GOD’S WILL!…"/>
          <p:cNvSpPr txBox="1"/>
          <p:nvPr/>
        </p:nvSpPr>
        <p:spPr>
          <a:xfrm>
            <a:off x="11035799" y="2122686"/>
            <a:ext cx="12650035" cy="11052176"/>
          </a:xfrm>
          <a:prstGeom prst="rect">
            <a:avLst/>
          </a:prstGeom>
          <a:solidFill>
            <a:schemeClr val="accent6">
              <a:hueOff val="-133706"/>
              <a:satOff val="8281"/>
              <a:lumOff val="-27269"/>
            </a:schemeClr>
          </a:solidFill>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marL="671443" indent="-671443" defTabSz="821531">
              <a:lnSpc>
                <a:spcPct val="100000"/>
              </a:lnSpc>
              <a:spcBef>
                <a:spcPts val="4900"/>
              </a:spcBef>
              <a:buSzPct val="35000"/>
              <a:buBlip>
                <a:blip r:embed="rId5"/>
              </a:buBlip>
              <a:defRPr sz="6600">
                <a:solidFill>
                  <a:srgbClr val="FFFFFF"/>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To succeed in our spiritual "pilgrimage" and reach our heavenly destination, we must SUBMIT TO GOD’S WILL! </a:t>
            </a:r>
          </a:p>
          <a:p>
            <a:pPr marL="671443" indent="-671443" defTabSz="821531">
              <a:lnSpc>
                <a:spcPct val="100000"/>
              </a:lnSpc>
              <a:spcBef>
                <a:spcPts val="4900"/>
              </a:spcBef>
              <a:buSzPct val="35000"/>
              <a:buBlip>
                <a:blip r:embed="rId5"/>
              </a:buBlip>
              <a:defRPr sz="6600">
                <a:solidFill>
                  <a:srgbClr val="FFFFFF"/>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As pilgrims we are governed by the King of heaven and earth – But, as we sojourn here on earth we must submit to the powers instituted by God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8">
                                            <p:bg/>
                                          </p:spTgt>
                                        </p:tgtEl>
                                        <p:attrNameLst>
                                          <p:attrName>style.visibility</p:attrName>
                                        </p:attrNameLst>
                                      </p:cBhvr>
                                      <p:to>
                                        <p:strVal val="visible"/>
                                      </p:to>
                                    </p:set>
                                    <p:animEffect filter="fade" transition="in">
                                      <p:cBhvr>
                                        <p:cTn id="7" dur="1500"/>
                                        <p:tgtEl>
                                          <p:spTgt spid="17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8">
                                            <p:txEl>
                                              <p:pRg st="0" end="0"/>
                                            </p:txEl>
                                          </p:spTgt>
                                        </p:tgtEl>
                                        <p:attrNameLst>
                                          <p:attrName>style.visibility</p:attrName>
                                        </p:attrNameLst>
                                      </p:cBhvr>
                                      <p:to>
                                        <p:strVal val="visible"/>
                                      </p:to>
                                    </p:set>
                                    <p:animEffect filter="fade" transition="in">
                                      <p:cBhvr>
                                        <p:cTn id="10" dur="1500"/>
                                        <p:tgtEl>
                                          <p:spTgt spid="17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78">
                                            <p:txEl>
                                              <p:pRg st="1" end="1"/>
                                            </p:txEl>
                                          </p:spTgt>
                                        </p:tgtEl>
                                        <p:attrNameLst>
                                          <p:attrName>style.visibility</p:attrName>
                                        </p:attrNameLst>
                                      </p:cBhvr>
                                      <p:to>
                                        <p:strVal val="visible"/>
                                      </p:to>
                                    </p:set>
                                    <p:animEffect filter="fade" transition="in">
                                      <p:cBhvr>
                                        <p:cTn id="15" dur="1500"/>
                                        <p:tgtEl>
                                          <p:spTgt spid="17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8"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Front view of a red Ducati motorcycle against a black background" descr="Front view of a red Ducati motorcycle against a black background"/>
          <p:cNvPicPr>
            <a:picLocks noChangeAspect="1"/>
          </p:cNvPicPr>
          <p:nvPr/>
        </p:nvPicPr>
        <p:blipFill>
          <a:blip r:embed="rId2">
            <a:extLst/>
          </a:blip>
          <a:srcRect l="28693" t="0" r="28693" b="0"/>
          <a:stretch>
            <a:fillRect/>
          </a:stretch>
        </p:blipFill>
        <p:spPr>
          <a:xfrm>
            <a:off x="509749" y="2028031"/>
            <a:ext cx="9991195" cy="11355600"/>
          </a:xfrm>
          <a:prstGeom prst="rect">
            <a:avLst/>
          </a:prstGeom>
          <a:ln w="12700">
            <a:miter lim="400000"/>
          </a:ln>
        </p:spPr>
      </p:pic>
      <p:sp>
        <p:nvSpPr>
          <p:cNvPr id="181" name="Rectangle 1"/>
          <p:cNvSpPr txBox="1"/>
          <p:nvPr/>
        </p:nvSpPr>
        <p:spPr>
          <a:xfrm>
            <a:off x="10585148" y="3766558"/>
            <a:ext cx="13524447" cy="9540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1635368" indent="-949568" defTabSz="821531">
              <a:lnSpc>
                <a:spcPct val="100000"/>
              </a:lnSpc>
              <a:spcBef>
                <a:spcPts val="4600"/>
              </a:spcBef>
              <a:buSzPct val="80000"/>
              <a:buBlip>
                <a:blip r:embed="rId3"/>
              </a:buBlip>
              <a:defRPr sz="7000">
                <a:solidFill>
                  <a:srgbClr val="000000"/>
                </a:solidFill>
                <a:latin typeface="Century Gothic"/>
                <a:ea typeface="Century Gothic"/>
                <a:cs typeface="Century Gothic"/>
                <a:sym typeface="Century Gothic"/>
              </a:defRPr>
            </a:pPr>
            <a:r>
              <a:t>Civil (2:13-17)</a:t>
            </a:r>
          </a:p>
          <a:p>
            <a:pPr marL="1635368" indent="-949568" defTabSz="821531">
              <a:lnSpc>
                <a:spcPct val="100000"/>
              </a:lnSpc>
              <a:spcBef>
                <a:spcPts val="4600"/>
              </a:spcBef>
              <a:buSzPct val="80000"/>
              <a:buBlip>
                <a:blip r:embed="rId3"/>
              </a:buBlip>
              <a:defRPr sz="7000">
                <a:solidFill>
                  <a:srgbClr val="000000"/>
                </a:solidFill>
                <a:latin typeface="Century Gothic"/>
                <a:ea typeface="Century Gothic"/>
                <a:cs typeface="Century Gothic"/>
                <a:sym typeface="Century Gothic"/>
              </a:defRPr>
            </a:pPr>
            <a:r>
              <a:t>Social / Economic (2:18-25)</a:t>
            </a:r>
          </a:p>
          <a:p>
            <a:pPr marL="1635368" indent="-949568" defTabSz="821531">
              <a:lnSpc>
                <a:spcPct val="100000"/>
              </a:lnSpc>
              <a:spcBef>
                <a:spcPts val="4600"/>
              </a:spcBef>
              <a:buSzPct val="80000"/>
              <a:buBlip>
                <a:blip r:embed="rId3"/>
              </a:buBlip>
              <a:defRPr sz="7000">
                <a:solidFill>
                  <a:srgbClr val="000000"/>
                </a:solidFill>
                <a:latin typeface="Century Gothic"/>
                <a:ea typeface="Century Gothic"/>
                <a:cs typeface="Century Gothic"/>
                <a:sym typeface="Century Gothic"/>
              </a:defRPr>
            </a:pPr>
            <a:r>
              <a:t>Marital (3:1-7)</a:t>
            </a:r>
          </a:p>
          <a:p>
            <a:pPr marL="1635368" indent="-949568" defTabSz="821531">
              <a:lnSpc>
                <a:spcPct val="100000"/>
              </a:lnSpc>
              <a:spcBef>
                <a:spcPts val="4600"/>
              </a:spcBef>
              <a:buSzPct val="80000"/>
              <a:buBlip>
                <a:blip r:embed="rId3"/>
              </a:buBlip>
              <a:defRPr sz="7000">
                <a:solidFill>
                  <a:srgbClr val="000000"/>
                </a:solidFill>
                <a:latin typeface="Century Gothic"/>
                <a:ea typeface="Century Gothic"/>
                <a:cs typeface="Century Gothic"/>
                <a:sym typeface="Century Gothic"/>
              </a:defRPr>
            </a:pPr>
            <a:r>
              <a:t>Cultural (3:8-4:6;12-19)</a:t>
            </a:r>
          </a:p>
          <a:p>
            <a:pPr marL="1635368" indent="-949568" defTabSz="821531">
              <a:lnSpc>
                <a:spcPct val="100000"/>
              </a:lnSpc>
              <a:spcBef>
                <a:spcPts val="4600"/>
              </a:spcBef>
              <a:buSzPct val="80000"/>
              <a:buBlip>
                <a:blip r:embed="rId3"/>
              </a:buBlip>
              <a:defRPr sz="7000">
                <a:solidFill>
                  <a:srgbClr val="000000"/>
                </a:solidFill>
                <a:latin typeface="Century Gothic"/>
                <a:ea typeface="Century Gothic"/>
                <a:cs typeface="Century Gothic"/>
                <a:sym typeface="Century Gothic"/>
              </a:defRPr>
            </a:pPr>
            <a:r>
              <a:t>Familial (4:7-11)</a:t>
            </a:r>
          </a:p>
          <a:p>
            <a:pPr marL="1635368" indent="-949568" defTabSz="821531">
              <a:lnSpc>
                <a:spcPct val="100000"/>
              </a:lnSpc>
              <a:spcBef>
                <a:spcPts val="4600"/>
              </a:spcBef>
              <a:buSzPct val="80000"/>
              <a:buBlip>
                <a:blip r:embed="rId3"/>
              </a:buBlip>
              <a:defRPr sz="7000">
                <a:solidFill>
                  <a:srgbClr val="000000"/>
                </a:solidFill>
                <a:latin typeface="Century Gothic"/>
                <a:ea typeface="Century Gothic"/>
                <a:cs typeface="Century Gothic"/>
                <a:sym typeface="Century Gothic"/>
              </a:defRPr>
            </a:pPr>
            <a:r>
              <a:t>Congregational (5:1-5)</a:t>
            </a:r>
          </a:p>
        </p:txBody>
      </p:sp>
      <p:pic>
        <p:nvPicPr>
          <p:cNvPr id="182" name="PRACTICAL ASPECTS OF HOLY LIVING (2:13-5:5) PRACTICAL ASPECTS OF HOLY LIVING (2:13-5:5)" descr="PRACTICAL ASPECTS OF HOLY LIVING (2:13-5:5) PRACTICAL ASPECTS OF HOLY LIVING (2:13-5:5)"/>
          <p:cNvPicPr>
            <a:picLocks noChangeAspect="0"/>
          </p:cNvPicPr>
          <p:nvPr/>
        </p:nvPicPr>
        <p:blipFill>
          <a:blip r:embed="rId4">
            <a:extLst/>
          </a:blip>
          <a:stretch>
            <a:fillRect/>
          </a:stretch>
        </p:blipFill>
        <p:spPr>
          <a:xfrm>
            <a:off x="1044518" y="1785132"/>
            <a:ext cx="22294965" cy="1527176"/>
          </a:xfrm>
          <a:prstGeom prst="rect">
            <a:avLst/>
          </a:prstGeom>
          <a:effectLst>
            <a:outerShdw sx="100000" sy="100000" kx="0" ky="0" algn="b" rotWithShape="0" blurRad="241300" dist="127000" dir="5400000">
              <a:srgbClr val="000000"/>
            </a:outerShdw>
          </a:effectLst>
        </p:spPr>
      </p:pic>
      <p:pic>
        <p:nvPicPr>
          <p:cNvPr id="183" name="pasted-movie.png" descr="pasted-movie.png"/>
          <p:cNvPicPr>
            <a:picLocks noChangeAspect="1"/>
          </p:cNvPicPr>
          <p:nvPr/>
        </p:nvPicPr>
        <p:blipFill>
          <a:blip r:embed="rId5">
            <a:extLst/>
          </a:blip>
          <a:stretch>
            <a:fillRect/>
          </a:stretch>
        </p:blipFill>
        <p:spPr>
          <a:xfrm>
            <a:off x="-290029" y="-60082"/>
            <a:ext cx="24964057" cy="2080339"/>
          </a:xfrm>
          <a:prstGeom prst="rect">
            <a:avLst/>
          </a:prstGeom>
          <a:ln w="12700">
            <a:miter lim="400000"/>
          </a:ln>
          <a:effectLst>
            <a:outerShdw sx="100000" sy="100000" kx="0" ky="0" algn="b" rotWithShape="0" blurRad="241300" dist="127000" dir="3268424">
              <a:srgbClr val="000000">
                <a:alpha val="46281"/>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1">
                                            <p:txEl>
                                              <p:pRg st="1" end="1"/>
                                            </p:txEl>
                                          </p:spTgt>
                                        </p:tgtEl>
                                        <p:attrNameLst>
                                          <p:attrName>style.visibility</p:attrName>
                                        </p:attrNameLst>
                                      </p:cBhvr>
                                      <p:to>
                                        <p:strVal val="visible"/>
                                      </p:to>
                                    </p:set>
                                    <p:animEffect filter="fade" transition="in">
                                      <p:cBhvr>
                                        <p:cTn id="7" dur="2000"/>
                                        <p:tgtEl>
                                          <p:spTgt spid="1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81">
                                            <p:txEl>
                                              <p:pRg st="2" end="2"/>
                                            </p:txEl>
                                          </p:spTgt>
                                        </p:tgtEl>
                                        <p:attrNameLst>
                                          <p:attrName>style.visibility</p:attrName>
                                        </p:attrNameLst>
                                      </p:cBhvr>
                                      <p:to>
                                        <p:strVal val="visible"/>
                                      </p:to>
                                    </p:set>
                                    <p:animEffect filter="fade" transition="in">
                                      <p:cBhvr>
                                        <p:cTn id="12" dur="2000"/>
                                        <p:tgtEl>
                                          <p:spTgt spid="18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181">
                                            <p:txEl>
                                              <p:pRg st="3" end="3"/>
                                            </p:txEl>
                                          </p:spTgt>
                                        </p:tgtEl>
                                        <p:attrNameLst>
                                          <p:attrName>style.visibility</p:attrName>
                                        </p:attrNameLst>
                                      </p:cBhvr>
                                      <p:to>
                                        <p:strVal val="visible"/>
                                      </p:to>
                                    </p:set>
                                    <p:animEffect filter="fade" transition="in">
                                      <p:cBhvr>
                                        <p:cTn id="17" dur="2000"/>
                                        <p:tgtEl>
                                          <p:spTgt spid="18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181">
                                            <p:txEl>
                                              <p:pRg st="4" end="4"/>
                                            </p:txEl>
                                          </p:spTgt>
                                        </p:tgtEl>
                                        <p:attrNameLst>
                                          <p:attrName>style.visibility</p:attrName>
                                        </p:attrNameLst>
                                      </p:cBhvr>
                                      <p:to>
                                        <p:strVal val="visible"/>
                                      </p:to>
                                    </p:set>
                                    <p:animEffect filter="fade" transition="in">
                                      <p:cBhvr>
                                        <p:cTn id="22" dur="2000"/>
                                        <p:tgtEl>
                                          <p:spTgt spid="18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1" fill="hold">
                                  <p:stCondLst>
                                    <p:cond delay="0"/>
                                  </p:stCondLst>
                                  <p:iterate type="el" backwards="0">
                                    <p:tmAbs val="0"/>
                                  </p:iterate>
                                  <p:childTnLst>
                                    <p:set>
                                      <p:cBhvr>
                                        <p:cTn id="26" fill="hold"/>
                                        <p:tgtEl>
                                          <p:spTgt spid="181">
                                            <p:txEl>
                                              <p:pRg st="5" end="5"/>
                                            </p:txEl>
                                          </p:spTgt>
                                        </p:tgtEl>
                                        <p:attrNameLst>
                                          <p:attrName>style.visibility</p:attrName>
                                        </p:attrNameLst>
                                      </p:cBhvr>
                                      <p:to>
                                        <p:strVal val="visible"/>
                                      </p:to>
                                    </p:set>
                                    <p:animEffect filter="fade" transition="in">
                                      <p:cBhvr>
                                        <p:cTn id="27" dur="2000"/>
                                        <p:tgtEl>
                                          <p:spTgt spid="181">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Front view of a red Ducati motorcycle against a black background" descr="Front view of a red Ducati motorcycle against a black background"/>
          <p:cNvPicPr>
            <a:picLocks noChangeAspect="1"/>
          </p:cNvPicPr>
          <p:nvPr>
            <p:ph type="pic" idx="21"/>
          </p:nvPr>
        </p:nvPicPr>
        <p:blipFill>
          <a:blip r:embed="rId2">
            <a:extLst/>
          </a:blip>
          <a:srcRect l="0" t="7787" r="0" b="7787"/>
          <a:stretch>
            <a:fillRect/>
          </a:stretch>
        </p:blipFill>
        <p:spPr>
          <a:prstGeom prst="rect">
            <a:avLst/>
          </a:prstGeom>
        </p:spPr>
      </p:pic>
      <p:sp>
        <p:nvSpPr>
          <p:cNvPr id="186" name="(1 Peter 2:18-25)"/>
          <p:cNvSpPr txBox="1"/>
          <p:nvPr/>
        </p:nvSpPr>
        <p:spPr>
          <a:xfrm>
            <a:off x="11814924" y="2407696"/>
            <a:ext cx="11953557" cy="1461667"/>
          </a:xfrm>
          <a:prstGeom prst="rect">
            <a:avLst/>
          </a:prstGeom>
          <a:solidFill>
            <a:srgbClr val="FFFFFF">
              <a:alpha val="78063"/>
            </a:srgbClr>
          </a:solidFill>
          <a:ln w="635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821531">
              <a:lnSpc>
                <a:spcPct val="100000"/>
              </a:lnSpc>
              <a:spcBef>
                <a:spcPts val="0"/>
              </a:spcBef>
              <a:defRPr cap="all" sz="9200">
                <a:solidFill>
                  <a:srgbClr val="000000"/>
                </a:solidFill>
                <a:latin typeface="Times New Roman"/>
                <a:ea typeface="Times New Roman"/>
                <a:cs typeface="Times New Roman"/>
                <a:sym typeface="Times New Roman"/>
              </a:defRPr>
            </a:pPr>
            <a:r>
              <a:t>(1 </a:t>
            </a:r>
            <a:r>
              <a:rPr cap="none"/>
              <a:t>Peter</a:t>
            </a:r>
            <a:r>
              <a:t> 2:18-25)</a:t>
            </a:r>
          </a:p>
        </p:txBody>
      </p:sp>
      <p:sp>
        <p:nvSpPr>
          <p:cNvPr id="187" name="Principles Governing The Christian’s Behavior in Suffering"/>
          <p:cNvSpPr txBox="1"/>
          <p:nvPr/>
        </p:nvSpPr>
        <p:spPr>
          <a:xfrm>
            <a:off x="11783174" y="3888043"/>
            <a:ext cx="12017057" cy="8461376"/>
          </a:xfrm>
          <a:prstGeom prst="rect">
            <a:avLst/>
          </a:prstGeom>
          <a:gradFill>
            <a:gsLst>
              <a:gs pos="0">
                <a:srgbClr val="3A130A">
                  <a:alpha val="59260"/>
                </a:srgbClr>
              </a:gs>
              <a:gs pos="100000">
                <a:srgbClr val="58150B">
                  <a:alpha val="32889"/>
                </a:srgbClr>
              </a:gs>
            </a:gsLst>
            <a:lin ang="5400000"/>
          </a:gradFill>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ctr" defTabSz="821531">
              <a:lnSpc>
                <a:spcPct val="100000"/>
              </a:lnSpc>
              <a:spcBef>
                <a:spcPts val="0"/>
              </a:spcBef>
              <a:defRPr b="1" sz="11300">
                <a:ln w="25400" cap="flat">
                  <a:solidFill>
                    <a:srgbClr val="000000"/>
                  </a:solidFill>
                  <a:prstDash val="solid"/>
                  <a:miter lim="400000"/>
                </a:ln>
                <a:solidFill>
                  <a:srgbClr val="FFFFFF"/>
                </a:solidFill>
                <a:effectLst>
                  <a:outerShdw sx="100000" sy="100000" kx="0" ky="0" algn="b" rotWithShape="0" blurRad="76200" dist="76200" dir="1902978">
                    <a:srgbClr val="000000"/>
                  </a:outerShdw>
                </a:effectLst>
                <a:latin typeface="Gill Sans"/>
                <a:ea typeface="Gill Sans"/>
                <a:cs typeface="Gill Sans"/>
                <a:sym typeface="Gill Sans"/>
              </a:defRPr>
            </a:lvl1pPr>
          </a:lstStyle>
          <a:p>
            <a:pPr/>
            <a:r>
              <a:t>Principles Governing The Christian’s Behavior in Suffering</a:t>
            </a:r>
          </a:p>
        </p:txBody>
      </p:sp>
      <p:grpSp>
        <p:nvGrpSpPr>
          <p:cNvPr id="190" name="“A CHRISTIAN'S RESPONSE TO ABUSIVE AUTHORITY”"/>
          <p:cNvGrpSpPr/>
          <p:nvPr/>
        </p:nvGrpSpPr>
        <p:grpSpPr>
          <a:xfrm>
            <a:off x="388804" y="372195"/>
            <a:ext cx="23606393" cy="1376730"/>
            <a:chOff x="0" y="0"/>
            <a:chExt cx="23606391" cy="1376728"/>
          </a:xfrm>
        </p:grpSpPr>
        <p:sp>
          <p:nvSpPr>
            <p:cNvPr id="189" name="“A CHRISTIAN'S RESPONSE TO ABUSIVE AUTHORITY”"/>
            <p:cNvSpPr txBox="1"/>
            <p:nvPr/>
          </p:nvSpPr>
          <p:spPr>
            <a:xfrm>
              <a:off x="101600" y="63500"/>
              <a:ext cx="23403192" cy="1110029"/>
            </a:xfrm>
            <a:prstGeom prst="rect">
              <a:avLst/>
            </a:prstGeom>
            <a:solidFill>
              <a:srgbClr val="3F270D">
                <a:alpha val="75368"/>
              </a:srgb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188" name="“A CHRISTIAN'S RESPONSE TO ABUSIVE AUTHORITY” “A CHRISTIAN'S RESPONSE TO ABUSIVE AUTHORITY” " descr="“A CHRISTIAN'S RESPONSE TO ABUSIVE AUTHORITY” “A CHRISTIAN'S RESPONSE TO ABUSIVE AUTHORITY” "/>
            <p:cNvPicPr>
              <a:picLocks noChangeAspect="0"/>
            </p:cNvPicPr>
            <p:nvPr/>
          </p:nvPicPr>
          <p:blipFill>
            <a:blip r:embed="rId3">
              <a:extLst/>
            </a:blip>
            <a:stretch>
              <a:fillRect/>
            </a:stretch>
          </p:blipFill>
          <p:spPr>
            <a:xfrm>
              <a:off x="0" y="0"/>
              <a:ext cx="23606392" cy="137672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1 Peter 2:18–25 (NKJV)…"/>
          <p:cNvSpPr txBox="1"/>
          <p:nvPr/>
        </p:nvSpPr>
        <p:spPr>
          <a:xfrm>
            <a:off x="396362" y="442056"/>
            <a:ext cx="23591277" cy="1314341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1400"/>
              </a:spcBef>
              <a:defRPr b="1" sz="9000">
                <a:solidFill>
                  <a:srgbClr val="000000"/>
                </a:solidFill>
                <a:latin typeface="Times New Roman"/>
                <a:ea typeface="Times New Roman"/>
                <a:cs typeface="Times New Roman"/>
                <a:sym typeface="Times New Roman"/>
              </a:defRPr>
            </a:pPr>
            <a:r>
              <a:t>1 Peter 2:18–25 (NKJV) </a:t>
            </a:r>
          </a:p>
          <a:p>
            <a:pPr algn="ctr" defTabSz="642937">
              <a:lnSpc>
                <a:spcPct val="100000"/>
              </a:lnSpc>
              <a:spcBef>
                <a:spcPts val="0"/>
              </a:spcBef>
              <a:defRPr sz="8000">
                <a:solidFill>
                  <a:srgbClr val="000000"/>
                </a:solidFill>
                <a:latin typeface="Times New Roman"/>
                <a:ea typeface="Times New Roman"/>
                <a:cs typeface="Times New Roman"/>
                <a:sym typeface="Times New Roman"/>
              </a:defRPr>
            </a:pPr>
            <a:r>
              <a:rPr baseline="31999"/>
              <a:t>18</a:t>
            </a:r>
            <a:r>
              <a:t> Servants, </a:t>
            </a:r>
            <a:r>
              <a:rPr i="1"/>
              <a:t>be</a:t>
            </a:r>
            <a:r>
              <a:t> submissive to </a:t>
            </a:r>
            <a:r>
              <a:rPr i="1"/>
              <a:t>your</a:t>
            </a:r>
            <a:r>
              <a:t> masters with all fear, not only to the good and gentle, but also to the harsh. </a:t>
            </a:r>
            <a:r>
              <a:rPr baseline="31999"/>
              <a:t>19</a:t>
            </a:r>
            <a:r>
              <a:t> For this </a:t>
            </a:r>
            <a:r>
              <a:rPr i="1"/>
              <a:t>is</a:t>
            </a:r>
            <a:r>
              <a:t> commendable, if because of conscience toward God one endures grief, suffering wrongfully. </a:t>
            </a:r>
            <a:r>
              <a:rPr baseline="31999"/>
              <a:t>20</a:t>
            </a:r>
            <a:r>
              <a:t> For what credit </a:t>
            </a:r>
            <a:r>
              <a:rPr i="1"/>
              <a:t>is it</a:t>
            </a:r>
            <a:r>
              <a:t> if, when you are beaten for your faults, you take it patiently? But when you do good and suffer, if you take it patiently, this </a:t>
            </a:r>
            <a:r>
              <a:rPr i="1"/>
              <a:t>is</a:t>
            </a:r>
            <a:r>
              <a:t> commendable before God. </a:t>
            </a:r>
            <a:r>
              <a:rPr baseline="31999"/>
              <a:t>21</a:t>
            </a:r>
            <a:r>
              <a:t> For to this you were called, because Christ also suffered for us, leaving us an example, that you should follow His steps: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1 Peter 2:18–25 (NKJV)…"/>
          <p:cNvSpPr txBox="1"/>
          <p:nvPr/>
        </p:nvSpPr>
        <p:spPr>
          <a:xfrm>
            <a:off x="396362" y="442056"/>
            <a:ext cx="23591277" cy="1232953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1400"/>
              </a:spcBef>
              <a:defRPr b="1" sz="9000">
                <a:solidFill>
                  <a:srgbClr val="000000"/>
                </a:solidFill>
                <a:latin typeface="Times New Roman"/>
                <a:ea typeface="Times New Roman"/>
                <a:cs typeface="Times New Roman"/>
                <a:sym typeface="Times New Roman"/>
              </a:defRPr>
            </a:pPr>
            <a:r>
              <a:t>1 Peter 2:18–25 (NKJV) </a:t>
            </a:r>
          </a:p>
          <a:p>
            <a:pPr algn="ctr" defTabSz="642937">
              <a:lnSpc>
                <a:spcPct val="100000"/>
              </a:lnSpc>
              <a:spcBef>
                <a:spcPts val="0"/>
              </a:spcBef>
              <a:defRPr sz="8200">
                <a:solidFill>
                  <a:srgbClr val="000000"/>
                </a:solidFill>
                <a:latin typeface="Times New Roman"/>
                <a:ea typeface="Times New Roman"/>
                <a:cs typeface="Times New Roman"/>
                <a:sym typeface="Times New Roman"/>
              </a:defRPr>
            </a:pPr>
            <a:r>
              <a:rPr baseline="31999"/>
              <a:t>22</a:t>
            </a:r>
            <a:r>
              <a:t> </a:t>
            </a:r>
            <a:r>
              <a:rPr i="1"/>
              <a:t>“Who</a:t>
            </a:r>
            <a:r>
              <a:t> </a:t>
            </a:r>
            <a:r>
              <a:rPr i="1"/>
              <a:t>committed no sin,</a:t>
            </a:r>
            <a:r>
              <a:t> </a:t>
            </a:r>
            <a:r>
              <a:rPr i="1"/>
              <a:t>Nor was deceit found in His mouth”;</a:t>
            </a:r>
            <a:r>
              <a:t> </a:t>
            </a:r>
            <a:r>
              <a:rPr baseline="31999"/>
              <a:t>23</a:t>
            </a:r>
            <a:r>
              <a:t> who, when He was reviled, did not revile in return; when He suffered, He did not threaten, but committed </a:t>
            </a:r>
            <a:r>
              <a:rPr i="1"/>
              <a:t>Himself</a:t>
            </a:r>
            <a:r>
              <a:t> to Him who judges righteously; </a:t>
            </a:r>
            <a:r>
              <a:rPr baseline="31999"/>
              <a:t>24</a:t>
            </a:r>
            <a:r>
              <a:t> who Himself bore our sins in His own body on the tree, that we, having died to sins, might live for righteousness—by whose stripes you were healed. </a:t>
            </a:r>
            <a:r>
              <a:rPr baseline="31999"/>
              <a:t>25</a:t>
            </a:r>
            <a:r>
              <a:t> For you were like sheep going astray, but have now returned to the Shepherd and Overseer of your souls.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Rectangle 1"/>
          <p:cNvSpPr txBox="1"/>
          <p:nvPr/>
        </p:nvSpPr>
        <p:spPr>
          <a:xfrm>
            <a:off x="6904316" y="3602371"/>
            <a:ext cx="17400046" cy="948775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1613646" indent="-927846" defTabSz="821531">
              <a:lnSpc>
                <a:spcPct val="100000"/>
              </a:lnSpc>
              <a:spcBef>
                <a:spcPts val="3400"/>
              </a:spcBef>
              <a:buSzPct val="80000"/>
              <a:buBlip>
                <a:blip r:embed="rId2"/>
              </a:buBlip>
              <a:defRPr sz="6100">
                <a:solidFill>
                  <a:srgbClr val="000000"/>
                </a:solidFill>
                <a:latin typeface="Century Gothic"/>
                <a:ea typeface="Century Gothic"/>
                <a:cs typeface="Century Gothic"/>
                <a:sym typeface="Century Gothic"/>
              </a:defRPr>
            </a:pPr>
            <a:r>
              <a:rPr b="1"/>
              <a:t>“SERVANTS" </a:t>
            </a:r>
            <a:r>
              <a:t>(2:18) Greek </a:t>
            </a:r>
            <a:r>
              <a:rPr i="1"/>
              <a:t>oikia</a:t>
            </a:r>
            <a:r>
              <a:t> (οἰκία, 3614) - household or domestic servants (cf. Luke 16:13; Rom. 14:4) (not douloi, the common term for slaves cf. v. 16).</a:t>
            </a:r>
          </a:p>
          <a:p>
            <a:pPr marL="1613646" indent="-927846" defTabSz="821531">
              <a:lnSpc>
                <a:spcPct val="100000"/>
              </a:lnSpc>
              <a:spcBef>
                <a:spcPts val="3400"/>
              </a:spcBef>
              <a:buSzPct val="80000"/>
              <a:buBlip>
                <a:blip r:embed="rId2"/>
              </a:buBlip>
              <a:defRPr sz="6100">
                <a:solidFill>
                  <a:srgbClr val="000000"/>
                </a:solidFill>
                <a:latin typeface="Century Gothic"/>
                <a:ea typeface="Century Gothic"/>
                <a:cs typeface="Century Gothic"/>
                <a:sym typeface="Century Gothic"/>
              </a:defRPr>
            </a:pPr>
            <a:r>
              <a:t>The Epistles frequent mention of ‘servants’ suggests that many First Century Christians belonged to this class (1 Cor. 7:21-23; Eph. 6:5-8; Col.3:22; 1 Tim. 6:1-2). </a:t>
            </a:r>
          </a:p>
          <a:p>
            <a:pPr marL="1613646" indent="-927846" defTabSz="821531">
              <a:lnSpc>
                <a:spcPct val="100000"/>
              </a:lnSpc>
              <a:spcBef>
                <a:spcPts val="3400"/>
              </a:spcBef>
              <a:buSzPct val="80000"/>
              <a:buBlip>
                <a:blip r:embed="rId2"/>
              </a:buBlip>
              <a:defRPr sz="6100">
                <a:solidFill>
                  <a:srgbClr val="000000"/>
                </a:solidFill>
                <a:latin typeface="Century Gothic"/>
                <a:ea typeface="Century Gothic"/>
                <a:cs typeface="Century Gothic"/>
                <a:sym typeface="Century Gothic"/>
              </a:defRPr>
            </a:pPr>
            <a:r>
              <a:t>Basically, contracted employees</a:t>
            </a:r>
          </a:p>
        </p:txBody>
      </p:sp>
      <p:grpSp>
        <p:nvGrpSpPr>
          <p:cNvPr id="199" name="Image"/>
          <p:cNvGrpSpPr/>
          <p:nvPr/>
        </p:nvGrpSpPr>
        <p:grpSpPr>
          <a:xfrm>
            <a:off x="365973" y="1820856"/>
            <a:ext cx="6665699" cy="11782990"/>
            <a:chOff x="0" y="0"/>
            <a:chExt cx="6665698" cy="11782989"/>
          </a:xfrm>
        </p:grpSpPr>
        <p:pic>
          <p:nvPicPr>
            <p:cNvPr id="198"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197"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grpSp>
        <p:nvGrpSpPr>
          <p:cNvPr id="202" name="“A CHRISTIAN'S RESPONSE TO ABUSIVE AUTHORITY”"/>
          <p:cNvGrpSpPr/>
          <p:nvPr/>
        </p:nvGrpSpPr>
        <p:grpSpPr>
          <a:xfrm>
            <a:off x="388804" y="372195"/>
            <a:ext cx="23606393" cy="1376730"/>
            <a:chOff x="0" y="0"/>
            <a:chExt cx="23606391" cy="1376728"/>
          </a:xfrm>
        </p:grpSpPr>
        <p:sp>
          <p:nvSpPr>
            <p:cNvPr id="201"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200" name="“A CHRISTIAN'S RESPONSE TO ABUSIVE AUTHORITY” “A CHRISTIAN'S RESPONSE TO ABUSIVE AUTHORITY” " descr="“A CHRISTIAN'S RESPONSE TO ABUSIVE AUTHORITY” “A CHRISTIAN'S RESPONSE TO ABUSIVE AUTHORITY” "/>
            <p:cNvPicPr>
              <a:picLocks noChangeAspect="0"/>
            </p:cNvPicPr>
            <p:nvPr/>
          </p:nvPicPr>
          <p:blipFill>
            <a:blip r:embed="rId5">
              <a:extLst/>
            </a:blip>
            <a:stretch>
              <a:fillRect/>
            </a:stretch>
          </p:blipFill>
          <p:spPr>
            <a:xfrm>
              <a:off x="0" y="0"/>
              <a:ext cx="23606392" cy="1376729"/>
            </a:xfrm>
            <a:prstGeom prst="rect">
              <a:avLst/>
            </a:prstGeom>
            <a:effectLst/>
          </p:spPr>
        </p:pic>
      </p:grpSp>
      <p:sp>
        <p:nvSpPr>
          <p:cNvPr id="203" name="1 Peter 2:18 (NKJV)…"/>
          <p:cNvSpPr txBox="1"/>
          <p:nvPr/>
        </p:nvSpPr>
        <p:spPr>
          <a:xfrm>
            <a:off x="758619" y="4974769"/>
            <a:ext cx="5880407" cy="79972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2:18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18</a:t>
            </a:r>
            <a:r>
              <a:t> Servants, </a:t>
            </a:r>
            <a:r>
              <a:rPr i="1"/>
              <a:t>be</a:t>
            </a:r>
            <a:r>
              <a:t> submissive to </a:t>
            </a:r>
            <a:r>
              <a:rPr i="1"/>
              <a:t>your</a:t>
            </a:r>
            <a:r>
              <a:t> masters with all fear, not only to the good and gentle, but also to the harsh.</a:t>
            </a:r>
          </a:p>
        </p:txBody>
      </p:sp>
      <p:sp>
        <p:nvSpPr>
          <p:cNvPr id="204" name="Servants, be submissive to your masters (2:18-20)"/>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pPr>
            <a:r>
              <a:t>Servants, </a:t>
            </a:r>
            <a:r>
              <a:rPr i="1"/>
              <a:t>be</a:t>
            </a:r>
            <a:r>
              <a:t> submissive to </a:t>
            </a:r>
            <a:r>
              <a:rPr i="1"/>
              <a:t>your</a:t>
            </a:r>
            <a:r>
              <a:t> masters (2:18-20)</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6">
                                            <p:txEl>
                                              <p:pRg st="1" end="1"/>
                                            </p:txEl>
                                          </p:spTgt>
                                        </p:tgtEl>
                                        <p:attrNameLst>
                                          <p:attrName>style.visibility</p:attrName>
                                        </p:attrNameLst>
                                      </p:cBhvr>
                                      <p:to>
                                        <p:strVal val="visible"/>
                                      </p:to>
                                    </p:set>
                                    <p:animEffect filter="fade" transition="in">
                                      <p:cBhvr>
                                        <p:cTn id="7" dur="2000"/>
                                        <p:tgtEl>
                                          <p:spTgt spid="19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96">
                                            <p:txEl>
                                              <p:pRg st="2" end="2"/>
                                            </p:txEl>
                                          </p:spTgt>
                                        </p:tgtEl>
                                        <p:attrNameLst>
                                          <p:attrName>style.visibility</p:attrName>
                                        </p:attrNameLst>
                                      </p:cBhvr>
                                      <p:to>
                                        <p:strVal val="visible"/>
                                      </p:to>
                                    </p:set>
                                    <p:animEffect filter="fade" transition="in">
                                      <p:cBhvr>
                                        <p:cTn id="12" dur="2000"/>
                                        <p:tgtEl>
                                          <p:spTgt spid="19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6"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Rectangle 1"/>
          <p:cNvSpPr txBox="1"/>
          <p:nvPr/>
        </p:nvSpPr>
        <p:spPr>
          <a:xfrm>
            <a:off x="6809529" y="3436494"/>
            <a:ext cx="17400046" cy="9871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lvl="1" marL="1828800" indent="-1143000" defTabSz="821531">
              <a:lnSpc>
                <a:spcPct val="100000"/>
              </a:lnSpc>
              <a:spcBef>
                <a:spcPts val="1200"/>
              </a:spcBef>
              <a:buSzPct val="80000"/>
              <a:buBlip>
                <a:blip r:embed="rId2"/>
              </a:buBlip>
              <a:defRPr sz="6000">
                <a:solidFill>
                  <a:srgbClr val="000000"/>
                </a:solidFill>
                <a:latin typeface="Century Gothic"/>
                <a:ea typeface="Century Gothic"/>
                <a:cs typeface="Century Gothic"/>
                <a:sym typeface="Century Gothic"/>
              </a:defRPr>
            </a:pPr>
            <a:r>
              <a:rPr baseline="31999"/>
              <a:t>13 </a:t>
            </a:r>
            <a:r>
              <a:t>Therefore </a:t>
            </a:r>
            <a:r>
              <a:rPr b="1"/>
              <a:t>submit</a:t>
            </a:r>
            <a:r>
              <a:t> yourselves to every ordinance of man for the Lord’s sake</a:t>
            </a:r>
          </a:p>
          <a:p>
            <a:pPr marL="1635369" indent="-949569" defTabSz="821531">
              <a:lnSpc>
                <a:spcPct val="100000"/>
              </a:lnSpc>
              <a:spcBef>
                <a:spcPts val="1200"/>
              </a:spcBef>
              <a:buSzPct val="80000"/>
              <a:buBlip>
                <a:blip r:embed="rId2"/>
              </a:buBlip>
              <a:defRPr sz="6000">
                <a:solidFill>
                  <a:srgbClr val="000000"/>
                </a:solidFill>
                <a:latin typeface="Century Gothic"/>
                <a:ea typeface="Century Gothic"/>
                <a:cs typeface="Century Gothic"/>
                <a:sym typeface="Century Gothic"/>
              </a:defRPr>
            </a:pPr>
            <a:r>
              <a:rPr baseline="31999"/>
              <a:t>18 </a:t>
            </a:r>
            <a:r>
              <a:t>Servants, </a:t>
            </a:r>
            <a:r>
              <a:rPr i="1"/>
              <a:t>be</a:t>
            </a:r>
            <a:r>
              <a:t> </a:t>
            </a:r>
            <a:r>
              <a:rPr b="1"/>
              <a:t>submissive</a:t>
            </a:r>
            <a:r>
              <a:t> to </a:t>
            </a:r>
            <a:r>
              <a:rPr i="1"/>
              <a:t>your</a:t>
            </a:r>
            <a:r>
              <a:t> masters with all fear </a:t>
            </a:r>
          </a:p>
          <a:p>
            <a:pPr marL="1635369" indent="-949569" defTabSz="821531">
              <a:lnSpc>
                <a:spcPct val="100000"/>
              </a:lnSpc>
              <a:spcBef>
                <a:spcPts val="1200"/>
              </a:spcBef>
              <a:buSzPct val="80000"/>
              <a:buBlip>
                <a:blip r:embed="rId2"/>
              </a:buBlip>
              <a:defRPr sz="6000">
                <a:solidFill>
                  <a:srgbClr val="000000"/>
                </a:solidFill>
                <a:latin typeface="Century Gothic"/>
                <a:ea typeface="Century Gothic"/>
                <a:cs typeface="Century Gothic"/>
                <a:sym typeface="Century Gothic"/>
              </a:defRPr>
            </a:pPr>
            <a:r>
              <a:t>3:1 </a:t>
            </a:r>
            <a:r>
              <a:rPr baseline="31999"/>
              <a:t>1</a:t>
            </a:r>
            <a:r>
              <a:t>Wives, likewise, </a:t>
            </a:r>
            <a:r>
              <a:rPr i="1"/>
              <a:t>be</a:t>
            </a:r>
            <a:r>
              <a:t> </a:t>
            </a:r>
            <a:r>
              <a:rPr b="1"/>
              <a:t>submissive</a:t>
            </a:r>
            <a:r>
              <a:t> to your own husbands </a:t>
            </a:r>
          </a:p>
          <a:p>
            <a:pPr marL="1635369" indent="-949569" defTabSz="821531">
              <a:lnSpc>
                <a:spcPct val="100000"/>
              </a:lnSpc>
              <a:spcBef>
                <a:spcPts val="1200"/>
              </a:spcBef>
              <a:buSzPct val="80000"/>
              <a:buBlip>
                <a:blip r:embed="rId2"/>
              </a:buBlip>
              <a:defRPr sz="6000">
                <a:solidFill>
                  <a:srgbClr val="000000"/>
                </a:solidFill>
                <a:latin typeface="Century Gothic"/>
                <a:ea typeface="Century Gothic"/>
                <a:cs typeface="Century Gothic"/>
                <a:sym typeface="Century Gothic"/>
              </a:defRPr>
            </a:pPr>
            <a:r>
              <a:t>5:5 </a:t>
            </a:r>
            <a:r>
              <a:rPr baseline="31999"/>
              <a:t>5 </a:t>
            </a:r>
            <a:r>
              <a:t>Likewise you younger people, </a:t>
            </a:r>
            <a:r>
              <a:rPr b="1"/>
              <a:t>submit</a:t>
            </a:r>
            <a:r>
              <a:t> yourselves to </a:t>
            </a:r>
            <a:r>
              <a:rPr i="1"/>
              <a:t>your</a:t>
            </a:r>
            <a:r>
              <a:t> elders. Yes, all of </a:t>
            </a:r>
            <a:r>
              <a:rPr i="1"/>
              <a:t>you</a:t>
            </a:r>
            <a:r>
              <a:t> be </a:t>
            </a:r>
            <a:r>
              <a:rPr b="1"/>
              <a:t>submissive</a:t>
            </a:r>
            <a:r>
              <a:t> to one another, and be clothed with humility,</a:t>
            </a:r>
          </a:p>
        </p:txBody>
      </p:sp>
      <p:grpSp>
        <p:nvGrpSpPr>
          <p:cNvPr id="209" name="Image"/>
          <p:cNvGrpSpPr/>
          <p:nvPr/>
        </p:nvGrpSpPr>
        <p:grpSpPr>
          <a:xfrm>
            <a:off x="365973" y="1820856"/>
            <a:ext cx="6665699" cy="11782990"/>
            <a:chOff x="0" y="0"/>
            <a:chExt cx="6665698" cy="11782989"/>
          </a:xfrm>
        </p:grpSpPr>
        <p:pic>
          <p:nvPicPr>
            <p:cNvPr id="208"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07"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10" name="1 Peter 2:18 (NKJV)…"/>
          <p:cNvSpPr txBox="1"/>
          <p:nvPr/>
        </p:nvSpPr>
        <p:spPr>
          <a:xfrm>
            <a:off x="758619" y="4974769"/>
            <a:ext cx="5880407" cy="79972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2:18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18</a:t>
            </a:r>
            <a:r>
              <a:t> Servants, </a:t>
            </a:r>
            <a:r>
              <a:rPr i="1"/>
              <a:t>be</a:t>
            </a:r>
            <a:r>
              <a:t> submissive to </a:t>
            </a:r>
            <a:r>
              <a:rPr i="1"/>
              <a:t>your</a:t>
            </a:r>
            <a:r>
              <a:t> masters with all fear, not only to the good and gentle, but also to the harsh.</a:t>
            </a:r>
          </a:p>
        </p:txBody>
      </p:sp>
      <p:grpSp>
        <p:nvGrpSpPr>
          <p:cNvPr id="213" name="“A CHRISTIAN'S RESPONSE TO ABUSIVE AUTHORITY”"/>
          <p:cNvGrpSpPr/>
          <p:nvPr/>
        </p:nvGrpSpPr>
        <p:grpSpPr>
          <a:xfrm>
            <a:off x="388804" y="372195"/>
            <a:ext cx="23606393" cy="1376730"/>
            <a:chOff x="0" y="0"/>
            <a:chExt cx="23606391" cy="1376728"/>
          </a:xfrm>
        </p:grpSpPr>
        <p:sp>
          <p:nvSpPr>
            <p:cNvPr id="212" name="“A CHRISTIAN'S RESPONSE TO ABUSIVE AUTHORITY”"/>
            <p:cNvSpPr txBox="1"/>
            <p:nvPr/>
          </p:nvSpPr>
          <p:spPr>
            <a:xfrm>
              <a:off x="101600" y="63500"/>
              <a:ext cx="23403192" cy="1110029"/>
            </a:xfrm>
            <a:prstGeom prst="rect">
              <a:avLst/>
            </a:prstGeom>
            <a:gradFill flip="none" rotWithShape="1">
              <a:gsLst>
                <a:gs pos="0">
                  <a:srgbClr val="3A130A"/>
                </a:gs>
                <a:gs pos="100000">
                  <a:srgbClr val="58150B"/>
                </a:gs>
              </a:gsLst>
              <a:lin ang="5400000" scaled="0"/>
            </a:gra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rgbClr val="F7F6C8"/>
                  </a:solidFill>
                  <a:latin typeface="Times New Roman"/>
                  <a:ea typeface="Times New Roman"/>
                  <a:cs typeface="Times New Roman"/>
                  <a:sym typeface="Times New Roman"/>
                </a:defRPr>
              </a:lvl1pPr>
            </a:lstStyle>
            <a:p>
              <a:pPr/>
              <a:r>
                <a:t>“A CHRISTIAN'S RESPONSE TO ABUSIVE AUTHORITY” </a:t>
              </a:r>
            </a:p>
          </p:txBody>
        </p:sp>
        <p:pic>
          <p:nvPicPr>
            <p:cNvPr id="211" name="“A CHRISTIAN'S RESPONSE TO ABUSIVE AUTHORITY” “A CHRISTIAN'S RESPONSE TO ABUSIVE AUTHORITY” " descr="“A CHRISTIAN'S RESPONSE TO ABUSIVE AUTHORITY” “A CHRISTIAN'S RESPONSE TO ABUSIVE AUTHORITY” "/>
            <p:cNvPicPr>
              <a:picLocks noChangeAspect="0"/>
            </p:cNvPicPr>
            <p:nvPr/>
          </p:nvPicPr>
          <p:blipFill>
            <a:blip r:embed="rId5">
              <a:extLst/>
            </a:blip>
            <a:stretch>
              <a:fillRect/>
            </a:stretch>
          </p:blipFill>
          <p:spPr>
            <a:xfrm>
              <a:off x="0" y="0"/>
              <a:ext cx="23606392" cy="1376729"/>
            </a:xfrm>
            <a:prstGeom prst="rect">
              <a:avLst/>
            </a:prstGeom>
            <a:effectLst/>
          </p:spPr>
        </p:pic>
      </p:grpSp>
      <p:sp>
        <p:nvSpPr>
          <p:cNvPr id="214" name="Servants, be submissive to your masters (2:18-20)"/>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pPr>
            <a:r>
              <a:t>Servants, </a:t>
            </a:r>
            <a:r>
              <a:rPr i="1"/>
              <a:t>be</a:t>
            </a:r>
            <a:r>
              <a:t> submissive to </a:t>
            </a:r>
            <a:r>
              <a:rPr i="1"/>
              <a:t>your</a:t>
            </a:r>
            <a:r>
              <a:t> masters (2:18-20)</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6">
                                            <p:txEl>
                                              <p:pRg st="1" end="1"/>
                                            </p:txEl>
                                          </p:spTgt>
                                        </p:tgtEl>
                                        <p:attrNameLst>
                                          <p:attrName>style.visibility</p:attrName>
                                        </p:attrNameLst>
                                      </p:cBhvr>
                                      <p:to>
                                        <p:strVal val="visible"/>
                                      </p:to>
                                    </p:set>
                                    <p:animEffect filter="fade" transition="in">
                                      <p:cBhvr>
                                        <p:cTn id="7" dur="2000"/>
                                        <p:tgtEl>
                                          <p:spTgt spid="20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06">
                                            <p:txEl>
                                              <p:pRg st="2" end="2"/>
                                            </p:txEl>
                                          </p:spTgt>
                                        </p:tgtEl>
                                        <p:attrNameLst>
                                          <p:attrName>style.visibility</p:attrName>
                                        </p:attrNameLst>
                                      </p:cBhvr>
                                      <p:to>
                                        <p:strVal val="visible"/>
                                      </p:to>
                                    </p:set>
                                    <p:animEffect filter="fade" transition="in">
                                      <p:cBhvr>
                                        <p:cTn id="12" dur="2000"/>
                                        <p:tgtEl>
                                          <p:spTgt spid="2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06">
                                            <p:txEl>
                                              <p:pRg st="3" end="3"/>
                                            </p:txEl>
                                          </p:spTgt>
                                        </p:tgtEl>
                                        <p:attrNameLst>
                                          <p:attrName>style.visibility</p:attrName>
                                        </p:attrNameLst>
                                      </p:cBhvr>
                                      <p:to>
                                        <p:strVal val="visible"/>
                                      </p:to>
                                    </p:set>
                                    <p:animEffect filter="fade" transition="in">
                                      <p:cBhvr>
                                        <p:cTn id="17" dur="2000"/>
                                        <p:tgtEl>
                                          <p:spTgt spid="20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6" grpId="1"/>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