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l" defTabSz="825500" rtl="0" fontAlgn="auto" latinLnBrk="0" hangingPunct="0">
      <a:lnSpc>
        <a:spcPct val="120000"/>
      </a:lnSpc>
      <a:spcBef>
        <a:spcPts val="6500"/>
      </a:spcBef>
      <a:spcAft>
        <a:spcPts val="0"/>
      </a:spcAft>
      <a:buClrTx/>
      <a:buSzTx/>
      <a:buFontTx/>
      <a:buNone/>
      <a:tabLst/>
      <a:defRPr b="0" baseline="0" cap="none" i="0" spc="0" strike="noStrike" sz="64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73100" y="2870200"/>
            <a:ext cx="23050500" cy="4559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73100" y="7416800"/>
            <a:ext cx="23050500" cy="181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435100" y="1066800"/>
            <a:ext cx="21501100" cy="11557000"/>
          </a:xfrm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lose-up of Ducati motorcycle engine components"/>
          <p:cNvSpPr/>
          <p:nvPr>
            <p:ph type="pic" sz="half" idx="21"/>
          </p:nvPr>
        </p:nvSpPr>
        <p:spPr>
          <a:xfrm>
            <a:off x="12420509" y="5714207"/>
            <a:ext cx="11023601" cy="8255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Close-up of Ducati motorcycle gas cap"/>
          <p:cNvSpPr/>
          <p:nvPr>
            <p:ph type="pic" sz="half" idx="22"/>
          </p:nvPr>
        </p:nvSpPr>
        <p:spPr>
          <a:xfrm>
            <a:off x="12420600" y="-673100"/>
            <a:ext cx="11023600" cy="825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Ducati motorcycle engine components"/>
          <p:cNvSpPr/>
          <p:nvPr>
            <p:ph type="pic" idx="23"/>
          </p:nvPr>
        </p:nvSpPr>
        <p:spPr>
          <a:xfrm>
            <a:off x="-825499" y="-2108200"/>
            <a:ext cx="13804901" cy="18443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87600" y="8001000"/>
            <a:ext cx="196215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892800"/>
            <a:ext cx="196215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ont view of a red Ducati motorcycle against a black background"/>
          <p:cNvSpPr/>
          <p:nvPr>
            <p:ph type="pic" idx="21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157638500_2257x3000.jpeg"/>
          <p:cNvSpPr/>
          <p:nvPr>
            <p:ph type="pic" idx="21"/>
          </p:nvPr>
        </p:nvSpPr>
        <p:spPr>
          <a:xfrm>
            <a:off x="3048000" y="-17860"/>
            <a:ext cx="18288000" cy="1375867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11952882" y="12662296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Text"/>
          <p:cNvSpPr txBox="1"/>
          <p:nvPr>
            <p:ph type="title"/>
          </p:nvPr>
        </p:nvSpPr>
        <p:spPr>
          <a:xfrm>
            <a:off x="4476750" y="767953"/>
            <a:ext cx="15430500" cy="2607469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cap="none" sz="10800">
                <a:solidFill>
                  <a:srgbClr val="6F6A5A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4476750" y="3893343"/>
            <a:ext cx="15430500" cy="8036720"/>
          </a:xfrm>
          <a:prstGeom prst="rect">
            <a:avLst/>
          </a:prstGeom>
        </p:spPr>
        <p:txBody>
          <a:bodyPr lIns="71437" tIns="71437" rIns="71437" bIns="71437"/>
          <a:lstStyle>
            <a:lvl1pPr marL="586740" indent="-586740" defTabSz="821531">
              <a:spcBef>
                <a:spcPts val="4200"/>
              </a:spcBef>
              <a:buClr>
                <a:srgbClr val="A29A85"/>
              </a:buClr>
              <a:buSzPct val="100000"/>
              <a:defRPr sz="56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  <a:lvl2pPr marL="1005839" indent="-586739" defTabSz="821531">
              <a:spcBef>
                <a:spcPts val="4200"/>
              </a:spcBef>
              <a:buClr>
                <a:srgbClr val="A29A85"/>
              </a:buClr>
              <a:buSzPct val="100000"/>
              <a:defRPr sz="56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2pPr>
            <a:lvl3pPr marL="1348739" indent="-586739" defTabSz="821531">
              <a:spcBef>
                <a:spcPts val="4200"/>
              </a:spcBef>
              <a:buClr>
                <a:srgbClr val="A29A85"/>
              </a:buClr>
              <a:buSzPct val="100000"/>
              <a:defRPr sz="56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3pPr>
            <a:lvl4pPr marL="1729739" indent="-586739" defTabSz="821531">
              <a:spcBef>
                <a:spcPts val="4200"/>
              </a:spcBef>
              <a:buClr>
                <a:srgbClr val="A29A85"/>
              </a:buClr>
              <a:buSzPct val="100000"/>
              <a:defRPr sz="56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4pPr>
            <a:lvl5pPr marL="2110739" indent="-586739" defTabSz="821531">
              <a:spcBef>
                <a:spcPts val="4200"/>
              </a:spcBef>
              <a:buClr>
                <a:srgbClr val="A29A85"/>
              </a:buClr>
              <a:buSzPct val="100000"/>
              <a:defRPr sz="5600">
                <a:solidFill>
                  <a:srgbClr val="6F6A5A"/>
                </a:solidFill>
                <a:latin typeface="Baskerville"/>
                <a:ea typeface="Baskerville"/>
                <a:cs typeface="Baskerville"/>
                <a:sym typeface="Baskervill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1952882" y="12662296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mage"/>
          <p:cNvSpPr/>
          <p:nvPr>
            <p:ph type="pic" idx="21"/>
          </p:nvPr>
        </p:nvSpPr>
        <p:spPr>
          <a:xfrm>
            <a:off x="-541735" y="0"/>
            <a:ext cx="24384001" cy="13716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/>
          <p:nvPr>
            <p:ph type="sldNum" sz="quarter" idx="2"/>
          </p:nvPr>
        </p:nvSpPr>
        <p:spPr>
          <a:xfrm>
            <a:off x="11935814" y="13019484"/>
            <a:ext cx="494513" cy="502642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file view of a red Ducati motorcycle"/>
          <p:cNvSpPr/>
          <p:nvPr>
            <p:ph type="pic" idx="21"/>
          </p:nvPr>
        </p:nvSpPr>
        <p:spPr>
          <a:xfrm>
            <a:off x="4280774" y="-1688429"/>
            <a:ext cx="15829857" cy="118491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728200"/>
            <a:ext cx="19621500" cy="1803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600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 defTabSz="584200">
              <a:defRPr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673100" y="4572000"/>
            <a:ext cx="23050500" cy="45593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ont view of a red Ducati motorcycle"/>
          <p:cNvSpPr/>
          <p:nvPr>
            <p:ph type="pic" idx="21"/>
          </p:nvPr>
        </p:nvSpPr>
        <p:spPr>
          <a:xfrm>
            <a:off x="10590462" y="1511300"/>
            <a:ext cx="13644824" cy="1212873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673100" y="1435100"/>
            <a:ext cx="11049000" cy="5461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673100" y="6870700"/>
            <a:ext cx="11049000" cy="5461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36600" indent="-736600">
              <a:lnSpc>
                <a:spcPct val="120000"/>
              </a:lnSpc>
              <a:spcBef>
                <a:spcPts val="6500"/>
              </a:spcBef>
              <a:defRPr sz="6400"/>
            </a:lvl1pPr>
            <a:lvl2pPr marL="1473200" indent="-736600">
              <a:lnSpc>
                <a:spcPct val="120000"/>
              </a:lnSpc>
              <a:spcBef>
                <a:spcPts val="6500"/>
              </a:spcBef>
              <a:defRPr sz="6400"/>
            </a:lvl2pPr>
            <a:lvl3pPr marL="2209800" indent="-736600">
              <a:lnSpc>
                <a:spcPct val="120000"/>
              </a:lnSpc>
              <a:spcBef>
                <a:spcPts val="6500"/>
              </a:spcBef>
              <a:defRPr sz="6400"/>
            </a:lvl3pPr>
            <a:lvl4pPr marL="2946400" indent="-736600">
              <a:lnSpc>
                <a:spcPct val="120000"/>
              </a:lnSpc>
              <a:spcBef>
                <a:spcPts val="6500"/>
              </a:spcBef>
              <a:defRPr sz="6400"/>
            </a:lvl4pPr>
            <a:lvl5pPr marL="3683000" indent="-736600">
              <a:lnSpc>
                <a:spcPct val="120000"/>
              </a:lnSpc>
              <a:spcBef>
                <a:spcPts val="65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ont view of a red Ducati motorcycle"/>
          <p:cNvSpPr/>
          <p:nvPr>
            <p:ph type="pic" sz="half" idx="21"/>
          </p:nvPr>
        </p:nvSpPr>
        <p:spPr>
          <a:xfrm>
            <a:off x="11814854" y="3233783"/>
            <a:ext cx="11753235" cy="104473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673100" y="3835400"/>
            <a:ext cx="11049000" cy="8864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73100" y="355600"/>
            <a:ext cx="230505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3081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tif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tif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Front view of a red Ducati motorcycle against a black background" descr="Front view of a red Ducati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1549" r="0" b="11549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187" name="“A God Honoring Marriage”"/>
          <p:cNvGrpSpPr/>
          <p:nvPr/>
        </p:nvGrpSpPr>
        <p:grpSpPr>
          <a:xfrm>
            <a:off x="506161" y="730269"/>
            <a:ext cx="23371677" cy="2073654"/>
            <a:chOff x="0" y="0"/>
            <a:chExt cx="23371675" cy="2073653"/>
          </a:xfrm>
        </p:grpSpPr>
        <p:sp>
          <p:nvSpPr>
            <p:cNvPr id="186" name="“A God Honoring Marriage”"/>
            <p:cNvSpPr txBox="1"/>
            <p:nvPr/>
          </p:nvSpPr>
          <p:spPr>
            <a:xfrm>
              <a:off x="101600" y="63500"/>
              <a:ext cx="23168476" cy="1806954"/>
            </a:xfrm>
            <a:prstGeom prst="rect">
              <a:avLst/>
            </a:prstGeom>
            <a:solidFill>
              <a:srgbClr val="424242">
                <a:alpha val="42866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11700">
                  <a:solidFill>
                    <a:srgbClr val="EBEBEB"/>
                  </a:solidFill>
                  <a:effectLst>
                    <a:outerShdw sx="100000" sy="100000" kx="0" ky="0" algn="b" rotWithShape="0" blurRad="63500" dist="63500" dir="18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God Honoring Marriage”</a:t>
              </a:r>
            </a:p>
          </p:txBody>
        </p:sp>
        <p:pic>
          <p:nvPicPr>
            <p:cNvPr id="185" name="“A God Honoring Marriage” “A God Honoring Marriage”" descr="“A God Honoring Marriage” “A God Honoring Marriage”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3371676" cy="2073654"/>
            </a:xfrm>
            <a:prstGeom prst="rect">
              <a:avLst/>
            </a:prstGeom>
            <a:effectLst/>
          </p:spPr>
        </p:pic>
      </p:grpSp>
      <p:sp>
        <p:nvSpPr>
          <p:cNvPr id="188" name="“heirs together of the grace of life”"/>
          <p:cNvSpPr txBox="1"/>
          <p:nvPr/>
        </p:nvSpPr>
        <p:spPr>
          <a:xfrm>
            <a:off x="3551107" y="2735653"/>
            <a:ext cx="17281786" cy="18065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139700" dir="5400000">
              <a:srgbClr val="000000">
                <a:alpha val="96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642937">
              <a:lnSpc>
                <a:spcPct val="100000"/>
              </a:lnSpc>
              <a:spcBef>
                <a:spcPts val="0"/>
              </a:spcBef>
              <a:defRPr sz="11000">
                <a:solidFill>
                  <a:srgbClr val="FFFFFF"/>
                </a:solidFill>
                <a:effectLst>
                  <a:outerShdw sx="100000" sy="100000" kx="0" ky="0" algn="b" rotWithShape="0" blurRad="50800" dist="63500" dir="3004520">
                    <a:srgbClr val="000000"/>
                  </a:outerShdw>
                </a:effectLst>
                <a:latin typeface="Amazone BT"/>
                <a:ea typeface="Amazone BT"/>
                <a:cs typeface="Amazone BT"/>
                <a:sym typeface="Amazone BT"/>
              </a:defRPr>
            </a:lvl1pPr>
          </a:lstStyle>
          <a:p>
            <a:pPr/>
            <a:r>
              <a:t>“heirs together of the grace of life”</a:t>
            </a:r>
          </a:p>
        </p:txBody>
      </p:sp>
      <p:grpSp>
        <p:nvGrpSpPr>
          <p:cNvPr id="191" name="THE NATURE OF SUBMISSION &amp;…"/>
          <p:cNvGrpSpPr/>
          <p:nvPr/>
        </p:nvGrpSpPr>
        <p:grpSpPr>
          <a:xfrm>
            <a:off x="16081602" y="5538565"/>
            <a:ext cx="7340388" cy="5036487"/>
            <a:chOff x="0" y="0"/>
            <a:chExt cx="7340386" cy="5036486"/>
          </a:xfrm>
        </p:grpSpPr>
        <p:sp>
          <p:nvSpPr>
            <p:cNvPr id="190" name="THE NATURE OF SUBMISSION &amp;…"/>
            <p:cNvSpPr txBox="1"/>
            <p:nvPr/>
          </p:nvSpPr>
          <p:spPr>
            <a:xfrm>
              <a:off x="101600" y="63500"/>
              <a:ext cx="7137187" cy="4769787"/>
            </a:xfrm>
            <a:prstGeom prst="rect">
              <a:avLst/>
            </a:prstGeom>
            <a:solidFill>
              <a:srgbClr val="424242">
                <a:alpha val="42866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/>
            <a:p>
              <a:pPr algn="ctr" defTabSz="821531">
                <a:lnSpc>
                  <a:spcPct val="100000"/>
                </a:lnSpc>
                <a:spcBef>
                  <a:spcPts val="0"/>
                </a:spcBef>
                <a:defRPr cap="all" sz="6300">
                  <a:solidFill>
                    <a:srgbClr val="EBEBEB"/>
                  </a:solidFill>
                  <a:effectLst>
                    <a:outerShdw sx="100000" sy="100000" kx="0" ky="0" algn="b" rotWithShape="0" blurRad="63500" dist="63500" dir="18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 NATURE OF SUBMISSION &amp;</a:t>
              </a:r>
            </a:p>
            <a:p>
              <a:pPr algn="ctr" defTabSz="821531">
                <a:lnSpc>
                  <a:spcPct val="100000"/>
                </a:lnSpc>
                <a:spcBef>
                  <a:spcPts val="0"/>
                </a:spcBef>
                <a:defRPr cap="all" sz="6300">
                  <a:solidFill>
                    <a:srgbClr val="EBEBEB"/>
                  </a:solidFill>
                  <a:effectLst>
                    <a:outerShdw sx="100000" sy="100000" kx="0" ky="0" algn="b" rotWithShape="0" blurRad="63500" dist="63500" dir="18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THE NATURE OF DELEGATED AUTHORITY</a:t>
              </a:r>
            </a:p>
          </p:txBody>
        </p:sp>
        <p:pic>
          <p:nvPicPr>
            <p:cNvPr id="189" name="THE NATURE OF SUBMISSION &amp;… THE NATURE OF SUBMISSION &amp;THE NATURE OF DELEGATED AUTHORITY" descr="THE NATURE OF SUBMISSION &amp;… THE NATURE OF SUBMISSION &amp;THE NATURE OF DELEGATED AUTHORITY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340387" cy="5036487"/>
            </a:xfrm>
            <a:prstGeom prst="rect">
              <a:avLst/>
            </a:prstGeom>
            <a:effectLst/>
          </p:spPr>
        </p:pic>
      </p:grpSp>
      <p:sp>
        <p:nvSpPr>
          <p:cNvPr id="192" name="(1 Peter 3:1-7)"/>
          <p:cNvSpPr txBox="1"/>
          <p:nvPr/>
        </p:nvSpPr>
        <p:spPr>
          <a:xfrm>
            <a:off x="16113352" y="10456316"/>
            <a:ext cx="7276888" cy="1180356"/>
          </a:xfrm>
          <a:prstGeom prst="rect">
            <a:avLst/>
          </a:prstGeom>
          <a:solidFill>
            <a:srgbClr val="FFFFFF">
              <a:alpha val="78063"/>
            </a:srgbClr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cap="all"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 </a:t>
            </a:r>
            <a:r>
              <a:rPr cap="none"/>
              <a:t>Peter</a:t>
            </a:r>
            <a:r>
              <a:t> 3:1-7)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5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5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5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5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5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6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61" name="Colossians 3:18–24 (NKJV)…"/>
          <p:cNvSpPr txBox="1"/>
          <p:nvPr/>
        </p:nvSpPr>
        <p:spPr>
          <a:xfrm>
            <a:off x="7579841" y="3443211"/>
            <a:ext cx="16318752" cy="89808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7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Colossians 3:18–24 (NKJV)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6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18</a:t>
            </a:r>
            <a:r>
              <a:t> Wives, submit to your own husbands, as is fitting in the Lord. … </a:t>
            </a:r>
            <a:r>
              <a:rPr baseline="31999"/>
              <a:t>20</a:t>
            </a:r>
            <a:r>
              <a:t> Children, obey your parents in all things, … </a:t>
            </a:r>
            <a:r>
              <a:rPr baseline="31999"/>
              <a:t>22</a:t>
            </a:r>
            <a:r>
              <a:t> Bondservants, obey in all things your masters according to the flesh, … </a:t>
            </a:r>
            <a:r>
              <a:rPr baseline="31999"/>
              <a:t>23</a:t>
            </a:r>
            <a:r>
              <a:t> And whatever you do, do it heartily, as to the Lord and not to men, </a:t>
            </a:r>
            <a:r>
              <a:rPr baseline="31999"/>
              <a:t>24</a:t>
            </a:r>
            <a:r>
              <a:t> knowing that from the Lord you will receive the reward of the inheritance; for you serve the Lord Christ.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6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6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6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6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6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7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71" name="Titus 2:3–5 (NKJV)…"/>
          <p:cNvSpPr txBox="1"/>
          <p:nvPr/>
        </p:nvSpPr>
        <p:spPr>
          <a:xfrm>
            <a:off x="7579841" y="3443211"/>
            <a:ext cx="16318752" cy="9600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7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Titus 2:3–5 (NKJV)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7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3</a:t>
            </a:r>
            <a:r>
              <a:t> the older women likewise, that they be reverent in behavior, not slanderers, not given to much wine, teachers of good things—</a:t>
            </a:r>
            <a:r>
              <a:rPr baseline="31999"/>
              <a:t>4</a:t>
            </a:r>
            <a:r>
              <a:t> that they admonish the young women to love their husbands, to love their children, </a:t>
            </a:r>
            <a:r>
              <a:rPr baseline="31999"/>
              <a:t>5</a:t>
            </a:r>
            <a:r>
              <a:t> </a:t>
            </a:r>
            <a:r>
              <a:rPr i="1"/>
              <a:t>to be</a:t>
            </a:r>
            <a:r>
              <a:t> discreet, chaste, homemakers, good, obedient to their own husbands, that the word of God may not be blasphemed.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7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7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7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7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7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8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81" name="Rectangle 1"/>
          <p:cNvSpPr txBox="1"/>
          <p:nvPr/>
        </p:nvSpPr>
        <p:spPr>
          <a:xfrm>
            <a:off x="7187732" y="3246920"/>
            <a:ext cx="16866001" cy="992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40525" indent="-940525" defTabSz="821531">
              <a:lnSpc>
                <a:spcPct val="100000"/>
              </a:lnSpc>
              <a:spcBef>
                <a:spcPts val="2000"/>
              </a:spcBef>
              <a:buSzPct val="80000"/>
              <a:buBlip>
                <a:blip r:embed="rId5"/>
              </a:buBlip>
              <a:defRPr b="1" sz="7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God gave man the kind of companion he needed, i.e. - </a:t>
            </a:r>
          </a:p>
          <a:p>
            <a:pPr marL="1092200" indent="-406400" defTabSz="457200">
              <a:lnSpc>
                <a:spcPct val="100000"/>
              </a:lnSpc>
              <a:spcBef>
                <a:spcPts val="2000"/>
              </a:spcBef>
              <a:buSzPct val="35000"/>
              <a:buBlip>
                <a:blip r:embed="rId6"/>
              </a:buBlip>
              <a:defRPr>
                <a:solidFill>
                  <a:srgbClr val="3639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“helper comparable to him.” - "I shall make a helper fit for him" (ESV); - “I will make a suitable partner for him" (NAB); - “suitable, corresponding to” (NASB).</a:t>
            </a:r>
          </a:p>
          <a:p>
            <a:pPr marL="1092200" indent="-406400" defTabSz="457200">
              <a:lnSpc>
                <a:spcPct val="100000"/>
              </a:lnSpc>
              <a:spcBef>
                <a:spcPts val="2000"/>
              </a:spcBef>
              <a:buSzPct val="35000"/>
              <a:buBlip>
                <a:blip r:embed="rId6"/>
              </a:buBlip>
              <a:defRPr>
                <a:solidFill>
                  <a:srgbClr val="3639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Woman completes man - she is his equal in nature, &amp; helper in function, (Genesis 1:26-27; 2:15-25).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8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8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8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8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8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9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91" name="Subjection is a role to be filled AND DOES NOT IMPLY INFERIORITY in value in the sight of God! (Eph 5:22,23)…"/>
          <p:cNvSpPr txBox="1"/>
          <p:nvPr/>
        </p:nvSpPr>
        <p:spPr>
          <a:xfrm>
            <a:off x="7605347" y="3501891"/>
            <a:ext cx="16238233" cy="99226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1142999" indent="-1142999" defTabSz="821531">
              <a:lnSpc>
                <a:spcPct val="100000"/>
              </a:lnSpc>
              <a:spcBef>
                <a:spcPts val="29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Subjection is a role to be filled AND DOES NOT IMPLY INFERIORITY in value in the sight of God! (Eph 5:22,23)</a:t>
            </a:r>
          </a:p>
          <a:p>
            <a:pPr marL="1142999" indent="-1142999" defTabSz="821531">
              <a:lnSpc>
                <a:spcPct val="100000"/>
              </a:lnSpc>
              <a:spcBef>
                <a:spcPts val="29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Submission CANNOT be forced, but MUST BE voluntarily assumed! (No passage instructs husbands to enforce their wife’s submission)</a:t>
            </a:r>
          </a:p>
          <a:p>
            <a:pPr marL="1142999" indent="-1142999" defTabSz="821531">
              <a:lnSpc>
                <a:spcPct val="100000"/>
              </a:lnSpc>
              <a:spcBef>
                <a:spcPts val="29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Culture CANNOT change God’s designed roles (1 Tim 2:9-15)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9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9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9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9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9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30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301" name="SUBMISSION DOES NOT MEAN ……"/>
          <p:cNvSpPr txBox="1"/>
          <p:nvPr/>
        </p:nvSpPr>
        <p:spPr>
          <a:xfrm>
            <a:off x="7605347" y="3389177"/>
            <a:ext cx="16768712" cy="993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defTabSz="821531">
              <a:lnSpc>
                <a:spcPct val="100000"/>
              </a:lnSpc>
              <a:spcBef>
                <a:spcPts val="1400"/>
              </a:spcBef>
              <a:buClr>
                <a:srgbClr val="715300"/>
              </a:buClr>
              <a:buFont typeface="Wingdings 2"/>
              <a:defRPr b="1" sz="65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SUBMISSION DOES NOT MEAN …</a:t>
            </a:r>
          </a:p>
          <a:p>
            <a:pPr marL="1142999" indent="-1142999" defTabSz="821531">
              <a:lnSpc>
                <a:spcPct val="100000"/>
              </a:lnSpc>
              <a:spcBef>
                <a:spcPts val="14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Wives are inferior to their husbands.</a:t>
            </a:r>
          </a:p>
          <a:p>
            <a:pPr marL="1142999" indent="-1142999" defTabSz="821531">
              <a:lnSpc>
                <a:spcPct val="100000"/>
              </a:lnSpc>
              <a:spcBef>
                <a:spcPts val="14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Wives are to submit to other men.</a:t>
            </a:r>
          </a:p>
          <a:p>
            <a:pPr marL="1142999" indent="-1142999" defTabSz="821531">
              <a:lnSpc>
                <a:spcPct val="100000"/>
              </a:lnSpc>
              <a:spcBef>
                <a:spcPts val="14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Wives are to submit to sin.</a:t>
            </a:r>
          </a:p>
          <a:p>
            <a:pPr marL="1142999" indent="-1142999" defTabSz="821531">
              <a:lnSpc>
                <a:spcPct val="100000"/>
              </a:lnSpc>
              <a:spcBef>
                <a:spcPts val="14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Wives must agree with their husbands.</a:t>
            </a:r>
          </a:p>
          <a:p>
            <a:pPr marL="1142999" indent="-1142999" defTabSz="821531">
              <a:lnSpc>
                <a:spcPct val="100000"/>
              </a:lnSpc>
              <a:spcBef>
                <a:spcPts val="14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Wives views and needs can be ignored by their husbands.</a:t>
            </a:r>
          </a:p>
          <a:p>
            <a:pPr marL="1142999" indent="-1142999" defTabSz="821531">
              <a:lnSpc>
                <a:spcPct val="100000"/>
              </a:lnSpc>
              <a:spcBef>
                <a:spcPts val="1400"/>
              </a:spcBef>
              <a:buClr>
                <a:srgbClr val="715300"/>
              </a:buClr>
              <a:buSzPct val="80000"/>
              <a:buFont typeface="Wingdings 2"/>
              <a:buBlip>
                <a:blip r:embed="rId5"/>
              </a:buBlip>
              <a:defRPr sz="62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When husbands defer to their wives they relinquish their authority.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500"/>
                                        <p:tgtEl>
                                          <p:spTgt spid="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1500"/>
                                        <p:tgtEl>
                                          <p:spTgt spid="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1500"/>
                                        <p:tgtEl>
                                          <p:spTgt spid="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0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0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0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0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09" name="1 Peter 3:1–2 (NKJV)…"/>
          <p:cNvSpPr txBox="1"/>
          <p:nvPr/>
        </p:nvSpPr>
        <p:spPr>
          <a:xfrm>
            <a:off x="758619" y="3766233"/>
            <a:ext cx="5880407" cy="86713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8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… they, without a word, may be won by the conduct of their wives, </a:t>
            </a:r>
            <a:r>
              <a:rPr baseline="31999"/>
              <a:t>2</a:t>
            </a:r>
            <a:r>
              <a:t> when they observe your chaste conduct </a:t>
            </a:r>
            <a:r>
              <a:rPr i="1"/>
              <a:t>accompanied</a:t>
            </a:r>
            <a:r>
              <a:t> by fear.</a:t>
            </a:r>
          </a:p>
        </p:txBody>
      </p:sp>
      <p:sp>
        <p:nvSpPr>
          <p:cNvPr id="31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311" name="Rectangle 1"/>
          <p:cNvSpPr txBox="1"/>
          <p:nvPr/>
        </p:nvSpPr>
        <p:spPr>
          <a:xfrm>
            <a:off x="7384648" y="3607265"/>
            <a:ext cx="16602763" cy="9331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40525" indent="-940525" defTabSz="821531">
              <a:lnSpc>
                <a:spcPct val="100000"/>
              </a:lnSpc>
              <a:spcBef>
                <a:spcPts val="3300"/>
              </a:spcBef>
              <a:buSzPct val="80000"/>
              <a:buBlip>
                <a:blip r:embed="rId5"/>
              </a:buBlip>
              <a:defRPr sz="5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Godly living can be a powerful influence </a:t>
            </a:r>
            <a:r>
              <a:rPr sz="6000"/>
              <a:t>on others (vs. 1,2; Mat 13:33) </a:t>
            </a:r>
            <a:endParaRPr sz="6000"/>
          </a:p>
          <a:p>
            <a:pPr marL="940525" indent="-940525" defTabSz="821531">
              <a:lnSpc>
                <a:spcPct val="100000"/>
              </a:lnSpc>
              <a:spcBef>
                <a:spcPts val="3300"/>
              </a:spcBef>
              <a:buSzPct val="80000"/>
              <a:buBlip>
                <a:blip r:embed="rId5"/>
              </a:buBlip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 unbelieving husband might be saved by the godly behavior of their wives, even without a word (Mat 5:13-16; Phil. 2:14-16) </a:t>
            </a:r>
          </a:p>
          <a:p>
            <a:pPr marL="940525" indent="-940525" defTabSz="821531">
              <a:lnSpc>
                <a:spcPct val="100000"/>
              </a:lnSpc>
              <a:spcBef>
                <a:spcPts val="3300"/>
              </a:spcBef>
              <a:buSzPct val="80000"/>
              <a:buBlip>
                <a:blip r:embed="rId5"/>
              </a:buBlip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 contrast, we should NEVER underestimate the damaging affect of inconsistent ungodly behavior                   (1 Cor. 5:6; 15:33)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1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1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1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1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19" name="1 Peter 3:1–2 (NKJV)…"/>
          <p:cNvSpPr txBox="1"/>
          <p:nvPr/>
        </p:nvSpPr>
        <p:spPr>
          <a:xfrm>
            <a:off x="758619" y="3766233"/>
            <a:ext cx="5880407" cy="86713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8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… they, without a word, may be won by the conduct of their wives, </a:t>
            </a:r>
            <a:r>
              <a:rPr baseline="31999"/>
              <a:t>2</a:t>
            </a:r>
            <a:r>
              <a:t> when they observe your chaste conduct </a:t>
            </a:r>
            <a:r>
              <a:rPr i="1"/>
              <a:t>accompanied</a:t>
            </a:r>
            <a:r>
              <a:t> by fear.</a:t>
            </a:r>
          </a:p>
        </p:txBody>
      </p:sp>
      <p:sp>
        <p:nvSpPr>
          <p:cNvPr id="32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321" name="Rectangle 1"/>
          <p:cNvSpPr txBox="1"/>
          <p:nvPr/>
        </p:nvSpPr>
        <p:spPr>
          <a:xfrm>
            <a:off x="7315722" y="3442525"/>
            <a:ext cx="16605136" cy="954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278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“Chaste” – </a:t>
            </a:r>
          </a:p>
          <a:p>
            <a:pPr marL="16136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That is, purity in all manner of life –as a result of obedience to God.</a:t>
            </a:r>
          </a:p>
          <a:p>
            <a:pPr marL="16136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True godliness is observable.</a:t>
            </a:r>
          </a:p>
          <a:p>
            <a:pPr marL="9278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“Accompanied by fear” </a:t>
            </a:r>
          </a:p>
          <a:p>
            <a:pPr marL="16136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That is, reverence toward God.</a:t>
            </a:r>
          </a:p>
          <a:p>
            <a:pPr marL="16136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Wives submission to their husband is due to their reverence for God, and not dependent on the worthiness of their husband (cf. Rom. 13:5,6)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2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2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2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2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29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330" name="1 Peter 3:3–4 (NKJV)…"/>
          <p:cNvSpPr txBox="1"/>
          <p:nvPr/>
        </p:nvSpPr>
        <p:spPr>
          <a:xfrm>
            <a:off x="7543648" y="4008955"/>
            <a:ext cx="16388242" cy="884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7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3:3–4 (NKJV)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7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3</a:t>
            </a:r>
            <a:r>
              <a:t> Do not let your adornment be </a:t>
            </a:r>
            <a:r>
              <a:rPr i="1"/>
              <a:t>merely</a:t>
            </a:r>
            <a:r>
              <a:t> outward—arranging the hair, wearing gold, or putting on </a:t>
            </a:r>
            <a:r>
              <a:rPr i="1"/>
              <a:t>fine</a:t>
            </a:r>
            <a:r>
              <a:t> apparel—</a:t>
            </a:r>
            <a:r>
              <a:rPr baseline="31999"/>
              <a:t>4</a:t>
            </a:r>
            <a:r>
              <a:t> rather </a:t>
            </a:r>
            <a:r>
              <a:rPr i="1"/>
              <a:t>let it be</a:t>
            </a:r>
            <a:r>
              <a:t> the hidden person of the heart, with the incorruptible </a:t>
            </a:r>
            <a:r>
              <a:rPr i="1"/>
              <a:t>beauty</a:t>
            </a:r>
            <a:r>
              <a:t> of a gentle and quiet spirit, which is very precious in the sight of God.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33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2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37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36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35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38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339" name="1 Peter 3:4 (NKJV)…"/>
          <p:cNvSpPr txBox="1"/>
          <p:nvPr/>
        </p:nvSpPr>
        <p:spPr>
          <a:xfrm>
            <a:off x="6678984" y="5771053"/>
            <a:ext cx="7876484" cy="5218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7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3:4 (NKJV)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3</a:t>
            </a:r>
            <a:r>
              <a:t> Do not let your adornment be </a:t>
            </a:r>
            <a:r>
              <a:rPr i="1"/>
              <a:t>merely</a:t>
            </a:r>
            <a:r>
              <a:t> outward—arranging the hair, wearing gold, or putting on </a:t>
            </a:r>
            <a:r>
              <a:rPr i="1"/>
              <a:t>fine</a:t>
            </a:r>
            <a:r>
              <a:t> apparel—</a:t>
            </a:r>
          </a:p>
        </p:txBody>
      </p:sp>
      <p:sp>
        <p:nvSpPr>
          <p:cNvPr id="340" name="1 Peter 3:4 (NKJV)…"/>
          <p:cNvSpPr txBox="1"/>
          <p:nvPr/>
        </p:nvSpPr>
        <p:spPr>
          <a:xfrm>
            <a:off x="14770806" y="5771053"/>
            <a:ext cx="9284950" cy="5218064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7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3:4 (NKJV)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4</a:t>
            </a:r>
            <a:r>
              <a:t> rather </a:t>
            </a:r>
            <a:r>
              <a:rPr i="1"/>
              <a:t>let it be</a:t>
            </a:r>
            <a:r>
              <a:t> the hidden person of the heart, with the incorruptible </a:t>
            </a:r>
            <a:r>
              <a:rPr i="1"/>
              <a:t>beauty</a:t>
            </a:r>
            <a:r>
              <a:t> of a gentle and quiet spirit, which is very precious in the sight of God.</a:t>
            </a:r>
          </a:p>
        </p:txBody>
      </p:sp>
      <p:sp>
        <p:nvSpPr>
          <p:cNvPr id="341" name="A &quot;Hebraism&quot; (&quot;not this BUT this”) Cf. - John 6:27"/>
          <p:cNvSpPr txBox="1"/>
          <p:nvPr/>
        </p:nvSpPr>
        <p:spPr>
          <a:xfrm>
            <a:off x="6700770" y="3501697"/>
            <a:ext cx="17333201" cy="879476"/>
          </a:xfrm>
          <a:prstGeom prst="rect">
            <a:avLst/>
          </a:prstGeom>
          <a:solidFill>
            <a:schemeClr val="accent6">
              <a:satOff val="1848"/>
              <a:lumOff val="-1526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 "Hebraism" ("not this BUT this”) Cf. - John 6:27  </a:t>
            </a:r>
          </a:p>
        </p:txBody>
      </p:sp>
      <p:sp>
        <p:nvSpPr>
          <p:cNvPr id="342" name="NOT THIS"/>
          <p:cNvSpPr/>
          <p:nvPr/>
        </p:nvSpPr>
        <p:spPr>
          <a:xfrm>
            <a:off x="6681343" y="4417402"/>
            <a:ext cx="7876484" cy="1464470"/>
          </a:xfrm>
          <a:prstGeom prst="rect">
            <a:avLst/>
          </a:prstGeom>
          <a:solidFill>
            <a:srgbClr val="80878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8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NOT THIS</a:t>
            </a:r>
          </a:p>
        </p:txBody>
      </p:sp>
      <p:sp>
        <p:nvSpPr>
          <p:cNvPr id="343" name="BUT THIS"/>
          <p:cNvSpPr/>
          <p:nvPr/>
        </p:nvSpPr>
        <p:spPr>
          <a:xfrm>
            <a:off x="14770806" y="4417402"/>
            <a:ext cx="9284950" cy="1464470"/>
          </a:xfrm>
          <a:prstGeom prst="rect">
            <a:avLst/>
          </a:prstGeom>
          <a:solidFill>
            <a:srgbClr val="80878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84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BUT THIS</a:t>
            </a:r>
          </a:p>
        </p:txBody>
      </p:sp>
      <p:sp>
        <p:nvSpPr>
          <p:cNvPr id="344" name="NOT OUTWARD BEAUTY"/>
          <p:cNvSpPr/>
          <p:nvPr/>
        </p:nvSpPr>
        <p:spPr>
          <a:xfrm>
            <a:off x="6678983" y="11202601"/>
            <a:ext cx="7876484" cy="2190072"/>
          </a:xfrm>
          <a:prstGeom prst="rect">
            <a:avLst/>
          </a:prstGeom>
          <a:solidFill>
            <a:schemeClr val="accent1">
              <a:satOff val="5412"/>
              <a:lumOff val="-30746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6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NOT OUTWARD BEAUTY</a:t>
            </a:r>
          </a:p>
        </p:txBody>
      </p:sp>
      <p:sp>
        <p:nvSpPr>
          <p:cNvPr id="345" name="BUT INWARD BEAUTY"/>
          <p:cNvSpPr/>
          <p:nvPr/>
        </p:nvSpPr>
        <p:spPr>
          <a:xfrm>
            <a:off x="14796310" y="11202601"/>
            <a:ext cx="9233942" cy="2190072"/>
          </a:xfrm>
          <a:prstGeom prst="rect">
            <a:avLst/>
          </a:prstGeom>
          <a:solidFill>
            <a:schemeClr val="accent5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sz="66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rgbClr val="FFFFFF"/>
                </a:solidFill>
                <a:effectLst>
                  <a:outerShdw sx="100000" sy="100000" kx="0" ky="0" algn="b" rotWithShape="0" blurRad="12700" dist="63500" dir="1890000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BUT INWARD BEAUTY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4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52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51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50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53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354" name="1 Peter 3:4 (NKJV)…"/>
          <p:cNvSpPr txBox="1"/>
          <p:nvPr/>
        </p:nvSpPr>
        <p:spPr>
          <a:xfrm>
            <a:off x="629530" y="5224861"/>
            <a:ext cx="6138585" cy="776968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35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sz="58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3:4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8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4</a:t>
            </a:r>
            <a:r>
              <a:t> rather </a:t>
            </a:r>
            <a:r>
              <a:rPr i="1"/>
              <a:t>let it be</a:t>
            </a:r>
            <a:r>
              <a:t> the hidden person of the heart, with the incorruptible </a:t>
            </a:r>
            <a:r>
              <a:rPr i="1"/>
              <a:t>beauty</a:t>
            </a:r>
            <a:r>
              <a:t> of a gentle and quiet spirit, which is very precious in the sight of God.</a:t>
            </a:r>
          </a:p>
        </p:txBody>
      </p:sp>
      <p:sp>
        <p:nvSpPr>
          <p:cNvPr id="355" name="Rectangle 1"/>
          <p:cNvSpPr txBox="1"/>
          <p:nvPr/>
        </p:nvSpPr>
        <p:spPr>
          <a:xfrm>
            <a:off x="7114635" y="3246920"/>
            <a:ext cx="16960522" cy="10285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278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 this </a:t>
            </a:r>
            <a:r>
              <a:rPr b="0"/>
              <a:t>(outward adornment, arranging the hair, wearing gold, or putting on </a:t>
            </a:r>
            <a:r>
              <a:rPr b="0" i="1"/>
              <a:t>fine</a:t>
            </a:r>
            <a:r>
              <a:rPr b="0"/>
              <a:t> apparel)</a:t>
            </a:r>
            <a:r>
              <a:t> 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NOT that women cannot wear jewelry and nice clothes, but let your inner beauty be your most noticeable feature! (Rom. 2:29; Pro 11:22)</a:t>
            </a:r>
          </a:p>
          <a:p>
            <a:pPr marL="9278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“A gentle &amp; quiet spirit 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Meekness, “submitting to the yoke” True strength of character.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5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Tranquility in disposition. Not “SELF Assertive” or a “busy body”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2">
            <a:extLst/>
          </a:blip>
          <a:srcRect l="30828" t="0" r="31904" b="0"/>
          <a:stretch>
            <a:fillRect/>
          </a:stretch>
        </p:blipFill>
        <p:spPr>
          <a:xfrm>
            <a:off x="346708" y="2099121"/>
            <a:ext cx="8737875" cy="1135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ABSTAIN FROM FLESHLY LUST WHICH WAR AGAINST THE SOUL! (2:12)"/>
          <p:cNvGrpSpPr/>
          <p:nvPr/>
        </p:nvGrpSpPr>
        <p:grpSpPr>
          <a:xfrm>
            <a:off x="78043" y="9552423"/>
            <a:ext cx="9275328" cy="4310429"/>
            <a:chOff x="0" y="0"/>
            <a:chExt cx="9275326" cy="4310428"/>
          </a:xfrm>
        </p:grpSpPr>
        <p:sp>
          <p:nvSpPr>
            <p:cNvPr id="196" name="ABSTAIN FROM FLESHLY LUST WHICH WAR AGAINST THE SOUL! (2:12)"/>
            <p:cNvSpPr txBox="1"/>
            <p:nvPr/>
          </p:nvSpPr>
          <p:spPr>
            <a:xfrm>
              <a:off x="101600" y="63500"/>
              <a:ext cx="9072127" cy="4043729"/>
            </a:xfrm>
            <a:prstGeom prst="rect">
              <a:avLst/>
            </a:prstGeom>
            <a:solidFill>
              <a:schemeClr val="accent6">
                <a:satOff val="1848"/>
                <a:lumOff val="-1526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chemeClr val="accent1">
                      <a:hueOff val="-78595"/>
                      <a:satOff val="12505"/>
                      <a:lumOff val="13871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ABSTAIN FROM FLESHLY LUST WHICH WAR AGAINST THE SOUL! (2:12)</a:t>
              </a:r>
            </a:p>
          </p:txBody>
        </p:sp>
        <p:pic>
          <p:nvPicPr>
            <p:cNvPr id="195" name="ABSTAIN FROM FLESHLY LUST WHICH WAR AGAINST THE SOUL! (2:12) ABSTAIN FROM FLESHLY LUST WHICH WAR AGAINST THE SOUL! (2:12)" descr="ABSTAIN FROM FLESHLY LUST WHICH WAR AGAINST THE SOUL! (2:12) ABSTAIN FROM FLESHLY LUST WHICH WAR AGAINST THE SOUL! (2:12)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275327" cy="4310429"/>
            </a:xfrm>
            <a:prstGeom prst="rect">
              <a:avLst/>
            </a:prstGeom>
            <a:effectLst/>
          </p:spPr>
        </p:pic>
      </p:grpSp>
      <p:sp>
        <p:nvSpPr>
          <p:cNvPr id="198" name="To succeed in our spiritual &quot;pilgrimage&quot; and reach our heavenly destination, we must SUBMIT TO GOD’S WILL!…"/>
          <p:cNvSpPr txBox="1"/>
          <p:nvPr/>
        </p:nvSpPr>
        <p:spPr>
          <a:xfrm>
            <a:off x="9382078" y="2269976"/>
            <a:ext cx="14303756" cy="110140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71443" indent="-671443" defTabSz="821531">
              <a:lnSpc>
                <a:spcPct val="100000"/>
              </a:lnSpc>
              <a:spcBef>
                <a:spcPts val="7300"/>
              </a:spcBef>
              <a:buSzPct val="35000"/>
              <a:buBlip>
                <a:blip r:embed="rId4"/>
              </a:buBlip>
              <a:defRPr sz="7100">
                <a:solidFill>
                  <a:srgbClr val="FFFFFF"/>
                </a:solidFill>
                <a:effectLst>
                  <a:outerShdw sx="100000" sy="100000" kx="0" ky="0" algn="b" rotWithShape="0" blurRad="76200" dist="76200" dir="275954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To succeed in our spiritual "pilgrimage" and reach our heavenly destination, we must SUBMIT TO GOD’S WILL! </a:t>
            </a:r>
          </a:p>
          <a:p>
            <a:pPr marL="671443" indent="-671443" defTabSz="821531">
              <a:lnSpc>
                <a:spcPct val="100000"/>
              </a:lnSpc>
              <a:spcBef>
                <a:spcPts val="7300"/>
              </a:spcBef>
              <a:buSzPct val="35000"/>
              <a:buBlip>
                <a:blip r:embed="rId4"/>
              </a:buBlip>
              <a:defRPr sz="7100">
                <a:solidFill>
                  <a:srgbClr val="FFFFFF"/>
                </a:solidFill>
                <a:effectLst>
                  <a:outerShdw sx="100000" sy="100000" kx="0" ky="0" algn="b" rotWithShape="0" blurRad="76200" dist="76200" dir="275954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As pilgrims we are governed by the King of heaven and earth – But, as we sojourn here on earth we must submit to the powers instituted by God -</a:t>
            </a:r>
          </a:p>
        </p:txBody>
      </p:sp>
      <p:grpSp>
        <p:nvGrpSpPr>
          <p:cNvPr id="201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00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solidFill>
              <a:srgbClr val="3F270D">
                <a:alpha val="75368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199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5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62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61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60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63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364" name="1 Peter 3:5–6 (NKJV)…"/>
          <p:cNvSpPr txBox="1"/>
          <p:nvPr/>
        </p:nvSpPr>
        <p:spPr>
          <a:xfrm>
            <a:off x="629530" y="3759136"/>
            <a:ext cx="6138585" cy="926098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35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sz="53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3:5–6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48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5</a:t>
            </a:r>
            <a:r>
              <a:t> For in this manner, in former times, the holy women who trusted in God also adorned themselves, being submissive to their own husbands, </a:t>
            </a:r>
            <a:r>
              <a:rPr baseline="31999"/>
              <a:t>6</a:t>
            </a:r>
            <a:r>
              <a:t> as Sarah obeyed Abraham, calling him lord, whose daughters you are if you do good and are not afraid with any terror.</a:t>
            </a:r>
          </a:p>
        </p:txBody>
      </p:sp>
      <p:sp>
        <p:nvSpPr>
          <p:cNvPr id="365" name="Rectangle 1"/>
          <p:cNvSpPr txBox="1"/>
          <p:nvPr/>
        </p:nvSpPr>
        <p:spPr>
          <a:xfrm>
            <a:off x="7125044" y="3224433"/>
            <a:ext cx="16880042" cy="10023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42974" indent="-942974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Women in the Old Testament who trusted in God adorned themselves with a submissive, gentle and quiet spirit.</a:t>
            </a:r>
          </a:p>
          <a:p>
            <a:pPr marL="942974" indent="-942974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Sarah was beautiful outwardly: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Wanted by Pharaoh @ 65 years old.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Wanted by the King of the Philistines when she was over 90. 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6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Yet her true beauty was demonstrated by her submissive spirit (calling her husband "lord")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6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72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71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70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73" name="HUSBANDS, UNDERSTAND &amp; HONOR YOUR WIFE (3:7)"/>
          <p:cNvSpPr/>
          <p:nvPr/>
        </p:nvSpPr>
        <p:spPr>
          <a:xfrm>
            <a:off x="240097" y="1874034"/>
            <a:ext cx="23903806" cy="1247776"/>
          </a:xfrm>
          <a:prstGeom prst="rect">
            <a:avLst/>
          </a:prstGeom>
          <a:solidFill>
            <a:srgbClr val="0054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7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HUSBANDS, UNDERSTAND &amp; HONOR YOUR WIFE (3:7)</a:t>
            </a:r>
          </a:p>
        </p:txBody>
      </p:sp>
      <p:sp>
        <p:nvSpPr>
          <p:cNvPr id="374" name="1 Peter 3:7 (NKJV)…"/>
          <p:cNvSpPr txBox="1"/>
          <p:nvPr/>
        </p:nvSpPr>
        <p:spPr>
          <a:xfrm>
            <a:off x="648444" y="3971300"/>
            <a:ext cx="6100757" cy="87751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35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sz="54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3:7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4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7</a:t>
            </a:r>
            <a:r>
              <a:t> Husbands, likewise, dwell with </a:t>
            </a:r>
            <a:r>
              <a:rPr i="1"/>
              <a:t>them</a:t>
            </a:r>
            <a:r>
              <a:t> with understanding, giving honor to the wife, as to the weaker vessel, and as </a:t>
            </a:r>
            <a:r>
              <a:rPr i="1"/>
              <a:t>being</a:t>
            </a:r>
            <a:r>
              <a:t> heirs together of the grace of life, that your prayers may not be hindered.</a:t>
            </a:r>
          </a:p>
        </p:txBody>
      </p:sp>
      <p:sp>
        <p:nvSpPr>
          <p:cNvPr id="375" name="Rectangle 1"/>
          <p:cNvSpPr txBox="1"/>
          <p:nvPr/>
        </p:nvSpPr>
        <p:spPr>
          <a:xfrm>
            <a:off x="7193893" y="3224433"/>
            <a:ext cx="16854898" cy="1031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278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6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Dwell W/ Wives "With Understanding"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6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Marriage is a partnership, not slavery, and husbands are to understand their own responsibilities in marriage (Eph. 5:23, 25-33) 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6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Husbands are to “dwell with understanding,” - considerate and sensitive to his wife’s spiritual, physical, and emotional needs, her fears, and feelings.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7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82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81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80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83" name="HUSBANDS, UNDERSTAND &amp; HONOR YOUR WIFE (3:7)"/>
          <p:cNvSpPr/>
          <p:nvPr/>
        </p:nvSpPr>
        <p:spPr>
          <a:xfrm>
            <a:off x="240097" y="1874034"/>
            <a:ext cx="23903806" cy="1247776"/>
          </a:xfrm>
          <a:prstGeom prst="rect">
            <a:avLst/>
          </a:prstGeom>
          <a:solidFill>
            <a:srgbClr val="0054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7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HUSBANDS, UNDERSTAND &amp; HONOR YOUR WIFE (3:7)</a:t>
            </a:r>
          </a:p>
        </p:txBody>
      </p:sp>
      <p:sp>
        <p:nvSpPr>
          <p:cNvPr id="384" name="1 Peter 3:7 (NKJV)…"/>
          <p:cNvSpPr txBox="1"/>
          <p:nvPr/>
        </p:nvSpPr>
        <p:spPr>
          <a:xfrm>
            <a:off x="648444" y="3971300"/>
            <a:ext cx="6100757" cy="87751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35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sz="54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3:7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4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7</a:t>
            </a:r>
            <a:r>
              <a:t> Husbands, likewise, dwell with </a:t>
            </a:r>
            <a:r>
              <a:rPr i="1"/>
              <a:t>them</a:t>
            </a:r>
            <a:r>
              <a:t> with understanding, giving honor to the wife, as to the weaker vessel, and as </a:t>
            </a:r>
            <a:r>
              <a:rPr i="1"/>
              <a:t>being</a:t>
            </a:r>
            <a:r>
              <a:t> heirs together of the grace of life, that your prayers may not be hindered.</a:t>
            </a:r>
          </a:p>
        </p:txBody>
      </p:sp>
      <p:sp>
        <p:nvSpPr>
          <p:cNvPr id="385" name="Rectangle 1"/>
          <p:cNvSpPr txBox="1"/>
          <p:nvPr/>
        </p:nvSpPr>
        <p:spPr>
          <a:xfrm>
            <a:off x="7193893" y="3224433"/>
            <a:ext cx="16854898" cy="9515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27846" indent="-927846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5"/>
              </a:buBlip>
              <a:defRPr b="1" sz="69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Dwell W/ Wives "With Understanding"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7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"Give Honor" - respect her, treat her as “Precious, &amp; of high value"</a:t>
            </a:r>
          </a:p>
          <a:p>
            <a:pPr marL="1628775" indent="-942975" defTabSz="821531">
              <a:lnSpc>
                <a:spcPct val="100000"/>
              </a:lnSpc>
              <a:spcBef>
                <a:spcPts val="1200"/>
              </a:spcBef>
              <a:buSzPct val="80000"/>
              <a:buBlip>
                <a:blip r:embed="rId6"/>
              </a:buBlip>
              <a:defRPr sz="7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“Weaker vessels” refers to physical strength, emotional tendencies &amp; roles - NOT intellectual abilities, moral courage, or spiritual strength.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8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38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87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392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391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390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393" name="HUSBANDS, UNDERSTAND &amp; HONOR YOUR WIFE (3:7)"/>
          <p:cNvSpPr/>
          <p:nvPr/>
        </p:nvSpPr>
        <p:spPr>
          <a:xfrm>
            <a:off x="240097" y="1874034"/>
            <a:ext cx="23903806" cy="1247776"/>
          </a:xfrm>
          <a:prstGeom prst="rect">
            <a:avLst/>
          </a:prstGeom>
          <a:solidFill>
            <a:srgbClr val="00549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7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HUSBANDS, UNDERSTAND &amp; HONOR YOUR WIFE (3:7)</a:t>
            </a:r>
          </a:p>
        </p:txBody>
      </p:sp>
      <p:sp>
        <p:nvSpPr>
          <p:cNvPr id="394" name="1 Peter 3:7 (NKJV)…"/>
          <p:cNvSpPr txBox="1"/>
          <p:nvPr/>
        </p:nvSpPr>
        <p:spPr>
          <a:xfrm>
            <a:off x="648444" y="3971300"/>
            <a:ext cx="6100757" cy="877514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63500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sz="54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3:7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400">
                <a:solidFill>
                  <a:srgbClr val="FFFFFF"/>
                </a:solidFill>
                <a:effectLst>
                  <a:outerShdw sx="100000" sy="100000" kx="0" ky="0" algn="b" rotWithShape="0" blurRad="63500" dist="63500" dir="2592757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7</a:t>
            </a:r>
            <a:r>
              <a:t> Husbands, likewise, dwell with </a:t>
            </a:r>
            <a:r>
              <a:rPr i="1"/>
              <a:t>them</a:t>
            </a:r>
            <a:r>
              <a:t> with understanding, giving honor to the wife, as to the weaker vessel, and as </a:t>
            </a:r>
            <a:r>
              <a:rPr i="1"/>
              <a:t>being</a:t>
            </a:r>
            <a:r>
              <a:t> heirs together of the grace of life, that your prayers may not be hindered.</a:t>
            </a:r>
          </a:p>
        </p:txBody>
      </p:sp>
      <p:sp>
        <p:nvSpPr>
          <p:cNvPr id="395" name="Rectangle 1"/>
          <p:cNvSpPr txBox="1"/>
          <p:nvPr/>
        </p:nvSpPr>
        <p:spPr>
          <a:xfrm>
            <a:off x="7078754" y="3246920"/>
            <a:ext cx="17153311" cy="10074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60119" indent="-960119" defTabSz="821531">
              <a:lnSpc>
                <a:spcPct val="100000"/>
              </a:lnSpc>
              <a:spcBef>
                <a:spcPts val="1800"/>
              </a:spcBef>
              <a:buSzPct val="80000"/>
              <a:buBlip>
                <a:blip r:embed="rId5"/>
              </a:buBlip>
              <a:defRPr b="1" sz="5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“As being heirs together of the grace of life,”</a:t>
            </a:r>
          </a:p>
          <a:p>
            <a:pPr marL="1628775" indent="-942975" defTabSz="821531">
              <a:lnSpc>
                <a:spcPct val="100000"/>
              </a:lnSpc>
              <a:spcBef>
                <a:spcPts val="1800"/>
              </a:spcBef>
              <a:buSzPct val="80000"/>
              <a:buBlip>
                <a:blip r:embed="rId6"/>
              </a:buBlip>
              <a:defRPr sz="5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Husbands and wives are to share together in the life God has granted them - physical, and most importantly, spiritual.</a:t>
            </a:r>
          </a:p>
          <a:p>
            <a:pPr marL="1628775" indent="-942975" defTabSz="821531">
              <a:lnSpc>
                <a:spcPct val="100000"/>
              </a:lnSpc>
              <a:spcBef>
                <a:spcPts val="1800"/>
              </a:spcBef>
              <a:buSzPct val="80000"/>
              <a:buBlip>
                <a:blip r:embed="rId6"/>
              </a:buBlip>
              <a:defRPr sz="5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ungodliness of one affects the life of the other.</a:t>
            </a:r>
          </a:p>
          <a:p>
            <a:pPr marL="1628775" indent="-942975" defTabSz="821531">
              <a:lnSpc>
                <a:spcPct val="100000"/>
              </a:lnSpc>
              <a:spcBef>
                <a:spcPts val="1800"/>
              </a:spcBef>
              <a:buSzPct val="80000"/>
              <a:buBlip>
                <a:blip r:embed="rId6"/>
              </a:buBlip>
              <a:defRPr sz="5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Husbands and wives need to help each other get to heaven!</a:t>
            </a:r>
          </a:p>
          <a:p>
            <a:pPr marL="1628775" indent="-942975" defTabSz="821531">
              <a:lnSpc>
                <a:spcPct val="100000"/>
              </a:lnSpc>
              <a:spcBef>
                <a:spcPts val="1800"/>
              </a:spcBef>
              <a:buSzPct val="80000"/>
              <a:buBlip>
                <a:blip r:embed="rId6"/>
              </a:buBlip>
              <a:defRPr sz="5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How a husband and wife treat each directly affects their relationship with God.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9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2">
            <a:extLst/>
          </a:blip>
          <a:srcRect l="28693" t="0" r="28693" b="0"/>
          <a:stretch>
            <a:fillRect/>
          </a:stretch>
        </p:blipFill>
        <p:spPr>
          <a:xfrm>
            <a:off x="509749" y="2028031"/>
            <a:ext cx="9991195" cy="113556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0" name="ABSTAIN FROM FLESHLY LUST WHICH WAR AGAINST THE SOUL! (2:12)"/>
          <p:cNvGrpSpPr/>
          <p:nvPr/>
        </p:nvGrpSpPr>
        <p:grpSpPr>
          <a:xfrm>
            <a:off x="746114" y="8983700"/>
            <a:ext cx="9518598" cy="4310429"/>
            <a:chOff x="0" y="0"/>
            <a:chExt cx="9518596" cy="4310428"/>
          </a:xfrm>
        </p:grpSpPr>
        <p:sp>
          <p:nvSpPr>
            <p:cNvPr id="399" name="ABSTAIN FROM FLESHLY LUST WHICH WAR AGAINST THE SOUL! (2:12)"/>
            <p:cNvSpPr txBox="1"/>
            <p:nvPr/>
          </p:nvSpPr>
          <p:spPr>
            <a:xfrm>
              <a:off x="101600" y="63500"/>
              <a:ext cx="9315397" cy="4043729"/>
            </a:xfrm>
            <a:prstGeom prst="rect">
              <a:avLst/>
            </a:prstGeom>
            <a:solidFill>
              <a:schemeClr val="accent6">
                <a:satOff val="1848"/>
                <a:lumOff val="-15262"/>
              </a:scheme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chemeClr val="accent1">
                      <a:hueOff val="-78595"/>
                      <a:satOff val="12505"/>
                      <a:lumOff val="13871"/>
                    </a:schemeClr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ABSTAIN FROM FLESHLY LUST WHICH WAR AGAINST THE SOUL! (2:12)</a:t>
              </a:r>
            </a:p>
          </p:txBody>
        </p:sp>
        <p:pic>
          <p:nvPicPr>
            <p:cNvPr id="398" name="ABSTAIN FROM FLESHLY LUST WHICH WAR AGAINST THE SOUL! (2:12) ABSTAIN FROM FLESHLY LUST WHICH WAR AGAINST THE SOUL! (2:12)" descr="ABSTAIN FROM FLESHLY LUST WHICH WAR AGAINST THE SOUL! (2:12) ABSTAIN FROM FLESHLY LUST WHICH WAR AGAINST THE SOUL! (2:12)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518597" cy="4310429"/>
            </a:xfrm>
            <a:prstGeom prst="rect">
              <a:avLst/>
            </a:prstGeom>
            <a:effectLst/>
          </p:spPr>
        </p:pic>
      </p:grpSp>
      <p:sp>
        <p:nvSpPr>
          <p:cNvPr id="401" name="We Are &quot;Sojourners And Pilgrims&quot;...…"/>
          <p:cNvSpPr/>
          <p:nvPr/>
        </p:nvSpPr>
        <p:spPr>
          <a:xfrm>
            <a:off x="10775005" y="2028031"/>
            <a:ext cx="13218723" cy="11355785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664915" indent="-664915" defTabSz="821531">
              <a:lnSpc>
                <a:spcPct val="100000"/>
              </a:lnSpc>
              <a:spcBef>
                <a:spcPts val="3300"/>
              </a:spcBef>
              <a:buSzPct val="35000"/>
              <a:buBlip>
                <a:blip r:embed="rId4"/>
              </a:buBlip>
              <a:defRPr b="1" sz="7600">
                <a:solidFill>
                  <a:srgbClr val="FFFFFF">
                    <a:alpha val="83754"/>
                  </a:srgbClr>
                </a:solidFill>
                <a:effectLst>
                  <a:outerShdw sx="100000" sy="100000" kx="0" ky="0" algn="b" rotWithShape="0" blurRad="76200" dist="76200" dir="275954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Are "Sojourners And Pilgrims"...</a:t>
            </a:r>
          </a:p>
          <a:p>
            <a:pPr marL="664915" indent="-664915" defTabSz="821531">
              <a:lnSpc>
                <a:spcPct val="100000"/>
              </a:lnSpc>
              <a:spcBef>
                <a:spcPts val="3300"/>
              </a:spcBef>
              <a:buSzPct val="35000"/>
              <a:buBlip>
                <a:blip r:embed="rId4"/>
              </a:buBlip>
              <a:defRPr b="1" sz="7600">
                <a:solidFill>
                  <a:srgbClr val="FFFFFF">
                    <a:alpha val="83754"/>
                  </a:srgbClr>
                </a:solidFill>
                <a:effectLst>
                  <a:outerShdw sx="100000" sy="100000" kx="0" ky="0" algn="b" rotWithShape="0" blurRad="76200" dist="76200" dir="275954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Our submission to God’s will is NOT dependent on how others treat us ...</a:t>
            </a:r>
          </a:p>
          <a:p>
            <a:pPr marL="664915" indent="-664915" defTabSz="821531">
              <a:lnSpc>
                <a:spcPct val="100000"/>
              </a:lnSpc>
              <a:spcBef>
                <a:spcPts val="3300"/>
              </a:spcBef>
              <a:buSzPct val="35000"/>
              <a:buBlip>
                <a:blip r:embed="rId4"/>
              </a:buBlip>
              <a:defRPr b="1" sz="7600">
                <a:solidFill>
                  <a:srgbClr val="FFFFFF">
                    <a:alpha val="83754"/>
                  </a:srgbClr>
                </a:solidFill>
                <a:effectLst>
                  <a:outerShdw sx="100000" sy="100000" kx="0" ky="0" algn="b" rotWithShape="0" blurRad="76200" dist="76200" dir="275954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We Are Being Observed By Others...</a:t>
            </a:r>
          </a:p>
          <a:p>
            <a:pPr marL="664915" indent="-664915" defTabSz="821531">
              <a:lnSpc>
                <a:spcPct val="100000"/>
              </a:lnSpc>
              <a:spcBef>
                <a:spcPts val="3300"/>
              </a:spcBef>
              <a:buSzPct val="35000"/>
              <a:buBlip>
                <a:blip r:embed="rId4"/>
              </a:buBlip>
              <a:defRPr b="1" sz="7600">
                <a:solidFill>
                  <a:srgbClr val="FFFFFF">
                    <a:alpha val="83754"/>
                  </a:srgbClr>
                </a:solidFill>
                <a:effectLst>
                  <a:outerShdw sx="100000" sy="100000" kx="0" ky="0" algn="b" rotWithShape="0" blurRad="76200" dist="76200" dir="2759547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Is MY Life Glorifying God?</a:t>
            </a:r>
          </a:p>
        </p:txBody>
      </p:sp>
      <p:grpSp>
        <p:nvGrpSpPr>
          <p:cNvPr id="404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403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402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Front view of a red Ducati motorcycle against a black background" descr="Front view of a red Ducati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11549" r="0" b="11549"/>
          <a:stretch>
            <a:fillRect/>
          </a:stretch>
        </p:blipFill>
        <p:spPr>
          <a:prstGeom prst="rect">
            <a:avLst/>
          </a:prstGeom>
        </p:spPr>
      </p:pic>
      <p:grpSp>
        <p:nvGrpSpPr>
          <p:cNvPr id="409" name="“A God Honoring Marriage”"/>
          <p:cNvGrpSpPr/>
          <p:nvPr/>
        </p:nvGrpSpPr>
        <p:grpSpPr>
          <a:xfrm>
            <a:off x="506161" y="730269"/>
            <a:ext cx="23371677" cy="2073654"/>
            <a:chOff x="0" y="0"/>
            <a:chExt cx="23371675" cy="2073653"/>
          </a:xfrm>
        </p:grpSpPr>
        <p:sp>
          <p:nvSpPr>
            <p:cNvPr id="408" name="“A God Honoring Marriage”"/>
            <p:cNvSpPr txBox="1"/>
            <p:nvPr/>
          </p:nvSpPr>
          <p:spPr>
            <a:xfrm>
              <a:off x="101600" y="63500"/>
              <a:ext cx="23168476" cy="1806954"/>
            </a:xfrm>
            <a:prstGeom prst="rect">
              <a:avLst/>
            </a:prstGeom>
            <a:solidFill>
              <a:srgbClr val="424242">
                <a:alpha val="42866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11700">
                  <a:solidFill>
                    <a:srgbClr val="EBEBEB"/>
                  </a:solidFill>
                  <a:effectLst>
                    <a:outerShdw sx="100000" sy="100000" kx="0" ky="0" algn="b" rotWithShape="0" blurRad="63500" dist="63500" dir="180000">
                      <a:srgbClr val="000000"/>
                    </a:outerShdw>
                  </a:effectLst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God Honoring Marriage”</a:t>
              </a:r>
            </a:p>
          </p:txBody>
        </p:sp>
        <p:pic>
          <p:nvPicPr>
            <p:cNvPr id="407" name="“A God Honoring Marriage” “A God Honoring Marriage”" descr="“A God Honoring Marriage” “A God Honoring Marriage”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3371676" cy="2073654"/>
            </a:xfrm>
            <a:prstGeom prst="rect">
              <a:avLst/>
            </a:prstGeom>
            <a:effectLst/>
          </p:spPr>
        </p:pic>
      </p:grpSp>
      <p:sp>
        <p:nvSpPr>
          <p:cNvPr id="410" name="(1 Peter 3:1-7)"/>
          <p:cNvSpPr txBox="1"/>
          <p:nvPr/>
        </p:nvSpPr>
        <p:spPr>
          <a:xfrm>
            <a:off x="15799010" y="11057025"/>
            <a:ext cx="8016865" cy="1461667"/>
          </a:xfrm>
          <a:prstGeom prst="rect">
            <a:avLst/>
          </a:prstGeom>
          <a:solidFill>
            <a:srgbClr val="FFFFFF">
              <a:alpha val="78063"/>
            </a:srgbClr>
          </a:solidFill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cap="all" sz="9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 </a:t>
            </a:r>
            <a:r>
              <a:rPr cap="none"/>
              <a:t>Peter</a:t>
            </a:r>
            <a:r>
              <a:t> 3:1-7)</a:t>
            </a:r>
          </a:p>
        </p:txBody>
      </p:sp>
      <p:sp>
        <p:nvSpPr>
          <p:cNvPr id="411" name="“heirs together of the grace of life”"/>
          <p:cNvSpPr txBox="1"/>
          <p:nvPr/>
        </p:nvSpPr>
        <p:spPr>
          <a:xfrm>
            <a:off x="3551107" y="2735653"/>
            <a:ext cx="17281786" cy="18065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139700" dir="5400000">
              <a:srgbClr val="000000">
                <a:alpha val="96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642937">
              <a:lnSpc>
                <a:spcPct val="100000"/>
              </a:lnSpc>
              <a:spcBef>
                <a:spcPts val="0"/>
              </a:spcBef>
              <a:defRPr sz="11000">
                <a:solidFill>
                  <a:srgbClr val="FFFFFF"/>
                </a:solidFill>
                <a:effectLst>
                  <a:outerShdw sx="100000" sy="100000" kx="0" ky="0" algn="b" rotWithShape="0" blurRad="50800" dist="63500" dir="3004520">
                    <a:srgbClr val="000000"/>
                  </a:outerShdw>
                </a:effectLst>
                <a:latin typeface="Amazone BT"/>
                <a:ea typeface="Amazone BT"/>
                <a:cs typeface="Amazone BT"/>
                <a:sym typeface="Amazone BT"/>
              </a:defRPr>
            </a:lvl1pPr>
          </a:lstStyle>
          <a:p>
            <a:pPr/>
            <a:r>
              <a:t>“heirs together of the grace of life”</a:t>
            </a:r>
          </a:p>
        </p:txBody>
      </p:sp>
      <p:sp>
        <p:nvSpPr>
          <p:cNvPr id="412" name="Wives…"/>
          <p:cNvSpPr txBox="1"/>
          <p:nvPr/>
        </p:nvSpPr>
        <p:spPr>
          <a:xfrm>
            <a:off x="14672357" y="5127921"/>
            <a:ext cx="9144001" cy="3051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139700" dir="5400000">
              <a:srgbClr val="000000">
                <a:alpha val="96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Wives 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  <a:r>
              <a:t>Likewise, be submissive (1,2)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  <a:r>
              <a:t>Adorn yourselves with submissive, gentle and quiet spirit (3-4)</a:t>
            </a:r>
          </a:p>
        </p:txBody>
      </p:sp>
      <p:sp>
        <p:nvSpPr>
          <p:cNvPr id="413" name="Husbands…"/>
          <p:cNvSpPr txBox="1"/>
          <p:nvPr/>
        </p:nvSpPr>
        <p:spPr>
          <a:xfrm>
            <a:off x="211987" y="5127921"/>
            <a:ext cx="9144001" cy="30511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139700" dir="5400000">
              <a:srgbClr val="000000">
                <a:alpha val="96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821531">
              <a:lnSpc>
                <a:spcPct val="100000"/>
              </a:lnSpc>
              <a:spcBef>
                <a:spcPts val="0"/>
              </a:spcBef>
              <a:defRPr b="1" sz="5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Husbands 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  <a:r>
              <a:t>Dwell With Your Wives 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  <a:r>
              <a:t>“With Understanding”  (7)</a:t>
            </a:r>
          </a:p>
          <a:p>
            <a:pPr algn="ctr" defTabSz="821531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</a:defRPr>
            </a:pPr>
            <a:r>
              <a:t>“Giving Honor" To The Wife... (7)</a:t>
            </a:r>
          </a:p>
        </p:txBody>
      </p:sp>
      <p:sp>
        <p:nvSpPr>
          <p:cNvPr id="414" name="HELPING EACH OTHER GET TO HEAVEN!"/>
          <p:cNvSpPr txBox="1"/>
          <p:nvPr/>
        </p:nvSpPr>
        <p:spPr>
          <a:xfrm>
            <a:off x="701705" y="9092894"/>
            <a:ext cx="22980589" cy="14637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139700" dir="5400000">
              <a:srgbClr val="000000">
                <a:alpha val="96974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ctr" defTabSz="642937">
              <a:lnSpc>
                <a:spcPct val="100000"/>
              </a:lnSpc>
              <a:spcBef>
                <a:spcPts val="0"/>
              </a:spcBef>
              <a:defRPr sz="9400">
                <a:solidFill>
                  <a:srgbClr val="FFFFFF"/>
                </a:solidFill>
                <a:effectLst>
                  <a:outerShdw sx="100000" sy="100000" kx="0" ky="0" algn="b" rotWithShape="0" blurRad="50800" dist="63500" dir="300452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HELPING EACH OTHER GET TO HEAVEN!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 isContent="0" isInverted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Ephesians 5:22–31 (NKJV)…"/>
          <p:cNvSpPr txBox="1"/>
          <p:nvPr/>
        </p:nvSpPr>
        <p:spPr>
          <a:xfrm>
            <a:off x="396362" y="442056"/>
            <a:ext cx="23591277" cy="127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1400"/>
              </a:spcBef>
              <a:defRPr b="1" sz="9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Ephesians 5:22–31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8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22</a:t>
            </a:r>
            <a:r>
              <a:t> Wives, submit to your own husbands, as to the Lord. </a:t>
            </a:r>
            <a:r>
              <a:rPr baseline="31999"/>
              <a:t>23</a:t>
            </a:r>
            <a:r>
              <a:t> For the husband is head of the wife, as also Christ is head of the church; and He is the Savior of the body. </a:t>
            </a:r>
            <a:r>
              <a:rPr baseline="31999"/>
              <a:t>24</a:t>
            </a:r>
            <a:r>
              <a:t> Therefore, just as the church is subject to Christ, so </a:t>
            </a:r>
            <a:r>
              <a:rPr i="1"/>
              <a:t>let</a:t>
            </a:r>
            <a:r>
              <a:t> the wives </a:t>
            </a:r>
            <a:r>
              <a:rPr i="1"/>
              <a:t>be</a:t>
            </a:r>
            <a:r>
              <a:t> to their own husbands in everything. </a:t>
            </a:r>
            <a:r>
              <a:rPr baseline="31999"/>
              <a:t>25</a:t>
            </a:r>
            <a:r>
              <a:t> Husbands, love your wives, just as Christ also loved the church and gave Himself for her, </a:t>
            </a:r>
            <a:r>
              <a:rPr baseline="31999"/>
              <a:t>26</a:t>
            </a:r>
            <a:r>
              <a:t> that He might sanctify and cleanse her with the washing of water by the word,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Ephesians 5:22–31 (NKJV)…"/>
          <p:cNvSpPr txBox="1"/>
          <p:nvPr/>
        </p:nvSpPr>
        <p:spPr>
          <a:xfrm>
            <a:off x="396362" y="442056"/>
            <a:ext cx="23591277" cy="13016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1400"/>
              </a:spcBef>
              <a:defRPr b="1" sz="9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Ephesians 5:22–31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7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27</a:t>
            </a:r>
            <a:r>
              <a:t> that He might present her to Himself a glorious church, not having spot or wrinkle or any such thing, but that she should be holy and without blemish. </a:t>
            </a:r>
            <a:r>
              <a:rPr baseline="31999"/>
              <a:t>28</a:t>
            </a:r>
            <a:r>
              <a:t> So husbands ought to love their own wives as their own bodies; he who loves his wife loves himself. </a:t>
            </a:r>
            <a:r>
              <a:rPr baseline="31999"/>
              <a:t>29</a:t>
            </a:r>
            <a:r>
              <a:t> For no one ever hated his own flesh, but nourishes and cherishes it, just as the Lord </a:t>
            </a:r>
            <a:r>
              <a:rPr i="1"/>
              <a:t>does</a:t>
            </a:r>
            <a:r>
              <a:t> the church. </a:t>
            </a:r>
            <a:r>
              <a:rPr baseline="31999"/>
              <a:t>30</a:t>
            </a:r>
            <a:r>
              <a:t> For we are members of His body, of His flesh and of His bones. </a:t>
            </a:r>
            <a:r>
              <a:rPr baseline="31999"/>
              <a:t>31</a:t>
            </a:r>
            <a:r>
              <a:t> “</a:t>
            </a:r>
            <a:r>
              <a:rPr i="1"/>
              <a:t>For this reason a man shall leave his father and mother and be joined to his wife, and the</a:t>
            </a:r>
            <a:r>
              <a:t> </a:t>
            </a:r>
            <a:r>
              <a:rPr i="1"/>
              <a:t>two shall become one flesh.</a:t>
            </a:r>
            <a: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Front view of a red Ducati motorcycle against a black background" descr="Front view of a red Ducati motorcycle against a black background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7787" r="0" b="77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4" name="THE THIRD OF AT LEAST FOUR LESSONS ……"/>
          <p:cNvSpPr txBox="1"/>
          <p:nvPr/>
        </p:nvSpPr>
        <p:spPr>
          <a:xfrm>
            <a:off x="11443120" y="3758433"/>
            <a:ext cx="12702881" cy="8686802"/>
          </a:xfrm>
          <a:prstGeom prst="rect">
            <a:avLst/>
          </a:prstGeom>
          <a:solidFill>
            <a:srgbClr val="000000">
              <a:alpha val="5534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1143000" indent="-1143000">
              <a:buSzPct val="80000"/>
              <a:buBlip>
                <a:blip r:embed="rId3"/>
              </a:buBlip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THIRD OF AT LEAST FOUR LESSONS …</a:t>
            </a:r>
          </a:p>
          <a:p>
            <a:pPr marL="1143000" indent="-1143000">
              <a:buSzPct val="80000"/>
              <a:buBlip>
                <a:blip r:embed="rId3"/>
              </a:buBlip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CONTROVERSIAL AND DIFFICULT SUBJECT …</a:t>
            </a:r>
          </a:p>
          <a:p>
            <a:pPr marL="1143000" indent="-1143000">
              <a:buSzPct val="80000"/>
              <a:buBlip>
                <a:blip r:embed="rId3"/>
              </a:buBlip>
              <a:defRPr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NEED TO AVOID EXTREMES IN APPLICATION …</a:t>
            </a:r>
          </a:p>
        </p:txBody>
      </p:sp>
      <p:grpSp>
        <p:nvGrpSpPr>
          <p:cNvPr id="207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06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solidFill>
              <a:srgbClr val="3F270D">
                <a:alpha val="75368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05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1 Peter 3:1–7 (NKJV)…"/>
          <p:cNvSpPr txBox="1"/>
          <p:nvPr/>
        </p:nvSpPr>
        <p:spPr>
          <a:xfrm>
            <a:off x="396362" y="442056"/>
            <a:ext cx="23591277" cy="12329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1400"/>
              </a:spcBef>
              <a:defRPr b="1" sz="9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3:1–7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8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 </a:t>
            </a:r>
            <a:r>
              <a:rPr baseline="31999"/>
              <a:t>2</a:t>
            </a:r>
            <a:r>
              <a:t> when they observe your chaste conduct </a:t>
            </a:r>
            <a:r>
              <a:rPr i="1"/>
              <a:t>accompanied</a:t>
            </a:r>
            <a:r>
              <a:t> by fear. </a:t>
            </a:r>
            <a:r>
              <a:rPr baseline="31999"/>
              <a:t>3</a:t>
            </a:r>
            <a:r>
              <a:t> Do not let your adornment be </a:t>
            </a:r>
            <a:r>
              <a:rPr i="1"/>
              <a:t>merely</a:t>
            </a:r>
            <a:r>
              <a:t> outward—arranging the hair, wearing gold, or putting on </a:t>
            </a:r>
            <a:r>
              <a:rPr i="1"/>
              <a:t>fine</a:t>
            </a:r>
            <a:r>
              <a:t> apparel—</a:t>
            </a:r>
            <a:r>
              <a:rPr baseline="31999"/>
              <a:t>4</a:t>
            </a:r>
            <a:r>
              <a:t> rather </a:t>
            </a:r>
            <a:r>
              <a:rPr i="1"/>
              <a:t>let it be</a:t>
            </a:r>
            <a:r>
              <a:t> the hidden person of the heart, with the incorruptible </a:t>
            </a:r>
            <a:r>
              <a:rPr i="1"/>
              <a:t>beauty</a:t>
            </a:r>
            <a:r>
              <a:t> of a gentle and quiet spirit, which is very precious in the sight of God.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1 Peter 3:1–7 (NKJV)…"/>
          <p:cNvSpPr txBox="1"/>
          <p:nvPr/>
        </p:nvSpPr>
        <p:spPr>
          <a:xfrm>
            <a:off x="396362" y="442056"/>
            <a:ext cx="23591277" cy="12329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1400"/>
              </a:spcBef>
              <a:defRPr b="1" sz="9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3:1–7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8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5</a:t>
            </a:r>
            <a:r>
              <a:t> For in this manner, in former times, the holy women who trusted in God also adorned themselves, being submissive to their own husbands, </a:t>
            </a:r>
            <a:r>
              <a:rPr baseline="31999"/>
              <a:t>6</a:t>
            </a:r>
            <a:r>
              <a:t> as Sarah obeyed Abraham, calling him lord, whose daughters you are if you do good and are not afraid with any terror. </a:t>
            </a:r>
            <a:r>
              <a:rPr baseline="31999"/>
              <a:t>7</a:t>
            </a:r>
            <a:r>
              <a:t> Husbands, likewise, dwell with </a:t>
            </a:r>
            <a:r>
              <a:rPr i="1"/>
              <a:t>them</a:t>
            </a:r>
            <a:r>
              <a:t> with understanding, giving honor to the wife, as to the weaker vessel, and as </a:t>
            </a:r>
            <a:r>
              <a:rPr i="1"/>
              <a:t>being</a:t>
            </a:r>
            <a:r>
              <a:t> heirs together of the grace of life, that your prayers may not be hindered.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1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1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1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1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1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2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21" name="Rectangle 1"/>
          <p:cNvSpPr txBox="1"/>
          <p:nvPr/>
        </p:nvSpPr>
        <p:spPr>
          <a:xfrm>
            <a:off x="7258823" y="3698740"/>
            <a:ext cx="16630815" cy="9315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49568" indent="-949568" defTabSz="821531">
              <a:lnSpc>
                <a:spcPct val="100000"/>
              </a:lnSpc>
              <a:spcBef>
                <a:spcPts val="1400"/>
              </a:spcBef>
              <a:buSzPct val="80000"/>
              <a:buBlip>
                <a:blip r:embed="rId5"/>
              </a:buBlip>
              <a:defRPr sz="6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the principle of submission Previously applied to:</a:t>
            </a:r>
            <a:r>
              <a:t> </a:t>
            </a:r>
          </a:p>
          <a:p>
            <a:pPr marL="1626325" indent="-940525" defTabSz="821531">
              <a:lnSpc>
                <a:spcPct val="100000"/>
              </a:lnSpc>
              <a:spcBef>
                <a:spcPts val="1400"/>
              </a:spcBef>
              <a:buSzPct val="80000"/>
              <a:buBlip>
                <a:blip r:embed="rId6"/>
              </a:buBlip>
              <a:defRPr sz="6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Governmental authorities (2:13-17)</a:t>
            </a:r>
          </a:p>
          <a:p>
            <a:pPr marL="1626325" indent="-940525" defTabSz="821531">
              <a:lnSpc>
                <a:spcPct val="100000"/>
              </a:lnSpc>
              <a:spcBef>
                <a:spcPts val="1400"/>
              </a:spcBef>
              <a:buSzPct val="80000"/>
              <a:buBlip>
                <a:blip r:embed="rId6"/>
              </a:buBlip>
              <a:defRPr sz="6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servant, master relationship  (2:18-25)</a:t>
            </a:r>
          </a:p>
          <a:p>
            <a:pPr marL="949568" indent="-949568" defTabSz="821531">
              <a:lnSpc>
                <a:spcPct val="100000"/>
              </a:lnSpc>
              <a:spcBef>
                <a:spcPts val="1400"/>
              </a:spcBef>
              <a:buSzPct val="80000"/>
              <a:buBlip>
                <a:blip r:embed="rId5"/>
              </a:buBlip>
              <a:defRPr sz="6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“Likewise" - the SAME principle of submission Now applied to:</a:t>
            </a:r>
            <a:r>
              <a:t> </a:t>
            </a:r>
          </a:p>
          <a:p>
            <a:pPr marL="1638299" indent="-952499" defTabSz="821531">
              <a:lnSpc>
                <a:spcPct val="100000"/>
              </a:lnSpc>
              <a:spcBef>
                <a:spcPts val="1400"/>
              </a:spcBef>
              <a:buSzPct val="80000"/>
              <a:buBlip>
                <a:blip r:embed="rId6"/>
              </a:buBlip>
              <a:defRPr sz="61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Wives submitting to their own husbands - EVEN UNBELIEVING husbands (1)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2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2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2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2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2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3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31" name="Rectangle 1"/>
          <p:cNvSpPr txBox="1"/>
          <p:nvPr/>
        </p:nvSpPr>
        <p:spPr>
          <a:xfrm>
            <a:off x="7187732" y="3773749"/>
            <a:ext cx="16866001" cy="916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940525" indent="-940525" defTabSz="821531">
              <a:lnSpc>
                <a:spcPct val="100000"/>
              </a:lnSpc>
              <a:spcBef>
                <a:spcPts val="8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The participle translated be submissive </a:t>
            </a:r>
            <a:r>
              <a:t>(hypotassomenai, lit., “being under authority”)</a:t>
            </a:r>
            <a:r>
              <a:rPr b="1"/>
              <a:t> carries the force of a command (cf. 2:18).</a:t>
            </a:r>
            <a:r>
              <a:t>  </a:t>
            </a:r>
          </a:p>
          <a:p>
            <a:pPr marL="940525" indent="-940525" defTabSz="821531">
              <a:lnSpc>
                <a:spcPct val="100000"/>
              </a:lnSpc>
              <a:spcBef>
                <a:spcPts val="800"/>
              </a:spcBef>
              <a:buSzPct val="80000"/>
              <a:buBlip>
                <a:blip r:embed="rId5"/>
              </a:buBlip>
              <a:defRPr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 wife is to accept her place under the leadership of her husband whom God has placed as head in the home, even if their husbands are unbelievers, (cf. Eph. 5:22; Col. 3:18; Titus 2:5).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3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3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3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3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3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4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41" name="Genesis 3:16 (NKJV)…"/>
          <p:cNvSpPr txBox="1"/>
          <p:nvPr/>
        </p:nvSpPr>
        <p:spPr>
          <a:xfrm>
            <a:off x="7485053" y="3839953"/>
            <a:ext cx="16318753" cy="9033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Genesis 3:16 (NKJV)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8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16</a:t>
            </a:r>
            <a:r>
              <a:t> To the woman He said: “I will greatly multiply your sorrow and your conception; In pain you shall bring forth children; Your desire </a:t>
            </a:r>
            <a:r>
              <a:rPr i="1"/>
              <a:t>shall be</a:t>
            </a:r>
            <a:r>
              <a:t> for your husband, And he shall rule over you.”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Image"/>
          <p:cNvGrpSpPr/>
          <p:nvPr/>
        </p:nvGrpSpPr>
        <p:grpSpPr>
          <a:xfrm>
            <a:off x="365973" y="1820856"/>
            <a:ext cx="6665699" cy="11782990"/>
            <a:chOff x="0" y="0"/>
            <a:chExt cx="6665698" cy="11782989"/>
          </a:xfrm>
        </p:grpSpPr>
        <p:pic>
          <p:nvPicPr>
            <p:cNvPr id="24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4542" t="0" r="11479" b="0"/>
            <a:stretch>
              <a:fillRect/>
            </a:stretch>
          </p:blipFill>
          <p:spPr>
            <a:xfrm>
              <a:off x="215900" y="139700"/>
              <a:ext cx="6233899" cy="112241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6665699" cy="11782991"/>
            </a:xfrm>
            <a:prstGeom prst="rect">
              <a:avLst/>
            </a:prstGeom>
            <a:effectLst/>
          </p:spPr>
        </p:pic>
      </p:grpSp>
      <p:grpSp>
        <p:nvGrpSpPr>
          <p:cNvPr id="248" name="“A CHRISTIAN'S RESPONSE TO ORDAINED AUTHORITY”"/>
          <p:cNvGrpSpPr/>
          <p:nvPr/>
        </p:nvGrpSpPr>
        <p:grpSpPr>
          <a:xfrm>
            <a:off x="388804" y="372195"/>
            <a:ext cx="23606393" cy="1376730"/>
            <a:chOff x="0" y="0"/>
            <a:chExt cx="23606391" cy="1376728"/>
          </a:xfrm>
        </p:grpSpPr>
        <p:sp>
          <p:nvSpPr>
            <p:cNvPr id="247" name="“A CHRISTIAN'S RESPONSE TO ORDAINED AUTHORITY”"/>
            <p:cNvSpPr txBox="1"/>
            <p:nvPr/>
          </p:nvSpPr>
          <p:spPr>
            <a:xfrm>
              <a:off x="101600" y="63500"/>
              <a:ext cx="23403192" cy="1110029"/>
            </a:xfrm>
            <a:prstGeom prst="rect">
              <a:avLst/>
            </a:prstGeom>
            <a:gradFill flip="none" rotWithShape="1">
              <a:gsLst>
                <a:gs pos="0">
                  <a:srgbClr val="3A130A"/>
                </a:gs>
                <a:gs pos="100000">
                  <a:srgbClr val="58150B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algn="ctr" defTabSz="821531">
                <a:lnSpc>
                  <a:spcPct val="100000"/>
                </a:lnSpc>
                <a:spcBef>
                  <a:spcPts val="0"/>
                </a:spcBef>
                <a:defRPr cap="all" sz="6700">
                  <a:solidFill>
                    <a:srgbClr val="F7F6C8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“A CHRISTIAN'S RESPONSE TO ORDAINED AUTHORITY” </a:t>
              </a:r>
            </a:p>
          </p:txBody>
        </p:sp>
        <p:pic>
          <p:nvPicPr>
            <p:cNvPr id="246" name="“A CHRISTIAN'S RESPONSE TO ORDAINED AUTHORITY” “A CHRISTIAN'S RESPONSE TO ORDAINED AUTHORITY” " descr="“A CHRISTIAN'S RESPONSE TO ORDAINED AUTHORITY” “A CHRISTIAN'S RESPONSE TO ORDAINED AUTHORITY”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3606392" cy="1376729"/>
            </a:xfrm>
            <a:prstGeom prst="rect">
              <a:avLst/>
            </a:prstGeom>
            <a:effectLst/>
          </p:spPr>
        </p:pic>
      </p:grpSp>
      <p:sp>
        <p:nvSpPr>
          <p:cNvPr id="249" name="1 Peter 3:1–2 (NKJV)…"/>
          <p:cNvSpPr txBox="1"/>
          <p:nvPr/>
        </p:nvSpPr>
        <p:spPr>
          <a:xfrm>
            <a:off x="758619" y="3766233"/>
            <a:ext cx="5880407" cy="918046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27000" dir="3268424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algn="ctr" defTabSz="642937">
              <a:lnSpc>
                <a:spcPct val="100000"/>
              </a:lnSpc>
              <a:spcBef>
                <a:spcPts val="0"/>
              </a:spcBef>
              <a:defRPr b="1" sz="60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Peter 3:1–2 (NKJV) </a:t>
            </a:r>
          </a:p>
          <a:p>
            <a:pPr algn="ctr" defTabSz="642937">
              <a:lnSpc>
                <a:spcPct val="100000"/>
              </a:lnSpc>
              <a:spcBef>
                <a:spcPts val="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63500" dir="143317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</a:t>
            </a:r>
            <a:r>
              <a:t> Wives, likewise, </a:t>
            </a:r>
            <a:r>
              <a:rPr i="1"/>
              <a:t>be</a:t>
            </a:r>
            <a:r>
              <a:t> submissive to your own husbands, that even if some do not obey the word, they, without a word, may be won by the conduct of their wives,</a:t>
            </a:r>
          </a:p>
        </p:txBody>
      </p:sp>
      <p:sp>
        <p:nvSpPr>
          <p:cNvPr id="250" name="WIVES, LIKEWISE, SUBMIT TO YOUR OWN HUSBANDS (3:1–6)"/>
          <p:cNvSpPr/>
          <p:nvPr/>
        </p:nvSpPr>
        <p:spPr>
          <a:xfrm>
            <a:off x="240097" y="1924834"/>
            <a:ext cx="23903806" cy="1146176"/>
          </a:xfrm>
          <a:prstGeom prst="rect">
            <a:avLst/>
          </a:prstGeom>
          <a:solidFill>
            <a:schemeClr val="accent6">
              <a:hueOff val="-133706"/>
              <a:satOff val="8281"/>
              <a:lumOff val="-2726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defRPr b="1" cap="all" sz="65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	WIVES, LIKEWISE, SUBMIT TO YOUR OWN HUSBANDS (3:1–6)</a:t>
            </a:r>
          </a:p>
        </p:txBody>
      </p:sp>
      <p:sp>
        <p:nvSpPr>
          <p:cNvPr id="251" name="Ephesians 5:22–24 (NKJV)…"/>
          <p:cNvSpPr txBox="1"/>
          <p:nvPr/>
        </p:nvSpPr>
        <p:spPr>
          <a:xfrm>
            <a:off x="7461356" y="3731969"/>
            <a:ext cx="16318753" cy="9203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 b="1" sz="7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Ephesians 5:22–24 (NKJV) </a:t>
            </a:r>
          </a:p>
          <a:p>
            <a:pPr algn="ctr" defTabSz="457200">
              <a:lnSpc>
                <a:spcPct val="100000"/>
              </a:lnSpc>
              <a:spcBef>
                <a:spcPts val="0"/>
              </a:spcBef>
              <a:defRPr sz="7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22</a:t>
            </a:r>
            <a:r>
              <a:t> Wives, submit to your own husbands, as to the Lord. </a:t>
            </a:r>
            <a:r>
              <a:rPr baseline="31999"/>
              <a:t>23</a:t>
            </a:r>
            <a:r>
              <a:t> For the husband is head of the wife, as also Christ is head of the church; and He is the Savior of the body. </a:t>
            </a:r>
            <a:r>
              <a:rPr baseline="31999"/>
              <a:t>24</a:t>
            </a:r>
            <a:r>
              <a:t> Therefore, just as the church is subject to Christ, so </a:t>
            </a:r>
            <a:r>
              <a:rPr i="1"/>
              <a:t>let</a:t>
            </a:r>
            <a:r>
              <a:t> the wives </a:t>
            </a:r>
            <a:r>
              <a:rPr i="1"/>
              <a:t>be</a:t>
            </a:r>
            <a:r>
              <a:t> to their own husbands in everything.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20000"/>
          </a:lnSpc>
          <a:spcBef>
            <a:spcPts val="6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64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