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371600">
              <a:lnSpc>
                <a:spcPct val="90000"/>
              </a:lnSpc>
              <a:defRPr cap="none" sz="66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42900" indent="-342900" defTabSz="13716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400050" defTabSz="13716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65860" indent="-480060" defTabSz="13716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82615" indent="-553915" defTabSz="13716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25515" indent="-553915" defTabSz="137160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651394" y="12865564"/>
            <a:ext cx="427306" cy="424528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tif"/><Relationship Id="rId6" Type="http://schemas.openxmlformats.org/officeDocument/2006/relationships/image" Target="../media/image2.tif"/><Relationship Id="rId7" Type="http://schemas.openxmlformats.org/officeDocument/2006/relationships/hyperlink" Target="https://www.youtube.com/user/donmcclain11/live" TargetMode="External"/><Relationship Id="rId8" Type="http://schemas.openxmlformats.org/officeDocument/2006/relationships/hyperlink" Target="https://www.w65stchurchofchrist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“DAILY RENEWING THE HEART WITH GENEROSITY”… “DAILY RENEWING THE HEART WITH GENEROSITY” (2 Cor .8:1-9) by James Hamilton" descr="“DAILY RENEWING THE HEART WITH GENEROSITY”… “DAILY RENEWING THE HEART WITH GENEROSITY” (2 Cor .8:1-9) by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7960" y="3460638"/>
            <a:ext cx="21788079" cy="6527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81" name="TODAY’S LESSON"/>
          <p:cNvSpPr txBox="1"/>
          <p:nvPr/>
        </p:nvSpPr>
        <p:spPr>
          <a:xfrm>
            <a:off x="-1" y="1739878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sp>
        <p:nvSpPr>
          <p:cNvPr id="182" name="“Church of Christ MEETING @ 9500 AR 5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9500 AR 5, Alexander AR. 72002”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85" name="https://www.youtube.com/user/donmcclain11/live  / https://www.bryantchurchofchrist.com"/>
          <p:cNvSpPr/>
          <p:nvPr/>
        </p:nvSpPr>
        <p:spPr>
          <a:xfrm>
            <a:off x="-15033" y="12987170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7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8" invalidUrl="" action="" tgtFrame="" tooltip="" history="1" highlightClick="0" endSnd="0"/>
              </a:rPr>
              <a:t>https://www.bryantchurchofchrist.com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sp>
        <p:nvSpPr>
          <p:cNvPr id="186" name="Sunday Morning lesson live stream 9:00 AM CT February 4, 2024"/>
          <p:cNvSpPr txBox="1"/>
          <p:nvPr/>
        </p:nvSpPr>
        <p:spPr>
          <a:xfrm>
            <a:off x="6145167" y="10769398"/>
            <a:ext cx="12093667" cy="21285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Sunday Morning lesson live stream 9:00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February 4,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B050"/>
                </a:solidFill>
              </a:defRPr>
            </a:pPr>
            <a:r>
              <a:t>How Much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I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Have To </a:t>
            </a:r>
            <a:r>
              <a:rPr>
                <a:solidFill>
                  <a:srgbClr val="00DA00"/>
                </a:solidFill>
              </a:rPr>
              <a:t>Give</a:t>
            </a:r>
            <a:r>
              <a:rPr b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13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C00000"/>
                </a:solidFill>
              </a:defRPr>
            </a:pPr>
            <a:r>
              <a:t>Wrong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question</a:t>
            </a:r>
            <a:r>
              <a:rPr>
                <a:solidFill>
                  <a:srgbClr val="00206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ask</a:t>
            </a:r>
            <a:endParaRPr>
              <a:solidFill>
                <a:srgbClr val="00B05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 much </a:t>
            </a:r>
            <a:r>
              <a:rPr>
                <a:solidFill>
                  <a:srgbClr val="00B0F0"/>
                </a:solidFill>
              </a:rPr>
              <a:t>grace</a:t>
            </a:r>
            <a:r>
              <a:t> do </a:t>
            </a:r>
            <a:r>
              <a:rPr>
                <a:solidFill>
                  <a:srgbClr val="0070C0"/>
                </a:solidFill>
              </a:rPr>
              <a:t>I</a:t>
            </a:r>
            <a:r>
              <a:t> have </a:t>
            </a:r>
            <a:r>
              <a:rPr>
                <a:solidFill>
                  <a:srgbClr val="00DA00"/>
                </a:solidFill>
              </a:rPr>
              <a:t>to give cheerfully</a:t>
            </a:r>
            <a:r>
              <a:rPr b="0">
                <a:solidFill>
                  <a:srgbClr val="000000"/>
                </a:solidFill>
              </a:rPr>
              <a:t>?</a:t>
            </a:r>
            <a:r>
              <a:t> </a:t>
            </a:r>
            <a:r>
              <a:rPr>
                <a:solidFill>
                  <a:srgbClr val="FF0000"/>
                </a:solidFill>
              </a:rPr>
              <a:t>2 Cor. 8:7; 9:7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 much </a:t>
            </a:r>
            <a:r>
              <a:rPr>
                <a:solidFill>
                  <a:srgbClr val="00B0F0"/>
                </a:solidFill>
              </a:rPr>
              <a:t>love</a:t>
            </a:r>
            <a:r>
              <a:t> do </a:t>
            </a:r>
            <a:r>
              <a:rPr>
                <a:solidFill>
                  <a:srgbClr val="0070C0"/>
                </a:solidFill>
              </a:rPr>
              <a:t>I</a:t>
            </a:r>
            <a:r>
              <a:t> have </a:t>
            </a:r>
            <a:r>
              <a:rPr>
                <a:solidFill>
                  <a:srgbClr val="00DA00"/>
                </a:solidFill>
              </a:rPr>
              <a:t>to give cheerfully</a:t>
            </a:r>
            <a:r>
              <a:rPr b="0">
                <a:solidFill>
                  <a:srgbClr val="000000"/>
                </a:solidFill>
              </a:rPr>
              <a:t>? </a:t>
            </a:r>
            <a:r>
              <a:rPr>
                <a:solidFill>
                  <a:srgbClr val="FF0000"/>
                </a:solidFill>
              </a:rPr>
              <a:t>2 Cor. 8:8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/>
            </a:pPr>
            <a:r>
              <a:t>Not under </a:t>
            </a:r>
            <a:r>
              <a:rPr>
                <a:solidFill>
                  <a:srgbClr val="0070C0"/>
                </a:solidFill>
              </a:rPr>
              <a:t>law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tithe </a:t>
            </a:r>
            <a:r>
              <a:rPr>
                <a:solidFill>
                  <a:srgbClr val="FF0000"/>
                </a:solidFill>
              </a:rPr>
              <a:t>2 Cor. 8:8,12; 9:7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Planned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proportion</a:t>
            </a:r>
            <a:r>
              <a:rPr>
                <a:solidFill>
                  <a:srgbClr val="00B050"/>
                </a:solidFill>
              </a:rPr>
              <a:t> is implied </a:t>
            </a:r>
            <a:r>
              <a:rPr>
                <a:solidFill>
                  <a:srgbClr val="FF0000"/>
                </a:solidFill>
              </a:rPr>
              <a:t>1 Cor. 16:2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rPr>
                <a:solidFill>
                  <a:srgbClr val="FF0000"/>
                </a:solidFill>
              </a:rPr>
              <a:t> 2 Cor. 9:7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Generosity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 encouraged </a:t>
            </a:r>
            <a:r>
              <a:rPr>
                <a:solidFill>
                  <a:srgbClr val="FF0000"/>
                </a:solidFill>
              </a:rPr>
              <a:t>2 Cor. 9:10-15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2 Corinthians 9:10-15</a:t>
            </a:r>
          </a:p>
        </p:txBody>
      </p:sp>
      <p:sp>
        <p:nvSpPr>
          <p:cNvPr id="216" name="Rectangle 3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0" indent="709574" defTabSz="1773936">
              <a:lnSpc>
                <a:spcPct val="72000"/>
              </a:lnSpc>
              <a:spcBef>
                <a:spcPts val="0"/>
              </a:spcBef>
              <a:buSzTx/>
              <a:buNone/>
              <a:defRPr b="1" sz="4656">
                <a:solidFill>
                  <a:srgbClr val="FF0000"/>
                </a:solidFill>
              </a:defRPr>
            </a:pPr>
            <a:r>
              <a:t>10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Now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He who </a:t>
            </a:r>
            <a:r>
              <a:rPr sz="6402">
                <a:solidFill>
                  <a:srgbClr val="00DA00"/>
                </a:solidFill>
              </a:rPr>
              <a:t>supplies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seed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to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70C0"/>
                </a:solidFill>
              </a:rPr>
              <a:t>sower</a:t>
            </a:r>
            <a:r>
              <a:rPr b="0" sz="6402">
                <a:solidFill>
                  <a:srgbClr val="000000"/>
                </a:solidFill>
              </a:rPr>
              <a:t> and </a:t>
            </a:r>
            <a:r>
              <a:rPr sz="6402">
                <a:solidFill>
                  <a:srgbClr val="984807"/>
                </a:solidFill>
              </a:rPr>
              <a:t>bread</a:t>
            </a:r>
            <a:r>
              <a:rPr b="0" sz="6402">
                <a:solidFill>
                  <a:srgbClr val="000000"/>
                </a:solidFill>
              </a:rPr>
              <a:t> for </a:t>
            </a:r>
            <a:r>
              <a:rPr sz="6402">
                <a:solidFill>
                  <a:srgbClr val="0070C0"/>
                </a:solidFill>
              </a:rPr>
              <a:t>food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rPr sz="6402">
                <a:solidFill>
                  <a:srgbClr val="00DA00"/>
                </a:solidFill>
              </a:rPr>
              <a:t>supply</a:t>
            </a:r>
            <a:r>
              <a:rPr b="0" sz="6402">
                <a:solidFill>
                  <a:srgbClr val="000000"/>
                </a:solidFill>
              </a:rPr>
              <a:t> and </a:t>
            </a:r>
            <a:r>
              <a:rPr sz="6402">
                <a:solidFill>
                  <a:srgbClr val="00DA00"/>
                </a:solidFill>
              </a:rPr>
              <a:t>multiply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B050"/>
                </a:solidFill>
              </a:rPr>
              <a:t>seed you </a:t>
            </a:r>
            <a:r>
              <a:rPr sz="6402">
                <a:solidFill>
                  <a:srgbClr val="00DA00"/>
                </a:solidFill>
              </a:rPr>
              <a:t>have sown </a:t>
            </a:r>
            <a:r>
              <a:rPr b="0" sz="6402">
                <a:solidFill>
                  <a:srgbClr val="000000"/>
                </a:solidFill>
              </a:rPr>
              <a:t>and </a:t>
            </a:r>
            <a:r>
              <a:rPr sz="6402">
                <a:solidFill>
                  <a:srgbClr val="00DA00"/>
                </a:solidFill>
              </a:rPr>
              <a:t>increase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B050"/>
                </a:solidFill>
              </a:rPr>
              <a:t>fruits</a:t>
            </a:r>
            <a:r>
              <a:rPr b="0" sz="6402">
                <a:solidFill>
                  <a:srgbClr val="000000"/>
                </a:solidFill>
              </a:rPr>
              <a:t> of </a:t>
            </a:r>
            <a:r>
              <a:rPr sz="6402">
                <a:solidFill>
                  <a:srgbClr val="0070C0"/>
                </a:solidFill>
              </a:rPr>
              <a:t>your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righteousness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t>11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while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you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are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enriched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in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everything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for all </a:t>
            </a:r>
            <a:r>
              <a:rPr sz="6402">
                <a:solidFill>
                  <a:srgbClr val="00B0F0"/>
                </a:solidFill>
              </a:rPr>
              <a:t>generosity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rPr sz="6402">
                <a:solidFill>
                  <a:srgbClr val="00B0F0"/>
                </a:solidFill>
              </a:rPr>
              <a:t>which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causes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thanksgiving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through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us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God</a:t>
            </a:r>
            <a:r>
              <a:rPr b="0" sz="6402">
                <a:solidFill>
                  <a:srgbClr val="000000"/>
                </a:solidFill>
              </a:rPr>
              <a:t>. </a:t>
            </a:r>
            <a:r>
              <a:t>12</a:t>
            </a:r>
            <a:r>
              <a:rPr b="0" sz="6402">
                <a:solidFill>
                  <a:srgbClr val="000000"/>
                </a:solidFill>
              </a:rPr>
              <a:t> For the </a:t>
            </a:r>
            <a:r>
              <a:rPr sz="6402">
                <a:solidFill>
                  <a:srgbClr val="0070C0"/>
                </a:solidFill>
              </a:rPr>
              <a:t>administration</a:t>
            </a:r>
            <a:r>
              <a:rPr b="0" sz="6402">
                <a:solidFill>
                  <a:srgbClr val="000000"/>
                </a:solidFill>
              </a:rPr>
              <a:t> of </a:t>
            </a:r>
            <a:r>
              <a:rPr sz="6402">
                <a:solidFill>
                  <a:srgbClr val="0070C0"/>
                </a:solidFill>
              </a:rPr>
              <a:t>this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service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not only supplies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2060"/>
                </a:solidFill>
              </a:rPr>
              <a:t>needs</a:t>
            </a:r>
            <a:r>
              <a:rPr b="0" sz="6402">
                <a:solidFill>
                  <a:srgbClr val="000000"/>
                </a:solidFill>
              </a:rPr>
              <a:t> of the </a:t>
            </a:r>
            <a:r>
              <a:rPr sz="6402">
                <a:solidFill>
                  <a:srgbClr val="0070C0"/>
                </a:solidFill>
              </a:rPr>
              <a:t>saints</a:t>
            </a:r>
            <a:r>
              <a:rPr b="0" sz="6402">
                <a:solidFill>
                  <a:srgbClr val="000000"/>
                </a:solidFill>
              </a:rPr>
              <a:t>, but </a:t>
            </a:r>
            <a:r>
              <a:rPr sz="6402">
                <a:solidFill>
                  <a:srgbClr val="00B050"/>
                </a:solidFill>
              </a:rPr>
              <a:t>also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is abounding </a:t>
            </a:r>
            <a:r>
              <a:rPr sz="6402">
                <a:solidFill>
                  <a:srgbClr val="00B050"/>
                </a:solidFill>
              </a:rPr>
              <a:t>through many </a:t>
            </a:r>
            <a:r>
              <a:rPr sz="6402">
                <a:solidFill>
                  <a:srgbClr val="00B0F0"/>
                </a:solidFill>
              </a:rPr>
              <a:t>thanksgivings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God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t>13 </a:t>
            </a:r>
            <a:r>
              <a:rPr sz="6402">
                <a:solidFill>
                  <a:srgbClr val="00B050"/>
                </a:solidFill>
              </a:rPr>
              <a:t>while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rPr sz="6402">
                <a:solidFill>
                  <a:srgbClr val="00B050"/>
                </a:solidFill>
              </a:rPr>
              <a:t>through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70C0"/>
                </a:solidFill>
              </a:rPr>
              <a:t>proof</a:t>
            </a:r>
            <a:r>
              <a:rPr b="0" sz="6402">
                <a:solidFill>
                  <a:srgbClr val="000000"/>
                </a:solidFill>
              </a:rPr>
              <a:t> of </a:t>
            </a:r>
            <a:r>
              <a:rPr sz="6402">
                <a:solidFill>
                  <a:srgbClr val="0070C0"/>
                </a:solidFill>
              </a:rPr>
              <a:t>this ministry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rPr sz="6402">
                <a:solidFill>
                  <a:srgbClr val="0070C0"/>
                </a:solidFill>
              </a:rPr>
              <a:t>they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glorify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God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for</a:t>
            </a:r>
            <a:r>
              <a:rPr b="0" sz="6402">
                <a:solidFill>
                  <a:srgbClr val="000000"/>
                </a:solidFill>
              </a:rPr>
              <a:t> the </a:t>
            </a:r>
            <a:r>
              <a:rPr sz="6402">
                <a:solidFill>
                  <a:srgbClr val="00DA00"/>
                </a:solidFill>
              </a:rPr>
              <a:t>obedience</a:t>
            </a:r>
            <a:r>
              <a:rPr b="0" sz="6402">
                <a:solidFill>
                  <a:srgbClr val="000000"/>
                </a:solidFill>
              </a:rPr>
              <a:t> of </a:t>
            </a:r>
            <a:r>
              <a:rPr sz="6402">
                <a:solidFill>
                  <a:srgbClr val="0070C0"/>
                </a:solidFill>
              </a:rPr>
              <a:t>your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confession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the gospel </a:t>
            </a:r>
            <a:r>
              <a:rPr sz="6402">
                <a:solidFill>
                  <a:srgbClr val="00B0F0"/>
                </a:solidFill>
              </a:rPr>
              <a:t>of Christ</a:t>
            </a:r>
            <a:r>
              <a:rPr b="0" sz="6402">
                <a:solidFill>
                  <a:srgbClr val="000000"/>
                </a:solidFill>
              </a:rPr>
              <a:t>, and </a:t>
            </a:r>
            <a:r>
              <a:rPr sz="6402">
                <a:solidFill>
                  <a:srgbClr val="00B050"/>
                </a:solidFill>
              </a:rPr>
              <a:t>for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your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generous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fellowship</a:t>
            </a:r>
            <a:r>
              <a:rPr b="0" sz="6402">
                <a:solidFill>
                  <a:srgbClr val="00B0F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with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them</a:t>
            </a:r>
            <a:r>
              <a:rPr b="0" sz="6402">
                <a:solidFill>
                  <a:srgbClr val="000000"/>
                </a:solidFill>
              </a:rPr>
              <a:t> and </a:t>
            </a:r>
            <a:r>
              <a:rPr sz="6402">
                <a:solidFill>
                  <a:srgbClr val="00B050"/>
                </a:solidFill>
              </a:rPr>
              <a:t>all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t>14</a:t>
            </a:r>
            <a:r>
              <a:rPr b="0" sz="6402">
                <a:solidFill>
                  <a:srgbClr val="000000"/>
                </a:solidFill>
              </a:rPr>
              <a:t> and </a:t>
            </a:r>
            <a:r>
              <a:rPr sz="6402">
                <a:solidFill>
                  <a:srgbClr val="00B050"/>
                </a:solidFill>
              </a:rPr>
              <a:t>by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their prayer </a:t>
            </a:r>
            <a:r>
              <a:rPr sz="6402">
                <a:solidFill>
                  <a:srgbClr val="00B050"/>
                </a:solidFill>
              </a:rPr>
              <a:t>for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you</a:t>
            </a:r>
            <a:r>
              <a:rPr b="0" sz="6402">
                <a:solidFill>
                  <a:srgbClr val="000000"/>
                </a:solidFill>
              </a:rPr>
              <a:t>, </a:t>
            </a:r>
            <a:r>
              <a:rPr sz="6402">
                <a:solidFill>
                  <a:srgbClr val="0070C0"/>
                </a:solidFill>
              </a:rPr>
              <a:t>who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long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for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you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because</a:t>
            </a:r>
            <a:r>
              <a:rPr b="0" sz="6402">
                <a:solidFill>
                  <a:srgbClr val="000000"/>
                </a:solidFill>
              </a:rPr>
              <a:t> of the </a:t>
            </a:r>
            <a:r>
              <a:rPr sz="6402">
                <a:solidFill>
                  <a:srgbClr val="00DA00"/>
                </a:solidFill>
              </a:rPr>
              <a:t>exceeding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grace</a:t>
            </a:r>
            <a:r>
              <a:rPr b="0" sz="6402">
                <a:solidFill>
                  <a:srgbClr val="000000"/>
                </a:solidFill>
              </a:rPr>
              <a:t> of </a:t>
            </a:r>
            <a:r>
              <a:rPr sz="6402">
                <a:solidFill>
                  <a:srgbClr val="00B0F0"/>
                </a:solidFill>
              </a:rPr>
              <a:t>God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in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70C0"/>
                </a:solidFill>
              </a:rPr>
              <a:t>you</a:t>
            </a:r>
            <a:r>
              <a:rPr b="0" sz="6402">
                <a:solidFill>
                  <a:srgbClr val="000000"/>
                </a:solidFill>
              </a:rPr>
              <a:t>. </a:t>
            </a:r>
            <a:r>
              <a:t>15 </a:t>
            </a:r>
            <a:r>
              <a:rPr sz="6402">
                <a:solidFill>
                  <a:srgbClr val="00B0F0"/>
                </a:solidFill>
              </a:rPr>
              <a:t>Thanks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DA00"/>
                </a:solidFill>
              </a:rPr>
              <a:t>be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to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God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50"/>
                </a:solidFill>
              </a:rPr>
              <a:t>for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His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indescribable</a:t>
            </a:r>
            <a:r>
              <a:rPr b="0" sz="6402">
                <a:solidFill>
                  <a:srgbClr val="000000"/>
                </a:solidFill>
              </a:rPr>
              <a:t> </a:t>
            </a:r>
            <a:r>
              <a:rPr sz="6402">
                <a:solidFill>
                  <a:srgbClr val="00B0F0"/>
                </a:solidFill>
              </a:rPr>
              <a:t>gift</a:t>
            </a:r>
            <a:r>
              <a:rPr b="0" sz="6402">
                <a:solidFill>
                  <a:srgbClr val="000000"/>
                </a:solidFill>
              </a:rPr>
              <a:t>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219" name="Rectangle 3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 </a:t>
            </a:r>
            <a:r>
              <a:t>type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v.3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</a:t>
            </a:r>
            <a:r>
              <a:rPr b="0">
                <a:solidFill>
                  <a:srgbClr val="000000"/>
                </a:solidFill>
              </a:rPr>
              <a:t> (“</a:t>
            </a:r>
            <a:r>
              <a:rPr>
                <a:solidFill>
                  <a:srgbClr val="7030A0"/>
                </a:solidFill>
              </a:rPr>
              <a:t>king</a:t>
            </a:r>
            <a:r>
              <a:rPr b="0">
                <a:solidFill>
                  <a:srgbClr val="000000"/>
                </a:solidFill>
              </a:rPr>
              <a:t>”) </a:t>
            </a:r>
            <a:r>
              <a:t>i zedek </a:t>
            </a:r>
            <a:r>
              <a:rPr b="0">
                <a:solidFill>
                  <a:srgbClr val="000000"/>
                </a:solidFill>
              </a:rPr>
              <a:t>(“</a:t>
            </a:r>
            <a:r>
              <a:rPr>
                <a:solidFill>
                  <a:srgbClr val="00B0F0"/>
                </a:solidFill>
              </a:rPr>
              <a:t>righteousness</a:t>
            </a:r>
            <a:r>
              <a:rPr b="0">
                <a:solidFill>
                  <a:srgbClr val="000000"/>
                </a:solidFill>
              </a:rPr>
              <a:t>”) </a:t>
            </a:r>
            <a:r>
              <a:rPr>
                <a:solidFill>
                  <a:srgbClr val="FF0000"/>
                </a:solidFill>
              </a:rPr>
              <a:t>v.2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rules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righteousness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Heb. 1:6-7 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Melch.</a:t>
            </a:r>
            <a:r>
              <a:rPr b="0">
                <a:solidFill>
                  <a:srgbClr val="000000"/>
                </a:solidFill>
              </a:rPr>
              <a:t> was </a:t>
            </a:r>
            <a:r>
              <a:rPr>
                <a:solidFill>
                  <a:srgbClr val="7030A0"/>
                </a:solidFill>
              </a:rPr>
              <a:t>king</a:t>
            </a:r>
            <a:r>
              <a:rPr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33CC"/>
                </a:solidFill>
              </a:rPr>
              <a:t> </a:t>
            </a:r>
            <a:r>
              <a:t>Salem</a:t>
            </a:r>
            <a:r>
              <a:rPr>
                <a:solidFill>
                  <a:srgbClr val="FF33CC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peace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the </a:t>
            </a:r>
            <a:r>
              <a:rPr>
                <a:solidFill>
                  <a:srgbClr val="7030A0"/>
                </a:solidFill>
              </a:rPr>
              <a:t>Prince</a:t>
            </a:r>
            <a:r>
              <a:rPr>
                <a:solidFill>
                  <a:srgbClr val="FFC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Peace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Isaiah 9:6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Melchizedek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was</a:t>
            </a:r>
            <a:r>
              <a:rPr>
                <a:solidFill>
                  <a:srgbClr val="000000"/>
                </a:solidFill>
              </a:rPr>
              <a:t> </a:t>
            </a:r>
            <a:r>
              <a:t>priest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 </a:t>
            </a:r>
            <a:r>
              <a:rPr>
                <a:solidFill>
                  <a:srgbClr val="00B0F0"/>
                </a:solidFill>
              </a:rPr>
              <a:t>God </a:t>
            </a:r>
            <a:r>
              <a:rPr>
                <a:solidFill>
                  <a:srgbClr val="FF0000"/>
                </a:solidFill>
              </a:rPr>
              <a:t>v.1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</a:t>
            </a:r>
            <a:r>
              <a:t> </a:t>
            </a:r>
            <a:r>
              <a:rPr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70C0"/>
                </a:solidFill>
              </a:rPr>
              <a:t>priest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Hebrews 8:1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is a </a:t>
            </a:r>
            <a:r>
              <a:t>type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t>us</a:t>
            </a:r>
            <a:r>
              <a:rPr>
                <a:solidFill>
                  <a:srgbClr val="92D05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4:12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222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Abraham-Melchizedek relationship </a:t>
            </a:r>
            <a:r>
              <a:rPr b="0">
                <a:solidFill>
                  <a:srgbClr val="000000"/>
                </a:solidFill>
              </a:rPr>
              <a:t>is a </a:t>
            </a:r>
            <a:r>
              <a:t>type</a:t>
            </a:r>
            <a:r>
              <a:rPr b="0">
                <a:solidFill>
                  <a:srgbClr val="000000"/>
                </a:solidFill>
              </a:rPr>
              <a:t> of</a:t>
            </a:r>
            <a:r>
              <a:rPr>
                <a:solidFill>
                  <a:srgbClr val="FF0000"/>
                </a:solidFill>
              </a:rPr>
              <a:t> </a:t>
            </a:r>
            <a:r>
              <a:t>our relationship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Christ</a:t>
            </a:r>
            <a:r>
              <a:rPr>
                <a:solidFill>
                  <a:srgbClr val="FF0000"/>
                </a:solidFill>
              </a:rPr>
              <a:t> Heb. 7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brought</a:t>
            </a:r>
            <a:r>
              <a:rPr>
                <a:solidFill>
                  <a:srgbClr val="000000"/>
                </a:solidFill>
              </a:rPr>
              <a:t> </a:t>
            </a: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984807"/>
                </a:solidFill>
              </a:rPr>
              <a:t>bread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8837FF"/>
                </a:solidFill>
              </a:rPr>
              <a:t>wine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Gen. 14:18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Christ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gave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t>Lord’s Supper </a:t>
            </a:r>
            <a:r>
              <a:rPr>
                <a:solidFill>
                  <a:srgbClr val="FF0000"/>
                </a:solidFill>
              </a:rPr>
              <a:t>1 Cor.11:23</a:t>
            </a:r>
            <a:r>
              <a:rPr sz="4000">
                <a:solidFill>
                  <a:srgbClr val="FF0000"/>
                </a:solidFill>
              </a:rPr>
              <a:t>…</a:t>
            </a:r>
            <a:endParaRPr sz="40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Melchizedek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blessed</a:t>
            </a:r>
            <a:r>
              <a:rPr>
                <a:solidFill>
                  <a:srgbClr val="000000"/>
                </a:solidFill>
              </a:rPr>
              <a:t> </a:t>
            </a: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 </a:t>
            </a:r>
            <a:r>
              <a:t>his</a:t>
            </a:r>
            <a:r>
              <a:rPr b="0"/>
              <a:t> </a:t>
            </a:r>
            <a:r>
              <a:t>word </a:t>
            </a:r>
            <a:r>
              <a:rPr>
                <a:solidFill>
                  <a:srgbClr val="FF0000"/>
                </a:solidFill>
              </a:rPr>
              <a:t>v.6-7</a:t>
            </a:r>
            <a:r>
              <a:rPr b="0">
                <a:solidFill>
                  <a:srgbClr val="000000"/>
                </a:solidFill>
              </a:rPr>
              <a:t>;</a:t>
            </a:r>
            <a:r>
              <a:t> </a:t>
            </a:r>
            <a:r>
              <a:rPr>
                <a:solidFill>
                  <a:srgbClr val="FF0000"/>
                </a:solidFill>
              </a:rPr>
              <a:t>Gen. 14:19-20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blesses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with</a:t>
            </a:r>
            <a:r>
              <a:rPr>
                <a:solidFill>
                  <a:srgbClr val="000000"/>
                </a:solidFill>
              </a:rPr>
              <a:t> </a:t>
            </a:r>
            <a:r>
              <a:t>His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 8:31-34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paid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tithes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t>Melchizedek </a:t>
            </a:r>
            <a:r>
              <a:rPr>
                <a:solidFill>
                  <a:srgbClr val="FF0000"/>
                </a:solidFill>
              </a:rPr>
              <a:t>v.2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What</a:t>
            </a:r>
            <a:r>
              <a:rPr>
                <a:solidFill>
                  <a:srgbClr val="00B05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are</a:t>
            </a:r>
            <a:r>
              <a:rPr>
                <a:solidFill>
                  <a:srgbClr val="000000"/>
                </a:solidFill>
              </a:rPr>
              <a:t> </a:t>
            </a:r>
            <a:r>
              <a:t>we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give</a:t>
            </a:r>
            <a:r>
              <a:rPr>
                <a:solidFill>
                  <a:srgbClr val="000000"/>
                </a:solidFill>
              </a:rPr>
              <a:t>? </a:t>
            </a:r>
            <a:r>
              <a:rPr>
                <a:solidFill>
                  <a:srgbClr val="FF0000"/>
                </a:solidFill>
              </a:rPr>
              <a:t>Romans 15:4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</a:t>
            </a:r>
          </a:p>
        </p:txBody>
      </p:sp>
      <p:sp>
        <p:nvSpPr>
          <p:cNvPr id="225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gave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the spoils of war </a:t>
            </a:r>
            <a:r>
              <a:rPr>
                <a:solidFill>
                  <a:srgbClr val="FF0000"/>
                </a:solidFill>
              </a:rPr>
              <a:t>v.4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are to give </a:t>
            </a:r>
            <a:r>
              <a:rPr>
                <a:solidFill>
                  <a:srgbClr val="00B050"/>
                </a:solidFill>
              </a:rPr>
              <a:t>as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prospered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Cor. 16:2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was</a:t>
            </a:r>
            <a:r>
              <a:rPr>
                <a:solidFill>
                  <a:srgbClr val="000000"/>
                </a:solidFill>
              </a:rPr>
              <a:t> not commanded</a:t>
            </a:r>
            <a:endParaRPr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give</a:t>
            </a:r>
            <a:r>
              <a:rPr>
                <a:solidFill>
                  <a:srgbClr val="000000"/>
                </a:solidFill>
              </a:rPr>
              <a:t> not by command </a:t>
            </a:r>
            <a:r>
              <a:rPr>
                <a:solidFill>
                  <a:srgbClr val="FF0000"/>
                </a:solidFill>
              </a:rPr>
              <a:t>2 Cor. 8:8; 9:7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voluntarily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gave </a:t>
            </a:r>
            <a:r>
              <a:rPr>
                <a:solidFill>
                  <a:srgbClr val="00B050"/>
                </a:solidFill>
              </a:rPr>
              <a:t>a tenth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B050"/>
                </a:solidFill>
              </a:rPr>
              <a:t> all </a:t>
            </a:r>
            <a:r>
              <a:rPr>
                <a:solidFill>
                  <a:srgbClr val="FF0000"/>
                </a:solidFill>
              </a:rPr>
              <a:t>v.2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Abraham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2060"/>
                </a:solidFill>
              </a:rPr>
              <a:t>refused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king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t>Sodom’s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offer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reward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Genesis 14:21-24</a:t>
            </a:r>
            <a:endParaRPr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must </a:t>
            </a:r>
            <a:r>
              <a:rPr>
                <a:solidFill>
                  <a:srgbClr val="002060"/>
                </a:solidFill>
              </a:rPr>
              <a:t>refuse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Satan’s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offer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enrichment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James 4:4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7:8</a:t>
            </a:r>
          </a:p>
        </p:txBody>
      </p:sp>
      <p:sp>
        <p:nvSpPr>
          <p:cNvPr id="228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31519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mortal men </a:t>
            </a:r>
            <a:r>
              <a:rPr>
                <a:solidFill>
                  <a:srgbClr val="00B050"/>
                </a:solidFill>
              </a:rPr>
              <a:t>receive tithes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but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receives them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F0"/>
                </a:solidFill>
              </a:rPr>
              <a:t>of whom </a:t>
            </a:r>
            <a:r>
              <a:rPr>
                <a:solidFill>
                  <a:srgbClr val="00DA00"/>
                </a:solidFill>
              </a:rPr>
              <a:t>it is witnessed </a:t>
            </a:r>
            <a:r>
              <a:rPr b="0">
                <a:solidFill>
                  <a:srgbClr val="000000"/>
                </a:solidFill>
              </a:rPr>
              <a:t>that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lives</a:t>
            </a:r>
            <a:r>
              <a:rPr b="0">
                <a:solidFill>
                  <a:srgbClr val="000000"/>
                </a:solidFill>
              </a:rPr>
              <a:t>. (</a:t>
            </a:r>
            <a:r>
              <a:t>parallelism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contrast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4F6228"/>
                </a:solidFill>
              </a:rPr>
              <a:t>dying</a:t>
            </a:r>
            <a:r>
              <a:rPr>
                <a:solidFill>
                  <a:srgbClr val="000000"/>
                </a:solidFill>
              </a:rPr>
              <a:t> </a:t>
            </a:r>
            <a:r>
              <a:t>men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receive tithes, </a:t>
            </a:r>
            <a:r>
              <a:rPr>
                <a:solidFill>
                  <a:srgbClr val="000000"/>
                </a:solidFill>
              </a:rPr>
              <a:t>But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One of whom </a:t>
            </a:r>
            <a:r>
              <a:rPr>
                <a:solidFill>
                  <a:srgbClr val="00DA00"/>
                </a:solidFill>
              </a:rPr>
              <a:t>is testified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 living</a:t>
            </a:r>
            <a:endParaRPr>
              <a:solidFill>
                <a:srgbClr val="00DA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“</a:t>
            </a:r>
            <a:r>
              <a:rPr b="1">
                <a:solidFill>
                  <a:srgbClr val="00B050"/>
                </a:solidFill>
              </a:rPr>
              <a:t>There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Earth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Heaven</a:t>
            </a:r>
            <a:endParaRPr b="1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4F6228"/>
                </a:solidFill>
              </a:rPr>
              <a:t>Dying</a:t>
            </a:r>
            <a:r>
              <a:rPr b="1">
                <a:solidFill>
                  <a:srgbClr val="00DA0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Men</a:t>
            </a:r>
            <a:r>
              <a:t>” vs. “</a:t>
            </a:r>
            <a:r>
              <a:rPr b="1">
                <a:solidFill>
                  <a:srgbClr val="00B0F0"/>
                </a:solidFill>
              </a:rPr>
              <a:t>The Testified </a:t>
            </a:r>
            <a:r>
              <a:rPr b="1">
                <a:solidFill>
                  <a:srgbClr val="00DA00"/>
                </a:solidFill>
              </a:rPr>
              <a:t>Living </a:t>
            </a:r>
            <a:r>
              <a:rPr b="1">
                <a:solidFill>
                  <a:srgbClr val="00B0F0"/>
                </a:solidFill>
              </a:rPr>
              <a:t>One</a:t>
            </a:r>
            <a:r>
              <a:t>”</a:t>
            </a: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Levites &amp; Priests </a:t>
            </a:r>
            <a:r>
              <a:rPr b="0">
                <a:solidFill>
                  <a:srgbClr val="000000"/>
                </a:solidFill>
              </a:rPr>
              <a:t>vs. </a:t>
            </a:r>
            <a:r>
              <a:rPr>
                <a:solidFill>
                  <a:srgbClr val="00B0F0"/>
                </a:solidFill>
              </a:rPr>
              <a:t>Christ the High Priest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Receive tithes</a:t>
            </a:r>
            <a:r>
              <a:t>” vs. 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7:8</a:t>
            </a:r>
          </a:p>
        </p:txBody>
      </p:sp>
      <p:sp>
        <p:nvSpPr>
          <p:cNvPr id="231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24204" defTabSz="1810511">
              <a:lnSpc>
                <a:spcPct val="90000"/>
              </a:lnSpc>
              <a:spcBef>
                <a:spcPts val="1700"/>
              </a:spcBef>
              <a:buSzTx/>
              <a:buNone/>
              <a:defRPr b="1" sz="7128">
                <a:solidFill>
                  <a:srgbClr val="0070C0"/>
                </a:solidFill>
              </a:defRPr>
            </a:pPr>
            <a:r>
              <a:t>Hebrew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7030A0"/>
                </a:solidFill>
              </a:rPr>
              <a:t>requires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inferential</a:t>
            </a:r>
            <a:r>
              <a:rPr>
                <a:solidFill>
                  <a:srgbClr val="00B050"/>
                </a:solidFill>
              </a:rPr>
              <a:t> verbs</a:t>
            </a:r>
            <a:endParaRPr>
              <a:solidFill>
                <a:srgbClr val="00B050"/>
              </a:solidFill>
            </a:endParaRPr>
          </a:p>
          <a:p>
            <a:pPr marL="678941" indent="-678941" defTabSz="1810511">
              <a:lnSpc>
                <a:spcPct val="90000"/>
              </a:lnSpc>
              <a:spcBef>
                <a:spcPts val="1700"/>
              </a:spcBef>
              <a:buSzTx/>
              <a:buNone/>
              <a:defRPr b="1" sz="7128">
                <a:solidFill>
                  <a:srgbClr val="FF0000"/>
                </a:solidFill>
              </a:defRPr>
            </a:pPr>
            <a:r>
              <a:t>Prov. 11:22</a:t>
            </a:r>
            <a:r>
              <a:rPr b="0">
                <a:solidFill>
                  <a:srgbClr val="000000"/>
                </a:solidFill>
              </a:rPr>
              <a:t>: A ring of gold in a swine’s snout, a lovely woman who lacks discretion.</a:t>
            </a:r>
            <a:endParaRPr b="0">
              <a:solidFill>
                <a:srgbClr val="000000"/>
              </a:solidFill>
            </a:endParaRPr>
          </a:p>
          <a:p>
            <a:pPr marL="678941" indent="-678941" defTabSz="1810511">
              <a:lnSpc>
                <a:spcPct val="90000"/>
              </a:lnSpc>
              <a:spcBef>
                <a:spcPts val="1700"/>
              </a:spcBef>
              <a:buSzTx/>
              <a:buNone/>
              <a:defRPr b="1" sz="7128">
                <a:solidFill>
                  <a:srgbClr val="FF0000"/>
                </a:solidFill>
              </a:defRPr>
            </a:pPr>
            <a:r>
              <a:t>Prov. 14:14</a:t>
            </a:r>
            <a:r>
              <a:rPr b="0">
                <a:solidFill>
                  <a:srgbClr val="000000"/>
                </a:solidFill>
              </a:rPr>
              <a:t>: The backslider in heart </a:t>
            </a:r>
            <a:r>
              <a:rPr>
                <a:solidFill>
                  <a:srgbClr val="00B050"/>
                </a:solidFill>
              </a:rPr>
              <a:t>will be filled </a:t>
            </a:r>
            <a:r>
              <a:rPr b="0">
                <a:solidFill>
                  <a:srgbClr val="000000"/>
                </a:solidFill>
              </a:rPr>
              <a:t>with his own ways, but a good man </a:t>
            </a:r>
            <a:r>
              <a:rPr i="1">
                <a:solidFill>
                  <a:srgbClr val="00B050"/>
                </a:solidFill>
              </a:rPr>
              <a:t>will be satisfied </a:t>
            </a:r>
            <a:r>
              <a:rPr b="0">
                <a:solidFill>
                  <a:srgbClr val="000000"/>
                </a:solidFill>
              </a:rPr>
              <a:t>from above.</a:t>
            </a:r>
            <a:endParaRPr b="0">
              <a:solidFill>
                <a:srgbClr val="000000"/>
              </a:solidFill>
            </a:endParaRPr>
          </a:p>
          <a:p>
            <a:pPr marL="678941" indent="-678941" defTabSz="1810511">
              <a:lnSpc>
                <a:spcPct val="90000"/>
              </a:lnSpc>
              <a:spcBef>
                <a:spcPts val="1700"/>
              </a:spcBef>
              <a:buSzTx/>
              <a:buNone/>
              <a:defRPr b="1" sz="7128">
                <a:solidFill>
                  <a:srgbClr val="FF0000"/>
                </a:solidFill>
              </a:defRPr>
            </a:pPr>
            <a:r>
              <a:t>Hebrews 7:8</a:t>
            </a:r>
            <a:r>
              <a:rPr b="0"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0070C0"/>
                </a:solidFill>
              </a:rPr>
              <a:t>Here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 b="0" i="1">
                <a:solidFill>
                  <a:srgbClr val="000000"/>
                </a:solidFill>
              </a:rPr>
              <a:t>on </a:t>
            </a:r>
            <a:r>
              <a:rPr i="1">
                <a:solidFill>
                  <a:srgbClr val="0070C0"/>
                </a:solidFill>
              </a:rPr>
              <a:t>earth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4F6228"/>
                </a:solidFill>
              </a:rPr>
              <a:t>dying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men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 i="1">
                <a:solidFill>
                  <a:srgbClr val="0070C0"/>
                </a:solidFill>
              </a:rPr>
              <a:t>Levites and priests</a:t>
            </a:r>
            <a:r>
              <a:rPr b="0">
                <a:solidFill>
                  <a:srgbClr val="000000"/>
                </a:solidFill>
              </a:rPr>
              <a:t>) </a:t>
            </a:r>
            <a:r>
              <a:rPr>
                <a:solidFill>
                  <a:srgbClr val="00B050"/>
                </a:solidFill>
              </a:rPr>
              <a:t>are receiving tithes</a:t>
            </a:r>
            <a:r>
              <a:rPr b="0">
                <a:solidFill>
                  <a:srgbClr val="000000"/>
                </a:solidFill>
              </a:rPr>
              <a:t>; but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 b="0" i="1">
                <a:solidFill>
                  <a:srgbClr val="000000"/>
                </a:solidFill>
              </a:rPr>
              <a:t>in </a:t>
            </a:r>
            <a:r>
              <a:rPr i="1">
                <a:solidFill>
                  <a:srgbClr val="00B0F0"/>
                </a:solidFill>
              </a:rPr>
              <a:t>heaven</a:t>
            </a:r>
            <a:r>
              <a:rPr b="0">
                <a:solidFill>
                  <a:srgbClr val="000000"/>
                </a:solidFill>
              </a:rPr>
              <a:t>) the </a:t>
            </a:r>
            <a:r>
              <a:rPr>
                <a:solidFill>
                  <a:srgbClr val="00B0F0"/>
                </a:solidFill>
              </a:rPr>
              <a:t>one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testified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 i="1">
                <a:solidFill>
                  <a:srgbClr val="00B050"/>
                </a:solidFill>
              </a:rPr>
              <a:t>by</a:t>
            </a:r>
            <a:r>
              <a:rPr b="0" i="1">
                <a:solidFill>
                  <a:srgbClr val="000000"/>
                </a:solidFill>
              </a:rPr>
              <a:t> </a:t>
            </a:r>
            <a:r>
              <a:rPr i="1">
                <a:solidFill>
                  <a:srgbClr val="00B0F0"/>
                </a:solidFill>
              </a:rPr>
              <a:t>God</a:t>
            </a:r>
            <a:r>
              <a:rPr b="0" i="1">
                <a:solidFill>
                  <a:srgbClr val="000000"/>
                </a:solidFill>
              </a:rPr>
              <a:t>- see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v.17</a:t>
            </a:r>
            <a:r>
              <a:rPr b="0">
                <a:solidFill>
                  <a:srgbClr val="000000"/>
                </a:solidFill>
              </a:rPr>
              <a:t>!) that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 living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 i="1">
                <a:solidFill>
                  <a:srgbClr val="00B0F0"/>
                </a:solidFill>
              </a:rPr>
              <a:t>Christ</a:t>
            </a:r>
            <a:r>
              <a:rPr b="0">
                <a:solidFill>
                  <a:srgbClr val="000000"/>
                </a:solidFill>
              </a:rPr>
              <a:t>) (</a:t>
            </a:r>
            <a:r>
              <a:rPr i="1">
                <a:solidFill>
                  <a:srgbClr val="00B050"/>
                </a:solidFill>
              </a:rPr>
              <a:t>is receiving tithes</a:t>
            </a:r>
            <a:r>
              <a:rPr b="0">
                <a:solidFill>
                  <a:srgbClr val="000000"/>
                </a:solidFill>
              </a:rPr>
              <a:t>)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7:8</a:t>
            </a:r>
          </a:p>
        </p:txBody>
      </p:sp>
      <p:sp>
        <p:nvSpPr>
          <p:cNvPr id="234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31519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mortal men </a:t>
            </a:r>
            <a:r>
              <a:rPr>
                <a:solidFill>
                  <a:srgbClr val="00B050"/>
                </a:solidFill>
              </a:rPr>
              <a:t>receive tithes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but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receives them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F0"/>
                </a:solidFill>
              </a:rPr>
              <a:t>of whom </a:t>
            </a:r>
            <a:r>
              <a:rPr>
                <a:solidFill>
                  <a:srgbClr val="00DA00"/>
                </a:solidFill>
              </a:rPr>
              <a:t>it is witnessed </a:t>
            </a:r>
            <a:r>
              <a:rPr b="0">
                <a:solidFill>
                  <a:srgbClr val="000000"/>
                </a:solidFill>
              </a:rPr>
              <a:t>that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lives</a:t>
            </a:r>
            <a:r>
              <a:rPr b="0">
                <a:solidFill>
                  <a:srgbClr val="000000"/>
                </a:solidFill>
              </a:rPr>
              <a:t>. (</a:t>
            </a:r>
            <a:r>
              <a:t>parallelism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contrast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4F6228"/>
                </a:solidFill>
              </a:rPr>
              <a:t>dying</a:t>
            </a:r>
            <a:r>
              <a:rPr>
                <a:solidFill>
                  <a:srgbClr val="000000"/>
                </a:solidFill>
              </a:rPr>
              <a:t> </a:t>
            </a:r>
            <a:r>
              <a:t>men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receive tithes, </a:t>
            </a:r>
            <a:r>
              <a:rPr>
                <a:solidFill>
                  <a:srgbClr val="000000"/>
                </a:solidFill>
              </a:rPr>
              <a:t>But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One of whom </a:t>
            </a:r>
            <a:r>
              <a:rPr>
                <a:solidFill>
                  <a:srgbClr val="00DA00"/>
                </a:solidFill>
              </a:rPr>
              <a:t>is testified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 living</a:t>
            </a:r>
            <a:endParaRPr>
              <a:solidFill>
                <a:srgbClr val="00DA0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“</a:t>
            </a:r>
            <a:r>
              <a:rPr b="1">
                <a:solidFill>
                  <a:srgbClr val="00B050"/>
                </a:solidFill>
              </a:rPr>
              <a:t>There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Earth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Heaven</a:t>
            </a:r>
            <a:endParaRPr b="1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4F6228"/>
                </a:solidFill>
              </a:rPr>
              <a:t>Dying</a:t>
            </a:r>
            <a:r>
              <a:rPr b="1">
                <a:solidFill>
                  <a:srgbClr val="00DA0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Men</a:t>
            </a:r>
            <a:r>
              <a:t>” vs. “</a:t>
            </a:r>
            <a:r>
              <a:rPr b="1">
                <a:solidFill>
                  <a:srgbClr val="00B0F0"/>
                </a:solidFill>
              </a:rPr>
              <a:t>The Testified </a:t>
            </a:r>
            <a:r>
              <a:rPr b="1">
                <a:solidFill>
                  <a:srgbClr val="00DA00"/>
                </a:solidFill>
              </a:rPr>
              <a:t>Living </a:t>
            </a:r>
            <a:r>
              <a:rPr b="1">
                <a:solidFill>
                  <a:srgbClr val="00B0F0"/>
                </a:solidFill>
              </a:rPr>
              <a:t>One</a:t>
            </a:r>
            <a:r>
              <a:t>”</a:t>
            </a: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Levites &amp; Priests </a:t>
            </a:r>
            <a:r>
              <a:rPr b="0">
                <a:solidFill>
                  <a:srgbClr val="000000"/>
                </a:solidFill>
              </a:rPr>
              <a:t>vs. </a:t>
            </a:r>
            <a:r>
              <a:rPr>
                <a:solidFill>
                  <a:srgbClr val="00B0F0"/>
                </a:solidFill>
              </a:rPr>
              <a:t>Christ the High Priest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Receive tithes</a:t>
            </a:r>
            <a:r>
              <a:t>” vs. </a:t>
            </a:r>
            <a:r>
              <a:rPr b="1"/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Hebrews 7:8</a:t>
            </a:r>
          </a:p>
        </p:txBody>
      </p:sp>
      <p:sp>
        <p:nvSpPr>
          <p:cNvPr id="237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31519">
              <a:lnSpc>
                <a:spcPct val="81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mortal men </a:t>
            </a:r>
            <a:r>
              <a:rPr>
                <a:solidFill>
                  <a:srgbClr val="00B050"/>
                </a:solidFill>
              </a:rPr>
              <a:t>receive tithes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0000"/>
                </a:solidFill>
              </a:rPr>
              <a:t>but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 b="0" i="1">
                <a:solidFill>
                  <a:srgbClr val="000000"/>
                </a:solidFill>
              </a:rPr>
              <a:t>receives them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F0"/>
                </a:solidFill>
              </a:rPr>
              <a:t>of whom </a:t>
            </a:r>
            <a:r>
              <a:rPr>
                <a:solidFill>
                  <a:srgbClr val="00DA00"/>
                </a:solidFill>
              </a:rPr>
              <a:t>it is witnessed </a:t>
            </a:r>
            <a:r>
              <a:rPr b="0">
                <a:solidFill>
                  <a:srgbClr val="000000"/>
                </a:solidFill>
              </a:rPr>
              <a:t>that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lives</a:t>
            </a:r>
            <a:r>
              <a:rPr b="0">
                <a:solidFill>
                  <a:srgbClr val="000000"/>
                </a:solidFill>
              </a:rPr>
              <a:t>. (</a:t>
            </a:r>
            <a:r>
              <a:t>parallelism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 contrast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lnSpc>
                <a:spcPct val="81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Here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4F6228"/>
                </a:solidFill>
              </a:rPr>
              <a:t>dying</a:t>
            </a:r>
            <a:r>
              <a:rPr>
                <a:solidFill>
                  <a:srgbClr val="000000"/>
                </a:solidFill>
              </a:rPr>
              <a:t> </a:t>
            </a:r>
            <a:r>
              <a:t>men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receive tithes, </a:t>
            </a:r>
            <a:r>
              <a:rPr>
                <a:solidFill>
                  <a:srgbClr val="000000"/>
                </a:solidFill>
              </a:rPr>
              <a:t>But </a:t>
            </a:r>
            <a:r>
              <a:rPr>
                <a:solidFill>
                  <a:srgbClr val="00B0F0"/>
                </a:solidFill>
              </a:rPr>
              <a:t>There</a:t>
            </a:r>
            <a:r>
              <a:rPr>
                <a:solidFill>
                  <a:srgbClr val="00B05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One of whom </a:t>
            </a:r>
            <a:r>
              <a:rPr>
                <a:solidFill>
                  <a:srgbClr val="00DA00"/>
                </a:solidFill>
              </a:rPr>
              <a:t>is testified </a:t>
            </a:r>
            <a:r>
              <a:rPr b="0">
                <a:solidFill>
                  <a:srgbClr val="000000"/>
                </a:solidFill>
              </a:rPr>
              <a:t>that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is living</a:t>
            </a:r>
            <a:endParaRPr>
              <a:solidFill>
                <a:srgbClr val="00DA00"/>
              </a:solidFill>
            </a:endParaRPr>
          </a:p>
          <a:p>
            <a:pPr>
              <a:lnSpc>
                <a:spcPct val="81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“</a:t>
            </a:r>
            <a:r>
              <a:rPr b="1">
                <a:solidFill>
                  <a:srgbClr val="00B050"/>
                </a:solidFill>
              </a:rPr>
              <a:t>There</a:t>
            </a:r>
            <a:r>
              <a:t>”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Earth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t>vs.</a:t>
            </a:r>
            <a:r>
              <a:rPr b="1">
                <a:solidFill>
                  <a:srgbClr val="00B050"/>
                </a:solidFill>
              </a:rPr>
              <a:t> </a:t>
            </a:r>
            <a:r>
              <a:rPr b="1">
                <a:solidFill>
                  <a:srgbClr val="00B0F0"/>
                </a:solidFill>
              </a:rPr>
              <a:t>Heaven</a:t>
            </a:r>
            <a:endParaRPr b="1">
              <a:solidFill>
                <a:srgbClr val="00B0F0"/>
              </a:solidFill>
            </a:endParaRPr>
          </a:p>
          <a:p>
            <a:pPr>
              <a:lnSpc>
                <a:spcPct val="81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4F6228"/>
                </a:solidFill>
              </a:rPr>
              <a:t>Dying</a:t>
            </a:r>
            <a:r>
              <a:rPr b="1">
                <a:solidFill>
                  <a:srgbClr val="00DA00"/>
                </a:solidFill>
              </a:rPr>
              <a:t> </a:t>
            </a:r>
            <a:r>
              <a:rPr b="1">
                <a:solidFill>
                  <a:srgbClr val="0070C0"/>
                </a:solidFill>
              </a:rPr>
              <a:t>Men</a:t>
            </a:r>
            <a:r>
              <a:t>” vs. “</a:t>
            </a:r>
            <a:r>
              <a:rPr b="1">
                <a:solidFill>
                  <a:srgbClr val="00B0F0"/>
                </a:solidFill>
              </a:rPr>
              <a:t>The Testified </a:t>
            </a:r>
            <a:r>
              <a:rPr b="1">
                <a:solidFill>
                  <a:srgbClr val="00DA00"/>
                </a:solidFill>
              </a:rPr>
              <a:t>Living </a:t>
            </a:r>
            <a:r>
              <a:rPr b="1">
                <a:solidFill>
                  <a:srgbClr val="00B0F0"/>
                </a:solidFill>
              </a:rPr>
              <a:t>One</a:t>
            </a:r>
            <a:r>
              <a:t>”</a:t>
            </a:r>
          </a:p>
          <a:p>
            <a:pPr>
              <a:lnSpc>
                <a:spcPct val="81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Levites &amp; Priests </a:t>
            </a:r>
            <a:r>
              <a:rPr b="0">
                <a:solidFill>
                  <a:srgbClr val="000000"/>
                </a:solidFill>
              </a:rPr>
              <a:t>vs. </a:t>
            </a:r>
            <a:r>
              <a:rPr>
                <a:solidFill>
                  <a:srgbClr val="00B0F0"/>
                </a:solidFill>
              </a:rPr>
              <a:t>Christ the High Priest</a:t>
            </a:r>
            <a:endParaRPr>
              <a:solidFill>
                <a:srgbClr val="00B0F0"/>
              </a:solidFill>
            </a:endParaRPr>
          </a:p>
          <a:p>
            <a:pPr>
              <a:lnSpc>
                <a:spcPct val="81000"/>
              </a:lnSpc>
              <a:spcBef>
                <a:spcPts val="1700"/>
              </a:spcBef>
              <a:buSzTx/>
              <a:buNone/>
              <a:defRPr sz="7200"/>
            </a:pPr>
            <a:r>
              <a:t>“</a:t>
            </a:r>
            <a:r>
              <a:rPr b="1">
                <a:solidFill>
                  <a:srgbClr val="00B050"/>
                </a:solidFill>
              </a:rPr>
              <a:t>Receive tithes</a:t>
            </a:r>
            <a:r>
              <a:t>” </a:t>
            </a:r>
            <a:r>
              <a:rPr b="1">
                <a:solidFill>
                  <a:srgbClr val="00B050"/>
                </a:solidFill>
              </a:rPr>
              <a:t>implies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Christ</a:t>
            </a:r>
            <a:r>
              <a:t> in </a:t>
            </a:r>
            <a:r>
              <a:rPr b="1">
                <a:solidFill>
                  <a:srgbClr val="00B0F0"/>
                </a:solidFill>
              </a:rPr>
              <a:t>heaven</a:t>
            </a:r>
            <a:r>
              <a:t> </a:t>
            </a:r>
            <a:r>
              <a:rPr b="1">
                <a:solidFill>
                  <a:srgbClr val="00DA00"/>
                </a:solidFill>
              </a:rPr>
              <a:t>receives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tithes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from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us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as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Melchizedek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did from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Abraham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/>
          <p:nvPr>
            <p:ph type="title"/>
          </p:nvPr>
        </p:nvSpPr>
        <p:spPr>
          <a:xfrm>
            <a:off x="3962400" y="0"/>
            <a:ext cx="16459200" cy="15240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00B050"/>
                </a:solidFill>
              </a:defRPr>
            </a:pPr>
            <a:r>
              <a:t>Daily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Renewing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 with </a:t>
            </a:r>
            <a:r>
              <a:rPr>
                <a:solidFill>
                  <a:srgbClr val="00B0F0"/>
                </a:solidFill>
              </a:rPr>
              <a:t>Generosity</a:t>
            </a:r>
          </a:p>
        </p:txBody>
      </p:sp>
      <p:sp>
        <p:nvSpPr>
          <p:cNvPr id="240" name="Content Placeholder 2"/>
          <p:cNvSpPr txBox="1"/>
          <p:nvPr>
            <p:ph type="body" idx="1"/>
          </p:nvPr>
        </p:nvSpPr>
        <p:spPr>
          <a:xfrm>
            <a:off x="3352800" y="1524000"/>
            <a:ext cx="17678400" cy="12192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Genesis 14:17-24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Psalm 110:1-4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t>Hebrews 7:1-28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example of </a:t>
            </a:r>
            <a:r>
              <a:rPr>
                <a:solidFill>
                  <a:srgbClr val="0070C0"/>
                </a:solidFill>
              </a:rPr>
              <a:t>volunteer</a:t>
            </a:r>
            <a:r>
              <a:rPr b="0">
                <a:solidFill>
                  <a:srgbClr val="000000"/>
                </a:solidFill>
              </a:rPr>
              <a:t> Abraham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Melchizedek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Exodus 25:1-9; 36:1-7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Israelites were told give and then told to stop giving because they </a:t>
            </a:r>
            <a:r>
              <a:rPr>
                <a:solidFill>
                  <a:srgbClr val="00DA00"/>
                </a:solidFill>
              </a:rPr>
              <a:t>gave</a:t>
            </a:r>
            <a:r>
              <a:rPr b="0">
                <a:solidFill>
                  <a:srgbClr val="00DA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too much </a:t>
            </a:r>
            <a:endParaRPr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Exodus 35:4-36:38</a:t>
            </a:r>
            <a:r>
              <a:rPr b="0"/>
              <a:t> </a:t>
            </a:r>
            <a:r>
              <a:rPr>
                <a:solidFill>
                  <a:srgbClr val="00DA00"/>
                </a:solidFill>
              </a:rPr>
              <a:t>gave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talent</a:t>
            </a:r>
            <a:r>
              <a:rPr b="0">
                <a:solidFill>
                  <a:srgbClr val="000000"/>
                </a:solidFill>
              </a:rPr>
              <a:t> as well as precious materials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I Kings 12:1-16</a:t>
            </a:r>
            <a:r>
              <a:rPr>
                <a:solidFill>
                  <a:srgbClr val="000000"/>
                </a:solidFill>
              </a:rPr>
              <a:t>; </a:t>
            </a:r>
            <a:r>
              <a:t>2 Chronicles 24:1-14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treasury at the temple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Luke 21:1-4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the poor widow who </a:t>
            </a:r>
            <a:r>
              <a:rPr>
                <a:solidFill>
                  <a:srgbClr val="00DA00"/>
                </a:solidFill>
              </a:rPr>
              <a:t>gave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more than </a:t>
            </a:r>
            <a:r>
              <a:rPr b="0">
                <a:solidFill>
                  <a:srgbClr val="000000"/>
                </a:solidFill>
              </a:rPr>
              <a:t>the wealthy</a:t>
            </a: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Romans 5:1-11</a:t>
            </a:r>
            <a:r>
              <a:rPr b="0"/>
              <a:t> </a:t>
            </a:r>
            <a:r>
              <a:rPr b="0">
                <a:solidFill>
                  <a:srgbClr val="000000"/>
                </a:solidFill>
              </a:rPr>
              <a:t>God’s example of </a:t>
            </a:r>
            <a:r>
              <a:rPr>
                <a:solidFill>
                  <a:srgbClr val="00DA00"/>
                </a:solidFill>
              </a:rPr>
              <a:t>giving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while we were His enemies </a:t>
            </a:r>
            <a:r>
              <a:rPr>
                <a:solidFill>
                  <a:srgbClr val="00B050"/>
                </a:solidFill>
              </a:rPr>
              <a:t>because of </a:t>
            </a:r>
            <a:r>
              <a:rPr>
                <a:solidFill>
                  <a:srgbClr val="00B0F0"/>
                </a:solidFill>
              </a:rPr>
              <a:t>His love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300"/>
              </a:spcBef>
              <a:buSzTx/>
              <a:buNone/>
              <a:defRPr b="1" sz="5800">
                <a:solidFill>
                  <a:srgbClr val="FF0000"/>
                </a:solidFill>
              </a:defRPr>
            </a:pPr>
            <a:r>
              <a:t>2 Corinthians 8:1-9:15</a:t>
            </a:r>
            <a:r>
              <a:rPr b="0"/>
              <a:t> </a:t>
            </a:r>
            <a:r>
              <a:rPr>
                <a:solidFill>
                  <a:srgbClr val="00B0F0"/>
                </a:solidFill>
              </a:rPr>
              <a:t>motivations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 give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t>DAILY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RENEWING</a:t>
            </a:r>
            <a:r>
              <a:rPr>
                <a:solidFill>
                  <a:srgbClr val="00B0F0"/>
                </a:solidFill>
              </a:rPr>
              <a:t> THE HEART </a:t>
            </a:r>
            <a:r>
              <a:t>WITH</a:t>
            </a:r>
            <a:r>
              <a:rPr>
                <a:solidFill>
                  <a:srgbClr val="00B0F0"/>
                </a:solidFill>
              </a:rPr>
              <a:t> GENEROSITY</a:t>
            </a:r>
          </a:p>
        </p:txBody>
      </p:sp>
      <p:sp>
        <p:nvSpPr>
          <p:cNvPr id="189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2 CORINTHIANS 8:1-9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/>
          <p:nvPr>
            <p:ph type="title"/>
          </p:nvPr>
        </p:nvSpPr>
        <p:spPr>
          <a:xfrm>
            <a:off x="3962400" y="0"/>
            <a:ext cx="16459200" cy="1524000"/>
          </a:xfrm>
          <a:prstGeom prst="rect">
            <a:avLst/>
          </a:prstGeom>
        </p:spPr>
        <p:txBody>
          <a:bodyPr/>
          <a:lstStyle/>
          <a:p>
            <a:pPr>
              <a:defRPr b="1" sz="7200">
                <a:solidFill>
                  <a:srgbClr val="00B050"/>
                </a:solidFill>
              </a:defRPr>
            </a:pPr>
            <a:r>
              <a:t>Daily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Renewing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B0F0"/>
                </a:solidFill>
              </a:rPr>
              <a:t>Heart</a:t>
            </a:r>
            <a:r>
              <a:rPr b="0">
                <a:solidFill>
                  <a:srgbClr val="000000"/>
                </a:solidFill>
              </a:rPr>
              <a:t> with </a:t>
            </a:r>
            <a:r>
              <a:rPr>
                <a:solidFill>
                  <a:srgbClr val="00B0F0"/>
                </a:solidFill>
              </a:rPr>
              <a:t>Generosity</a:t>
            </a:r>
          </a:p>
        </p:txBody>
      </p:sp>
      <p:sp>
        <p:nvSpPr>
          <p:cNvPr id="243" name="Content Placeholder 2"/>
          <p:cNvSpPr txBox="1"/>
          <p:nvPr>
            <p:ph type="body" idx="1"/>
          </p:nvPr>
        </p:nvSpPr>
        <p:spPr>
          <a:xfrm>
            <a:off x="3352800" y="1524000"/>
            <a:ext cx="17678400" cy="12192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Job 29 </a:t>
            </a:r>
            <a:r>
              <a:rPr b="0">
                <a:solidFill>
                  <a:srgbClr val="000000"/>
                </a:solidFill>
              </a:rPr>
              <a:t>Job’s </a:t>
            </a:r>
            <a:r>
              <a:rPr>
                <a:solidFill>
                  <a:srgbClr val="0070C0"/>
                </a:solidFill>
              </a:rPr>
              <a:t>concern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 b="0">
                <a:solidFill>
                  <a:srgbClr val="000000"/>
                </a:solidFill>
              </a:rPr>
              <a:t> the poor</a:t>
            </a:r>
            <a:endParaRPr b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Deuteronomy 15:1-18 </a:t>
            </a:r>
            <a:r>
              <a:rPr>
                <a:solidFill>
                  <a:srgbClr val="0070C0"/>
                </a:solidFill>
              </a:rPr>
              <a:t>laws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taught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mercy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B0F0"/>
                </a:solidFill>
              </a:rPr>
              <a:t>generosity</a:t>
            </a:r>
            <a:endParaRPr>
              <a:solidFill>
                <a:srgbClr val="00B0F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Proverbs 11:24-26; 14:31; 19:17; 21:13; 22:9; 28:27; 29:7 </a:t>
            </a: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Psalm 112 </a:t>
            </a:r>
            <a:r>
              <a:rPr b="0">
                <a:solidFill>
                  <a:srgbClr val="000000"/>
                </a:solidFill>
              </a:rPr>
              <a:t>the man who </a:t>
            </a:r>
            <a:r>
              <a:rPr>
                <a:solidFill>
                  <a:srgbClr val="00DA00"/>
                </a:solidFill>
              </a:rPr>
              <a:t>fears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LORD </a:t>
            </a:r>
            <a:r>
              <a:rPr b="0">
                <a:solidFill>
                  <a:srgbClr val="000000"/>
                </a:solidFill>
              </a:rPr>
              <a:t>is </a:t>
            </a:r>
            <a:r>
              <a:rPr>
                <a:solidFill>
                  <a:srgbClr val="00B0F0"/>
                </a:solidFill>
              </a:rPr>
              <a:t>generous</a:t>
            </a:r>
            <a:endParaRPr>
              <a:solidFill>
                <a:srgbClr val="00B0F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Acts 2:42-47; 4:32-37; 11:27-30 </a:t>
            </a:r>
            <a:r>
              <a:rPr b="0">
                <a:solidFill>
                  <a:srgbClr val="000000"/>
                </a:solidFill>
              </a:rPr>
              <a:t>example of early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responding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grace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giving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much</a:t>
            </a:r>
            <a:endParaRPr>
              <a:solidFill>
                <a:srgbClr val="00B05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Acts 20:32-35</a:t>
            </a:r>
            <a:r>
              <a:rPr>
                <a:solidFill>
                  <a:srgbClr val="000000"/>
                </a:solidFill>
              </a:rPr>
              <a:t>; </a:t>
            </a:r>
            <a:r>
              <a:t>Ephesians 4:28 </a:t>
            </a:r>
            <a:r>
              <a:rPr>
                <a:solidFill>
                  <a:srgbClr val="0070C0"/>
                </a:solidFill>
              </a:rPr>
              <a:t>advice</a:t>
            </a:r>
            <a:r>
              <a:rPr b="0">
                <a:solidFill>
                  <a:srgbClr val="000000"/>
                </a:solidFill>
              </a:rPr>
              <a:t> for the </a:t>
            </a:r>
            <a:r>
              <a:rPr>
                <a:solidFill>
                  <a:srgbClr val="0070C0"/>
                </a:solidFill>
              </a:rPr>
              <a:t>Ephesians</a:t>
            </a:r>
            <a:endParaRPr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SzTx/>
              <a:buNone/>
              <a:defRPr b="1">
                <a:solidFill>
                  <a:srgbClr val="FF0000"/>
                </a:solidFill>
              </a:defRPr>
            </a:pPr>
            <a:r>
              <a:t>3 John </a:t>
            </a:r>
            <a:r>
              <a:rPr>
                <a:solidFill>
                  <a:srgbClr val="0070C0"/>
                </a:solidFill>
              </a:rPr>
              <a:t>contrast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rPr b="0">
                <a:solidFill>
                  <a:srgbClr val="000000"/>
                </a:solidFill>
              </a:rPr>
              <a:t> who </a:t>
            </a:r>
            <a:r>
              <a:rPr>
                <a:solidFill>
                  <a:srgbClr val="00DA00"/>
                </a:solidFill>
              </a:rPr>
              <a:t>show hospitality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70C0"/>
                </a:solidFill>
              </a:rPr>
              <a:t>those</a:t>
            </a:r>
            <a:r>
              <a:rPr b="0">
                <a:solidFill>
                  <a:srgbClr val="000000"/>
                </a:solidFill>
              </a:rPr>
              <a:t> that </a:t>
            </a:r>
            <a:r>
              <a:rPr>
                <a:solidFill>
                  <a:srgbClr val="C00000"/>
                </a:solidFill>
              </a:rPr>
              <a:t>hurt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faithful Christians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DA00"/>
                </a:solidFill>
              </a:defRPr>
            </a:pPr>
            <a:r>
              <a:t>Giving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F0"/>
                </a:solidFill>
              </a:rPr>
              <a:t>Hope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F0"/>
                </a:solidFill>
              </a:rPr>
              <a:t>Love</a:t>
            </a:r>
          </a:p>
        </p:txBody>
      </p:sp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did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teach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Thessalonians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one another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1 Th 4:9</a:t>
            </a:r>
            <a:r>
              <a:rPr b="0">
                <a:solidFill>
                  <a:srgbClr val="000000"/>
                </a:solidFill>
              </a:rPr>
              <a:t>)? 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loving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DA00"/>
                </a:solidFill>
              </a:rPr>
              <a:t>proving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His love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GIVING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FF0000"/>
                </a:solidFill>
              </a:rPr>
              <a:t>John 3:16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1 John 3:16; 4:16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show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?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word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deed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FF0000"/>
                </a:solidFill>
              </a:rPr>
              <a:t>1 Jn 3:17-18</a:t>
            </a:r>
            <a:r>
              <a:rPr b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1 John 3:16-18</a:t>
            </a:r>
          </a:p>
        </p:txBody>
      </p:sp>
      <p:sp>
        <p:nvSpPr>
          <p:cNvPr id="195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31519">
              <a:lnSpc>
                <a:spcPct val="90000"/>
              </a:lnSpc>
              <a:spcBef>
                <a:spcPts val="1700"/>
              </a:spcBef>
              <a:buSzTx/>
              <a:buNone/>
              <a:defRPr b="1" sz="5200">
                <a:solidFill>
                  <a:srgbClr val="FF0000"/>
                </a:solidFill>
              </a:defRPr>
            </a:pPr>
            <a:r>
              <a:t>16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By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this we </a:t>
            </a:r>
            <a:r>
              <a:rPr sz="7200">
                <a:solidFill>
                  <a:srgbClr val="00DA00"/>
                </a:solidFill>
              </a:rPr>
              <a:t>know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love</a:t>
            </a:r>
            <a:r>
              <a:rPr b="0" sz="7200">
                <a:solidFill>
                  <a:srgbClr val="000000"/>
                </a:solidFill>
              </a:rPr>
              <a:t>, </a:t>
            </a:r>
            <a:r>
              <a:rPr sz="7200">
                <a:solidFill>
                  <a:srgbClr val="00B050"/>
                </a:solidFill>
              </a:rPr>
              <a:t>because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He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DA00"/>
                </a:solidFill>
              </a:rPr>
              <a:t>laid down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His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life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for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us</a:t>
            </a:r>
            <a:r>
              <a:rPr b="0" sz="7200">
                <a:solidFill>
                  <a:srgbClr val="000000"/>
                </a:solidFill>
              </a:rPr>
              <a:t>. And </a:t>
            </a:r>
            <a:r>
              <a:rPr sz="7200">
                <a:solidFill>
                  <a:srgbClr val="0070C0"/>
                </a:solidFill>
              </a:rPr>
              <a:t>we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also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7030A0"/>
                </a:solidFill>
              </a:rPr>
              <a:t>ought to </a:t>
            </a:r>
            <a:r>
              <a:rPr sz="7200">
                <a:solidFill>
                  <a:srgbClr val="00DA00"/>
                </a:solidFill>
              </a:rPr>
              <a:t>lay down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our lives </a:t>
            </a:r>
            <a:r>
              <a:rPr sz="7200">
                <a:solidFill>
                  <a:srgbClr val="00B050"/>
                </a:solidFill>
              </a:rPr>
              <a:t>for</a:t>
            </a:r>
            <a:r>
              <a:rPr b="0" sz="7200">
                <a:solidFill>
                  <a:srgbClr val="000000"/>
                </a:solidFill>
              </a:rPr>
              <a:t> the </a:t>
            </a:r>
            <a:r>
              <a:rPr sz="7200">
                <a:solidFill>
                  <a:srgbClr val="0070C0"/>
                </a:solidFill>
              </a:rPr>
              <a:t>brethren</a:t>
            </a:r>
            <a:r>
              <a:rPr b="0" sz="7200">
                <a:solidFill>
                  <a:srgbClr val="000000"/>
                </a:solidFill>
              </a:rPr>
              <a:t>. </a:t>
            </a:r>
            <a:r>
              <a:rPr sz="4800"/>
              <a:t>17</a:t>
            </a:r>
            <a:r>
              <a:rPr b="0" sz="7200">
                <a:solidFill>
                  <a:srgbClr val="000000"/>
                </a:solidFill>
              </a:rPr>
              <a:t> But </a:t>
            </a:r>
            <a:r>
              <a:rPr sz="7200">
                <a:solidFill>
                  <a:srgbClr val="0070C0"/>
                </a:solidFill>
              </a:rPr>
              <a:t>whoever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has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this world's goods</a:t>
            </a:r>
            <a:r>
              <a:rPr b="0" sz="7200">
                <a:solidFill>
                  <a:srgbClr val="000000"/>
                </a:solidFill>
              </a:rPr>
              <a:t>, and </a:t>
            </a:r>
            <a:r>
              <a:rPr sz="7200">
                <a:solidFill>
                  <a:srgbClr val="00B050"/>
                </a:solidFill>
              </a:rPr>
              <a:t>sees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his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brother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in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2060"/>
                </a:solidFill>
              </a:rPr>
              <a:t>need</a:t>
            </a:r>
            <a:r>
              <a:rPr b="0" sz="7200">
                <a:solidFill>
                  <a:srgbClr val="000000"/>
                </a:solidFill>
              </a:rPr>
              <a:t>, and </a:t>
            </a:r>
            <a:r>
              <a:rPr sz="7200">
                <a:solidFill>
                  <a:srgbClr val="00B050"/>
                </a:solidFill>
              </a:rPr>
              <a:t>shuts up </a:t>
            </a:r>
            <a:r>
              <a:rPr sz="7200">
                <a:solidFill>
                  <a:srgbClr val="0070C0"/>
                </a:solidFill>
              </a:rPr>
              <a:t>his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heart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from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him</a:t>
            </a:r>
            <a:r>
              <a:rPr b="0" sz="7200">
                <a:solidFill>
                  <a:srgbClr val="000000"/>
                </a:solidFill>
              </a:rPr>
              <a:t>, </a:t>
            </a:r>
            <a:r>
              <a:rPr sz="7200">
                <a:solidFill>
                  <a:srgbClr val="00B050"/>
                </a:solidFill>
              </a:rPr>
              <a:t>how does </a:t>
            </a:r>
            <a:r>
              <a:rPr b="0" sz="7200">
                <a:solidFill>
                  <a:srgbClr val="000000"/>
                </a:solidFill>
              </a:rPr>
              <a:t>the </a:t>
            </a:r>
            <a:r>
              <a:rPr sz="7200">
                <a:solidFill>
                  <a:srgbClr val="00B0F0"/>
                </a:solidFill>
              </a:rPr>
              <a:t>love of God </a:t>
            </a:r>
            <a:r>
              <a:rPr sz="7200">
                <a:solidFill>
                  <a:srgbClr val="00B050"/>
                </a:solidFill>
              </a:rPr>
              <a:t>abide in </a:t>
            </a:r>
            <a:r>
              <a:rPr sz="7200">
                <a:solidFill>
                  <a:srgbClr val="0070C0"/>
                </a:solidFill>
              </a:rPr>
              <a:t>him</a:t>
            </a:r>
            <a:r>
              <a:rPr b="0" sz="7200">
                <a:solidFill>
                  <a:srgbClr val="000000"/>
                </a:solidFill>
              </a:rPr>
              <a:t>? </a:t>
            </a:r>
            <a:r>
              <a:rPr sz="4800"/>
              <a:t>18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My little children</a:t>
            </a:r>
            <a:r>
              <a:rPr b="0" sz="7200">
                <a:solidFill>
                  <a:srgbClr val="000000"/>
                </a:solidFill>
              </a:rPr>
              <a:t>, </a:t>
            </a:r>
            <a:r>
              <a:rPr sz="7200">
                <a:solidFill>
                  <a:srgbClr val="002060"/>
                </a:solidFill>
              </a:rPr>
              <a:t>let us </a:t>
            </a:r>
            <a:r>
              <a:rPr sz="7200">
                <a:solidFill>
                  <a:srgbClr val="000000"/>
                </a:solidFill>
              </a:rPr>
              <a:t>not</a:t>
            </a:r>
            <a:r>
              <a:rPr sz="7200">
                <a:solidFill>
                  <a:srgbClr val="002060"/>
                </a:solidFill>
              </a:rPr>
              <a:t> love </a:t>
            </a:r>
            <a:r>
              <a:rPr i="1" sz="7200">
                <a:solidFill>
                  <a:srgbClr val="00B050"/>
                </a:solidFill>
              </a:rPr>
              <a:t>only</a:t>
            </a:r>
            <a:r>
              <a:rPr sz="7200">
                <a:solidFill>
                  <a:srgbClr val="00206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in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word</a:t>
            </a:r>
            <a:r>
              <a:rPr b="0" sz="7200">
                <a:solidFill>
                  <a:srgbClr val="000000"/>
                </a:solidFill>
              </a:rPr>
              <a:t> or </a:t>
            </a:r>
            <a:r>
              <a:rPr sz="7200">
                <a:solidFill>
                  <a:srgbClr val="00B050"/>
                </a:solidFill>
              </a:rPr>
              <a:t>in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tongue</a:t>
            </a:r>
            <a:r>
              <a:rPr b="0" sz="7200">
                <a:solidFill>
                  <a:srgbClr val="000000"/>
                </a:solidFill>
              </a:rPr>
              <a:t>, </a:t>
            </a:r>
            <a:r>
              <a:rPr sz="7200">
                <a:solidFill>
                  <a:srgbClr val="000000"/>
                </a:solidFill>
              </a:rPr>
              <a:t>but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i="1" sz="7200">
                <a:solidFill>
                  <a:srgbClr val="00B050"/>
                </a:solidFill>
              </a:rPr>
              <a:t>also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in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deed</a:t>
            </a:r>
            <a:r>
              <a:rPr b="0" sz="7200">
                <a:solidFill>
                  <a:srgbClr val="000000"/>
                </a:solidFill>
              </a:rPr>
              <a:t> and </a:t>
            </a:r>
            <a:r>
              <a:rPr sz="7200">
                <a:solidFill>
                  <a:srgbClr val="00B050"/>
                </a:solidFill>
              </a:rPr>
              <a:t>in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truth</a:t>
            </a:r>
            <a:r>
              <a:rPr b="0" sz="7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DA00"/>
                </a:solidFill>
              </a:defRPr>
            </a:pPr>
            <a:r>
              <a:t>Giving</a:t>
            </a:r>
            <a:r>
              <a:rPr b="0">
                <a:solidFill>
                  <a:srgbClr val="000000"/>
                </a:solidFill>
              </a:rPr>
              <a:t> in </a:t>
            </a:r>
            <a:r>
              <a:rPr>
                <a:solidFill>
                  <a:srgbClr val="0070C0"/>
                </a:solidFill>
              </a:rPr>
              <a:t>Faith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B0F0"/>
                </a:solidFill>
              </a:rPr>
              <a:t>Hope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F0"/>
                </a:solidFill>
              </a:rPr>
              <a:t>Love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3505200" y="1981200"/>
            <a:ext cx="17373600" cy="1173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did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teach</a:t>
            </a:r>
            <a:r>
              <a:rPr b="0">
                <a:solidFill>
                  <a:srgbClr val="000000"/>
                </a:solidFill>
              </a:rPr>
              <a:t> the </a:t>
            </a:r>
            <a:r>
              <a:rPr>
                <a:solidFill>
                  <a:srgbClr val="0070C0"/>
                </a:solidFill>
              </a:rPr>
              <a:t>Thessalonians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one another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1 Th 4:9</a:t>
            </a:r>
            <a:r>
              <a:rPr b="0">
                <a:solidFill>
                  <a:srgbClr val="000000"/>
                </a:solidFill>
              </a:rPr>
              <a:t>)? 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loving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rPr>
                <a:solidFill>
                  <a:srgbClr val="00DA00"/>
                </a:solidFill>
              </a:rPr>
              <a:t>proving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His love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GIVING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us</a:t>
            </a:r>
            <a:r>
              <a:rPr b="0">
                <a:solidFill>
                  <a:srgbClr val="000000"/>
                </a:solidFill>
              </a:rPr>
              <a:t> (</a:t>
            </a:r>
            <a:r>
              <a:rPr>
                <a:solidFill>
                  <a:srgbClr val="FF0000"/>
                </a:solidFill>
              </a:rPr>
              <a:t>John 3:16</a:t>
            </a:r>
            <a:r>
              <a:rPr b="0">
                <a:solidFill>
                  <a:srgbClr val="000000"/>
                </a:solidFill>
              </a:rPr>
              <a:t>; </a:t>
            </a:r>
            <a:r>
              <a:rPr>
                <a:solidFill>
                  <a:srgbClr val="FF0000"/>
                </a:solidFill>
              </a:rPr>
              <a:t>1 John 3:16; 4:16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do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show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rPr b="0">
                <a:solidFill>
                  <a:srgbClr val="000000"/>
                </a:solidFill>
              </a:rPr>
              <a:t> and </a:t>
            </a:r>
            <a:r>
              <a:t>for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?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By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deed </a:t>
            </a:r>
            <a:r>
              <a:rPr b="0">
                <a:solidFill>
                  <a:srgbClr val="000000"/>
                </a:solidFill>
              </a:rPr>
              <a:t>and </a:t>
            </a:r>
            <a:r>
              <a:rPr>
                <a:solidFill>
                  <a:srgbClr val="0070C0"/>
                </a:solidFill>
              </a:rPr>
              <a:t>word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DA00"/>
                </a:solidFill>
              </a:rPr>
              <a:t>GIVING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1 Jn 3:17-18</a:t>
            </a:r>
            <a:r>
              <a:rPr b="0">
                <a:solidFill>
                  <a:srgbClr val="000000"/>
                </a:solidFill>
              </a:rPr>
              <a:t>)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Show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faith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hope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this way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FF0000"/>
                </a:solidFill>
              </a:rPr>
              <a:t>Proverbs 3:9-10; 19:17</a:t>
            </a:r>
            <a:r>
              <a:rPr b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Proverbs 3:9-10</a:t>
            </a:r>
          </a:p>
        </p:txBody>
      </p:sp>
      <p:sp>
        <p:nvSpPr>
          <p:cNvPr id="201" name="Rectangle 3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 marL="0" indent="731519">
              <a:lnSpc>
                <a:spcPct val="90000"/>
              </a:lnSpc>
              <a:spcBef>
                <a:spcPts val="0"/>
              </a:spcBef>
              <a:buSzTx/>
              <a:buNone/>
              <a:defRPr b="1" sz="5200">
                <a:solidFill>
                  <a:srgbClr val="FF0000"/>
                </a:solidFill>
              </a:defRPr>
            </a:pPr>
            <a:r>
              <a:t>9 </a:t>
            </a:r>
            <a:r>
              <a:rPr sz="7200">
                <a:solidFill>
                  <a:srgbClr val="00DA00"/>
                </a:solidFill>
              </a:rPr>
              <a:t>Honor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F0"/>
                </a:solidFill>
              </a:rPr>
              <a:t>the LORD </a:t>
            </a:r>
            <a:r>
              <a:rPr sz="7200">
                <a:solidFill>
                  <a:srgbClr val="00B050"/>
                </a:solidFill>
              </a:rPr>
              <a:t>with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your possessions</a:t>
            </a:r>
            <a:r>
              <a:rPr b="0" sz="7200">
                <a:solidFill>
                  <a:srgbClr val="000000"/>
                </a:solidFill>
              </a:rPr>
              <a:t>, and </a:t>
            </a:r>
            <a:r>
              <a:rPr sz="7200">
                <a:solidFill>
                  <a:srgbClr val="00B050"/>
                </a:solidFill>
              </a:rPr>
              <a:t>with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the firstfruits </a:t>
            </a:r>
            <a:r>
              <a:rPr b="0" sz="7200">
                <a:solidFill>
                  <a:srgbClr val="000000"/>
                </a:solidFill>
              </a:rPr>
              <a:t>of </a:t>
            </a:r>
            <a:r>
              <a:rPr sz="7200">
                <a:solidFill>
                  <a:srgbClr val="00B050"/>
                </a:solidFill>
              </a:rPr>
              <a:t>all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your increase</a:t>
            </a:r>
            <a:r>
              <a:rPr b="0" sz="7200">
                <a:solidFill>
                  <a:srgbClr val="000000"/>
                </a:solidFill>
              </a:rPr>
              <a:t>; </a:t>
            </a:r>
            <a:endParaRPr b="0" sz="7200">
              <a:solidFill>
                <a:srgbClr val="000000"/>
              </a:solidFill>
            </a:endParaRPr>
          </a:p>
          <a:p>
            <a:pPr marL="0" indent="731519">
              <a:lnSpc>
                <a:spcPct val="90000"/>
              </a:lnSpc>
              <a:spcBef>
                <a:spcPts val="0"/>
              </a:spcBef>
              <a:buSzTx/>
              <a:buNone/>
              <a:defRPr b="1" sz="4800">
                <a:solidFill>
                  <a:srgbClr val="FF0000"/>
                </a:solidFill>
              </a:defRPr>
            </a:pPr>
            <a:r>
              <a:t>10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So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70C0"/>
                </a:solidFill>
              </a:rPr>
              <a:t>your barns </a:t>
            </a:r>
            <a:r>
              <a:rPr sz="7200">
                <a:solidFill>
                  <a:srgbClr val="00B050"/>
                </a:solidFill>
              </a:rPr>
              <a:t>will be filled with plenty</a:t>
            </a:r>
            <a:r>
              <a:rPr b="0" sz="7200">
                <a:solidFill>
                  <a:srgbClr val="000000"/>
                </a:solidFill>
              </a:rPr>
              <a:t>, and </a:t>
            </a:r>
            <a:r>
              <a:rPr sz="7200">
                <a:solidFill>
                  <a:srgbClr val="0070C0"/>
                </a:solidFill>
              </a:rPr>
              <a:t>your vats </a:t>
            </a:r>
            <a:r>
              <a:rPr sz="7200">
                <a:solidFill>
                  <a:srgbClr val="00B050"/>
                </a:solidFill>
              </a:rPr>
              <a:t>will overflow with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00B050"/>
                </a:solidFill>
              </a:rPr>
              <a:t>new</a:t>
            </a:r>
            <a:r>
              <a:rPr b="0" sz="7200">
                <a:solidFill>
                  <a:srgbClr val="000000"/>
                </a:solidFill>
              </a:rPr>
              <a:t> </a:t>
            </a:r>
            <a:r>
              <a:rPr sz="7200">
                <a:solidFill>
                  <a:srgbClr val="8837FF"/>
                </a:solidFill>
              </a:rPr>
              <a:t>wine</a:t>
            </a:r>
            <a:r>
              <a:rPr b="0" sz="7200">
                <a:solidFill>
                  <a:srgbClr val="000000"/>
                </a:solidFill>
              </a:rPr>
              <a:t>.</a:t>
            </a:r>
            <a:endParaRPr b="0" sz="7200">
              <a:solidFill>
                <a:srgbClr val="00000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b="1" sz="8000">
                <a:solidFill>
                  <a:srgbClr val="FF0000"/>
                </a:solidFill>
              </a:defRPr>
            </a:pPr>
            <a:r>
              <a:t>Proverbs</a:t>
            </a:r>
            <a:r>
              <a:rPr sz="7800"/>
              <a:t> </a:t>
            </a:r>
            <a:r>
              <a:t>19:17</a:t>
            </a:r>
          </a:p>
          <a:p>
            <a:pPr marL="0" indent="731519">
              <a:lnSpc>
                <a:spcPct val="90000"/>
              </a:lnSpc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He who </a:t>
            </a:r>
            <a:r>
              <a:rPr>
                <a:solidFill>
                  <a:srgbClr val="00DA00"/>
                </a:solidFill>
              </a:rPr>
              <a:t>has pity 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the poor </a:t>
            </a:r>
            <a:r>
              <a:rPr>
                <a:solidFill>
                  <a:srgbClr val="00DA00"/>
                </a:solidFill>
              </a:rPr>
              <a:t>lends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to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 LORD</a:t>
            </a:r>
            <a:r>
              <a:rPr b="0">
                <a:solidFill>
                  <a:srgbClr val="000000"/>
                </a:solidFill>
              </a:rPr>
              <a:t>, and </a:t>
            </a:r>
            <a:r>
              <a:rPr>
                <a:solidFill>
                  <a:srgbClr val="00B0F0"/>
                </a:solidFill>
              </a:rP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will pay back </a:t>
            </a:r>
            <a:r>
              <a:t>what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t>he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DA00"/>
                </a:solidFill>
              </a:rPr>
              <a:t>has given</a:t>
            </a:r>
            <a:r>
              <a:rPr b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DA00"/>
                </a:solidFill>
              </a:defRPr>
            </a:pPr>
            <a:r>
              <a:t>Giving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t>Living </a:t>
            </a:r>
            <a:r>
              <a:rPr>
                <a:solidFill>
                  <a:srgbClr val="00B050"/>
                </a:solidFill>
              </a:rPr>
              <a:t>By</a:t>
            </a:r>
            <a:r>
              <a:t> </a:t>
            </a:r>
            <a:r>
              <a:rPr>
                <a:solidFill>
                  <a:srgbClr val="00B0F0"/>
                </a:solidFill>
              </a:rPr>
              <a:t>Grace</a:t>
            </a:r>
          </a:p>
        </p:txBody>
      </p:sp>
      <p:sp>
        <p:nvSpPr>
          <p:cNvPr id="204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New </a:t>
            </a:r>
            <a:r>
              <a:rPr>
                <a:solidFill>
                  <a:srgbClr val="0070C0"/>
                </a:solidFill>
              </a:rPr>
              <a:t>disciples</a:t>
            </a:r>
            <a:r>
              <a:t> </a:t>
            </a:r>
            <a:r>
              <a:rPr>
                <a:solidFill>
                  <a:srgbClr val="00DA00"/>
                </a:solidFill>
              </a:rPr>
              <a:t>responded to receiving </a:t>
            </a:r>
            <a:r>
              <a:rPr>
                <a:solidFill>
                  <a:srgbClr val="00B0F0"/>
                </a:solidFill>
              </a:rPr>
              <a:t>God’s grace </a:t>
            </a:r>
            <a:r>
              <a:t>by </a:t>
            </a:r>
            <a:r>
              <a:rPr>
                <a:solidFill>
                  <a:srgbClr val="00DA00"/>
                </a:solidFill>
              </a:rPr>
              <a:t>offering</a:t>
            </a:r>
            <a:r>
              <a:t> worship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</a:t>
            </a:r>
            <a:r>
              <a:rPr>
                <a:solidFill>
                  <a:srgbClr val="00DA00"/>
                </a:solidFill>
              </a:rPr>
              <a:t>sharing</a:t>
            </a:r>
            <a:r>
              <a:t> with </a:t>
            </a:r>
            <a:r>
              <a:rPr>
                <a:solidFill>
                  <a:srgbClr val="002060"/>
                </a:solidFill>
              </a:rPr>
              <a:t>needy</a:t>
            </a:r>
            <a:r>
              <a:t> </a:t>
            </a:r>
            <a:r>
              <a:rPr>
                <a:solidFill>
                  <a:srgbClr val="0070C0"/>
                </a:solidFill>
              </a:rPr>
              <a:t>Christians</a:t>
            </a:r>
            <a:r>
              <a:t> </a:t>
            </a:r>
            <a:r>
              <a:rPr>
                <a:solidFill>
                  <a:srgbClr val="FF0000"/>
                </a:solidFill>
              </a:rPr>
              <a:t>Acts 2:42-47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>
            <a:lvl1pPr>
              <a:defRPr b="1" sz="8000">
                <a:solidFill>
                  <a:srgbClr val="FF0000"/>
                </a:solidFill>
              </a:defRPr>
            </a:lvl1pPr>
          </a:lstStyle>
          <a:p>
            <a:pPr/>
            <a:r>
              <a:t>Acts 2:42-47</a:t>
            </a:r>
          </a:p>
        </p:txBody>
      </p:sp>
      <p:sp>
        <p:nvSpPr>
          <p:cNvPr id="207" name="Rectangle 3"/>
          <p:cNvSpPr txBox="1"/>
          <p:nvPr>
            <p:ph type="body" idx="1"/>
          </p:nvPr>
        </p:nvSpPr>
        <p:spPr>
          <a:xfrm>
            <a:off x="3505200" y="1676400"/>
            <a:ext cx="17373600" cy="12039600"/>
          </a:xfrm>
          <a:prstGeom prst="rect">
            <a:avLst/>
          </a:prstGeom>
        </p:spPr>
        <p:txBody>
          <a:bodyPr/>
          <a:lstStyle/>
          <a:p>
            <a:pPr marL="0" indent="724204" defTabSz="1810511">
              <a:lnSpc>
                <a:spcPct val="81000"/>
              </a:lnSpc>
              <a:spcBef>
                <a:spcPts val="0"/>
              </a:spcBef>
              <a:buSzTx/>
              <a:buNone/>
              <a:defRPr b="1" sz="4752">
                <a:solidFill>
                  <a:srgbClr val="FF0000"/>
                </a:solidFill>
              </a:defRPr>
            </a:pPr>
            <a:r>
              <a:t>42</a:t>
            </a:r>
            <a:r>
              <a:rPr b="0" sz="6534">
                <a:solidFill>
                  <a:srgbClr val="000000"/>
                </a:solidFill>
              </a:rPr>
              <a:t> And they </a:t>
            </a:r>
            <a:r>
              <a:rPr sz="6534">
                <a:solidFill>
                  <a:srgbClr val="00DA00"/>
                </a:solidFill>
              </a:rPr>
              <a:t>continued steadfastly </a:t>
            </a:r>
            <a:r>
              <a:rPr b="0" sz="6534">
                <a:solidFill>
                  <a:srgbClr val="000000"/>
                </a:solidFill>
              </a:rPr>
              <a:t>in </a:t>
            </a:r>
            <a:r>
              <a:rPr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0070C0"/>
                </a:solidFill>
              </a:rPr>
              <a:t>apostles' doctrine</a:t>
            </a:r>
            <a:r>
              <a:rPr b="0" sz="6534">
                <a:solidFill>
                  <a:srgbClr val="0070C0"/>
                </a:solidFill>
              </a:rPr>
              <a:t> </a:t>
            </a:r>
            <a:r>
              <a:rPr b="0" sz="6534">
                <a:solidFill>
                  <a:srgbClr val="000000"/>
                </a:solidFill>
              </a:rPr>
              <a:t>and </a:t>
            </a:r>
            <a:r>
              <a:rPr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00B0F0"/>
                </a:solidFill>
              </a:rPr>
              <a:t>fellowship</a:t>
            </a:r>
            <a:r>
              <a:rPr b="0" sz="6534">
                <a:solidFill>
                  <a:srgbClr val="000000"/>
                </a:solidFill>
              </a:rPr>
              <a:t>, </a:t>
            </a:r>
            <a:r>
              <a:rPr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984807"/>
                </a:solidFill>
              </a:rPr>
              <a:t>breaking of </a:t>
            </a:r>
            <a:r>
              <a:rPr sz="6534">
                <a:solidFill>
                  <a:srgbClr val="000000"/>
                </a:solidFill>
              </a:rPr>
              <a:t>the</a:t>
            </a:r>
            <a:r>
              <a:rPr sz="6534">
                <a:solidFill>
                  <a:srgbClr val="984807"/>
                </a:solidFill>
              </a:rPr>
              <a:t> bread</a:t>
            </a:r>
            <a:r>
              <a:rPr b="0" sz="6534">
                <a:solidFill>
                  <a:srgbClr val="000000"/>
                </a:solidFill>
              </a:rPr>
              <a:t>, and </a:t>
            </a:r>
            <a:r>
              <a:rPr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0070C0"/>
                </a:solidFill>
              </a:rPr>
              <a:t>prayers</a:t>
            </a:r>
            <a:r>
              <a:rPr b="0" sz="6534">
                <a:solidFill>
                  <a:srgbClr val="000000"/>
                </a:solidFill>
              </a:rPr>
              <a:t>. </a:t>
            </a:r>
            <a:r>
              <a:t>43 </a:t>
            </a:r>
            <a:r>
              <a:rPr b="0" sz="6534">
                <a:solidFill>
                  <a:srgbClr val="000000"/>
                </a:solidFill>
              </a:rPr>
              <a:t>Then fear came upon every soul by </a:t>
            </a:r>
            <a:r>
              <a:rPr sz="6534">
                <a:solidFill>
                  <a:srgbClr val="00B050"/>
                </a:solidFill>
              </a:rPr>
              <a:t>many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F0"/>
                </a:solidFill>
              </a:rPr>
              <a:t>wonders</a:t>
            </a:r>
            <a:r>
              <a:rPr b="0" sz="6534">
                <a:solidFill>
                  <a:srgbClr val="000000"/>
                </a:solidFill>
              </a:rPr>
              <a:t> and </a:t>
            </a:r>
            <a:r>
              <a:rPr sz="6534">
                <a:solidFill>
                  <a:srgbClr val="0070C0"/>
                </a:solidFill>
              </a:rPr>
              <a:t>signs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done through </a:t>
            </a:r>
            <a:r>
              <a:rPr b="0"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000000"/>
                </a:solidFill>
              </a:rPr>
              <a:t>apostles</a:t>
            </a:r>
            <a:r>
              <a:rPr b="0" sz="6534">
                <a:solidFill>
                  <a:srgbClr val="000000"/>
                </a:solidFill>
              </a:rPr>
              <a:t>. </a:t>
            </a:r>
            <a:r>
              <a:t>44 </a:t>
            </a:r>
            <a:r>
              <a:rPr b="0" sz="6534">
                <a:solidFill>
                  <a:srgbClr val="000000"/>
                </a:solidFill>
              </a:rPr>
              <a:t>Now </a:t>
            </a:r>
            <a:r>
              <a:rPr sz="6534">
                <a:solidFill>
                  <a:srgbClr val="00B050"/>
                </a:solidFill>
              </a:rPr>
              <a:t>all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who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DA00"/>
                </a:solidFill>
              </a:rPr>
              <a:t>believed were </a:t>
            </a:r>
            <a:r>
              <a:rPr sz="6534">
                <a:solidFill>
                  <a:srgbClr val="00B050"/>
                </a:solidFill>
              </a:rPr>
              <a:t>together</a:t>
            </a:r>
            <a:r>
              <a:rPr b="0" sz="6534">
                <a:solidFill>
                  <a:srgbClr val="000000"/>
                </a:solidFill>
              </a:rPr>
              <a:t>, and </a:t>
            </a:r>
            <a:r>
              <a:rPr sz="6534">
                <a:solidFill>
                  <a:srgbClr val="00DA00"/>
                </a:solidFill>
              </a:rPr>
              <a:t>had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all things </a:t>
            </a:r>
            <a:r>
              <a:rPr sz="6534">
                <a:solidFill>
                  <a:srgbClr val="00B050"/>
                </a:solidFill>
              </a:rPr>
              <a:t>in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common</a:t>
            </a:r>
            <a:r>
              <a:rPr b="0" sz="6534">
                <a:solidFill>
                  <a:srgbClr val="000000"/>
                </a:solidFill>
              </a:rPr>
              <a:t>, </a:t>
            </a:r>
            <a:r>
              <a:t>45 </a:t>
            </a:r>
            <a:r>
              <a:rPr b="0" sz="6534">
                <a:solidFill>
                  <a:srgbClr val="000000"/>
                </a:solidFill>
              </a:rPr>
              <a:t>and </a:t>
            </a:r>
            <a:r>
              <a:rPr sz="6534">
                <a:solidFill>
                  <a:srgbClr val="00B050"/>
                </a:solidFill>
              </a:rPr>
              <a:t>sold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their possessions </a:t>
            </a:r>
            <a:r>
              <a:rPr b="0" sz="6534">
                <a:solidFill>
                  <a:srgbClr val="000000"/>
                </a:solidFill>
              </a:rPr>
              <a:t>and </a:t>
            </a:r>
            <a:r>
              <a:rPr sz="6534">
                <a:solidFill>
                  <a:srgbClr val="0070C0"/>
                </a:solidFill>
              </a:rPr>
              <a:t>goods</a:t>
            </a:r>
            <a:r>
              <a:rPr b="0" sz="6534">
                <a:solidFill>
                  <a:srgbClr val="000000"/>
                </a:solidFill>
              </a:rPr>
              <a:t>, and </a:t>
            </a:r>
            <a:r>
              <a:rPr sz="6534">
                <a:solidFill>
                  <a:srgbClr val="00DA00"/>
                </a:solidFill>
              </a:rPr>
              <a:t>divided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them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among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all</a:t>
            </a:r>
            <a:r>
              <a:rPr b="0" sz="6534">
                <a:solidFill>
                  <a:srgbClr val="000000"/>
                </a:solidFill>
              </a:rPr>
              <a:t>, </a:t>
            </a:r>
            <a:r>
              <a:rPr sz="6534">
                <a:solidFill>
                  <a:srgbClr val="00B050"/>
                </a:solidFill>
              </a:rPr>
              <a:t>as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anyone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had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2060"/>
                </a:solidFill>
              </a:rPr>
              <a:t>need</a:t>
            </a:r>
            <a:r>
              <a:rPr b="0" sz="6534">
                <a:solidFill>
                  <a:srgbClr val="000000"/>
                </a:solidFill>
              </a:rPr>
              <a:t>. </a:t>
            </a:r>
            <a:r>
              <a:t>46</a:t>
            </a:r>
            <a:r>
              <a:rPr b="0" sz="6534">
                <a:solidFill>
                  <a:srgbClr val="000000"/>
                </a:solidFill>
              </a:rPr>
              <a:t> So </a:t>
            </a:r>
            <a:r>
              <a:rPr sz="6534">
                <a:solidFill>
                  <a:srgbClr val="00DA00"/>
                </a:solidFill>
              </a:rPr>
              <a:t>continuing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daily</a:t>
            </a:r>
            <a:r>
              <a:rPr b="0" sz="6534">
                <a:solidFill>
                  <a:srgbClr val="000000"/>
                </a:solidFill>
              </a:rPr>
              <a:t> with </a:t>
            </a:r>
            <a:r>
              <a:rPr sz="6534">
                <a:solidFill>
                  <a:srgbClr val="00B0F0"/>
                </a:solidFill>
              </a:rPr>
              <a:t>one accord </a:t>
            </a:r>
            <a:r>
              <a:rPr b="0" sz="6534">
                <a:solidFill>
                  <a:srgbClr val="000000"/>
                </a:solidFill>
              </a:rPr>
              <a:t>in the </a:t>
            </a:r>
            <a:r>
              <a:rPr sz="6534">
                <a:solidFill>
                  <a:srgbClr val="0070C0"/>
                </a:solidFill>
              </a:rPr>
              <a:t>temple</a:t>
            </a:r>
            <a:r>
              <a:rPr b="0" sz="6534">
                <a:solidFill>
                  <a:srgbClr val="000000"/>
                </a:solidFill>
              </a:rPr>
              <a:t>, and </a:t>
            </a:r>
            <a:r>
              <a:rPr sz="6534">
                <a:solidFill>
                  <a:srgbClr val="984807"/>
                </a:solidFill>
              </a:rPr>
              <a:t>breaking bread </a:t>
            </a:r>
            <a:r>
              <a:rPr sz="6534">
                <a:solidFill>
                  <a:srgbClr val="00B050"/>
                </a:solidFill>
              </a:rPr>
              <a:t>from </a:t>
            </a:r>
            <a:r>
              <a:rPr sz="6534">
                <a:solidFill>
                  <a:srgbClr val="0070C0"/>
                </a:solidFill>
              </a:rPr>
              <a:t>house</a:t>
            </a:r>
            <a:r>
              <a:rPr sz="6534">
                <a:solidFill>
                  <a:srgbClr val="00B050"/>
                </a:solidFill>
              </a:rPr>
              <a:t> to </a:t>
            </a:r>
            <a:r>
              <a:rPr sz="6534">
                <a:solidFill>
                  <a:srgbClr val="0070C0"/>
                </a:solidFill>
              </a:rPr>
              <a:t>house</a:t>
            </a:r>
            <a:r>
              <a:rPr b="0" sz="6534">
                <a:solidFill>
                  <a:srgbClr val="000000"/>
                </a:solidFill>
              </a:rPr>
              <a:t>, </a:t>
            </a:r>
            <a:r>
              <a:rPr sz="6534">
                <a:solidFill>
                  <a:srgbClr val="0070C0"/>
                </a:solidFill>
              </a:rPr>
              <a:t>they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ate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their food </a:t>
            </a:r>
            <a:r>
              <a:rPr b="0" sz="6534">
                <a:solidFill>
                  <a:srgbClr val="000000"/>
                </a:solidFill>
              </a:rPr>
              <a:t>with </a:t>
            </a:r>
            <a:r>
              <a:rPr sz="6534">
                <a:solidFill>
                  <a:srgbClr val="00B0F0"/>
                </a:solidFill>
              </a:rPr>
              <a:t>gladness</a:t>
            </a:r>
            <a:r>
              <a:rPr b="0" sz="6534">
                <a:solidFill>
                  <a:srgbClr val="000000"/>
                </a:solidFill>
              </a:rPr>
              <a:t> and </a:t>
            </a:r>
            <a:r>
              <a:rPr sz="6534">
                <a:solidFill>
                  <a:srgbClr val="00B0F0"/>
                </a:solidFill>
              </a:rPr>
              <a:t>simplicity of heart</a:t>
            </a:r>
            <a:r>
              <a:rPr b="0" sz="6534">
                <a:solidFill>
                  <a:srgbClr val="000000"/>
                </a:solidFill>
              </a:rPr>
              <a:t>, </a:t>
            </a:r>
            <a:r>
              <a:t>47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DA00"/>
                </a:solidFill>
              </a:rPr>
              <a:t>praising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F0"/>
                </a:solidFill>
              </a:rPr>
              <a:t>God</a:t>
            </a:r>
            <a:r>
              <a:rPr b="0" sz="6534">
                <a:solidFill>
                  <a:srgbClr val="000000"/>
                </a:solidFill>
              </a:rPr>
              <a:t> and </a:t>
            </a:r>
            <a:r>
              <a:rPr sz="6534">
                <a:solidFill>
                  <a:srgbClr val="00DA00"/>
                </a:solidFill>
              </a:rPr>
              <a:t>having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F0"/>
                </a:solidFill>
              </a:rPr>
              <a:t>favor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B050"/>
                </a:solidFill>
              </a:rPr>
              <a:t>with all </a:t>
            </a:r>
            <a:r>
              <a:rPr sz="6534">
                <a:solidFill>
                  <a:srgbClr val="0070C0"/>
                </a:solidFill>
              </a:rPr>
              <a:t>the people</a:t>
            </a:r>
            <a:r>
              <a:rPr b="0" sz="6534">
                <a:solidFill>
                  <a:srgbClr val="000000"/>
                </a:solidFill>
              </a:rPr>
              <a:t>. And </a:t>
            </a:r>
            <a:r>
              <a:rPr sz="6534">
                <a:solidFill>
                  <a:srgbClr val="00B0F0"/>
                </a:solidFill>
              </a:rPr>
              <a:t>the Lord </a:t>
            </a:r>
            <a:r>
              <a:rPr sz="6534">
                <a:solidFill>
                  <a:srgbClr val="00DA00"/>
                </a:solidFill>
              </a:rPr>
              <a:t>added to </a:t>
            </a:r>
            <a:r>
              <a:rPr b="0" sz="6534">
                <a:solidFill>
                  <a:srgbClr val="000000"/>
                </a:solidFill>
              </a:rPr>
              <a:t>the </a:t>
            </a:r>
            <a:r>
              <a:rPr sz="6534">
                <a:solidFill>
                  <a:srgbClr val="0070C0"/>
                </a:solidFill>
              </a:rPr>
              <a:t>church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daily</a:t>
            </a:r>
            <a:r>
              <a:rPr b="0" sz="6534">
                <a:solidFill>
                  <a:srgbClr val="000000"/>
                </a:solidFill>
              </a:rPr>
              <a:t> </a:t>
            </a:r>
            <a:r>
              <a:rPr sz="6534">
                <a:solidFill>
                  <a:srgbClr val="0070C0"/>
                </a:solidFill>
              </a:rPr>
              <a:t>those who </a:t>
            </a:r>
            <a:r>
              <a:rPr sz="6534">
                <a:solidFill>
                  <a:srgbClr val="00DA00"/>
                </a:solidFill>
              </a:rPr>
              <a:t>were being saved</a:t>
            </a:r>
            <a:r>
              <a:rPr b="0" sz="6534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xfrm>
            <a:off x="3962400" y="0"/>
            <a:ext cx="16459200" cy="1981200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DA00"/>
                </a:solidFill>
              </a:defRPr>
            </a:pPr>
            <a:r>
              <a:t>Giving</a:t>
            </a:r>
            <a:r>
              <a:rPr b="0">
                <a:solidFill>
                  <a:srgbClr val="000000"/>
                </a:solidFill>
              </a:rPr>
              <a:t> is </a:t>
            </a:r>
            <a:r>
              <a:t>Living </a:t>
            </a:r>
            <a:r>
              <a:rPr>
                <a:solidFill>
                  <a:srgbClr val="00B050"/>
                </a:solidFill>
              </a:rPr>
              <a:t>By</a:t>
            </a:r>
            <a:r>
              <a:t> </a:t>
            </a:r>
            <a:r>
              <a:rPr>
                <a:solidFill>
                  <a:srgbClr val="00B0F0"/>
                </a:solidFill>
              </a:rPr>
              <a:t>Grace</a:t>
            </a:r>
          </a:p>
        </p:txBody>
      </p:sp>
      <p:sp>
        <p:nvSpPr>
          <p:cNvPr id="210" name="Content Placeholder 2"/>
          <p:cNvSpPr txBox="1"/>
          <p:nvPr>
            <p:ph type="body" idx="1"/>
          </p:nvPr>
        </p:nvSpPr>
        <p:spPr>
          <a:xfrm>
            <a:off x="3505200" y="1828800"/>
            <a:ext cx="17373600" cy="11887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b="1" sz="7200">
                <a:solidFill>
                  <a:srgbClr val="00B050"/>
                </a:solidFill>
              </a:defRPr>
            </a:pPr>
            <a:r>
              <a:t>New </a:t>
            </a:r>
            <a:r>
              <a:rPr>
                <a:solidFill>
                  <a:srgbClr val="0070C0"/>
                </a:solidFill>
              </a:rPr>
              <a:t>disciples</a:t>
            </a:r>
            <a:r>
              <a:t> </a:t>
            </a:r>
            <a:r>
              <a:rPr>
                <a:solidFill>
                  <a:srgbClr val="00DA00"/>
                </a:solidFill>
              </a:rPr>
              <a:t>responded to receiving </a:t>
            </a:r>
            <a:r>
              <a:rPr>
                <a:solidFill>
                  <a:srgbClr val="00B0F0"/>
                </a:solidFill>
              </a:rPr>
              <a:t>God’s grace </a:t>
            </a:r>
            <a:r>
              <a:rPr>
                <a:solidFill>
                  <a:srgbClr val="FF0000"/>
                </a:solidFill>
              </a:rPr>
              <a:t>Acts 2:42-47</a:t>
            </a:r>
            <a:r>
              <a:rPr b="0">
                <a:solidFill>
                  <a:srgbClr val="000000"/>
                </a:solidFill>
              </a:rPr>
              <a:t> </a:t>
            </a:r>
            <a:endParaRPr b="0">
              <a:solidFill>
                <a:srgbClr val="00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Fellowship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contribution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Rom. 15:26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Fellowship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 all </a:t>
            </a:r>
            <a:r>
              <a:rPr>
                <a:solidFill>
                  <a:srgbClr val="0070C0"/>
                </a:solidFill>
              </a:rPr>
              <a:t>assembly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activities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Acts 2:42, 47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Fellowship</a:t>
            </a:r>
            <a:r>
              <a:rPr b="0">
                <a:solidFill>
                  <a:srgbClr val="000000"/>
                </a:solidFill>
              </a:rPr>
              <a:t> of </a:t>
            </a:r>
            <a:r>
              <a:rPr>
                <a:solidFill>
                  <a:srgbClr val="00B050"/>
                </a:solidFill>
              </a:rPr>
              <a:t>goods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with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others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v.44-45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B0F0"/>
                </a:solidFill>
              </a:defRPr>
            </a:pPr>
            <a:r>
              <a:t>Fellowship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 time spent outside </a:t>
            </a:r>
            <a:r>
              <a:rPr b="0">
                <a:solidFill>
                  <a:srgbClr val="000000"/>
                </a:solidFill>
              </a:rPr>
              <a:t>the </a:t>
            </a:r>
            <a:r>
              <a:rPr>
                <a:solidFill>
                  <a:srgbClr val="0070C0"/>
                </a:solidFill>
              </a:rPr>
              <a:t>assembly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v.46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700"/>
              </a:spcBef>
              <a:defRPr b="1" sz="7200">
                <a:solidFill>
                  <a:srgbClr val="00DA00"/>
                </a:solidFill>
              </a:defRPr>
            </a:pPr>
            <a:r>
              <a:t>Fulfilled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John 13:35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 b="0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v.47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