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6" name="Shape 166"/>
          <p:cNvSpPr/>
          <p:nvPr>
            <p:ph type="sldImg"/>
          </p:nvPr>
        </p:nvSpPr>
        <p:spPr>
          <a:xfrm>
            <a:off x="1143000" y="685800"/>
            <a:ext cx="4572000" cy="3429000"/>
          </a:xfrm>
          <a:prstGeom prst="rect">
            <a:avLst/>
          </a:prstGeom>
        </p:spPr>
        <p:txBody>
          <a:bodyPr/>
          <a:lstStyle/>
          <a:p>
            <a:pPr/>
          </a:p>
        </p:txBody>
      </p:sp>
      <p:sp>
        <p:nvSpPr>
          <p:cNvPr id="167" name="Shape 1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35" name="Image"/>
          <p:cNvSpPr/>
          <p:nvPr>
            <p:ph type="pic" idx="21"/>
          </p:nvPr>
        </p:nvSpPr>
        <p:spPr>
          <a:xfrm>
            <a:off x="-1333500" y="-5524500"/>
            <a:ext cx="27051000" cy="21640800"/>
          </a:xfrm>
          <a:prstGeom prst="rect">
            <a:avLst/>
          </a:prstGeom>
        </p:spPr>
        <p:txBody>
          <a:bodyPr lIns="91439" tIns="45719" rIns="91439" bIns="45719" anchor="t">
            <a:noAutofit/>
          </a:bodyPr>
          <a:lstStyle/>
          <a:p>
            <a:pPr/>
          </a:p>
        </p:txBody>
      </p:sp>
      <p:sp>
        <p:nvSpPr>
          <p:cNvPr id="136" name="Slide Number"/>
          <p:cNvSpPr txBox="1"/>
          <p:nvPr>
            <p:ph type="sldNum" sz="quarter" idx="2"/>
          </p:nvPr>
        </p:nvSpPr>
        <p:spPr>
          <a:xfrm>
            <a:off x="12001499" y="13080999"/>
            <a:ext cx="368505" cy="374600"/>
          </a:xfrm>
          <a:prstGeom prst="rect">
            <a:avLst/>
          </a:prstGeom>
        </p:spPr>
        <p:txBody>
          <a:bodyPr/>
          <a:lstStyle>
            <a:lvl1pPr defTabSz="584200">
              <a:defRPr sz="18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3"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50" name="Title Text"/>
          <p:cNvSpPr txBox="1"/>
          <p:nvPr>
            <p:ph type="title"/>
          </p:nvPr>
        </p:nvSpPr>
        <p:spPr>
          <a:xfrm>
            <a:off x="1676400" y="730250"/>
            <a:ext cx="21031200" cy="2651126"/>
          </a:xfrm>
          <a:prstGeom prst="rect">
            <a:avLst/>
          </a:prstGeom>
        </p:spPr>
        <p:txBody>
          <a:bodyPr lIns="91439" tIns="91439" rIns="91439" bIns="91439"/>
          <a:lstStyle>
            <a:lvl1pPr algn="l" defTabSz="1828800">
              <a:lnSpc>
                <a:spcPct val="90000"/>
              </a:lnSpc>
              <a:defRPr cap="none" sz="8800">
                <a:solidFill>
                  <a:srgbClr val="000000"/>
                </a:solidFill>
                <a:latin typeface="Calibri Light"/>
                <a:ea typeface="Calibri Light"/>
                <a:cs typeface="Calibri Light"/>
                <a:sym typeface="Calibri Light"/>
              </a:defRPr>
            </a:lvl1pPr>
          </a:lstStyle>
          <a:p>
            <a:pPr/>
            <a:r>
              <a:t>Title Text</a:t>
            </a:r>
          </a:p>
        </p:txBody>
      </p:sp>
      <p:sp>
        <p:nvSpPr>
          <p:cNvPr id="151" name="Slide Number"/>
          <p:cNvSpPr txBox="1"/>
          <p:nvPr>
            <p:ph type="sldNum" sz="quarter" idx="2"/>
          </p:nvPr>
        </p:nvSpPr>
        <p:spPr>
          <a:xfrm>
            <a:off x="22203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3048000" y="2244725"/>
            <a:ext cx="18288000" cy="4775201"/>
          </a:xfrm>
          <a:prstGeom prst="rect">
            <a:avLst/>
          </a:prstGeom>
        </p:spPr>
        <p:txBody>
          <a:bodyPr lIns="91439" tIns="91439" rIns="91439" bIns="91439" anchor="b"/>
          <a:lstStyle>
            <a:lvl1pPr defTabSz="1828800">
              <a:lnSpc>
                <a:spcPct val="90000"/>
              </a:lnSpc>
              <a:defRPr cap="none" sz="120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sz="quarter" idx="1"/>
          </p:nvPr>
        </p:nvSpPr>
        <p:spPr>
          <a:xfrm>
            <a:off x="3048000" y="7204075"/>
            <a:ext cx="18288000" cy="3311525"/>
          </a:xfrm>
          <a:prstGeom prst="rect">
            <a:avLst/>
          </a:prstGeom>
        </p:spPr>
        <p:txBody>
          <a:bodyPr lIns="91439" tIns="91439" rIns="91439" bIns="91439" anchor="t"/>
          <a:lstStyle>
            <a:lvl1pPr marL="0" indent="0" algn="ctr" defTabSz="1828800">
              <a:lnSpc>
                <a:spcPct val="90000"/>
              </a:lnSpc>
              <a:spcBef>
                <a:spcPts val="2000"/>
              </a:spcBef>
              <a:buSzTx/>
              <a:buNone/>
              <a:defRPr sz="4800">
                <a:solidFill>
                  <a:srgbClr val="000000"/>
                </a:solidFill>
                <a:latin typeface="Calibri"/>
                <a:ea typeface="Calibri"/>
                <a:cs typeface="Calibri"/>
                <a:sym typeface="Calibri"/>
              </a:defRPr>
            </a:lvl1pPr>
            <a:lvl2pPr marL="0" indent="457200" algn="ctr" defTabSz="1828800">
              <a:lnSpc>
                <a:spcPct val="90000"/>
              </a:lnSpc>
              <a:spcBef>
                <a:spcPts val="2000"/>
              </a:spcBef>
              <a:buSzTx/>
              <a:buNone/>
              <a:defRPr sz="4800">
                <a:solidFill>
                  <a:srgbClr val="000000"/>
                </a:solidFill>
                <a:latin typeface="Calibri"/>
                <a:ea typeface="Calibri"/>
                <a:cs typeface="Calibri"/>
                <a:sym typeface="Calibri"/>
              </a:defRPr>
            </a:lvl2pPr>
            <a:lvl3pPr marL="0" indent="914400" algn="ctr" defTabSz="1828800">
              <a:lnSpc>
                <a:spcPct val="90000"/>
              </a:lnSpc>
              <a:spcBef>
                <a:spcPts val="2000"/>
              </a:spcBef>
              <a:buSzTx/>
              <a:buNone/>
              <a:defRPr sz="4800">
                <a:solidFill>
                  <a:srgbClr val="000000"/>
                </a:solidFill>
                <a:latin typeface="Calibri"/>
                <a:ea typeface="Calibri"/>
                <a:cs typeface="Calibri"/>
                <a:sym typeface="Calibri"/>
              </a:defRPr>
            </a:lvl3pPr>
            <a:lvl4pPr marL="0" indent="1371600" algn="ctr" defTabSz="1828800">
              <a:lnSpc>
                <a:spcPct val="90000"/>
              </a:lnSpc>
              <a:spcBef>
                <a:spcPts val="2000"/>
              </a:spcBef>
              <a:buSzTx/>
              <a:buNone/>
              <a:defRPr sz="4800">
                <a:solidFill>
                  <a:srgbClr val="000000"/>
                </a:solidFill>
                <a:latin typeface="Calibri"/>
                <a:ea typeface="Calibri"/>
                <a:cs typeface="Calibri"/>
                <a:sym typeface="Calibri"/>
              </a:defRPr>
            </a:lvl4pPr>
            <a:lvl5pPr marL="0" indent="1828800" algn="ctr" defTabSz="1828800">
              <a:lnSpc>
                <a:spcPct val="90000"/>
              </a:lnSpc>
              <a:spcBef>
                <a:spcPts val="2000"/>
              </a:spcBef>
              <a:buSzTx/>
              <a:buNone/>
              <a:defRPr sz="48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22203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3">
            <a:extLst/>
          </a:blip>
          <a:srcRect l="28230" t="11012" r="28843" b="9619"/>
          <a:stretch>
            <a:fillRect/>
          </a:stretch>
        </p:blipFill>
        <p:spPr>
          <a:xfrm>
            <a:off x="21456752" y="38324"/>
            <a:ext cx="2848262" cy="9751600"/>
          </a:xfrm>
          <a:custGeom>
            <a:avLst/>
            <a:gdLst/>
            <a:ahLst/>
            <a:cxnLst>
              <a:cxn ang="0">
                <a:pos x="wd2" y="hd2"/>
              </a:cxn>
              <a:cxn ang="5400000">
                <a:pos x="wd2" y="hd2"/>
              </a:cxn>
              <a:cxn ang="10800000">
                <a:pos x="wd2" y="hd2"/>
              </a:cxn>
              <a:cxn ang="16200000">
                <a:pos x="wd2" y="hd2"/>
              </a:cxn>
            </a:cxnLst>
            <a:rect l="0" t="0" r="r" b="b"/>
            <a:pathLst>
              <a:path w="21589" h="21584" fill="norm" stroke="1" extrusionOk="0">
                <a:moveTo>
                  <a:pt x="10899" y="0"/>
                </a:moveTo>
                <a:lnTo>
                  <a:pt x="10397" y="175"/>
                </a:lnTo>
                <a:cubicBezTo>
                  <a:pt x="10120" y="271"/>
                  <a:pt x="9627" y="365"/>
                  <a:pt x="9302" y="384"/>
                </a:cubicBezTo>
                <a:cubicBezTo>
                  <a:pt x="8432" y="435"/>
                  <a:pt x="6985" y="765"/>
                  <a:pt x="6357" y="1055"/>
                </a:cubicBezTo>
                <a:cubicBezTo>
                  <a:pt x="6054" y="1195"/>
                  <a:pt x="5707" y="1483"/>
                  <a:pt x="5584" y="1694"/>
                </a:cubicBezTo>
                <a:cubicBezTo>
                  <a:pt x="5324" y="2140"/>
                  <a:pt x="5196" y="2186"/>
                  <a:pt x="3926" y="2291"/>
                </a:cubicBezTo>
                <a:cubicBezTo>
                  <a:pt x="2819" y="2383"/>
                  <a:pt x="1769" y="2579"/>
                  <a:pt x="1150" y="2808"/>
                </a:cubicBezTo>
                <a:cubicBezTo>
                  <a:pt x="58" y="3214"/>
                  <a:pt x="81" y="3089"/>
                  <a:pt x="22" y="9103"/>
                </a:cubicBezTo>
                <a:cubicBezTo>
                  <a:pt x="6" y="10645"/>
                  <a:pt x="-1" y="12362"/>
                  <a:pt x="0" y="13887"/>
                </a:cubicBezTo>
                <a:cubicBezTo>
                  <a:pt x="2" y="15412"/>
                  <a:pt x="13" y="16745"/>
                  <a:pt x="31" y="17517"/>
                </a:cubicBezTo>
                <a:lnTo>
                  <a:pt x="94" y="20324"/>
                </a:lnTo>
                <a:lnTo>
                  <a:pt x="620" y="20394"/>
                </a:lnTo>
                <a:cubicBezTo>
                  <a:pt x="910" y="20432"/>
                  <a:pt x="1147" y="20491"/>
                  <a:pt x="1147" y="20524"/>
                </a:cubicBezTo>
                <a:cubicBezTo>
                  <a:pt x="1147" y="20606"/>
                  <a:pt x="3161" y="21213"/>
                  <a:pt x="3433" y="21213"/>
                </a:cubicBezTo>
                <a:cubicBezTo>
                  <a:pt x="3553" y="21213"/>
                  <a:pt x="3771" y="21255"/>
                  <a:pt x="3917" y="21306"/>
                </a:cubicBezTo>
                <a:cubicBezTo>
                  <a:pt x="4063" y="21358"/>
                  <a:pt x="4349" y="21400"/>
                  <a:pt x="4555" y="21400"/>
                </a:cubicBezTo>
                <a:cubicBezTo>
                  <a:pt x="4761" y="21400"/>
                  <a:pt x="5060" y="21445"/>
                  <a:pt x="5220" y="21501"/>
                </a:cubicBezTo>
                <a:cubicBezTo>
                  <a:pt x="5481" y="21593"/>
                  <a:pt x="6044" y="21600"/>
                  <a:pt x="10767" y="21563"/>
                </a:cubicBezTo>
                <a:cubicBezTo>
                  <a:pt x="15929" y="21523"/>
                  <a:pt x="16045" y="21519"/>
                  <a:pt x="17033" y="21357"/>
                </a:cubicBezTo>
                <a:cubicBezTo>
                  <a:pt x="17587" y="21267"/>
                  <a:pt x="18530" y="21039"/>
                  <a:pt x="19130" y="20850"/>
                </a:cubicBezTo>
                <a:cubicBezTo>
                  <a:pt x="19730" y="20661"/>
                  <a:pt x="20431" y="20440"/>
                  <a:pt x="20691" y="20360"/>
                </a:cubicBezTo>
                <a:lnTo>
                  <a:pt x="21164" y="20215"/>
                </a:lnTo>
                <a:lnTo>
                  <a:pt x="21281" y="16280"/>
                </a:lnTo>
                <a:cubicBezTo>
                  <a:pt x="21345" y="14116"/>
                  <a:pt x="21446" y="12092"/>
                  <a:pt x="21503" y="11782"/>
                </a:cubicBezTo>
                <a:cubicBezTo>
                  <a:pt x="21561" y="11473"/>
                  <a:pt x="21599" y="9709"/>
                  <a:pt x="21588" y="7862"/>
                </a:cubicBezTo>
                <a:cubicBezTo>
                  <a:pt x="21576" y="6015"/>
                  <a:pt x="21566" y="4238"/>
                  <a:pt x="21567" y="3913"/>
                </a:cubicBezTo>
                <a:cubicBezTo>
                  <a:pt x="21567" y="3571"/>
                  <a:pt x="21452" y="3243"/>
                  <a:pt x="21293" y="3132"/>
                </a:cubicBezTo>
                <a:cubicBezTo>
                  <a:pt x="20822" y="2803"/>
                  <a:pt x="19712" y="2494"/>
                  <a:pt x="18297" y="2299"/>
                </a:cubicBezTo>
                <a:cubicBezTo>
                  <a:pt x="17056" y="2128"/>
                  <a:pt x="16926" y="2091"/>
                  <a:pt x="16790" y="1876"/>
                </a:cubicBezTo>
                <a:cubicBezTo>
                  <a:pt x="16597" y="1574"/>
                  <a:pt x="15965" y="1143"/>
                  <a:pt x="15415" y="939"/>
                </a:cubicBezTo>
                <a:cubicBezTo>
                  <a:pt x="15017" y="791"/>
                  <a:pt x="13826" y="522"/>
                  <a:pt x="13456" y="495"/>
                </a:cubicBezTo>
                <a:cubicBezTo>
                  <a:pt x="12801" y="449"/>
                  <a:pt x="11825" y="288"/>
                  <a:pt x="11405" y="157"/>
                </a:cubicBezTo>
                <a:lnTo>
                  <a:pt x="10899" y="0"/>
                </a:lnTo>
                <a:close/>
              </a:path>
            </a:pathLst>
          </a:custGeom>
          <a:ln w="12700">
            <a:miter lim="400000"/>
          </a:ln>
        </p:spPr>
      </p:pic>
      <p:pic>
        <p:nvPicPr>
          <p:cNvPr id="170" name="Image" descr="Image"/>
          <p:cNvPicPr>
            <a:picLocks noChangeAspect="1"/>
          </p:cNvPicPr>
          <p:nvPr/>
        </p:nvPicPr>
        <p:blipFill>
          <a:blip r:embed="rId3">
            <a:extLst/>
          </a:blip>
          <a:srcRect l="28278" t="72211" r="29481" b="9618"/>
          <a:stretch>
            <a:fillRect/>
          </a:stretch>
        </p:blipFill>
        <p:spPr>
          <a:xfrm>
            <a:off x="21479516" y="8932947"/>
            <a:ext cx="2802733" cy="2232407"/>
          </a:xfrm>
          <a:custGeom>
            <a:avLst/>
            <a:gdLst/>
            <a:ahLst/>
            <a:cxnLst>
              <a:cxn ang="0">
                <a:pos x="wd2" y="hd2"/>
              </a:cxn>
              <a:cxn ang="5400000">
                <a:pos x="wd2" y="hd2"/>
              </a:cxn>
              <a:cxn ang="10800000">
                <a:pos x="wd2" y="hd2"/>
              </a:cxn>
              <a:cxn ang="16200000">
                <a:pos x="wd2" y="hd2"/>
              </a:cxn>
            </a:cxnLst>
            <a:rect l="0" t="0" r="r" b="b"/>
            <a:pathLst>
              <a:path w="21600" h="21530" fill="norm" stroke="1" extrusionOk="0">
                <a:moveTo>
                  <a:pt x="0" y="0"/>
                </a:moveTo>
                <a:cubicBezTo>
                  <a:pt x="3" y="1070"/>
                  <a:pt x="2" y="2995"/>
                  <a:pt x="6" y="3805"/>
                </a:cubicBezTo>
                <a:lnTo>
                  <a:pt x="70" y="16038"/>
                </a:lnTo>
                <a:lnTo>
                  <a:pt x="606" y="16340"/>
                </a:lnTo>
                <a:cubicBezTo>
                  <a:pt x="900" y="16508"/>
                  <a:pt x="1141" y="16763"/>
                  <a:pt x="1141" y="16907"/>
                </a:cubicBezTo>
                <a:cubicBezTo>
                  <a:pt x="1141" y="17264"/>
                  <a:pt x="3189" y="19911"/>
                  <a:pt x="3465" y="19911"/>
                </a:cubicBezTo>
                <a:cubicBezTo>
                  <a:pt x="3588" y="19911"/>
                  <a:pt x="3809" y="20097"/>
                  <a:pt x="3958" y="20321"/>
                </a:cubicBezTo>
                <a:cubicBezTo>
                  <a:pt x="4106" y="20545"/>
                  <a:pt x="4397" y="20727"/>
                  <a:pt x="4606" y="20727"/>
                </a:cubicBezTo>
                <a:cubicBezTo>
                  <a:pt x="4815" y="20727"/>
                  <a:pt x="5120" y="20926"/>
                  <a:pt x="5282" y="21171"/>
                </a:cubicBezTo>
                <a:cubicBezTo>
                  <a:pt x="5547" y="21571"/>
                  <a:pt x="6120" y="21600"/>
                  <a:pt x="10922" y="21439"/>
                </a:cubicBezTo>
                <a:cubicBezTo>
                  <a:pt x="16171" y="21262"/>
                  <a:pt x="16289" y="21246"/>
                  <a:pt x="17293" y="20543"/>
                </a:cubicBezTo>
                <a:cubicBezTo>
                  <a:pt x="17856" y="20149"/>
                  <a:pt x="18816" y="19154"/>
                  <a:pt x="19425" y="18331"/>
                </a:cubicBezTo>
                <a:cubicBezTo>
                  <a:pt x="20035" y="17507"/>
                  <a:pt x="20749" y="16547"/>
                  <a:pt x="21013" y="16199"/>
                </a:cubicBezTo>
                <a:lnTo>
                  <a:pt x="21493" y="15567"/>
                </a:lnTo>
                <a:lnTo>
                  <a:pt x="21600" y="0"/>
                </a:lnTo>
                <a:lnTo>
                  <a:pt x="0" y="0"/>
                </a:lnTo>
                <a:close/>
              </a:path>
            </a:pathLst>
          </a:custGeom>
          <a:ln w="12700">
            <a:miter lim="400000"/>
          </a:ln>
        </p:spPr>
      </p:pic>
      <p:sp>
        <p:nvSpPr>
          <p:cNvPr id="171" name="581"/>
          <p:cNvSpPr txBox="1"/>
          <p:nvPr/>
        </p:nvSpPr>
        <p:spPr>
          <a:xfrm>
            <a:off x="22008675" y="2471779"/>
            <a:ext cx="1744415"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581</a:t>
            </a:r>
          </a:p>
        </p:txBody>
      </p:sp>
      <p:sp>
        <p:nvSpPr>
          <p:cNvPr id="172" name="527"/>
          <p:cNvSpPr txBox="1"/>
          <p:nvPr/>
        </p:nvSpPr>
        <p:spPr>
          <a:xfrm>
            <a:off x="22008675" y="3776805"/>
            <a:ext cx="1744415"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527</a:t>
            </a:r>
          </a:p>
        </p:txBody>
      </p:sp>
      <p:sp>
        <p:nvSpPr>
          <p:cNvPr id="173" name="9"/>
          <p:cNvSpPr txBox="1"/>
          <p:nvPr/>
        </p:nvSpPr>
        <p:spPr>
          <a:xfrm>
            <a:off x="22552046" y="5145333"/>
            <a:ext cx="657673"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9</a:t>
            </a:r>
          </a:p>
        </p:txBody>
      </p:sp>
      <p:sp>
        <p:nvSpPr>
          <p:cNvPr id="174" name="377"/>
          <p:cNvSpPr txBox="1"/>
          <p:nvPr/>
        </p:nvSpPr>
        <p:spPr>
          <a:xfrm>
            <a:off x="22008675" y="6503744"/>
            <a:ext cx="1744415"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377</a:t>
            </a:r>
          </a:p>
        </p:txBody>
      </p:sp>
      <p:sp>
        <p:nvSpPr>
          <p:cNvPr id="175" name="318"/>
          <p:cNvSpPr txBox="1"/>
          <p:nvPr/>
        </p:nvSpPr>
        <p:spPr>
          <a:xfrm>
            <a:off x="22008675" y="7810063"/>
            <a:ext cx="1744415"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318</a:t>
            </a:r>
          </a:p>
        </p:txBody>
      </p:sp>
      <p:sp>
        <p:nvSpPr>
          <p:cNvPr id="176" name="194"/>
          <p:cNvSpPr txBox="1"/>
          <p:nvPr/>
        </p:nvSpPr>
        <p:spPr>
          <a:xfrm>
            <a:off x="22008675" y="9179882"/>
            <a:ext cx="1744415" cy="1155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4000"/>
              </a:spcBef>
              <a:defRPr b="1" sz="7200">
                <a:solidFill>
                  <a:srgbClr val="FFFFFF"/>
                </a:solidFill>
                <a:latin typeface="Gill Sans"/>
                <a:ea typeface="Gill Sans"/>
                <a:cs typeface="Gill Sans"/>
                <a:sym typeface="Gill Sans"/>
              </a:defRPr>
            </a:lvl1pPr>
          </a:lstStyle>
          <a:p>
            <a:pPr/>
            <a:r>
              <a:t>194</a:t>
            </a:r>
          </a:p>
        </p:txBody>
      </p:sp>
      <p:grpSp>
        <p:nvGrpSpPr>
          <p:cNvPr id="179" name="Screenshot 2024-03-10 at 2.16.53 PM.png"/>
          <p:cNvGrpSpPr/>
          <p:nvPr/>
        </p:nvGrpSpPr>
        <p:grpSpPr>
          <a:xfrm>
            <a:off x="71544" y="641449"/>
            <a:ext cx="21304274" cy="12433102"/>
            <a:chOff x="0" y="0"/>
            <a:chExt cx="21304273" cy="12433100"/>
          </a:xfrm>
        </p:grpSpPr>
        <p:pic>
          <p:nvPicPr>
            <p:cNvPr id="178" name="Screenshot 2024-03-10 at 2.16.53 PM.png" descr="Screenshot 2024-03-10 at 2.16.53 PM.png"/>
            <p:cNvPicPr>
              <a:picLocks noChangeAspect="1"/>
            </p:cNvPicPr>
            <p:nvPr/>
          </p:nvPicPr>
          <p:blipFill>
            <a:blip r:embed="rId4">
              <a:extLst/>
            </a:blip>
            <a:stretch>
              <a:fillRect/>
            </a:stretch>
          </p:blipFill>
          <p:spPr>
            <a:xfrm>
              <a:off x="215900" y="139700"/>
              <a:ext cx="20872474" cy="11874301"/>
            </a:xfrm>
            <a:prstGeom prst="rect">
              <a:avLst/>
            </a:prstGeom>
            <a:ln>
              <a:noFill/>
            </a:ln>
            <a:effectLst/>
          </p:spPr>
        </p:pic>
        <p:pic>
          <p:nvPicPr>
            <p:cNvPr id="177" name="Screenshot 2024-03-10 at 2.16.53 PM.png" descr="Screenshot 2024-03-10 at 2.16.53 PM.png"/>
            <p:cNvPicPr>
              <a:picLocks noChangeAspect="0"/>
            </p:cNvPicPr>
            <p:nvPr/>
          </p:nvPicPr>
          <p:blipFill>
            <a:blip r:embed="rId5">
              <a:extLst/>
            </a:blip>
            <a:stretch>
              <a:fillRect/>
            </a:stretch>
          </p:blipFill>
          <p:spPr>
            <a:xfrm>
              <a:off x="0" y="0"/>
              <a:ext cx="21304274" cy="12433101"/>
            </a:xfrm>
            <a:prstGeom prst="rect">
              <a:avLst/>
            </a:prstGeom>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1065716" y="539233"/>
            <a:ext cx="22252568" cy="12637534"/>
          </a:xfrm>
          <a:prstGeom prst="rect">
            <a:avLst/>
          </a:prstGeom>
        </p:spPr>
        <p:txBody>
          <a:bodyPr/>
          <a:lstStyle/>
          <a:p>
            <a:pPr algn="ctr">
              <a:defRPr sz="6200"/>
            </a:pPr>
            <a:r>
              <a:t>14. The Apostle Paul (Acts 22:14-16; 1 Cor 9:1; 1 Cor 15:8)</a:t>
            </a:r>
            <a:br/>
            <a:r>
              <a:t>	A. Saw Jesus decades after the Ascension</a:t>
            </a:r>
            <a:br/>
            <a:br/>
            <a:r>
              <a:t>Tradition states that 10 of the original apostles died as martyrs, as did Paul who is reported to have been beheaded by Caesar Nero. </a:t>
            </a:r>
            <a:br/>
            <a:r>
              <a:t>What motivated these to continue preaching and living for Christ if not the miracle of the resurrection?</a:t>
            </a:r>
            <a:br/>
            <a:r>
              <a:t>Paul endured 5 floggings, 3 shipwrecks, a stoning, poverty, and years of ridicule. He came from a place of status and financial security to a place where he deemed himself and others “fools for Christ’s sake” and “the offscouring of the earth”.  WHY ?????</a:t>
            </a:r>
            <a:br/>
            <a:br/>
            <a:r>
              <a:t>The Direct Evidence is clear- They Had Seen Jesus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prstGeom prst="rect">
            <a:avLst/>
          </a:prstGeom>
        </p:spPr>
        <p:txBody>
          <a:bodyPr/>
          <a:lstStyle/>
          <a:p>
            <a:pPr/>
            <a:r>
              <a:t>A Defense of the Resurrection of Christ</a:t>
            </a:r>
          </a:p>
        </p:txBody>
      </p:sp>
      <p:sp>
        <p:nvSpPr>
          <p:cNvPr id="182" name="Subtitle 2"/>
          <p:cNvSpPr txBox="1"/>
          <p:nvPr>
            <p:ph type="body" sz="quarter" idx="1"/>
          </p:nvPr>
        </p:nvSpPr>
        <p:spPr>
          <a:xfrm>
            <a:off x="3048000" y="7204075"/>
            <a:ext cx="18288000" cy="3311523"/>
          </a:xfrm>
          <a:prstGeom prst="rect">
            <a:avLst/>
          </a:prstGeom>
        </p:spPr>
        <p:txBody>
          <a:bodyPr/>
          <a:lstStyle/>
          <a:p>
            <a:pPr/>
            <a:r>
              <a:t>By</a:t>
            </a:r>
          </a:p>
          <a:p>
            <a:pPr/>
            <a:r>
              <a:t>Direct Evidence, Indirect Evidence, &amp; Consideration of Alternate Theories</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xfrm>
            <a:off x="1676400" y="730249"/>
            <a:ext cx="21031200" cy="12348442"/>
          </a:xfrm>
          <a:prstGeom prst="rect">
            <a:avLst/>
          </a:prstGeom>
        </p:spPr>
        <p:txBody>
          <a:bodyPr/>
          <a:lstStyle/>
          <a:p>
            <a:pPr/>
            <a:r>
              <a:t>Direct Evidence of the Resurrection of Christ</a:t>
            </a:r>
            <a:br/>
            <a:b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301259" y="730249"/>
            <a:ext cx="23781482" cy="12542406"/>
          </a:xfrm>
          <a:prstGeom prst="rect">
            <a:avLst/>
          </a:prstGeom>
        </p:spPr>
        <p:txBody>
          <a:bodyPr anchor="t"/>
          <a:lstStyle/>
          <a:p>
            <a:pPr defTabSz="1097280">
              <a:defRPr sz="6120"/>
            </a:pPr>
            <a:r>
              <a:rPr u="sng">
                <a:solidFill>
                  <a:srgbClr val="FF0000"/>
                </a:solidFill>
              </a:rPr>
              <a:t>Evidence of the Empty Tomb</a:t>
            </a:r>
            <a:br>
              <a:rPr u="sng">
                <a:solidFill>
                  <a:srgbClr val="FF0000"/>
                </a:solidFill>
              </a:rPr>
            </a:br>
            <a:br>
              <a:rPr u="sng">
                <a:solidFill>
                  <a:srgbClr val="FF0000"/>
                </a:solidFill>
              </a:rPr>
            </a:br>
            <a:r>
              <a:t>1. The empty tomb is necessary, but not sufficient evidence.</a:t>
            </a:r>
            <a:br/>
            <a:r>
              <a:t>2. No one argued that the tomb was not empty</a:t>
            </a:r>
            <a:br/>
            <a:r>
              <a:t>3. (Mt 27:55-61) The women knew that Jesus was truly dead,  that He was buried, and knew where His body was. (Mt 28:1) </a:t>
            </a:r>
            <a:br/>
            <a:r>
              <a:t>4. The religious leaders understood the problem of the empty tomb and bribed the soldiers (Mt 28:11-15)</a:t>
            </a:r>
            <a:br/>
            <a:r>
              <a:t>5. If Jesus’ body had not been either stolen or resurrected, the Jews could have destroyed Christianity right here because the body would still be there.</a:t>
            </a:r>
            <a:br/>
            <a:r>
              <a:t>6. BTW, Joseph of Arimethea is an un-interviewed witness.(Mt 27:59,60) who can testify that Jesus was truly dead.</a:t>
            </a:r>
            <a:br/>
            <a:r>
              <a:rPr i="1"/>
              <a:t>Conclusion: The tomb was empty.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248857" y="730250"/>
            <a:ext cx="23886286" cy="12962567"/>
          </a:xfrm>
          <a:prstGeom prst="rect">
            <a:avLst/>
          </a:prstGeom>
        </p:spPr>
        <p:txBody>
          <a:bodyPr/>
          <a:lstStyle/>
          <a:p>
            <a:pPr>
              <a:defRPr sz="7800"/>
            </a:pPr>
            <a:r>
              <a:rPr u="sng">
                <a:solidFill>
                  <a:srgbClr val="FF0000"/>
                </a:solidFill>
              </a:rPr>
              <a:t>The Evidence of Many Witnesses</a:t>
            </a:r>
            <a:br>
              <a:rPr u="sng">
                <a:solidFill>
                  <a:srgbClr val="FF0000"/>
                </a:solidFill>
              </a:rPr>
            </a:br>
            <a:br>
              <a:rPr u="sng">
                <a:solidFill>
                  <a:srgbClr val="FF0000"/>
                </a:solidFill>
              </a:rPr>
            </a:br>
            <a:r>
              <a:rPr sz="6400"/>
              <a:t>1.  Mary Magdalene (Jn 20:1-18)</a:t>
            </a:r>
            <a:br>
              <a:rPr sz="6400"/>
            </a:br>
            <a:r>
              <a:rPr sz="6400"/>
              <a:t>	A. When a reporter includes details which could weaken his story in the eyes of the immediate audience, it strengthens the veracity of the account</a:t>
            </a:r>
            <a:br>
              <a:rPr sz="6400"/>
            </a:br>
            <a:r>
              <a:rPr sz="6400"/>
              <a:t>	B. A womans’ testimony was held in low esteem and not allowed in Jewish court.</a:t>
            </a:r>
            <a:br>
              <a:rPr sz="6400"/>
            </a:br>
            <a:r>
              <a:rPr sz="6400"/>
              <a:t>	C. If this was a lie, the author would have made the reporter a highly esteemed male to make his lie more believable. </a:t>
            </a:r>
            <a:r>
              <a:rPr i="1" sz="6400"/>
              <a:t>My vote would have been for Joseph of Arimathea</a:t>
            </a:r>
            <a:br>
              <a:rPr i="1" sz="6400"/>
            </a:br>
            <a:r>
              <a:rPr sz="6400"/>
              <a:t>	D. 1. These were “meetings”, not “appearances”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xfrm>
            <a:off x="1214260" y="235101"/>
            <a:ext cx="22654374" cy="13716001"/>
          </a:xfrm>
          <a:prstGeom prst="rect">
            <a:avLst/>
          </a:prstGeom>
        </p:spPr>
        <p:txBody>
          <a:bodyPr/>
          <a:lstStyle/>
          <a:p>
            <a:pPr>
              <a:defRPr sz="7800"/>
            </a:pPr>
            <a:r>
              <a:t>The Evidence of Many Witnesses</a:t>
            </a:r>
            <a:br/>
            <a:r>
              <a:t>	</a:t>
            </a:r>
            <a:br/>
            <a:r>
              <a:t>	</a:t>
            </a:r>
            <a:r>
              <a:rPr sz="6400"/>
              <a:t>2. The Holy Women</a:t>
            </a:r>
            <a:br>
              <a:rPr sz="6400"/>
            </a:br>
            <a:r>
              <a:rPr sz="6400"/>
              <a:t>		A. (Matthew 28:5-10) </a:t>
            </a:r>
            <a:br>
              <a:rPr sz="6400"/>
            </a:br>
            <a:r>
              <a:rPr sz="6400"/>
              <a:t>	3.  The Apostle Peter</a:t>
            </a:r>
            <a:br>
              <a:rPr sz="6400"/>
            </a:br>
            <a:r>
              <a:rPr sz="6400"/>
              <a:t>		A. Peters meetings are mentioned in John 20:3-9; 21:15-18; Mk 16:7 (the angel), and by Paul in I Cor. 15:5</a:t>
            </a:r>
            <a:br>
              <a:rPr sz="6400"/>
            </a:br>
            <a:r>
              <a:rPr sz="6400"/>
              <a:t>		B. John arrived at the tomb ahead of Peter, but Peter rushed into the tomb (Jn 20:3-8).</a:t>
            </a:r>
            <a:br>
              <a:rPr sz="6400"/>
            </a:br>
            <a:r>
              <a:rPr sz="6400"/>
              <a:t>		C. Much detail is included in the NT accounts, spec., the fact of the folded burial clothes, Peter and John running, John stopping but Peter going in. False accounts avoid detail. Detail is hard to remember and transmit to others.  </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495779" y="730250"/>
            <a:ext cx="23392442" cy="12255500"/>
          </a:xfrm>
          <a:prstGeom prst="rect">
            <a:avLst/>
          </a:prstGeom>
        </p:spPr>
        <p:txBody>
          <a:bodyPr/>
          <a:lstStyle/>
          <a:p>
            <a:pPr>
              <a:defRPr sz="7800"/>
            </a:pPr>
            <a:r>
              <a:rPr sz="6400"/>
              <a:t>4. The 2 Disciples on the Emmaus Rd (Lk 24:13-35)</a:t>
            </a:r>
            <a:br>
              <a:rPr sz="6400"/>
            </a:br>
            <a:r>
              <a:rPr sz="6400"/>
              <a:t>	A. One named “Cleopas”</a:t>
            </a:r>
            <a:br>
              <a:rPr sz="6400"/>
            </a:br>
            <a:r>
              <a:rPr sz="6400"/>
              <a:t>	B. Spent hours walking, in conversation, having a meal.</a:t>
            </a:r>
            <a:br>
              <a:rPr sz="6400"/>
            </a:br>
            <a:r>
              <a:rPr sz="6400"/>
              <a:t>5. The 10 Apostles (Lk 24:36-49; *Jn 20:19-23)</a:t>
            </a:r>
            <a:br>
              <a:rPr sz="6400"/>
            </a:br>
            <a:r>
              <a:rPr sz="6400"/>
              <a:t>	A. Thomas was absent</a:t>
            </a:r>
            <a:br>
              <a:rPr sz="6400"/>
            </a:br>
            <a:r>
              <a:rPr sz="6400"/>
              <a:t>	B. They spoke and shared a meal</a:t>
            </a:r>
            <a:br>
              <a:rPr sz="6400"/>
            </a:br>
            <a:r>
              <a:rPr sz="6400"/>
              <a:t>	C. They examined His body</a:t>
            </a:r>
            <a:br>
              <a:rPr sz="6400"/>
            </a:br>
            <a:r>
              <a:rPr sz="6400"/>
              <a:t>	D. Upon hearing of it, Thomas doubted</a:t>
            </a:r>
            <a:br>
              <a:rPr sz="6400"/>
            </a:br>
            <a:r>
              <a:rPr sz="6400"/>
              <a:t>6. The 11 Apostles including Thomas (Jn 20:24-31)</a:t>
            </a:r>
            <a:br>
              <a:rPr sz="6400"/>
            </a:br>
            <a:r>
              <a:rPr sz="6400"/>
              <a:t>	A. The testimony of Thomas, the doubter</a:t>
            </a:r>
            <a:br>
              <a:rPr sz="6400"/>
            </a:br>
            <a:r>
              <a:rPr sz="6400"/>
              <a:t>7. The 7 Apostles (John 21)</a:t>
            </a:r>
            <a:br>
              <a:rPr sz="6400"/>
            </a:br>
            <a:r>
              <a:rPr sz="6400"/>
              <a:t>	A. Fishing in Galilee</a:t>
            </a:r>
            <a:br>
              <a:rPr sz="6400"/>
            </a:br>
            <a:r>
              <a:rPr sz="6400"/>
              <a:t>	B. They share a meal</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xfrm>
            <a:off x="1088410" y="500936"/>
            <a:ext cx="22207180" cy="12714128"/>
          </a:xfrm>
          <a:prstGeom prst="rect">
            <a:avLst/>
          </a:prstGeom>
        </p:spPr>
        <p:txBody>
          <a:bodyPr/>
          <a:lstStyle/>
          <a:p>
            <a:pPr defTabSz="1737360">
              <a:defRPr sz="6080"/>
            </a:pPr>
            <a:r>
              <a:rPr sz="5890"/>
              <a:t>8. The Great Commission (Mt 28:16-20; Mk 16:14-18)</a:t>
            </a:r>
            <a:br>
              <a:rPr sz="5890"/>
            </a:br>
            <a:r>
              <a:rPr sz="5890"/>
              <a:t>	A. The Commission helps explain the explosive growth of Christianity after the resurrection</a:t>
            </a:r>
            <a:br>
              <a:rPr sz="5890"/>
            </a:br>
            <a:r>
              <a:rPr sz="5890"/>
              <a:t>	B. If anyone else had delivered this commission, it would have had no impact. But, it was given by the resurrected Christ!</a:t>
            </a:r>
            <a:br>
              <a:rPr sz="5890"/>
            </a:br>
            <a:r>
              <a:rPr sz="5890"/>
              <a:t>	C. Jesus gave the commission after He had revealed HimSelf to a multitude of witnesses in many different ways.</a:t>
            </a:r>
            <a:br>
              <a:rPr sz="5890"/>
            </a:br>
            <a:r>
              <a:rPr sz="5890"/>
              <a:t>9. More than 500 at one time!</a:t>
            </a:r>
            <a:br>
              <a:rPr sz="5890"/>
            </a:br>
            <a:r>
              <a:rPr sz="5890"/>
              <a:t>	A. 1 Cor. 15:6</a:t>
            </a:r>
            <a:br>
              <a:rPr sz="5890"/>
            </a:br>
            <a:r>
              <a:rPr sz="5890"/>
              <a:t>	B. Paul writes about 20 years after. He has known many of the witnesses and most are still living.</a:t>
            </a:r>
            <a:br>
              <a:rPr sz="5890"/>
            </a:br>
            <a:r>
              <a:rPr sz="5890"/>
              <a:t>10. The changed life of Jesus’ own brother</a:t>
            </a:r>
            <a:br>
              <a:rPr sz="5890"/>
            </a:br>
            <a:r>
              <a:rPr sz="5890"/>
              <a:t>	A. John 7:5</a:t>
            </a:r>
            <a:br>
              <a:rPr sz="5890"/>
            </a:br>
            <a:r>
              <a:rPr sz="5890"/>
              <a:t>	B. 1 Cor 15:7</a:t>
            </a:r>
            <a:br>
              <a:rPr sz="5890"/>
            </a:br>
            <a:r>
              <a:rPr sz="5890"/>
              <a:t>	C. Wrote the letter of James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1106075" y="615375"/>
            <a:ext cx="22171850" cy="12485250"/>
          </a:xfrm>
          <a:prstGeom prst="rect">
            <a:avLst/>
          </a:prstGeom>
        </p:spPr>
        <p:txBody>
          <a:bodyPr/>
          <a:lstStyle/>
          <a:p>
            <a:pPr marL="50800" indent="25400">
              <a:defRPr sz="7800"/>
            </a:pPr>
            <a:r>
              <a:rPr sz="6400"/>
              <a:t>11. The final ascension witnesses</a:t>
            </a:r>
            <a:br>
              <a:rPr sz="6400"/>
            </a:br>
            <a:r>
              <a:rPr sz="6400"/>
              <a:t>	A. Acts 1:4-11</a:t>
            </a:r>
            <a:br>
              <a:rPr sz="6400"/>
            </a:br>
            <a:r>
              <a:rPr sz="6400"/>
              <a:t>	B. All of the living apostles were present, too</a:t>
            </a:r>
            <a:br>
              <a:rPr sz="6400"/>
            </a:br>
            <a:r>
              <a:rPr sz="6400"/>
              <a:t>12. All together, Jesus was present talking and travelling with disciples, eating and meeting with them for 40 days </a:t>
            </a:r>
            <a:br>
              <a:rPr sz="6400"/>
            </a:br>
            <a:r>
              <a:rPr sz="6400"/>
              <a:t>(Acts 1:1-3)</a:t>
            </a:r>
            <a:br>
              <a:rPr sz="6400"/>
            </a:br>
            <a:r>
              <a:rPr sz="6400"/>
              <a:t>	A. Plenty of time to be seen and to interact with many witnesses</a:t>
            </a:r>
            <a:br>
              <a:rPr sz="6400"/>
            </a:br>
            <a:r>
              <a:rPr sz="6400"/>
              <a:t>13. The changed apostles</a:t>
            </a:r>
            <a:br>
              <a:rPr sz="6400"/>
            </a:br>
            <a:r>
              <a:rPr sz="6400"/>
              <a:t>	A. Prior to the resurrection they are hiding, confused, frightened. </a:t>
            </a:r>
            <a:br>
              <a:rPr sz="6400"/>
            </a:br>
            <a:r>
              <a:rPr sz="6400"/>
              <a:t>	B. After seeing the resurrected Christ they are fearless and bold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