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1pPr>
    <a:lvl2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2pPr>
    <a:lvl3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3pPr>
    <a:lvl4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4pPr>
    <a:lvl5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5pPr>
    <a:lvl6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6pPr>
    <a:lvl7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7pPr>
    <a:lvl8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8pPr>
    <a:lvl9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12" name="Shape 212"/>
          <p:cNvSpPr/>
          <p:nvPr>
            <p:ph type="sldImg"/>
          </p:nvPr>
        </p:nvSpPr>
        <p:spPr>
          <a:xfrm>
            <a:off x="1143000" y="685800"/>
            <a:ext cx="4572000" cy="3429000"/>
          </a:xfrm>
          <a:prstGeom prst="rect">
            <a:avLst/>
          </a:prstGeom>
        </p:spPr>
        <p:txBody>
          <a:bodyPr/>
          <a:lstStyle/>
          <a:p>
            <a:pPr/>
          </a:p>
        </p:txBody>
      </p:sp>
      <p:sp>
        <p:nvSpPr>
          <p:cNvPr id="213" name="Shape 213"/>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 Id="rId3" Type="http://schemas.openxmlformats.org/officeDocument/2006/relationships/hyperlink" Target="https://genesisapologetics.com/faqs/noahs-flood-how-could-the-ark-have-been-seaworthy/#_ednref5" TargetMode="External"/></Relationships>

</file>

<file path=ppt/notesSlides/_rels/notesSlide2.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 Id="rId3" Type="http://schemas.openxmlformats.org/officeDocument/2006/relationships/hyperlink" Target="https://genesisapologetics.com/faqs/noahs-flood-how-could-the-ark-have-been-seaworthy/#_ednref5" TargetMode="External"/></Relationships>

</file>

<file path=ppt/notesSlides/_rels/notesSlide3.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 Id="rId3" Type="http://schemas.openxmlformats.org/officeDocument/2006/relationships/hyperlink" Target="https://genesisapologetics.com/faqs/noahs-flood-how-could-the-ark-have-been-seaworthy/#_ednref5"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1" name="Shape 311"/>
          <p:cNvSpPr/>
          <p:nvPr>
            <p:ph type="sldImg"/>
          </p:nvPr>
        </p:nvSpPr>
        <p:spPr>
          <a:prstGeom prst="rect">
            <a:avLst/>
          </a:prstGeom>
        </p:spPr>
        <p:txBody>
          <a:bodyPr/>
          <a:lstStyle/>
          <a:p>
            <a:pPr/>
          </a:p>
        </p:txBody>
      </p:sp>
      <p:sp>
        <p:nvSpPr>
          <p:cNvPr id="312" name="Shape 312"/>
          <p:cNvSpPr/>
          <p:nvPr>
            <p:ph type="body" sz="quarter" idx="1"/>
          </p:nvPr>
        </p:nvSpPr>
        <p:spPr>
          <a:prstGeom prst="rect">
            <a:avLst/>
          </a:prstGeom>
        </p:spPr>
        <p:txBody>
          <a:bodyPr/>
          <a:lstStyle/>
          <a:p>
            <a:pPr/>
            <a:r>
              <a:t>S.W. Hong, S. S. Na, B.S. Hyun, S.Y. Hong, D.S. Gong, K.J. Kang, S.H. Suh, K.H. Lee, &amp; Y.G. Je, “Safety investigation of Noah’s Ark in a seaway,” Creation.com: www.creation.com/safety-investigation-of-noahs-ark-in-a-seaway (January 1, 2014). </a:t>
            </a:r>
            <a:r>
              <a:rPr u="sng">
                <a:hlinkClick r:id="rId3" invalidUrl="" action="" tgtFrame="" tooltip="" history="1" highlightClick="0" endSnd="0"/>
              </a:rPr>
              <a:t>https://genesisapologetics.com/faqs/noahs-flood-how-could-the-ark-have-been-seaworthy/#_ednref5</a:t>
            </a:r>
            <a:r>
              <a:t>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8" name="Shape 318"/>
          <p:cNvSpPr/>
          <p:nvPr>
            <p:ph type="sldImg"/>
          </p:nvPr>
        </p:nvSpPr>
        <p:spPr>
          <a:prstGeom prst="rect">
            <a:avLst/>
          </a:prstGeom>
        </p:spPr>
        <p:txBody>
          <a:bodyPr/>
          <a:lstStyle/>
          <a:p>
            <a:pPr/>
          </a:p>
        </p:txBody>
      </p:sp>
      <p:sp>
        <p:nvSpPr>
          <p:cNvPr id="319" name="Shape 319"/>
          <p:cNvSpPr/>
          <p:nvPr>
            <p:ph type="body" sz="quarter" idx="1"/>
          </p:nvPr>
        </p:nvSpPr>
        <p:spPr>
          <a:prstGeom prst="rect">
            <a:avLst/>
          </a:prstGeom>
        </p:spPr>
        <p:txBody>
          <a:bodyPr/>
          <a:lstStyle/>
          <a:p>
            <a:pPr/>
            <a:r>
              <a:t>S.W. Hong, S. S. Na, B.S. Hyun, S.Y. Hong, D.S. Gong, K.J. Kang, S.H. Suh, K.H. Lee, &amp; Y.G. Je, “Safety investigation of Noah’s Ark in a seaway,” Creation.com: www.creation.com/safety-investigation-of-noahs-ark-in-a-seaway (January 1, 2014). </a:t>
            </a:r>
            <a:r>
              <a:rPr u="sng">
                <a:hlinkClick r:id="rId3" invalidUrl="" action="" tgtFrame="" tooltip="" history="1" highlightClick="0" endSnd="0"/>
              </a:rPr>
              <a:t>https://genesisapologetics.com/faqs/noahs-flood-how-could-the-ark-have-been-seaworthy/#_ednref5</a:t>
            </a:r>
            <a:r>
              <a:t>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7" name="Shape 327"/>
          <p:cNvSpPr/>
          <p:nvPr>
            <p:ph type="sldImg"/>
          </p:nvPr>
        </p:nvSpPr>
        <p:spPr>
          <a:prstGeom prst="rect">
            <a:avLst/>
          </a:prstGeom>
        </p:spPr>
        <p:txBody>
          <a:bodyPr/>
          <a:lstStyle/>
          <a:p>
            <a:pPr/>
          </a:p>
        </p:txBody>
      </p:sp>
      <p:sp>
        <p:nvSpPr>
          <p:cNvPr id="328" name="Shape 328"/>
          <p:cNvSpPr/>
          <p:nvPr>
            <p:ph type="body" sz="quarter" idx="1"/>
          </p:nvPr>
        </p:nvSpPr>
        <p:spPr>
          <a:prstGeom prst="rect">
            <a:avLst/>
          </a:prstGeom>
        </p:spPr>
        <p:txBody>
          <a:bodyPr/>
          <a:lstStyle/>
          <a:p>
            <a:pPr/>
            <a:r>
              <a:t>S.W. Hong, S. S. Na, B.S. Hyun, S.Y. Hong, D.S. Gong, K.J. Kang, S.H. Suh, K.H. Lee, &amp; Y.G. Je, “Safety investigation of Noah’s Ark in a seaway,” Creation.com: www.creation.com/safety-investigation-of-noahs-ark-in-a-seaway (January 1, 2014). </a:t>
            </a:r>
            <a:r>
              <a:rPr u="sng">
                <a:hlinkClick r:id="rId3" invalidUrl="" action="" tgtFrame="" tooltip="" history="1" highlightClick="0" endSnd="0"/>
              </a:rPr>
              <a:t>https://genesisapologetics.com/faqs/noahs-flood-how-could-the-ark-have-been-seaworthy/#_ednref5</a:t>
            </a:r>
            <a:r>
              <a:t> </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Title Text"/>
          <p:cNvSpPr txBox="1"/>
          <p:nvPr>
            <p:ph type="title"/>
          </p:nvPr>
        </p:nvSpPr>
        <p:spPr>
          <a:xfrm>
            <a:off x="673100" y="2870200"/>
            <a:ext cx="23050500" cy="4559300"/>
          </a:xfrm>
          <a:prstGeom prst="rect">
            <a:avLst/>
          </a:prstGeom>
        </p:spPr>
        <p:txBody>
          <a:bodyPr anchor="b"/>
          <a:lstStyle/>
          <a:p>
            <a:pPr/>
            <a:r>
              <a:t>Title Text</a:t>
            </a:r>
          </a:p>
        </p:txBody>
      </p:sp>
      <p:sp>
        <p:nvSpPr>
          <p:cNvPr id="12" name="Body Level One…"/>
          <p:cNvSpPr txBox="1"/>
          <p:nvPr>
            <p:ph type="body" sz="quarter" idx="1"/>
          </p:nvPr>
        </p:nvSpPr>
        <p:spPr>
          <a:xfrm>
            <a:off x="673100" y="7416800"/>
            <a:ext cx="23050500" cy="18161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93" name="Body Level One…"/>
          <p:cNvSpPr txBox="1"/>
          <p:nvPr>
            <p:ph type="body" idx="1"/>
          </p:nvPr>
        </p:nvSpPr>
        <p:spPr>
          <a:xfrm>
            <a:off x="1435100" y="1066800"/>
            <a:ext cx="21501100" cy="11557000"/>
          </a:xfrm>
          <a:prstGeom prst="rect">
            <a:avLst/>
          </a:prstGeom>
        </p:spPr>
        <p:txBody>
          <a:bodyPr/>
          <a:lstStyle>
            <a:lvl1pPr marL="736600" indent="-736600">
              <a:lnSpc>
                <a:spcPct val="120000"/>
              </a:lnSpc>
              <a:spcBef>
                <a:spcPts val="6500"/>
              </a:spcBef>
              <a:defRPr sz="6400"/>
            </a:lvl1pPr>
            <a:lvl2pPr marL="1473200" indent="-736600">
              <a:lnSpc>
                <a:spcPct val="120000"/>
              </a:lnSpc>
              <a:spcBef>
                <a:spcPts val="6500"/>
              </a:spcBef>
              <a:defRPr sz="6400"/>
            </a:lvl2pPr>
            <a:lvl3pPr marL="2209800" indent="-736600">
              <a:lnSpc>
                <a:spcPct val="120000"/>
              </a:lnSpc>
              <a:spcBef>
                <a:spcPts val="6500"/>
              </a:spcBef>
              <a:defRPr sz="6400"/>
            </a:lvl3pPr>
            <a:lvl4pPr marL="2946400" indent="-736600">
              <a:lnSpc>
                <a:spcPct val="120000"/>
              </a:lnSpc>
              <a:spcBef>
                <a:spcPts val="6500"/>
              </a:spcBef>
              <a:defRPr sz="6400"/>
            </a:lvl4pPr>
            <a:lvl5pPr marL="3683000" indent="-736600">
              <a:lnSpc>
                <a:spcPct val="120000"/>
              </a:lnSpc>
              <a:spcBef>
                <a:spcPts val="6500"/>
              </a:spcBef>
              <a:defRPr sz="6400"/>
            </a:lvl5pPr>
          </a:lstStyle>
          <a:p>
            <a:pPr/>
            <a:r>
              <a:t>Body Level One</a:t>
            </a:r>
          </a:p>
          <a:p>
            <a:pPr lvl="1"/>
            <a:r>
              <a:t>Body Level Two</a:t>
            </a:r>
          </a:p>
          <a:p>
            <a:pPr lvl="2"/>
            <a:r>
              <a:t>Body Level Three</a:t>
            </a:r>
          </a:p>
          <a:p>
            <a:pPr lvl="3"/>
            <a:r>
              <a:t>Body Level Four</a:t>
            </a:r>
          </a:p>
          <a:p>
            <a:pPr lvl="4"/>
            <a:r>
              <a:t>Body Level Five</a:t>
            </a:r>
          </a:p>
        </p:txBody>
      </p:sp>
      <p:sp>
        <p:nvSpPr>
          <p:cNvPr id="9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01" name="Close-up of Ducati motorcycle engine components"/>
          <p:cNvSpPr/>
          <p:nvPr>
            <p:ph type="pic" sz="half" idx="21"/>
          </p:nvPr>
        </p:nvSpPr>
        <p:spPr>
          <a:xfrm>
            <a:off x="12420509" y="5714207"/>
            <a:ext cx="11023601" cy="8255001"/>
          </a:xfrm>
          <a:prstGeom prst="rect">
            <a:avLst/>
          </a:prstGeom>
        </p:spPr>
        <p:txBody>
          <a:bodyPr lIns="91439" tIns="45719" rIns="91439" bIns="45719" anchor="t">
            <a:noAutofit/>
          </a:bodyPr>
          <a:lstStyle/>
          <a:p>
            <a:pPr/>
          </a:p>
        </p:txBody>
      </p:sp>
      <p:sp>
        <p:nvSpPr>
          <p:cNvPr id="102" name="Close-up of Ducati motorcycle gas cap"/>
          <p:cNvSpPr/>
          <p:nvPr>
            <p:ph type="pic" sz="half" idx="22"/>
          </p:nvPr>
        </p:nvSpPr>
        <p:spPr>
          <a:xfrm>
            <a:off x="12420600" y="-673100"/>
            <a:ext cx="11023600" cy="8255000"/>
          </a:xfrm>
          <a:prstGeom prst="rect">
            <a:avLst/>
          </a:prstGeom>
        </p:spPr>
        <p:txBody>
          <a:bodyPr lIns="91439" tIns="45719" rIns="91439" bIns="45719" anchor="t">
            <a:noAutofit/>
          </a:bodyPr>
          <a:lstStyle/>
          <a:p>
            <a:pPr/>
          </a:p>
        </p:txBody>
      </p:sp>
      <p:sp>
        <p:nvSpPr>
          <p:cNvPr id="103" name="Black and white photo of Ducati motorcycle engine components"/>
          <p:cNvSpPr/>
          <p:nvPr>
            <p:ph type="pic" idx="23"/>
          </p:nvPr>
        </p:nvSpPr>
        <p:spPr>
          <a:xfrm>
            <a:off x="-825499" y="-2108200"/>
            <a:ext cx="13804901" cy="18443211"/>
          </a:xfrm>
          <a:prstGeom prst="rect">
            <a:avLst/>
          </a:prstGeom>
        </p:spPr>
        <p:txBody>
          <a:bodyPr lIns="91439" tIns="45719" rIns="91439" bIns="45719" anchor="t">
            <a:noAutofit/>
          </a:bodyPr>
          <a:lstStyle/>
          <a:p>
            <a:pPr/>
          </a:p>
        </p:txBody>
      </p:sp>
      <p:sp>
        <p:nvSpPr>
          <p:cNvPr id="10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1" name="–Johnny Appleseed"/>
          <p:cNvSpPr txBox="1"/>
          <p:nvPr>
            <p:ph type="body" sz="quarter" idx="21"/>
          </p:nvPr>
        </p:nvSpPr>
        <p:spPr>
          <a:xfrm>
            <a:off x="2387600" y="8001000"/>
            <a:ext cx="19621500" cy="647700"/>
          </a:xfrm>
          <a:prstGeom prst="rect">
            <a:avLst/>
          </a:prstGeom>
        </p:spPr>
        <p:txBody>
          <a:bodyPr anchor="t">
            <a:spAutoFit/>
          </a:bodyPr>
          <a:lstStyle>
            <a:lvl1pPr marL="0" indent="0" algn="ctr">
              <a:spcBef>
                <a:spcPts val="0"/>
              </a:spcBef>
              <a:buSzTx/>
              <a:buNone/>
              <a:defRPr sz="3800"/>
            </a:lvl1pPr>
          </a:lstStyle>
          <a:p>
            <a:pPr/>
            <a:r>
              <a:t>–Johnny Appleseed</a:t>
            </a:r>
          </a:p>
        </p:txBody>
      </p:sp>
      <p:sp>
        <p:nvSpPr>
          <p:cNvPr id="112" name="“Type a quote here.”"/>
          <p:cNvSpPr txBox="1"/>
          <p:nvPr>
            <p:ph type="body" sz="quarter" idx="22"/>
          </p:nvPr>
        </p:nvSpPr>
        <p:spPr>
          <a:xfrm>
            <a:off x="2374900" y="5892800"/>
            <a:ext cx="19621500" cy="850900"/>
          </a:xfrm>
          <a:prstGeom prst="rect">
            <a:avLst/>
          </a:prstGeom>
        </p:spPr>
        <p:txBody>
          <a:bodyPr>
            <a:spAutoFit/>
          </a:bodyPr>
          <a:lstStyle>
            <a:lvl1pPr marL="0" indent="0" algn="ctr">
              <a:spcBef>
                <a:spcPts val="0"/>
              </a:spcBef>
              <a:buSzTx/>
              <a:buNone/>
            </a:lvl1pPr>
          </a:lstStyle>
          <a:p>
            <a:pPr/>
            <a:r>
              <a:t>“Type a quote here.”</a:t>
            </a:r>
          </a:p>
        </p:txBody>
      </p:sp>
      <p:sp>
        <p:nvSpPr>
          <p:cNvPr id="1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20" name="Front view of a red Ducati motorcycle against a black background"/>
          <p:cNvSpPr/>
          <p:nvPr>
            <p:ph type="pic" idx="21"/>
          </p:nvPr>
        </p:nvSpPr>
        <p:spPr>
          <a:xfrm>
            <a:off x="0" y="0"/>
            <a:ext cx="24384000" cy="13716000"/>
          </a:xfrm>
          <a:prstGeom prst="rect">
            <a:avLst/>
          </a:prstGeom>
        </p:spPr>
        <p:txBody>
          <a:bodyPr lIns="91439" tIns="45719" rIns="91439" bIns="45719" anchor="t">
            <a:noAutofit/>
          </a:bodyPr>
          <a:lstStyle/>
          <a:p>
            <a:pPr/>
          </a:p>
        </p:txBody>
      </p:sp>
      <p:sp>
        <p:nvSpPr>
          <p:cNvPr id="12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solidFill>
          <a:srgbClr val="FFFFFF"/>
        </a:solidFill>
      </p:bgPr>
    </p:bg>
    <p:spTree>
      <p:nvGrpSpPr>
        <p:cNvPr id="1" name=""/>
        <p:cNvGrpSpPr/>
        <p:nvPr/>
      </p:nvGrpSpPr>
      <p:grpSpPr>
        <a:xfrm>
          <a:off x="0" y="0"/>
          <a:ext cx="0" cy="0"/>
          <a:chOff x="0" y="0"/>
          <a:chExt cx="0" cy="0"/>
        </a:xfrm>
      </p:grpSpPr>
      <p:sp>
        <p:nvSpPr>
          <p:cNvPr id="135" name="Image"/>
          <p:cNvSpPr/>
          <p:nvPr>
            <p:ph type="pic" idx="21"/>
          </p:nvPr>
        </p:nvSpPr>
        <p:spPr>
          <a:xfrm>
            <a:off x="-1333500" y="-5524500"/>
            <a:ext cx="27051000" cy="21640800"/>
          </a:xfrm>
          <a:prstGeom prst="rect">
            <a:avLst/>
          </a:prstGeom>
        </p:spPr>
        <p:txBody>
          <a:bodyPr lIns="91439" tIns="45719" rIns="91439" bIns="45719" anchor="t">
            <a:noAutofit/>
          </a:bodyPr>
          <a:lstStyle/>
          <a:p>
            <a:pPr/>
          </a:p>
        </p:txBody>
      </p:sp>
      <p:sp>
        <p:nvSpPr>
          <p:cNvPr id="136" name="Slide Number"/>
          <p:cNvSpPr txBox="1"/>
          <p:nvPr>
            <p:ph type="sldNum" sz="quarter" idx="2"/>
          </p:nvPr>
        </p:nvSpPr>
        <p:spPr>
          <a:xfrm>
            <a:off x="12001499" y="13080999"/>
            <a:ext cx="368505" cy="374600"/>
          </a:xfrm>
          <a:prstGeom prst="rect">
            <a:avLst/>
          </a:prstGeom>
        </p:spPr>
        <p:txBody>
          <a:bodyPr/>
          <a:lstStyle>
            <a:lvl1pPr defTabSz="584200">
              <a:defRPr sz="1800">
                <a:solidFill>
                  <a:srgbClr val="FFFFFF"/>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3" name="Slide Number"/>
          <p:cNvSpPr txBox="1"/>
          <p:nvPr>
            <p:ph type="sldNum" sz="quarter" idx="2"/>
          </p:nvPr>
        </p:nvSpPr>
        <p:spPr>
          <a:xfrm>
            <a:off x="11927482" y="13019484"/>
            <a:ext cx="511176" cy="549276"/>
          </a:xfrm>
          <a:prstGeom prst="rect">
            <a:avLst/>
          </a:prstGeom>
        </p:spPr>
        <p:txBody>
          <a:bodyPr lIns="71437" tIns="71437" rIns="71437" bIns="71437" anchor="t"/>
          <a:lstStyle>
            <a:lvl1pPr defTabSz="821531">
              <a:defRPr sz="2800">
                <a:solidFill>
                  <a:srgbClr val="515151"/>
                </a:solidFill>
                <a:latin typeface="Cochin"/>
                <a:ea typeface="Cochin"/>
                <a:cs typeface="Cochin"/>
                <a:sym typeface="Coc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solidFill>
          <a:srgbClr val="FFFFFF"/>
        </a:solidFill>
      </p:bgPr>
    </p:bg>
    <p:spTree>
      <p:nvGrpSpPr>
        <p:cNvPr id="1" name=""/>
        <p:cNvGrpSpPr/>
        <p:nvPr/>
      </p:nvGrpSpPr>
      <p:grpSpPr>
        <a:xfrm>
          <a:off x="0" y="0"/>
          <a:ext cx="0" cy="0"/>
          <a:chOff x="0" y="0"/>
          <a:chExt cx="0" cy="0"/>
        </a:xfrm>
      </p:grpSpPr>
      <p:pic>
        <p:nvPicPr>
          <p:cNvPr id="150" name="image.png" descr="image.png"/>
          <p:cNvPicPr>
            <a:picLocks noChangeAspect="1"/>
          </p:cNvPicPr>
          <p:nvPr/>
        </p:nvPicPr>
        <p:blipFill>
          <a:blip r:embed="rId2">
            <a:extLst/>
          </a:blip>
          <a:stretch>
            <a:fillRect/>
          </a:stretch>
        </p:blipFill>
        <p:spPr>
          <a:xfrm>
            <a:off x="3047999" y="-1"/>
            <a:ext cx="18288001" cy="13716001"/>
          </a:xfrm>
          <a:prstGeom prst="rect">
            <a:avLst/>
          </a:prstGeom>
          <a:ln w="12700">
            <a:miter lim="400000"/>
          </a:ln>
        </p:spPr>
      </p:pic>
      <p:sp>
        <p:nvSpPr>
          <p:cNvPr id="151" name="Slide Number"/>
          <p:cNvSpPr txBox="1"/>
          <p:nvPr>
            <p:ph type="sldNum" sz="quarter" idx="2"/>
          </p:nvPr>
        </p:nvSpPr>
        <p:spPr>
          <a:xfrm>
            <a:off x="20801389" y="-1"/>
            <a:ext cx="534611" cy="528510"/>
          </a:xfrm>
          <a:prstGeom prst="rect">
            <a:avLst/>
          </a:prstGeom>
        </p:spPr>
        <p:txBody>
          <a:bodyPr lIns="91439" tIns="91439" rIns="91439" bIns="91439" anchor="t"/>
          <a:lstStyle>
            <a:lvl1pPr algn="r" defTabSz="1828800">
              <a:defRPr>
                <a:solidFill>
                  <a:srgbClr val="000000"/>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8" name="Slide Number"/>
          <p:cNvSpPr txBox="1"/>
          <p:nvPr>
            <p:ph type="sldNum" sz="quarter" idx="2"/>
          </p:nvPr>
        </p:nvSpPr>
        <p:spPr>
          <a:xfrm>
            <a:off x="11935814" y="13027124"/>
            <a:ext cx="494513" cy="502642"/>
          </a:xfrm>
          <a:prstGeom prst="rect">
            <a:avLst/>
          </a:prstGeom>
        </p:spPr>
        <p:txBody>
          <a:bodyPr lIns="71437" tIns="71437" rIns="71437" bIns="71437" anchor="ctr"/>
          <a:lstStyle>
            <a:lvl1pPr defTabSz="821531">
              <a:defRPr>
                <a:solidFill>
                  <a:srgbClr val="EBEBEB"/>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5" name="141703583_2880x1921.jpeg"/>
          <p:cNvSpPr/>
          <p:nvPr>
            <p:ph type="pic" idx="21"/>
          </p:nvPr>
        </p:nvSpPr>
        <p:spPr>
          <a:xfrm>
            <a:off x="1905000" y="0"/>
            <a:ext cx="20563290" cy="13716000"/>
          </a:xfrm>
          <a:prstGeom prst="rect">
            <a:avLst/>
          </a:prstGeom>
        </p:spPr>
        <p:txBody>
          <a:bodyPr lIns="91439" tIns="45719" rIns="91439" bIns="45719" anchor="t">
            <a:noAutofit/>
          </a:bodyPr>
          <a:lstStyle/>
          <a:p>
            <a:pPr/>
          </a:p>
        </p:txBody>
      </p:sp>
      <p:sp>
        <p:nvSpPr>
          <p:cNvPr id="166" name="Slide Number"/>
          <p:cNvSpPr txBox="1"/>
          <p:nvPr>
            <p:ph type="sldNum" sz="quarter" idx="2"/>
          </p:nvPr>
        </p:nvSpPr>
        <p:spPr>
          <a:xfrm>
            <a:off x="11935814" y="13027124"/>
            <a:ext cx="494513" cy="502642"/>
          </a:xfrm>
          <a:prstGeom prst="rect">
            <a:avLst/>
          </a:prstGeom>
        </p:spPr>
        <p:txBody>
          <a:bodyPr lIns="71437" tIns="71437" rIns="71437" bIns="71437" anchor="ctr"/>
          <a:lstStyle>
            <a:lvl1pPr defTabSz="821531">
              <a:defRPr>
                <a:solidFill>
                  <a:srgbClr val="EBEBEB"/>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Profile view of a red Ducati motorcycle"/>
          <p:cNvSpPr/>
          <p:nvPr>
            <p:ph type="pic" idx="21"/>
          </p:nvPr>
        </p:nvSpPr>
        <p:spPr>
          <a:xfrm>
            <a:off x="4280774" y="-1688429"/>
            <a:ext cx="15829857" cy="11849101"/>
          </a:xfrm>
          <a:prstGeom prst="rect">
            <a:avLst/>
          </a:prstGeom>
        </p:spPr>
        <p:txBody>
          <a:bodyPr lIns="91439" tIns="45719" rIns="91439" bIns="45719" anchor="t">
            <a:noAutofit/>
          </a:bodyPr>
          <a:lstStyle/>
          <a:p>
            <a:pPr/>
          </a:p>
        </p:txBody>
      </p:sp>
      <p:sp>
        <p:nvSpPr>
          <p:cNvPr id="21" name="Title Text"/>
          <p:cNvSpPr txBox="1"/>
          <p:nvPr>
            <p:ph type="title"/>
          </p:nvPr>
        </p:nvSpPr>
        <p:spPr>
          <a:xfrm>
            <a:off x="2387600" y="9728200"/>
            <a:ext cx="19621500" cy="1803400"/>
          </a:xfrm>
          <a:prstGeom prst="rect">
            <a:avLst/>
          </a:prstGeom>
        </p:spPr>
        <p:txBody>
          <a:bodyPr/>
          <a:lstStyle/>
          <a:p>
            <a:pPr/>
            <a:r>
              <a:t>Title Text</a:t>
            </a:r>
          </a:p>
        </p:txBody>
      </p:sp>
      <p:sp>
        <p:nvSpPr>
          <p:cNvPr id="22" name="Body Level One…"/>
          <p:cNvSpPr txBox="1"/>
          <p:nvPr>
            <p:ph type="body" sz="quarter" idx="1"/>
          </p:nvPr>
        </p:nvSpPr>
        <p:spPr>
          <a:xfrm>
            <a:off x="2387600" y="11518900"/>
            <a:ext cx="19621500" cy="16002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3" name="Slide Number"/>
          <p:cNvSpPr txBox="1"/>
          <p:nvPr>
            <p:ph type="sldNum" sz="quarter" idx="2"/>
          </p:nvPr>
        </p:nvSpPr>
        <p:spPr>
          <a:xfrm>
            <a:off x="20780280" y="35306"/>
            <a:ext cx="460376" cy="498476"/>
          </a:xfrm>
          <a:prstGeom prst="rect">
            <a:avLst/>
          </a:prstGeom>
        </p:spPr>
        <p:txBody>
          <a:bodyPr lIns="71437" tIns="71437" rIns="71437" bIns="71437"/>
          <a:lstStyle>
            <a:lvl1pPr defTabSz="821531">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0" name="Image"/>
          <p:cNvSpPr/>
          <p:nvPr>
            <p:ph type="pic" idx="21"/>
          </p:nvPr>
        </p:nvSpPr>
        <p:spPr>
          <a:xfrm>
            <a:off x="-541735" y="0"/>
            <a:ext cx="24384001" cy="13716002"/>
          </a:xfrm>
          <a:prstGeom prst="rect">
            <a:avLst/>
          </a:prstGeom>
        </p:spPr>
        <p:txBody>
          <a:bodyPr lIns="91439" tIns="45719" rIns="91439" bIns="45719" anchor="t">
            <a:noAutofit/>
          </a:bodyPr>
          <a:lstStyle/>
          <a:p>
            <a:pPr/>
          </a:p>
        </p:txBody>
      </p:sp>
      <p:sp>
        <p:nvSpPr>
          <p:cNvPr id="181" name="Slide Number"/>
          <p:cNvSpPr txBox="1"/>
          <p:nvPr>
            <p:ph type="sldNum" sz="quarter" idx="2"/>
          </p:nvPr>
        </p:nvSpPr>
        <p:spPr>
          <a:xfrm>
            <a:off x="11952882" y="13038931"/>
            <a:ext cx="460376" cy="498476"/>
          </a:xfrm>
          <a:prstGeom prst="rect">
            <a:avLst/>
          </a:prstGeom>
        </p:spPr>
        <p:txBody>
          <a:bodyPr lIns="71437" tIns="71437" rIns="71437" bIns="71437"/>
          <a:lstStyle>
            <a:lvl1pPr defTabSz="821531"/>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8" name="Title Text"/>
          <p:cNvSpPr txBox="1"/>
          <p:nvPr>
            <p:ph type="title"/>
          </p:nvPr>
        </p:nvSpPr>
        <p:spPr>
          <a:xfrm>
            <a:off x="4476750" y="767953"/>
            <a:ext cx="15430500" cy="2607469"/>
          </a:xfrm>
          <a:prstGeom prst="rect">
            <a:avLst/>
          </a:prstGeom>
        </p:spPr>
        <p:txBody>
          <a:bodyPr lIns="71437" tIns="71437" rIns="71437" bIns="71437"/>
          <a:lstStyle>
            <a:lvl1pPr defTabSz="821531">
              <a:defRPr cap="none" sz="10800">
                <a:solidFill>
                  <a:srgbClr val="6F6A5A"/>
                </a:solidFill>
                <a:latin typeface="Copperplate"/>
                <a:ea typeface="Copperplate"/>
                <a:cs typeface="Copperplate"/>
                <a:sym typeface="Copperplate"/>
              </a:defRPr>
            </a:lvl1pPr>
          </a:lstStyle>
          <a:p>
            <a:pPr/>
            <a:r>
              <a:t>Title Text</a:t>
            </a:r>
          </a:p>
        </p:txBody>
      </p:sp>
      <p:sp>
        <p:nvSpPr>
          <p:cNvPr id="189" name="Body Level One…"/>
          <p:cNvSpPr txBox="1"/>
          <p:nvPr>
            <p:ph type="body" sz="half" idx="1"/>
          </p:nvPr>
        </p:nvSpPr>
        <p:spPr>
          <a:xfrm>
            <a:off x="4476750" y="3893343"/>
            <a:ext cx="15430500" cy="8036720"/>
          </a:xfrm>
          <a:prstGeom prst="rect">
            <a:avLst/>
          </a:prstGeom>
        </p:spPr>
        <p:txBody>
          <a:bodyPr lIns="71437" tIns="71437" rIns="71437" bIns="71437"/>
          <a:lstStyle>
            <a:lvl1pPr marL="586740" indent="-586740" defTabSz="821531">
              <a:spcBef>
                <a:spcPts val="4200"/>
              </a:spcBef>
              <a:buClr>
                <a:srgbClr val="A29A85"/>
              </a:buClr>
              <a:buSzPct val="100000"/>
              <a:defRPr sz="5600">
                <a:solidFill>
                  <a:srgbClr val="6F6A5A"/>
                </a:solidFill>
                <a:latin typeface="Baskerville"/>
                <a:ea typeface="Baskerville"/>
                <a:cs typeface="Baskerville"/>
                <a:sym typeface="Baskerville"/>
              </a:defRPr>
            </a:lvl1pPr>
            <a:lvl2pPr marL="1005839" indent="-586739" defTabSz="821531">
              <a:spcBef>
                <a:spcPts val="4200"/>
              </a:spcBef>
              <a:buClr>
                <a:srgbClr val="A29A85"/>
              </a:buClr>
              <a:buSzPct val="100000"/>
              <a:defRPr sz="5600">
                <a:solidFill>
                  <a:srgbClr val="6F6A5A"/>
                </a:solidFill>
                <a:latin typeface="Baskerville"/>
                <a:ea typeface="Baskerville"/>
                <a:cs typeface="Baskerville"/>
                <a:sym typeface="Baskerville"/>
              </a:defRPr>
            </a:lvl2pPr>
            <a:lvl3pPr marL="1348739" indent="-586739" defTabSz="821531">
              <a:spcBef>
                <a:spcPts val="4200"/>
              </a:spcBef>
              <a:buClr>
                <a:srgbClr val="A29A85"/>
              </a:buClr>
              <a:buSzPct val="100000"/>
              <a:defRPr sz="5600">
                <a:solidFill>
                  <a:srgbClr val="6F6A5A"/>
                </a:solidFill>
                <a:latin typeface="Baskerville"/>
                <a:ea typeface="Baskerville"/>
                <a:cs typeface="Baskerville"/>
                <a:sym typeface="Baskerville"/>
              </a:defRPr>
            </a:lvl3pPr>
            <a:lvl4pPr marL="1729739" indent="-586739" defTabSz="821531">
              <a:spcBef>
                <a:spcPts val="4200"/>
              </a:spcBef>
              <a:buClr>
                <a:srgbClr val="A29A85"/>
              </a:buClr>
              <a:buSzPct val="100000"/>
              <a:defRPr sz="5600">
                <a:solidFill>
                  <a:srgbClr val="6F6A5A"/>
                </a:solidFill>
                <a:latin typeface="Baskerville"/>
                <a:ea typeface="Baskerville"/>
                <a:cs typeface="Baskerville"/>
                <a:sym typeface="Baskerville"/>
              </a:defRPr>
            </a:lvl4pPr>
            <a:lvl5pPr marL="2110739" indent="-586739" defTabSz="821531">
              <a:spcBef>
                <a:spcPts val="4200"/>
              </a:spcBef>
              <a:buClr>
                <a:srgbClr val="A29A85"/>
              </a:buClr>
              <a:buSzPct val="100000"/>
              <a:defRPr sz="5600">
                <a:solidFill>
                  <a:srgbClr val="6F6A5A"/>
                </a:solid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190" name="Slide Number"/>
          <p:cNvSpPr txBox="1"/>
          <p:nvPr>
            <p:ph type="sldNum" sz="quarter" idx="2"/>
          </p:nvPr>
        </p:nvSpPr>
        <p:spPr>
          <a:xfrm>
            <a:off x="11952882" y="12662296"/>
            <a:ext cx="460376" cy="498476"/>
          </a:xfrm>
          <a:prstGeom prst="rect">
            <a:avLst/>
          </a:prstGeom>
        </p:spPr>
        <p:txBody>
          <a:bodyPr lIns="71437" tIns="71437" rIns="71437" bIns="71437" anchor="t"/>
          <a:lstStyle>
            <a:lvl1pPr defTabSz="821531">
              <a:defRPr>
                <a:solidFill>
                  <a:srgbClr val="6F6A5A"/>
                </a:solidFill>
                <a:latin typeface="Cochin"/>
                <a:ea typeface="Cochin"/>
                <a:cs typeface="Cochin"/>
                <a:sym typeface="Coc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197" name="Slide Number"/>
          <p:cNvSpPr txBox="1"/>
          <p:nvPr>
            <p:ph type="sldNum" sz="quarter" idx="2"/>
          </p:nvPr>
        </p:nvSpPr>
        <p:spPr>
          <a:xfrm>
            <a:off x="22496303" y="12753103"/>
            <a:ext cx="668497" cy="649447"/>
          </a:xfrm>
          <a:prstGeom prst="rect">
            <a:avLst/>
          </a:prstGeom>
        </p:spPr>
        <p:txBody>
          <a:bodyPr lIns="121919" tIns="121919" rIns="121919" bIns="121919" anchor="ctr"/>
          <a:lstStyle>
            <a:lvl1pPr algn="r" defTabSz="2438400">
              <a:defRPr sz="32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bg>
      <p:bgPr>
        <a:solidFill>
          <a:srgbClr val="FFFFFF"/>
        </a:solidFill>
      </p:bgPr>
    </p:bg>
    <p:spTree>
      <p:nvGrpSpPr>
        <p:cNvPr id="1" name=""/>
        <p:cNvGrpSpPr/>
        <p:nvPr/>
      </p:nvGrpSpPr>
      <p:grpSpPr>
        <a:xfrm>
          <a:off x="0" y="0"/>
          <a:ext cx="0" cy="0"/>
          <a:chOff x="0" y="0"/>
          <a:chExt cx="0" cy="0"/>
        </a:xfrm>
      </p:grpSpPr>
      <p:sp>
        <p:nvSpPr>
          <p:cNvPr id="204" name="Title Text"/>
          <p:cNvSpPr txBox="1"/>
          <p:nvPr>
            <p:ph type="title"/>
          </p:nvPr>
        </p:nvSpPr>
        <p:spPr>
          <a:xfrm>
            <a:off x="1676400" y="730250"/>
            <a:ext cx="21031200" cy="2651126"/>
          </a:xfrm>
          <a:prstGeom prst="rect">
            <a:avLst/>
          </a:prstGeom>
        </p:spPr>
        <p:txBody>
          <a:bodyPr lIns="91439" tIns="91439" rIns="91439" bIns="91439"/>
          <a:lstStyle>
            <a:lvl1pPr algn="l" defTabSz="1828800">
              <a:lnSpc>
                <a:spcPct val="90000"/>
              </a:lnSpc>
              <a:defRPr cap="none" sz="8800">
                <a:solidFill>
                  <a:srgbClr val="000000"/>
                </a:solidFill>
                <a:latin typeface="Calibri Light"/>
                <a:ea typeface="Calibri Light"/>
                <a:cs typeface="Calibri Light"/>
                <a:sym typeface="Calibri Light"/>
              </a:defRPr>
            </a:lvl1pPr>
          </a:lstStyle>
          <a:p>
            <a:pPr/>
            <a:r>
              <a:t>Title Text</a:t>
            </a:r>
          </a:p>
        </p:txBody>
      </p:sp>
      <p:sp>
        <p:nvSpPr>
          <p:cNvPr id="205" name="Body Level One…"/>
          <p:cNvSpPr txBox="1"/>
          <p:nvPr>
            <p:ph type="body" idx="1"/>
          </p:nvPr>
        </p:nvSpPr>
        <p:spPr>
          <a:xfrm>
            <a:off x="1676400" y="3651250"/>
            <a:ext cx="21031200" cy="8702676"/>
          </a:xfrm>
          <a:prstGeom prst="rect">
            <a:avLst/>
          </a:prstGeom>
        </p:spPr>
        <p:txBody>
          <a:bodyPr lIns="91439" tIns="91439" rIns="91439" bIns="91439" anchor="t"/>
          <a:lstStyle>
            <a:lvl1pPr marL="457200" indent="-457200" defTabSz="1828800">
              <a:lnSpc>
                <a:spcPct val="90000"/>
              </a:lnSpc>
              <a:spcBef>
                <a:spcPts val="2000"/>
              </a:spcBef>
              <a:buSzPct val="100000"/>
              <a:buFont typeface="Arial"/>
              <a:defRPr sz="5600">
                <a:solidFill>
                  <a:srgbClr val="000000"/>
                </a:solidFill>
                <a:latin typeface="Calibri"/>
                <a:ea typeface="Calibri"/>
                <a:cs typeface="Calibri"/>
                <a:sym typeface="Calibri"/>
              </a:defRPr>
            </a:lvl1pPr>
            <a:lvl2pPr marL="990600" indent="-533400" defTabSz="1828800">
              <a:lnSpc>
                <a:spcPct val="90000"/>
              </a:lnSpc>
              <a:spcBef>
                <a:spcPts val="2000"/>
              </a:spcBef>
              <a:buSzPct val="100000"/>
              <a:buFont typeface="Arial"/>
              <a:defRPr sz="5600">
                <a:solidFill>
                  <a:srgbClr val="000000"/>
                </a:solidFill>
                <a:latin typeface="Calibri"/>
                <a:ea typeface="Calibri"/>
                <a:cs typeface="Calibri"/>
                <a:sym typeface="Calibri"/>
              </a:defRPr>
            </a:lvl2pPr>
            <a:lvl3pPr marL="1554479" indent="-640079" defTabSz="1828800">
              <a:lnSpc>
                <a:spcPct val="90000"/>
              </a:lnSpc>
              <a:spcBef>
                <a:spcPts val="2000"/>
              </a:spcBef>
              <a:buSzPct val="100000"/>
              <a:buFont typeface="Arial"/>
              <a:defRPr sz="5600">
                <a:solidFill>
                  <a:srgbClr val="000000"/>
                </a:solidFill>
                <a:latin typeface="Calibri"/>
                <a:ea typeface="Calibri"/>
                <a:cs typeface="Calibri"/>
                <a:sym typeface="Calibri"/>
              </a:defRPr>
            </a:lvl3pPr>
            <a:lvl4pPr marL="2082800" indent="-711200" defTabSz="1828800">
              <a:lnSpc>
                <a:spcPct val="90000"/>
              </a:lnSpc>
              <a:spcBef>
                <a:spcPts val="2000"/>
              </a:spcBef>
              <a:buSzPct val="100000"/>
              <a:buFont typeface="Arial"/>
              <a:defRPr sz="5600">
                <a:solidFill>
                  <a:srgbClr val="000000"/>
                </a:solidFill>
                <a:latin typeface="Calibri"/>
                <a:ea typeface="Calibri"/>
                <a:cs typeface="Calibri"/>
                <a:sym typeface="Calibri"/>
              </a:defRPr>
            </a:lvl4pPr>
            <a:lvl5pPr marL="2540000" indent="-711200" defTabSz="1828800">
              <a:lnSpc>
                <a:spcPct val="90000"/>
              </a:lnSpc>
              <a:spcBef>
                <a:spcPts val="2000"/>
              </a:spcBef>
              <a:buSzPct val="100000"/>
              <a:buFont typeface="Arial"/>
              <a:defRPr sz="5600">
                <a:solidFill>
                  <a:srgbClr val="000000"/>
                </a:solid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206" name="Slide Number"/>
          <p:cNvSpPr txBox="1"/>
          <p:nvPr>
            <p:ph type="sldNum" sz="quarter" idx="2"/>
          </p:nvPr>
        </p:nvSpPr>
        <p:spPr>
          <a:xfrm>
            <a:off x="22203052" y="12835870"/>
            <a:ext cx="504548" cy="483910"/>
          </a:xfrm>
          <a:prstGeom prst="rect">
            <a:avLst/>
          </a:prstGeom>
        </p:spPr>
        <p:txBody>
          <a:bodyPr lIns="91439" tIns="91439" rIns="91439" bIns="91439" anchor="ctr"/>
          <a:lstStyle>
            <a:lvl1pPr algn="r" defTabSz="1828800">
              <a:defRPr>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673100" y="4572000"/>
            <a:ext cx="23050500" cy="45593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Front view of a red Ducati motorcycle"/>
          <p:cNvSpPr/>
          <p:nvPr>
            <p:ph type="pic" idx="21"/>
          </p:nvPr>
        </p:nvSpPr>
        <p:spPr>
          <a:xfrm>
            <a:off x="10590462" y="1511300"/>
            <a:ext cx="13644824" cy="12128732"/>
          </a:xfrm>
          <a:prstGeom prst="rect">
            <a:avLst/>
          </a:prstGeom>
        </p:spPr>
        <p:txBody>
          <a:bodyPr lIns="91439" tIns="45719" rIns="91439" bIns="45719" anchor="t">
            <a:noAutofit/>
          </a:bodyPr>
          <a:lstStyle/>
          <a:p>
            <a:pPr/>
          </a:p>
        </p:txBody>
      </p:sp>
      <p:sp>
        <p:nvSpPr>
          <p:cNvPr id="39" name="Title Text"/>
          <p:cNvSpPr txBox="1"/>
          <p:nvPr>
            <p:ph type="title"/>
          </p:nvPr>
        </p:nvSpPr>
        <p:spPr>
          <a:xfrm>
            <a:off x="673100" y="1435100"/>
            <a:ext cx="11049000" cy="5461000"/>
          </a:xfrm>
          <a:prstGeom prst="rect">
            <a:avLst/>
          </a:prstGeom>
        </p:spPr>
        <p:txBody>
          <a:bodyPr anchor="b"/>
          <a:lstStyle/>
          <a:p>
            <a:pPr/>
            <a:r>
              <a:t>Title Text</a:t>
            </a:r>
          </a:p>
        </p:txBody>
      </p:sp>
      <p:sp>
        <p:nvSpPr>
          <p:cNvPr id="40" name="Body Level One…"/>
          <p:cNvSpPr txBox="1"/>
          <p:nvPr>
            <p:ph type="body" sz="quarter" idx="1"/>
          </p:nvPr>
        </p:nvSpPr>
        <p:spPr>
          <a:xfrm>
            <a:off x="673100" y="6870700"/>
            <a:ext cx="11049000" cy="54610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marL="736600" indent="-736600">
              <a:lnSpc>
                <a:spcPct val="120000"/>
              </a:lnSpc>
              <a:spcBef>
                <a:spcPts val="6500"/>
              </a:spcBef>
              <a:defRPr sz="6400"/>
            </a:lvl1pPr>
            <a:lvl2pPr marL="1473200" indent="-736600">
              <a:lnSpc>
                <a:spcPct val="120000"/>
              </a:lnSpc>
              <a:spcBef>
                <a:spcPts val="6500"/>
              </a:spcBef>
              <a:defRPr sz="6400"/>
            </a:lvl2pPr>
            <a:lvl3pPr marL="2209800" indent="-736600">
              <a:lnSpc>
                <a:spcPct val="120000"/>
              </a:lnSpc>
              <a:spcBef>
                <a:spcPts val="6500"/>
              </a:spcBef>
              <a:defRPr sz="6400"/>
            </a:lvl3pPr>
            <a:lvl4pPr marL="2946400" indent="-736600">
              <a:lnSpc>
                <a:spcPct val="120000"/>
              </a:lnSpc>
              <a:spcBef>
                <a:spcPts val="6500"/>
              </a:spcBef>
              <a:defRPr sz="6400"/>
            </a:lvl4pPr>
            <a:lvl5pPr marL="3683000" indent="-736600">
              <a:lnSpc>
                <a:spcPct val="120000"/>
              </a:lnSpc>
              <a:spcBef>
                <a:spcPts val="6500"/>
              </a:spcBef>
              <a:defRPr sz="64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Front view of a red Ducati motorcycle"/>
          <p:cNvSpPr/>
          <p:nvPr>
            <p:ph type="pic" sz="half" idx="21"/>
          </p:nvPr>
        </p:nvSpPr>
        <p:spPr>
          <a:xfrm>
            <a:off x="11814854" y="3233783"/>
            <a:ext cx="11753235" cy="10447317"/>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673100" y="3835400"/>
            <a:ext cx="11049000" cy="8864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Small">
    <p:spTree>
      <p:nvGrpSpPr>
        <p:cNvPr id="1" name=""/>
        <p:cNvGrpSpPr/>
        <p:nvPr/>
      </p:nvGrpSpPr>
      <p:grpSpPr>
        <a:xfrm>
          <a:off x="0" y="0"/>
          <a:ext cx="0" cy="0"/>
          <a:chOff x="0" y="0"/>
          <a:chExt cx="0" cy="0"/>
        </a:xfrm>
      </p:grpSpPr>
      <p:sp>
        <p:nvSpPr>
          <p:cNvPr id="75" name="Title Text"/>
          <p:cNvSpPr txBox="1"/>
          <p:nvPr>
            <p:ph type="title"/>
          </p:nvPr>
        </p:nvSpPr>
        <p:spPr>
          <a:prstGeom prst="rect">
            <a:avLst/>
          </a:prstGeom>
        </p:spPr>
        <p:txBody>
          <a:bodyPr/>
          <a:lstStyle/>
          <a:p>
            <a:pPr/>
            <a:r>
              <a:t>Title Text</a:t>
            </a:r>
          </a:p>
        </p:txBody>
      </p:sp>
      <p:sp>
        <p:nvSpPr>
          <p:cNvPr id="76" name="Body Level One…"/>
          <p:cNvSpPr txBox="1"/>
          <p:nvPr>
            <p:ph type="body" sz="half" idx="1"/>
          </p:nvPr>
        </p:nvSpPr>
        <p:spPr>
          <a:xfrm>
            <a:off x="673100" y="3835400"/>
            <a:ext cx="11049000" cy="8864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Large">
    <p:spTree>
      <p:nvGrpSpPr>
        <p:cNvPr id="1" name=""/>
        <p:cNvGrpSpPr/>
        <p:nvPr/>
      </p:nvGrpSpPr>
      <p:grpSpPr>
        <a:xfrm>
          <a:off x="0" y="0"/>
          <a:ext cx="0" cy="0"/>
          <a:chOff x="0" y="0"/>
          <a:chExt cx="0" cy="0"/>
        </a:xfrm>
      </p:grpSpPr>
      <p:sp>
        <p:nvSpPr>
          <p:cNvPr id="84" name="Title Text"/>
          <p:cNvSpPr txBox="1"/>
          <p:nvPr>
            <p:ph type="title"/>
          </p:nvPr>
        </p:nvSpPr>
        <p:spPr>
          <a:prstGeom prst="rect">
            <a:avLst/>
          </a:prstGeom>
        </p:spPr>
        <p:txBody>
          <a:bodyPr/>
          <a:lstStyle/>
          <a:p>
            <a:pPr/>
            <a:r>
              <a:t>Title Text</a:t>
            </a:r>
          </a:p>
        </p:txBody>
      </p:sp>
      <p:sp>
        <p:nvSpPr>
          <p:cNvPr id="85" name="Body Level One…"/>
          <p:cNvSpPr txBox="1"/>
          <p:nvPr>
            <p:ph type="body" sz="half" idx="1"/>
          </p:nvPr>
        </p:nvSpPr>
        <p:spPr>
          <a:xfrm>
            <a:off x="673100" y="3835400"/>
            <a:ext cx="11049000" cy="8864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 Id="rId26"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673100" y="355600"/>
            <a:ext cx="23050500" cy="342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673100" y="3835400"/>
            <a:ext cx="23050500" cy="8864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976100" y="13081000"/>
            <a:ext cx="419100" cy="457200"/>
          </a:xfrm>
          <a:prstGeom prst="rect">
            <a:avLst/>
          </a:prstGeom>
          <a:ln w="12700">
            <a:miter lim="400000"/>
          </a:ln>
        </p:spPr>
        <p:txBody>
          <a:bodyPr wrap="none" lIns="50800" tIns="50800" rIns="50800" bIns="50800" anchor="b">
            <a:spAutoFit/>
          </a:bodyPr>
          <a:lstStyle>
            <a:lvl1pPr algn="ctr">
              <a:lnSpc>
                <a:spcPct val="100000"/>
              </a:lnSpc>
              <a:spcBef>
                <a:spcPts val="0"/>
              </a:spcBef>
              <a:defRPr sz="24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1pPr>
      <a:lvl2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2pPr>
      <a:lvl3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3pPr>
      <a:lvl4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4pPr>
      <a:lvl5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5pPr>
      <a:lvl6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6pPr>
      <a:lvl7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7pPr>
      <a:lvl8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8pPr>
      <a:lvl9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9pPr>
    </p:titleStyle>
    <p:bodyStyle>
      <a:lvl1pPr marL="5842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1pPr>
      <a:lvl2pPr marL="11684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2pPr>
      <a:lvl3pPr marL="17526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3pPr>
      <a:lvl4pPr marL="23368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4pPr>
      <a:lvl5pPr marL="29210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5pPr>
      <a:lvl6pPr marL="35052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6pPr>
      <a:lvl7pPr marL="40894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7pPr>
      <a:lvl8pPr marL="46736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8pPr>
      <a:lvl9pPr marL="52578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1pPr>
      <a:lvl2pPr marL="0" marR="0" indent="228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2pPr>
      <a:lvl3pPr marL="0" marR="0" indent="457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3pPr>
      <a:lvl4pPr marL="0" marR="0" indent="685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4pPr>
      <a:lvl5pPr marL="0" marR="0" indent="9144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5pPr>
      <a:lvl6pPr marL="0" marR="0" indent="11430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6pPr>
      <a:lvl7pPr marL="0" marR="0" indent="1371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7pPr>
      <a:lvl8pPr marL="0" marR="0" indent="1600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8pPr>
      <a:lvl9pPr marL="0" marR="0" indent="1828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tif"/><Relationship Id="rId3" Type="http://schemas.openxmlformats.org/officeDocument/2006/relationships/image" Target="../media/image2.tif"/><Relationship Id="rId4"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tif"/><Relationship Id="rId3" Type="http://schemas.openxmlformats.org/officeDocument/2006/relationships/image" Target="../media/image2.tif"/><Relationship Id="rId4" Type="http://schemas.openxmlformats.org/officeDocument/2006/relationships/image" Target="../media/image2.png"/><Relationship Id="rId5" Type="http://schemas.openxmlformats.org/officeDocument/2006/relationships/image" Target="../media/image6.png"/><Relationship Id="rId6" Type="http://schemas.openxmlformats.org/officeDocument/2006/relationships/image" Target="../media/image7.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tif"/><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4.tif"/></Relationships>

</file>

<file path=ppt/slides/_rels/slide1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8.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9.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tif"/><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5.tif"/></Relationships>

</file>

<file path=ppt/slides/_rels/slide1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tif"/></Relationships>

</file>

<file path=ppt/slides/_rels/slide1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tif"/><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7.tif"/></Relationships>

</file>

<file path=ppt/slides/_rels/slide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tif"/><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tif"/><Relationship Id="rId3" Type="http://schemas.openxmlformats.org/officeDocument/2006/relationships/image" Target="../media/image2.png"/><Relationship Id="rId4" Type="http://schemas.openxmlformats.org/officeDocument/2006/relationships/image" Target="../media/image10.png"/><Relationship Id="rId5" Type="http://schemas.openxmlformats.org/officeDocument/2006/relationships/image" Target="../media/image11.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tif"/><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1.gif"/></Relationships>

</file>

<file path=ppt/slides/_rels/slide2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8.tif"/><Relationship Id="rId3" Type="http://schemas.openxmlformats.org/officeDocument/2006/relationships/image" Target="../media/image2.tif"/><Relationship Id="rId4" Type="http://schemas.openxmlformats.org/officeDocument/2006/relationships/image" Target="../media/image2.png"/><Relationship Id="rId5" Type="http://schemas.openxmlformats.org/officeDocument/2006/relationships/image" Target="../media/image6.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tif"/><Relationship Id="rId3" Type="http://schemas.openxmlformats.org/officeDocument/2006/relationships/image" Target="../media/image12.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3.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 Id="rId3" Type="http://schemas.openxmlformats.org/officeDocument/2006/relationships/image" Target="../media/image2.tif"/><Relationship Id="rId4" Type="http://schemas.openxmlformats.org/officeDocument/2006/relationships/image" Target="../media/image2.png"/><Relationship Id="rId5" Type="http://schemas.openxmlformats.org/officeDocument/2006/relationships/image" Target="../media/image6.png"/><Relationship Id="rId6" Type="http://schemas.openxmlformats.org/officeDocument/2006/relationships/image" Target="../media/image3.tif"/></Relationships>

</file>

<file path=ppt/slides/_rels/slide2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14.png"/><Relationship Id="rId4" Type="http://schemas.openxmlformats.org/officeDocument/2006/relationships/image" Target="../media/image2.tif"/><Relationship Id="rId5" Type="http://schemas.openxmlformats.org/officeDocument/2006/relationships/image" Target="../media/image2.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2.tif"/><Relationship Id="rId4" Type="http://schemas.openxmlformats.org/officeDocument/2006/relationships/image" Target="../media/image2.png"/><Relationship Id="rId5" Type="http://schemas.openxmlformats.org/officeDocument/2006/relationships/image" Target="../media/image6.png"/><Relationship Id="rId6" Type="http://schemas.openxmlformats.org/officeDocument/2006/relationships/image" Target="../media/image10.tif"/></Relationships>

</file>

<file path=ppt/slides/_rels/slide2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tif"/><Relationship Id="rId3" Type="http://schemas.openxmlformats.org/officeDocument/2006/relationships/image" Target="../media/image2.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5.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6.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1.tif"/><Relationship Id="rId3" Type="http://schemas.openxmlformats.org/officeDocument/2006/relationships/image" Target="../media/image17.png"/><Relationship Id="rId4" Type="http://schemas.openxmlformats.org/officeDocument/2006/relationships/image" Target="../media/image2.tif"/><Relationship Id="rId5" Type="http://schemas.openxmlformats.org/officeDocument/2006/relationships/image" Target="../media/image2.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1.tif"/><Relationship Id="rId3" Type="http://schemas.openxmlformats.org/officeDocument/2006/relationships/image" Target="../media/image17.png"/><Relationship Id="rId4" Type="http://schemas.openxmlformats.org/officeDocument/2006/relationships/image" Target="../media/image2.tif"/><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18.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1.tif"/><Relationship Id="rId3" Type="http://schemas.openxmlformats.org/officeDocument/2006/relationships/image" Target="../media/image17.png"/><Relationship Id="rId4" Type="http://schemas.openxmlformats.org/officeDocument/2006/relationships/image" Target="../media/image2.tif"/><Relationship Id="rId5" Type="http://schemas.openxmlformats.org/officeDocument/2006/relationships/image" Target="../media/image2.png"/><Relationship Id="rId6" Type="http://schemas.openxmlformats.org/officeDocument/2006/relationships/image" Target="../media/image19.png"/><Relationship Id="rId7" Type="http://schemas.openxmlformats.org/officeDocument/2006/relationships/image" Target="../media/image12.tif"/><Relationship Id="rId8" Type="http://schemas.openxmlformats.org/officeDocument/2006/relationships/image" Target="../media/image13.tif"/><Relationship Id="rId9" Type="http://schemas.openxmlformats.org/officeDocument/2006/relationships/image" Target="../media/image14.tif"/></Relationships>

</file>

<file path=ppt/slides/_rels/slide3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tif"/><Relationship Id="rId3" Type="http://schemas.openxmlformats.org/officeDocument/2006/relationships/image" Target="../media/image2.png"/><Relationship Id="rId4" Type="http://schemas.openxmlformats.org/officeDocument/2006/relationships/image" Target="../media/image20.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tif"/><Relationship Id="rId3" Type="http://schemas.openxmlformats.org/officeDocument/2006/relationships/image" Target="../media/image2.png"/><Relationship Id="rId4" Type="http://schemas.openxmlformats.org/officeDocument/2006/relationships/image" Target="../media/image20.png"/><Relationship Id="rId5" Type="http://schemas.openxmlformats.org/officeDocument/2006/relationships/image" Target="../media/image21.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tif"/><Relationship Id="rId3" Type="http://schemas.openxmlformats.org/officeDocument/2006/relationships/image" Target="../media/image2.png"/><Relationship Id="rId4" Type="http://schemas.openxmlformats.org/officeDocument/2006/relationships/image" Target="../media/image20.png"/><Relationship Id="rId5" Type="http://schemas.openxmlformats.org/officeDocument/2006/relationships/image" Target="../media/image3.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tif"/><Relationship Id="rId3" Type="http://schemas.openxmlformats.org/officeDocument/2006/relationships/image" Target="../media/image2.png"/><Relationship Id="rId4" Type="http://schemas.openxmlformats.org/officeDocument/2006/relationships/image" Target="../media/image20.png"/><Relationship Id="rId5" Type="http://schemas.openxmlformats.org/officeDocument/2006/relationships/image" Target="../media/image3.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tif"/><Relationship Id="rId3" Type="http://schemas.openxmlformats.org/officeDocument/2006/relationships/image" Target="../media/image2.png"/><Relationship Id="rId4" Type="http://schemas.openxmlformats.org/officeDocument/2006/relationships/image" Target="../media/image20.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tif"/><Relationship Id="rId3" Type="http://schemas.openxmlformats.org/officeDocument/2006/relationships/image" Target="../media/image2.png"/><Relationship Id="rId4" Type="http://schemas.openxmlformats.org/officeDocument/2006/relationships/image" Target="../media/image20.png"/><Relationship Id="rId5" Type="http://schemas.openxmlformats.org/officeDocument/2006/relationships/image" Target="../media/image3.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2.png"/><Relationship Id="rId3" Type="http://schemas.openxmlformats.org/officeDocument/2006/relationships/image" Target="../media/image2.tif"/><Relationship Id="rId4" Type="http://schemas.openxmlformats.org/officeDocument/2006/relationships/image" Target="../media/image2.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20.xml"/></Relationships>

</file>

<file path=ppt/slides/_rels/slide4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tif"/><Relationship Id="rId3" Type="http://schemas.openxmlformats.org/officeDocument/2006/relationships/image" Target="../media/image2.tif"/><Relationship Id="rId4" Type="http://schemas.openxmlformats.org/officeDocument/2006/relationships/image" Target="../media/image2.png"/><Relationship Id="rId5" Type="http://schemas.openxmlformats.org/officeDocument/2006/relationships/hyperlink" Target="http://" TargetMode="External"/><Relationship Id="rId6" Type="http://schemas.openxmlformats.org/officeDocument/2006/relationships/hyperlink" Target="https://www.w65stchurchofchrist.com" TargetMode="External"/></Relationships>

</file>

<file path=ppt/slides/_rels/slide4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tif"/></Relationships>

</file>

<file path=ppt/slides/_rels/slide4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tif"/></Relationships>

</file>

<file path=ppt/slides/_rels/slide4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3.png"/><Relationship Id="rId3" Type="http://schemas.openxmlformats.org/officeDocument/2006/relationships/image" Target="../media/image24.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5.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5" name="Front view of a red Ducati motorcycle against a black background" descr="Front view of a red Ducati motorcycle against a black background"/>
          <p:cNvPicPr>
            <a:picLocks noChangeAspect="1"/>
          </p:cNvPicPr>
          <p:nvPr>
            <p:ph type="pic" idx="21"/>
          </p:nvPr>
        </p:nvPicPr>
        <p:blipFill>
          <a:blip r:embed="rId2">
            <a:extLst/>
          </a:blip>
          <a:srcRect l="0" t="44" r="0" b="44"/>
          <a:stretch>
            <a:fillRect/>
          </a:stretch>
        </p:blipFill>
        <p:spPr>
          <a:prstGeom prst="rect">
            <a:avLst/>
          </a:prstGeom>
        </p:spPr>
      </p:pic>
      <p:sp>
        <p:nvSpPr>
          <p:cNvPr id="216" name="Genesis 6-9; Matthew 24:36–39; 1 Peter 3:18-21; 2 Peter 3:5-7"/>
          <p:cNvSpPr txBox="1"/>
          <p:nvPr/>
        </p:nvSpPr>
        <p:spPr>
          <a:xfrm>
            <a:off x="299776" y="11923853"/>
            <a:ext cx="23784447" cy="1104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lnSpc>
                <a:spcPct val="100000"/>
              </a:lnSpc>
              <a:spcBef>
                <a:spcPts val="0"/>
              </a:spcBef>
              <a:defRPr sz="6600">
                <a:solidFill>
                  <a:srgbClr val="FFFFFF"/>
                </a:solidFill>
                <a:latin typeface="Helvetica"/>
                <a:ea typeface="Helvetica"/>
                <a:cs typeface="Helvetica"/>
                <a:sym typeface="Helvetica"/>
              </a:defRPr>
            </a:lvl1pPr>
          </a:lstStyle>
          <a:p>
            <a:pPr/>
            <a:r>
              <a:t>Genesis 6-9; Matthew 24:36–39; 1 Peter 3:18-21; 2 Peter 3:5-7 </a:t>
            </a:r>
          </a:p>
        </p:txBody>
      </p:sp>
      <p:pic>
        <p:nvPicPr>
          <p:cNvPr id="217" name="Image" descr="Image"/>
          <p:cNvPicPr>
            <a:picLocks noChangeAspect="1"/>
          </p:cNvPicPr>
          <p:nvPr/>
        </p:nvPicPr>
        <p:blipFill>
          <a:blip r:embed="rId3">
            <a:extLst/>
          </a:blip>
          <a:stretch>
            <a:fillRect/>
          </a:stretch>
        </p:blipFill>
        <p:spPr>
          <a:xfrm>
            <a:off x="3320184" y="743244"/>
            <a:ext cx="17743632" cy="2317364"/>
          </a:xfrm>
          <a:prstGeom prst="rect">
            <a:avLst/>
          </a:prstGeom>
          <a:ln w="12700">
            <a:miter lim="400000"/>
          </a:ln>
          <a:effectLst>
            <a:outerShdw sx="100000" sy="100000" kx="0" ky="0" algn="b" rotWithShape="0" blurRad="190500" dist="131910" dir="5400000">
              <a:srgbClr val="000000"/>
            </a:outerShdw>
          </a:effectLst>
        </p:spPr>
      </p:pic>
      <p:pic>
        <p:nvPicPr>
          <p:cNvPr id="218" name="pasted-movie.png" descr="pasted-movie.png"/>
          <p:cNvPicPr>
            <a:picLocks noChangeAspect="1"/>
          </p:cNvPicPr>
          <p:nvPr/>
        </p:nvPicPr>
        <p:blipFill>
          <a:blip r:embed="rId4">
            <a:extLst/>
          </a:blip>
          <a:stretch>
            <a:fillRect/>
          </a:stretch>
        </p:blipFill>
        <p:spPr>
          <a:xfrm>
            <a:off x="900515" y="2749665"/>
            <a:ext cx="22582970" cy="2964660"/>
          </a:xfrm>
          <a:prstGeom prst="rect">
            <a:avLst/>
          </a:prstGeom>
          <a:ln w="12700">
            <a:miter lim="400000"/>
          </a:ln>
          <a:effectLst>
            <a:outerShdw sx="100000" sy="100000" kx="0" ky="0" algn="b" rotWithShape="0" blurRad="190500" dist="131910" dir="5400000">
              <a:srgbClr val="000000"/>
            </a:outerShdw>
          </a:effectLst>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41" name="1 Peter 3:18–20 (NKJV)…"/>
          <p:cNvSpPr txBox="1"/>
          <p:nvPr/>
        </p:nvSpPr>
        <p:spPr>
          <a:xfrm>
            <a:off x="549230" y="931788"/>
            <a:ext cx="23285540" cy="1185242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10500">
                <a:solidFill>
                  <a:srgbClr val="FFFFFF"/>
                </a:solidFill>
                <a:latin typeface="Times New Roman"/>
                <a:ea typeface="Times New Roman"/>
                <a:cs typeface="Times New Roman"/>
                <a:sym typeface="Times New Roman"/>
              </a:defRPr>
            </a:pPr>
            <a:r>
              <a:t>1 Peter 3:18–20 (NKJV) </a:t>
            </a:r>
          </a:p>
          <a:p>
            <a:pPr algn="ctr" defTabSz="457200">
              <a:lnSpc>
                <a:spcPct val="100000"/>
              </a:lnSpc>
              <a:spcBef>
                <a:spcPts val="0"/>
              </a:spcBef>
              <a:defRPr sz="8800">
                <a:solidFill>
                  <a:srgbClr val="FFFFFF"/>
                </a:solidFill>
                <a:latin typeface="Times New Roman"/>
                <a:ea typeface="Times New Roman"/>
                <a:cs typeface="Times New Roman"/>
                <a:sym typeface="Times New Roman"/>
              </a:defRPr>
            </a:pPr>
            <a:r>
              <a:rPr baseline="31999"/>
              <a:t>18</a:t>
            </a:r>
            <a:r>
              <a:t> For Christ also suffered once for sins, the just for the unjust, that He might bring us to God, being put to death in the flesh but made alive by the Spirit, </a:t>
            </a:r>
            <a:r>
              <a:rPr baseline="31999"/>
              <a:t>19</a:t>
            </a:r>
            <a:r>
              <a:t> by whom also He went and preached to the spirits in prison, </a:t>
            </a:r>
            <a:r>
              <a:rPr baseline="31999"/>
              <a:t>20</a:t>
            </a:r>
            <a:r>
              <a:t> who formerly were disobedient, when once the Divine longsuffering waited in the days of Noah, while </a:t>
            </a:r>
            <a:r>
              <a:rPr i="1"/>
              <a:t>the</a:t>
            </a:r>
            <a:r>
              <a:t> ark was being prepared, in which a few, that is, eight souls, were saved through water.</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43" name="2 Peter 2:5 (NKJV)…"/>
          <p:cNvSpPr txBox="1"/>
          <p:nvPr/>
        </p:nvSpPr>
        <p:spPr>
          <a:xfrm>
            <a:off x="549230" y="2962293"/>
            <a:ext cx="23285540" cy="77914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10600">
                <a:solidFill>
                  <a:srgbClr val="FFFFFF"/>
                </a:solidFill>
                <a:latin typeface="Times New Roman"/>
                <a:ea typeface="Times New Roman"/>
                <a:cs typeface="Times New Roman"/>
                <a:sym typeface="Times New Roman"/>
              </a:defRPr>
            </a:pPr>
            <a:r>
              <a:t>2 Peter 2:5 (NKJV) </a:t>
            </a:r>
          </a:p>
          <a:p>
            <a:pPr algn="ctr" defTabSz="457200">
              <a:lnSpc>
                <a:spcPct val="100000"/>
              </a:lnSpc>
              <a:spcBef>
                <a:spcPts val="0"/>
              </a:spcBef>
              <a:defRPr sz="10600">
                <a:solidFill>
                  <a:srgbClr val="FFFFFF"/>
                </a:solidFill>
                <a:latin typeface="Times New Roman"/>
                <a:ea typeface="Times New Roman"/>
                <a:cs typeface="Times New Roman"/>
                <a:sym typeface="Times New Roman"/>
              </a:defRPr>
            </a:pPr>
            <a:r>
              <a:rPr baseline="31999"/>
              <a:t>5</a:t>
            </a:r>
            <a:r>
              <a:t> and did not spare the ancient world, but saved Noah, </a:t>
            </a:r>
            <a:r>
              <a:rPr i="1"/>
              <a:t>one of</a:t>
            </a:r>
            <a:r>
              <a:t> eight </a:t>
            </a:r>
            <a:r>
              <a:rPr i="1"/>
              <a:t>people,</a:t>
            </a:r>
            <a:r>
              <a:t> a preacher of righteousness, bringing in the flood on the world of the ungodly;</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45" name="2 Peter 3:5–7 (NKJV)…"/>
          <p:cNvSpPr txBox="1"/>
          <p:nvPr/>
        </p:nvSpPr>
        <p:spPr>
          <a:xfrm>
            <a:off x="549230" y="194524"/>
            <a:ext cx="23285540" cy="1235826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10500">
                <a:solidFill>
                  <a:srgbClr val="FFFFFF"/>
                </a:solidFill>
                <a:latin typeface="Times New Roman"/>
                <a:ea typeface="Times New Roman"/>
                <a:cs typeface="Times New Roman"/>
                <a:sym typeface="Times New Roman"/>
              </a:defRPr>
            </a:pPr>
            <a:r>
              <a:t>2 Peter 3:5–7 (NKJV) </a:t>
            </a:r>
          </a:p>
          <a:p>
            <a:pPr algn="ctr" defTabSz="457200">
              <a:lnSpc>
                <a:spcPct val="100000"/>
              </a:lnSpc>
              <a:spcBef>
                <a:spcPts val="0"/>
              </a:spcBef>
              <a:defRPr sz="9200">
                <a:solidFill>
                  <a:srgbClr val="FFFFFF"/>
                </a:solidFill>
                <a:latin typeface="Times New Roman"/>
                <a:ea typeface="Times New Roman"/>
                <a:cs typeface="Times New Roman"/>
                <a:sym typeface="Times New Roman"/>
              </a:defRPr>
            </a:pPr>
            <a:r>
              <a:rPr baseline="31999"/>
              <a:t>5</a:t>
            </a:r>
            <a:r>
              <a:t> For this they willfully forget: that by the word of God the heavens were of old, and the earth standing out of water and in the water, </a:t>
            </a:r>
            <a:r>
              <a:rPr baseline="31999"/>
              <a:t>6</a:t>
            </a:r>
            <a:r>
              <a:t> by which the world </a:t>
            </a:r>
            <a:r>
              <a:rPr i="1"/>
              <a:t>that</a:t>
            </a:r>
            <a:r>
              <a:t> then existed perished, being flooded with water. </a:t>
            </a:r>
            <a:r>
              <a:rPr baseline="31999"/>
              <a:t>7</a:t>
            </a:r>
            <a:r>
              <a:t> But the heavens and the earth </a:t>
            </a:r>
            <a:r>
              <a:rPr i="1"/>
              <a:t>which</a:t>
            </a:r>
            <a:r>
              <a:t> are now preserved by the same word, are reserved for fire until the day of judgment and perdition of ungodly men.</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7" name="Image" descr="Image"/>
          <p:cNvPicPr>
            <a:picLocks noChangeAspect="1"/>
          </p:cNvPicPr>
          <p:nvPr/>
        </p:nvPicPr>
        <p:blipFill>
          <a:blip r:embed="rId2">
            <a:extLst/>
          </a:blip>
          <a:srcRect l="29677" t="0" r="29677" b="0"/>
          <a:stretch>
            <a:fillRect/>
          </a:stretch>
        </p:blipFill>
        <p:spPr>
          <a:xfrm>
            <a:off x="495236" y="4147889"/>
            <a:ext cx="6612590" cy="9296561"/>
          </a:xfrm>
          <a:prstGeom prst="rect">
            <a:avLst/>
          </a:prstGeom>
          <a:ln w="12700">
            <a:miter lim="400000"/>
          </a:ln>
        </p:spPr>
      </p:pic>
      <p:pic>
        <p:nvPicPr>
          <p:cNvPr id="248" name="Image" descr="Image"/>
          <p:cNvPicPr>
            <a:picLocks noChangeAspect="1"/>
          </p:cNvPicPr>
          <p:nvPr/>
        </p:nvPicPr>
        <p:blipFill>
          <a:blip r:embed="rId3">
            <a:extLst/>
          </a:blip>
          <a:stretch>
            <a:fillRect/>
          </a:stretch>
        </p:blipFill>
        <p:spPr>
          <a:xfrm>
            <a:off x="-38420" y="680353"/>
            <a:ext cx="10305316" cy="1345902"/>
          </a:xfrm>
          <a:prstGeom prst="rect">
            <a:avLst/>
          </a:prstGeom>
          <a:ln w="12700">
            <a:miter lim="400000"/>
          </a:ln>
          <a:effectLst>
            <a:outerShdw sx="100000" sy="100000" kx="0" ky="0" algn="b" rotWithShape="0" blurRad="190500" dist="131910" dir="5400000">
              <a:srgbClr val="000000"/>
            </a:outerShdw>
          </a:effectLst>
        </p:spPr>
      </p:pic>
      <p:pic>
        <p:nvPicPr>
          <p:cNvPr id="249" name="pasted-movie.png" descr="pasted-movie.png"/>
          <p:cNvPicPr>
            <a:picLocks noChangeAspect="1"/>
          </p:cNvPicPr>
          <p:nvPr/>
        </p:nvPicPr>
        <p:blipFill>
          <a:blip r:embed="rId4">
            <a:extLst/>
          </a:blip>
          <a:stretch>
            <a:fillRect/>
          </a:stretch>
        </p:blipFill>
        <p:spPr>
          <a:xfrm>
            <a:off x="9784756" y="392498"/>
            <a:ext cx="14637664" cy="1921612"/>
          </a:xfrm>
          <a:prstGeom prst="rect">
            <a:avLst/>
          </a:prstGeom>
          <a:ln w="12700">
            <a:miter lim="400000"/>
          </a:ln>
          <a:effectLst>
            <a:outerShdw sx="100000" sy="100000" kx="0" ky="0" algn="b" rotWithShape="0" blurRad="190500" dist="131910" dir="5400000">
              <a:srgbClr val="000000"/>
            </a:outerShdw>
          </a:effectLst>
        </p:spPr>
      </p:pic>
      <p:sp>
        <p:nvSpPr>
          <p:cNvPr id="250" name="The Bible says it was worldwide (Genesis 6:7,13,17; 7:4,18-20; Mat. 24:36–39; Heb. 11:7; 1 Peter 3:18–20; 2 Peter 2:5; 3:5-7)"/>
          <p:cNvSpPr txBox="1"/>
          <p:nvPr/>
        </p:nvSpPr>
        <p:spPr>
          <a:xfrm>
            <a:off x="7761719" y="4147889"/>
            <a:ext cx="16549508" cy="2997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1142999" indent="-1142999">
              <a:lnSpc>
                <a:spcPct val="100000"/>
              </a:lnSpc>
              <a:spcBef>
                <a:spcPts val="3000"/>
              </a:spcBef>
              <a:buSzPct val="80000"/>
              <a:buBlip>
                <a:blip r:embed="rId5"/>
              </a:buBlip>
              <a:defRPr sz="6200">
                <a:latin typeface="Century Gothic"/>
                <a:ea typeface="Century Gothic"/>
                <a:cs typeface="Century Gothic"/>
                <a:sym typeface="Century Gothic"/>
              </a:defRPr>
            </a:pPr>
            <a:r>
              <a:t>The Bible says it was </a:t>
            </a:r>
            <a:r>
              <a:rPr b="1"/>
              <a:t>worldwide</a:t>
            </a:r>
            <a:r>
              <a:t> (Genesis 6:7,13,17; 7:4,18-20; Mat. 24:36–39; Heb. 11:7; 1 Peter 3:18–20; 2 Peter 2:5; 3:5-7)</a:t>
            </a:r>
          </a:p>
        </p:txBody>
      </p:sp>
      <p:sp>
        <p:nvSpPr>
          <p:cNvPr id="251" name="Did It Happen? Worldwide or Local?"/>
          <p:cNvSpPr/>
          <p:nvPr/>
        </p:nvSpPr>
        <p:spPr>
          <a:xfrm>
            <a:off x="700776" y="2396782"/>
            <a:ext cx="22982448" cy="1668434"/>
          </a:xfrm>
          <a:prstGeom prst="roundRect">
            <a:avLst>
              <a:gd name="adj" fmla="val 38060"/>
            </a:avLst>
          </a:prstGeom>
          <a:gradFill>
            <a:gsLst>
              <a:gs pos="0">
                <a:schemeClr val="accent3"/>
              </a:gs>
              <a:gs pos="100000">
                <a:schemeClr val="accent3">
                  <a:satOff val="2194"/>
                  <a:lumOff val="-10817"/>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a:lnSpc>
                <a:spcPct val="100000"/>
              </a:lnSpc>
              <a:spcBef>
                <a:spcPts val="0"/>
              </a:spcBef>
              <a:defRPr b="1" sz="8700">
                <a:ln w="12700" cap="flat">
                  <a:solidFill>
                    <a:srgbClr val="000000"/>
                  </a:solidFill>
                  <a:prstDash val="solid"/>
                  <a:miter lim="400000"/>
                </a:ln>
                <a:solidFill>
                  <a:srgbClr val="FFFFFF"/>
                </a:solidFill>
                <a:effectLst>
                  <a:outerShdw sx="100000" sy="100000" kx="0" ky="0" algn="b" rotWithShape="0" blurRad="76200" dist="63500" dir="2700000">
                    <a:srgbClr val="000000"/>
                  </a:outerShdw>
                </a:effectLst>
                <a:latin typeface="Gill Sans"/>
                <a:ea typeface="Gill Sans"/>
                <a:cs typeface="Gill Sans"/>
                <a:sym typeface="Gill Sans"/>
              </a:defRPr>
            </a:lvl1pPr>
          </a:lstStyle>
          <a:p>
            <a:pPr/>
            <a:r>
              <a:t>Did It Happen? Worldwide or Local? </a:t>
            </a:r>
          </a:p>
        </p:txBody>
      </p:sp>
      <p:pic>
        <p:nvPicPr>
          <p:cNvPr id="252" name="pasted-movie.png" descr="pasted-movie.png"/>
          <p:cNvPicPr>
            <a:picLocks noChangeAspect="1"/>
          </p:cNvPicPr>
          <p:nvPr/>
        </p:nvPicPr>
        <p:blipFill>
          <a:blip r:embed="rId6">
            <a:extLst/>
          </a:blip>
          <a:srcRect l="12618" t="26063" r="11370" b="17546"/>
          <a:stretch>
            <a:fillRect/>
          </a:stretch>
        </p:blipFill>
        <p:spPr>
          <a:xfrm>
            <a:off x="8655193" y="7130921"/>
            <a:ext cx="14762579" cy="647705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4" name="Image" descr="Image"/>
          <p:cNvPicPr>
            <a:picLocks noChangeAspect="1"/>
          </p:cNvPicPr>
          <p:nvPr/>
        </p:nvPicPr>
        <p:blipFill>
          <a:blip r:embed="rId2">
            <a:extLst/>
          </a:blip>
          <a:stretch>
            <a:fillRect/>
          </a:stretch>
        </p:blipFill>
        <p:spPr>
          <a:xfrm>
            <a:off x="-38420" y="680353"/>
            <a:ext cx="10305316" cy="1345902"/>
          </a:xfrm>
          <a:prstGeom prst="rect">
            <a:avLst/>
          </a:prstGeom>
          <a:ln w="12700">
            <a:miter lim="400000"/>
          </a:ln>
          <a:effectLst>
            <a:outerShdw sx="100000" sy="100000" kx="0" ky="0" algn="b" rotWithShape="0" blurRad="190500" dist="131910" dir="5400000">
              <a:srgbClr val="000000"/>
            </a:outerShdw>
          </a:effectLst>
        </p:spPr>
      </p:pic>
      <p:pic>
        <p:nvPicPr>
          <p:cNvPr id="255" name="pasted-movie.png" descr="pasted-movie.png"/>
          <p:cNvPicPr>
            <a:picLocks noChangeAspect="1"/>
          </p:cNvPicPr>
          <p:nvPr/>
        </p:nvPicPr>
        <p:blipFill>
          <a:blip r:embed="rId3">
            <a:extLst/>
          </a:blip>
          <a:stretch>
            <a:fillRect/>
          </a:stretch>
        </p:blipFill>
        <p:spPr>
          <a:xfrm>
            <a:off x="9784756" y="392498"/>
            <a:ext cx="14637664" cy="1921612"/>
          </a:xfrm>
          <a:prstGeom prst="rect">
            <a:avLst/>
          </a:prstGeom>
          <a:ln w="12700">
            <a:miter lim="400000"/>
          </a:ln>
          <a:effectLst>
            <a:outerShdw sx="100000" sy="100000" kx="0" ky="0" algn="b" rotWithShape="0" blurRad="190500" dist="131910" dir="5400000">
              <a:srgbClr val="000000"/>
            </a:outerShdw>
          </a:effectLst>
        </p:spPr>
      </p:pic>
      <p:sp>
        <p:nvSpPr>
          <p:cNvPr id="256" name="Did It Happen? Worldwide or Local?"/>
          <p:cNvSpPr/>
          <p:nvPr/>
        </p:nvSpPr>
        <p:spPr>
          <a:xfrm>
            <a:off x="700776" y="2396782"/>
            <a:ext cx="22982448" cy="1668434"/>
          </a:xfrm>
          <a:prstGeom prst="roundRect">
            <a:avLst>
              <a:gd name="adj" fmla="val 38060"/>
            </a:avLst>
          </a:prstGeom>
          <a:gradFill>
            <a:gsLst>
              <a:gs pos="0">
                <a:schemeClr val="accent3"/>
              </a:gs>
              <a:gs pos="100000">
                <a:schemeClr val="accent3">
                  <a:satOff val="2194"/>
                  <a:lumOff val="-10817"/>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a:lnSpc>
                <a:spcPct val="100000"/>
              </a:lnSpc>
              <a:spcBef>
                <a:spcPts val="0"/>
              </a:spcBef>
              <a:defRPr b="1" sz="8700">
                <a:ln w="12700" cap="flat">
                  <a:solidFill>
                    <a:srgbClr val="000000"/>
                  </a:solidFill>
                  <a:prstDash val="solid"/>
                  <a:miter lim="400000"/>
                </a:ln>
                <a:solidFill>
                  <a:srgbClr val="FFFFFF"/>
                </a:solidFill>
                <a:effectLst>
                  <a:outerShdw sx="100000" sy="100000" kx="0" ky="0" algn="b" rotWithShape="0" blurRad="76200" dist="63500" dir="2700000">
                    <a:srgbClr val="000000"/>
                  </a:outerShdw>
                </a:effectLst>
                <a:latin typeface="Gill Sans"/>
                <a:ea typeface="Gill Sans"/>
                <a:cs typeface="Gill Sans"/>
                <a:sym typeface="Gill Sans"/>
              </a:defRPr>
            </a:lvl1pPr>
          </a:lstStyle>
          <a:p>
            <a:pPr/>
            <a:r>
              <a:t>Did It Happen? Worldwide or Local? </a:t>
            </a:r>
          </a:p>
        </p:txBody>
      </p:sp>
      <p:sp>
        <p:nvSpPr>
          <p:cNvPr id="257" name="The Bible says it was worldwide (Genesis 6:7,13,17; 7:4,18-20; Mat. 24:36–39; Heb. 11:7; 1 Peter 3:18–20; 2 Peter 2:5; 3:5-7)…"/>
          <p:cNvSpPr txBox="1"/>
          <p:nvPr/>
        </p:nvSpPr>
        <p:spPr>
          <a:xfrm>
            <a:off x="7761719" y="4147889"/>
            <a:ext cx="16549508" cy="6273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1142999" indent="-1142999">
              <a:lnSpc>
                <a:spcPct val="100000"/>
              </a:lnSpc>
              <a:spcBef>
                <a:spcPts val="3000"/>
              </a:spcBef>
              <a:buSzPct val="80000"/>
              <a:buBlip>
                <a:blip r:embed="rId4"/>
              </a:buBlip>
              <a:defRPr sz="6200">
                <a:latin typeface="Century Gothic"/>
                <a:ea typeface="Century Gothic"/>
                <a:cs typeface="Century Gothic"/>
                <a:sym typeface="Century Gothic"/>
              </a:defRPr>
            </a:pPr>
            <a:r>
              <a:t>The Bible says it was </a:t>
            </a:r>
            <a:r>
              <a:rPr b="1"/>
              <a:t>worldwide</a:t>
            </a:r>
            <a:r>
              <a:t> (Genesis 6:7,13,17; 7:4,18-20; Mat. 24:36–39; Heb. 11:7; 1 Peter 3:18–20; 2 Peter 2:5; 3:5-7)</a:t>
            </a:r>
          </a:p>
          <a:p>
            <a:pPr marL="1142999" indent="-1142999">
              <a:lnSpc>
                <a:spcPct val="100000"/>
              </a:lnSpc>
              <a:spcBef>
                <a:spcPts val="3000"/>
              </a:spcBef>
              <a:buSzPct val="80000"/>
              <a:buBlip>
                <a:blip r:embed="rId4"/>
              </a:buBlip>
              <a:defRPr sz="6200">
                <a:latin typeface="Century Gothic"/>
                <a:ea typeface="Century Gothic"/>
                <a:cs typeface="Century Gothic"/>
                <a:sym typeface="Century Gothic"/>
              </a:defRPr>
            </a:pPr>
            <a:r>
              <a:rPr b="1"/>
              <a:t>Global</a:t>
            </a:r>
            <a:r>
              <a:t> sediment layers and fossils deposits (marine life mixed with land animals worldwide)</a:t>
            </a:r>
          </a:p>
        </p:txBody>
      </p:sp>
      <p:pic>
        <p:nvPicPr>
          <p:cNvPr id="258" name="Image" descr="Image"/>
          <p:cNvPicPr>
            <a:picLocks noChangeAspect="1"/>
          </p:cNvPicPr>
          <p:nvPr/>
        </p:nvPicPr>
        <p:blipFill>
          <a:blip r:embed="rId5">
            <a:extLst/>
          </a:blip>
          <a:stretch>
            <a:fillRect/>
          </a:stretch>
        </p:blipFill>
        <p:spPr>
          <a:xfrm>
            <a:off x="153918" y="4147889"/>
            <a:ext cx="7522220" cy="935082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0" name="Screenshot 2024-06-18 at 5.25.05 PM.png" descr="Screenshot 2024-06-18 at 5.25.05 PM.png"/>
          <p:cNvPicPr>
            <a:picLocks noChangeAspect="1"/>
          </p:cNvPicPr>
          <p:nvPr/>
        </p:nvPicPr>
        <p:blipFill>
          <a:blip r:embed="rId2">
            <a:extLst/>
          </a:blip>
          <a:stretch>
            <a:fillRect/>
          </a:stretch>
        </p:blipFill>
        <p:spPr>
          <a:xfrm>
            <a:off x="515702" y="-29829"/>
            <a:ext cx="22917689" cy="13775659"/>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2" name="Screenshot 2024-06-20 at 11.21.35 AM.png" descr="Screenshot 2024-06-20 at 11.21.35 AM.png"/>
          <p:cNvPicPr>
            <a:picLocks noChangeAspect="1"/>
          </p:cNvPicPr>
          <p:nvPr/>
        </p:nvPicPr>
        <p:blipFill>
          <a:blip r:embed="rId2">
            <a:extLst/>
          </a:blip>
          <a:stretch>
            <a:fillRect/>
          </a:stretch>
        </p:blipFill>
        <p:spPr>
          <a:xfrm>
            <a:off x="449525" y="31200"/>
            <a:ext cx="23484950" cy="137160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4" name="Image" descr="Image"/>
          <p:cNvPicPr>
            <a:picLocks noChangeAspect="1"/>
          </p:cNvPicPr>
          <p:nvPr/>
        </p:nvPicPr>
        <p:blipFill>
          <a:blip r:embed="rId2">
            <a:extLst/>
          </a:blip>
          <a:stretch>
            <a:fillRect/>
          </a:stretch>
        </p:blipFill>
        <p:spPr>
          <a:xfrm>
            <a:off x="-38420" y="680353"/>
            <a:ext cx="10305316" cy="1345902"/>
          </a:xfrm>
          <a:prstGeom prst="rect">
            <a:avLst/>
          </a:prstGeom>
          <a:ln w="12700">
            <a:miter lim="400000"/>
          </a:ln>
          <a:effectLst>
            <a:outerShdw sx="100000" sy="100000" kx="0" ky="0" algn="b" rotWithShape="0" blurRad="190500" dist="131910" dir="5400000">
              <a:srgbClr val="000000"/>
            </a:outerShdw>
          </a:effectLst>
        </p:spPr>
      </p:pic>
      <p:pic>
        <p:nvPicPr>
          <p:cNvPr id="265" name="pasted-movie.png" descr="pasted-movie.png"/>
          <p:cNvPicPr>
            <a:picLocks noChangeAspect="1"/>
          </p:cNvPicPr>
          <p:nvPr/>
        </p:nvPicPr>
        <p:blipFill>
          <a:blip r:embed="rId3">
            <a:extLst/>
          </a:blip>
          <a:stretch>
            <a:fillRect/>
          </a:stretch>
        </p:blipFill>
        <p:spPr>
          <a:xfrm>
            <a:off x="9784756" y="392498"/>
            <a:ext cx="14637664" cy="1921612"/>
          </a:xfrm>
          <a:prstGeom prst="rect">
            <a:avLst/>
          </a:prstGeom>
          <a:ln w="12700">
            <a:miter lim="400000"/>
          </a:ln>
          <a:effectLst>
            <a:outerShdw sx="100000" sy="100000" kx="0" ky="0" algn="b" rotWithShape="0" blurRad="190500" dist="131910" dir="5400000">
              <a:srgbClr val="000000"/>
            </a:outerShdw>
          </a:effectLst>
        </p:spPr>
      </p:pic>
      <p:sp>
        <p:nvSpPr>
          <p:cNvPr id="266" name="Did It Happen? Worldwide or Local?"/>
          <p:cNvSpPr/>
          <p:nvPr/>
        </p:nvSpPr>
        <p:spPr>
          <a:xfrm>
            <a:off x="700776" y="2396782"/>
            <a:ext cx="22982448" cy="1668434"/>
          </a:xfrm>
          <a:prstGeom prst="roundRect">
            <a:avLst>
              <a:gd name="adj" fmla="val 38060"/>
            </a:avLst>
          </a:prstGeom>
          <a:gradFill>
            <a:gsLst>
              <a:gs pos="0">
                <a:schemeClr val="accent3"/>
              </a:gs>
              <a:gs pos="100000">
                <a:schemeClr val="accent3">
                  <a:satOff val="2194"/>
                  <a:lumOff val="-10817"/>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a:lnSpc>
                <a:spcPct val="100000"/>
              </a:lnSpc>
              <a:spcBef>
                <a:spcPts val="0"/>
              </a:spcBef>
              <a:defRPr b="1" sz="8700">
                <a:ln w="12700" cap="flat">
                  <a:solidFill>
                    <a:srgbClr val="000000"/>
                  </a:solidFill>
                  <a:prstDash val="solid"/>
                  <a:miter lim="400000"/>
                </a:ln>
                <a:solidFill>
                  <a:srgbClr val="FFFFFF"/>
                </a:solidFill>
                <a:effectLst>
                  <a:outerShdw sx="100000" sy="100000" kx="0" ky="0" algn="b" rotWithShape="0" blurRad="76200" dist="63500" dir="2700000">
                    <a:srgbClr val="000000"/>
                  </a:outerShdw>
                </a:effectLst>
                <a:latin typeface="Gill Sans"/>
                <a:ea typeface="Gill Sans"/>
                <a:cs typeface="Gill Sans"/>
                <a:sym typeface="Gill Sans"/>
              </a:defRPr>
            </a:lvl1pPr>
          </a:lstStyle>
          <a:p>
            <a:pPr/>
            <a:r>
              <a:t>Did It Happen? Worldwide or Local? </a:t>
            </a:r>
          </a:p>
        </p:txBody>
      </p:sp>
      <p:sp>
        <p:nvSpPr>
          <p:cNvPr id="267" name="The Bible says it was worldwide (Genesis 6:7,13,17; 7:4,18-20; Mat. 24:36–39; Heb. 11:7; 1 Peter 3:18–20; 2 Peter 2:5; 3:5-7)…"/>
          <p:cNvSpPr txBox="1"/>
          <p:nvPr/>
        </p:nvSpPr>
        <p:spPr>
          <a:xfrm>
            <a:off x="7761719" y="4147889"/>
            <a:ext cx="16549508" cy="7620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1142999" indent="-1142999">
              <a:lnSpc>
                <a:spcPct val="100000"/>
              </a:lnSpc>
              <a:spcBef>
                <a:spcPts val="3000"/>
              </a:spcBef>
              <a:buSzPct val="80000"/>
              <a:buBlip>
                <a:blip r:embed="rId4"/>
              </a:buBlip>
              <a:defRPr sz="6200">
                <a:latin typeface="Century Gothic"/>
                <a:ea typeface="Century Gothic"/>
                <a:cs typeface="Century Gothic"/>
                <a:sym typeface="Century Gothic"/>
              </a:defRPr>
            </a:pPr>
            <a:r>
              <a:t>The Bible says it was </a:t>
            </a:r>
            <a:r>
              <a:rPr b="1"/>
              <a:t>worldwide</a:t>
            </a:r>
            <a:r>
              <a:t> (Genesis 6:7,13,17; 7:4,18-20; Mat. 24:36–39; Heb. 11:7; 1 Peter 3:18–20; 2 Peter 2:5; 3:5-7)</a:t>
            </a:r>
          </a:p>
          <a:p>
            <a:pPr marL="1142999" indent="-1142999">
              <a:lnSpc>
                <a:spcPct val="100000"/>
              </a:lnSpc>
              <a:spcBef>
                <a:spcPts val="3000"/>
              </a:spcBef>
              <a:buSzPct val="80000"/>
              <a:buBlip>
                <a:blip r:embed="rId4"/>
              </a:buBlip>
              <a:defRPr sz="6200">
                <a:latin typeface="Century Gothic"/>
                <a:ea typeface="Century Gothic"/>
                <a:cs typeface="Century Gothic"/>
                <a:sym typeface="Century Gothic"/>
              </a:defRPr>
            </a:pPr>
            <a:r>
              <a:rPr b="1"/>
              <a:t>Global</a:t>
            </a:r>
            <a:r>
              <a:t> sediment layers and fossils deposits (marine life mixed with land animals worldwide)</a:t>
            </a:r>
          </a:p>
          <a:p>
            <a:pPr marL="1142999" indent="-1142999">
              <a:lnSpc>
                <a:spcPct val="100000"/>
              </a:lnSpc>
              <a:spcBef>
                <a:spcPts val="3000"/>
              </a:spcBef>
              <a:buSzPct val="80000"/>
              <a:buBlip>
                <a:blip r:embed="rId4"/>
              </a:buBlip>
              <a:defRPr b="1" sz="6200">
                <a:latin typeface="Century Gothic"/>
                <a:ea typeface="Century Gothic"/>
                <a:cs typeface="Century Gothic"/>
                <a:sym typeface="Century Gothic"/>
              </a:defRPr>
            </a:pPr>
            <a:r>
              <a:t>Formation of fossil fuel deposits …</a:t>
            </a:r>
          </a:p>
        </p:txBody>
      </p:sp>
      <p:pic>
        <p:nvPicPr>
          <p:cNvPr id="268" name="Image" descr="Image"/>
          <p:cNvPicPr>
            <a:picLocks noChangeAspect="1"/>
          </p:cNvPicPr>
          <p:nvPr/>
        </p:nvPicPr>
        <p:blipFill>
          <a:blip r:embed="rId5">
            <a:extLst/>
          </a:blip>
          <a:stretch>
            <a:fillRect/>
          </a:stretch>
        </p:blipFill>
        <p:spPr>
          <a:xfrm>
            <a:off x="-28992" y="4147889"/>
            <a:ext cx="5969242" cy="939932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67">
                                            <p:txEl>
                                              <p:pRg st="2" end="2"/>
                                            </p:txEl>
                                          </p:spTgt>
                                        </p:tgtEl>
                                        <p:attrNameLst>
                                          <p:attrName>style.visibility</p:attrName>
                                        </p:attrNameLst>
                                      </p:cBhvr>
                                      <p:to>
                                        <p:strVal val="visible"/>
                                      </p:to>
                                    </p:set>
                                    <p:animEffect filter="wipe(left)" transition="in">
                                      <p:cBhvr>
                                        <p:cTn id="7" dur="1500"/>
                                        <p:tgtEl>
                                          <p:spTgt spid="267">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7" grpId="1"/>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0" name="Image" descr="Image"/>
          <p:cNvPicPr>
            <a:picLocks noChangeAspect="1"/>
          </p:cNvPicPr>
          <p:nvPr/>
        </p:nvPicPr>
        <p:blipFill>
          <a:blip r:embed="rId2">
            <a:extLst/>
          </a:blip>
          <a:stretch>
            <a:fillRect/>
          </a:stretch>
        </p:blipFill>
        <p:spPr>
          <a:xfrm>
            <a:off x="1834136" y="-7200"/>
            <a:ext cx="20715728" cy="13838671"/>
          </a:xfrm>
          <a:prstGeom prst="rect">
            <a:avLst/>
          </a:prstGeom>
          <a:ln w="12700">
            <a:miter lim="400000"/>
          </a:ln>
        </p:spPr>
      </p:pic>
      <p:sp>
        <p:nvSpPr>
          <p:cNvPr id="271" name="THE CATASTROPHIC EVENT OF THE BIBLICAL FLOOD PROVIDES THE MOST REASONABLE EXPLANATION!"/>
          <p:cNvSpPr txBox="1"/>
          <p:nvPr/>
        </p:nvSpPr>
        <p:spPr>
          <a:xfrm>
            <a:off x="2133252" y="10182863"/>
            <a:ext cx="20117496" cy="34925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7700">
                <a:solidFill>
                  <a:srgbClr val="FFFFFF"/>
                </a:solidFill>
                <a:latin typeface="Gill Sans"/>
                <a:ea typeface="Gill Sans"/>
                <a:cs typeface="Gill Sans"/>
                <a:sym typeface="Gill Sans"/>
              </a:defRPr>
            </a:lvl1pPr>
          </a:lstStyle>
          <a:p>
            <a:pPr/>
            <a:r>
              <a:t>THE CATASTROPHIC EVENT OF THE BIBLICAL FLOOD PROVIDES THE MOST REASONABLE EXPLANATION!</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271"/>
                                        </p:tgtEl>
                                        <p:attrNameLst>
                                          <p:attrName>style.visibility</p:attrName>
                                        </p:attrNameLst>
                                      </p:cBhvr>
                                      <p:to>
                                        <p:strVal val="visible"/>
                                      </p:to>
                                    </p:set>
                                    <p:anim calcmode="lin" valueType="num">
                                      <p:cBhvr>
                                        <p:cTn id="7" dur="1500" fill="hold"/>
                                        <p:tgtEl>
                                          <p:spTgt spid="271"/>
                                        </p:tgtEl>
                                        <p:attrNameLst>
                                          <p:attrName>ppt_x</p:attrName>
                                        </p:attrNameLst>
                                      </p:cBhvr>
                                      <p:tavLst>
                                        <p:tav tm="0">
                                          <p:val>
                                            <p:strVal val="#ppt_x"/>
                                          </p:val>
                                        </p:tav>
                                        <p:tav tm="100000">
                                          <p:val>
                                            <p:strVal val="#ppt_x"/>
                                          </p:val>
                                        </p:tav>
                                      </p:tavLst>
                                    </p:anim>
                                    <p:anim calcmode="lin" valueType="num">
                                      <p:cBhvr>
                                        <p:cTn id="8" dur="1500" fill="hold"/>
                                        <p:tgtEl>
                                          <p:spTgt spid="27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1"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3" name="Image" descr="Image"/>
          <p:cNvPicPr>
            <a:picLocks noChangeAspect="1"/>
          </p:cNvPicPr>
          <p:nvPr/>
        </p:nvPicPr>
        <p:blipFill>
          <a:blip r:embed="rId2">
            <a:extLst/>
          </a:blip>
          <a:stretch>
            <a:fillRect/>
          </a:stretch>
        </p:blipFill>
        <p:spPr>
          <a:xfrm>
            <a:off x="-38420" y="680353"/>
            <a:ext cx="10305316" cy="1345902"/>
          </a:xfrm>
          <a:prstGeom prst="rect">
            <a:avLst/>
          </a:prstGeom>
          <a:ln w="12700">
            <a:miter lim="400000"/>
          </a:ln>
          <a:effectLst>
            <a:outerShdw sx="100000" sy="100000" kx="0" ky="0" algn="b" rotWithShape="0" blurRad="190500" dist="131910" dir="5400000">
              <a:srgbClr val="000000"/>
            </a:outerShdw>
          </a:effectLst>
        </p:spPr>
      </p:pic>
      <p:pic>
        <p:nvPicPr>
          <p:cNvPr id="274" name="pasted-movie.png" descr="pasted-movie.png"/>
          <p:cNvPicPr>
            <a:picLocks noChangeAspect="1"/>
          </p:cNvPicPr>
          <p:nvPr/>
        </p:nvPicPr>
        <p:blipFill>
          <a:blip r:embed="rId3">
            <a:extLst/>
          </a:blip>
          <a:stretch>
            <a:fillRect/>
          </a:stretch>
        </p:blipFill>
        <p:spPr>
          <a:xfrm>
            <a:off x="9784756" y="392498"/>
            <a:ext cx="14637664" cy="1921612"/>
          </a:xfrm>
          <a:prstGeom prst="rect">
            <a:avLst/>
          </a:prstGeom>
          <a:ln w="12700">
            <a:miter lim="400000"/>
          </a:ln>
          <a:effectLst>
            <a:outerShdw sx="100000" sy="100000" kx="0" ky="0" algn="b" rotWithShape="0" blurRad="190500" dist="131910" dir="5400000">
              <a:srgbClr val="000000"/>
            </a:outerShdw>
          </a:effectLst>
        </p:spPr>
      </p:pic>
      <p:sp>
        <p:nvSpPr>
          <p:cNvPr id="275" name="Did It Happen? Worldwide or Local?"/>
          <p:cNvSpPr/>
          <p:nvPr/>
        </p:nvSpPr>
        <p:spPr>
          <a:xfrm>
            <a:off x="700776" y="2396782"/>
            <a:ext cx="22982448" cy="1668434"/>
          </a:xfrm>
          <a:prstGeom prst="roundRect">
            <a:avLst>
              <a:gd name="adj" fmla="val 38060"/>
            </a:avLst>
          </a:prstGeom>
          <a:gradFill>
            <a:gsLst>
              <a:gs pos="0">
                <a:schemeClr val="accent3"/>
              </a:gs>
              <a:gs pos="100000">
                <a:schemeClr val="accent3">
                  <a:satOff val="2194"/>
                  <a:lumOff val="-10817"/>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a:lnSpc>
                <a:spcPct val="100000"/>
              </a:lnSpc>
              <a:spcBef>
                <a:spcPts val="0"/>
              </a:spcBef>
              <a:defRPr b="1" sz="8700">
                <a:ln w="12700" cap="flat">
                  <a:solidFill>
                    <a:srgbClr val="000000"/>
                  </a:solidFill>
                  <a:prstDash val="solid"/>
                  <a:miter lim="400000"/>
                </a:ln>
                <a:solidFill>
                  <a:srgbClr val="FFFFFF"/>
                </a:solidFill>
                <a:effectLst>
                  <a:outerShdw sx="100000" sy="100000" kx="0" ky="0" algn="b" rotWithShape="0" blurRad="76200" dist="63500" dir="2700000">
                    <a:srgbClr val="000000"/>
                  </a:outerShdw>
                </a:effectLst>
                <a:latin typeface="Gill Sans"/>
                <a:ea typeface="Gill Sans"/>
                <a:cs typeface="Gill Sans"/>
                <a:sym typeface="Gill Sans"/>
              </a:defRPr>
            </a:lvl1pPr>
          </a:lstStyle>
          <a:p>
            <a:pPr/>
            <a:r>
              <a:t>Did It Happen? Worldwide or Local? </a:t>
            </a:r>
          </a:p>
        </p:txBody>
      </p:sp>
      <p:sp>
        <p:nvSpPr>
          <p:cNvPr id="276" name="The Bible says it was worldwide (Genesis 6:7,13,17; 7:4,18-20; Mat. 24:36–39; Heb. 11:7; 1 Peter 3:18–20; 2 Peter 2:5; 3:5-7)…"/>
          <p:cNvSpPr txBox="1"/>
          <p:nvPr/>
        </p:nvSpPr>
        <p:spPr>
          <a:xfrm>
            <a:off x="7761719" y="4147889"/>
            <a:ext cx="16549508" cy="8966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1142999" indent="-1142999">
              <a:lnSpc>
                <a:spcPct val="100000"/>
              </a:lnSpc>
              <a:spcBef>
                <a:spcPts val="3000"/>
              </a:spcBef>
              <a:buSzPct val="80000"/>
              <a:buBlip>
                <a:blip r:embed="rId4"/>
              </a:buBlip>
              <a:defRPr sz="6200">
                <a:latin typeface="Century Gothic"/>
                <a:ea typeface="Century Gothic"/>
                <a:cs typeface="Century Gothic"/>
                <a:sym typeface="Century Gothic"/>
              </a:defRPr>
            </a:pPr>
            <a:r>
              <a:t>The Bible says it was </a:t>
            </a:r>
            <a:r>
              <a:rPr b="1"/>
              <a:t>worldwide</a:t>
            </a:r>
            <a:r>
              <a:t> (Genesis 6:7,13,17; 7:4,18-20; Mat. 24:36–39; Heb. 11:7; 1 Peter 3:18–20; 2 Peter 2:5; 3:5-7)</a:t>
            </a:r>
          </a:p>
          <a:p>
            <a:pPr marL="1142999" indent="-1142999">
              <a:lnSpc>
                <a:spcPct val="100000"/>
              </a:lnSpc>
              <a:spcBef>
                <a:spcPts val="3000"/>
              </a:spcBef>
              <a:buSzPct val="80000"/>
              <a:buBlip>
                <a:blip r:embed="rId4"/>
              </a:buBlip>
              <a:defRPr sz="6200">
                <a:latin typeface="Century Gothic"/>
                <a:ea typeface="Century Gothic"/>
                <a:cs typeface="Century Gothic"/>
                <a:sym typeface="Century Gothic"/>
              </a:defRPr>
            </a:pPr>
            <a:r>
              <a:rPr b="1"/>
              <a:t>Global</a:t>
            </a:r>
            <a:r>
              <a:t> sediment layers and fossils deposits (marine life mixed with land animals worldwide)</a:t>
            </a:r>
          </a:p>
          <a:p>
            <a:pPr marL="1142999" indent="-1142999">
              <a:lnSpc>
                <a:spcPct val="100000"/>
              </a:lnSpc>
              <a:spcBef>
                <a:spcPts val="3000"/>
              </a:spcBef>
              <a:buSzPct val="80000"/>
              <a:buBlip>
                <a:blip r:embed="rId4"/>
              </a:buBlip>
              <a:defRPr sz="6200">
                <a:latin typeface="Century Gothic"/>
                <a:ea typeface="Century Gothic"/>
                <a:cs typeface="Century Gothic"/>
                <a:sym typeface="Century Gothic"/>
              </a:defRPr>
            </a:pPr>
            <a:r>
              <a:t>Formation of fossil fuel deposits …</a:t>
            </a:r>
          </a:p>
          <a:p>
            <a:pPr marL="1142999" indent="-1142999">
              <a:lnSpc>
                <a:spcPct val="100000"/>
              </a:lnSpc>
              <a:spcBef>
                <a:spcPts val="3000"/>
              </a:spcBef>
              <a:buSzPct val="80000"/>
              <a:buBlip>
                <a:blip r:embed="rId4"/>
              </a:buBlip>
              <a:defRPr b="1" sz="6200">
                <a:latin typeface="Century Gothic"/>
                <a:ea typeface="Century Gothic"/>
                <a:cs typeface="Century Gothic"/>
                <a:sym typeface="Century Gothic"/>
              </a:defRPr>
            </a:pPr>
            <a:r>
              <a:t>Extra Biblical accounts …</a:t>
            </a:r>
          </a:p>
        </p:txBody>
      </p:sp>
      <p:pic>
        <p:nvPicPr>
          <p:cNvPr id="277" name="Image" descr="Image"/>
          <p:cNvPicPr>
            <a:picLocks noChangeAspect="1"/>
          </p:cNvPicPr>
          <p:nvPr/>
        </p:nvPicPr>
        <p:blipFill>
          <a:blip r:embed="rId5">
            <a:extLst/>
          </a:blip>
          <a:srcRect l="39" t="3179" r="219" b="886"/>
          <a:stretch>
            <a:fillRect/>
          </a:stretch>
        </p:blipFill>
        <p:spPr>
          <a:xfrm>
            <a:off x="143484" y="4147889"/>
            <a:ext cx="7491414" cy="8268206"/>
          </a:xfrm>
          <a:custGeom>
            <a:avLst/>
            <a:gdLst/>
            <a:ahLst/>
            <a:cxnLst>
              <a:cxn ang="0">
                <a:pos x="wd2" y="hd2"/>
              </a:cxn>
              <a:cxn ang="5400000">
                <a:pos x="wd2" y="hd2"/>
              </a:cxn>
              <a:cxn ang="10800000">
                <a:pos x="wd2" y="hd2"/>
              </a:cxn>
              <a:cxn ang="16200000">
                <a:pos x="wd2" y="hd2"/>
              </a:cxn>
            </a:cxnLst>
            <a:rect l="0" t="0" r="r" b="b"/>
            <a:pathLst>
              <a:path w="21600" h="21553" fill="norm" stroke="1" extrusionOk="0">
                <a:moveTo>
                  <a:pt x="6612" y="0"/>
                </a:moveTo>
                <a:cubicBezTo>
                  <a:pt x="5862" y="10"/>
                  <a:pt x="5765" y="46"/>
                  <a:pt x="5668" y="119"/>
                </a:cubicBezTo>
                <a:cubicBezTo>
                  <a:pt x="5494" y="250"/>
                  <a:pt x="5143" y="293"/>
                  <a:pt x="5074" y="192"/>
                </a:cubicBezTo>
                <a:cubicBezTo>
                  <a:pt x="5048" y="155"/>
                  <a:pt x="4934" y="148"/>
                  <a:pt x="4820" y="175"/>
                </a:cubicBezTo>
                <a:cubicBezTo>
                  <a:pt x="4705" y="202"/>
                  <a:pt x="4498" y="168"/>
                  <a:pt x="4360" y="101"/>
                </a:cubicBezTo>
                <a:cubicBezTo>
                  <a:pt x="4156" y="3"/>
                  <a:pt x="4071" y="2"/>
                  <a:pt x="3907" y="95"/>
                </a:cubicBezTo>
                <a:cubicBezTo>
                  <a:pt x="3743" y="188"/>
                  <a:pt x="3673" y="188"/>
                  <a:pt x="3550" y="95"/>
                </a:cubicBezTo>
                <a:cubicBezTo>
                  <a:pt x="3424" y="1"/>
                  <a:pt x="3380" y="7"/>
                  <a:pt x="3301" y="134"/>
                </a:cubicBezTo>
                <a:cubicBezTo>
                  <a:pt x="3249" y="220"/>
                  <a:pt x="3139" y="291"/>
                  <a:pt x="3059" y="291"/>
                </a:cubicBezTo>
                <a:cubicBezTo>
                  <a:pt x="2978" y="291"/>
                  <a:pt x="2913" y="325"/>
                  <a:pt x="2913" y="368"/>
                </a:cubicBezTo>
                <a:cubicBezTo>
                  <a:pt x="2913" y="411"/>
                  <a:pt x="2806" y="550"/>
                  <a:pt x="2675" y="678"/>
                </a:cubicBezTo>
                <a:cubicBezTo>
                  <a:pt x="2544" y="807"/>
                  <a:pt x="2437" y="1017"/>
                  <a:pt x="2382" y="1198"/>
                </a:cubicBezTo>
                <a:cubicBezTo>
                  <a:pt x="2388" y="1217"/>
                  <a:pt x="2382" y="1241"/>
                  <a:pt x="2365" y="1272"/>
                </a:cubicBezTo>
                <a:cubicBezTo>
                  <a:pt x="2343" y="1379"/>
                  <a:pt x="2336" y="1473"/>
                  <a:pt x="2377" y="1509"/>
                </a:cubicBezTo>
                <a:cubicBezTo>
                  <a:pt x="2409" y="1539"/>
                  <a:pt x="2452" y="1716"/>
                  <a:pt x="2471" y="1901"/>
                </a:cubicBezTo>
                <a:cubicBezTo>
                  <a:pt x="2489" y="2087"/>
                  <a:pt x="2547" y="2278"/>
                  <a:pt x="2600" y="2327"/>
                </a:cubicBezTo>
                <a:cubicBezTo>
                  <a:pt x="2659" y="2380"/>
                  <a:pt x="2661" y="2497"/>
                  <a:pt x="2607" y="2628"/>
                </a:cubicBezTo>
                <a:cubicBezTo>
                  <a:pt x="2562" y="2734"/>
                  <a:pt x="2544" y="3033"/>
                  <a:pt x="2556" y="3321"/>
                </a:cubicBezTo>
                <a:cubicBezTo>
                  <a:pt x="2570" y="3431"/>
                  <a:pt x="2576" y="3535"/>
                  <a:pt x="2564" y="3593"/>
                </a:cubicBezTo>
                <a:cubicBezTo>
                  <a:pt x="2562" y="3607"/>
                  <a:pt x="2562" y="3622"/>
                  <a:pt x="2559" y="3638"/>
                </a:cubicBezTo>
                <a:cubicBezTo>
                  <a:pt x="2559" y="3854"/>
                  <a:pt x="2543" y="4044"/>
                  <a:pt x="2506" y="4084"/>
                </a:cubicBezTo>
                <a:cubicBezTo>
                  <a:pt x="2456" y="4139"/>
                  <a:pt x="2399" y="4325"/>
                  <a:pt x="2380" y="4497"/>
                </a:cubicBezTo>
                <a:cubicBezTo>
                  <a:pt x="2375" y="4545"/>
                  <a:pt x="2357" y="4610"/>
                  <a:pt x="2347" y="4665"/>
                </a:cubicBezTo>
                <a:cubicBezTo>
                  <a:pt x="2351" y="4692"/>
                  <a:pt x="2342" y="4730"/>
                  <a:pt x="2323" y="4780"/>
                </a:cubicBezTo>
                <a:cubicBezTo>
                  <a:pt x="2211" y="5276"/>
                  <a:pt x="1963" y="5925"/>
                  <a:pt x="1783" y="6134"/>
                </a:cubicBezTo>
                <a:cubicBezTo>
                  <a:pt x="1630" y="6311"/>
                  <a:pt x="1602" y="6444"/>
                  <a:pt x="1650" y="6738"/>
                </a:cubicBezTo>
                <a:cubicBezTo>
                  <a:pt x="1708" y="7087"/>
                  <a:pt x="1685" y="7137"/>
                  <a:pt x="1351" y="7402"/>
                </a:cubicBezTo>
                <a:cubicBezTo>
                  <a:pt x="1153" y="7560"/>
                  <a:pt x="948" y="7688"/>
                  <a:pt x="895" y="7688"/>
                </a:cubicBezTo>
                <a:cubicBezTo>
                  <a:pt x="841" y="7688"/>
                  <a:pt x="796" y="7744"/>
                  <a:pt x="796" y="7813"/>
                </a:cubicBezTo>
                <a:cubicBezTo>
                  <a:pt x="796" y="7855"/>
                  <a:pt x="768" y="7910"/>
                  <a:pt x="728" y="7963"/>
                </a:cubicBezTo>
                <a:cubicBezTo>
                  <a:pt x="728" y="7963"/>
                  <a:pt x="728" y="7964"/>
                  <a:pt x="728" y="7965"/>
                </a:cubicBezTo>
                <a:cubicBezTo>
                  <a:pt x="714" y="7996"/>
                  <a:pt x="696" y="8021"/>
                  <a:pt x="675" y="8032"/>
                </a:cubicBezTo>
                <a:cubicBezTo>
                  <a:pt x="578" y="8083"/>
                  <a:pt x="214" y="8660"/>
                  <a:pt x="132" y="8895"/>
                </a:cubicBezTo>
                <a:cubicBezTo>
                  <a:pt x="117" y="8936"/>
                  <a:pt x="88" y="8954"/>
                  <a:pt x="61" y="8951"/>
                </a:cubicBezTo>
                <a:cubicBezTo>
                  <a:pt x="24" y="9428"/>
                  <a:pt x="7" y="11183"/>
                  <a:pt x="0" y="13552"/>
                </a:cubicBezTo>
                <a:lnTo>
                  <a:pt x="208" y="13787"/>
                </a:lnTo>
                <a:cubicBezTo>
                  <a:pt x="295" y="13839"/>
                  <a:pt x="351" y="13899"/>
                  <a:pt x="362" y="13949"/>
                </a:cubicBezTo>
                <a:cubicBezTo>
                  <a:pt x="553" y="14148"/>
                  <a:pt x="929" y="14457"/>
                  <a:pt x="1255" y="14675"/>
                </a:cubicBezTo>
                <a:cubicBezTo>
                  <a:pt x="1337" y="14729"/>
                  <a:pt x="1438" y="14815"/>
                  <a:pt x="1531" y="14886"/>
                </a:cubicBezTo>
                <a:cubicBezTo>
                  <a:pt x="1547" y="14898"/>
                  <a:pt x="1561" y="14907"/>
                  <a:pt x="1577" y="14919"/>
                </a:cubicBezTo>
                <a:cubicBezTo>
                  <a:pt x="1581" y="14922"/>
                  <a:pt x="1584" y="14927"/>
                  <a:pt x="1588" y="14930"/>
                </a:cubicBezTo>
                <a:cubicBezTo>
                  <a:pt x="1751" y="15057"/>
                  <a:pt x="1890" y="15169"/>
                  <a:pt x="2040" y="15306"/>
                </a:cubicBezTo>
                <a:cubicBezTo>
                  <a:pt x="2371" y="15593"/>
                  <a:pt x="2622" y="15845"/>
                  <a:pt x="2747" y="16010"/>
                </a:cubicBezTo>
                <a:cubicBezTo>
                  <a:pt x="3023" y="16295"/>
                  <a:pt x="3276" y="16545"/>
                  <a:pt x="3504" y="16744"/>
                </a:cubicBezTo>
                <a:cubicBezTo>
                  <a:pt x="3546" y="16780"/>
                  <a:pt x="3677" y="16896"/>
                  <a:pt x="3780" y="16987"/>
                </a:cubicBezTo>
                <a:cubicBezTo>
                  <a:pt x="3887" y="17063"/>
                  <a:pt x="4011" y="17158"/>
                  <a:pt x="4129" y="17265"/>
                </a:cubicBezTo>
                <a:cubicBezTo>
                  <a:pt x="4217" y="17346"/>
                  <a:pt x="4337" y="17446"/>
                  <a:pt x="4462" y="17543"/>
                </a:cubicBezTo>
                <a:cubicBezTo>
                  <a:pt x="4465" y="17545"/>
                  <a:pt x="4468" y="17547"/>
                  <a:pt x="4472" y="17550"/>
                </a:cubicBezTo>
                <a:cubicBezTo>
                  <a:pt x="4534" y="17593"/>
                  <a:pt x="4603" y="17645"/>
                  <a:pt x="4647" y="17670"/>
                </a:cubicBezTo>
                <a:cubicBezTo>
                  <a:pt x="4728" y="17716"/>
                  <a:pt x="4942" y="17871"/>
                  <a:pt x="5204" y="18070"/>
                </a:cubicBezTo>
                <a:cubicBezTo>
                  <a:pt x="5425" y="18229"/>
                  <a:pt x="5700" y="18443"/>
                  <a:pt x="6025" y="18710"/>
                </a:cubicBezTo>
                <a:cubicBezTo>
                  <a:pt x="6570" y="19144"/>
                  <a:pt x="7112" y="19535"/>
                  <a:pt x="7245" y="19585"/>
                </a:cubicBezTo>
                <a:cubicBezTo>
                  <a:pt x="7295" y="19603"/>
                  <a:pt x="7454" y="19669"/>
                  <a:pt x="7555" y="19709"/>
                </a:cubicBezTo>
                <a:cubicBezTo>
                  <a:pt x="7673" y="19747"/>
                  <a:pt x="7825" y="19800"/>
                  <a:pt x="8079" y="19911"/>
                </a:cubicBezTo>
                <a:cubicBezTo>
                  <a:pt x="8136" y="19936"/>
                  <a:pt x="8178" y="19951"/>
                  <a:pt x="8229" y="19973"/>
                </a:cubicBezTo>
                <a:cubicBezTo>
                  <a:pt x="8545" y="20093"/>
                  <a:pt x="8945" y="20220"/>
                  <a:pt x="9219" y="20278"/>
                </a:cubicBezTo>
                <a:cubicBezTo>
                  <a:pt x="9393" y="20319"/>
                  <a:pt x="9518" y="20353"/>
                  <a:pt x="9791" y="20409"/>
                </a:cubicBezTo>
                <a:cubicBezTo>
                  <a:pt x="10146" y="20482"/>
                  <a:pt x="10546" y="20610"/>
                  <a:pt x="10972" y="20770"/>
                </a:cubicBezTo>
                <a:cubicBezTo>
                  <a:pt x="12446" y="21237"/>
                  <a:pt x="13198" y="21405"/>
                  <a:pt x="14118" y="21474"/>
                </a:cubicBezTo>
                <a:cubicBezTo>
                  <a:pt x="15816" y="21600"/>
                  <a:pt x="16143" y="21585"/>
                  <a:pt x="16724" y="21354"/>
                </a:cubicBezTo>
                <a:cubicBezTo>
                  <a:pt x="16725" y="21353"/>
                  <a:pt x="16726" y="21353"/>
                  <a:pt x="16728" y="21353"/>
                </a:cubicBezTo>
                <a:cubicBezTo>
                  <a:pt x="16868" y="21298"/>
                  <a:pt x="16959" y="21268"/>
                  <a:pt x="17073" y="21234"/>
                </a:cubicBezTo>
                <a:cubicBezTo>
                  <a:pt x="17293" y="21162"/>
                  <a:pt x="17509" y="21098"/>
                  <a:pt x="17643" y="21075"/>
                </a:cubicBezTo>
                <a:cubicBezTo>
                  <a:pt x="17862" y="21039"/>
                  <a:pt x="18063" y="20939"/>
                  <a:pt x="18125" y="20834"/>
                </a:cubicBezTo>
                <a:cubicBezTo>
                  <a:pt x="18128" y="20829"/>
                  <a:pt x="18135" y="20827"/>
                  <a:pt x="18138" y="20822"/>
                </a:cubicBezTo>
                <a:cubicBezTo>
                  <a:pt x="18149" y="20788"/>
                  <a:pt x="18180" y="20761"/>
                  <a:pt x="18222" y="20739"/>
                </a:cubicBezTo>
                <a:cubicBezTo>
                  <a:pt x="18283" y="20692"/>
                  <a:pt x="18353" y="20656"/>
                  <a:pt x="18417" y="20656"/>
                </a:cubicBezTo>
                <a:cubicBezTo>
                  <a:pt x="18484" y="20656"/>
                  <a:pt x="18568" y="20642"/>
                  <a:pt x="18663" y="20617"/>
                </a:cubicBezTo>
                <a:cubicBezTo>
                  <a:pt x="18845" y="20569"/>
                  <a:pt x="19060" y="20480"/>
                  <a:pt x="19240" y="20380"/>
                </a:cubicBezTo>
                <a:cubicBezTo>
                  <a:pt x="19268" y="20361"/>
                  <a:pt x="19302" y="20340"/>
                  <a:pt x="19318" y="20321"/>
                </a:cubicBezTo>
                <a:cubicBezTo>
                  <a:pt x="19370" y="20262"/>
                  <a:pt x="19455" y="20208"/>
                  <a:pt x="19524" y="20183"/>
                </a:cubicBezTo>
                <a:cubicBezTo>
                  <a:pt x="19645" y="20063"/>
                  <a:pt x="19752" y="19837"/>
                  <a:pt x="19790" y="19606"/>
                </a:cubicBezTo>
                <a:cubicBezTo>
                  <a:pt x="19815" y="19453"/>
                  <a:pt x="19841" y="19357"/>
                  <a:pt x="19874" y="19281"/>
                </a:cubicBezTo>
                <a:lnTo>
                  <a:pt x="19888" y="19084"/>
                </a:lnTo>
                <a:lnTo>
                  <a:pt x="20068" y="19100"/>
                </a:lnTo>
                <a:cubicBezTo>
                  <a:pt x="20106" y="19103"/>
                  <a:pt x="20145" y="19100"/>
                  <a:pt x="20182" y="19096"/>
                </a:cubicBezTo>
                <a:cubicBezTo>
                  <a:pt x="20195" y="19095"/>
                  <a:pt x="20210" y="19093"/>
                  <a:pt x="20223" y="19092"/>
                </a:cubicBezTo>
                <a:cubicBezTo>
                  <a:pt x="20265" y="19085"/>
                  <a:pt x="20302" y="19075"/>
                  <a:pt x="20321" y="19060"/>
                </a:cubicBezTo>
                <a:cubicBezTo>
                  <a:pt x="20373" y="19021"/>
                  <a:pt x="20427" y="19019"/>
                  <a:pt x="20499" y="19054"/>
                </a:cubicBezTo>
                <a:cubicBezTo>
                  <a:pt x="20598" y="19102"/>
                  <a:pt x="20604" y="19074"/>
                  <a:pt x="20638" y="18386"/>
                </a:cubicBezTo>
                <a:cubicBezTo>
                  <a:pt x="20639" y="18350"/>
                  <a:pt x="20646" y="18278"/>
                  <a:pt x="20648" y="18243"/>
                </a:cubicBezTo>
                <a:cubicBezTo>
                  <a:pt x="20656" y="17826"/>
                  <a:pt x="20695" y="17100"/>
                  <a:pt x="20744" y="16501"/>
                </a:cubicBezTo>
                <a:cubicBezTo>
                  <a:pt x="20798" y="15848"/>
                  <a:pt x="20910" y="14245"/>
                  <a:pt x="20995" y="12939"/>
                </a:cubicBezTo>
                <a:cubicBezTo>
                  <a:pt x="21065" y="11859"/>
                  <a:pt x="21143" y="10681"/>
                  <a:pt x="21203" y="9804"/>
                </a:cubicBezTo>
                <a:cubicBezTo>
                  <a:pt x="21284" y="8375"/>
                  <a:pt x="21331" y="7345"/>
                  <a:pt x="21288" y="7484"/>
                </a:cubicBezTo>
                <a:cubicBezTo>
                  <a:pt x="21271" y="7538"/>
                  <a:pt x="21207" y="7645"/>
                  <a:pt x="21147" y="7722"/>
                </a:cubicBezTo>
                <a:cubicBezTo>
                  <a:pt x="21051" y="7844"/>
                  <a:pt x="21012" y="7857"/>
                  <a:pt x="20840" y="7832"/>
                </a:cubicBezTo>
                <a:cubicBezTo>
                  <a:pt x="20686" y="7810"/>
                  <a:pt x="20630" y="7824"/>
                  <a:pt x="20582" y="7895"/>
                </a:cubicBezTo>
                <a:cubicBezTo>
                  <a:pt x="20488" y="8031"/>
                  <a:pt x="20289" y="8062"/>
                  <a:pt x="20255" y="7946"/>
                </a:cubicBezTo>
                <a:cubicBezTo>
                  <a:pt x="20240" y="7892"/>
                  <a:pt x="20202" y="7867"/>
                  <a:pt x="20167" y="7886"/>
                </a:cubicBezTo>
                <a:cubicBezTo>
                  <a:pt x="20134" y="7905"/>
                  <a:pt x="20071" y="7926"/>
                  <a:pt x="20025" y="7933"/>
                </a:cubicBezTo>
                <a:cubicBezTo>
                  <a:pt x="19980" y="7939"/>
                  <a:pt x="19822" y="7967"/>
                  <a:pt x="19676" y="7995"/>
                </a:cubicBezTo>
                <a:cubicBezTo>
                  <a:pt x="19367" y="8055"/>
                  <a:pt x="19234" y="7997"/>
                  <a:pt x="19294" y="7829"/>
                </a:cubicBezTo>
                <a:cubicBezTo>
                  <a:pt x="19314" y="7774"/>
                  <a:pt x="19327" y="7627"/>
                  <a:pt x="19323" y="7501"/>
                </a:cubicBezTo>
                <a:cubicBezTo>
                  <a:pt x="19318" y="7376"/>
                  <a:pt x="19341" y="7258"/>
                  <a:pt x="19372" y="7241"/>
                </a:cubicBezTo>
                <a:cubicBezTo>
                  <a:pt x="19403" y="7223"/>
                  <a:pt x="19428" y="7135"/>
                  <a:pt x="19428" y="7044"/>
                </a:cubicBezTo>
                <a:cubicBezTo>
                  <a:pt x="19428" y="6953"/>
                  <a:pt x="19452" y="6864"/>
                  <a:pt x="19482" y="6848"/>
                </a:cubicBezTo>
                <a:cubicBezTo>
                  <a:pt x="19566" y="6800"/>
                  <a:pt x="19546" y="6679"/>
                  <a:pt x="19429" y="6531"/>
                </a:cubicBezTo>
                <a:cubicBezTo>
                  <a:pt x="19371" y="6457"/>
                  <a:pt x="19335" y="6385"/>
                  <a:pt x="19351" y="6371"/>
                </a:cubicBezTo>
                <a:cubicBezTo>
                  <a:pt x="19367" y="6356"/>
                  <a:pt x="19394" y="6226"/>
                  <a:pt x="19411" y="6082"/>
                </a:cubicBezTo>
                <a:cubicBezTo>
                  <a:pt x="19428" y="5938"/>
                  <a:pt x="19475" y="5762"/>
                  <a:pt x="19516" y="5689"/>
                </a:cubicBezTo>
                <a:cubicBezTo>
                  <a:pt x="19557" y="5616"/>
                  <a:pt x="19591" y="5514"/>
                  <a:pt x="19591" y="5463"/>
                </a:cubicBezTo>
                <a:cubicBezTo>
                  <a:pt x="19591" y="5412"/>
                  <a:pt x="19638" y="5332"/>
                  <a:pt x="19697" y="5283"/>
                </a:cubicBezTo>
                <a:cubicBezTo>
                  <a:pt x="19756" y="5235"/>
                  <a:pt x="19793" y="5178"/>
                  <a:pt x="19778" y="5156"/>
                </a:cubicBezTo>
                <a:cubicBezTo>
                  <a:pt x="19764" y="5135"/>
                  <a:pt x="19778" y="5103"/>
                  <a:pt x="19810" y="5085"/>
                </a:cubicBezTo>
                <a:cubicBezTo>
                  <a:pt x="19843" y="5067"/>
                  <a:pt x="19857" y="5025"/>
                  <a:pt x="19843" y="4993"/>
                </a:cubicBezTo>
                <a:cubicBezTo>
                  <a:pt x="19830" y="4960"/>
                  <a:pt x="19850" y="4882"/>
                  <a:pt x="19888" y="4818"/>
                </a:cubicBezTo>
                <a:cubicBezTo>
                  <a:pt x="19928" y="4750"/>
                  <a:pt x="19944" y="4620"/>
                  <a:pt x="19927" y="4506"/>
                </a:cubicBezTo>
                <a:cubicBezTo>
                  <a:pt x="19904" y="4354"/>
                  <a:pt x="19920" y="4297"/>
                  <a:pt x="19998" y="4246"/>
                </a:cubicBezTo>
                <a:cubicBezTo>
                  <a:pt x="20053" y="4209"/>
                  <a:pt x="20080" y="4181"/>
                  <a:pt x="20057" y="4181"/>
                </a:cubicBezTo>
                <a:cubicBezTo>
                  <a:pt x="20035" y="4181"/>
                  <a:pt x="20055" y="4132"/>
                  <a:pt x="20101" y="4072"/>
                </a:cubicBezTo>
                <a:cubicBezTo>
                  <a:pt x="20147" y="4012"/>
                  <a:pt x="20186" y="3889"/>
                  <a:pt x="20186" y="3798"/>
                </a:cubicBezTo>
                <a:cubicBezTo>
                  <a:pt x="20186" y="3679"/>
                  <a:pt x="20213" y="3626"/>
                  <a:pt x="20284" y="3609"/>
                </a:cubicBezTo>
                <a:cubicBezTo>
                  <a:pt x="20338" y="3597"/>
                  <a:pt x="20427" y="3521"/>
                  <a:pt x="20479" y="3442"/>
                </a:cubicBezTo>
                <a:cubicBezTo>
                  <a:pt x="20530" y="3363"/>
                  <a:pt x="20597" y="3311"/>
                  <a:pt x="20626" y="3327"/>
                </a:cubicBezTo>
                <a:cubicBezTo>
                  <a:pt x="20655" y="3343"/>
                  <a:pt x="20712" y="3331"/>
                  <a:pt x="20755" y="3298"/>
                </a:cubicBezTo>
                <a:cubicBezTo>
                  <a:pt x="20799" y="3266"/>
                  <a:pt x="20883" y="3250"/>
                  <a:pt x="20943" y="3264"/>
                </a:cubicBezTo>
                <a:cubicBezTo>
                  <a:pt x="21003" y="3278"/>
                  <a:pt x="21052" y="3270"/>
                  <a:pt x="21052" y="3245"/>
                </a:cubicBezTo>
                <a:cubicBezTo>
                  <a:pt x="21052" y="3221"/>
                  <a:pt x="21127" y="3131"/>
                  <a:pt x="21217" y="3046"/>
                </a:cubicBezTo>
                <a:cubicBezTo>
                  <a:pt x="21239" y="3024"/>
                  <a:pt x="21250" y="3008"/>
                  <a:pt x="21268" y="2990"/>
                </a:cubicBezTo>
                <a:cubicBezTo>
                  <a:pt x="21280" y="2971"/>
                  <a:pt x="21285" y="2957"/>
                  <a:pt x="21297" y="2938"/>
                </a:cubicBezTo>
                <a:cubicBezTo>
                  <a:pt x="21388" y="2794"/>
                  <a:pt x="21443" y="2451"/>
                  <a:pt x="21444" y="2008"/>
                </a:cubicBezTo>
                <a:cubicBezTo>
                  <a:pt x="21445" y="1622"/>
                  <a:pt x="21491" y="1281"/>
                  <a:pt x="21546" y="1250"/>
                </a:cubicBezTo>
                <a:cubicBezTo>
                  <a:pt x="21551" y="1247"/>
                  <a:pt x="21555" y="1224"/>
                  <a:pt x="21560" y="1216"/>
                </a:cubicBezTo>
                <a:cubicBezTo>
                  <a:pt x="21564" y="1207"/>
                  <a:pt x="21567" y="1181"/>
                  <a:pt x="21570" y="1174"/>
                </a:cubicBezTo>
                <a:cubicBezTo>
                  <a:pt x="21584" y="1148"/>
                  <a:pt x="21590" y="1095"/>
                  <a:pt x="21600" y="1051"/>
                </a:cubicBezTo>
                <a:cubicBezTo>
                  <a:pt x="21582" y="533"/>
                  <a:pt x="21563" y="148"/>
                  <a:pt x="21528" y="80"/>
                </a:cubicBezTo>
                <a:lnTo>
                  <a:pt x="20794" y="96"/>
                </a:lnTo>
                <a:cubicBezTo>
                  <a:pt x="20325" y="107"/>
                  <a:pt x="19662" y="128"/>
                  <a:pt x="19319" y="145"/>
                </a:cubicBezTo>
                <a:cubicBezTo>
                  <a:pt x="18301" y="195"/>
                  <a:pt x="17306" y="173"/>
                  <a:pt x="17166" y="98"/>
                </a:cubicBezTo>
                <a:cubicBezTo>
                  <a:pt x="17165" y="98"/>
                  <a:pt x="17163" y="98"/>
                  <a:pt x="17162" y="98"/>
                </a:cubicBezTo>
                <a:cubicBezTo>
                  <a:pt x="16484" y="95"/>
                  <a:pt x="15642" y="86"/>
                  <a:pt x="14809" y="78"/>
                </a:cubicBezTo>
                <a:cubicBezTo>
                  <a:pt x="14704" y="82"/>
                  <a:pt x="14561" y="86"/>
                  <a:pt x="14542" y="93"/>
                </a:cubicBezTo>
                <a:cubicBezTo>
                  <a:pt x="14491" y="112"/>
                  <a:pt x="14419" y="102"/>
                  <a:pt x="14376" y="73"/>
                </a:cubicBezTo>
                <a:cubicBezTo>
                  <a:pt x="13590" y="65"/>
                  <a:pt x="13136" y="68"/>
                  <a:pt x="12229" y="55"/>
                </a:cubicBezTo>
                <a:cubicBezTo>
                  <a:pt x="10891" y="36"/>
                  <a:pt x="9959" y="24"/>
                  <a:pt x="9122" y="13"/>
                </a:cubicBezTo>
                <a:cubicBezTo>
                  <a:pt x="9072" y="16"/>
                  <a:pt x="8902" y="16"/>
                  <a:pt x="8897" y="20"/>
                </a:cubicBezTo>
                <a:cubicBezTo>
                  <a:pt x="8826" y="70"/>
                  <a:pt x="8591" y="56"/>
                  <a:pt x="8490" y="6"/>
                </a:cubicBezTo>
                <a:cubicBezTo>
                  <a:pt x="8427" y="6"/>
                  <a:pt x="8411" y="5"/>
                  <a:pt x="8351" y="4"/>
                </a:cubicBezTo>
                <a:cubicBezTo>
                  <a:pt x="8302" y="80"/>
                  <a:pt x="8178" y="81"/>
                  <a:pt x="8040" y="3"/>
                </a:cubicBezTo>
                <a:cubicBezTo>
                  <a:pt x="7726" y="0"/>
                  <a:pt x="7454" y="0"/>
                  <a:pt x="7227" y="0"/>
                </a:cubicBezTo>
                <a:cubicBezTo>
                  <a:pt x="7185" y="10"/>
                  <a:pt x="7140" y="18"/>
                  <a:pt x="7100" y="31"/>
                </a:cubicBezTo>
                <a:cubicBezTo>
                  <a:pt x="6963" y="76"/>
                  <a:pt x="6867" y="69"/>
                  <a:pt x="6612" y="0"/>
                </a:cubicBezTo>
                <a:close/>
              </a:path>
            </a:pathLst>
          </a:custGeom>
          <a:ln w="12700">
            <a:miter lim="400000"/>
          </a:ln>
        </p:spPr>
      </p:pic>
      <p:sp>
        <p:nvSpPr>
          <p:cNvPr id="278" name="The Epic of Gilgamesh…"/>
          <p:cNvSpPr txBox="1"/>
          <p:nvPr/>
        </p:nvSpPr>
        <p:spPr>
          <a:xfrm>
            <a:off x="287699" y="12299078"/>
            <a:ext cx="7202984" cy="1263245"/>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ctr">
              <a:lnSpc>
                <a:spcPct val="100000"/>
              </a:lnSpc>
              <a:spcBef>
                <a:spcPts val="0"/>
              </a:spcBef>
              <a:defRPr sz="6000">
                <a:latin typeface="Times New Roman"/>
                <a:ea typeface="Times New Roman"/>
                <a:cs typeface="Times New Roman"/>
                <a:sym typeface="Times New Roman"/>
              </a:defRPr>
            </a:pPr>
            <a:r>
              <a:t>The Epic of Gilgamesh</a:t>
            </a:r>
          </a:p>
          <a:p>
            <a:pPr algn="ctr" defTabSz="457200">
              <a:lnSpc>
                <a:spcPct val="100000"/>
              </a:lnSpc>
              <a:spcBef>
                <a:spcPts val="0"/>
              </a:spcBef>
              <a:defRPr sz="1900">
                <a:solidFill>
                  <a:srgbClr val="4D5156"/>
                </a:solidFill>
                <a:latin typeface="Helvetica Neue"/>
                <a:ea typeface="Helvetica Neue"/>
                <a:cs typeface="Helvetica Neue"/>
                <a:sym typeface="Helvetica Neue"/>
              </a:defRPr>
            </a:pPr>
            <a:r>
              <a:t>c. 2150 - 1400 BCE) the great Sumerian/Babylonian poetic work</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0" name="3 … scoffers will come in the last days …2 Peter 3:3"/>
          <p:cNvSpPr txBox="1"/>
          <p:nvPr/>
        </p:nvSpPr>
        <p:spPr>
          <a:xfrm>
            <a:off x="6365477" y="4435744"/>
            <a:ext cx="17897131" cy="969852"/>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defTabSz="457200">
              <a:lnSpc>
                <a:spcPct val="100000"/>
              </a:lnSpc>
              <a:spcBef>
                <a:spcPts val="0"/>
              </a:spcBef>
              <a:defRPr sz="6200">
                <a:solidFill>
                  <a:srgbClr val="000000"/>
                </a:solidFill>
                <a:latin typeface="Times New Roman"/>
                <a:ea typeface="Times New Roman"/>
                <a:cs typeface="Times New Roman"/>
                <a:sym typeface="Times New Roman"/>
              </a:defRPr>
            </a:pPr>
            <a:r>
              <a:rPr baseline="31999"/>
              <a:t>3</a:t>
            </a:r>
            <a:r>
              <a:t> … scoffers will come in the last days …2 Peter 3:3</a:t>
            </a:r>
          </a:p>
        </p:txBody>
      </p:sp>
      <p:pic>
        <p:nvPicPr>
          <p:cNvPr id="221" name="Image" descr="Image"/>
          <p:cNvPicPr>
            <a:picLocks noChangeAspect="1"/>
          </p:cNvPicPr>
          <p:nvPr/>
        </p:nvPicPr>
        <p:blipFill>
          <a:blip r:embed="rId2">
            <a:extLst/>
          </a:blip>
          <a:stretch>
            <a:fillRect/>
          </a:stretch>
        </p:blipFill>
        <p:spPr>
          <a:xfrm>
            <a:off x="-38420" y="680353"/>
            <a:ext cx="10305316" cy="1345902"/>
          </a:xfrm>
          <a:prstGeom prst="rect">
            <a:avLst/>
          </a:prstGeom>
          <a:ln w="12700">
            <a:miter lim="400000"/>
          </a:ln>
          <a:effectLst>
            <a:outerShdw sx="100000" sy="100000" kx="0" ky="0" algn="b" rotWithShape="0" blurRad="190500" dist="131910" dir="5400000">
              <a:srgbClr val="000000"/>
            </a:outerShdw>
          </a:effectLst>
        </p:spPr>
      </p:pic>
      <p:pic>
        <p:nvPicPr>
          <p:cNvPr id="222" name="pasted-movie.png" descr="pasted-movie.png"/>
          <p:cNvPicPr>
            <a:picLocks noChangeAspect="1"/>
          </p:cNvPicPr>
          <p:nvPr/>
        </p:nvPicPr>
        <p:blipFill>
          <a:blip r:embed="rId3">
            <a:extLst/>
          </a:blip>
          <a:stretch>
            <a:fillRect/>
          </a:stretch>
        </p:blipFill>
        <p:spPr>
          <a:xfrm>
            <a:off x="9784756" y="392498"/>
            <a:ext cx="14637664" cy="1921612"/>
          </a:xfrm>
          <a:prstGeom prst="rect">
            <a:avLst/>
          </a:prstGeom>
          <a:ln w="12700">
            <a:miter lim="400000"/>
          </a:ln>
          <a:effectLst>
            <a:outerShdw sx="100000" sy="100000" kx="0" ky="0" algn="b" rotWithShape="0" blurRad="190500" dist="131910" dir="5400000">
              <a:srgbClr val="000000"/>
            </a:outerShdw>
          </a:effectLst>
        </p:spPr>
      </p:pic>
      <p:sp>
        <p:nvSpPr>
          <p:cNvPr id="223" name="QUESTIONS OFTEN RAISED BY SKEPTICS"/>
          <p:cNvSpPr/>
          <p:nvPr/>
        </p:nvSpPr>
        <p:spPr>
          <a:xfrm>
            <a:off x="700776" y="2595999"/>
            <a:ext cx="22982448" cy="1270001"/>
          </a:xfrm>
          <a:prstGeom prst="roundRect">
            <a:avLst>
              <a:gd name="adj" fmla="val 50000"/>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a:lnSpc>
                <a:spcPct val="100000"/>
              </a:lnSpc>
              <a:spcBef>
                <a:spcPts val="0"/>
              </a:spcBef>
              <a:defRPr b="1" sz="7000">
                <a:solidFill>
                  <a:srgbClr val="FFFFFF"/>
                </a:solidFill>
                <a:latin typeface="Gill Sans"/>
                <a:ea typeface="Gill Sans"/>
                <a:cs typeface="Gill Sans"/>
                <a:sym typeface="Gill Sans"/>
              </a:defRPr>
            </a:lvl1pPr>
          </a:lstStyle>
          <a:p>
            <a:pPr/>
            <a:r>
              <a:t>QUESTIONS OFTEN RAISED BY SKEPTICS</a:t>
            </a:r>
          </a:p>
        </p:txBody>
      </p:sp>
      <p:sp>
        <p:nvSpPr>
          <p:cNvPr id="224" name="What evidence is there of a major flood?…"/>
          <p:cNvSpPr txBox="1"/>
          <p:nvPr/>
        </p:nvSpPr>
        <p:spPr>
          <a:xfrm>
            <a:off x="7517887" y="5975340"/>
            <a:ext cx="16549509" cy="6781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1142999" indent="-1142999">
              <a:lnSpc>
                <a:spcPct val="100000"/>
              </a:lnSpc>
              <a:spcBef>
                <a:spcPts val="2200"/>
              </a:spcBef>
              <a:buSzPct val="80000"/>
              <a:buBlip>
                <a:blip r:embed="rId4"/>
              </a:buBlip>
              <a:defRPr sz="6000">
                <a:latin typeface="Century Gothic"/>
                <a:ea typeface="Century Gothic"/>
                <a:cs typeface="Century Gothic"/>
                <a:sym typeface="Century Gothic"/>
              </a:defRPr>
            </a:pPr>
            <a:r>
              <a:t>What evidence is there of a major flood?</a:t>
            </a:r>
          </a:p>
          <a:p>
            <a:pPr marL="1142999" indent="-1142999">
              <a:lnSpc>
                <a:spcPct val="100000"/>
              </a:lnSpc>
              <a:spcBef>
                <a:spcPts val="2200"/>
              </a:spcBef>
              <a:buSzPct val="80000"/>
              <a:buBlip>
                <a:blip r:embed="rId4"/>
              </a:buBlip>
              <a:defRPr sz="6000">
                <a:latin typeface="Century Gothic"/>
                <a:ea typeface="Century Gothic"/>
                <a:cs typeface="Century Gothic"/>
                <a:sym typeface="Century Gothic"/>
              </a:defRPr>
            </a:pPr>
            <a:r>
              <a:t>Worldwide or Local?</a:t>
            </a:r>
          </a:p>
          <a:p>
            <a:pPr marL="1142999" indent="-1142999">
              <a:lnSpc>
                <a:spcPct val="100000"/>
              </a:lnSpc>
              <a:spcBef>
                <a:spcPts val="2200"/>
              </a:spcBef>
              <a:buSzPct val="80000"/>
              <a:buBlip>
                <a:blip r:embed="rId4"/>
              </a:buBlip>
              <a:defRPr sz="6000">
                <a:latin typeface="Century Gothic"/>
                <a:ea typeface="Century Gothic"/>
                <a:cs typeface="Century Gothic"/>
                <a:sym typeface="Century Gothic"/>
              </a:defRPr>
            </a:pPr>
            <a:r>
              <a:t>Where Did All the Water Come From?</a:t>
            </a:r>
          </a:p>
          <a:p>
            <a:pPr marL="1142999" indent="-1142999">
              <a:lnSpc>
                <a:spcPct val="100000"/>
              </a:lnSpc>
              <a:spcBef>
                <a:spcPts val="2200"/>
              </a:spcBef>
              <a:buSzPct val="80000"/>
              <a:buBlip>
                <a:blip r:embed="rId4"/>
              </a:buBlip>
              <a:defRPr sz="6000">
                <a:latin typeface="Century Gothic"/>
                <a:ea typeface="Century Gothic"/>
                <a:cs typeface="Century Gothic"/>
                <a:sym typeface="Century Gothic"/>
              </a:defRPr>
            </a:pPr>
            <a:r>
              <a:t>How Could the Ark Have Been Seaworthy?</a:t>
            </a:r>
          </a:p>
          <a:p>
            <a:pPr marL="1142999" indent="-1142999">
              <a:lnSpc>
                <a:spcPct val="100000"/>
              </a:lnSpc>
              <a:spcBef>
                <a:spcPts val="2200"/>
              </a:spcBef>
              <a:buSzPct val="80000"/>
              <a:buBlip>
                <a:blip r:embed="rId4"/>
              </a:buBlip>
              <a:defRPr sz="6000">
                <a:latin typeface="Century Gothic"/>
                <a:ea typeface="Century Gothic"/>
                <a:cs typeface="Century Gothic"/>
                <a:sym typeface="Century Gothic"/>
              </a:defRPr>
            </a:pPr>
            <a:r>
              <a:t>How Could All the Animals Fit on the Ark?</a:t>
            </a:r>
          </a:p>
        </p:txBody>
      </p:sp>
      <p:pic>
        <p:nvPicPr>
          <p:cNvPr id="225" name="Picture 9" descr="Picture 9"/>
          <p:cNvPicPr>
            <a:picLocks noChangeAspect="1"/>
          </p:cNvPicPr>
          <p:nvPr/>
        </p:nvPicPr>
        <p:blipFill>
          <a:blip r:embed="rId5">
            <a:extLst/>
          </a:blip>
          <a:stretch>
            <a:fillRect/>
          </a:stretch>
        </p:blipFill>
        <p:spPr>
          <a:xfrm flipH="1">
            <a:off x="18877" y="3566152"/>
            <a:ext cx="7235826" cy="10363201"/>
          </a:xfrm>
          <a:prstGeom prst="rect">
            <a:avLst/>
          </a:prstGeom>
          <a:ln w="12700">
            <a:miter lim="400000"/>
          </a:ln>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advClick="1" p14:dur="2000">
        <p159:morph option="byCha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24">
                                            <p:bg/>
                                          </p:spTgt>
                                        </p:tgtEl>
                                        <p:attrNameLst>
                                          <p:attrName>style.visibility</p:attrName>
                                        </p:attrNameLst>
                                      </p:cBhvr>
                                      <p:to>
                                        <p:strVal val="visible"/>
                                      </p:to>
                                    </p:set>
                                    <p:animEffect filter="wipe(left)" transition="in">
                                      <p:cBhvr>
                                        <p:cTn id="7" dur="1500"/>
                                        <p:tgtEl>
                                          <p:spTgt spid="224">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24">
                                            <p:txEl>
                                              <p:pRg st="0" end="0"/>
                                            </p:txEl>
                                          </p:spTgt>
                                        </p:tgtEl>
                                        <p:attrNameLst>
                                          <p:attrName>style.visibility</p:attrName>
                                        </p:attrNameLst>
                                      </p:cBhvr>
                                      <p:to>
                                        <p:strVal val="visible"/>
                                      </p:to>
                                    </p:set>
                                    <p:animEffect filter="wipe(left)" transition="in">
                                      <p:cBhvr>
                                        <p:cTn id="10" dur="1500"/>
                                        <p:tgtEl>
                                          <p:spTgt spid="22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24">
                                            <p:txEl>
                                              <p:pRg st="1" end="1"/>
                                            </p:txEl>
                                          </p:spTgt>
                                        </p:tgtEl>
                                        <p:attrNameLst>
                                          <p:attrName>style.visibility</p:attrName>
                                        </p:attrNameLst>
                                      </p:cBhvr>
                                      <p:to>
                                        <p:strVal val="visible"/>
                                      </p:to>
                                    </p:set>
                                    <p:animEffect filter="wipe(left)" transition="in">
                                      <p:cBhvr>
                                        <p:cTn id="15" dur="1500"/>
                                        <p:tgtEl>
                                          <p:spTgt spid="22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224">
                                            <p:txEl>
                                              <p:pRg st="2" end="2"/>
                                            </p:txEl>
                                          </p:spTgt>
                                        </p:tgtEl>
                                        <p:attrNameLst>
                                          <p:attrName>style.visibility</p:attrName>
                                        </p:attrNameLst>
                                      </p:cBhvr>
                                      <p:to>
                                        <p:strVal val="visible"/>
                                      </p:to>
                                    </p:set>
                                    <p:animEffect filter="wipe(left)" transition="in">
                                      <p:cBhvr>
                                        <p:cTn id="20" dur="1500"/>
                                        <p:tgtEl>
                                          <p:spTgt spid="22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224">
                                            <p:txEl>
                                              <p:pRg st="3" end="3"/>
                                            </p:txEl>
                                          </p:spTgt>
                                        </p:tgtEl>
                                        <p:attrNameLst>
                                          <p:attrName>style.visibility</p:attrName>
                                        </p:attrNameLst>
                                      </p:cBhvr>
                                      <p:to>
                                        <p:strVal val="visible"/>
                                      </p:to>
                                    </p:set>
                                    <p:animEffect filter="wipe(left)" transition="in">
                                      <p:cBhvr>
                                        <p:cTn id="25" dur="1500"/>
                                        <p:tgtEl>
                                          <p:spTgt spid="224">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224">
                                            <p:txEl>
                                              <p:pRg st="4" end="4"/>
                                            </p:txEl>
                                          </p:spTgt>
                                        </p:tgtEl>
                                        <p:attrNameLst>
                                          <p:attrName>style.visibility</p:attrName>
                                        </p:attrNameLst>
                                      </p:cBhvr>
                                      <p:to>
                                        <p:strVal val="visible"/>
                                      </p:to>
                                    </p:set>
                                    <p:animEffect filter="wipe(left)" transition="in">
                                      <p:cBhvr>
                                        <p:cTn id="30" dur="1500"/>
                                        <p:tgtEl>
                                          <p:spTgt spid="224">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24" grpId="1"/>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0" name="Image" descr="Image"/>
          <p:cNvPicPr>
            <a:picLocks noChangeAspect="1"/>
          </p:cNvPicPr>
          <p:nvPr/>
        </p:nvPicPr>
        <p:blipFill>
          <a:blip r:embed="rId2">
            <a:extLst/>
          </a:blip>
          <a:stretch>
            <a:fillRect/>
          </a:stretch>
        </p:blipFill>
        <p:spPr>
          <a:xfrm>
            <a:off x="-38420" y="680353"/>
            <a:ext cx="10305316" cy="1345902"/>
          </a:xfrm>
          <a:prstGeom prst="rect">
            <a:avLst/>
          </a:prstGeom>
          <a:ln w="12700">
            <a:miter lim="400000"/>
          </a:ln>
          <a:effectLst>
            <a:outerShdw sx="100000" sy="100000" kx="0" ky="0" algn="b" rotWithShape="0" blurRad="190500" dist="131910" dir="5400000">
              <a:srgbClr val="000000"/>
            </a:outerShdw>
          </a:effectLst>
        </p:spPr>
      </p:pic>
      <p:pic>
        <p:nvPicPr>
          <p:cNvPr id="281" name="pasted-movie.png" descr="pasted-movie.png"/>
          <p:cNvPicPr>
            <a:picLocks noChangeAspect="1"/>
          </p:cNvPicPr>
          <p:nvPr/>
        </p:nvPicPr>
        <p:blipFill>
          <a:blip r:embed="rId3">
            <a:extLst/>
          </a:blip>
          <a:stretch>
            <a:fillRect/>
          </a:stretch>
        </p:blipFill>
        <p:spPr>
          <a:xfrm>
            <a:off x="9784756" y="392498"/>
            <a:ext cx="14637664" cy="1921612"/>
          </a:xfrm>
          <a:prstGeom prst="rect">
            <a:avLst/>
          </a:prstGeom>
          <a:ln w="12700">
            <a:miter lim="400000"/>
          </a:ln>
          <a:effectLst>
            <a:outerShdw sx="100000" sy="100000" kx="0" ky="0" algn="b" rotWithShape="0" blurRad="190500" dist="131910" dir="5400000">
              <a:srgbClr val="000000"/>
            </a:outerShdw>
          </a:effectLst>
        </p:spPr>
      </p:pic>
      <p:pic>
        <p:nvPicPr>
          <p:cNvPr id="282" name="Screenshot 2024-06-18 at 4.47.30 PM.png" descr="Screenshot 2024-06-18 at 4.47.30 PM.png"/>
          <p:cNvPicPr>
            <a:picLocks noChangeAspect="1"/>
          </p:cNvPicPr>
          <p:nvPr/>
        </p:nvPicPr>
        <p:blipFill>
          <a:blip r:embed="rId4">
            <a:extLst/>
          </a:blip>
          <a:srcRect l="0" t="10350" r="0" b="11413"/>
          <a:stretch>
            <a:fillRect/>
          </a:stretch>
        </p:blipFill>
        <p:spPr>
          <a:xfrm>
            <a:off x="-413743" y="3823955"/>
            <a:ext cx="25211662" cy="10016275"/>
          </a:xfrm>
          <a:prstGeom prst="rect">
            <a:avLst/>
          </a:prstGeom>
          <a:ln w="12700">
            <a:miter lim="400000"/>
          </a:ln>
        </p:spPr>
      </p:pic>
      <p:pic>
        <p:nvPicPr>
          <p:cNvPr id="283" name="Screenshot 2024-07-11 at 12.01.46 PM.png" descr="Screenshot 2024-07-11 at 12.01.46 PM.png"/>
          <p:cNvPicPr>
            <a:picLocks noChangeAspect="1"/>
          </p:cNvPicPr>
          <p:nvPr/>
        </p:nvPicPr>
        <p:blipFill>
          <a:blip r:embed="rId5">
            <a:extLst/>
          </a:blip>
          <a:stretch>
            <a:fillRect/>
          </a:stretch>
        </p:blipFill>
        <p:spPr>
          <a:xfrm>
            <a:off x="253072" y="4147889"/>
            <a:ext cx="6196625" cy="1484608"/>
          </a:xfrm>
          <a:prstGeom prst="rect">
            <a:avLst/>
          </a:prstGeom>
          <a:ln w="12700">
            <a:miter lim="400000"/>
          </a:ln>
        </p:spPr>
      </p:pic>
      <p:sp>
        <p:nvSpPr>
          <p:cNvPr id="284" name="Did It Happen? Worldwide or Local?"/>
          <p:cNvSpPr/>
          <p:nvPr/>
        </p:nvSpPr>
        <p:spPr>
          <a:xfrm>
            <a:off x="700776" y="2396782"/>
            <a:ext cx="22982448" cy="1668434"/>
          </a:xfrm>
          <a:prstGeom prst="roundRect">
            <a:avLst>
              <a:gd name="adj" fmla="val 38060"/>
            </a:avLst>
          </a:prstGeom>
          <a:gradFill>
            <a:gsLst>
              <a:gs pos="0">
                <a:schemeClr val="accent3"/>
              </a:gs>
              <a:gs pos="100000">
                <a:schemeClr val="accent3">
                  <a:satOff val="2194"/>
                  <a:lumOff val="-10817"/>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a:lnSpc>
                <a:spcPct val="100000"/>
              </a:lnSpc>
              <a:spcBef>
                <a:spcPts val="0"/>
              </a:spcBef>
              <a:defRPr b="1" sz="8700">
                <a:ln w="12700" cap="flat">
                  <a:solidFill>
                    <a:srgbClr val="000000"/>
                  </a:solidFill>
                  <a:prstDash val="solid"/>
                  <a:miter lim="400000"/>
                </a:ln>
                <a:solidFill>
                  <a:srgbClr val="FFFFFF"/>
                </a:solidFill>
                <a:effectLst>
                  <a:outerShdw sx="100000" sy="100000" kx="0" ky="0" algn="b" rotWithShape="0" blurRad="76200" dist="63500" dir="2700000">
                    <a:srgbClr val="000000"/>
                  </a:outerShdw>
                </a:effectLst>
                <a:latin typeface="Gill Sans"/>
                <a:ea typeface="Gill Sans"/>
                <a:cs typeface="Gill Sans"/>
                <a:sym typeface="Gill Sans"/>
              </a:defRPr>
            </a:lvl1pPr>
          </a:lstStyle>
          <a:p>
            <a:pPr/>
            <a:r>
              <a:t>Did It Happen? Worldwide or Local?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6" name="Image" descr="Image"/>
          <p:cNvPicPr>
            <a:picLocks noChangeAspect="1"/>
          </p:cNvPicPr>
          <p:nvPr/>
        </p:nvPicPr>
        <p:blipFill>
          <a:blip r:embed="rId2">
            <a:extLst/>
          </a:blip>
          <a:stretch>
            <a:fillRect/>
          </a:stretch>
        </p:blipFill>
        <p:spPr>
          <a:xfrm>
            <a:off x="-38420" y="680353"/>
            <a:ext cx="10305316" cy="1345902"/>
          </a:xfrm>
          <a:prstGeom prst="rect">
            <a:avLst/>
          </a:prstGeom>
          <a:ln w="12700">
            <a:miter lim="400000"/>
          </a:ln>
          <a:effectLst>
            <a:outerShdw sx="100000" sy="100000" kx="0" ky="0" algn="b" rotWithShape="0" blurRad="190500" dist="131910" dir="5400000">
              <a:srgbClr val="000000"/>
            </a:outerShdw>
          </a:effectLst>
        </p:spPr>
      </p:pic>
      <p:pic>
        <p:nvPicPr>
          <p:cNvPr id="287" name="pasted-movie.png" descr="pasted-movie.png"/>
          <p:cNvPicPr>
            <a:picLocks noChangeAspect="1"/>
          </p:cNvPicPr>
          <p:nvPr/>
        </p:nvPicPr>
        <p:blipFill>
          <a:blip r:embed="rId3">
            <a:extLst/>
          </a:blip>
          <a:stretch>
            <a:fillRect/>
          </a:stretch>
        </p:blipFill>
        <p:spPr>
          <a:xfrm>
            <a:off x="9784756" y="392498"/>
            <a:ext cx="14637664" cy="1921612"/>
          </a:xfrm>
          <a:prstGeom prst="rect">
            <a:avLst/>
          </a:prstGeom>
          <a:ln w="12700">
            <a:miter lim="400000"/>
          </a:ln>
          <a:effectLst>
            <a:outerShdw sx="100000" sy="100000" kx="0" ky="0" algn="b" rotWithShape="0" blurRad="190500" dist="131910" dir="5400000">
              <a:srgbClr val="000000"/>
            </a:outerShdw>
          </a:effectLst>
        </p:spPr>
      </p:pic>
      <p:sp>
        <p:nvSpPr>
          <p:cNvPr id="288" name="Where Did All the Water Come From?"/>
          <p:cNvSpPr/>
          <p:nvPr/>
        </p:nvSpPr>
        <p:spPr>
          <a:xfrm>
            <a:off x="700776" y="2396782"/>
            <a:ext cx="22982448" cy="1668434"/>
          </a:xfrm>
          <a:prstGeom prst="roundRect">
            <a:avLst>
              <a:gd name="adj" fmla="val 38060"/>
            </a:avLst>
          </a:prstGeom>
          <a:gradFill>
            <a:gsLst>
              <a:gs pos="0">
                <a:srgbClr val="0096FF"/>
              </a:gs>
              <a:gs pos="100000">
                <a:srgbClr val="412259"/>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a:lnSpc>
                <a:spcPct val="100000"/>
              </a:lnSpc>
              <a:spcBef>
                <a:spcPts val="0"/>
              </a:spcBef>
              <a:defRPr b="1" sz="8400">
                <a:ln w="12700" cap="flat">
                  <a:solidFill>
                    <a:srgbClr val="000000"/>
                  </a:solidFill>
                  <a:prstDash val="solid"/>
                  <a:miter lim="400000"/>
                </a:ln>
                <a:solidFill>
                  <a:srgbClr val="FFFFFF"/>
                </a:solidFill>
                <a:effectLst>
                  <a:outerShdw sx="100000" sy="100000" kx="0" ky="0" algn="b" rotWithShape="0" blurRad="76200" dist="63500" dir="2700000">
                    <a:srgbClr val="000000"/>
                  </a:outerShdw>
                </a:effectLst>
                <a:latin typeface="Gill Sans"/>
                <a:ea typeface="Gill Sans"/>
                <a:cs typeface="Gill Sans"/>
                <a:sym typeface="Gill Sans"/>
              </a:defRPr>
            </a:lvl1pPr>
          </a:lstStyle>
          <a:p>
            <a:pPr/>
            <a:r>
              <a:t>Where Did All the Water Come From? </a:t>
            </a:r>
          </a:p>
        </p:txBody>
      </p:sp>
      <p:sp>
        <p:nvSpPr>
          <p:cNvPr id="289" name="The Bible says “the fountains of the great deep were broken up, and the windows of heaven were opened.” (Genesis 7:11; cf. 8:2)…"/>
          <p:cNvSpPr txBox="1"/>
          <p:nvPr/>
        </p:nvSpPr>
        <p:spPr>
          <a:xfrm>
            <a:off x="11922446" y="4147889"/>
            <a:ext cx="12232142" cy="9169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1142999" indent="-1142999">
              <a:lnSpc>
                <a:spcPct val="100000"/>
              </a:lnSpc>
              <a:spcBef>
                <a:spcPts val="3000"/>
              </a:spcBef>
              <a:buSzPct val="80000"/>
              <a:buBlip>
                <a:blip r:embed="rId4"/>
              </a:buBlip>
              <a:defRPr sz="6200">
                <a:latin typeface="Century Gothic"/>
                <a:ea typeface="Century Gothic"/>
                <a:cs typeface="Century Gothic"/>
                <a:sym typeface="Century Gothic"/>
              </a:defRPr>
            </a:pPr>
            <a:r>
              <a:t>The Bible says “the fountains of the great deep were broken up, and the windows of heaven were opened.” (Genesis 7:11; cf. 8:2)</a:t>
            </a:r>
          </a:p>
          <a:p>
            <a:pPr marL="1142999" indent="-1142999">
              <a:lnSpc>
                <a:spcPct val="100000"/>
              </a:lnSpc>
              <a:spcBef>
                <a:spcPts val="3000"/>
              </a:spcBef>
              <a:buSzPct val="80000"/>
              <a:buBlip>
                <a:blip r:embed="rId4"/>
              </a:buBlip>
              <a:defRPr sz="6200">
                <a:latin typeface="Century Gothic"/>
                <a:ea typeface="Century Gothic"/>
                <a:cs typeface="Century Gothic"/>
                <a:sym typeface="Century Gothic"/>
              </a:defRPr>
            </a:pPr>
            <a:r>
              <a:t>Water makes up about 71% of the Earth's surface, while the other 29% consists of continents and islands.</a:t>
            </a:r>
          </a:p>
        </p:txBody>
      </p:sp>
      <p:pic>
        <p:nvPicPr>
          <p:cNvPr id="290" name="3d-earth_turntable_test-photoshop_400300.gif" descr="3d-earth_turntable_test-photoshop_400300.gif"/>
          <p:cNvPicPr>
            <a:picLocks noChangeAspect="0"/>
          </p:cNvPicPr>
          <p:nvPr/>
        </p:nvPicPr>
        <p:blipFill>
          <a:blip r:embed="rId5">
            <a:extLst/>
          </a:blip>
          <a:stretch>
            <a:fillRect/>
          </a:stretch>
        </p:blipFill>
        <p:spPr>
          <a:xfrm>
            <a:off x="362857" y="4435744"/>
            <a:ext cx="11458253" cy="859369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89">
                                            <p:bg/>
                                          </p:spTgt>
                                        </p:tgtEl>
                                        <p:attrNameLst>
                                          <p:attrName>style.visibility</p:attrName>
                                        </p:attrNameLst>
                                      </p:cBhvr>
                                      <p:to>
                                        <p:strVal val="visible"/>
                                      </p:to>
                                    </p:set>
                                    <p:animEffect filter="wipe(left)" transition="in">
                                      <p:cBhvr>
                                        <p:cTn id="7" dur="1500"/>
                                        <p:tgtEl>
                                          <p:spTgt spid="289">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89">
                                            <p:txEl>
                                              <p:pRg st="0" end="0"/>
                                            </p:txEl>
                                          </p:spTgt>
                                        </p:tgtEl>
                                        <p:attrNameLst>
                                          <p:attrName>style.visibility</p:attrName>
                                        </p:attrNameLst>
                                      </p:cBhvr>
                                      <p:to>
                                        <p:strVal val="visible"/>
                                      </p:to>
                                    </p:set>
                                    <p:animEffect filter="wipe(left)" transition="in">
                                      <p:cBhvr>
                                        <p:cTn id="10" dur="1500"/>
                                        <p:tgtEl>
                                          <p:spTgt spid="28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89">
                                            <p:txEl>
                                              <p:pRg st="1" end="1"/>
                                            </p:txEl>
                                          </p:spTgt>
                                        </p:tgtEl>
                                        <p:attrNameLst>
                                          <p:attrName>style.visibility</p:attrName>
                                        </p:attrNameLst>
                                      </p:cBhvr>
                                      <p:to>
                                        <p:strVal val="visible"/>
                                      </p:to>
                                    </p:set>
                                    <p:animEffect filter="wipe(left)" transition="in">
                                      <p:cBhvr>
                                        <p:cTn id="15" dur="1500"/>
                                        <p:tgtEl>
                                          <p:spTgt spid="289">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9" grpId="1"/>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2" name="Image" descr="Image"/>
          <p:cNvPicPr>
            <a:picLocks noChangeAspect="1"/>
          </p:cNvPicPr>
          <p:nvPr/>
        </p:nvPicPr>
        <p:blipFill>
          <a:blip r:embed="rId2">
            <a:extLst/>
          </a:blip>
          <a:stretch>
            <a:fillRect/>
          </a:stretch>
        </p:blipFill>
        <p:spPr>
          <a:xfrm>
            <a:off x="362383" y="2969687"/>
            <a:ext cx="6780699" cy="10770010"/>
          </a:xfrm>
          <a:prstGeom prst="rect">
            <a:avLst/>
          </a:prstGeom>
          <a:ln w="12700">
            <a:miter lim="400000"/>
          </a:ln>
        </p:spPr>
      </p:pic>
      <p:pic>
        <p:nvPicPr>
          <p:cNvPr id="293" name="Image" descr="Image"/>
          <p:cNvPicPr>
            <a:picLocks noChangeAspect="1"/>
          </p:cNvPicPr>
          <p:nvPr/>
        </p:nvPicPr>
        <p:blipFill>
          <a:blip r:embed="rId3">
            <a:extLst/>
          </a:blip>
          <a:stretch>
            <a:fillRect/>
          </a:stretch>
        </p:blipFill>
        <p:spPr>
          <a:xfrm>
            <a:off x="-38420" y="680353"/>
            <a:ext cx="10305316" cy="1345902"/>
          </a:xfrm>
          <a:prstGeom prst="rect">
            <a:avLst/>
          </a:prstGeom>
          <a:ln w="12700">
            <a:miter lim="400000"/>
          </a:ln>
          <a:effectLst>
            <a:outerShdw sx="100000" sy="100000" kx="0" ky="0" algn="b" rotWithShape="0" blurRad="190500" dist="131910" dir="5400000">
              <a:srgbClr val="000000"/>
            </a:outerShdw>
          </a:effectLst>
        </p:spPr>
      </p:pic>
      <p:pic>
        <p:nvPicPr>
          <p:cNvPr id="294" name="pasted-movie.png" descr="pasted-movie.png"/>
          <p:cNvPicPr>
            <a:picLocks noChangeAspect="1"/>
          </p:cNvPicPr>
          <p:nvPr/>
        </p:nvPicPr>
        <p:blipFill>
          <a:blip r:embed="rId4">
            <a:extLst/>
          </a:blip>
          <a:stretch>
            <a:fillRect/>
          </a:stretch>
        </p:blipFill>
        <p:spPr>
          <a:xfrm>
            <a:off x="9784756" y="392498"/>
            <a:ext cx="14637664" cy="1921612"/>
          </a:xfrm>
          <a:prstGeom prst="rect">
            <a:avLst/>
          </a:prstGeom>
          <a:ln w="12700">
            <a:miter lim="400000"/>
          </a:ln>
          <a:effectLst>
            <a:outerShdw sx="100000" sy="100000" kx="0" ky="0" algn="b" rotWithShape="0" blurRad="190500" dist="131910" dir="5400000">
              <a:srgbClr val="000000"/>
            </a:outerShdw>
          </a:effectLst>
        </p:spPr>
      </p:pic>
      <p:sp>
        <p:nvSpPr>
          <p:cNvPr id="295" name="Where Did All the Water Come From?"/>
          <p:cNvSpPr/>
          <p:nvPr/>
        </p:nvSpPr>
        <p:spPr>
          <a:xfrm>
            <a:off x="700776" y="2396782"/>
            <a:ext cx="22982448" cy="1668434"/>
          </a:xfrm>
          <a:prstGeom prst="roundRect">
            <a:avLst>
              <a:gd name="adj" fmla="val 38060"/>
            </a:avLst>
          </a:prstGeom>
          <a:gradFill>
            <a:gsLst>
              <a:gs pos="0">
                <a:srgbClr val="0096FF"/>
              </a:gs>
              <a:gs pos="100000">
                <a:srgbClr val="412259"/>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a:lnSpc>
                <a:spcPct val="100000"/>
              </a:lnSpc>
              <a:spcBef>
                <a:spcPts val="0"/>
              </a:spcBef>
              <a:defRPr b="1" sz="8400">
                <a:ln w="12700" cap="flat">
                  <a:solidFill>
                    <a:srgbClr val="000000"/>
                  </a:solidFill>
                  <a:prstDash val="solid"/>
                  <a:miter lim="400000"/>
                </a:ln>
                <a:solidFill>
                  <a:srgbClr val="FFFFFF"/>
                </a:solidFill>
                <a:effectLst>
                  <a:outerShdw sx="100000" sy="100000" kx="0" ky="0" algn="b" rotWithShape="0" blurRad="76200" dist="63500" dir="2700000">
                    <a:srgbClr val="000000"/>
                  </a:outerShdw>
                </a:effectLst>
                <a:latin typeface="Gill Sans"/>
                <a:ea typeface="Gill Sans"/>
                <a:cs typeface="Gill Sans"/>
                <a:sym typeface="Gill Sans"/>
              </a:defRPr>
            </a:lvl1pPr>
          </a:lstStyle>
          <a:p>
            <a:pPr/>
            <a:r>
              <a:t>Where Did All the Water Come From? </a:t>
            </a:r>
          </a:p>
        </p:txBody>
      </p:sp>
      <p:sp>
        <p:nvSpPr>
          <p:cNvPr id="296" name="Fissures in the earth’s crust, causing massive amounts of steam to enter the atmosphere.…"/>
          <p:cNvSpPr txBox="1"/>
          <p:nvPr/>
        </p:nvSpPr>
        <p:spPr>
          <a:xfrm>
            <a:off x="7681696" y="5573705"/>
            <a:ext cx="16311828" cy="7912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1142999" indent="-1142999">
              <a:lnSpc>
                <a:spcPct val="100000"/>
              </a:lnSpc>
              <a:spcBef>
                <a:spcPts val="2300"/>
              </a:spcBef>
              <a:buSzPct val="80000"/>
              <a:buBlip>
                <a:blip r:embed="rId5"/>
              </a:buBlip>
              <a:defRPr>
                <a:latin typeface="Century Gothic"/>
                <a:ea typeface="Century Gothic"/>
                <a:cs typeface="Century Gothic"/>
                <a:sym typeface="Century Gothic"/>
              </a:defRPr>
            </a:pPr>
            <a:r>
              <a:t>Fissures in the earth’s crust, causing massive amounts of steam to enter the atmosphere. </a:t>
            </a:r>
          </a:p>
          <a:p>
            <a:pPr marL="1142999" indent="-1142999">
              <a:lnSpc>
                <a:spcPct val="100000"/>
              </a:lnSpc>
              <a:spcBef>
                <a:spcPts val="2300"/>
              </a:spcBef>
              <a:buSzPct val="80000"/>
              <a:buBlip>
                <a:blip r:embed="rId5"/>
              </a:buBlip>
              <a:defRPr>
                <a:latin typeface="Century Gothic"/>
                <a:ea typeface="Century Gothic"/>
                <a:cs typeface="Century Gothic"/>
                <a:sym typeface="Century Gothic"/>
              </a:defRPr>
            </a:pPr>
            <a:r>
              <a:t>The rise of the ocean floor, </a:t>
            </a:r>
          </a:p>
          <a:p>
            <a:pPr marL="1142999" indent="-1142999">
              <a:lnSpc>
                <a:spcPct val="100000"/>
              </a:lnSpc>
              <a:spcBef>
                <a:spcPts val="2300"/>
              </a:spcBef>
              <a:buSzPct val="80000"/>
              <a:buBlip>
                <a:blip r:embed="rId5"/>
              </a:buBlip>
              <a:defRPr>
                <a:latin typeface="Century Gothic"/>
                <a:ea typeface="Century Gothic"/>
                <a:cs typeface="Century Gothic"/>
                <a:sym typeface="Century Gothic"/>
              </a:defRPr>
            </a:pPr>
            <a:r>
              <a:t>Plate tectonics, plate subduction, continental movement, </a:t>
            </a:r>
          </a:p>
          <a:p>
            <a:pPr marL="1142999" indent="-1142999">
              <a:lnSpc>
                <a:spcPct val="100000"/>
              </a:lnSpc>
              <a:spcBef>
                <a:spcPts val="2300"/>
              </a:spcBef>
              <a:buSzPct val="80000"/>
              <a:buBlip>
                <a:blip r:embed="rId5"/>
              </a:buBlip>
              <a:defRPr>
                <a:latin typeface="Century Gothic"/>
                <a:ea typeface="Century Gothic"/>
                <a:cs typeface="Century Gothic"/>
                <a:sym typeface="Century Gothic"/>
              </a:defRPr>
            </a:pPr>
            <a:r>
              <a:t>All producing huge tsunamis.</a:t>
            </a:r>
          </a:p>
        </p:txBody>
      </p:sp>
      <p:sp>
        <p:nvSpPr>
          <p:cNvPr id="297" name="a reasonable and plausible answer"/>
          <p:cNvSpPr txBox="1"/>
          <p:nvPr/>
        </p:nvSpPr>
        <p:spPr>
          <a:xfrm>
            <a:off x="7573691" y="4435744"/>
            <a:ext cx="16527838" cy="10795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cap="all" sz="6300">
                <a:solidFill>
                  <a:srgbClr val="FFFFFF"/>
                </a:solidFill>
                <a:latin typeface="Century Gothic"/>
                <a:ea typeface="Century Gothic"/>
                <a:cs typeface="Century Gothic"/>
                <a:sym typeface="Century Gothic"/>
              </a:defRPr>
            </a:lvl1pPr>
          </a:lstStyle>
          <a:p>
            <a:pPr/>
            <a:r>
              <a:t>a reasonable and plausible answer</a:t>
            </a:r>
          </a:p>
        </p:txBody>
      </p:sp>
      <p:sp>
        <p:nvSpPr>
          <p:cNvPr id="298" name="Genesis 7:11 (NKJV)…"/>
          <p:cNvSpPr txBox="1"/>
          <p:nvPr/>
        </p:nvSpPr>
        <p:spPr>
          <a:xfrm>
            <a:off x="597730" y="4814877"/>
            <a:ext cx="6310005" cy="7079631"/>
          </a:xfrm>
          <a:prstGeom prst="rect">
            <a:avLst/>
          </a:prstGeom>
          <a:ln w="12700">
            <a:miter lim="400000"/>
          </a:ln>
          <a:effectLst>
            <a:outerShdw sx="100000" sy="100000" kx="0" ky="0" algn="b" rotWithShape="0" blurRad="190500" dist="13191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gn="ctr" defTabSz="457200">
              <a:lnSpc>
                <a:spcPct val="100000"/>
              </a:lnSpc>
              <a:spcBef>
                <a:spcPts val="0"/>
              </a:spcBef>
              <a:defRPr sz="6000">
                <a:solidFill>
                  <a:srgbClr val="FFFFFF"/>
                </a:solidFill>
                <a:effectLst>
                  <a:outerShdw sx="100000" sy="100000" kx="0" ky="0" algn="b" rotWithShape="0" blurRad="63500" dist="63500" dir="1797676">
                    <a:srgbClr val="000000"/>
                  </a:outerShdw>
                </a:effectLst>
                <a:latin typeface="Times New Roman"/>
                <a:ea typeface="Times New Roman"/>
                <a:cs typeface="Times New Roman"/>
                <a:sym typeface="Times New Roman"/>
              </a:defRPr>
            </a:pPr>
            <a:r>
              <a:t>Genesis 7:11 (NKJV)</a:t>
            </a:r>
          </a:p>
          <a:p>
            <a:pPr algn="ctr" defTabSz="457200">
              <a:lnSpc>
                <a:spcPct val="100000"/>
              </a:lnSpc>
              <a:spcBef>
                <a:spcPts val="0"/>
              </a:spcBef>
              <a:defRPr sz="6000">
                <a:solidFill>
                  <a:srgbClr val="FFFFFF"/>
                </a:solidFill>
                <a:effectLst>
                  <a:outerShdw sx="100000" sy="100000" kx="0" ky="0" algn="b" rotWithShape="0" blurRad="63500" dist="63500" dir="1797676">
                    <a:srgbClr val="000000"/>
                  </a:outerShdw>
                </a:effectLst>
                <a:latin typeface="Times New Roman"/>
                <a:ea typeface="Times New Roman"/>
                <a:cs typeface="Times New Roman"/>
                <a:sym typeface="Times New Roman"/>
              </a:defRPr>
            </a:pPr>
            <a:r>
              <a:rPr baseline="31999"/>
              <a:t>11</a:t>
            </a:r>
            <a:r>
              <a:t> … on that day all the fountains of the great deep were broken up, and the windows of heaven were opened.</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96">
                                            <p:bg/>
                                          </p:spTgt>
                                        </p:tgtEl>
                                        <p:attrNameLst>
                                          <p:attrName>style.visibility</p:attrName>
                                        </p:attrNameLst>
                                      </p:cBhvr>
                                      <p:to>
                                        <p:strVal val="visible"/>
                                      </p:to>
                                    </p:set>
                                    <p:animEffect filter="wipe(left)" transition="in">
                                      <p:cBhvr>
                                        <p:cTn id="7" dur="1500"/>
                                        <p:tgtEl>
                                          <p:spTgt spid="296">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96">
                                            <p:txEl>
                                              <p:pRg st="0" end="0"/>
                                            </p:txEl>
                                          </p:spTgt>
                                        </p:tgtEl>
                                        <p:attrNameLst>
                                          <p:attrName>style.visibility</p:attrName>
                                        </p:attrNameLst>
                                      </p:cBhvr>
                                      <p:to>
                                        <p:strVal val="visible"/>
                                      </p:to>
                                    </p:set>
                                    <p:animEffect filter="wipe(left)" transition="in">
                                      <p:cBhvr>
                                        <p:cTn id="10" dur="1500"/>
                                        <p:tgtEl>
                                          <p:spTgt spid="29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96">
                                            <p:txEl>
                                              <p:pRg st="1" end="1"/>
                                            </p:txEl>
                                          </p:spTgt>
                                        </p:tgtEl>
                                        <p:attrNameLst>
                                          <p:attrName>style.visibility</p:attrName>
                                        </p:attrNameLst>
                                      </p:cBhvr>
                                      <p:to>
                                        <p:strVal val="visible"/>
                                      </p:to>
                                    </p:set>
                                    <p:animEffect filter="wipe(left)" transition="in">
                                      <p:cBhvr>
                                        <p:cTn id="15" dur="1500"/>
                                        <p:tgtEl>
                                          <p:spTgt spid="29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296">
                                            <p:txEl>
                                              <p:pRg st="2" end="2"/>
                                            </p:txEl>
                                          </p:spTgt>
                                        </p:tgtEl>
                                        <p:attrNameLst>
                                          <p:attrName>style.visibility</p:attrName>
                                        </p:attrNameLst>
                                      </p:cBhvr>
                                      <p:to>
                                        <p:strVal val="visible"/>
                                      </p:to>
                                    </p:set>
                                    <p:animEffect filter="wipe(left)" transition="in">
                                      <p:cBhvr>
                                        <p:cTn id="20" dur="1500"/>
                                        <p:tgtEl>
                                          <p:spTgt spid="29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296">
                                            <p:txEl>
                                              <p:pRg st="3" end="3"/>
                                            </p:txEl>
                                          </p:spTgt>
                                        </p:tgtEl>
                                        <p:attrNameLst>
                                          <p:attrName>style.visibility</p:attrName>
                                        </p:attrNameLst>
                                      </p:cBhvr>
                                      <p:to>
                                        <p:strVal val="visible"/>
                                      </p:to>
                                    </p:set>
                                    <p:animEffect filter="wipe(left)" transition="in">
                                      <p:cBhvr>
                                        <p:cTn id="25" dur="1500"/>
                                        <p:tgtEl>
                                          <p:spTgt spid="296">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6" grpId="1"/>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0" name="Front view of a red Ducati motorcycle against a black background" descr="Front view of a red Ducati motorcycle against a black background"/>
          <p:cNvPicPr>
            <a:picLocks noChangeAspect="1"/>
          </p:cNvPicPr>
          <p:nvPr>
            <p:ph type="pic" idx="21"/>
          </p:nvPr>
        </p:nvPicPr>
        <p:blipFill>
          <a:blip r:embed="rId2">
            <a:extLst/>
          </a:blip>
          <a:srcRect l="0" t="5889" r="0" b="3058"/>
          <a:stretch>
            <a:fillRect/>
          </a:stretch>
        </p:blipFill>
        <p:spPr>
          <a:xfrm>
            <a:off x="0" y="0"/>
            <a:ext cx="24384000" cy="13716000"/>
          </a:xfrm>
          <a:prstGeom prst="rect">
            <a:avLst/>
          </a:prstGeom>
        </p:spPr>
      </p:pic>
      <p:sp>
        <p:nvSpPr>
          <p:cNvPr id="301" name="Apologetics Press…"/>
          <p:cNvSpPr txBox="1"/>
          <p:nvPr/>
        </p:nvSpPr>
        <p:spPr>
          <a:xfrm>
            <a:off x="723977" y="83512"/>
            <a:ext cx="8959444" cy="1054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100000"/>
              </a:lnSpc>
              <a:spcBef>
                <a:spcPts val="0"/>
              </a:spcBef>
              <a:defRPr sz="3800">
                <a:solidFill>
                  <a:srgbClr val="FFFFFF"/>
                </a:solidFill>
                <a:latin typeface="Helvetica"/>
                <a:ea typeface="Helvetica"/>
                <a:cs typeface="Helvetica"/>
                <a:sym typeface="Helvetica"/>
              </a:defRPr>
            </a:pPr>
            <a:r>
              <a:t>Apologetics Press</a:t>
            </a:r>
          </a:p>
          <a:p>
            <a:pPr defTabSz="457200">
              <a:lnSpc>
                <a:spcPct val="100000"/>
              </a:lnSpc>
              <a:spcBef>
                <a:spcPts val="0"/>
              </a:spcBef>
              <a:defRPr sz="2400">
                <a:solidFill>
                  <a:srgbClr val="FFFFFF"/>
                </a:solidFill>
                <a:latin typeface="Helvetica"/>
                <a:ea typeface="Helvetica"/>
                <a:cs typeface="Helvetica"/>
                <a:sym typeface="Helvetica"/>
              </a:defRPr>
            </a:pPr>
            <a:r>
              <a:t>https://apologeticspress.org/what-happened-in-the-flood-5645/</a:t>
            </a:r>
          </a:p>
        </p:txBody>
      </p:sp>
      <p:pic>
        <p:nvPicPr>
          <p:cNvPr id="302" name="Screenshot 2024-06-10 at 1.04.40 PM.png" descr="Screenshot 2024-06-10 at 1.04.40 PM.png"/>
          <p:cNvPicPr>
            <a:picLocks noChangeAspect="1"/>
          </p:cNvPicPr>
          <p:nvPr/>
        </p:nvPicPr>
        <p:blipFill>
          <a:blip r:embed="rId3">
            <a:extLst/>
          </a:blip>
          <a:stretch>
            <a:fillRect/>
          </a:stretch>
        </p:blipFill>
        <p:spPr>
          <a:xfrm>
            <a:off x="279549" y="1290364"/>
            <a:ext cx="7264401" cy="12827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4" name="Screenshot 2024-06-20 at 11.12.12 AM.png" descr="Screenshot 2024-06-20 at 11.12.12 AM.png"/>
          <p:cNvPicPr>
            <a:picLocks noChangeAspect="1"/>
          </p:cNvPicPr>
          <p:nvPr/>
        </p:nvPicPr>
        <p:blipFill>
          <a:blip r:embed="rId2">
            <a:extLst/>
          </a:blip>
          <a:stretch>
            <a:fillRect/>
          </a:stretch>
        </p:blipFill>
        <p:spPr>
          <a:xfrm>
            <a:off x="337440" y="16717"/>
            <a:ext cx="23709120" cy="1450265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6" name="Image" descr="Image"/>
          <p:cNvPicPr>
            <a:picLocks noChangeAspect="1"/>
          </p:cNvPicPr>
          <p:nvPr/>
        </p:nvPicPr>
        <p:blipFill>
          <a:blip r:embed="rId3">
            <a:extLst/>
          </a:blip>
          <a:stretch>
            <a:fillRect/>
          </a:stretch>
        </p:blipFill>
        <p:spPr>
          <a:xfrm>
            <a:off x="-38420" y="680353"/>
            <a:ext cx="10305316" cy="1345902"/>
          </a:xfrm>
          <a:prstGeom prst="rect">
            <a:avLst/>
          </a:prstGeom>
          <a:ln w="12700">
            <a:miter lim="400000"/>
          </a:ln>
          <a:effectLst>
            <a:outerShdw sx="100000" sy="100000" kx="0" ky="0" algn="b" rotWithShape="0" blurRad="190500" dist="131910" dir="5400000">
              <a:srgbClr val="000000"/>
            </a:outerShdw>
          </a:effectLst>
        </p:spPr>
      </p:pic>
      <p:pic>
        <p:nvPicPr>
          <p:cNvPr id="307" name="pasted-movie.png" descr="pasted-movie.png"/>
          <p:cNvPicPr>
            <a:picLocks noChangeAspect="1"/>
          </p:cNvPicPr>
          <p:nvPr/>
        </p:nvPicPr>
        <p:blipFill>
          <a:blip r:embed="rId4">
            <a:extLst/>
          </a:blip>
          <a:stretch>
            <a:fillRect/>
          </a:stretch>
        </p:blipFill>
        <p:spPr>
          <a:xfrm>
            <a:off x="9784756" y="392498"/>
            <a:ext cx="14637664" cy="1921612"/>
          </a:xfrm>
          <a:prstGeom prst="rect">
            <a:avLst/>
          </a:prstGeom>
          <a:ln w="12700">
            <a:miter lim="400000"/>
          </a:ln>
          <a:effectLst>
            <a:outerShdw sx="100000" sy="100000" kx="0" ky="0" algn="b" rotWithShape="0" blurRad="190500" dist="131910" dir="5400000">
              <a:srgbClr val="000000"/>
            </a:outerShdw>
          </a:effectLst>
        </p:spPr>
      </p:pic>
      <p:sp>
        <p:nvSpPr>
          <p:cNvPr id="308" name="How Could the Ark Have Been Seaworthy?"/>
          <p:cNvSpPr/>
          <p:nvPr/>
        </p:nvSpPr>
        <p:spPr>
          <a:xfrm>
            <a:off x="700776" y="2396782"/>
            <a:ext cx="22982448" cy="1668434"/>
          </a:xfrm>
          <a:prstGeom prst="roundRect">
            <a:avLst>
              <a:gd name="adj" fmla="val 38060"/>
            </a:avLst>
          </a:prstGeom>
          <a:gradFill>
            <a:gsLst>
              <a:gs pos="0">
                <a:schemeClr val="accent4"/>
              </a:gs>
              <a:gs pos="100000">
                <a:schemeClr val="accent4">
                  <a:hueOff val="-81543"/>
                  <a:satOff val="3097"/>
                  <a:lumOff val="-8662"/>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a:lnSpc>
                <a:spcPct val="100000"/>
              </a:lnSpc>
              <a:spcBef>
                <a:spcPts val="0"/>
              </a:spcBef>
              <a:defRPr b="1" sz="7600">
                <a:ln w="12700" cap="flat">
                  <a:solidFill>
                    <a:srgbClr val="000000"/>
                  </a:solidFill>
                  <a:prstDash val="solid"/>
                  <a:miter lim="400000"/>
                </a:ln>
                <a:solidFill>
                  <a:srgbClr val="FFFFFF"/>
                </a:solidFill>
                <a:effectLst>
                  <a:outerShdw sx="100000" sy="100000" kx="0" ky="0" algn="b" rotWithShape="0" blurRad="76200" dist="63500" dir="2700000">
                    <a:srgbClr val="000000"/>
                  </a:outerShdw>
                </a:effectLst>
                <a:latin typeface="Gill Sans"/>
                <a:ea typeface="Gill Sans"/>
                <a:cs typeface="Gill Sans"/>
                <a:sym typeface="Gill Sans"/>
              </a:defRPr>
            </a:lvl1pPr>
          </a:lstStyle>
          <a:p>
            <a:pPr/>
            <a:r>
              <a:t>How Could the Ark Have Been Seaworthy? </a:t>
            </a:r>
          </a:p>
        </p:txBody>
      </p:sp>
      <p:sp>
        <p:nvSpPr>
          <p:cNvPr id="309" name="In 1993 Dr. Seon Won Hong conducted a scientific study which showed the Ark could have handled up to 100-foot waves.…"/>
          <p:cNvSpPr txBox="1"/>
          <p:nvPr/>
        </p:nvSpPr>
        <p:spPr>
          <a:xfrm>
            <a:off x="7242010" y="4655889"/>
            <a:ext cx="17081616" cy="828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1142999" indent="-1142999">
              <a:lnSpc>
                <a:spcPct val="100000"/>
              </a:lnSpc>
              <a:spcBef>
                <a:spcPts val="3000"/>
              </a:spcBef>
              <a:buSzPct val="80000"/>
              <a:buBlip>
                <a:blip r:embed="rId5"/>
              </a:buBlip>
              <a:defRPr sz="6000">
                <a:latin typeface="Century Gothic"/>
                <a:ea typeface="Century Gothic"/>
                <a:cs typeface="Century Gothic"/>
                <a:sym typeface="Century Gothic"/>
              </a:defRPr>
            </a:pPr>
            <a:r>
              <a:t>In 1993 Dr. Seon Won Hong conducted a scientific study which showed the Ark could have handled up to 100-foot waves.</a:t>
            </a:r>
          </a:p>
          <a:p>
            <a:pPr marL="1142999" indent="-1142999">
              <a:lnSpc>
                <a:spcPct val="100000"/>
              </a:lnSpc>
              <a:spcBef>
                <a:spcPts val="3000"/>
              </a:spcBef>
              <a:buSzPct val="80000"/>
              <a:buBlip>
                <a:blip r:embed="rId5"/>
              </a:buBlip>
              <a:defRPr sz="6000">
                <a:latin typeface="Century Gothic"/>
                <a:ea typeface="Century Gothic"/>
                <a:cs typeface="Century Gothic"/>
                <a:sym typeface="Century Gothic"/>
              </a:defRPr>
            </a:pPr>
            <a:r>
              <a:t>The length-to-width ratio of the Ark (about 7-to-1) was ideal for such a massive, non-powered sea vessel, (Peter Jansen of Holland, 17th Century).</a:t>
            </a:r>
          </a:p>
          <a:p>
            <a:pPr marL="1142999" indent="-1142999">
              <a:lnSpc>
                <a:spcPct val="100000"/>
              </a:lnSpc>
              <a:spcBef>
                <a:spcPts val="3000"/>
              </a:spcBef>
              <a:buSzPct val="80000"/>
              <a:buBlip>
                <a:blip r:embed="rId5"/>
              </a:buBlip>
              <a:defRPr sz="6000">
                <a:latin typeface="Century Gothic"/>
                <a:ea typeface="Century Gothic"/>
                <a:cs typeface="Century Gothic"/>
                <a:sym typeface="Century Gothic"/>
              </a:defRPr>
            </a:pPr>
            <a:r>
              <a:t>GOD’S PROTECTION!</a:t>
            </a:r>
          </a:p>
        </p:txBody>
      </p:sp>
      <p:pic>
        <p:nvPicPr>
          <p:cNvPr id="310" name="Image" descr="Image"/>
          <p:cNvPicPr>
            <a:picLocks noChangeAspect="1"/>
          </p:cNvPicPr>
          <p:nvPr/>
        </p:nvPicPr>
        <p:blipFill>
          <a:blip r:embed="rId6">
            <a:extLst/>
          </a:blip>
          <a:srcRect l="29677" t="0" r="29677" b="0"/>
          <a:stretch>
            <a:fillRect/>
          </a:stretch>
        </p:blipFill>
        <p:spPr>
          <a:xfrm>
            <a:off x="495236" y="4147889"/>
            <a:ext cx="6612590" cy="929656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09">
                                            <p:bg/>
                                          </p:spTgt>
                                        </p:tgtEl>
                                        <p:attrNameLst>
                                          <p:attrName>style.visibility</p:attrName>
                                        </p:attrNameLst>
                                      </p:cBhvr>
                                      <p:to>
                                        <p:strVal val="visible"/>
                                      </p:to>
                                    </p:set>
                                    <p:animEffect filter="wipe(left)" transition="in">
                                      <p:cBhvr>
                                        <p:cTn id="7" dur="1500"/>
                                        <p:tgtEl>
                                          <p:spTgt spid="309">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09">
                                            <p:txEl>
                                              <p:pRg st="0" end="0"/>
                                            </p:txEl>
                                          </p:spTgt>
                                        </p:tgtEl>
                                        <p:attrNameLst>
                                          <p:attrName>style.visibility</p:attrName>
                                        </p:attrNameLst>
                                      </p:cBhvr>
                                      <p:to>
                                        <p:strVal val="visible"/>
                                      </p:to>
                                    </p:set>
                                    <p:animEffect filter="wipe(left)" transition="in">
                                      <p:cBhvr>
                                        <p:cTn id="10" dur="1500"/>
                                        <p:tgtEl>
                                          <p:spTgt spid="30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09">
                                            <p:txEl>
                                              <p:pRg st="1" end="1"/>
                                            </p:txEl>
                                          </p:spTgt>
                                        </p:tgtEl>
                                        <p:attrNameLst>
                                          <p:attrName>style.visibility</p:attrName>
                                        </p:attrNameLst>
                                      </p:cBhvr>
                                      <p:to>
                                        <p:strVal val="visible"/>
                                      </p:to>
                                    </p:set>
                                    <p:animEffect filter="wipe(left)" transition="in">
                                      <p:cBhvr>
                                        <p:cTn id="15" dur="1500"/>
                                        <p:tgtEl>
                                          <p:spTgt spid="30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09">
                                            <p:txEl>
                                              <p:pRg st="2" end="2"/>
                                            </p:txEl>
                                          </p:spTgt>
                                        </p:tgtEl>
                                        <p:attrNameLst>
                                          <p:attrName>style.visibility</p:attrName>
                                        </p:attrNameLst>
                                      </p:cBhvr>
                                      <p:to>
                                        <p:strVal val="visible"/>
                                      </p:to>
                                    </p:set>
                                    <p:animEffect filter="wipe(left)" transition="in">
                                      <p:cBhvr>
                                        <p:cTn id="20" dur="1500"/>
                                        <p:tgtEl>
                                          <p:spTgt spid="309">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9" grpId="1"/>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4" name="Image" descr="Image"/>
          <p:cNvPicPr>
            <a:picLocks noChangeAspect="0"/>
          </p:cNvPicPr>
          <p:nvPr/>
        </p:nvPicPr>
        <p:blipFill>
          <a:blip r:embed="rId3">
            <a:extLst/>
          </a:blip>
          <a:stretch>
            <a:fillRect/>
          </a:stretch>
        </p:blipFill>
        <p:spPr>
          <a:xfrm>
            <a:off x="893960" y="3669751"/>
            <a:ext cx="22596079" cy="9557888"/>
          </a:xfrm>
          <a:prstGeom prst="rect">
            <a:avLst/>
          </a:prstGeom>
          <a:effectLst>
            <a:outerShdw sx="100000" sy="100000" kx="0" ky="0" algn="b" rotWithShape="0" blurRad="190500" dist="131910" dir="5400000">
              <a:srgbClr val="000000"/>
            </a:outerShdw>
          </a:effectLst>
        </p:spPr>
      </p:pic>
      <p:pic>
        <p:nvPicPr>
          <p:cNvPr id="315" name="Image" descr="Image"/>
          <p:cNvPicPr>
            <a:picLocks noChangeAspect="1"/>
          </p:cNvPicPr>
          <p:nvPr/>
        </p:nvPicPr>
        <p:blipFill>
          <a:blip r:embed="rId4">
            <a:extLst/>
          </a:blip>
          <a:stretch>
            <a:fillRect/>
          </a:stretch>
        </p:blipFill>
        <p:spPr>
          <a:xfrm>
            <a:off x="-38420" y="680353"/>
            <a:ext cx="10305316" cy="1345902"/>
          </a:xfrm>
          <a:prstGeom prst="rect">
            <a:avLst/>
          </a:prstGeom>
          <a:ln w="12700">
            <a:miter lim="400000"/>
          </a:ln>
          <a:effectLst>
            <a:outerShdw sx="100000" sy="100000" kx="0" ky="0" algn="b" rotWithShape="0" blurRad="190500" dist="131910" dir="5400000">
              <a:srgbClr val="000000"/>
            </a:outerShdw>
          </a:effectLst>
        </p:spPr>
      </p:pic>
      <p:pic>
        <p:nvPicPr>
          <p:cNvPr id="316" name="pasted-movie.png" descr="pasted-movie.png"/>
          <p:cNvPicPr>
            <a:picLocks noChangeAspect="1"/>
          </p:cNvPicPr>
          <p:nvPr/>
        </p:nvPicPr>
        <p:blipFill>
          <a:blip r:embed="rId5">
            <a:extLst/>
          </a:blip>
          <a:stretch>
            <a:fillRect/>
          </a:stretch>
        </p:blipFill>
        <p:spPr>
          <a:xfrm>
            <a:off x="9784756" y="392498"/>
            <a:ext cx="14637664" cy="1921612"/>
          </a:xfrm>
          <a:prstGeom prst="rect">
            <a:avLst/>
          </a:prstGeom>
          <a:ln w="12700">
            <a:miter lim="400000"/>
          </a:ln>
          <a:effectLst>
            <a:outerShdw sx="100000" sy="100000" kx="0" ky="0" algn="b" rotWithShape="0" blurRad="190500" dist="131910" dir="5400000">
              <a:srgbClr val="000000"/>
            </a:outerShdw>
          </a:effectLst>
        </p:spPr>
      </p:pic>
      <p:sp>
        <p:nvSpPr>
          <p:cNvPr id="317" name="How Could All the Animals Fit on the Ark?"/>
          <p:cNvSpPr/>
          <p:nvPr/>
        </p:nvSpPr>
        <p:spPr>
          <a:xfrm>
            <a:off x="700776" y="2396782"/>
            <a:ext cx="22982448" cy="1668434"/>
          </a:xfrm>
          <a:prstGeom prst="roundRect">
            <a:avLst>
              <a:gd name="adj" fmla="val 38060"/>
            </a:avLst>
          </a:prstGeom>
          <a:gradFill>
            <a:gsLst>
              <a:gs pos="0">
                <a:schemeClr val="accent2">
                  <a:hueOff val="106265"/>
                  <a:satOff val="1324"/>
                  <a:lumOff val="2619"/>
                </a:schemeClr>
              </a:gs>
              <a:gs pos="100000">
                <a:schemeClr val="accent2">
                  <a:hueOff val="76670"/>
                  <a:satOff val="16688"/>
                  <a:lumOff val="-20328"/>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a:lnSpc>
                <a:spcPct val="100000"/>
              </a:lnSpc>
              <a:spcBef>
                <a:spcPts val="0"/>
              </a:spcBef>
              <a:defRPr b="1" sz="7600">
                <a:ln w="12700" cap="flat">
                  <a:solidFill>
                    <a:srgbClr val="000000"/>
                  </a:solidFill>
                  <a:prstDash val="solid"/>
                  <a:miter lim="400000"/>
                </a:ln>
                <a:solidFill>
                  <a:srgbClr val="FFFFFF"/>
                </a:solidFill>
                <a:effectLst>
                  <a:outerShdw sx="100000" sy="100000" kx="0" ky="0" algn="b" rotWithShape="0" blurRad="76200" dist="63500" dir="2700000">
                    <a:srgbClr val="000000"/>
                  </a:outerShdw>
                </a:effectLst>
                <a:latin typeface="Gill Sans"/>
                <a:ea typeface="Gill Sans"/>
                <a:cs typeface="Gill Sans"/>
                <a:sym typeface="Gill Sans"/>
              </a:defRPr>
            </a:lvl1pPr>
          </a:lstStyle>
          <a:p>
            <a:pPr/>
            <a:r>
              <a:t>How Could All the Animals Fit on the Ark?</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1" name="Image" descr="Image"/>
          <p:cNvPicPr>
            <a:picLocks noChangeAspect="1"/>
          </p:cNvPicPr>
          <p:nvPr/>
        </p:nvPicPr>
        <p:blipFill>
          <a:blip r:embed="rId3">
            <a:extLst/>
          </a:blip>
          <a:stretch>
            <a:fillRect/>
          </a:stretch>
        </p:blipFill>
        <p:spPr>
          <a:xfrm>
            <a:off x="-38420" y="680353"/>
            <a:ext cx="10305316" cy="1345902"/>
          </a:xfrm>
          <a:prstGeom prst="rect">
            <a:avLst/>
          </a:prstGeom>
          <a:ln w="12700">
            <a:miter lim="400000"/>
          </a:ln>
          <a:effectLst>
            <a:outerShdw sx="100000" sy="100000" kx="0" ky="0" algn="b" rotWithShape="0" blurRad="190500" dist="131910" dir="5400000">
              <a:srgbClr val="000000"/>
            </a:outerShdw>
          </a:effectLst>
        </p:spPr>
      </p:pic>
      <p:pic>
        <p:nvPicPr>
          <p:cNvPr id="322" name="pasted-movie.png" descr="pasted-movie.png"/>
          <p:cNvPicPr>
            <a:picLocks noChangeAspect="1"/>
          </p:cNvPicPr>
          <p:nvPr/>
        </p:nvPicPr>
        <p:blipFill>
          <a:blip r:embed="rId4">
            <a:extLst/>
          </a:blip>
          <a:stretch>
            <a:fillRect/>
          </a:stretch>
        </p:blipFill>
        <p:spPr>
          <a:xfrm>
            <a:off x="9784756" y="392498"/>
            <a:ext cx="14637664" cy="1921612"/>
          </a:xfrm>
          <a:prstGeom prst="rect">
            <a:avLst/>
          </a:prstGeom>
          <a:ln w="12700">
            <a:miter lim="400000"/>
          </a:ln>
          <a:effectLst>
            <a:outerShdw sx="100000" sy="100000" kx="0" ky="0" algn="b" rotWithShape="0" blurRad="190500" dist="131910" dir="5400000">
              <a:srgbClr val="000000"/>
            </a:outerShdw>
          </a:effectLst>
        </p:spPr>
      </p:pic>
      <p:sp>
        <p:nvSpPr>
          <p:cNvPr id="323" name="How Could All the Animals Fit on the Ark?"/>
          <p:cNvSpPr/>
          <p:nvPr/>
        </p:nvSpPr>
        <p:spPr>
          <a:xfrm>
            <a:off x="700776" y="2396782"/>
            <a:ext cx="22982448" cy="1668434"/>
          </a:xfrm>
          <a:prstGeom prst="roundRect">
            <a:avLst>
              <a:gd name="adj" fmla="val 38060"/>
            </a:avLst>
          </a:prstGeom>
          <a:gradFill>
            <a:gsLst>
              <a:gs pos="0">
                <a:schemeClr val="accent2">
                  <a:hueOff val="106265"/>
                  <a:satOff val="1324"/>
                  <a:lumOff val="2619"/>
                </a:schemeClr>
              </a:gs>
              <a:gs pos="100000">
                <a:schemeClr val="accent2">
                  <a:hueOff val="76670"/>
                  <a:satOff val="16688"/>
                  <a:lumOff val="-20328"/>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a:lnSpc>
                <a:spcPct val="100000"/>
              </a:lnSpc>
              <a:spcBef>
                <a:spcPts val="0"/>
              </a:spcBef>
              <a:defRPr b="1" sz="7600">
                <a:ln w="12700" cap="flat">
                  <a:solidFill>
                    <a:srgbClr val="000000"/>
                  </a:solidFill>
                  <a:prstDash val="solid"/>
                  <a:miter lim="400000"/>
                </a:ln>
                <a:solidFill>
                  <a:srgbClr val="FFFFFF"/>
                </a:solidFill>
                <a:effectLst>
                  <a:outerShdw sx="100000" sy="100000" kx="0" ky="0" algn="b" rotWithShape="0" blurRad="76200" dist="63500" dir="2700000">
                    <a:srgbClr val="000000"/>
                  </a:outerShdw>
                </a:effectLst>
                <a:latin typeface="Gill Sans"/>
                <a:ea typeface="Gill Sans"/>
                <a:cs typeface="Gill Sans"/>
                <a:sym typeface="Gill Sans"/>
              </a:defRPr>
            </a:lvl1pPr>
          </a:lstStyle>
          <a:p>
            <a:pPr/>
            <a:r>
              <a:t>How Could All the Animals Fit on the Ark?</a:t>
            </a:r>
          </a:p>
        </p:txBody>
      </p:sp>
      <p:sp>
        <p:nvSpPr>
          <p:cNvPr id="324" name="The size given of the ark could contain the equivalent of 450 semi-trailers of cargo or about 1.88 million cubic feet (53,200 m3).…"/>
          <p:cNvSpPr txBox="1"/>
          <p:nvPr/>
        </p:nvSpPr>
        <p:spPr>
          <a:xfrm>
            <a:off x="7170920" y="4435744"/>
            <a:ext cx="17081616" cy="9004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1142999" indent="-1142999">
              <a:lnSpc>
                <a:spcPct val="100000"/>
              </a:lnSpc>
              <a:spcBef>
                <a:spcPts val="2200"/>
              </a:spcBef>
              <a:buSzPct val="80000"/>
              <a:buBlip>
                <a:blip r:embed="rId5"/>
              </a:buBlip>
              <a:defRPr sz="6000">
                <a:latin typeface="Century Gothic"/>
                <a:ea typeface="Century Gothic"/>
                <a:cs typeface="Century Gothic"/>
                <a:sym typeface="Century Gothic"/>
              </a:defRPr>
            </a:pPr>
            <a:r>
              <a:t>The size given of the ark could contain the equivalent of 450 semi-trailers of cargo or about 1.88 million cubic feet (53,200 m3).</a:t>
            </a:r>
          </a:p>
          <a:p>
            <a:pPr marL="1142999" indent="-1142999">
              <a:lnSpc>
                <a:spcPct val="100000"/>
              </a:lnSpc>
              <a:spcBef>
                <a:spcPts val="2200"/>
              </a:spcBef>
              <a:buSzPct val="80000"/>
              <a:buBlip>
                <a:blip r:embed="rId5"/>
              </a:buBlip>
              <a:defRPr sz="6000">
                <a:latin typeface="Century Gothic"/>
                <a:ea typeface="Century Gothic"/>
                <a:cs typeface="Century Gothic"/>
                <a:sym typeface="Century Gothic"/>
              </a:defRPr>
            </a:pPr>
            <a:r>
              <a:t>A generous estimate would be that there were around 1,400 animal kinds on the ark. That would mean there were fewer than 7,000 animals on board the ark. </a:t>
            </a:r>
          </a:p>
          <a:p>
            <a:pPr marL="1142999" indent="-1142999">
              <a:lnSpc>
                <a:spcPct val="100000"/>
              </a:lnSpc>
              <a:spcBef>
                <a:spcPts val="2200"/>
              </a:spcBef>
              <a:buSzPct val="80000"/>
              <a:buBlip>
                <a:blip r:embed="rId5"/>
              </a:buBlip>
              <a:defRPr sz="6000">
                <a:latin typeface="Century Gothic"/>
                <a:ea typeface="Century Gothic"/>
                <a:cs typeface="Century Gothic"/>
                <a:sym typeface="Century Gothic"/>
              </a:defRPr>
            </a:pPr>
            <a:r>
              <a:t>What about dinosaurs, elephants, etc? Juveniles would take little space.</a:t>
            </a:r>
          </a:p>
        </p:txBody>
      </p:sp>
      <p:pic>
        <p:nvPicPr>
          <p:cNvPr id="325" name="Image" descr="Image"/>
          <p:cNvPicPr>
            <a:picLocks noChangeAspect="1"/>
          </p:cNvPicPr>
          <p:nvPr/>
        </p:nvPicPr>
        <p:blipFill>
          <a:blip r:embed="rId6">
            <a:extLst/>
          </a:blip>
          <a:stretch>
            <a:fillRect/>
          </a:stretch>
        </p:blipFill>
        <p:spPr>
          <a:xfrm>
            <a:off x="212283" y="6799840"/>
            <a:ext cx="6974442" cy="6881861"/>
          </a:xfrm>
          <a:prstGeom prst="rect">
            <a:avLst/>
          </a:prstGeom>
          <a:ln w="12700">
            <a:miter lim="400000"/>
          </a:ln>
        </p:spPr>
      </p:pic>
      <p:sp>
        <p:nvSpPr>
          <p:cNvPr id="326" name="two of every sort into the ark, to keep them alive with you; they shall be male and female. 20 Of the birds after their kind, of animals after their kind, and of every creeping thing of the earth after its kind (6:19,20)"/>
          <p:cNvSpPr txBox="1"/>
          <p:nvPr/>
        </p:nvSpPr>
        <p:spPr>
          <a:xfrm>
            <a:off x="212283" y="4109789"/>
            <a:ext cx="6974442" cy="5259462"/>
          </a:xfrm>
          <a:prstGeom prst="rect">
            <a:avLst/>
          </a:prstGeom>
          <a:solidFill>
            <a:schemeClr val="accent6">
              <a:hueOff val="-133706"/>
              <a:satOff val="8281"/>
              <a:lumOff val="-27269"/>
            </a:schemeClr>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sz="4400">
                <a:solidFill>
                  <a:srgbClr val="FFFFFF"/>
                </a:solidFill>
                <a:latin typeface="Times New Roman"/>
                <a:ea typeface="Times New Roman"/>
                <a:cs typeface="Times New Roman"/>
                <a:sym typeface="Times New Roman"/>
              </a:defRPr>
            </a:pPr>
            <a:r>
              <a:t>two of every </a:t>
            </a:r>
            <a:r>
              <a:rPr i="1"/>
              <a:t>sort</a:t>
            </a:r>
            <a:r>
              <a:t> into the ark, to keep </a:t>
            </a:r>
            <a:r>
              <a:rPr i="1"/>
              <a:t>them</a:t>
            </a:r>
            <a:r>
              <a:t> alive with you; they shall be male and female. </a:t>
            </a:r>
            <a:r>
              <a:rPr baseline="31999"/>
              <a:t>20 </a:t>
            </a:r>
            <a:r>
              <a:t>Of the birds after their kind, of animals after their kind, and of every creeping thing of the earth after its kind (6:19,20)</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24">
                                            <p:bg/>
                                          </p:spTgt>
                                        </p:tgtEl>
                                        <p:attrNameLst>
                                          <p:attrName>style.visibility</p:attrName>
                                        </p:attrNameLst>
                                      </p:cBhvr>
                                      <p:to>
                                        <p:strVal val="visible"/>
                                      </p:to>
                                    </p:set>
                                    <p:animEffect filter="wipe(left)" transition="in">
                                      <p:cBhvr>
                                        <p:cTn id="7" dur="1500"/>
                                        <p:tgtEl>
                                          <p:spTgt spid="324">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24">
                                            <p:txEl>
                                              <p:pRg st="0" end="0"/>
                                            </p:txEl>
                                          </p:spTgt>
                                        </p:tgtEl>
                                        <p:attrNameLst>
                                          <p:attrName>style.visibility</p:attrName>
                                        </p:attrNameLst>
                                      </p:cBhvr>
                                      <p:to>
                                        <p:strVal val="visible"/>
                                      </p:to>
                                    </p:set>
                                    <p:animEffect filter="wipe(left)" transition="in">
                                      <p:cBhvr>
                                        <p:cTn id="10" dur="1500"/>
                                        <p:tgtEl>
                                          <p:spTgt spid="32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24">
                                            <p:txEl>
                                              <p:pRg st="1" end="1"/>
                                            </p:txEl>
                                          </p:spTgt>
                                        </p:tgtEl>
                                        <p:attrNameLst>
                                          <p:attrName>style.visibility</p:attrName>
                                        </p:attrNameLst>
                                      </p:cBhvr>
                                      <p:to>
                                        <p:strVal val="visible"/>
                                      </p:to>
                                    </p:set>
                                    <p:animEffect filter="wipe(left)" transition="in">
                                      <p:cBhvr>
                                        <p:cTn id="15" dur="1500"/>
                                        <p:tgtEl>
                                          <p:spTgt spid="32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24">
                                            <p:txEl>
                                              <p:pRg st="2" end="2"/>
                                            </p:txEl>
                                          </p:spTgt>
                                        </p:tgtEl>
                                        <p:attrNameLst>
                                          <p:attrName>style.visibility</p:attrName>
                                        </p:attrNameLst>
                                      </p:cBhvr>
                                      <p:to>
                                        <p:strVal val="visible"/>
                                      </p:to>
                                    </p:set>
                                    <p:animEffect filter="wipe(left)" transition="in">
                                      <p:cBhvr>
                                        <p:cTn id="20" dur="1500"/>
                                        <p:tgtEl>
                                          <p:spTgt spid="324">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24" grpId="1"/>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0" name="Genesis 7:11 (NKJV)…"/>
          <p:cNvSpPr txBox="1"/>
          <p:nvPr/>
        </p:nvSpPr>
        <p:spPr>
          <a:xfrm>
            <a:off x="754401" y="6506963"/>
            <a:ext cx="6400801" cy="707963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sz="6000">
                <a:solidFill>
                  <a:srgbClr val="000000"/>
                </a:solidFill>
                <a:latin typeface="Times New Roman"/>
                <a:ea typeface="Times New Roman"/>
                <a:cs typeface="Times New Roman"/>
                <a:sym typeface="Times New Roman"/>
              </a:defRPr>
            </a:pPr>
            <a:r>
              <a:t>Genesis 7:11 (NKJV)</a:t>
            </a:r>
          </a:p>
          <a:p>
            <a:pPr algn="ctr" defTabSz="457200">
              <a:lnSpc>
                <a:spcPct val="100000"/>
              </a:lnSpc>
              <a:spcBef>
                <a:spcPts val="0"/>
              </a:spcBef>
              <a:defRPr sz="6000">
                <a:solidFill>
                  <a:srgbClr val="000000"/>
                </a:solidFill>
                <a:latin typeface="Times New Roman"/>
                <a:ea typeface="Times New Roman"/>
                <a:cs typeface="Times New Roman"/>
                <a:sym typeface="Times New Roman"/>
              </a:defRPr>
            </a:pPr>
            <a:r>
              <a:rPr baseline="31999"/>
              <a:t>11</a:t>
            </a:r>
            <a:r>
              <a:t> … on that day all the fountains of the great deep were broken up, and the windows of heaven were opened.</a:t>
            </a:r>
          </a:p>
        </p:txBody>
      </p:sp>
      <p:sp>
        <p:nvSpPr>
          <p:cNvPr id="331" name="Genesis 8:2 (NKJV)…"/>
          <p:cNvSpPr txBox="1"/>
          <p:nvPr/>
        </p:nvSpPr>
        <p:spPr>
          <a:xfrm>
            <a:off x="8991600" y="6483266"/>
            <a:ext cx="6400800" cy="707963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sz="6000">
                <a:solidFill>
                  <a:srgbClr val="000000"/>
                </a:solidFill>
                <a:latin typeface="Times New Roman"/>
                <a:ea typeface="Times New Roman"/>
                <a:cs typeface="Times New Roman"/>
                <a:sym typeface="Times New Roman"/>
              </a:defRPr>
            </a:pPr>
            <a:r>
              <a:t>Genesis 8:2 (NKJV)</a:t>
            </a:r>
          </a:p>
          <a:p>
            <a:pPr algn="ctr" defTabSz="457200">
              <a:lnSpc>
                <a:spcPct val="100000"/>
              </a:lnSpc>
              <a:spcBef>
                <a:spcPts val="0"/>
              </a:spcBef>
              <a:defRPr sz="6000">
                <a:solidFill>
                  <a:srgbClr val="000000"/>
                </a:solidFill>
                <a:latin typeface="Times New Roman"/>
                <a:ea typeface="Times New Roman"/>
                <a:cs typeface="Times New Roman"/>
                <a:sym typeface="Times New Roman"/>
              </a:defRPr>
            </a:pPr>
            <a:r>
              <a:rPr baseline="31999"/>
              <a:t>2</a:t>
            </a:r>
            <a:r>
              <a:t> The fountains of the deep and the windows of heaven were also stopped, and the rain from heaven was restrained. </a:t>
            </a:r>
          </a:p>
        </p:txBody>
      </p:sp>
      <p:sp>
        <p:nvSpPr>
          <p:cNvPr id="332" name="Second month, the seventeenth day of the month"/>
          <p:cNvSpPr txBox="1"/>
          <p:nvPr/>
        </p:nvSpPr>
        <p:spPr>
          <a:xfrm>
            <a:off x="754401" y="4044550"/>
            <a:ext cx="6400801" cy="25019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5200">
                <a:solidFill>
                  <a:srgbClr val="FFFFFF"/>
                </a:solidFill>
                <a:latin typeface="Century Gothic"/>
                <a:ea typeface="Century Gothic"/>
                <a:cs typeface="Century Gothic"/>
                <a:sym typeface="Century Gothic"/>
              </a:defRPr>
            </a:lvl1pPr>
          </a:lstStyle>
          <a:p>
            <a:pPr/>
            <a:r>
              <a:t>Second month, the seventeenth day of the month</a:t>
            </a:r>
          </a:p>
        </p:txBody>
      </p:sp>
      <p:sp>
        <p:nvSpPr>
          <p:cNvPr id="333" name="Seventh month, the seventeenth day of the month"/>
          <p:cNvSpPr txBox="1"/>
          <p:nvPr/>
        </p:nvSpPr>
        <p:spPr>
          <a:xfrm>
            <a:off x="8991600" y="4020853"/>
            <a:ext cx="6400800" cy="25019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5200">
                <a:solidFill>
                  <a:srgbClr val="FFFFFF"/>
                </a:solidFill>
                <a:latin typeface="Century Gothic"/>
                <a:ea typeface="Century Gothic"/>
                <a:cs typeface="Century Gothic"/>
                <a:sym typeface="Century Gothic"/>
              </a:defRPr>
            </a:lvl1pPr>
          </a:lstStyle>
          <a:p>
            <a:pPr/>
            <a:r>
              <a:t>Seventh month, the seventeenth day of the month</a:t>
            </a:r>
          </a:p>
        </p:txBody>
      </p:sp>
      <p:sp>
        <p:nvSpPr>
          <p:cNvPr id="334" name="150 DAYS"/>
          <p:cNvSpPr/>
          <p:nvPr/>
        </p:nvSpPr>
        <p:spPr>
          <a:xfrm>
            <a:off x="7121974" y="5747349"/>
            <a:ext cx="2472630" cy="6203331"/>
          </a:xfrm>
          <a:prstGeom prst="rightArrow">
            <a:avLst>
              <a:gd name="adj1" fmla="val 63333"/>
              <a:gd name="adj2" fmla="val 82676"/>
            </a:avLst>
          </a:prstGeom>
          <a:gradFill>
            <a:gsLst>
              <a:gs pos="0">
                <a:schemeClr val="accent5">
                  <a:hueOff val="-158059"/>
                  <a:satOff val="-13250"/>
                  <a:lumOff val="10967"/>
                </a:schemeClr>
              </a:gs>
              <a:gs pos="100000">
                <a:schemeClr val="accent5">
                  <a:hueOff val="-53923"/>
                  <a:lumOff val="-6733"/>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a:lnSpc>
                <a:spcPct val="100000"/>
              </a:lnSpc>
              <a:spcBef>
                <a:spcPts val="0"/>
              </a:spcBef>
              <a:defRPr b="1" sz="5000">
                <a:solidFill>
                  <a:srgbClr val="FFFFFF"/>
                </a:solidFill>
                <a:latin typeface="Gill Sans"/>
                <a:ea typeface="Gill Sans"/>
                <a:cs typeface="Gill Sans"/>
                <a:sym typeface="Gill Sans"/>
              </a:defRPr>
            </a:lvl1pPr>
          </a:lstStyle>
          <a:p>
            <a:pPr/>
            <a:r>
              <a:t>150 DAYS</a:t>
            </a:r>
          </a:p>
        </p:txBody>
      </p:sp>
      <p:pic>
        <p:nvPicPr>
          <p:cNvPr id="335" name="Image" descr="Image"/>
          <p:cNvPicPr>
            <a:picLocks noChangeAspect="1"/>
          </p:cNvPicPr>
          <p:nvPr/>
        </p:nvPicPr>
        <p:blipFill>
          <a:blip r:embed="rId2">
            <a:extLst/>
          </a:blip>
          <a:stretch>
            <a:fillRect/>
          </a:stretch>
        </p:blipFill>
        <p:spPr>
          <a:xfrm>
            <a:off x="-38420" y="680353"/>
            <a:ext cx="10305316" cy="1345902"/>
          </a:xfrm>
          <a:prstGeom prst="rect">
            <a:avLst/>
          </a:prstGeom>
          <a:ln w="12700">
            <a:miter lim="400000"/>
          </a:ln>
          <a:effectLst>
            <a:outerShdw sx="100000" sy="100000" kx="0" ky="0" algn="b" rotWithShape="0" blurRad="190500" dist="131910" dir="5400000">
              <a:srgbClr val="000000"/>
            </a:outerShdw>
          </a:effectLst>
        </p:spPr>
      </p:pic>
      <p:pic>
        <p:nvPicPr>
          <p:cNvPr id="336" name="pasted-movie.png" descr="pasted-movie.png"/>
          <p:cNvPicPr>
            <a:picLocks noChangeAspect="1"/>
          </p:cNvPicPr>
          <p:nvPr/>
        </p:nvPicPr>
        <p:blipFill>
          <a:blip r:embed="rId3">
            <a:extLst/>
          </a:blip>
          <a:stretch>
            <a:fillRect/>
          </a:stretch>
        </p:blipFill>
        <p:spPr>
          <a:xfrm>
            <a:off x="9784756" y="392498"/>
            <a:ext cx="14637664" cy="1921612"/>
          </a:xfrm>
          <a:prstGeom prst="rect">
            <a:avLst/>
          </a:prstGeom>
          <a:ln w="12700">
            <a:miter lim="400000"/>
          </a:ln>
          <a:effectLst>
            <a:outerShdw sx="100000" sy="100000" kx="0" ky="0" algn="b" rotWithShape="0" blurRad="190500" dist="131910" dir="5400000">
              <a:srgbClr val="000000"/>
            </a:outerShdw>
          </a:effectLst>
        </p:spPr>
      </p:pic>
      <p:sp>
        <p:nvSpPr>
          <p:cNvPr id="337" name="A MAJOR CATASTROPHIC EVENT"/>
          <p:cNvSpPr/>
          <p:nvPr/>
        </p:nvSpPr>
        <p:spPr>
          <a:xfrm>
            <a:off x="700776" y="2396782"/>
            <a:ext cx="22982448" cy="1668434"/>
          </a:xfrm>
          <a:prstGeom prst="roundRect">
            <a:avLst>
              <a:gd name="adj" fmla="val 38060"/>
            </a:avLst>
          </a:prstGeom>
          <a:gradFill>
            <a:gsLst>
              <a:gs pos="0">
                <a:schemeClr val="accent5">
                  <a:hueOff val="-158059"/>
                  <a:satOff val="-13250"/>
                  <a:lumOff val="10967"/>
                </a:schemeClr>
              </a:gs>
              <a:gs pos="100000">
                <a:schemeClr val="accent5">
                  <a:hueOff val="-53923"/>
                  <a:lumOff val="-6733"/>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a:lnSpc>
                <a:spcPct val="100000"/>
              </a:lnSpc>
              <a:spcBef>
                <a:spcPts val="0"/>
              </a:spcBef>
              <a:defRPr b="1" sz="8000">
                <a:ln w="12700" cap="flat">
                  <a:solidFill>
                    <a:srgbClr val="000000"/>
                  </a:solidFill>
                  <a:prstDash val="solid"/>
                  <a:miter lim="400000"/>
                </a:ln>
                <a:solidFill>
                  <a:srgbClr val="FFFFFF"/>
                </a:solidFill>
                <a:effectLst>
                  <a:outerShdw sx="100000" sy="100000" kx="0" ky="0" algn="b" rotWithShape="0" blurRad="76200" dist="63500" dir="2700000">
                    <a:srgbClr val="000000"/>
                  </a:outerShdw>
                </a:effectLst>
                <a:latin typeface="Gill Sans"/>
                <a:ea typeface="Gill Sans"/>
                <a:cs typeface="Gill Sans"/>
                <a:sym typeface="Gill Sans"/>
              </a:defRPr>
            </a:lvl1pPr>
          </a:lstStyle>
          <a:p>
            <a:pPr/>
            <a:r>
              <a:t>A MAJOR CATASTROPHIC EVENT</a:t>
            </a:r>
          </a:p>
        </p:txBody>
      </p:sp>
      <p:sp>
        <p:nvSpPr>
          <p:cNvPr id="338" name="Genesis 8:14 (NKJV)…"/>
          <p:cNvSpPr txBox="1"/>
          <p:nvPr/>
        </p:nvSpPr>
        <p:spPr>
          <a:xfrm>
            <a:off x="17200275" y="6491782"/>
            <a:ext cx="6400801" cy="707963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sz="6000">
                <a:solidFill>
                  <a:srgbClr val="000000"/>
                </a:solidFill>
                <a:latin typeface="Times New Roman"/>
                <a:ea typeface="Times New Roman"/>
                <a:cs typeface="Times New Roman"/>
                <a:sym typeface="Times New Roman"/>
              </a:defRPr>
            </a:pPr>
            <a:r>
              <a:t>Genesis 8:14 (NKJV) </a:t>
            </a:r>
          </a:p>
          <a:p>
            <a:pPr algn="ctr" defTabSz="457200">
              <a:lnSpc>
                <a:spcPct val="100000"/>
              </a:lnSpc>
              <a:spcBef>
                <a:spcPts val="0"/>
              </a:spcBef>
              <a:defRPr sz="6000">
                <a:solidFill>
                  <a:srgbClr val="000000"/>
                </a:solidFill>
                <a:latin typeface="Times New Roman"/>
                <a:ea typeface="Times New Roman"/>
                <a:cs typeface="Times New Roman"/>
                <a:sym typeface="Times New Roman"/>
              </a:defRPr>
            </a:pPr>
            <a:r>
              <a:rPr baseline="31999"/>
              <a:t>14</a:t>
            </a:r>
            <a:r>
              <a:t> …     the earth was dried. </a:t>
            </a:r>
            <a:r>
              <a:rPr baseline="31999"/>
              <a:t>15 </a:t>
            </a:r>
            <a:r>
              <a:t>Then God spoke to   Noah, saying, </a:t>
            </a:r>
            <a:r>
              <a:rPr baseline="31999"/>
              <a:t>16 </a:t>
            </a:r>
            <a:r>
              <a:t>“Go out of the ark,  </a:t>
            </a:r>
          </a:p>
        </p:txBody>
      </p:sp>
      <p:sp>
        <p:nvSpPr>
          <p:cNvPr id="339" name="Second month, the twenty-seventh  day of the month"/>
          <p:cNvSpPr txBox="1"/>
          <p:nvPr/>
        </p:nvSpPr>
        <p:spPr>
          <a:xfrm>
            <a:off x="17200275" y="4029369"/>
            <a:ext cx="6400801" cy="25019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5200">
                <a:solidFill>
                  <a:srgbClr val="FFFFFF"/>
                </a:solidFill>
                <a:latin typeface="Century Gothic"/>
                <a:ea typeface="Century Gothic"/>
                <a:cs typeface="Century Gothic"/>
                <a:sym typeface="Century Gothic"/>
              </a:defRPr>
            </a:lvl1pPr>
          </a:lstStyle>
          <a:p>
            <a:pPr/>
            <a:r>
              <a:t>Second month, the twenty-seventh  day of the month</a:t>
            </a:r>
          </a:p>
        </p:txBody>
      </p:sp>
      <p:sp>
        <p:nvSpPr>
          <p:cNvPr id="340" name="225 DAYS"/>
          <p:cNvSpPr/>
          <p:nvPr/>
        </p:nvSpPr>
        <p:spPr>
          <a:xfrm>
            <a:off x="15329580" y="5747349"/>
            <a:ext cx="2472630" cy="6203331"/>
          </a:xfrm>
          <a:prstGeom prst="rightArrow">
            <a:avLst>
              <a:gd name="adj1" fmla="val 63333"/>
              <a:gd name="adj2" fmla="val 82676"/>
            </a:avLst>
          </a:prstGeom>
          <a:gradFill>
            <a:gsLst>
              <a:gs pos="0">
                <a:schemeClr val="accent5">
                  <a:hueOff val="-158059"/>
                  <a:satOff val="-13250"/>
                  <a:lumOff val="10967"/>
                </a:schemeClr>
              </a:gs>
              <a:gs pos="100000">
                <a:schemeClr val="accent5">
                  <a:hueOff val="-53923"/>
                  <a:lumOff val="-6733"/>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a:lnSpc>
                <a:spcPct val="100000"/>
              </a:lnSpc>
              <a:spcBef>
                <a:spcPts val="0"/>
              </a:spcBef>
              <a:defRPr b="1" sz="5000">
                <a:solidFill>
                  <a:srgbClr val="FFFFFF"/>
                </a:solidFill>
                <a:latin typeface="Gill Sans"/>
                <a:ea typeface="Gill Sans"/>
                <a:cs typeface="Gill Sans"/>
                <a:sym typeface="Gill Sans"/>
              </a:defRPr>
            </a:lvl1pPr>
          </a:lstStyle>
          <a:p>
            <a:pPr/>
            <a:r>
              <a:t>225 DAYS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2" name="Screenshot 2024-06-20 at 11.33.14 AM.png" descr="Screenshot 2024-06-20 at 11.33.14 AM.png"/>
          <p:cNvPicPr>
            <a:picLocks noChangeAspect="1"/>
          </p:cNvPicPr>
          <p:nvPr/>
        </p:nvPicPr>
        <p:blipFill>
          <a:blip r:embed="rId2">
            <a:extLst/>
          </a:blip>
          <a:stretch>
            <a:fillRect/>
          </a:stretch>
        </p:blipFill>
        <p:spPr>
          <a:xfrm>
            <a:off x="83341" y="44390"/>
            <a:ext cx="24217318" cy="1495083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27" name="Genesis 6:5–8 (NKJV)…"/>
          <p:cNvSpPr txBox="1"/>
          <p:nvPr/>
        </p:nvSpPr>
        <p:spPr>
          <a:xfrm>
            <a:off x="549230" y="417438"/>
            <a:ext cx="23285540" cy="123123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8800">
                <a:solidFill>
                  <a:srgbClr val="FFFFFF"/>
                </a:solidFill>
                <a:latin typeface="Times New Roman"/>
                <a:ea typeface="Times New Roman"/>
                <a:cs typeface="Times New Roman"/>
                <a:sym typeface="Times New Roman"/>
              </a:defRPr>
            </a:pPr>
            <a:r>
              <a:t>Genesis 6:5–8 (NKJV) </a:t>
            </a:r>
          </a:p>
          <a:p>
            <a:pPr algn="ctr" defTabSz="457200">
              <a:lnSpc>
                <a:spcPct val="100000"/>
              </a:lnSpc>
              <a:spcBef>
                <a:spcPts val="0"/>
              </a:spcBef>
              <a:defRPr sz="8300">
                <a:solidFill>
                  <a:srgbClr val="FFFFFF"/>
                </a:solidFill>
                <a:latin typeface="Times New Roman"/>
                <a:ea typeface="Times New Roman"/>
                <a:cs typeface="Times New Roman"/>
                <a:sym typeface="Times New Roman"/>
              </a:defRPr>
            </a:pPr>
            <a:r>
              <a:rPr baseline="31999"/>
              <a:t>5</a:t>
            </a:r>
            <a:r>
              <a:t> Then the Lord saw that the wickedness of man </a:t>
            </a:r>
            <a:r>
              <a:rPr i="1"/>
              <a:t>was</a:t>
            </a:r>
            <a:r>
              <a:t> great in the earth, and </a:t>
            </a:r>
            <a:r>
              <a:rPr i="1"/>
              <a:t>that</a:t>
            </a:r>
            <a:r>
              <a:t> every intent of the thoughts of his heart </a:t>
            </a:r>
            <a:r>
              <a:rPr i="1"/>
              <a:t>was</a:t>
            </a:r>
            <a:r>
              <a:t> only evil continually. </a:t>
            </a:r>
            <a:r>
              <a:rPr baseline="31999"/>
              <a:t>6</a:t>
            </a:r>
            <a:r>
              <a:t> And the Lord was sorry that He had made man on the earth, and He was grieved in His heart. </a:t>
            </a:r>
            <a:r>
              <a:rPr baseline="31999"/>
              <a:t>7</a:t>
            </a:r>
            <a:r>
              <a:t> So the Lord said, “I will destroy man whom I have created from the face of the earth, both man and beast, creeping thing and birds of the air, for I am sorry that I have made them.” </a:t>
            </a:r>
            <a:r>
              <a:rPr baseline="31999"/>
              <a:t>8</a:t>
            </a:r>
            <a:r>
              <a:t> But Noah found grace in the eyes of the Lord.</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4" name="Screenshot 2024-06-18 at 3.35.09 PM.png" descr="Screenshot 2024-06-18 at 3.35.09 PM.png"/>
          <p:cNvPicPr>
            <a:picLocks noChangeAspect="1"/>
          </p:cNvPicPr>
          <p:nvPr/>
        </p:nvPicPr>
        <p:blipFill>
          <a:blip r:embed="rId2">
            <a:extLst/>
          </a:blip>
          <a:stretch>
            <a:fillRect/>
          </a:stretch>
        </p:blipFill>
        <p:spPr>
          <a:xfrm>
            <a:off x="526167" y="-79603"/>
            <a:ext cx="23331666" cy="1387520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48" name="Image"/>
          <p:cNvGrpSpPr/>
          <p:nvPr/>
        </p:nvGrpSpPr>
        <p:grpSpPr>
          <a:xfrm>
            <a:off x="229697" y="3806286"/>
            <a:ext cx="6309710" cy="9920943"/>
            <a:chOff x="0" y="0"/>
            <a:chExt cx="6309709" cy="9920941"/>
          </a:xfrm>
        </p:grpSpPr>
        <p:pic>
          <p:nvPicPr>
            <p:cNvPr id="347" name="Image" descr="Image"/>
            <p:cNvPicPr>
              <a:picLocks noChangeAspect="1"/>
            </p:cNvPicPr>
            <p:nvPr/>
          </p:nvPicPr>
          <p:blipFill>
            <a:blip r:embed="rId2">
              <a:extLst/>
            </a:blip>
            <a:srcRect l="14542" t="0" r="1831" b="0"/>
            <a:stretch>
              <a:fillRect/>
            </a:stretch>
          </p:blipFill>
          <p:spPr>
            <a:xfrm>
              <a:off x="215900" y="139699"/>
              <a:ext cx="5877910" cy="9362143"/>
            </a:xfrm>
            <a:prstGeom prst="rect">
              <a:avLst/>
            </a:prstGeom>
            <a:ln>
              <a:noFill/>
            </a:ln>
            <a:effectLst/>
          </p:spPr>
        </p:pic>
        <p:pic>
          <p:nvPicPr>
            <p:cNvPr id="346" name="Image" descr="Image"/>
            <p:cNvPicPr>
              <a:picLocks noChangeAspect="0"/>
            </p:cNvPicPr>
            <p:nvPr/>
          </p:nvPicPr>
          <p:blipFill>
            <a:blip r:embed="rId3">
              <a:extLst/>
            </a:blip>
            <a:stretch>
              <a:fillRect/>
            </a:stretch>
          </p:blipFill>
          <p:spPr>
            <a:xfrm>
              <a:off x="-1" y="0"/>
              <a:ext cx="6309711" cy="9920942"/>
            </a:xfrm>
            <a:prstGeom prst="rect">
              <a:avLst/>
            </a:prstGeom>
            <a:effectLst/>
          </p:spPr>
        </p:pic>
      </p:grpSp>
      <p:pic>
        <p:nvPicPr>
          <p:cNvPr id="349" name="Image" descr="Image"/>
          <p:cNvPicPr>
            <a:picLocks noChangeAspect="1"/>
          </p:cNvPicPr>
          <p:nvPr/>
        </p:nvPicPr>
        <p:blipFill>
          <a:blip r:embed="rId4">
            <a:extLst/>
          </a:blip>
          <a:stretch>
            <a:fillRect/>
          </a:stretch>
        </p:blipFill>
        <p:spPr>
          <a:xfrm>
            <a:off x="-38420" y="680353"/>
            <a:ext cx="10305316" cy="1345902"/>
          </a:xfrm>
          <a:prstGeom prst="rect">
            <a:avLst/>
          </a:prstGeom>
          <a:ln w="12700">
            <a:miter lim="400000"/>
          </a:ln>
          <a:effectLst>
            <a:outerShdw sx="100000" sy="100000" kx="0" ky="0" algn="b" rotWithShape="0" blurRad="190500" dist="131910" dir="5400000">
              <a:srgbClr val="000000"/>
            </a:outerShdw>
          </a:effectLst>
        </p:spPr>
      </p:pic>
      <p:pic>
        <p:nvPicPr>
          <p:cNvPr id="350" name="pasted-movie.png" descr="pasted-movie.png"/>
          <p:cNvPicPr>
            <a:picLocks noChangeAspect="1"/>
          </p:cNvPicPr>
          <p:nvPr/>
        </p:nvPicPr>
        <p:blipFill>
          <a:blip r:embed="rId5">
            <a:extLst/>
          </a:blip>
          <a:stretch>
            <a:fillRect/>
          </a:stretch>
        </p:blipFill>
        <p:spPr>
          <a:xfrm>
            <a:off x="9784756" y="392498"/>
            <a:ext cx="14637664" cy="1921612"/>
          </a:xfrm>
          <a:prstGeom prst="rect">
            <a:avLst/>
          </a:prstGeom>
          <a:ln w="12700">
            <a:miter lim="400000"/>
          </a:ln>
          <a:effectLst>
            <a:outerShdw sx="100000" sy="100000" kx="0" ky="0" algn="b" rotWithShape="0" blurRad="190500" dist="131910" dir="5400000">
              <a:srgbClr val="000000"/>
            </a:outerShdw>
          </a:effectLst>
        </p:spPr>
      </p:pic>
      <p:sp>
        <p:nvSpPr>
          <p:cNvPr id="351" name="“Where is the promise of His coming?”"/>
          <p:cNvSpPr/>
          <p:nvPr/>
        </p:nvSpPr>
        <p:spPr>
          <a:xfrm>
            <a:off x="700776" y="2396782"/>
            <a:ext cx="22982448" cy="1668434"/>
          </a:xfrm>
          <a:prstGeom prst="roundRect">
            <a:avLst>
              <a:gd name="adj" fmla="val 38060"/>
            </a:avLst>
          </a:prstGeom>
          <a:gradFill>
            <a:gsLst>
              <a:gs pos="0">
                <a:schemeClr val="accent5">
                  <a:hueOff val="-158059"/>
                  <a:satOff val="-13250"/>
                  <a:lumOff val="10967"/>
                </a:schemeClr>
              </a:gs>
              <a:gs pos="100000">
                <a:schemeClr val="accent5">
                  <a:hueOff val="-53923"/>
                  <a:lumOff val="-6733"/>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a:lnSpc>
                <a:spcPct val="100000"/>
              </a:lnSpc>
              <a:spcBef>
                <a:spcPts val="0"/>
              </a:spcBef>
              <a:defRPr b="1" sz="8300">
                <a:ln w="12700" cap="flat">
                  <a:solidFill>
                    <a:srgbClr val="000000"/>
                  </a:solidFill>
                  <a:prstDash val="solid"/>
                  <a:miter lim="400000"/>
                </a:ln>
                <a:solidFill>
                  <a:srgbClr val="FFFFFF"/>
                </a:solidFill>
                <a:effectLst>
                  <a:outerShdw sx="100000" sy="100000" kx="0" ky="0" algn="b" rotWithShape="0" blurRad="76200" dist="63500" dir="2700000">
                    <a:srgbClr val="000000"/>
                  </a:outerShdw>
                </a:effectLst>
                <a:latin typeface="Gill Sans"/>
                <a:ea typeface="Gill Sans"/>
                <a:cs typeface="Gill Sans"/>
                <a:sym typeface="Gill Sans"/>
              </a:defRPr>
            </a:lvl1pPr>
          </a:lstStyle>
          <a:p>
            <a:pPr/>
            <a:r>
              <a:t>“Where is the promise of His coming?”</a:t>
            </a:r>
          </a:p>
        </p:txBody>
      </p:sp>
      <p:sp>
        <p:nvSpPr>
          <p:cNvPr id="352" name="2 Peter 3:3–4 (NKJV)…"/>
          <p:cNvSpPr txBox="1"/>
          <p:nvPr/>
        </p:nvSpPr>
        <p:spPr>
          <a:xfrm>
            <a:off x="7096126" y="4811399"/>
            <a:ext cx="16284880" cy="7571092"/>
          </a:xfrm>
          <a:prstGeom prst="rect">
            <a:avLst/>
          </a:prstGeom>
          <a:solidFill>
            <a:schemeClr val="accent6">
              <a:hueOff val="-133706"/>
              <a:satOff val="8281"/>
              <a:lumOff val="-27269"/>
            </a:schemeClr>
          </a:solidFill>
          <a:ln w="12700">
            <a:miter lim="400000"/>
          </a:ln>
          <a:effectLst>
            <a:outerShdw sx="100000" sy="100000" kx="0" ky="0" algn="b" rotWithShape="0" blurRad="203200" dist="114300" dir="2386548">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algn="ctr" defTabSz="642937">
              <a:lnSpc>
                <a:spcPct val="100000"/>
              </a:lnSpc>
              <a:spcBef>
                <a:spcPts val="0"/>
              </a:spcBef>
              <a:defRPr b="1" sz="7300">
                <a:solidFill>
                  <a:srgbClr val="FFFFFF"/>
                </a:solidFill>
                <a:effectLst>
                  <a:outerShdw sx="100000" sy="100000" kx="0" ky="0" algn="b" rotWithShape="0" blurRad="63500" dist="63500" dir="2781697">
                    <a:srgbClr val="000000"/>
                  </a:outerShdw>
                </a:effectLst>
                <a:latin typeface="Times New Roman"/>
                <a:ea typeface="Times New Roman"/>
                <a:cs typeface="Times New Roman"/>
                <a:sym typeface="Times New Roman"/>
              </a:defRPr>
            </a:pPr>
            <a:r>
              <a:t>2 Peter 3:3–4 (NKJV) </a:t>
            </a:r>
          </a:p>
          <a:p>
            <a:pPr algn="ctr" defTabSz="642937">
              <a:lnSpc>
                <a:spcPct val="100000"/>
              </a:lnSpc>
              <a:spcBef>
                <a:spcPts val="0"/>
              </a:spcBef>
              <a:defRPr sz="7300">
                <a:solidFill>
                  <a:srgbClr val="FFFFFF"/>
                </a:solidFill>
                <a:effectLst>
                  <a:outerShdw sx="100000" sy="100000" kx="0" ky="0" algn="b" rotWithShape="0" blurRad="63500" dist="63500" dir="2781697">
                    <a:srgbClr val="000000"/>
                  </a:outerShdw>
                </a:effectLst>
                <a:latin typeface="Times New Roman"/>
                <a:ea typeface="Times New Roman"/>
                <a:cs typeface="Times New Roman"/>
                <a:sym typeface="Times New Roman"/>
              </a:defRPr>
            </a:pPr>
            <a:r>
              <a:rPr baseline="31999"/>
              <a:t>3</a:t>
            </a:r>
            <a:r>
              <a:t> … scoffers will come in the last days, walking according to their own lusts, </a:t>
            </a:r>
            <a:r>
              <a:rPr baseline="31999"/>
              <a:t>4</a:t>
            </a:r>
            <a:r>
              <a:t> and saying, “Where is the promise of His coming? For since the fathers fell asleep, all things continue as </a:t>
            </a:r>
            <a:r>
              <a:rPr i="1"/>
              <a:t>they were</a:t>
            </a:r>
            <a:r>
              <a:t> from the beginning of creation.”</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56" name="Image"/>
          <p:cNvGrpSpPr/>
          <p:nvPr/>
        </p:nvGrpSpPr>
        <p:grpSpPr>
          <a:xfrm>
            <a:off x="229697" y="3806286"/>
            <a:ext cx="6309710" cy="9920943"/>
            <a:chOff x="0" y="0"/>
            <a:chExt cx="6309709" cy="9920941"/>
          </a:xfrm>
        </p:grpSpPr>
        <p:pic>
          <p:nvPicPr>
            <p:cNvPr id="355" name="Image" descr="Image"/>
            <p:cNvPicPr>
              <a:picLocks noChangeAspect="1"/>
            </p:cNvPicPr>
            <p:nvPr/>
          </p:nvPicPr>
          <p:blipFill>
            <a:blip r:embed="rId2">
              <a:extLst/>
            </a:blip>
            <a:srcRect l="14542" t="0" r="1831" b="0"/>
            <a:stretch>
              <a:fillRect/>
            </a:stretch>
          </p:blipFill>
          <p:spPr>
            <a:xfrm>
              <a:off x="215900" y="139699"/>
              <a:ext cx="5877910" cy="9362143"/>
            </a:xfrm>
            <a:prstGeom prst="rect">
              <a:avLst/>
            </a:prstGeom>
            <a:ln>
              <a:noFill/>
            </a:ln>
            <a:effectLst/>
          </p:spPr>
        </p:pic>
        <p:pic>
          <p:nvPicPr>
            <p:cNvPr id="354" name="Image" descr="Image"/>
            <p:cNvPicPr>
              <a:picLocks noChangeAspect="0"/>
            </p:cNvPicPr>
            <p:nvPr/>
          </p:nvPicPr>
          <p:blipFill>
            <a:blip r:embed="rId3">
              <a:extLst/>
            </a:blip>
            <a:stretch>
              <a:fillRect/>
            </a:stretch>
          </p:blipFill>
          <p:spPr>
            <a:xfrm>
              <a:off x="-1" y="0"/>
              <a:ext cx="6309711" cy="9920942"/>
            </a:xfrm>
            <a:prstGeom prst="rect">
              <a:avLst/>
            </a:prstGeom>
            <a:effectLst/>
          </p:spPr>
        </p:pic>
      </p:grpSp>
      <p:pic>
        <p:nvPicPr>
          <p:cNvPr id="357" name="Image" descr="Image"/>
          <p:cNvPicPr>
            <a:picLocks noChangeAspect="1"/>
          </p:cNvPicPr>
          <p:nvPr/>
        </p:nvPicPr>
        <p:blipFill>
          <a:blip r:embed="rId4">
            <a:extLst/>
          </a:blip>
          <a:stretch>
            <a:fillRect/>
          </a:stretch>
        </p:blipFill>
        <p:spPr>
          <a:xfrm>
            <a:off x="-38420" y="680353"/>
            <a:ext cx="10305316" cy="1345902"/>
          </a:xfrm>
          <a:prstGeom prst="rect">
            <a:avLst/>
          </a:prstGeom>
          <a:ln w="12700">
            <a:miter lim="400000"/>
          </a:ln>
          <a:effectLst>
            <a:outerShdw sx="100000" sy="100000" kx="0" ky="0" algn="b" rotWithShape="0" blurRad="190500" dist="131910" dir="5400000">
              <a:srgbClr val="000000"/>
            </a:outerShdw>
          </a:effectLst>
        </p:spPr>
      </p:pic>
      <p:pic>
        <p:nvPicPr>
          <p:cNvPr id="358" name="pasted-movie.png" descr="pasted-movie.png"/>
          <p:cNvPicPr>
            <a:picLocks noChangeAspect="1"/>
          </p:cNvPicPr>
          <p:nvPr/>
        </p:nvPicPr>
        <p:blipFill>
          <a:blip r:embed="rId5">
            <a:extLst/>
          </a:blip>
          <a:stretch>
            <a:fillRect/>
          </a:stretch>
        </p:blipFill>
        <p:spPr>
          <a:xfrm>
            <a:off x="9784756" y="392498"/>
            <a:ext cx="14637664" cy="1921612"/>
          </a:xfrm>
          <a:prstGeom prst="rect">
            <a:avLst/>
          </a:prstGeom>
          <a:ln w="12700">
            <a:miter lim="400000"/>
          </a:ln>
          <a:effectLst>
            <a:outerShdw sx="100000" sy="100000" kx="0" ky="0" algn="b" rotWithShape="0" blurRad="190500" dist="131910" dir="5400000">
              <a:srgbClr val="000000"/>
            </a:outerShdw>
          </a:effectLst>
        </p:spPr>
      </p:pic>
      <p:sp>
        <p:nvSpPr>
          <p:cNvPr id="359" name="“Where is the promise of His coming?”"/>
          <p:cNvSpPr/>
          <p:nvPr/>
        </p:nvSpPr>
        <p:spPr>
          <a:xfrm>
            <a:off x="700776" y="2396782"/>
            <a:ext cx="22982448" cy="1668434"/>
          </a:xfrm>
          <a:prstGeom prst="roundRect">
            <a:avLst>
              <a:gd name="adj" fmla="val 38060"/>
            </a:avLst>
          </a:prstGeom>
          <a:gradFill>
            <a:gsLst>
              <a:gs pos="0">
                <a:schemeClr val="accent5">
                  <a:hueOff val="-158059"/>
                  <a:satOff val="-13250"/>
                  <a:lumOff val="10967"/>
                </a:schemeClr>
              </a:gs>
              <a:gs pos="100000">
                <a:schemeClr val="accent5">
                  <a:hueOff val="-53923"/>
                  <a:lumOff val="-6733"/>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a:lnSpc>
                <a:spcPct val="100000"/>
              </a:lnSpc>
              <a:spcBef>
                <a:spcPts val="0"/>
              </a:spcBef>
              <a:defRPr b="1" sz="8300">
                <a:ln w="12700" cap="flat">
                  <a:solidFill>
                    <a:srgbClr val="000000"/>
                  </a:solidFill>
                  <a:prstDash val="solid"/>
                  <a:miter lim="400000"/>
                </a:ln>
                <a:solidFill>
                  <a:srgbClr val="FFFFFF"/>
                </a:solidFill>
                <a:effectLst>
                  <a:outerShdw sx="100000" sy="100000" kx="0" ky="0" algn="b" rotWithShape="0" blurRad="76200" dist="63500" dir="2700000">
                    <a:srgbClr val="000000"/>
                  </a:outerShdw>
                </a:effectLst>
                <a:latin typeface="Gill Sans"/>
                <a:ea typeface="Gill Sans"/>
                <a:cs typeface="Gill Sans"/>
                <a:sym typeface="Gill Sans"/>
              </a:defRPr>
            </a:lvl1pPr>
          </a:lstStyle>
          <a:p>
            <a:pPr/>
            <a:r>
              <a:t>“Where is the promise of His coming?”</a:t>
            </a:r>
          </a:p>
        </p:txBody>
      </p:sp>
      <p:sp>
        <p:nvSpPr>
          <p:cNvPr id="360" name="They forgot about the past judgments of God (5,6; cf. 2:4-7)…"/>
          <p:cNvSpPr txBox="1"/>
          <p:nvPr/>
        </p:nvSpPr>
        <p:spPr>
          <a:xfrm>
            <a:off x="7130868" y="4218570"/>
            <a:ext cx="17061991" cy="90963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918817" indent="-918817" defTabSz="821531">
              <a:lnSpc>
                <a:spcPct val="100000"/>
              </a:lnSpc>
              <a:spcBef>
                <a:spcPts val="3300"/>
              </a:spcBef>
              <a:buSzPct val="80000"/>
              <a:buBlip>
                <a:blip r:embed="rId6"/>
              </a:buBlip>
              <a:defRPr sz="7900">
                <a:solidFill>
                  <a:srgbClr val="000000"/>
                </a:solidFill>
                <a:latin typeface="Century Gothic"/>
                <a:ea typeface="Century Gothic"/>
                <a:cs typeface="Century Gothic"/>
                <a:sym typeface="Century Gothic"/>
              </a:defRPr>
            </a:pPr>
            <a:r>
              <a:t>They forgot about the past judgments of God (5,6; cf. 2:4-7)</a:t>
            </a:r>
          </a:p>
          <a:p>
            <a:pPr marL="1421026" indent="-963826" defTabSz="821531">
              <a:lnSpc>
                <a:spcPct val="100000"/>
              </a:lnSpc>
              <a:spcBef>
                <a:spcPts val="3300"/>
              </a:spcBef>
              <a:buSzPct val="80000"/>
              <a:buBlip>
                <a:blip r:embed="rId7"/>
              </a:buBlip>
              <a:defRPr sz="7900">
                <a:solidFill>
                  <a:srgbClr val="000000"/>
                </a:solidFill>
                <a:latin typeface="Century Gothic"/>
                <a:ea typeface="Century Gothic"/>
                <a:cs typeface="Century Gothic"/>
                <a:sym typeface="Century Gothic"/>
              </a:defRPr>
            </a:pPr>
            <a:r>
              <a:t>God fulfilled His promise to judge the wickedness of men when he flooded the earth with water which He had previously created (5,6) </a:t>
            </a:r>
          </a:p>
        </p:txBody>
      </p:sp>
      <p:sp>
        <p:nvSpPr>
          <p:cNvPr id="361" name="2 Peter 3:5–6 (NKJV)…"/>
          <p:cNvSpPr txBox="1"/>
          <p:nvPr/>
        </p:nvSpPr>
        <p:spPr>
          <a:xfrm>
            <a:off x="851869" y="4147889"/>
            <a:ext cx="5065366" cy="8869437"/>
          </a:xfrm>
          <a:prstGeom prst="rect">
            <a:avLst/>
          </a:prstGeom>
          <a:ln w="12700">
            <a:miter lim="400000"/>
          </a:ln>
          <a:effectLst>
            <a:outerShdw sx="100000" sy="100000" kx="0" ky="0" algn="b" rotWithShape="0" blurRad="203200" dist="114300" dir="2386548">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algn="ctr" defTabSz="642937">
              <a:lnSpc>
                <a:spcPct val="100000"/>
              </a:lnSpc>
              <a:spcBef>
                <a:spcPts val="0"/>
              </a:spcBef>
              <a:defRPr b="1" sz="5600">
                <a:solidFill>
                  <a:srgbClr val="FFFFFF"/>
                </a:solidFill>
                <a:effectLst>
                  <a:outerShdw sx="100000" sy="100000" kx="0" ky="0" algn="b" rotWithShape="0" blurRad="63500" dist="63500" dir="2781697">
                    <a:srgbClr val="000000"/>
                  </a:outerShdw>
                </a:effectLst>
                <a:latin typeface="Times New Roman"/>
                <a:ea typeface="Times New Roman"/>
                <a:cs typeface="Times New Roman"/>
                <a:sym typeface="Times New Roman"/>
              </a:defRPr>
            </a:pPr>
            <a:r>
              <a:t>2 Peter 3:5–6 (NKJV) </a:t>
            </a:r>
          </a:p>
          <a:p>
            <a:pPr algn="ctr" defTabSz="642937">
              <a:lnSpc>
                <a:spcPct val="100000"/>
              </a:lnSpc>
              <a:spcBef>
                <a:spcPts val="0"/>
              </a:spcBef>
              <a:defRPr sz="4400">
                <a:solidFill>
                  <a:srgbClr val="FFFFFF"/>
                </a:solidFill>
                <a:effectLst>
                  <a:outerShdw sx="100000" sy="100000" kx="0" ky="0" algn="b" rotWithShape="0" blurRad="63500" dist="63500" dir="2781697">
                    <a:srgbClr val="000000"/>
                  </a:outerShdw>
                </a:effectLst>
                <a:latin typeface="Times New Roman"/>
                <a:ea typeface="Times New Roman"/>
                <a:cs typeface="Times New Roman"/>
                <a:sym typeface="Times New Roman"/>
              </a:defRPr>
            </a:pPr>
            <a:r>
              <a:rPr baseline="31999"/>
              <a:t>5</a:t>
            </a:r>
            <a:r>
              <a:t> For this they willfully forget: that by the word of God the heavens were of old, and the earth standing out of water and in the water, </a:t>
            </a:r>
            <a:r>
              <a:rPr baseline="31999"/>
              <a:t>6</a:t>
            </a:r>
            <a:r>
              <a:t> by which the world </a:t>
            </a:r>
            <a:r>
              <a:rPr i="1"/>
              <a:t>that</a:t>
            </a:r>
            <a:r>
              <a:t> then existed perished, being flooded with water.</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60">
                                            <p:bg/>
                                          </p:spTgt>
                                        </p:tgtEl>
                                        <p:attrNameLst>
                                          <p:attrName>style.visibility</p:attrName>
                                        </p:attrNameLst>
                                      </p:cBhvr>
                                      <p:to>
                                        <p:strVal val="visible"/>
                                      </p:to>
                                    </p:set>
                                    <p:animEffect filter="wipe(left)" transition="in">
                                      <p:cBhvr>
                                        <p:cTn id="7" dur="500"/>
                                        <p:tgtEl>
                                          <p:spTgt spid="360">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60">
                                            <p:txEl>
                                              <p:pRg st="0" end="0"/>
                                            </p:txEl>
                                          </p:spTgt>
                                        </p:tgtEl>
                                        <p:attrNameLst>
                                          <p:attrName>style.visibility</p:attrName>
                                        </p:attrNameLst>
                                      </p:cBhvr>
                                      <p:to>
                                        <p:strVal val="visible"/>
                                      </p:to>
                                    </p:set>
                                    <p:animEffect filter="wipe(left)" transition="in">
                                      <p:cBhvr>
                                        <p:cTn id="10" dur="500"/>
                                        <p:tgtEl>
                                          <p:spTgt spid="36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60">
                                            <p:txEl>
                                              <p:pRg st="1" end="1"/>
                                            </p:txEl>
                                          </p:spTgt>
                                        </p:tgtEl>
                                        <p:attrNameLst>
                                          <p:attrName>style.visibility</p:attrName>
                                        </p:attrNameLst>
                                      </p:cBhvr>
                                      <p:to>
                                        <p:strVal val="visible"/>
                                      </p:to>
                                    </p:set>
                                    <p:animEffect filter="wipe(left)" transition="in">
                                      <p:cBhvr>
                                        <p:cTn id="15" dur="500"/>
                                        <p:tgtEl>
                                          <p:spTgt spid="360">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60" grpId="1"/>
    </p:bldLst>
  </p:timing>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65" name="Image"/>
          <p:cNvGrpSpPr/>
          <p:nvPr/>
        </p:nvGrpSpPr>
        <p:grpSpPr>
          <a:xfrm>
            <a:off x="229697" y="3806286"/>
            <a:ext cx="6309710" cy="9920943"/>
            <a:chOff x="0" y="0"/>
            <a:chExt cx="6309709" cy="9920941"/>
          </a:xfrm>
        </p:grpSpPr>
        <p:pic>
          <p:nvPicPr>
            <p:cNvPr id="364" name="Image" descr="Image"/>
            <p:cNvPicPr>
              <a:picLocks noChangeAspect="1"/>
            </p:cNvPicPr>
            <p:nvPr/>
          </p:nvPicPr>
          <p:blipFill>
            <a:blip r:embed="rId2">
              <a:extLst/>
            </a:blip>
            <a:srcRect l="14542" t="0" r="1831" b="0"/>
            <a:stretch>
              <a:fillRect/>
            </a:stretch>
          </p:blipFill>
          <p:spPr>
            <a:xfrm>
              <a:off x="215900" y="139699"/>
              <a:ext cx="5877910" cy="9362143"/>
            </a:xfrm>
            <a:prstGeom prst="rect">
              <a:avLst/>
            </a:prstGeom>
            <a:ln>
              <a:noFill/>
            </a:ln>
            <a:effectLst/>
          </p:spPr>
        </p:pic>
        <p:pic>
          <p:nvPicPr>
            <p:cNvPr id="363" name="Image" descr="Image"/>
            <p:cNvPicPr>
              <a:picLocks noChangeAspect="0"/>
            </p:cNvPicPr>
            <p:nvPr/>
          </p:nvPicPr>
          <p:blipFill>
            <a:blip r:embed="rId3">
              <a:extLst/>
            </a:blip>
            <a:stretch>
              <a:fillRect/>
            </a:stretch>
          </p:blipFill>
          <p:spPr>
            <a:xfrm>
              <a:off x="-1" y="0"/>
              <a:ext cx="6309711" cy="9920942"/>
            </a:xfrm>
            <a:prstGeom prst="rect">
              <a:avLst/>
            </a:prstGeom>
            <a:effectLst/>
          </p:spPr>
        </p:pic>
      </p:grpSp>
      <p:pic>
        <p:nvPicPr>
          <p:cNvPr id="366" name="Image" descr="Image"/>
          <p:cNvPicPr>
            <a:picLocks noChangeAspect="1"/>
          </p:cNvPicPr>
          <p:nvPr/>
        </p:nvPicPr>
        <p:blipFill>
          <a:blip r:embed="rId4">
            <a:extLst/>
          </a:blip>
          <a:stretch>
            <a:fillRect/>
          </a:stretch>
        </p:blipFill>
        <p:spPr>
          <a:xfrm>
            <a:off x="-38420" y="680353"/>
            <a:ext cx="10305316" cy="1345902"/>
          </a:xfrm>
          <a:prstGeom prst="rect">
            <a:avLst/>
          </a:prstGeom>
          <a:ln w="12700">
            <a:miter lim="400000"/>
          </a:ln>
          <a:effectLst>
            <a:outerShdw sx="100000" sy="100000" kx="0" ky="0" algn="b" rotWithShape="0" blurRad="190500" dist="131910" dir="5400000">
              <a:srgbClr val="000000"/>
            </a:outerShdw>
          </a:effectLst>
        </p:spPr>
      </p:pic>
      <p:pic>
        <p:nvPicPr>
          <p:cNvPr id="367" name="pasted-movie.png" descr="pasted-movie.png"/>
          <p:cNvPicPr>
            <a:picLocks noChangeAspect="1"/>
          </p:cNvPicPr>
          <p:nvPr/>
        </p:nvPicPr>
        <p:blipFill>
          <a:blip r:embed="rId5">
            <a:extLst/>
          </a:blip>
          <a:stretch>
            <a:fillRect/>
          </a:stretch>
        </p:blipFill>
        <p:spPr>
          <a:xfrm>
            <a:off x="9784756" y="392498"/>
            <a:ext cx="14637664" cy="1921612"/>
          </a:xfrm>
          <a:prstGeom prst="rect">
            <a:avLst/>
          </a:prstGeom>
          <a:ln w="12700">
            <a:miter lim="400000"/>
          </a:ln>
          <a:effectLst>
            <a:outerShdw sx="100000" sy="100000" kx="0" ky="0" algn="b" rotWithShape="0" blurRad="190500" dist="131910" dir="5400000">
              <a:srgbClr val="000000"/>
            </a:outerShdw>
          </a:effectLst>
        </p:spPr>
      </p:pic>
      <p:sp>
        <p:nvSpPr>
          <p:cNvPr id="368" name="“Where is the promise of His coming?”"/>
          <p:cNvSpPr/>
          <p:nvPr/>
        </p:nvSpPr>
        <p:spPr>
          <a:xfrm>
            <a:off x="700776" y="2396782"/>
            <a:ext cx="22982448" cy="1668434"/>
          </a:xfrm>
          <a:prstGeom prst="roundRect">
            <a:avLst>
              <a:gd name="adj" fmla="val 38060"/>
            </a:avLst>
          </a:prstGeom>
          <a:gradFill>
            <a:gsLst>
              <a:gs pos="0">
                <a:schemeClr val="accent5">
                  <a:hueOff val="-158059"/>
                  <a:satOff val="-13250"/>
                  <a:lumOff val="10967"/>
                </a:schemeClr>
              </a:gs>
              <a:gs pos="100000">
                <a:schemeClr val="accent5">
                  <a:hueOff val="-53923"/>
                  <a:lumOff val="-6733"/>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a:lnSpc>
                <a:spcPct val="100000"/>
              </a:lnSpc>
              <a:spcBef>
                <a:spcPts val="0"/>
              </a:spcBef>
              <a:defRPr b="1" sz="8300">
                <a:ln w="12700" cap="flat">
                  <a:solidFill>
                    <a:srgbClr val="000000"/>
                  </a:solidFill>
                  <a:prstDash val="solid"/>
                  <a:miter lim="400000"/>
                </a:ln>
                <a:solidFill>
                  <a:srgbClr val="FFFFFF"/>
                </a:solidFill>
                <a:effectLst>
                  <a:outerShdw sx="100000" sy="100000" kx="0" ky="0" algn="b" rotWithShape="0" blurRad="76200" dist="63500" dir="2700000">
                    <a:srgbClr val="000000"/>
                  </a:outerShdw>
                </a:effectLst>
                <a:latin typeface="Gill Sans"/>
                <a:ea typeface="Gill Sans"/>
                <a:cs typeface="Gill Sans"/>
                <a:sym typeface="Gill Sans"/>
              </a:defRPr>
            </a:lvl1pPr>
          </a:lstStyle>
          <a:p>
            <a:pPr/>
            <a:r>
              <a:t>“Where is the promise of His coming?”</a:t>
            </a:r>
          </a:p>
        </p:txBody>
      </p:sp>
      <p:sp>
        <p:nvSpPr>
          <p:cNvPr id="369" name="2 Peter 3:7 (NKJV)…"/>
          <p:cNvSpPr txBox="1"/>
          <p:nvPr/>
        </p:nvSpPr>
        <p:spPr>
          <a:xfrm>
            <a:off x="536471" y="4379186"/>
            <a:ext cx="5696161" cy="8775143"/>
          </a:xfrm>
          <a:prstGeom prst="rect">
            <a:avLst/>
          </a:prstGeom>
          <a:ln w="12700">
            <a:miter lim="400000"/>
          </a:ln>
          <a:effectLst>
            <a:outerShdw sx="100000" sy="100000" kx="0" ky="0" algn="b" rotWithShape="0" blurRad="203200" dist="114300" dir="2386548">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algn="ctr" defTabSz="642937">
              <a:lnSpc>
                <a:spcPct val="100000"/>
              </a:lnSpc>
              <a:spcBef>
                <a:spcPts val="0"/>
              </a:spcBef>
              <a:defRPr b="1" sz="5400">
                <a:solidFill>
                  <a:srgbClr val="FFFFFF"/>
                </a:solidFill>
                <a:effectLst>
                  <a:outerShdw sx="100000" sy="100000" kx="0" ky="0" algn="b" rotWithShape="0" blurRad="63500" dist="63500" dir="2781697">
                    <a:srgbClr val="000000"/>
                  </a:outerShdw>
                </a:effectLst>
                <a:latin typeface="Times New Roman"/>
                <a:ea typeface="Times New Roman"/>
                <a:cs typeface="Times New Roman"/>
                <a:sym typeface="Times New Roman"/>
              </a:defRPr>
            </a:pPr>
            <a:r>
              <a:t>2 Peter 3:7 (NKJV) </a:t>
            </a:r>
          </a:p>
          <a:p>
            <a:pPr algn="ctr" defTabSz="642937">
              <a:lnSpc>
                <a:spcPct val="100000"/>
              </a:lnSpc>
              <a:spcBef>
                <a:spcPts val="0"/>
              </a:spcBef>
              <a:defRPr sz="5400">
                <a:solidFill>
                  <a:srgbClr val="FFFFFF"/>
                </a:solidFill>
                <a:effectLst>
                  <a:outerShdw sx="100000" sy="100000" kx="0" ky="0" algn="b" rotWithShape="0" blurRad="63500" dist="63500" dir="2781697">
                    <a:srgbClr val="000000"/>
                  </a:outerShdw>
                </a:effectLst>
                <a:latin typeface="Times New Roman"/>
                <a:ea typeface="Times New Roman"/>
                <a:cs typeface="Times New Roman"/>
                <a:sym typeface="Times New Roman"/>
              </a:defRPr>
            </a:pPr>
            <a:r>
              <a:rPr baseline="31999"/>
              <a:t>7</a:t>
            </a:r>
            <a:r>
              <a:t> But the heavens and the earth </a:t>
            </a:r>
            <a:r>
              <a:rPr i="1"/>
              <a:t>which</a:t>
            </a:r>
            <a:r>
              <a:t> are now preserved by the same word, are reserved for fire until the day of judgment and perdition of ungodly men.</a:t>
            </a:r>
          </a:p>
        </p:txBody>
      </p:sp>
      <p:grpSp>
        <p:nvGrpSpPr>
          <p:cNvPr id="374" name="Group"/>
          <p:cNvGrpSpPr/>
          <p:nvPr/>
        </p:nvGrpSpPr>
        <p:grpSpPr>
          <a:xfrm>
            <a:off x="19370101" y="5393297"/>
            <a:ext cx="4625835" cy="7110408"/>
            <a:chOff x="0" y="-152399"/>
            <a:chExt cx="4625834" cy="7110407"/>
          </a:xfrm>
        </p:grpSpPr>
        <p:sp>
          <p:nvSpPr>
            <p:cNvPr id="370" name="UNIVERSAL JUDGMENT WITH FIRE"/>
            <p:cNvSpPr/>
            <p:nvPr/>
          </p:nvSpPr>
          <p:spPr>
            <a:xfrm>
              <a:off x="0" y="2521738"/>
              <a:ext cx="4625835" cy="4436270"/>
            </a:xfrm>
            <a:prstGeom prst="ellipse">
              <a:avLst/>
            </a:prstGeom>
            <a:solidFill>
              <a:srgbClr val="FFFFFF"/>
            </a:solidFill>
            <a:ln w="50800" cap="flat">
              <a:solidFill>
                <a:srgbClr val="000000"/>
              </a:solidFill>
              <a:prstDash val="solid"/>
              <a:miter lim="400000"/>
            </a:ln>
            <a:effectLst>
              <a:outerShdw sx="100000" sy="100000" kx="0" ky="0" algn="b" rotWithShape="0" blurRad="88900" dist="152400" dir="2226766">
                <a:srgbClr val="000000">
                  <a:alpha val="66193"/>
                </a:srgbClr>
              </a:outerShdw>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ctr" defTabSz="821531">
                <a:lnSpc>
                  <a:spcPct val="100000"/>
                </a:lnSpc>
                <a:spcBef>
                  <a:spcPts val="0"/>
                </a:spcBef>
                <a:defRPr sz="4600">
                  <a:solidFill>
                    <a:srgbClr val="000000"/>
                  </a:solidFill>
                </a:defRPr>
              </a:lvl1pPr>
            </a:lstStyle>
            <a:p>
              <a:pPr/>
              <a:r>
                <a:t>UNIVERSAL JUDGMENT WITH FIRE</a:t>
              </a:r>
            </a:p>
          </p:txBody>
        </p:sp>
        <p:pic>
          <p:nvPicPr>
            <p:cNvPr id="371" name="Rectangle Rectangle" descr="Rectangle Rectangle"/>
            <p:cNvPicPr>
              <a:picLocks noChangeAspect="0"/>
            </p:cNvPicPr>
            <p:nvPr/>
          </p:nvPicPr>
          <p:blipFill>
            <a:blip r:embed="rId6">
              <a:extLst/>
            </a:blip>
            <a:stretch>
              <a:fillRect/>
            </a:stretch>
          </p:blipFill>
          <p:spPr>
            <a:xfrm>
              <a:off x="6810" y="-152400"/>
              <a:ext cx="4446337" cy="3505166"/>
            </a:xfrm>
            <a:prstGeom prst="rect">
              <a:avLst/>
            </a:prstGeom>
            <a:effectLst>
              <a:outerShdw sx="100000" sy="100000" kx="0" ky="0" algn="b" rotWithShape="0" blurRad="241300" dist="152400" dir="5400000">
                <a:srgbClr val="000000">
                  <a:alpha val="98480"/>
                </a:srgbClr>
              </a:outerShdw>
            </a:effectLst>
          </p:spPr>
        </p:pic>
        <p:pic>
          <p:nvPicPr>
            <p:cNvPr id="372" name="Image" descr="Image"/>
            <p:cNvPicPr>
              <a:picLocks noChangeAspect="1"/>
            </p:cNvPicPr>
            <p:nvPr/>
          </p:nvPicPr>
          <p:blipFill>
            <a:blip r:embed="rId7">
              <a:extLst/>
            </a:blip>
            <a:stretch>
              <a:fillRect/>
            </a:stretch>
          </p:blipFill>
          <p:spPr>
            <a:xfrm>
              <a:off x="247587" y="17602"/>
              <a:ext cx="3964782" cy="2232937"/>
            </a:xfrm>
            <a:prstGeom prst="rect">
              <a:avLst/>
            </a:prstGeom>
            <a:ln w="12700" cap="flat">
              <a:noFill/>
              <a:miter lim="400000"/>
            </a:ln>
            <a:effectLst/>
          </p:spPr>
        </p:pic>
        <p:sp>
          <p:nvSpPr>
            <p:cNvPr id="373" name="COMING…"/>
            <p:cNvSpPr txBox="1"/>
            <p:nvPr/>
          </p:nvSpPr>
          <p:spPr>
            <a:xfrm>
              <a:off x="247587" y="1566528"/>
              <a:ext cx="3964782" cy="1311276"/>
            </a:xfrm>
            <a:prstGeom prst="rect">
              <a:avLst/>
            </a:prstGeom>
            <a:gradFill flip="none" rotWithShape="1">
              <a:gsLst>
                <a:gs pos="0">
                  <a:schemeClr val="accent5">
                    <a:hueOff val="-158059"/>
                    <a:satOff val="-13250"/>
                    <a:lumOff val="10967"/>
                  </a:schemeClr>
                </a:gs>
                <a:gs pos="100000">
                  <a:schemeClr val="accent5">
                    <a:hueOff val="-53923"/>
                    <a:lumOff val="-6733"/>
                  </a:schemeClr>
                </a:gs>
              </a:gsLst>
              <a:lin ang="5400000" scaled="0"/>
            </a:grad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spAutoFit/>
            </a:bodyPr>
            <a:lstStyle/>
            <a:p>
              <a:pPr algn="ctr" defTabSz="821531">
                <a:lnSpc>
                  <a:spcPct val="100000"/>
                </a:lnSpc>
                <a:spcBef>
                  <a:spcPts val="0"/>
                </a:spcBef>
                <a:defRPr b="1" sz="4000">
                  <a:solidFill>
                    <a:srgbClr val="FFFFFF"/>
                  </a:solidFill>
                  <a:effectLst>
                    <a:outerShdw sx="100000" sy="100000" kx="0" ky="0" algn="b" rotWithShape="0" blurRad="50800" dist="63500" dir="2436726">
                      <a:srgbClr val="000000"/>
                    </a:outerShdw>
                  </a:effectLst>
                  <a:latin typeface="Gill Sans"/>
                  <a:ea typeface="Gill Sans"/>
                  <a:cs typeface="Gill Sans"/>
                  <a:sym typeface="Gill Sans"/>
                </a:defRPr>
              </a:pPr>
              <a:r>
                <a:t>COMING</a:t>
              </a:r>
            </a:p>
            <a:p>
              <a:pPr algn="ctr" defTabSz="821531">
                <a:lnSpc>
                  <a:spcPct val="100000"/>
                </a:lnSpc>
                <a:spcBef>
                  <a:spcPts val="0"/>
                </a:spcBef>
                <a:defRPr sz="4000">
                  <a:solidFill>
                    <a:srgbClr val="FFFFFF"/>
                  </a:solidFill>
                  <a:effectLst>
                    <a:outerShdw sx="100000" sy="100000" kx="0" ky="0" algn="b" rotWithShape="0" blurRad="50800" dist="63500" dir="2436726">
                      <a:srgbClr val="000000"/>
                    </a:outerShdw>
                  </a:effectLst>
                </a:defRPr>
              </a:pPr>
              <a:r>
                <a:t>VERSES 7,10-12</a:t>
              </a:r>
            </a:p>
          </p:txBody>
        </p:sp>
      </p:grpSp>
      <p:sp>
        <p:nvSpPr>
          <p:cNvPr id="375" name="Arrow"/>
          <p:cNvSpPr/>
          <p:nvPr/>
        </p:nvSpPr>
        <p:spPr>
          <a:xfrm>
            <a:off x="16797156" y="9977432"/>
            <a:ext cx="2936620" cy="651995"/>
          </a:xfrm>
          <a:prstGeom prst="rightArrow">
            <a:avLst>
              <a:gd name="adj1" fmla="val 44805"/>
              <a:gd name="adj2" fmla="val 63003"/>
            </a:avLst>
          </a:prstGeom>
          <a:solidFill>
            <a:schemeClr val="accent5"/>
          </a:solidFill>
          <a:ln w="12700">
            <a:solidFill>
              <a:srgbClr val="000000"/>
            </a:solidFill>
            <a:miter lim="400000"/>
          </a:ln>
          <a:effectLst>
            <a:outerShdw sx="100000" sy="100000" kx="0" ky="0" algn="b" rotWithShape="0" blurRad="88900" dist="152400" dir="2226766">
              <a:srgbClr val="000000">
                <a:alpha val="66193"/>
              </a:srgbClr>
            </a:outerShdw>
          </a:effectLst>
        </p:spPr>
        <p:txBody>
          <a:bodyPr lIns="71437" tIns="71437" rIns="71437" bIns="71437" anchor="ctr"/>
          <a:lstStyle/>
          <a:p>
            <a:pPr algn="ctr" defTabSz="821531">
              <a:lnSpc>
                <a:spcPct val="100000"/>
              </a:lnSpc>
              <a:spcBef>
                <a:spcPts val="0"/>
              </a:spcBef>
              <a:defRPr sz="5000">
                <a:solidFill>
                  <a:srgbClr val="FFFFFF"/>
                </a:solidFill>
              </a:defRPr>
            </a:pPr>
          </a:p>
        </p:txBody>
      </p:sp>
      <p:sp>
        <p:nvSpPr>
          <p:cNvPr id="376" name="Arrow"/>
          <p:cNvSpPr/>
          <p:nvPr/>
        </p:nvSpPr>
        <p:spPr>
          <a:xfrm>
            <a:off x="10775284" y="9977432"/>
            <a:ext cx="2393747" cy="651995"/>
          </a:xfrm>
          <a:prstGeom prst="rightArrow">
            <a:avLst>
              <a:gd name="adj1" fmla="val 44805"/>
              <a:gd name="adj2" fmla="val 63003"/>
            </a:avLst>
          </a:prstGeom>
          <a:solidFill>
            <a:schemeClr val="accent5"/>
          </a:solidFill>
          <a:ln w="12700">
            <a:solidFill>
              <a:srgbClr val="000000"/>
            </a:solidFill>
            <a:miter lim="400000"/>
          </a:ln>
          <a:effectLst>
            <a:outerShdw sx="100000" sy="100000" kx="0" ky="0" algn="b" rotWithShape="0" blurRad="88900" dist="152400" dir="2226766">
              <a:srgbClr val="000000">
                <a:alpha val="66193"/>
              </a:srgbClr>
            </a:outerShdw>
          </a:effectLst>
        </p:spPr>
        <p:txBody>
          <a:bodyPr lIns="71437" tIns="71437" rIns="71437" bIns="71437" anchor="ctr"/>
          <a:lstStyle/>
          <a:p>
            <a:pPr algn="ctr" defTabSz="821531">
              <a:lnSpc>
                <a:spcPct val="100000"/>
              </a:lnSpc>
              <a:spcBef>
                <a:spcPts val="0"/>
              </a:spcBef>
              <a:defRPr sz="5000">
                <a:solidFill>
                  <a:srgbClr val="FFFFFF"/>
                </a:solidFill>
              </a:defRPr>
            </a:pPr>
          </a:p>
        </p:txBody>
      </p:sp>
      <p:grpSp>
        <p:nvGrpSpPr>
          <p:cNvPr id="382" name="Group"/>
          <p:cNvGrpSpPr/>
          <p:nvPr/>
        </p:nvGrpSpPr>
        <p:grpSpPr>
          <a:xfrm>
            <a:off x="12799712" y="5393297"/>
            <a:ext cx="4625835" cy="7128267"/>
            <a:chOff x="0" y="-152399"/>
            <a:chExt cx="4625834" cy="7128266"/>
          </a:xfrm>
        </p:grpSpPr>
        <p:sp>
          <p:nvSpPr>
            <p:cNvPr id="377" name="UNIVERSAL JUDGMENT WITH WATER"/>
            <p:cNvSpPr/>
            <p:nvPr/>
          </p:nvSpPr>
          <p:spPr>
            <a:xfrm>
              <a:off x="0" y="2539597"/>
              <a:ext cx="4625835" cy="4436270"/>
            </a:xfrm>
            <a:prstGeom prst="ellipse">
              <a:avLst/>
            </a:prstGeom>
            <a:solidFill>
              <a:schemeClr val="accent6">
                <a:hueOff val="-133706"/>
                <a:satOff val="8281"/>
                <a:lumOff val="-27269"/>
              </a:schemeClr>
            </a:solidFill>
            <a:ln w="50800" cap="flat">
              <a:solidFill>
                <a:srgbClr val="000000"/>
              </a:solidFill>
              <a:prstDash val="solid"/>
              <a:miter lim="400000"/>
            </a:ln>
            <a:effectLst>
              <a:outerShdw sx="100000" sy="100000" kx="0" ky="0" algn="b" rotWithShape="0" blurRad="88900" dist="152400" dir="2226766">
                <a:srgbClr val="000000">
                  <a:alpha val="66193"/>
                </a:srgbClr>
              </a:outerShdw>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ctr" defTabSz="821531">
                <a:lnSpc>
                  <a:spcPct val="100000"/>
                </a:lnSpc>
                <a:spcBef>
                  <a:spcPts val="0"/>
                </a:spcBef>
                <a:defRPr sz="4600">
                  <a:solidFill>
                    <a:srgbClr val="FFFFFF"/>
                  </a:solidFill>
                </a:defRPr>
              </a:lvl1pPr>
            </a:lstStyle>
            <a:p>
              <a:pPr/>
              <a:r>
                <a:t>UNIVERSAL JUDGMENT WITH WATER</a:t>
              </a:r>
            </a:p>
          </p:txBody>
        </p:sp>
        <p:grpSp>
          <p:nvGrpSpPr>
            <p:cNvPr id="381" name="Group"/>
            <p:cNvGrpSpPr/>
            <p:nvPr/>
          </p:nvGrpSpPr>
          <p:grpSpPr>
            <a:xfrm>
              <a:off x="131218" y="-152400"/>
              <a:ext cx="4446337" cy="3505166"/>
              <a:chOff x="-228600" y="-152399"/>
              <a:chExt cx="4446335" cy="3505165"/>
            </a:xfrm>
          </p:grpSpPr>
          <p:pic>
            <p:nvPicPr>
              <p:cNvPr id="378" name="Rectangle Rectangle" descr="Rectangle Rectangle"/>
              <p:cNvPicPr>
                <a:picLocks noChangeAspect="0"/>
              </p:cNvPicPr>
              <p:nvPr/>
            </p:nvPicPr>
            <p:blipFill>
              <a:blip r:embed="rId6">
                <a:extLst/>
              </a:blip>
              <a:stretch>
                <a:fillRect/>
              </a:stretch>
            </p:blipFill>
            <p:spPr>
              <a:xfrm>
                <a:off x="-228600" y="-152400"/>
                <a:ext cx="4446336" cy="3505166"/>
              </a:xfrm>
              <a:prstGeom prst="rect">
                <a:avLst/>
              </a:prstGeom>
              <a:effectLst>
                <a:outerShdw sx="100000" sy="100000" kx="0" ky="0" algn="b" rotWithShape="0" blurRad="241300" dist="152400" dir="5400000">
                  <a:srgbClr val="000000">
                    <a:alpha val="98480"/>
                  </a:srgbClr>
                </a:outerShdw>
              </a:effectLst>
            </p:spPr>
          </p:pic>
          <p:pic>
            <p:nvPicPr>
              <p:cNvPr id="379" name="Image" descr="Image"/>
              <p:cNvPicPr>
                <a:picLocks noChangeAspect="1"/>
              </p:cNvPicPr>
              <p:nvPr/>
            </p:nvPicPr>
            <p:blipFill>
              <a:blip r:embed="rId8">
                <a:extLst/>
              </a:blip>
              <a:stretch>
                <a:fillRect/>
              </a:stretch>
            </p:blipFill>
            <p:spPr>
              <a:xfrm>
                <a:off x="12177" y="38407"/>
                <a:ext cx="3964782" cy="2231091"/>
              </a:xfrm>
              <a:prstGeom prst="rect">
                <a:avLst/>
              </a:prstGeom>
              <a:ln w="12700" cap="flat">
                <a:noFill/>
                <a:miter lim="400000"/>
              </a:ln>
              <a:effectLst/>
            </p:spPr>
          </p:pic>
          <p:sp>
            <p:nvSpPr>
              <p:cNvPr id="380" name="FLOOD…"/>
              <p:cNvSpPr txBox="1"/>
              <p:nvPr/>
            </p:nvSpPr>
            <p:spPr>
              <a:xfrm>
                <a:off x="12177" y="1586411"/>
                <a:ext cx="3964782" cy="1311276"/>
              </a:xfrm>
              <a:prstGeom prst="rect">
                <a:avLst/>
              </a:prstGeom>
              <a:solidFill>
                <a:srgbClr val="0096FF"/>
              </a:solid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spAutoFit/>
              </a:bodyPr>
              <a:lstStyle/>
              <a:p>
                <a:pPr algn="ctr" defTabSz="821531">
                  <a:lnSpc>
                    <a:spcPct val="100000"/>
                  </a:lnSpc>
                  <a:spcBef>
                    <a:spcPts val="0"/>
                  </a:spcBef>
                  <a:defRPr b="1" sz="4000">
                    <a:solidFill>
                      <a:srgbClr val="FFFFFF"/>
                    </a:solidFill>
                    <a:effectLst>
                      <a:outerShdw sx="100000" sy="100000" kx="0" ky="0" algn="b" rotWithShape="0" blurRad="63500" dist="63500" dir="2258953">
                        <a:srgbClr val="000000"/>
                      </a:outerShdw>
                    </a:effectLst>
                    <a:latin typeface="Gill Sans"/>
                    <a:ea typeface="Gill Sans"/>
                    <a:cs typeface="Gill Sans"/>
                    <a:sym typeface="Gill Sans"/>
                  </a:defRPr>
                </a:pPr>
                <a:r>
                  <a:t>FLOOD</a:t>
                </a:r>
              </a:p>
              <a:p>
                <a:pPr algn="ctr" defTabSz="821531">
                  <a:lnSpc>
                    <a:spcPct val="100000"/>
                  </a:lnSpc>
                  <a:spcBef>
                    <a:spcPts val="0"/>
                  </a:spcBef>
                  <a:defRPr sz="4000">
                    <a:solidFill>
                      <a:srgbClr val="FFFFFF"/>
                    </a:solidFill>
                    <a:effectLst>
                      <a:outerShdw sx="100000" sy="100000" kx="0" ky="0" algn="b" rotWithShape="0" blurRad="63500" dist="63500" dir="2258953">
                        <a:srgbClr val="000000"/>
                      </a:outerShdw>
                    </a:effectLst>
                  </a:defRPr>
                </a:pPr>
                <a:r>
                  <a:t>VERSES 5,6</a:t>
                </a:r>
              </a:p>
            </p:txBody>
          </p:sp>
        </p:grpSp>
      </p:grpSp>
      <p:grpSp>
        <p:nvGrpSpPr>
          <p:cNvPr id="389" name="Group"/>
          <p:cNvGrpSpPr/>
          <p:nvPr/>
        </p:nvGrpSpPr>
        <p:grpSpPr>
          <a:xfrm>
            <a:off x="6312262" y="5393375"/>
            <a:ext cx="4625835" cy="7128189"/>
            <a:chOff x="0" y="-152244"/>
            <a:chExt cx="4625834" cy="7128188"/>
          </a:xfrm>
        </p:grpSpPr>
        <p:sp>
          <p:nvSpPr>
            <p:cNvPr id="383" name="all continues just as it was from the beginning of creation.”"/>
            <p:cNvSpPr/>
            <p:nvPr/>
          </p:nvSpPr>
          <p:spPr>
            <a:xfrm>
              <a:off x="0" y="2539675"/>
              <a:ext cx="4625835" cy="4436270"/>
            </a:xfrm>
            <a:prstGeom prst="ellipse">
              <a:avLst/>
            </a:prstGeom>
            <a:solidFill>
              <a:srgbClr val="808785"/>
            </a:solidFill>
            <a:ln w="50800" cap="flat">
              <a:solidFill>
                <a:srgbClr val="000000"/>
              </a:solidFill>
              <a:prstDash val="solid"/>
              <a:miter lim="400000"/>
            </a:ln>
            <a:effectLst>
              <a:outerShdw sx="100000" sy="100000" kx="0" ky="0" algn="b" rotWithShape="0" blurRad="88900" dist="152400" dir="2226766">
                <a:srgbClr val="000000">
                  <a:alpha val="66193"/>
                </a:srgbClr>
              </a:outerShdw>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ctr" defTabSz="821531">
                <a:lnSpc>
                  <a:spcPct val="100000"/>
                </a:lnSpc>
                <a:spcBef>
                  <a:spcPts val="0"/>
                </a:spcBef>
                <a:defRPr sz="4400">
                  <a:solidFill>
                    <a:srgbClr val="FFFFFF"/>
                  </a:solidFill>
                  <a:effectLst>
                    <a:outerShdw sx="100000" sy="100000" kx="0" ky="0" algn="b" rotWithShape="0" blurRad="50800" dist="63500" dir="1829540">
                      <a:srgbClr val="000000"/>
                    </a:outerShdw>
                  </a:effectLst>
                </a:defRPr>
              </a:lvl1pPr>
            </a:lstStyle>
            <a:p>
              <a:pPr/>
              <a:r>
                <a:t>all continues just as it was from the beginning of creation.”</a:t>
              </a:r>
            </a:p>
          </p:txBody>
        </p:sp>
        <p:grpSp>
          <p:nvGrpSpPr>
            <p:cNvPr id="388" name="Group"/>
            <p:cNvGrpSpPr/>
            <p:nvPr/>
          </p:nvGrpSpPr>
          <p:grpSpPr>
            <a:xfrm>
              <a:off x="89749" y="-152245"/>
              <a:ext cx="4446337" cy="3505167"/>
              <a:chOff x="-228600" y="-152244"/>
              <a:chExt cx="4446335" cy="3505165"/>
            </a:xfrm>
          </p:grpSpPr>
          <p:grpSp>
            <p:nvGrpSpPr>
              <p:cNvPr id="386" name="Group"/>
              <p:cNvGrpSpPr/>
              <p:nvPr/>
            </p:nvGrpSpPr>
            <p:grpSpPr>
              <a:xfrm>
                <a:off x="-228601" y="-152245"/>
                <a:ext cx="4446337" cy="3505167"/>
                <a:chOff x="-228600" y="-152244"/>
                <a:chExt cx="4446335" cy="3505165"/>
              </a:xfrm>
            </p:grpSpPr>
            <p:pic>
              <p:nvPicPr>
                <p:cNvPr id="384" name="Rectangle Rectangle" descr="Rectangle Rectangle"/>
                <p:cNvPicPr>
                  <a:picLocks noChangeAspect="0"/>
                </p:cNvPicPr>
                <p:nvPr/>
              </p:nvPicPr>
              <p:blipFill>
                <a:blip r:embed="rId6">
                  <a:extLst/>
                </a:blip>
                <a:stretch>
                  <a:fillRect/>
                </a:stretch>
              </p:blipFill>
              <p:spPr>
                <a:xfrm>
                  <a:off x="-228600" y="-152245"/>
                  <a:ext cx="4446336" cy="3505167"/>
                </a:xfrm>
                <a:prstGeom prst="rect">
                  <a:avLst/>
                </a:prstGeom>
                <a:effectLst>
                  <a:outerShdw sx="100000" sy="100000" kx="0" ky="0" algn="b" rotWithShape="0" blurRad="241300" dist="152400" dir="5400000">
                    <a:srgbClr val="000000">
                      <a:alpha val="98480"/>
                    </a:srgbClr>
                  </a:outerShdw>
                </a:effectLst>
              </p:spPr>
            </p:pic>
            <p:pic>
              <p:nvPicPr>
                <p:cNvPr id="385" name="Image" descr="Image"/>
                <p:cNvPicPr>
                  <a:picLocks noChangeAspect="1"/>
                </p:cNvPicPr>
                <p:nvPr/>
              </p:nvPicPr>
              <p:blipFill>
                <a:blip r:embed="rId9">
                  <a:extLst/>
                </a:blip>
                <a:stretch>
                  <a:fillRect/>
                </a:stretch>
              </p:blipFill>
              <p:spPr>
                <a:xfrm>
                  <a:off x="12177" y="0"/>
                  <a:ext cx="3964782" cy="2515843"/>
                </a:xfrm>
                <a:prstGeom prst="rect">
                  <a:avLst/>
                </a:prstGeom>
                <a:ln w="12700" cap="flat">
                  <a:noFill/>
                  <a:miter lim="400000"/>
                </a:ln>
                <a:effectLst/>
              </p:spPr>
            </p:pic>
          </p:grpSp>
          <p:sp>
            <p:nvSpPr>
              <p:cNvPr id="387" name="CREATION…"/>
              <p:cNvSpPr txBox="1"/>
              <p:nvPr/>
            </p:nvSpPr>
            <p:spPr>
              <a:xfrm>
                <a:off x="12177" y="1564589"/>
                <a:ext cx="3964782" cy="1311276"/>
              </a:xfrm>
              <a:prstGeom prst="rect">
                <a:avLst/>
              </a:prstGeom>
              <a:gradFill flip="none" rotWithShape="1">
                <a:gsLst>
                  <a:gs pos="0">
                    <a:schemeClr val="accent1">
                      <a:satOff val="4013"/>
                      <a:lumOff val="5462"/>
                    </a:schemeClr>
                  </a:gs>
                  <a:gs pos="100000">
                    <a:schemeClr val="accent1">
                      <a:hueOff val="-47059"/>
                      <a:satOff val="1860"/>
                      <a:lumOff val="-17958"/>
                    </a:schemeClr>
                  </a:gs>
                </a:gsLst>
                <a:lin ang="5400000" scaled="0"/>
              </a:grad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spAutoFit/>
              </a:bodyPr>
              <a:lstStyle/>
              <a:p>
                <a:pPr algn="ctr" defTabSz="821531">
                  <a:lnSpc>
                    <a:spcPct val="100000"/>
                  </a:lnSpc>
                  <a:spcBef>
                    <a:spcPts val="0"/>
                  </a:spcBef>
                  <a:defRPr b="1" sz="4000">
                    <a:solidFill>
                      <a:srgbClr val="FFFFFF"/>
                    </a:solidFill>
                    <a:effectLst>
                      <a:outerShdw sx="100000" sy="100000" kx="0" ky="0" algn="b" rotWithShape="0" blurRad="63500" dist="63500" dir="3420000">
                        <a:srgbClr val="000000"/>
                      </a:outerShdw>
                    </a:effectLst>
                    <a:latin typeface="Gill Sans"/>
                    <a:ea typeface="Gill Sans"/>
                    <a:cs typeface="Gill Sans"/>
                    <a:sym typeface="Gill Sans"/>
                  </a:defRPr>
                </a:pPr>
                <a:r>
                  <a:t>CREATION</a:t>
                </a:r>
              </a:p>
              <a:p>
                <a:pPr algn="ctr" defTabSz="821531">
                  <a:lnSpc>
                    <a:spcPct val="100000"/>
                  </a:lnSpc>
                  <a:spcBef>
                    <a:spcPts val="0"/>
                  </a:spcBef>
                  <a:defRPr sz="4000">
                    <a:solidFill>
                      <a:srgbClr val="FFFFFF"/>
                    </a:solidFill>
                    <a:effectLst>
                      <a:outerShdw sx="100000" sy="100000" kx="0" ky="0" algn="b" rotWithShape="0" blurRad="63500" dist="63500" dir="3420000">
                        <a:srgbClr val="000000"/>
                      </a:outerShdw>
                    </a:effectLst>
                  </a:defRPr>
                </a:pPr>
                <a:r>
                  <a:t>VERSES 3,4</a:t>
                </a:r>
              </a:p>
            </p:txBody>
          </p:sp>
        </p:grpSp>
      </p:grpSp>
      <p:sp>
        <p:nvSpPr>
          <p:cNvPr id="390" name="Callout"/>
          <p:cNvSpPr/>
          <p:nvPr/>
        </p:nvSpPr>
        <p:spPr>
          <a:xfrm>
            <a:off x="6107767" y="4435744"/>
            <a:ext cx="18092738" cy="20228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22" y="0"/>
                </a:moveTo>
                <a:cubicBezTo>
                  <a:pt x="278" y="0"/>
                  <a:pt x="0" y="2490"/>
                  <a:pt x="0" y="5560"/>
                </a:cubicBezTo>
                <a:cubicBezTo>
                  <a:pt x="0" y="8630"/>
                  <a:pt x="278" y="11116"/>
                  <a:pt x="622" y="11116"/>
                </a:cubicBezTo>
                <a:lnTo>
                  <a:pt x="18270" y="11116"/>
                </a:lnTo>
                <a:lnTo>
                  <a:pt x="18513" y="21600"/>
                </a:lnTo>
                <a:lnTo>
                  <a:pt x="18755" y="11116"/>
                </a:lnTo>
                <a:lnTo>
                  <a:pt x="20978" y="11116"/>
                </a:lnTo>
                <a:cubicBezTo>
                  <a:pt x="21322" y="11116"/>
                  <a:pt x="21600" y="8630"/>
                  <a:pt x="21600" y="5560"/>
                </a:cubicBezTo>
                <a:cubicBezTo>
                  <a:pt x="21600" y="2490"/>
                  <a:pt x="21322" y="0"/>
                  <a:pt x="20978" y="0"/>
                </a:cubicBezTo>
                <a:lnTo>
                  <a:pt x="622" y="0"/>
                </a:lnTo>
                <a:close/>
              </a:path>
            </a:pathLst>
          </a:custGeom>
          <a:gradFill>
            <a:gsLst>
              <a:gs pos="0">
                <a:srgbClr val="D03317"/>
              </a:gs>
              <a:gs pos="100000">
                <a:srgbClr val="A21415"/>
              </a:gs>
            </a:gsLst>
            <a:lin ang="5400000"/>
          </a:gradFill>
          <a:ln w="12700">
            <a:miter lim="400000"/>
          </a:ln>
          <a:effectLst>
            <a:outerShdw sx="100000" sy="100000" kx="0" ky="0" algn="b" rotWithShape="0" blurRad="88900" dist="25400" dir="5400000">
              <a:srgbClr val="000000">
                <a:alpha val="50000"/>
              </a:srgbClr>
            </a:outerShdw>
          </a:effectLst>
        </p:spPr>
        <p:txBody>
          <a:bodyPr lIns="71437" tIns="71437" rIns="71437" bIns="71437" anchor="ctr"/>
          <a:lstStyle/>
          <a:p>
            <a:pPr algn="ctr" defTabSz="821531">
              <a:lnSpc>
                <a:spcPct val="100000"/>
              </a:lnSpc>
              <a:spcBef>
                <a:spcPts val="0"/>
              </a:spcBef>
              <a:defRPr b="1" sz="4200">
                <a:ln w="12700" cap="flat">
                  <a:solidFill>
                    <a:srgbClr val="000000"/>
                  </a:solidFill>
                  <a:prstDash val="solid"/>
                  <a:miter lim="400000"/>
                </a:ln>
                <a:solidFill>
                  <a:srgbClr val="FFFFFF"/>
                </a:solidFill>
                <a:effectLst>
                  <a:outerShdw sx="100000" sy="100000" kx="0" ky="0" algn="b" rotWithShape="0" blurRad="50800" dist="63500" dir="3190652">
                    <a:srgbClr val="000000"/>
                  </a:outerShdw>
                </a:effectLst>
                <a:latin typeface="Gill Sans"/>
                <a:ea typeface="Gill Sans"/>
                <a:cs typeface="Gill Sans"/>
                <a:sym typeface="Gill Sans"/>
              </a:defRPr>
            </a:pPr>
          </a:p>
        </p:txBody>
      </p:sp>
      <p:sp>
        <p:nvSpPr>
          <p:cNvPr id="391" name="DESTRUCTION WILL BE AS UNIVERSAL AS CREATION!"/>
          <p:cNvSpPr/>
          <p:nvPr/>
        </p:nvSpPr>
        <p:spPr>
          <a:xfrm>
            <a:off x="6107767" y="4435744"/>
            <a:ext cx="18092738" cy="20538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22" y="0"/>
                </a:moveTo>
                <a:cubicBezTo>
                  <a:pt x="278" y="0"/>
                  <a:pt x="0" y="2452"/>
                  <a:pt x="0" y="5476"/>
                </a:cubicBezTo>
                <a:cubicBezTo>
                  <a:pt x="0" y="8500"/>
                  <a:pt x="278" y="10948"/>
                  <a:pt x="622" y="10948"/>
                </a:cubicBezTo>
                <a:lnTo>
                  <a:pt x="2807" y="10948"/>
                </a:lnTo>
                <a:lnTo>
                  <a:pt x="3049" y="21600"/>
                </a:lnTo>
                <a:lnTo>
                  <a:pt x="3292" y="10948"/>
                </a:lnTo>
                <a:lnTo>
                  <a:pt x="20978" y="10948"/>
                </a:lnTo>
                <a:cubicBezTo>
                  <a:pt x="21322" y="10948"/>
                  <a:pt x="21600" y="8500"/>
                  <a:pt x="21600" y="5476"/>
                </a:cubicBezTo>
                <a:cubicBezTo>
                  <a:pt x="21600" y="2453"/>
                  <a:pt x="21322" y="0"/>
                  <a:pt x="20978" y="0"/>
                </a:cubicBezTo>
                <a:lnTo>
                  <a:pt x="622" y="0"/>
                </a:lnTo>
                <a:close/>
              </a:path>
            </a:pathLst>
          </a:custGeom>
          <a:gradFill>
            <a:gsLst>
              <a:gs pos="0">
                <a:srgbClr val="D03317"/>
              </a:gs>
              <a:gs pos="100000">
                <a:srgbClr val="A21415"/>
              </a:gs>
            </a:gsLst>
            <a:lin ang="5400000"/>
          </a:gradFill>
          <a:ln w="12700">
            <a:miter lim="400000"/>
          </a:ln>
          <a:effectLst>
            <a:outerShdw sx="100000" sy="100000" kx="0" ky="0" algn="b" rotWithShape="0" blurRad="88900" dist="25400" dir="540000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p>
            <a:pPr algn="ctr" defTabSz="821531">
              <a:lnSpc>
                <a:spcPct val="100000"/>
              </a:lnSpc>
              <a:spcBef>
                <a:spcPts val="0"/>
              </a:spcBef>
              <a:defRPr b="1" sz="4200">
                <a:ln w="12700" cap="flat">
                  <a:solidFill>
                    <a:srgbClr val="000000"/>
                  </a:solidFill>
                  <a:prstDash val="solid"/>
                  <a:miter lim="400000"/>
                </a:ln>
                <a:solidFill>
                  <a:srgbClr val="FFFFFF"/>
                </a:solidFill>
                <a:effectLst>
                  <a:outerShdw sx="100000" sy="100000" kx="0" ky="0" algn="b" rotWithShape="0" blurRad="50800" dist="63500" dir="3190652">
                    <a:srgbClr val="000000"/>
                  </a:outerShdw>
                </a:effectLst>
                <a:latin typeface="Gill Sans"/>
                <a:ea typeface="Gill Sans"/>
                <a:cs typeface="Gill Sans"/>
                <a:sym typeface="Gill Sans"/>
              </a:defRPr>
            </a:pPr>
            <a:r>
              <a:t>DESTRUCTION WILL BE AS </a:t>
            </a:r>
            <a:r>
              <a:rPr u="sng"/>
              <a:t>UNIVERSAL</a:t>
            </a:r>
            <a:r>
              <a:t> AS </a:t>
            </a:r>
            <a:r>
              <a:rPr>
                <a:solidFill>
                  <a:srgbClr val="FFE55E"/>
                </a:solidFill>
              </a:rPr>
              <a:t>CREATION</a:t>
            </a:r>
            <a:r>
              <a:t>!</a:t>
            </a:r>
          </a:p>
        </p:txBody>
      </p:sp>
      <p:sp>
        <p:nvSpPr>
          <p:cNvPr id="392" name="Callout"/>
          <p:cNvSpPr/>
          <p:nvPr/>
        </p:nvSpPr>
        <p:spPr>
          <a:xfrm>
            <a:off x="6107767" y="11317118"/>
            <a:ext cx="18092738" cy="19069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687" y="0"/>
                </a:moveTo>
                <a:lnTo>
                  <a:pt x="18444" y="9809"/>
                </a:lnTo>
                <a:lnTo>
                  <a:pt x="622" y="9809"/>
                </a:lnTo>
                <a:cubicBezTo>
                  <a:pt x="278" y="9809"/>
                  <a:pt x="0" y="12450"/>
                  <a:pt x="0" y="15707"/>
                </a:cubicBezTo>
                <a:cubicBezTo>
                  <a:pt x="0" y="18963"/>
                  <a:pt x="278" y="21600"/>
                  <a:pt x="622" y="21600"/>
                </a:cubicBezTo>
                <a:lnTo>
                  <a:pt x="20978" y="21600"/>
                </a:lnTo>
                <a:cubicBezTo>
                  <a:pt x="21322" y="21600"/>
                  <a:pt x="21600" y="18963"/>
                  <a:pt x="21600" y="15707"/>
                </a:cubicBezTo>
                <a:cubicBezTo>
                  <a:pt x="21600" y="12450"/>
                  <a:pt x="21322" y="9809"/>
                  <a:pt x="20978" y="9809"/>
                </a:cubicBezTo>
                <a:lnTo>
                  <a:pt x="18930" y="9809"/>
                </a:lnTo>
                <a:lnTo>
                  <a:pt x="18687" y="0"/>
                </a:lnTo>
                <a:close/>
              </a:path>
            </a:pathLst>
          </a:custGeom>
          <a:gradFill>
            <a:gsLst>
              <a:gs pos="0">
                <a:srgbClr val="D03317"/>
              </a:gs>
              <a:gs pos="100000">
                <a:srgbClr val="A21415"/>
              </a:gs>
            </a:gsLst>
            <a:lin ang="5400000"/>
          </a:gradFill>
          <a:ln w="12700">
            <a:miter lim="400000"/>
          </a:ln>
          <a:effectLst>
            <a:outerShdw sx="100000" sy="100000" kx="0" ky="0" algn="b" rotWithShape="0" blurRad="88900" dist="25400" dir="5400000">
              <a:srgbClr val="000000">
                <a:alpha val="50000"/>
              </a:srgbClr>
            </a:outerShdw>
          </a:effectLst>
        </p:spPr>
        <p:txBody>
          <a:bodyPr lIns="71437" tIns="71437" rIns="71437" bIns="71437" anchor="ctr"/>
          <a:lstStyle/>
          <a:p>
            <a:pPr algn="ctr" defTabSz="821531">
              <a:lnSpc>
                <a:spcPct val="100000"/>
              </a:lnSpc>
              <a:spcBef>
                <a:spcPts val="0"/>
              </a:spcBef>
              <a:defRPr b="1" sz="4200">
                <a:ln w="12700" cap="flat">
                  <a:solidFill>
                    <a:srgbClr val="000000"/>
                  </a:solidFill>
                  <a:prstDash val="solid"/>
                  <a:miter lim="400000"/>
                </a:ln>
                <a:solidFill>
                  <a:srgbClr val="FFFFFF"/>
                </a:solidFill>
                <a:effectLst>
                  <a:outerShdw sx="100000" sy="100000" kx="0" ky="0" algn="b" rotWithShape="0" blurRad="50800" dist="63500" dir="3190652">
                    <a:srgbClr val="000000"/>
                  </a:outerShdw>
                </a:effectLst>
                <a:latin typeface="Gill Sans"/>
                <a:ea typeface="Gill Sans"/>
                <a:cs typeface="Gill Sans"/>
                <a:sym typeface="Gill Sans"/>
              </a:defRPr>
            </a:pPr>
          </a:p>
        </p:txBody>
      </p:sp>
      <p:sp>
        <p:nvSpPr>
          <p:cNvPr id="393" name="DESTRUCTION WILL BE AS UNIVERSAL AS THE FLOOD!"/>
          <p:cNvSpPr/>
          <p:nvPr/>
        </p:nvSpPr>
        <p:spPr>
          <a:xfrm>
            <a:off x="6066261" y="11408002"/>
            <a:ext cx="18092738" cy="17252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22" y="0"/>
                </a:moveTo>
                <a:lnTo>
                  <a:pt x="10579" y="8566"/>
                </a:lnTo>
                <a:lnTo>
                  <a:pt x="622" y="8566"/>
                </a:lnTo>
                <a:cubicBezTo>
                  <a:pt x="278" y="8566"/>
                  <a:pt x="0" y="11486"/>
                  <a:pt x="0" y="15086"/>
                </a:cubicBezTo>
                <a:cubicBezTo>
                  <a:pt x="0" y="18685"/>
                  <a:pt x="278" y="21600"/>
                  <a:pt x="622" y="21600"/>
                </a:cubicBezTo>
                <a:lnTo>
                  <a:pt x="20978" y="21600"/>
                </a:lnTo>
                <a:cubicBezTo>
                  <a:pt x="21322" y="21600"/>
                  <a:pt x="21600" y="18686"/>
                  <a:pt x="21600" y="15086"/>
                </a:cubicBezTo>
                <a:cubicBezTo>
                  <a:pt x="21600" y="11486"/>
                  <a:pt x="21322" y="8566"/>
                  <a:pt x="20978" y="8566"/>
                </a:cubicBezTo>
                <a:lnTo>
                  <a:pt x="11065" y="8566"/>
                </a:lnTo>
                <a:lnTo>
                  <a:pt x="10822" y="0"/>
                </a:lnTo>
                <a:close/>
              </a:path>
            </a:pathLst>
          </a:custGeom>
          <a:gradFill>
            <a:gsLst>
              <a:gs pos="0">
                <a:srgbClr val="D03317"/>
              </a:gs>
              <a:gs pos="100000">
                <a:srgbClr val="A21415"/>
              </a:gs>
            </a:gsLst>
            <a:lin ang="5400000"/>
          </a:gradFill>
          <a:ln w="12700">
            <a:miter lim="400000"/>
          </a:ln>
          <a:effectLst>
            <a:outerShdw sx="100000" sy="100000" kx="0" ky="0" algn="b" rotWithShape="0" blurRad="88900" dist="25400" dir="540000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p>
            <a:pPr algn="ctr" defTabSz="821531">
              <a:lnSpc>
                <a:spcPct val="100000"/>
              </a:lnSpc>
              <a:spcBef>
                <a:spcPts val="0"/>
              </a:spcBef>
              <a:defRPr b="1" sz="4200">
                <a:ln w="12700" cap="flat">
                  <a:solidFill>
                    <a:srgbClr val="000000"/>
                  </a:solidFill>
                  <a:prstDash val="solid"/>
                  <a:miter lim="400000"/>
                </a:ln>
                <a:solidFill>
                  <a:srgbClr val="FFFFFF"/>
                </a:solidFill>
                <a:effectLst>
                  <a:outerShdw sx="100000" sy="100000" kx="0" ky="0" algn="b" rotWithShape="0" blurRad="50800" dist="63500" dir="3190652">
                    <a:srgbClr val="000000"/>
                  </a:outerShdw>
                </a:effectLst>
                <a:latin typeface="Gill Sans"/>
                <a:ea typeface="Gill Sans"/>
                <a:cs typeface="Gill Sans"/>
                <a:sym typeface="Gill Sans"/>
              </a:defRPr>
            </a:pPr>
            <a:r>
              <a:t>DESTRUCTION WILL BE AS </a:t>
            </a:r>
            <a:r>
              <a:rPr u="sng"/>
              <a:t>UNIVERSAL</a:t>
            </a:r>
            <a:r>
              <a:t> AS THE </a:t>
            </a:r>
            <a:r>
              <a:rPr>
                <a:solidFill>
                  <a:srgbClr val="8DF4EF"/>
                </a:solidFill>
              </a:rPr>
              <a:t>FLOOD</a:t>
            </a:r>
            <a:r>
              <a:t>!</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391"/>
                                        </p:tgtEl>
                                        <p:attrNameLst>
                                          <p:attrName>style.visibility</p:attrName>
                                        </p:attrNameLst>
                                      </p:cBhvr>
                                      <p:to>
                                        <p:strVal val="visible"/>
                                      </p:to>
                                    </p:set>
                                    <p:anim calcmode="lin" valueType="num">
                                      <p:cBhvr>
                                        <p:cTn id="7" dur="1500" fill="hold"/>
                                        <p:tgtEl>
                                          <p:spTgt spid="391"/>
                                        </p:tgtEl>
                                        <p:attrNameLst>
                                          <p:attrName>ppt_x</p:attrName>
                                        </p:attrNameLst>
                                      </p:cBhvr>
                                      <p:tavLst>
                                        <p:tav tm="0">
                                          <p:val>
                                            <p:strVal val="#ppt_x"/>
                                          </p:val>
                                        </p:tav>
                                        <p:tav tm="100000">
                                          <p:val>
                                            <p:strVal val="#ppt_x"/>
                                          </p:val>
                                        </p:tav>
                                      </p:tavLst>
                                    </p:anim>
                                    <p:anim calcmode="lin" valueType="num">
                                      <p:cBhvr>
                                        <p:cTn id="8" dur="1500" fill="hold"/>
                                        <p:tgtEl>
                                          <p:spTgt spid="391"/>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Class="entr" nodeType="afterEffect" presetSubtype="8" presetID="22" grpId="2" fill="hold">
                                  <p:stCondLst>
                                    <p:cond delay="0"/>
                                  </p:stCondLst>
                                  <p:iterate type="el" backwards="0">
                                    <p:tmAbs val="0"/>
                                  </p:iterate>
                                  <p:childTnLst>
                                    <p:set>
                                      <p:cBhvr>
                                        <p:cTn id="11" fill="hold"/>
                                        <p:tgtEl>
                                          <p:spTgt spid="390"/>
                                        </p:tgtEl>
                                        <p:attrNameLst>
                                          <p:attrName>style.visibility</p:attrName>
                                        </p:attrNameLst>
                                      </p:cBhvr>
                                      <p:to>
                                        <p:strVal val="visible"/>
                                      </p:to>
                                    </p:set>
                                    <p:animEffect filter="wipe(left)" transition="in">
                                      <p:cBhvr>
                                        <p:cTn id="12" dur="1500"/>
                                        <p:tgtEl>
                                          <p:spTgt spid="390"/>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 presetID="2" grpId="3" fill="hold">
                                  <p:stCondLst>
                                    <p:cond delay="0"/>
                                  </p:stCondLst>
                                  <p:iterate type="el" backwards="0">
                                    <p:tmAbs val="0"/>
                                  </p:iterate>
                                  <p:childTnLst>
                                    <p:set>
                                      <p:cBhvr>
                                        <p:cTn id="16" fill="hold"/>
                                        <p:tgtEl>
                                          <p:spTgt spid="393"/>
                                        </p:tgtEl>
                                        <p:attrNameLst>
                                          <p:attrName>style.visibility</p:attrName>
                                        </p:attrNameLst>
                                      </p:cBhvr>
                                      <p:to>
                                        <p:strVal val="visible"/>
                                      </p:to>
                                    </p:set>
                                    <p:anim calcmode="lin" valueType="num">
                                      <p:cBhvr>
                                        <p:cTn id="17" dur="1500" fill="hold"/>
                                        <p:tgtEl>
                                          <p:spTgt spid="393"/>
                                        </p:tgtEl>
                                        <p:attrNameLst>
                                          <p:attrName>ppt_x</p:attrName>
                                        </p:attrNameLst>
                                      </p:cBhvr>
                                      <p:tavLst>
                                        <p:tav tm="0">
                                          <p:val>
                                            <p:strVal val="#ppt_x"/>
                                          </p:val>
                                        </p:tav>
                                        <p:tav tm="100000">
                                          <p:val>
                                            <p:strVal val="#ppt_x"/>
                                          </p:val>
                                        </p:tav>
                                      </p:tavLst>
                                    </p:anim>
                                    <p:anim calcmode="lin" valueType="num">
                                      <p:cBhvr>
                                        <p:cTn id="18" dur="1500" fill="hold"/>
                                        <p:tgtEl>
                                          <p:spTgt spid="393"/>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Class="entr" nodeType="afterEffect" presetSubtype="1" presetID="2" grpId="4" fill="hold">
                                  <p:stCondLst>
                                    <p:cond delay="0"/>
                                  </p:stCondLst>
                                  <p:iterate type="el" backwards="0">
                                    <p:tmAbs val="0"/>
                                  </p:iterate>
                                  <p:childTnLst>
                                    <p:set>
                                      <p:cBhvr>
                                        <p:cTn id="21" fill="hold"/>
                                        <p:tgtEl>
                                          <p:spTgt spid="392"/>
                                        </p:tgtEl>
                                        <p:attrNameLst>
                                          <p:attrName>style.visibility</p:attrName>
                                        </p:attrNameLst>
                                      </p:cBhvr>
                                      <p:to>
                                        <p:strVal val="visible"/>
                                      </p:to>
                                    </p:set>
                                    <p:anim calcmode="lin" valueType="num">
                                      <p:cBhvr>
                                        <p:cTn id="22" dur="1500" fill="hold"/>
                                        <p:tgtEl>
                                          <p:spTgt spid="392"/>
                                        </p:tgtEl>
                                        <p:attrNameLst>
                                          <p:attrName>ppt_x</p:attrName>
                                        </p:attrNameLst>
                                      </p:cBhvr>
                                      <p:tavLst>
                                        <p:tav tm="0">
                                          <p:val>
                                            <p:strVal val="#ppt_x"/>
                                          </p:val>
                                        </p:tav>
                                        <p:tav tm="100000">
                                          <p:val>
                                            <p:strVal val="#ppt_x"/>
                                          </p:val>
                                        </p:tav>
                                      </p:tavLst>
                                    </p:anim>
                                    <p:anim calcmode="lin" valueType="num">
                                      <p:cBhvr>
                                        <p:cTn id="23" dur="1500" fill="hold"/>
                                        <p:tgtEl>
                                          <p:spTgt spid="39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92" grpId="4"/>
      <p:bldP build="whole" bldLvl="1" animBg="1" rev="0" advAuto="0" spid="390" grpId="2"/>
      <p:bldP build="whole" bldLvl="1" animBg="1" rev="0" advAuto="0" spid="393" grpId="3"/>
      <p:bldP build="whole" bldLvl="1" animBg="1" rev="0" advAuto="0" spid="391" grpId="1"/>
    </p:bldLst>
  </p:timing>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5" name="Image" descr="Image"/>
          <p:cNvPicPr>
            <a:picLocks noChangeAspect="1"/>
          </p:cNvPicPr>
          <p:nvPr/>
        </p:nvPicPr>
        <p:blipFill>
          <a:blip r:embed="rId2">
            <a:extLst/>
          </a:blip>
          <a:stretch>
            <a:fillRect/>
          </a:stretch>
        </p:blipFill>
        <p:spPr>
          <a:xfrm>
            <a:off x="-38420" y="680353"/>
            <a:ext cx="10305316" cy="1345902"/>
          </a:xfrm>
          <a:prstGeom prst="rect">
            <a:avLst/>
          </a:prstGeom>
          <a:ln w="12700">
            <a:miter lim="400000"/>
          </a:ln>
          <a:effectLst>
            <a:outerShdw sx="100000" sy="100000" kx="0" ky="0" algn="b" rotWithShape="0" blurRad="190500" dist="131910" dir="5400000">
              <a:srgbClr val="000000"/>
            </a:outerShdw>
          </a:effectLst>
        </p:spPr>
      </p:pic>
      <p:pic>
        <p:nvPicPr>
          <p:cNvPr id="396" name="pasted-movie.png" descr="pasted-movie.png"/>
          <p:cNvPicPr>
            <a:picLocks noChangeAspect="1"/>
          </p:cNvPicPr>
          <p:nvPr/>
        </p:nvPicPr>
        <p:blipFill>
          <a:blip r:embed="rId3">
            <a:extLst/>
          </a:blip>
          <a:stretch>
            <a:fillRect/>
          </a:stretch>
        </p:blipFill>
        <p:spPr>
          <a:xfrm>
            <a:off x="9784756" y="392498"/>
            <a:ext cx="14637664" cy="1921612"/>
          </a:xfrm>
          <a:prstGeom prst="rect">
            <a:avLst/>
          </a:prstGeom>
          <a:ln w="12700">
            <a:miter lim="400000"/>
          </a:ln>
          <a:effectLst>
            <a:outerShdw sx="100000" sy="100000" kx="0" ky="0" algn="b" rotWithShape="0" blurRad="190500" dist="131910" dir="5400000">
              <a:srgbClr val="000000"/>
            </a:outerShdw>
          </a:effectLst>
        </p:spPr>
      </p:pic>
      <p:sp>
        <p:nvSpPr>
          <p:cNvPr id="397" name="JESUS Is Coming AGAIN:"/>
          <p:cNvSpPr/>
          <p:nvPr/>
        </p:nvSpPr>
        <p:spPr>
          <a:xfrm>
            <a:off x="700776" y="2396782"/>
            <a:ext cx="22982448" cy="1668434"/>
          </a:xfrm>
          <a:prstGeom prst="roundRect">
            <a:avLst>
              <a:gd name="adj" fmla="val 38060"/>
            </a:avLst>
          </a:prstGeom>
          <a:gradFill>
            <a:gsLst>
              <a:gs pos="0">
                <a:schemeClr val="accent5">
                  <a:hueOff val="-158059"/>
                  <a:satOff val="-13250"/>
                  <a:lumOff val="10967"/>
                </a:schemeClr>
              </a:gs>
              <a:gs pos="100000">
                <a:schemeClr val="accent5">
                  <a:hueOff val="-53923"/>
                  <a:lumOff val="-6733"/>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a:lnSpc>
                <a:spcPct val="100000"/>
              </a:lnSpc>
              <a:spcBef>
                <a:spcPts val="0"/>
              </a:spcBef>
              <a:defRPr b="1" sz="8300">
                <a:ln w="12700" cap="flat">
                  <a:solidFill>
                    <a:srgbClr val="000000"/>
                  </a:solidFill>
                  <a:prstDash val="solid"/>
                  <a:miter lim="400000"/>
                </a:ln>
                <a:solidFill>
                  <a:srgbClr val="FFFFFF"/>
                </a:solidFill>
                <a:effectLst>
                  <a:outerShdw sx="100000" sy="100000" kx="0" ky="0" algn="b" rotWithShape="0" blurRad="76200" dist="63500" dir="2700000">
                    <a:srgbClr val="000000"/>
                  </a:outerShdw>
                </a:effectLst>
                <a:latin typeface="Gill Sans"/>
                <a:ea typeface="Gill Sans"/>
                <a:cs typeface="Gill Sans"/>
                <a:sym typeface="Gill Sans"/>
              </a:defRPr>
            </a:lvl1pPr>
          </a:lstStyle>
          <a:p>
            <a:pPr/>
            <a:r>
              <a:t>JESUS Is Coming AGAIN: </a:t>
            </a:r>
          </a:p>
        </p:txBody>
      </p:sp>
      <p:pic>
        <p:nvPicPr>
          <p:cNvPr id="398" name="Image" descr="Image"/>
          <p:cNvPicPr>
            <a:picLocks noChangeAspect="0"/>
          </p:cNvPicPr>
          <p:nvPr/>
        </p:nvPicPr>
        <p:blipFill>
          <a:blip r:embed="rId4">
            <a:extLst/>
          </a:blip>
          <a:stretch>
            <a:fillRect/>
          </a:stretch>
        </p:blipFill>
        <p:spPr>
          <a:xfrm>
            <a:off x="241080" y="3983783"/>
            <a:ext cx="5935678" cy="9559295"/>
          </a:xfrm>
          <a:prstGeom prst="rect">
            <a:avLst/>
          </a:prstGeom>
          <a:effectLst>
            <a:outerShdw sx="100000" sy="100000" kx="0" ky="0" algn="b" rotWithShape="0" blurRad="88900" dist="88900" dir="2932076">
              <a:srgbClr val="000000"/>
            </a:outerShdw>
          </a:effectLst>
        </p:spPr>
      </p:pic>
      <p:sp>
        <p:nvSpPr>
          <p:cNvPr id="399" name="Matthew 24:36–39 (NKJV)…"/>
          <p:cNvSpPr txBox="1"/>
          <p:nvPr/>
        </p:nvSpPr>
        <p:spPr>
          <a:xfrm>
            <a:off x="6743020" y="4147889"/>
            <a:ext cx="17035128" cy="937988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ctr" defTabSz="642937">
              <a:lnSpc>
                <a:spcPct val="100000"/>
              </a:lnSpc>
              <a:spcBef>
                <a:spcPts val="0"/>
              </a:spcBef>
              <a:defRPr b="1" sz="6300">
                <a:solidFill>
                  <a:srgbClr val="000000"/>
                </a:solidFill>
                <a:latin typeface="Times New Roman"/>
                <a:ea typeface="Times New Roman"/>
                <a:cs typeface="Times New Roman"/>
                <a:sym typeface="Times New Roman"/>
              </a:defRPr>
            </a:pPr>
            <a:r>
              <a:t>Matthew 24:36–39 (NKJV)</a:t>
            </a:r>
          </a:p>
          <a:p>
            <a:pPr algn="ctr" defTabSz="642937">
              <a:lnSpc>
                <a:spcPct val="100000"/>
              </a:lnSpc>
              <a:spcBef>
                <a:spcPts val="0"/>
              </a:spcBef>
              <a:defRPr sz="6300">
                <a:solidFill>
                  <a:srgbClr val="000000"/>
                </a:solidFill>
                <a:latin typeface="Times New Roman"/>
                <a:ea typeface="Times New Roman"/>
                <a:cs typeface="Times New Roman"/>
                <a:sym typeface="Times New Roman"/>
              </a:defRPr>
            </a:pPr>
            <a:r>
              <a:rPr baseline="31999"/>
              <a:t>36</a:t>
            </a:r>
            <a:r>
              <a:t> “But of that day and hour no one knows, not even the angels of heaven, but My Father only. </a:t>
            </a:r>
            <a:r>
              <a:rPr baseline="31999"/>
              <a:t>37</a:t>
            </a:r>
            <a:r>
              <a:t> But as the days of Noah </a:t>
            </a:r>
            <a:r>
              <a:rPr i="1"/>
              <a:t>were,</a:t>
            </a:r>
            <a:r>
              <a:t> so also will the coming of the Son of Man be. </a:t>
            </a:r>
            <a:r>
              <a:rPr baseline="31999"/>
              <a:t>38</a:t>
            </a:r>
            <a:r>
              <a:t> For as in the days before the flood, they were eating and drinking, marrying and giving in marriage, until the day that Noah entered the ark, </a:t>
            </a:r>
            <a:r>
              <a:rPr baseline="31999"/>
              <a:t>39</a:t>
            </a:r>
            <a:r>
              <a:t> and did not know until the flood came and took them all away, so also will the coming of the Son of Man be.</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1" name="Image" descr="Image"/>
          <p:cNvPicPr>
            <a:picLocks noChangeAspect="1"/>
          </p:cNvPicPr>
          <p:nvPr/>
        </p:nvPicPr>
        <p:blipFill>
          <a:blip r:embed="rId2">
            <a:extLst/>
          </a:blip>
          <a:stretch>
            <a:fillRect/>
          </a:stretch>
        </p:blipFill>
        <p:spPr>
          <a:xfrm>
            <a:off x="-38420" y="680353"/>
            <a:ext cx="10305316" cy="1345902"/>
          </a:xfrm>
          <a:prstGeom prst="rect">
            <a:avLst/>
          </a:prstGeom>
          <a:ln w="12700">
            <a:miter lim="400000"/>
          </a:ln>
          <a:effectLst>
            <a:outerShdw sx="100000" sy="100000" kx="0" ky="0" algn="b" rotWithShape="0" blurRad="190500" dist="131910" dir="5400000">
              <a:srgbClr val="000000"/>
            </a:outerShdw>
          </a:effectLst>
        </p:spPr>
      </p:pic>
      <p:pic>
        <p:nvPicPr>
          <p:cNvPr id="402" name="pasted-movie.png" descr="pasted-movie.png"/>
          <p:cNvPicPr>
            <a:picLocks noChangeAspect="1"/>
          </p:cNvPicPr>
          <p:nvPr/>
        </p:nvPicPr>
        <p:blipFill>
          <a:blip r:embed="rId3">
            <a:extLst/>
          </a:blip>
          <a:stretch>
            <a:fillRect/>
          </a:stretch>
        </p:blipFill>
        <p:spPr>
          <a:xfrm>
            <a:off x="9784756" y="392498"/>
            <a:ext cx="14637664" cy="1921612"/>
          </a:xfrm>
          <a:prstGeom prst="rect">
            <a:avLst/>
          </a:prstGeom>
          <a:ln w="12700">
            <a:miter lim="400000"/>
          </a:ln>
          <a:effectLst>
            <a:outerShdw sx="100000" sy="100000" kx="0" ky="0" algn="b" rotWithShape="0" blurRad="190500" dist="131910" dir="5400000">
              <a:srgbClr val="000000"/>
            </a:outerShdw>
          </a:effectLst>
        </p:spPr>
      </p:pic>
      <p:sp>
        <p:nvSpPr>
          <p:cNvPr id="403" name="JESUS Is Coming AGAIN:"/>
          <p:cNvSpPr/>
          <p:nvPr/>
        </p:nvSpPr>
        <p:spPr>
          <a:xfrm>
            <a:off x="700776" y="2396782"/>
            <a:ext cx="22982448" cy="1668434"/>
          </a:xfrm>
          <a:prstGeom prst="roundRect">
            <a:avLst>
              <a:gd name="adj" fmla="val 38060"/>
            </a:avLst>
          </a:prstGeom>
          <a:gradFill>
            <a:gsLst>
              <a:gs pos="0">
                <a:schemeClr val="accent5">
                  <a:hueOff val="-158059"/>
                  <a:satOff val="-13250"/>
                  <a:lumOff val="10967"/>
                </a:schemeClr>
              </a:gs>
              <a:gs pos="100000">
                <a:schemeClr val="accent5">
                  <a:hueOff val="-53923"/>
                  <a:lumOff val="-6733"/>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a:lnSpc>
                <a:spcPct val="100000"/>
              </a:lnSpc>
              <a:spcBef>
                <a:spcPts val="0"/>
              </a:spcBef>
              <a:defRPr b="1" sz="8300">
                <a:ln w="12700" cap="flat">
                  <a:solidFill>
                    <a:srgbClr val="000000"/>
                  </a:solidFill>
                  <a:prstDash val="solid"/>
                  <a:miter lim="400000"/>
                </a:ln>
                <a:solidFill>
                  <a:srgbClr val="FFFFFF"/>
                </a:solidFill>
                <a:effectLst>
                  <a:outerShdw sx="100000" sy="100000" kx="0" ky="0" algn="b" rotWithShape="0" blurRad="76200" dist="63500" dir="2700000">
                    <a:srgbClr val="000000"/>
                  </a:outerShdw>
                </a:effectLst>
                <a:latin typeface="Gill Sans"/>
                <a:ea typeface="Gill Sans"/>
                <a:cs typeface="Gill Sans"/>
                <a:sym typeface="Gill Sans"/>
              </a:defRPr>
            </a:lvl1pPr>
          </a:lstStyle>
          <a:p>
            <a:pPr/>
            <a:r>
              <a:t>JESUS Is Coming AGAIN: </a:t>
            </a:r>
          </a:p>
        </p:txBody>
      </p:sp>
      <p:pic>
        <p:nvPicPr>
          <p:cNvPr id="404" name="Image" descr="Image"/>
          <p:cNvPicPr>
            <a:picLocks noChangeAspect="0"/>
          </p:cNvPicPr>
          <p:nvPr/>
        </p:nvPicPr>
        <p:blipFill>
          <a:blip r:embed="rId4">
            <a:extLst/>
          </a:blip>
          <a:stretch>
            <a:fillRect/>
          </a:stretch>
        </p:blipFill>
        <p:spPr>
          <a:xfrm>
            <a:off x="241080" y="3983783"/>
            <a:ext cx="5935678" cy="9559295"/>
          </a:xfrm>
          <a:prstGeom prst="rect">
            <a:avLst/>
          </a:prstGeom>
          <a:effectLst>
            <a:outerShdw sx="100000" sy="100000" kx="0" ky="0" algn="b" rotWithShape="0" blurRad="88900" dist="88900" dir="2932076">
              <a:srgbClr val="000000"/>
            </a:outerShdw>
          </a:effectLst>
        </p:spPr>
      </p:pic>
      <p:sp>
        <p:nvSpPr>
          <p:cNvPr id="405" name="Personally — Acts 1:11; 1 Thes. 4:16;…"/>
          <p:cNvSpPr txBox="1"/>
          <p:nvPr/>
        </p:nvSpPr>
        <p:spPr>
          <a:xfrm>
            <a:off x="7335421" y="4147889"/>
            <a:ext cx="17982054" cy="9247585"/>
          </a:xfrm>
          <a:prstGeom prst="rect">
            <a:avLst/>
          </a:prstGeom>
          <a:ln w="12700">
            <a:miter lim="400000"/>
          </a:ln>
          <a:effectLst>
            <a:outerShdw sx="100000" sy="100000" kx="0" ky="0" algn="b" rotWithShape="0" blurRad="317500" dist="165100" dir="3086182">
              <a:srgbClr val="000000">
                <a:alpha val="31274"/>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lvl="1" marL="1060450" indent="-628650" defTabSz="821531">
              <a:lnSpc>
                <a:spcPct val="100000"/>
              </a:lnSpc>
              <a:spcBef>
                <a:spcPts val="900"/>
              </a:spcBef>
              <a:buClr>
                <a:srgbClr val="515151"/>
              </a:buClr>
              <a:buSzPct val="50000"/>
              <a:buFont typeface="Zapf Dingbats"/>
              <a:buBlip>
                <a:blip r:embed="rId5"/>
              </a:buBlip>
              <a:defRPr sz="5900">
                <a:solidFill>
                  <a:srgbClr val="000000"/>
                </a:solidFill>
                <a:latin typeface="Century Gothic"/>
                <a:ea typeface="Century Gothic"/>
                <a:cs typeface="Century Gothic"/>
                <a:sym typeface="Century Gothic"/>
              </a:defRPr>
            </a:pPr>
            <a:r>
              <a:rPr b="1"/>
              <a:t>Personally</a:t>
            </a:r>
            <a:r>
              <a:t> — Acts 1:11; 1 Thes. 4:16; </a:t>
            </a:r>
          </a:p>
          <a:p>
            <a:pPr lvl="1" marL="1060450" indent="-628650" defTabSz="821531">
              <a:lnSpc>
                <a:spcPct val="100000"/>
              </a:lnSpc>
              <a:spcBef>
                <a:spcPts val="900"/>
              </a:spcBef>
              <a:buClr>
                <a:srgbClr val="515151"/>
              </a:buClr>
              <a:buSzPct val="50000"/>
              <a:buFont typeface="Zapf Dingbats"/>
              <a:buBlip>
                <a:blip r:embed="rId5"/>
              </a:buBlip>
              <a:defRPr sz="5900">
                <a:solidFill>
                  <a:srgbClr val="000000"/>
                </a:solidFill>
                <a:latin typeface="Century Gothic"/>
                <a:ea typeface="Century Gothic"/>
                <a:cs typeface="Century Gothic"/>
                <a:sym typeface="Century Gothic"/>
              </a:defRPr>
            </a:pPr>
            <a:r>
              <a:rPr b="1"/>
              <a:t>Visibly</a:t>
            </a:r>
            <a:r>
              <a:t> — Acts 1:11; Rev. 1:7</a:t>
            </a:r>
          </a:p>
          <a:p>
            <a:pPr lvl="1" marL="1060450" indent="-628650" defTabSz="821531">
              <a:lnSpc>
                <a:spcPct val="100000"/>
              </a:lnSpc>
              <a:spcBef>
                <a:spcPts val="900"/>
              </a:spcBef>
              <a:buClr>
                <a:srgbClr val="515151"/>
              </a:buClr>
              <a:buSzPct val="50000"/>
              <a:buFont typeface="Zapf Dingbats"/>
              <a:buBlip>
                <a:blip r:embed="rId5"/>
              </a:buBlip>
              <a:defRPr sz="5900">
                <a:solidFill>
                  <a:srgbClr val="000000"/>
                </a:solidFill>
                <a:latin typeface="Century Gothic"/>
                <a:ea typeface="Century Gothic"/>
                <a:cs typeface="Century Gothic"/>
                <a:sym typeface="Century Gothic"/>
              </a:defRPr>
            </a:pPr>
            <a:r>
              <a:rPr b="1"/>
              <a:t>Audibly</a:t>
            </a:r>
            <a:r>
              <a:t> — 1 Thes. 4:16; 1 Cor. 15:52</a:t>
            </a:r>
          </a:p>
          <a:p>
            <a:pPr lvl="1" marL="1060450" indent="-628650" defTabSz="821531">
              <a:lnSpc>
                <a:spcPct val="100000"/>
              </a:lnSpc>
              <a:spcBef>
                <a:spcPts val="900"/>
              </a:spcBef>
              <a:buClr>
                <a:srgbClr val="515151"/>
              </a:buClr>
              <a:buSzPct val="50000"/>
              <a:buFont typeface="Zapf Dingbats"/>
              <a:buBlip>
                <a:blip r:embed="rId5"/>
              </a:buBlip>
              <a:defRPr sz="5900">
                <a:solidFill>
                  <a:srgbClr val="000000"/>
                </a:solidFill>
                <a:latin typeface="Century Gothic"/>
                <a:ea typeface="Century Gothic"/>
                <a:cs typeface="Century Gothic"/>
                <a:sym typeface="Century Gothic"/>
              </a:defRPr>
            </a:pPr>
            <a:r>
              <a:rPr b="1"/>
              <a:t>With angels</a:t>
            </a:r>
            <a:r>
              <a:t> — 2 Thes. 1:7-9</a:t>
            </a:r>
          </a:p>
          <a:p>
            <a:pPr lvl="1" marL="1060450" indent="-628650" defTabSz="821531">
              <a:lnSpc>
                <a:spcPct val="100000"/>
              </a:lnSpc>
              <a:spcBef>
                <a:spcPts val="900"/>
              </a:spcBef>
              <a:buClr>
                <a:srgbClr val="515151"/>
              </a:buClr>
              <a:buSzPct val="50000"/>
              <a:buFont typeface="Zapf Dingbats"/>
              <a:buBlip>
                <a:blip r:embed="rId5"/>
              </a:buBlip>
              <a:defRPr sz="5900">
                <a:solidFill>
                  <a:srgbClr val="000000"/>
                </a:solidFill>
                <a:latin typeface="Century Gothic"/>
                <a:ea typeface="Century Gothic"/>
                <a:cs typeface="Century Gothic"/>
                <a:sym typeface="Century Gothic"/>
              </a:defRPr>
            </a:pPr>
            <a:r>
              <a:rPr b="1"/>
              <a:t>With power &amp; glory</a:t>
            </a:r>
            <a:r>
              <a:t> — 2 Thes. 1:7-10</a:t>
            </a:r>
          </a:p>
          <a:p>
            <a:pPr lvl="1" marL="1060450" indent="-628650" defTabSz="821531">
              <a:lnSpc>
                <a:spcPct val="100000"/>
              </a:lnSpc>
              <a:spcBef>
                <a:spcPts val="900"/>
              </a:spcBef>
              <a:buClr>
                <a:srgbClr val="515151"/>
              </a:buClr>
              <a:buSzPct val="50000"/>
              <a:buFont typeface="Zapf Dingbats"/>
              <a:buBlip>
                <a:blip r:embed="rId5"/>
              </a:buBlip>
              <a:defRPr sz="5900">
                <a:solidFill>
                  <a:srgbClr val="000000"/>
                </a:solidFill>
                <a:latin typeface="Century Gothic"/>
                <a:ea typeface="Century Gothic"/>
                <a:cs typeface="Century Gothic"/>
                <a:sym typeface="Century Gothic"/>
              </a:defRPr>
            </a:pPr>
            <a:r>
              <a:rPr b="1"/>
              <a:t>To judge the world </a:t>
            </a:r>
            <a:r>
              <a:t>— Acts 17:30-33 </a:t>
            </a:r>
          </a:p>
          <a:p>
            <a:pPr lvl="1" marL="1060450" indent="-628650" defTabSz="821531">
              <a:lnSpc>
                <a:spcPct val="100000"/>
              </a:lnSpc>
              <a:spcBef>
                <a:spcPts val="900"/>
              </a:spcBef>
              <a:buClr>
                <a:srgbClr val="515151"/>
              </a:buClr>
              <a:buSzPct val="50000"/>
              <a:buFont typeface="Zapf Dingbats"/>
              <a:buBlip>
                <a:blip r:embed="rId5"/>
              </a:buBlip>
              <a:defRPr sz="5900">
                <a:solidFill>
                  <a:srgbClr val="000000"/>
                </a:solidFill>
                <a:latin typeface="Century Gothic"/>
                <a:ea typeface="Century Gothic"/>
                <a:cs typeface="Century Gothic"/>
                <a:sym typeface="Century Gothic"/>
              </a:defRPr>
            </a:pPr>
            <a:r>
              <a:rPr b="1"/>
              <a:t>Destroy present world &amp; establish new heavens and new earth </a:t>
            </a:r>
            <a:r>
              <a:t>- 2 Pet. 3:10-13</a:t>
            </a:r>
          </a:p>
          <a:p>
            <a:pPr lvl="1" marL="1060450" indent="-628650" defTabSz="821531">
              <a:lnSpc>
                <a:spcPct val="100000"/>
              </a:lnSpc>
              <a:spcBef>
                <a:spcPts val="900"/>
              </a:spcBef>
              <a:buClr>
                <a:srgbClr val="515151"/>
              </a:buClr>
              <a:buSzPct val="50000"/>
              <a:buFont typeface="Zapf Dingbats"/>
              <a:buBlip>
                <a:blip r:embed="rId5"/>
              </a:buBlip>
              <a:defRPr sz="5900">
                <a:solidFill>
                  <a:srgbClr val="000000"/>
                </a:solidFill>
                <a:latin typeface="Century Gothic"/>
                <a:ea typeface="Century Gothic"/>
                <a:cs typeface="Century Gothic"/>
                <a:sym typeface="Century Gothic"/>
              </a:defRPr>
            </a:pPr>
            <a:r>
              <a:rPr b="1"/>
              <a:t>Glorify Saints</a:t>
            </a:r>
            <a:r>
              <a:t> - Col. 3:4; Phil. 3:20-21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05">
                                            <p:txEl>
                                              <p:pRg st="1" end="1"/>
                                            </p:txEl>
                                          </p:spTgt>
                                        </p:tgtEl>
                                        <p:attrNameLst>
                                          <p:attrName>style.visibility</p:attrName>
                                        </p:attrNameLst>
                                      </p:cBhvr>
                                      <p:to>
                                        <p:strVal val="visible"/>
                                      </p:to>
                                    </p:set>
                                    <p:animEffect filter="wipe(left)" transition="in">
                                      <p:cBhvr>
                                        <p:cTn id="7" dur="1500"/>
                                        <p:tgtEl>
                                          <p:spTgt spid="40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405">
                                            <p:txEl>
                                              <p:pRg st="2" end="2"/>
                                            </p:txEl>
                                          </p:spTgt>
                                        </p:tgtEl>
                                        <p:attrNameLst>
                                          <p:attrName>style.visibility</p:attrName>
                                        </p:attrNameLst>
                                      </p:cBhvr>
                                      <p:to>
                                        <p:strVal val="visible"/>
                                      </p:to>
                                    </p:set>
                                    <p:animEffect filter="wipe(left)" transition="in">
                                      <p:cBhvr>
                                        <p:cTn id="12" dur="1500"/>
                                        <p:tgtEl>
                                          <p:spTgt spid="40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405">
                                            <p:txEl>
                                              <p:pRg st="3" end="3"/>
                                            </p:txEl>
                                          </p:spTgt>
                                        </p:tgtEl>
                                        <p:attrNameLst>
                                          <p:attrName>style.visibility</p:attrName>
                                        </p:attrNameLst>
                                      </p:cBhvr>
                                      <p:to>
                                        <p:strVal val="visible"/>
                                      </p:to>
                                    </p:set>
                                    <p:animEffect filter="wipe(left)" transition="in">
                                      <p:cBhvr>
                                        <p:cTn id="17" dur="1500"/>
                                        <p:tgtEl>
                                          <p:spTgt spid="40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405">
                                            <p:txEl>
                                              <p:pRg st="4" end="4"/>
                                            </p:txEl>
                                          </p:spTgt>
                                        </p:tgtEl>
                                        <p:attrNameLst>
                                          <p:attrName>style.visibility</p:attrName>
                                        </p:attrNameLst>
                                      </p:cBhvr>
                                      <p:to>
                                        <p:strVal val="visible"/>
                                      </p:to>
                                    </p:set>
                                    <p:animEffect filter="wipe(left)" transition="in">
                                      <p:cBhvr>
                                        <p:cTn id="22" dur="1500"/>
                                        <p:tgtEl>
                                          <p:spTgt spid="40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2" grpId="1" fill="hold">
                                  <p:stCondLst>
                                    <p:cond delay="0"/>
                                  </p:stCondLst>
                                  <p:iterate type="el" backwards="0">
                                    <p:tmAbs val="0"/>
                                  </p:iterate>
                                  <p:childTnLst>
                                    <p:set>
                                      <p:cBhvr>
                                        <p:cTn id="26" fill="hold"/>
                                        <p:tgtEl>
                                          <p:spTgt spid="405">
                                            <p:txEl>
                                              <p:pRg st="5" end="5"/>
                                            </p:txEl>
                                          </p:spTgt>
                                        </p:tgtEl>
                                        <p:attrNameLst>
                                          <p:attrName>style.visibility</p:attrName>
                                        </p:attrNameLst>
                                      </p:cBhvr>
                                      <p:to>
                                        <p:strVal val="visible"/>
                                      </p:to>
                                    </p:set>
                                    <p:animEffect filter="wipe(left)" transition="in">
                                      <p:cBhvr>
                                        <p:cTn id="27" dur="1500"/>
                                        <p:tgtEl>
                                          <p:spTgt spid="40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8" presetID="22" grpId="1" fill="hold">
                                  <p:stCondLst>
                                    <p:cond delay="0"/>
                                  </p:stCondLst>
                                  <p:iterate type="el" backwards="0">
                                    <p:tmAbs val="0"/>
                                  </p:iterate>
                                  <p:childTnLst>
                                    <p:set>
                                      <p:cBhvr>
                                        <p:cTn id="31" fill="hold"/>
                                        <p:tgtEl>
                                          <p:spTgt spid="405">
                                            <p:txEl>
                                              <p:pRg st="6" end="6"/>
                                            </p:txEl>
                                          </p:spTgt>
                                        </p:tgtEl>
                                        <p:attrNameLst>
                                          <p:attrName>style.visibility</p:attrName>
                                        </p:attrNameLst>
                                      </p:cBhvr>
                                      <p:to>
                                        <p:strVal val="visible"/>
                                      </p:to>
                                    </p:set>
                                    <p:animEffect filter="wipe(left)" transition="in">
                                      <p:cBhvr>
                                        <p:cTn id="32" dur="1500"/>
                                        <p:tgtEl>
                                          <p:spTgt spid="405">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8" presetID="22" grpId="1" fill="hold">
                                  <p:stCondLst>
                                    <p:cond delay="0"/>
                                  </p:stCondLst>
                                  <p:iterate type="el" backwards="0">
                                    <p:tmAbs val="0"/>
                                  </p:iterate>
                                  <p:childTnLst>
                                    <p:set>
                                      <p:cBhvr>
                                        <p:cTn id="36" fill="hold"/>
                                        <p:tgtEl>
                                          <p:spTgt spid="405">
                                            <p:txEl>
                                              <p:pRg st="7" end="7"/>
                                            </p:txEl>
                                          </p:spTgt>
                                        </p:tgtEl>
                                        <p:attrNameLst>
                                          <p:attrName>style.visibility</p:attrName>
                                        </p:attrNameLst>
                                      </p:cBhvr>
                                      <p:to>
                                        <p:strVal val="visible"/>
                                      </p:to>
                                    </p:set>
                                    <p:animEffect filter="wipe(left)" transition="in">
                                      <p:cBhvr>
                                        <p:cTn id="37" dur="1500"/>
                                        <p:tgtEl>
                                          <p:spTgt spid="405">
                                            <p:txEl>
                                              <p:pRg st="7" end="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05" grpId="1"/>
    </p:bldLst>
  </p:timing>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407" name="Image" descr="Image"/>
          <p:cNvPicPr>
            <a:picLocks noChangeAspect="1"/>
          </p:cNvPicPr>
          <p:nvPr/>
        </p:nvPicPr>
        <p:blipFill>
          <a:blip r:embed="rId2">
            <a:extLst/>
          </a:blip>
          <a:stretch>
            <a:fillRect/>
          </a:stretch>
        </p:blipFill>
        <p:spPr>
          <a:xfrm>
            <a:off x="-38420" y="680353"/>
            <a:ext cx="10305316" cy="1345902"/>
          </a:xfrm>
          <a:prstGeom prst="rect">
            <a:avLst/>
          </a:prstGeom>
          <a:ln w="12700">
            <a:miter lim="400000"/>
          </a:ln>
          <a:effectLst>
            <a:outerShdw sx="100000" sy="100000" kx="0" ky="0" algn="b" rotWithShape="0" blurRad="190500" dist="131910" dir="5400000">
              <a:srgbClr val="000000"/>
            </a:outerShdw>
          </a:effectLst>
        </p:spPr>
      </p:pic>
      <p:pic>
        <p:nvPicPr>
          <p:cNvPr id="408" name="pasted-movie.png" descr="pasted-movie.png"/>
          <p:cNvPicPr>
            <a:picLocks noChangeAspect="1"/>
          </p:cNvPicPr>
          <p:nvPr/>
        </p:nvPicPr>
        <p:blipFill>
          <a:blip r:embed="rId3">
            <a:extLst/>
          </a:blip>
          <a:stretch>
            <a:fillRect/>
          </a:stretch>
        </p:blipFill>
        <p:spPr>
          <a:xfrm>
            <a:off x="9784756" y="392498"/>
            <a:ext cx="14637664" cy="1921612"/>
          </a:xfrm>
          <a:prstGeom prst="rect">
            <a:avLst/>
          </a:prstGeom>
          <a:ln w="12700">
            <a:miter lim="400000"/>
          </a:ln>
          <a:effectLst>
            <a:outerShdw sx="100000" sy="100000" kx="0" ky="0" algn="b" rotWithShape="0" blurRad="190500" dist="131910" dir="5400000">
              <a:srgbClr val="000000"/>
            </a:outerShdw>
          </a:effectLst>
        </p:spPr>
      </p:pic>
      <p:sp>
        <p:nvSpPr>
          <p:cNvPr id="409" name="JESUS Is Coming AGAIN:"/>
          <p:cNvSpPr/>
          <p:nvPr/>
        </p:nvSpPr>
        <p:spPr>
          <a:xfrm>
            <a:off x="700776" y="2396782"/>
            <a:ext cx="22982448" cy="1668434"/>
          </a:xfrm>
          <a:prstGeom prst="roundRect">
            <a:avLst>
              <a:gd name="adj" fmla="val 38060"/>
            </a:avLst>
          </a:prstGeom>
          <a:gradFill>
            <a:gsLst>
              <a:gs pos="0">
                <a:schemeClr val="accent5">
                  <a:hueOff val="-158059"/>
                  <a:satOff val="-13250"/>
                  <a:lumOff val="10967"/>
                </a:schemeClr>
              </a:gs>
              <a:gs pos="100000">
                <a:schemeClr val="accent5">
                  <a:hueOff val="-53923"/>
                  <a:lumOff val="-6733"/>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a:lnSpc>
                <a:spcPct val="100000"/>
              </a:lnSpc>
              <a:spcBef>
                <a:spcPts val="0"/>
              </a:spcBef>
              <a:defRPr b="1" sz="8300">
                <a:ln w="12700" cap="flat">
                  <a:solidFill>
                    <a:srgbClr val="000000"/>
                  </a:solidFill>
                  <a:prstDash val="solid"/>
                  <a:miter lim="400000"/>
                </a:ln>
                <a:solidFill>
                  <a:srgbClr val="FFFFFF"/>
                </a:solidFill>
                <a:effectLst>
                  <a:outerShdw sx="100000" sy="100000" kx="0" ky="0" algn="b" rotWithShape="0" blurRad="76200" dist="63500" dir="2700000">
                    <a:srgbClr val="000000"/>
                  </a:outerShdw>
                </a:effectLst>
                <a:latin typeface="Gill Sans"/>
                <a:ea typeface="Gill Sans"/>
                <a:cs typeface="Gill Sans"/>
                <a:sym typeface="Gill Sans"/>
              </a:defRPr>
            </a:lvl1pPr>
          </a:lstStyle>
          <a:p>
            <a:pPr/>
            <a:r>
              <a:t>JESUS Is Coming AGAIN: </a:t>
            </a:r>
          </a:p>
        </p:txBody>
      </p:sp>
      <p:pic>
        <p:nvPicPr>
          <p:cNvPr id="410" name="Image" descr="Image"/>
          <p:cNvPicPr>
            <a:picLocks noChangeAspect="0"/>
          </p:cNvPicPr>
          <p:nvPr/>
        </p:nvPicPr>
        <p:blipFill>
          <a:blip r:embed="rId4">
            <a:extLst/>
          </a:blip>
          <a:stretch>
            <a:fillRect/>
          </a:stretch>
        </p:blipFill>
        <p:spPr>
          <a:xfrm>
            <a:off x="241080" y="3983783"/>
            <a:ext cx="5935678" cy="9559295"/>
          </a:xfrm>
          <a:prstGeom prst="rect">
            <a:avLst/>
          </a:prstGeom>
          <a:effectLst>
            <a:outerShdw sx="100000" sy="100000" kx="0" ky="0" algn="b" rotWithShape="0" blurRad="88900" dist="88900" dir="2932076">
              <a:srgbClr val="000000"/>
            </a:outerShdw>
          </a:effectLst>
        </p:spPr>
      </p:pic>
      <p:sp>
        <p:nvSpPr>
          <p:cNvPr id="411" name="All will hear his voice and come forth (Jn 5:28,29; (2 Cor 5:10))…"/>
          <p:cNvSpPr txBox="1"/>
          <p:nvPr/>
        </p:nvSpPr>
        <p:spPr>
          <a:xfrm>
            <a:off x="6614937" y="4733561"/>
            <a:ext cx="17428118" cy="8161339"/>
          </a:xfrm>
          <a:prstGeom prst="rect">
            <a:avLst/>
          </a:prstGeom>
          <a:ln w="12700">
            <a:miter lim="400000"/>
          </a:ln>
          <a:effectLst>
            <a:outerShdw sx="100000" sy="100000" kx="0" ky="0" algn="b" rotWithShape="0" blurRad="317500" dist="165100" dir="3086182">
              <a:srgbClr val="000000">
                <a:alpha val="31274"/>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627017" indent="-627017" defTabSz="821531">
              <a:lnSpc>
                <a:spcPct val="100000"/>
              </a:lnSpc>
              <a:spcBef>
                <a:spcPts val="1900"/>
              </a:spcBef>
              <a:buClr>
                <a:srgbClr val="515151"/>
              </a:buClr>
              <a:buSzPct val="50000"/>
              <a:buFont typeface="Zapf Dingbats"/>
              <a:buBlip>
                <a:blip r:embed="rId5"/>
              </a:buBlip>
              <a:defRPr sz="6100">
                <a:solidFill>
                  <a:srgbClr val="000000"/>
                </a:solidFill>
                <a:latin typeface="Century Gothic"/>
                <a:ea typeface="Century Gothic"/>
                <a:cs typeface="Century Gothic"/>
                <a:sym typeface="Century Gothic"/>
              </a:defRPr>
            </a:pPr>
            <a:r>
              <a:t>All will hear his voice and come forth (Jn 5:28,29; (2 Cor 5:10))</a:t>
            </a:r>
          </a:p>
          <a:p>
            <a:pPr marL="627017" indent="-627017" defTabSz="821531">
              <a:lnSpc>
                <a:spcPct val="100000"/>
              </a:lnSpc>
              <a:spcBef>
                <a:spcPts val="1900"/>
              </a:spcBef>
              <a:buClr>
                <a:srgbClr val="515151"/>
              </a:buClr>
              <a:buSzPct val="50000"/>
              <a:buFont typeface="Zapf Dingbats"/>
              <a:buBlip>
                <a:blip r:embed="rId5"/>
              </a:buBlip>
              <a:defRPr sz="6100">
                <a:solidFill>
                  <a:srgbClr val="000000"/>
                </a:solidFill>
                <a:latin typeface="Century Gothic"/>
                <a:ea typeface="Century Gothic"/>
                <a:cs typeface="Century Gothic"/>
                <a:sym typeface="Century Gothic"/>
              </a:defRPr>
            </a:pPr>
            <a:r>
              <a:t>Every work will be brought into judgment / all made known / Judgment impartial (Eccl 12:7,13,14; Heb 4:13; Rom 2:5-12; Phili 2:9-11)</a:t>
            </a:r>
          </a:p>
          <a:p>
            <a:pPr marL="627017" indent="-627017" defTabSz="821531">
              <a:lnSpc>
                <a:spcPct val="100000"/>
              </a:lnSpc>
              <a:spcBef>
                <a:spcPts val="1900"/>
              </a:spcBef>
              <a:buClr>
                <a:srgbClr val="515151"/>
              </a:buClr>
              <a:buSzPct val="50000"/>
              <a:buFont typeface="Zapf Dingbats"/>
              <a:buBlip>
                <a:blip r:embed="rId5"/>
              </a:buBlip>
              <a:defRPr sz="6100">
                <a:solidFill>
                  <a:srgbClr val="000000"/>
                </a:solidFill>
                <a:latin typeface="Century Gothic"/>
                <a:ea typeface="Century Gothic"/>
                <a:cs typeface="Century Gothic"/>
                <a:sym typeface="Century Gothic"/>
              </a:defRPr>
            </a:pPr>
            <a:r>
              <a:t>The righteous will receive everlasting life in heaven, but the wicked, everlasting punishment in hell (Matthew 25:46)</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11">
                                            <p:bg/>
                                          </p:spTgt>
                                        </p:tgtEl>
                                        <p:attrNameLst>
                                          <p:attrName>style.visibility</p:attrName>
                                        </p:attrNameLst>
                                      </p:cBhvr>
                                      <p:to>
                                        <p:strVal val="visible"/>
                                      </p:to>
                                    </p:set>
                                    <p:animEffect filter="wipe(left)" transition="in">
                                      <p:cBhvr>
                                        <p:cTn id="7" dur="1500"/>
                                        <p:tgtEl>
                                          <p:spTgt spid="411">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411">
                                            <p:txEl>
                                              <p:pRg st="0" end="0"/>
                                            </p:txEl>
                                          </p:spTgt>
                                        </p:tgtEl>
                                        <p:attrNameLst>
                                          <p:attrName>style.visibility</p:attrName>
                                        </p:attrNameLst>
                                      </p:cBhvr>
                                      <p:to>
                                        <p:strVal val="visible"/>
                                      </p:to>
                                    </p:set>
                                    <p:animEffect filter="wipe(left)" transition="in">
                                      <p:cBhvr>
                                        <p:cTn id="10" dur="1500"/>
                                        <p:tgtEl>
                                          <p:spTgt spid="41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411">
                                            <p:txEl>
                                              <p:pRg st="1" end="1"/>
                                            </p:txEl>
                                          </p:spTgt>
                                        </p:tgtEl>
                                        <p:attrNameLst>
                                          <p:attrName>style.visibility</p:attrName>
                                        </p:attrNameLst>
                                      </p:cBhvr>
                                      <p:to>
                                        <p:strVal val="visible"/>
                                      </p:to>
                                    </p:set>
                                    <p:animEffect filter="wipe(left)" transition="in">
                                      <p:cBhvr>
                                        <p:cTn id="15" dur="1500"/>
                                        <p:tgtEl>
                                          <p:spTgt spid="41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411">
                                            <p:txEl>
                                              <p:pRg st="2" end="2"/>
                                            </p:txEl>
                                          </p:spTgt>
                                        </p:tgtEl>
                                        <p:attrNameLst>
                                          <p:attrName>style.visibility</p:attrName>
                                        </p:attrNameLst>
                                      </p:cBhvr>
                                      <p:to>
                                        <p:strVal val="visible"/>
                                      </p:to>
                                    </p:set>
                                    <p:animEffect filter="wipe(left)" transition="in">
                                      <p:cBhvr>
                                        <p:cTn id="20" dur="1500"/>
                                        <p:tgtEl>
                                          <p:spTgt spid="411">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11" grpId="1"/>
    </p:bldLst>
  </p:timing>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13" name="Image" descr="Image"/>
          <p:cNvPicPr>
            <a:picLocks noChangeAspect="1"/>
          </p:cNvPicPr>
          <p:nvPr/>
        </p:nvPicPr>
        <p:blipFill>
          <a:blip r:embed="rId2">
            <a:extLst/>
          </a:blip>
          <a:stretch>
            <a:fillRect/>
          </a:stretch>
        </p:blipFill>
        <p:spPr>
          <a:xfrm>
            <a:off x="-38420" y="680353"/>
            <a:ext cx="10305316" cy="1345902"/>
          </a:xfrm>
          <a:prstGeom prst="rect">
            <a:avLst/>
          </a:prstGeom>
          <a:ln w="12700">
            <a:miter lim="400000"/>
          </a:ln>
          <a:effectLst>
            <a:outerShdw sx="100000" sy="100000" kx="0" ky="0" algn="b" rotWithShape="0" blurRad="190500" dist="131910" dir="5400000">
              <a:srgbClr val="000000"/>
            </a:outerShdw>
          </a:effectLst>
        </p:spPr>
      </p:pic>
      <p:pic>
        <p:nvPicPr>
          <p:cNvPr id="414" name="pasted-movie.png" descr="pasted-movie.png"/>
          <p:cNvPicPr>
            <a:picLocks noChangeAspect="1"/>
          </p:cNvPicPr>
          <p:nvPr/>
        </p:nvPicPr>
        <p:blipFill>
          <a:blip r:embed="rId3">
            <a:extLst/>
          </a:blip>
          <a:stretch>
            <a:fillRect/>
          </a:stretch>
        </p:blipFill>
        <p:spPr>
          <a:xfrm>
            <a:off x="9784756" y="392498"/>
            <a:ext cx="14637664" cy="1921612"/>
          </a:xfrm>
          <a:prstGeom prst="rect">
            <a:avLst/>
          </a:prstGeom>
          <a:ln w="12700">
            <a:miter lim="400000"/>
          </a:ln>
          <a:effectLst>
            <a:outerShdw sx="100000" sy="100000" kx="0" ky="0" algn="b" rotWithShape="0" blurRad="190500" dist="131910" dir="5400000">
              <a:srgbClr val="000000"/>
            </a:outerShdw>
          </a:effectLst>
        </p:spPr>
      </p:pic>
      <p:sp>
        <p:nvSpPr>
          <p:cNvPr id="415" name="JESUS Is Coming AGAIN:"/>
          <p:cNvSpPr/>
          <p:nvPr/>
        </p:nvSpPr>
        <p:spPr>
          <a:xfrm>
            <a:off x="700776" y="2396782"/>
            <a:ext cx="22982448" cy="1668434"/>
          </a:xfrm>
          <a:prstGeom prst="roundRect">
            <a:avLst>
              <a:gd name="adj" fmla="val 38060"/>
            </a:avLst>
          </a:prstGeom>
          <a:gradFill>
            <a:gsLst>
              <a:gs pos="0">
                <a:schemeClr val="accent5">
                  <a:hueOff val="-158059"/>
                  <a:satOff val="-13250"/>
                  <a:lumOff val="10967"/>
                </a:schemeClr>
              </a:gs>
              <a:gs pos="100000">
                <a:schemeClr val="accent5">
                  <a:hueOff val="-53923"/>
                  <a:lumOff val="-6733"/>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a:lnSpc>
                <a:spcPct val="100000"/>
              </a:lnSpc>
              <a:spcBef>
                <a:spcPts val="0"/>
              </a:spcBef>
              <a:defRPr b="1" sz="8300">
                <a:ln w="12700" cap="flat">
                  <a:solidFill>
                    <a:srgbClr val="000000"/>
                  </a:solidFill>
                  <a:prstDash val="solid"/>
                  <a:miter lim="400000"/>
                </a:ln>
                <a:solidFill>
                  <a:srgbClr val="FFFFFF"/>
                </a:solidFill>
                <a:effectLst>
                  <a:outerShdw sx="100000" sy="100000" kx="0" ky="0" algn="b" rotWithShape="0" blurRad="76200" dist="63500" dir="2700000">
                    <a:srgbClr val="000000"/>
                  </a:outerShdw>
                </a:effectLst>
                <a:latin typeface="Gill Sans"/>
                <a:ea typeface="Gill Sans"/>
                <a:cs typeface="Gill Sans"/>
                <a:sym typeface="Gill Sans"/>
              </a:defRPr>
            </a:lvl1pPr>
          </a:lstStyle>
          <a:p>
            <a:pPr/>
            <a:r>
              <a:t>JESUS Is Coming AGAIN: </a:t>
            </a:r>
          </a:p>
        </p:txBody>
      </p:sp>
      <p:pic>
        <p:nvPicPr>
          <p:cNvPr id="416" name="Image" descr="Image"/>
          <p:cNvPicPr>
            <a:picLocks noChangeAspect="0"/>
          </p:cNvPicPr>
          <p:nvPr/>
        </p:nvPicPr>
        <p:blipFill>
          <a:blip r:embed="rId4">
            <a:extLst/>
          </a:blip>
          <a:stretch>
            <a:fillRect/>
          </a:stretch>
        </p:blipFill>
        <p:spPr>
          <a:xfrm>
            <a:off x="241080" y="3983783"/>
            <a:ext cx="5935678" cy="9559295"/>
          </a:xfrm>
          <a:prstGeom prst="rect">
            <a:avLst/>
          </a:prstGeom>
          <a:effectLst>
            <a:outerShdw sx="100000" sy="100000" kx="0" ky="0" algn="b" rotWithShape="0" blurRad="88900" dist="88900" dir="2932076">
              <a:srgbClr val="000000"/>
            </a:outerShdw>
          </a:effectLst>
        </p:spPr>
      </p:pic>
      <p:sp>
        <p:nvSpPr>
          <p:cNvPr id="417" name="Requires intent – Mat 7:13,14…"/>
          <p:cNvSpPr txBox="1"/>
          <p:nvPr/>
        </p:nvSpPr>
        <p:spPr>
          <a:xfrm>
            <a:off x="6875443" y="4147889"/>
            <a:ext cx="17068172" cy="9322594"/>
          </a:xfrm>
          <a:prstGeom prst="rect">
            <a:avLst/>
          </a:prstGeom>
          <a:ln w="12700">
            <a:miter lim="400000"/>
          </a:ln>
          <a:effectLst>
            <a:outerShdw sx="100000" sy="100000" kx="0" ky="0" algn="b" rotWithShape="0" blurRad="317500" dist="165100" dir="3086182">
              <a:srgbClr val="000000">
                <a:alpha val="31274"/>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635000" indent="-635000" defTabSz="821531">
              <a:lnSpc>
                <a:spcPct val="100000"/>
              </a:lnSpc>
              <a:spcBef>
                <a:spcPts val="1500"/>
              </a:spcBef>
              <a:buClr>
                <a:srgbClr val="515151"/>
              </a:buClr>
              <a:buSzPct val="50000"/>
              <a:buFont typeface="Zapf Dingbats"/>
              <a:buBlip>
                <a:blip r:embed="rId5"/>
              </a:buBlip>
              <a:defRPr sz="5700">
                <a:solidFill>
                  <a:srgbClr val="000000"/>
                </a:solidFill>
                <a:latin typeface="Century Gothic"/>
                <a:ea typeface="Century Gothic"/>
                <a:cs typeface="Century Gothic"/>
                <a:sym typeface="Century Gothic"/>
              </a:defRPr>
            </a:pPr>
            <a:r>
              <a:t>Requires </a:t>
            </a:r>
            <a:r>
              <a:rPr b="1"/>
              <a:t>intent</a:t>
            </a:r>
            <a:r>
              <a:t> – Mat 7:13,14</a:t>
            </a:r>
          </a:p>
          <a:p>
            <a:pPr marL="635000" indent="-635000" defTabSz="821531">
              <a:lnSpc>
                <a:spcPct val="100000"/>
              </a:lnSpc>
              <a:spcBef>
                <a:spcPts val="1500"/>
              </a:spcBef>
              <a:buClr>
                <a:srgbClr val="515151"/>
              </a:buClr>
              <a:buSzPct val="50000"/>
              <a:buFont typeface="Zapf Dingbats"/>
              <a:buBlip>
                <a:blip r:embed="rId5"/>
              </a:buBlip>
              <a:defRPr sz="5700">
                <a:solidFill>
                  <a:srgbClr val="000000"/>
                </a:solidFill>
                <a:latin typeface="Century Gothic"/>
                <a:ea typeface="Century Gothic"/>
                <a:cs typeface="Century Gothic"/>
                <a:sym typeface="Century Gothic"/>
              </a:defRPr>
            </a:pPr>
            <a:r>
              <a:t>Requires </a:t>
            </a:r>
            <a:r>
              <a:rPr b="1"/>
              <a:t>faith</a:t>
            </a:r>
            <a:r>
              <a:t> – John 8:24; Heb 11:6</a:t>
            </a:r>
          </a:p>
          <a:p>
            <a:pPr marL="635000" indent="-635000" defTabSz="821531">
              <a:lnSpc>
                <a:spcPct val="100000"/>
              </a:lnSpc>
              <a:spcBef>
                <a:spcPts val="1500"/>
              </a:spcBef>
              <a:buClr>
                <a:srgbClr val="515151"/>
              </a:buClr>
              <a:buSzPct val="50000"/>
              <a:buFont typeface="Zapf Dingbats"/>
              <a:buBlip>
                <a:blip r:embed="rId5"/>
              </a:buBlip>
              <a:defRPr sz="5700">
                <a:solidFill>
                  <a:srgbClr val="000000"/>
                </a:solidFill>
                <a:latin typeface="Century Gothic"/>
                <a:ea typeface="Century Gothic"/>
                <a:cs typeface="Century Gothic"/>
                <a:sym typeface="Century Gothic"/>
              </a:defRPr>
            </a:pPr>
            <a:r>
              <a:t>Requires </a:t>
            </a:r>
            <a:r>
              <a:rPr b="1"/>
              <a:t>repentance</a:t>
            </a:r>
            <a:r>
              <a:t> – Acts 17:30,31</a:t>
            </a:r>
          </a:p>
          <a:p>
            <a:pPr marL="635000" indent="-635000" defTabSz="821531">
              <a:lnSpc>
                <a:spcPct val="100000"/>
              </a:lnSpc>
              <a:spcBef>
                <a:spcPts val="1500"/>
              </a:spcBef>
              <a:buClr>
                <a:srgbClr val="515151"/>
              </a:buClr>
              <a:buSzPct val="50000"/>
              <a:buFont typeface="Zapf Dingbats"/>
              <a:buBlip>
                <a:blip r:embed="rId5"/>
              </a:buBlip>
              <a:defRPr sz="5700">
                <a:solidFill>
                  <a:srgbClr val="000000"/>
                </a:solidFill>
                <a:latin typeface="Century Gothic"/>
                <a:ea typeface="Century Gothic"/>
                <a:cs typeface="Century Gothic"/>
                <a:sym typeface="Century Gothic"/>
              </a:defRPr>
            </a:pPr>
            <a:r>
              <a:t>Requires </a:t>
            </a:r>
            <a:r>
              <a:rPr b="1"/>
              <a:t>confession</a:t>
            </a:r>
            <a:r>
              <a:t> – Rom 10:9,10</a:t>
            </a:r>
          </a:p>
          <a:p>
            <a:pPr marL="635000" indent="-635000" defTabSz="821531">
              <a:lnSpc>
                <a:spcPct val="100000"/>
              </a:lnSpc>
              <a:spcBef>
                <a:spcPts val="1500"/>
              </a:spcBef>
              <a:buClr>
                <a:srgbClr val="515151"/>
              </a:buClr>
              <a:buSzPct val="50000"/>
              <a:buFont typeface="Zapf Dingbats"/>
              <a:buBlip>
                <a:blip r:embed="rId5"/>
              </a:buBlip>
              <a:defRPr sz="5700">
                <a:solidFill>
                  <a:srgbClr val="000000"/>
                </a:solidFill>
                <a:latin typeface="Century Gothic"/>
                <a:ea typeface="Century Gothic"/>
                <a:cs typeface="Century Gothic"/>
                <a:sym typeface="Century Gothic"/>
              </a:defRPr>
            </a:pPr>
            <a:r>
              <a:t>Requires </a:t>
            </a:r>
            <a:r>
              <a:rPr b="1"/>
              <a:t>baptism &amp; continued obedience</a:t>
            </a:r>
            <a:r>
              <a:t> – Mark 16:16; Acts 2:38; Rom. 6:3-6,16,17; Heb. 5:8,9</a:t>
            </a:r>
          </a:p>
          <a:p>
            <a:pPr marL="635000" indent="-635000" defTabSz="821531">
              <a:lnSpc>
                <a:spcPct val="100000"/>
              </a:lnSpc>
              <a:spcBef>
                <a:spcPts val="1500"/>
              </a:spcBef>
              <a:buClr>
                <a:srgbClr val="515151"/>
              </a:buClr>
              <a:buSzPct val="50000"/>
              <a:buFont typeface="Zapf Dingbats"/>
              <a:buBlip>
                <a:blip r:embed="rId5"/>
              </a:buBlip>
              <a:defRPr sz="5700">
                <a:solidFill>
                  <a:srgbClr val="000000"/>
                </a:solidFill>
                <a:latin typeface="Century Gothic"/>
                <a:ea typeface="Century Gothic"/>
                <a:cs typeface="Century Gothic"/>
                <a:sym typeface="Century Gothic"/>
              </a:defRPr>
            </a:pPr>
            <a:r>
              <a:t>Requires </a:t>
            </a:r>
            <a:r>
              <a:rPr b="1"/>
              <a:t>purpose</a:t>
            </a:r>
            <a:r>
              <a:t> – Acts 11:23</a:t>
            </a:r>
          </a:p>
          <a:p>
            <a:pPr marL="635000" indent="-635000" defTabSz="821531">
              <a:lnSpc>
                <a:spcPct val="100000"/>
              </a:lnSpc>
              <a:spcBef>
                <a:spcPts val="1500"/>
              </a:spcBef>
              <a:buClr>
                <a:srgbClr val="515151"/>
              </a:buClr>
              <a:buSzPct val="50000"/>
              <a:buFont typeface="Zapf Dingbats"/>
              <a:buBlip>
                <a:blip r:embed="rId5"/>
              </a:buBlip>
              <a:defRPr sz="5700">
                <a:solidFill>
                  <a:srgbClr val="000000"/>
                </a:solidFill>
                <a:latin typeface="Century Gothic"/>
                <a:ea typeface="Century Gothic"/>
                <a:cs typeface="Century Gothic"/>
                <a:sym typeface="Century Gothic"/>
              </a:defRPr>
            </a:pPr>
            <a:r>
              <a:t>Requires </a:t>
            </a:r>
            <a:r>
              <a:rPr b="1"/>
              <a:t>diligence</a:t>
            </a:r>
            <a:r>
              <a:t> – 2 Pet 3:5-11</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17">
                                            <p:txEl>
                                              <p:pRg st="1" end="1"/>
                                            </p:txEl>
                                          </p:spTgt>
                                        </p:tgtEl>
                                        <p:attrNameLst>
                                          <p:attrName>style.visibility</p:attrName>
                                        </p:attrNameLst>
                                      </p:cBhvr>
                                      <p:to>
                                        <p:strVal val="visible"/>
                                      </p:to>
                                    </p:set>
                                    <p:animEffect filter="wipe(left)" transition="in">
                                      <p:cBhvr>
                                        <p:cTn id="7" dur="1500"/>
                                        <p:tgtEl>
                                          <p:spTgt spid="41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417">
                                            <p:txEl>
                                              <p:pRg st="2" end="2"/>
                                            </p:txEl>
                                          </p:spTgt>
                                        </p:tgtEl>
                                        <p:attrNameLst>
                                          <p:attrName>style.visibility</p:attrName>
                                        </p:attrNameLst>
                                      </p:cBhvr>
                                      <p:to>
                                        <p:strVal val="visible"/>
                                      </p:to>
                                    </p:set>
                                    <p:animEffect filter="wipe(left)" transition="in">
                                      <p:cBhvr>
                                        <p:cTn id="12" dur="1500"/>
                                        <p:tgtEl>
                                          <p:spTgt spid="41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417">
                                            <p:txEl>
                                              <p:pRg st="3" end="3"/>
                                            </p:txEl>
                                          </p:spTgt>
                                        </p:tgtEl>
                                        <p:attrNameLst>
                                          <p:attrName>style.visibility</p:attrName>
                                        </p:attrNameLst>
                                      </p:cBhvr>
                                      <p:to>
                                        <p:strVal val="visible"/>
                                      </p:to>
                                    </p:set>
                                    <p:animEffect filter="wipe(left)" transition="in">
                                      <p:cBhvr>
                                        <p:cTn id="17" dur="1500"/>
                                        <p:tgtEl>
                                          <p:spTgt spid="41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417">
                                            <p:txEl>
                                              <p:pRg st="4" end="4"/>
                                            </p:txEl>
                                          </p:spTgt>
                                        </p:tgtEl>
                                        <p:attrNameLst>
                                          <p:attrName>style.visibility</p:attrName>
                                        </p:attrNameLst>
                                      </p:cBhvr>
                                      <p:to>
                                        <p:strVal val="visible"/>
                                      </p:to>
                                    </p:set>
                                    <p:animEffect filter="wipe(left)" transition="in">
                                      <p:cBhvr>
                                        <p:cTn id="22" dur="1500"/>
                                        <p:tgtEl>
                                          <p:spTgt spid="41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2" grpId="1" fill="hold">
                                  <p:stCondLst>
                                    <p:cond delay="0"/>
                                  </p:stCondLst>
                                  <p:iterate type="el" backwards="0">
                                    <p:tmAbs val="0"/>
                                  </p:iterate>
                                  <p:childTnLst>
                                    <p:set>
                                      <p:cBhvr>
                                        <p:cTn id="26" fill="hold"/>
                                        <p:tgtEl>
                                          <p:spTgt spid="417">
                                            <p:txEl>
                                              <p:pRg st="5" end="5"/>
                                            </p:txEl>
                                          </p:spTgt>
                                        </p:tgtEl>
                                        <p:attrNameLst>
                                          <p:attrName>style.visibility</p:attrName>
                                        </p:attrNameLst>
                                      </p:cBhvr>
                                      <p:to>
                                        <p:strVal val="visible"/>
                                      </p:to>
                                    </p:set>
                                    <p:animEffect filter="wipe(left)" transition="in">
                                      <p:cBhvr>
                                        <p:cTn id="27" dur="1500"/>
                                        <p:tgtEl>
                                          <p:spTgt spid="417">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8" presetID="22" grpId="1" fill="hold">
                                  <p:stCondLst>
                                    <p:cond delay="0"/>
                                  </p:stCondLst>
                                  <p:iterate type="el" backwards="0">
                                    <p:tmAbs val="0"/>
                                  </p:iterate>
                                  <p:childTnLst>
                                    <p:set>
                                      <p:cBhvr>
                                        <p:cTn id="31" fill="hold"/>
                                        <p:tgtEl>
                                          <p:spTgt spid="417">
                                            <p:txEl>
                                              <p:pRg st="6" end="6"/>
                                            </p:txEl>
                                          </p:spTgt>
                                        </p:tgtEl>
                                        <p:attrNameLst>
                                          <p:attrName>style.visibility</p:attrName>
                                        </p:attrNameLst>
                                      </p:cBhvr>
                                      <p:to>
                                        <p:strVal val="visible"/>
                                      </p:to>
                                    </p:set>
                                    <p:animEffect filter="wipe(left)" transition="in">
                                      <p:cBhvr>
                                        <p:cTn id="32" dur="1500"/>
                                        <p:tgtEl>
                                          <p:spTgt spid="417">
                                            <p:txEl>
                                              <p:pRg st="6" end="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17" grpId="1"/>
    </p:bldLst>
  </p:timing>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19" name="Image" descr="Image"/>
          <p:cNvPicPr>
            <a:picLocks noChangeAspect="1"/>
          </p:cNvPicPr>
          <p:nvPr/>
        </p:nvPicPr>
        <p:blipFill>
          <a:blip r:embed="rId2">
            <a:extLst/>
          </a:blip>
          <a:stretch>
            <a:fillRect/>
          </a:stretch>
        </p:blipFill>
        <p:spPr>
          <a:xfrm>
            <a:off x="-38420" y="680353"/>
            <a:ext cx="10305316" cy="1345902"/>
          </a:xfrm>
          <a:prstGeom prst="rect">
            <a:avLst/>
          </a:prstGeom>
          <a:ln w="12700">
            <a:miter lim="400000"/>
          </a:ln>
          <a:effectLst>
            <a:outerShdw sx="100000" sy="100000" kx="0" ky="0" algn="b" rotWithShape="0" blurRad="190500" dist="131910" dir="5400000">
              <a:srgbClr val="000000"/>
            </a:outerShdw>
          </a:effectLst>
        </p:spPr>
      </p:pic>
      <p:pic>
        <p:nvPicPr>
          <p:cNvPr id="420" name="pasted-movie.png" descr="pasted-movie.png"/>
          <p:cNvPicPr>
            <a:picLocks noChangeAspect="1"/>
          </p:cNvPicPr>
          <p:nvPr/>
        </p:nvPicPr>
        <p:blipFill>
          <a:blip r:embed="rId3">
            <a:extLst/>
          </a:blip>
          <a:stretch>
            <a:fillRect/>
          </a:stretch>
        </p:blipFill>
        <p:spPr>
          <a:xfrm>
            <a:off x="9784756" y="392498"/>
            <a:ext cx="14637664" cy="1921612"/>
          </a:xfrm>
          <a:prstGeom prst="rect">
            <a:avLst/>
          </a:prstGeom>
          <a:ln w="12700">
            <a:miter lim="400000"/>
          </a:ln>
          <a:effectLst>
            <a:outerShdw sx="100000" sy="100000" kx="0" ky="0" algn="b" rotWithShape="0" blurRad="190500" dist="131910" dir="5400000">
              <a:srgbClr val="000000"/>
            </a:outerShdw>
          </a:effectLst>
        </p:spPr>
      </p:pic>
      <p:sp>
        <p:nvSpPr>
          <p:cNvPr id="421" name="JESUS Is Coming AGAIN:"/>
          <p:cNvSpPr/>
          <p:nvPr/>
        </p:nvSpPr>
        <p:spPr>
          <a:xfrm>
            <a:off x="700776" y="2396782"/>
            <a:ext cx="22982448" cy="1668434"/>
          </a:xfrm>
          <a:prstGeom prst="roundRect">
            <a:avLst>
              <a:gd name="adj" fmla="val 38060"/>
            </a:avLst>
          </a:prstGeom>
          <a:gradFill>
            <a:gsLst>
              <a:gs pos="0">
                <a:schemeClr val="accent5">
                  <a:hueOff val="-158059"/>
                  <a:satOff val="-13250"/>
                  <a:lumOff val="10967"/>
                </a:schemeClr>
              </a:gs>
              <a:gs pos="100000">
                <a:schemeClr val="accent5">
                  <a:hueOff val="-53923"/>
                  <a:lumOff val="-6733"/>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a:lnSpc>
                <a:spcPct val="100000"/>
              </a:lnSpc>
              <a:spcBef>
                <a:spcPts val="0"/>
              </a:spcBef>
              <a:defRPr b="1" sz="8300">
                <a:ln w="12700" cap="flat">
                  <a:solidFill>
                    <a:srgbClr val="000000"/>
                  </a:solidFill>
                  <a:prstDash val="solid"/>
                  <a:miter lim="400000"/>
                </a:ln>
                <a:solidFill>
                  <a:srgbClr val="FFFFFF"/>
                </a:solidFill>
                <a:effectLst>
                  <a:outerShdw sx="100000" sy="100000" kx="0" ky="0" algn="b" rotWithShape="0" blurRad="76200" dist="63500" dir="2700000">
                    <a:srgbClr val="000000"/>
                  </a:outerShdw>
                </a:effectLst>
                <a:latin typeface="Gill Sans"/>
                <a:ea typeface="Gill Sans"/>
                <a:cs typeface="Gill Sans"/>
                <a:sym typeface="Gill Sans"/>
              </a:defRPr>
            </a:lvl1pPr>
          </a:lstStyle>
          <a:p>
            <a:pPr/>
            <a:r>
              <a:t>JESUS Is Coming AGAIN: </a:t>
            </a:r>
          </a:p>
        </p:txBody>
      </p:sp>
      <p:pic>
        <p:nvPicPr>
          <p:cNvPr id="422" name="Image" descr="Image"/>
          <p:cNvPicPr>
            <a:picLocks noChangeAspect="0"/>
          </p:cNvPicPr>
          <p:nvPr/>
        </p:nvPicPr>
        <p:blipFill>
          <a:blip r:embed="rId4">
            <a:extLst/>
          </a:blip>
          <a:stretch>
            <a:fillRect/>
          </a:stretch>
        </p:blipFill>
        <p:spPr>
          <a:xfrm>
            <a:off x="241080" y="3983783"/>
            <a:ext cx="5935678" cy="9559295"/>
          </a:xfrm>
          <a:prstGeom prst="rect">
            <a:avLst/>
          </a:prstGeom>
          <a:effectLst>
            <a:outerShdw sx="100000" sy="100000" kx="0" ky="0" algn="b" rotWithShape="0" blurRad="88900" dist="88900" dir="2932076">
              <a:srgbClr val="000000"/>
            </a:outerShdw>
          </a:effectLst>
        </p:spPr>
      </p:pic>
      <p:sp>
        <p:nvSpPr>
          <p:cNvPr id="423" name="2 Peter 3:14–15 (NKJV)…"/>
          <p:cNvSpPr txBox="1"/>
          <p:nvPr/>
        </p:nvSpPr>
        <p:spPr>
          <a:xfrm>
            <a:off x="6252752" y="4435744"/>
            <a:ext cx="17664282" cy="907430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ctr" defTabSz="642937">
              <a:lnSpc>
                <a:spcPct val="100000"/>
              </a:lnSpc>
              <a:spcBef>
                <a:spcPts val="0"/>
              </a:spcBef>
              <a:defRPr b="1" sz="8800">
                <a:solidFill>
                  <a:srgbClr val="000000"/>
                </a:solidFill>
                <a:latin typeface="Times New Roman"/>
                <a:ea typeface="Times New Roman"/>
                <a:cs typeface="Times New Roman"/>
                <a:sym typeface="Times New Roman"/>
              </a:defRPr>
            </a:pPr>
            <a:r>
              <a:t>2 Peter 3:14–15 (NKJV)</a:t>
            </a:r>
          </a:p>
          <a:p>
            <a:pPr algn="ctr" defTabSz="642937">
              <a:lnSpc>
                <a:spcPct val="100000"/>
              </a:lnSpc>
              <a:spcBef>
                <a:spcPts val="0"/>
              </a:spcBef>
              <a:defRPr sz="8800">
                <a:solidFill>
                  <a:srgbClr val="000000"/>
                </a:solidFill>
                <a:latin typeface="Times New Roman"/>
                <a:ea typeface="Times New Roman"/>
                <a:cs typeface="Times New Roman"/>
                <a:sym typeface="Times New Roman"/>
              </a:defRPr>
            </a:pPr>
            <a:r>
              <a:rPr baseline="31999"/>
              <a:t>14</a:t>
            </a:r>
            <a:r>
              <a:t> Therefore, beloved, looking forward to these things, be diligent to be found by Him in peace, without spot and blameless; </a:t>
            </a:r>
            <a:r>
              <a:rPr baseline="31999"/>
              <a:t>15</a:t>
            </a:r>
            <a:r>
              <a:t> and consider </a:t>
            </a:r>
            <a:r>
              <a:rPr i="1"/>
              <a:t>that</a:t>
            </a:r>
            <a:r>
              <a:t> the longsuffering of our Lord </a:t>
            </a:r>
            <a:r>
              <a:rPr i="1"/>
              <a:t>is</a:t>
            </a:r>
            <a:r>
              <a:t> salvation—</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425" name="Image" descr="Image"/>
          <p:cNvPicPr>
            <a:picLocks noChangeAspect="1"/>
          </p:cNvPicPr>
          <p:nvPr/>
        </p:nvPicPr>
        <p:blipFill>
          <a:blip r:embed="rId2">
            <a:extLst/>
          </a:blip>
          <a:stretch>
            <a:fillRect/>
          </a:stretch>
        </p:blipFill>
        <p:spPr>
          <a:xfrm>
            <a:off x="-38420" y="680353"/>
            <a:ext cx="10305316" cy="1345902"/>
          </a:xfrm>
          <a:prstGeom prst="rect">
            <a:avLst/>
          </a:prstGeom>
          <a:ln w="12700">
            <a:miter lim="400000"/>
          </a:ln>
          <a:effectLst>
            <a:outerShdw sx="100000" sy="100000" kx="0" ky="0" algn="b" rotWithShape="0" blurRad="190500" dist="131910" dir="5400000">
              <a:srgbClr val="000000"/>
            </a:outerShdw>
          </a:effectLst>
        </p:spPr>
      </p:pic>
      <p:pic>
        <p:nvPicPr>
          <p:cNvPr id="426" name="pasted-movie.png" descr="pasted-movie.png"/>
          <p:cNvPicPr>
            <a:picLocks noChangeAspect="1"/>
          </p:cNvPicPr>
          <p:nvPr/>
        </p:nvPicPr>
        <p:blipFill>
          <a:blip r:embed="rId3">
            <a:extLst/>
          </a:blip>
          <a:stretch>
            <a:fillRect/>
          </a:stretch>
        </p:blipFill>
        <p:spPr>
          <a:xfrm>
            <a:off x="9784756" y="392498"/>
            <a:ext cx="14637664" cy="1921612"/>
          </a:xfrm>
          <a:prstGeom prst="rect">
            <a:avLst/>
          </a:prstGeom>
          <a:ln w="12700">
            <a:miter lim="400000"/>
          </a:ln>
          <a:effectLst>
            <a:outerShdw sx="100000" sy="100000" kx="0" ky="0" algn="b" rotWithShape="0" blurRad="190500" dist="131910" dir="5400000">
              <a:srgbClr val="000000"/>
            </a:outerShdw>
          </a:effectLst>
        </p:spPr>
      </p:pic>
      <p:sp>
        <p:nvSpPr>
          <p:cNvPr id="427" name="JESUS Is Coming AGAIN:"/>
          <p:cNvSpPr/>
          <p:nvPr/>
        </p:nvSpPr>
        <p:spPr>
          <a:xfrm>
            <a:off x="700776" y="2396782"/>
            <a:ext cx="22982448" cy="1668434"/>
          </a:xfrm>
          <a:prstGeom prst="roundRect">
            <a:avLst>
              <a:gd name="adj" fmla="val 38060"/>
            </a:avLst>
          </a:prstGeom>
          <a:gradFill>
            <a:gsLst>
              <a:gs pos="0">
                <a:schemeClr val="accent5">
                  <a:hueOff val="-158059"/>
                  <a:satOff val="-13250"/>
                  <a:lumOff val="10967"/>
                </a:schemeClr>
              </a:gs>
              <a:gs pos="100000">
                <a:schemeClr val="accent5">
                  <a:hueOff val="-53923"/>
                  <a:lumOff val="-6733"/>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a:lnSpc>
                <a:spcPct val="100000"/>
              </a:lnSpc>
              <a:spcBef>
                <a:spcPts val="0"/>
              </a:spcBef>
              <a:defRPr b="1" sz="8300">
                <a:ln w="12700" cap="flat">
                  <a:solidFill>
                    <a:srgbClr val="000000"/>
                  </a:solidFill>
                  <a:prstDash val="solid"/>
                  <a:miter lim="400000"/>
                </a:ln>
                <a:solidFill>
                  <a:srgbClr val="FFFFFF"/>
                </a:solidFill>
                <a:effectLst>
                  <a:outerShdw sx="100000" sy="100000" kx="0" ky="0" algn="b" rotWithShape="0" blurRad="76200" dist="63500" dir="2700000">
                    <a:srgbClr val="000000"/>
                  </a:outerShdw>
                </a:effectLst>
                <a:latin typeface="Gill Sans"/>
                <a:ea typeface="Gill Sans"/>
                <a:cs typeface="Gill Sans"/>
                <a:sym typeface="Gill Sans"/>
              </a:defRPr>
            </a:lvl1pPr>
          </a:lstStyle>
          <a:p>
            <a:pPr/>
            <a:r>
              <a:t>JESUS Is Coming AGAIN: </a:t>
            </a:r>
          </a:p>
        </p:txBody>
      </p:sp>
      <p:pic>
        <p:nvPicPr>
          <p:cNvPr id="428" name="Image" descr="Image"/>
          <p:cNvPicPr>
            <a:picLocks noChangeAspect="0"/>
          </p:cNvPicPr>
          <p:nvPr/>
        </p:nvPicPr>
        <p:blipFill>
          <a:blip r:embed="rId4">
            <a:extLst/>
          </a:blip>
          <a:stretch>
            <a:fillRect/>
          </a:stretch>
        </p:blipFill>
        <p:spPr>
          <a:xfrm>
            <a:off x="241080" y="3983783"/>
            <a:ext cx="5935678" cy="9559295"/>
          </a:xfrm>
          <a:prstGeom prst="rect">
            <a:avLst/>
          </a:prstGeom>
          <a:effectLst>
            <a:outerShdw sx="100000" sy="100000" kx="0" ky="0" algn="b" rotWithShape="0" blurRad="88900" dist="88900" dir="2932076">
              <a:srgbClr val="000000"/>
            </a:outerShdw>
          </a:effectLst>
        </p:spPr>
      </p:pic>
      <p:sp>
        <p:nvSpPr>
          <p:cNvPr id="429" name="We can mock the warnings of scripture . . . We can ignore the warnings of scripture . . .  we can delay obedience, and be found unprepared . . . (2Pt 3:1-7)…"/>
          <p:cNvSpPr txBox="1"/>
          <p:nvPr/>
        </p:nvSpPr>
        <p:spPr>
          <a:xfrm>
            <a:off x="6678529" y="4682166"/>
            <a:ext cx="16985119" cy="8162529"/>
          </a:xfrm>
          <a:prstGeom prst="rect">
            <a:avLst/>
          </a:prstGeom>
          <a:ln w="12700">
            <a:miter lim="400000"/>
          </a:ln>
          <a:effectLst>
            <a:outerShdw sx="100000" sy="100000" kx="0" ky="0" algn="b" rotWithShape="0" blurRad="317500" dist="165100" dir="3086182">
              <a:srgbClr val="000000">
                <a:alpha val="31274"/>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633046" indent="-633046" defTabSz="821531">
              <a:lnSpc>
                <a:spcPct val="100000"/>
              </a:lnSpc>
              <a:spcBef>
                <a:spcPts val="1500"/>
              </a:spcBef>
              <a:buClr>
                <a:srgbClr val="515151"/>
              </a:buClr>
              <a:buSzPct val="50000"/>
              <a:buFont typeface="Zapf Dingbats"/>
              <a:buBlip>
                <a:blip r:embed="rId5"/>
              </a:buBlip>
              <a:defRPr sz="6300">
                <a:solidFill>
                  <a:srgbClr val="000000"/>
                </a:solidFill>
                <a:latin typeface="Century Gothic"/>
                <a:ea typeface="Century Gothic"/>
                <a:cs typeface="Century Gothic"/>
                <a:sym typeface="Century Gothic"/>
              </a:defRPr>
            </a:pPr>
            <a:r>
              <a:t>We can </a:t>
            </a:r>
            <a:r>
              <a:rPr b="1"/>
              <a:t>mock</a:t>
            </a:r>
            <a:r>
              <a:t> the warnings of scripture . . . We can </a:t>
            </a:r>
            <a:r>
              <a:rPr b="1"/>
              <a:t>ignore</a:t>
            </a:r>
            <a:r>
              <a:t> the warnings of scripture . . .  we can </a:t>
            </a:r>
            <a:r>
              <a:rPr b="1"/>
              <a:t>delay</a:t>
            </a:r>
            <a:r>
              <a:t> obedience, and be found </a:t>
            </a:r>
            <a:r>
              <a:rPr b="1"/>
              <a:t>unprepared</a:t>
            </a:r>
            <a:r>
              <a:t> . . . (2Pt 3:1-7)</a:t>
            </a:r>
          </a:p>
          <a:p>
            <a:pPr marL="633046" indent="-633046" defTabSz="821531">
              <a:lnSpc>
                <a:spcPct val="100000"/>
              </a:lnSpc>
              <a:spcBef>
                <a:spcPts val="1500"/>
              </a:spcBef>
              <a:buClr>
                <a:srgbClr val="515151"/>
              </a:buClr>
              <a:buSzPct val="50000"/>
              <a:buFont typeface="Zapf Dingbats"/>
              <a:buBlip>
                <a:blip r:embed="rId5"/>
              </a:buBlip>
              <a:defRPr sz="6300">
                <a:solidFill>
                  <a:srgbClr val="000000"/>
                </a:solidFill>
                <a:latin typeface="Century Gothic"/>
                <a:ea typeface="Century Gothic"/>
                <a:cs typeface="Century Gothic"/>
                <a:sym typeface="Century Gothic"/>
              </a:defRPr>
            </a:pPr>
            <a:r>
              <a:rPr b="1"/>
              <a:t>OR</a:t>
            </a:r>
            <a:r>
              <a:t> — We can by faith </a:t>
            </a:r>
            <a:r>
              <a:rPr b="1"/>
              <a:t>heed</a:t>
            </a:r>
            <a:r>
              <a:t> the warnings &amp; promises of God and humbly obey the gospel and be diligent in serving God (2Pt 3:8-14)</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29">
                                            <p:txEl>
                                              <p:pRg st="1" end="1"/>
                                            </p:txEl>
                                          </p:spTgt>
                                        </p:tgtEl>
                                        <p:attrNameLst>
                                          <p:attrName>style.visibility</p:attrName>
                                        </p:attrNameLst>
                                      </p:cBhvr>
                                      <p:to>
                                        <p:strVal val="visible"/>
                                      </p:to>
                                    </p:set>
                                    <p:animEffect filter="wipe(left)" transition="in">
                                      <p:cBhvr>
                                        <p:cTn id="7" dur="1500"/>
                                        <p:tgtEl>
                                          <p:spTgt spid="429">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29" grpId="1"/>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29" name="Genesis 6:13-17 (NKJV)…"/>
          <p:cNvSpPr txBox="1"/>
          <p:nvPr/>
        </p:nvSpPr>
        <p:spPr>
          <a:xfrm>
            <a:off x="549230" y="218969"/>
            <a:ext cx="23285540" cy="1261010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8800">
                <a:solidFill>
                  <a:srgbClr val="FFFFFF"/>
                </a:solidFill>
                <a:latin typeface="Times New Roman"/>
                <a:ea typeface="Times New Roman"/>
                <a:cs typeface="Times New Roman"/>
                <a:sym typeface="Times New Roman"/>
              </a:defRPr>
            </a:pPr>
            <a:r>
              <a:t>Genesis 6:13-17 (NKJV) </a:t>
            </a:r>
          </a:p>
          <a:p>
            <a:pPr algn="ctr" defTabSz="457200">
              <a:lnSpc>
                <a:spcPct val="100000"/>
              </a:lnSpc>
              <a:spcBef>
                <a:spcPts val="0"/>
              </a:spcBef>
              <a:defRPr sz="9600">
                <a:solidFill>
                  <a:srgbClr val="FFFFFF"/>
                </a:solidFill>
                <a:latin typeface="Times New Roman"/>
                <a:ea typeface="Times New Roman"/>
                <a:cs typeface="Times New Roman"/>
                <a:sym typeface="Times New Roman"/>
              </a:defRPr>
            </a:pPr>
            <a:r>
              <a:rPr baseline="31999"/>
              <a:t>13</a:t>
            </a:r>
            <a:r>
              <a:t> And God said to Noah, “The end of all flesh has come before Me, for the earth is filled with violence through them; and behold, I will destroy them with the earth … </a:t>
            </a:r>
            <a:r>
              <a:rPr baseline="31999"/>
              <a:t>17 </a:t>
            </a:r>
            <a:r>
              <a:t>And behold, I Myself am bringing floodwaters on the earth, to destroy from under heaven all flesh in which </a:t>
            </a:r>
            <a:r>
              <a:rPr i="1"/>
              <a:t>is</a:t>
            </a:r>
            <a:r>
              <a:t> the breath of life; everything that </a:t>
            </a:r>
            <a:r>
              <a:rPr i="1"/>
              <a:t>is</a:t>
            </a:r>
            <a:r>
              <a:t> on the earth shall die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31" name="Front view of a red Ducati motorcycle against a black background" descr="Front view of a red Ducati motorcycle against a black background"/>
          <p:cNvPicPr>
            <a:picLocks noChangeAspect="1"/>
          </p:cNvPicPr>
          <p:nvPr>
            <p:ph type="pic" idx="21"/>
          </p:nvPr>
        </p:nvPicPr>
        <p:blipFill>
          <a:blip r:embed="rId2">
            <a:extLst/>
          </a:blip>
          <a:srcRect l="0" t="909" r="0" b="909"/>
          <a:stretch>
            <a:fillRect/>
          </a:stretch>
        </p:blipFill>
        <p:spPr>
          <a:prstGeom prst="rect">
            <a:avLst/>
          </a:prstGeom>
        </p:spPr>
      </p:pic>
      <p:pic>
        <p:nvPicPr>
          <p:cNvPr id="432" name="Image" descr="Image"/>
          <p:cNvPicPr>
            <a:picLocks noChangeAspect="1"/>
          </p:cNvPicPr>
          <p:nvPr/>
        </p:nvPicPr>
        <p:blipFill>
          <a:blip r:embed="rId3">
            <a:extLst/>
          </a:blip>
          <a:stretch>
            <a:fillRect/>
          </a:stretch>
        </p:blipFill>
        <p:spPr>
          <a:xfrm>
            <a:off x="-38420" y="680353"/>
            <a:ext cx="10305316" cy="1345902"/>
          </a:xfrm>
          <a:prstGeom prst="rect">
            <a:avLst/>
          </a:prstGeom>
          <a:ln w="12700">
            <a:miter lim="400000"/>
          </a:ln>
          <a:effectLst>
            <a:outerShdw sx="100000" sy="100000" kx="0" ky="0" algn="b" rotWithShape="0" blurRad="190500" dist="131910" dir="5400000">
              <a:srgbClr val="000000"/>
            </a:outerShdw>
          </a:effectLst>
        </p:spPr>
      </p:pic>
      <p:pic>
        <p:nvPicPr>
          <p:cNvPr id="433" name="pasted-movie.png" descr="pasted-movie.png"/>
          <p:cNvPicPr>
            <a:picLocks noChangeAspect="1"/>
          </p:cNvPicPr>
          <p:nvPr/>
        </p:nvPicPr>
        <p:blipFill>
          <a:blip r:embed="rId4">
            <a:extLst/>
          </a:blip>
          <a:stretch>
            <a:fillRect/>
          </a:stretch>
        </p:blipFill>
        <p:spPr>
          <a:xfrm>
            <a:off x="9784756" y="392498"/>
            <a:ext cx="14637664" cy="1921612"/>
          </a:xfrm>
          <a:prstGeom prst="rect">
            <a:avLst/>
          </a:prstGeom>
          <a:ln w="12700">
            <a:miter lim="400000"/>
          </a:ln>
          <a:effectLst>
            <a:outerShdw sx="100000" sy="100000" kx="0" ky="0" algn="b" rotWithShape="0" blurRad="190500" dist="131910" dir="5400000">
              <a:srgbClr val="000000"/>
            </a:outerShdw>
          </a:effectLst>
        </p:spPr>
      </p:pic>
      <p:sp>
        <p:nvSpPr>
          <p:cNvPr id="434" name="1 Peter 3:20–22 (NKJV)…"/>
          <p:cNvSpPr txBox="1"/>
          <p:nvPr/>
        </p:nvSpPr>
        <p:spPr>
          <a:xfrm>
            <a:off x="268695" y="6265103"/>
            <a:ext cx="23846611" cy="7079631"/>
          </a:xfrm>
          <a:prstGeom prst="rect">
            <a:avLst/>
          </a:prstGeom>
          <a:ln w="12700">
            <a:miter lim="400000"/>
          </a:ln>
          <a:effectLst>
            <a:outerShdw sx="100000" sy="100000" kx="0" ky="0" algn="b" rotWithShape="0" blurRad="63500" dist="99337" dir="2536648">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sz="6000">
                <a:solidFill>
                  <a:srgbClr val="FFFFFF"/>
                </a:solidFill>
                <a:effectLst>
                  <a:outerShdw sx="100000" sy="100000" kx="0" ky="0" algn="b" rotWithShape="0" blurRad="12700" dist="63500" dir="18900000">
                    <a:srgbClr val="000000"/>
                  </a:outerShdw>
                </a:effectLst>
                <a:latin typeface="Times New Roman"/>
                <a:ea typeface="Times New Roman"/>
                <a:cs typeface="Times New Roman"/>
                <a:sym typeface="Times New Roman"/>
              </a:defRPr>
            </a:pPr>
            <a:r>
              <a:t>1 Peter 3:20–22 (NKJV)</a:t>
            </a:r>
          </a:p>
          <a:p>
            <a:pPr algn="ctr" defTabSz="457200">
              <a:lnSpc>
                <a:spcPct val="100000"/>
              </a:lnSpc>
              <a:spcBef>
                <a:spcPts val="0"/>
              </a:spcBef>
              <a:defRPr sz="6000">
                <a:solidFill>
                  <a:srgbClr val="FFFFFF"/>
                </a:solidFill>
                <a:effectLst>
                  <a:outerShdw sx="100000" sy="100000" kx="0" ky="0" algn="b" rotWithShape="0" blurRad="12700" dist="63500" dir="18900000">
                    <a:srgbClr val="000000"/>
                  </a:outerShdw>
                </a:effectLst>
                <a:latin typeface="Times New Roman"/>
                <a:ea typeface="Times New Roman"/>
                <a:cs typeface="Times New Roman"/>
                <a:sym typeface="Times New Roman"/>
              </a:defRPr>
            </a:pPr>
            <a:r>
              <a:rPr baseline="31999"/>
              <a:t>20</a:t>
            </a:r>
            <a:r>
              <a:t> who formerly were disobedient, when once the Divine longsuffering waited in the days of Noah, while </a:t>
            </a:r>
            <a:r>
              <a:rPr i="1"/>
              <a:t>the</a:t>
            </a:r>
            <a:r>
              <a:t> ark was being prepared, in which a few, that is, eight souls, were saved through water. </a:t>
            </a:r>
            <a:r>
              <a:rPr baseline="31999"/>
              <a:t>21</a:t>
            </a:r>
            <a:r>
              <a:t> There is also an antitype which now saves us—baptism (not the removal of the filth of the flesh, but the answer of a good conscience toward God), through the resurrection of Jesus Christ, </a:t>
            </a:r>
            <a:r>
              <a:rPr baseline="31999"/>
              <a:t>22</a:t>
            </a:r>
            <a:r>
              <a:t> who has gone into heaven and is at the right hand of God, angels and authorities and powers having been made subject to Him.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43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38" name="Front view of a red Ducati motorcycle against a black background" descr="Front view of a red Ducati motorcycle against a black background"/>
          <p:cNvPicPr>
            <a:picLocks noChangeAspect="1"/>
          </p:cNvPicPr>
          <p:nvPr>
            <p:ph type="pic" idx="21"/>
          </p:nvPr>
        </p:nvPicPr>
        <p:blipFill>
          <a:blip r:embed="rId2">
            <a:extLst/>
          </a:blip>
          <a:srcRect l="0" t="44" r="0" b="44"/>
          <a:stretch>
            <a:fillRect/>
          </a:stretch>
        </p:blipFill>
        <p:spPr>
          <a:prstGeom prst="rect">
            <a:avLst/>
          </a:prstGeom>
        </p:spPr>
      </p:pic>
      <p:pic>
        <p:nvPicPr>
          <p:cNvPr id="439" name="Image" descr="Image"/>
          <p:cNvPicPr>
            <a:picLocks noChangeAspect="1"/>
          </p:cNvPicPr>
          <p:nvPr/>
        </p:nvPicPr>
        <p:blipFill>
          <a:blip r:embed="rId3">
            <a:extLst/>
          </a:blip>
          <a:stretch>
            <a:fillRect/>
          </a:stretch>
        </p:blipFill>
        <p:spPr>
          <a:xfrm>
            <a:off x="3320184" y="743244"/>
            <a:ext cx="17743632" cy="2317364"/>
          </a:xfrm>
          <a:prstGeom prst="rect">
            <a:avLst/>
          </a:prstGeom>
          <a:ln w="12700">
            <a:miter lim="400000"/>
          </a:ln>
          <a:effectLst>
            <a:outerShdw sx="100000" sy="100000" kx="0" ky="0" algn="b" rotWithShape="0" blurRad="190500" dist="131910" dir="5400000">
              <a:srgbClr val="000000"/>
            </a:outerShdw>
          </a:effectLst>
        </p:spPr>
      </p:pic>
      <p:pic>
        <p:nvPicPr>
          <p:cNvPr id="440" name="pasted-movie.png" descr="pasted-movie.png"/>
          <p:cNvPicPr>
            <a:picLocks noChangeAspect="1"/>
          </p:cNvPicPr>
          <p:nvPr/>
        </p:nvPicPr>
        <p:blipFill>
          <a:blip r:embed="rId4">
            <a:extLst/>
          </a:blip>
          <a:stretch>
            <a:fillRect/>
          </a:stretch>
        </p:blipFill>
        <p:spPr>
          <a:xfrm>
            <a:off x="900515" y="2749665"/>
            <a:ext cx="22582970" cy="2964660"/>
          </a:xfrm>
          <a:prstGeom prst="rect">
            <a:avLst/>
          </a:prstGeom>
          <a:ln w="12700">
            <a:miter lim="400000"/>
          </a:ln>
          <a:effectLst>
            <a:outerShdw sx="100000" sy="100000" kx="0" ky="0" algn="b" rotWithShape="0" blurRad="190500" dist="131910" dir="5400000">
              <a:srgbClr val="000000"/>
            </a:outerShdw>
          </a:effectLst>
        </p:spPr>
      </p:pic>
      <p:sp>
        <p:nvSpPr>
          <p:cNvPr id="441" name="Charts by Don McClain…"/>
          <p:cNvSpPr/>
          <p:nvPr/>
        </p:nvSpPr>
        <p:spPr>
          <a:xfrm>
            <a:off x="2391095" y="7746117"/>
            <a:ext cx="19601809" cy="5368708"/>
          </a:xfrm>
          <a:prstGeom prst="rect">
            <a:avLst/>
          </a:prstGeom>
          <a:gradFill>
            <a:gsLst>
              <a:gs pos="0">
                <a:srgbClr val="212121">
                  <a:alpha val="43000"/>
                </a:srgbClr>
              </a:gs>
              <a:gs pos="100000">
                <a:srgbClr val="58596B">
                  <a:alpha val="39000"/>
                </a:srgbClr>
              </a:gs>
            </a:gsLst>
            <a:lin ang="5400000"/>
          </a:gradFill>
          <a:ln w="12700">
            <a:miter lim="400000"/>
          </a:ln>
          <a:effectLst>
            <a:outerShdw sx="100000" sy="100000" kx="0" ky="0" algn="b" rotWithShape="0" blurRad="203200" dist="101600" dir="246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p>
            <a:pPr algn="ctr" defTabSz="642937">
              <a:lnSpc>
                <a:spcPct val="100000"/>
              </a:lnSpc>
              <a:spcBef>
                <a:spcPts val="0"/>
              </a:spcBef>
              <a:defRPr sz="4600">
                <a:solidFill>
                  <a:srgbClr val="FFD9A8"/>
                </a:solidFill>
                <a:effectLst>
                  <a:outerShdw sx="100000" sy="100000" kx="0" ky="0" algn="b" rotWithShape="0" blurRad="152400" dist="76200" dir="2460000">
                    <a:srgbClr val="000000"/>
                  </a:outerShdw>
                </a:effectLst>
                <a:latin typeface="Charcoal CY"/>
                <a:ea typeface="Charcoal CY"/>
                <a:cs typeface="Charcoal CY"/>
                <a:sym typeface="Charcoal CY"/>
              </a:defRPr>
            </a:pPr>
            <a:r>
              <a:t>Charts by Don McClain</a:t>
            </a:r>
          </a:p>
          <a:p>
            <a:pPr algn="ctr" defTabSz="642937">
              <a:lnSpc>
                <a:spcPct val="100000"/>
              </a:lnSpc>
              <a:spcBef>
                <a:spcPts val="0"/>
              </a:spcBef>
              <a:defRPr sz="3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Preached July 14, 2024, Bryant Church of Christ, 9500 AR 5, Alexander AR 72002</a:t>
            </a:r>
          </a:p>
          <a:p>
            <a:pPr algn="ctr" defTabSz="642937">
              <a:lnSpc>
                <a:spcPct val="100000"/>
              </a:lnSpc>
              <a:spcBef>
                <a:spcPts val="0"/>
              </a:spcBef>
              <a:defRPr sz="3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p>
          <a:p>
            <a:pPr algn="ctr" defTabSz="642937">
              <a:lnSpc>
                <a:spcPct val="100000"/>
              </a:lnSpc>
              <a:spcBef>
                <a:spcPts val="0"/>
              </a:spcBef>
              <a:defRPr sz="3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501-568-1062; 501-749-6928</a:t>
            </a:r>
          </a:p>
          <a:p>
            <a:pPr algn="ctr" defTabSz="642937">
              <a:lnSpc>
                <a:spcPct val="100000"/>
              </a:lnSpc>
              <a:spcBef>
                <a:spcPts val="0"/>
              </a:spcBef>
              <a:defRPr sz="3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Prepared using Keynote</a:t>
            </a:r>
          </a:p>
          <a:p>
            <a:pPr algn="ctr" defTabSz="642937">
              <a:lnSpc>
                <a:spcPct val="100000"/>
              </a:lnSpc>
              <a:spcBef>
                <a:spcPts val="0"/>
              </a:spcBef>
              <a:defRPr sz="3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Email – </a:t>
            </a:r>
            <a:r>
              <a:rPr>
                <a:hlinkClick r:id="rId5" invalidUrl="" action="" tgtFrame="" tooltip="" history="1" highlightClick="0" endSnd="0"/>
              </a:rPr>
              <a:t>donmcclain@sbcglobal.net</a:t>
            </a:r>
            <a:r>
              <a:t>  </a:t>
            </a:r>
          </a:p>
          <a:p>
            <a:pPr algn="ctr" defTabSz="642937">
              <a:lnSpc>
                <a:spcPct val="100000"/>
              </a:lnSpc>
              <a:spcBef>
                <a:spcPts val="0"/>
              </a:spcBef>
              <a:defRPr sz="3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More Keynote, PPT &amp; Audio Sermons:</a:t>
            </a:r>
          </a:p>
          <a:p>
            <a:pPr algn="ctr" defTabSz="642937">
              <a:lnSpc>
                <a:spcPct val="100000"/>
              </a:lnSpc>
              <a:spcBef>
                <a:spcPts val="0"/>
              </a:spcBef>
              <a:defRPr sz="3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rPr u="sng">
                <a:hlinkClick r:id="rId6" invalidUrl="" action="" tgtFrame="" tooltip="" history="1" highlightClick="0" endSnd="0"/>
              </a:rPr>
              <a:t>BRYANTCHURCHOFCHRIST.COM</a:t>
            </a:r>
            <a:r>
              <a:t> </a:t>
            </a: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43" name="Front view of a red Ducati motorcycle against a black background" descr="Front view of a red Ducati motorcycle against a black background"/>
          <p:cNvPicPr>
            <a:picLocks noChangeAspect="1"/>
          </p:cNvPicPr>
          <p:nvPr>
            <p:ph type="pic" idx="21"/>
          </p:nvPr>
        </p:nvPicPr>
        <p:blipFill>
          <a:blip r:embed="rId2">
            <a:extLst/>
          </a:blip>
          <a:srcRect l="0" t="44" r="0" b="44"/>
          <a:stretch>
            <a:fillRect/>
          </a:stretch>
        </p:blipFill>
        <p:spPr>
          <a:prstGeom prst="rect">
            <a:avLst/>
          </a:prstGeom>
        </p:spPr>
      </p:pic>
      <p:sp>
        <p:nvSpPr>
          <p:cNvPr id="444" name="2 Peter 3:1–7 (NKJV)…"/>
          <p:cNvSpPr txBox="1"/>
          <p:nvPr/>
        </p:nvSpPr>
        <p:spPr>
          <a:xfrm>
            <a:off x="736618" y="740672"/>
            <a:ext cx="22910764" cy="12578483"/>
          </a:xfrm>
          <a:prstGeom prst="rect">
            <a:avLst/>
          </a:prstGeom>
          <a:solidFill>
            <a:srgbClr val="000000">
              <a:alpha val="37401"/>
            </a:srgbClr>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9900">
                <a:solidFill>
                  <a:srgbClr val="FFFFFF"/>
                </a:solidFill>
                <a:effectLst>
                  <a:outerShdw sx="100000" sy="100000" kx="0" ky="0" algn="b" rotWithShape="0" blurRad="50800" dist="63500" dir="1924227">
                    <a:srgbClr val="000000"/>
                  </a:outerShdw>
                </a:effectLst>
                <a:latin typeface="Times New Roman"/>
                <a:ea typeface="Times New Roman"/>
                <a:cs typeface="Times New Roman"/>
                <a:sym typeface="Times New Roman"/>
              </a:defRPr>
            </a:pPr>
            <a:r>
              <a:t>2 Peter 3:1–7 (NKJV)</a:t>
            </a:r>
          </a:p>
          <a:p>
            <a:pPr algn="ctr" defTabSz="457200">
              <a:lnSpc>
                <a:spcPct val="100000"/>
              </a:lnSpc>
              <a:spcBef>
                <a:spcPts val="0"/>
              </a:spcBef>
              <a:defRPr sz="8400">
                <a:solidFill>
                  <a:srgbClr val="FFFFFF"/>
                </a:solidFill>
                <a:effectLst>
                  <a:outerShdw sx="100000" sy="100000" kx="0" ky="0" algn="b" rotWithShape="0" blurRad="50800" dist="63500" dir="1924227">
                    <a:srgbClr val="000000"/>
                  </a:outerShdw>
                </a:effectLst>
                <a:latin typeface="Times New Roman"/>
                <a:ea typeface="Times New Roman"/>
                <a:cs typeface="Times New Roman"/>
                <a:sym typeface="Times New Roman"/>
              </a:defRPr>
            </a:pPr>
            <a:r>
              <a:rPr baseline="31999"/>
              <a:t>1</a:t>
            </a:r>
            <a:r>
              <a:t> Beloved, I now write to you this second epistle (in </a:t>
            </a:r>
            <a:r>
              <a:rPr i="1"/>
              <a:t>both of</a:t>
            </a:r>
            <a:r>
              <a:t> which I stir up your pure minds by way of reminder), </a:t>
            </a:r>
            <a:r>
              <a:rPr baseline="31999"/>
              <a:t>2</a:t>
            </a:r>
            <a:r>
              <a:t> that you may be mindful of the words which were spoken before by the holy prophets, and of the commandment of us, the apostles of the Lord and Savior, </a:t>
            </a:r>
            <a:r>
              <a:rPr baseline="31999"/>
              <a:t>3</a:t>
            </a:r>
            <a:r>
              <a:t> knowing this first: that scoffers will come in the last days, walking according to their own lusts, </a:t>
            </a:r>
            <a:r>
              <a:rPr baseline="31999"/>
              <a:t>4</a:t>
            </a:r>
            <a:r>
              <a:t> and saying, “Where is the promise of His coming? </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advClick="1" p14:dur="2000">
        <p159:morph option="byChar"/>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46" name="Front view of a red Ducati motorcycle against a black background" descr="Front view of a red Ducati motorcycle against a black background"/>
          <p:cNvPicPr>
            <a:picLocks noChangeAspect="1"/>
          </p:cNvPicPr>
          <p:nvPr>
            <p:ph type="pic" idx="21"/>
          </p:nvPr>
        </p:nvPicPr>
        <p:blipFill>
          <a:blip r:embed="rId2">
            <a:extLst/>
          </a:blip>
          <a:srcRect l="0" t="44" r="0" b="44"/>
          <a:stretch>
            <a:fillRect/>
          </a:stretch>
        </p:blipFill>
        <p:spPr>
          <a:prstGeom prst="rect">
            <a:avLst/>
          </a:prstGeom>
        </p:spPr>
      </p:pic>
      <p:sp>
        <p:nvSpPr>
          <p:cNvPr id="447" name="2 Peter 3:1–7 (NKJV)…"/>
          <p:cNvSpPr txBox="1"/>
          <p:nvPr/>
        </p:nvSpPr>
        <p:spPr>
          <a:xfrm>
            <a:off x="736618" y="740672"/>
            <a:ext cx="22910764" cy="12122902"/>
          </a:xfrm>
          <a:prstGeom prst="rect">
            <a:avLst/>
          </a:prstGeom>
          <a:solidFill>
            <a:srgbClr val="000000">
              <a:alpha val="52979"/>
            </a:srgbClr>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9900">
                <a:solidFill>
                  <a:srgbClr val="FFFFFF"/>
                </a:solidFill>
                <a:effectLst>
                  <a:outerShdw sx="100000" sy="100000" kx="0" ky="0" algn="b" rotWithShape="0" blurRad="50800" dist="63500" dir="1924227">
                    <a:srgbClr val="000000"/>
                  </a:outerShdw>
                </a:effectLst>
                <a:latin typeface="Times New Roman"/>
                <a:ea typeface="Times New Roman"/>
                <a:cs typeface="Times New Roman"/>
                <a:sym typeface="Times New Roman"/>
              </a:defRPr>
            </a:pPr>
            <a:r>
              <a:t>2 Peter 3:1–7 (NKJV)</a:t>
            </a:r>
          </a:p>
          <a:p>
            <a:pPr algn="ctr" defTabSz="457200">
              <a:lnSpc>
                <a:spcPct val="100000"/>
              </a:lnSpc>
              <a:spcBef>
                <a:spcPts val="0"/>
              </a:spcBef>
              <a:defRPr sz="8100">
                <a:solidFill>
                  <a:srgbClr val="FFFFFF"/>
                </a:solidFill>
                <a:effectLst>
                  <a:outerShdw sx="100000" sy="100000" kx="0" ky="0" algn="b" rotWithShape="0" blurRad="50800" dist="63500" dir="1924227">
                    <a:srgbClr val="000000"/>
                  </a:outerShdw>
                </a:effectLst>
                <a:latin typeface="Times New Roman"/>
                <a:ea typeface="Times New Roman"/>
                <a:cs typeface="Times New Roman"/>
                <a:sym typeface="Times New Roman"/>
              </a:defRPr>
            </a:pPr>
            <a:r>
              <a:t>For since the fathers fell asleep, all things continue as </a:t>
            </a:r>
            <a:r>
              <a:rPr i="1"/>
              <a:t>they were</a:t>
            </a:r>
            <a:r>
              <a:t> from the beginning of creation.” </a:t>
            </a:r>
            <a:r>
              <a:rPr baseline="31999"/>
              <a:t>5</a:t>
            </a:r>
            <a:r>
              <a:t> For this they willfully forget: that by the word of God the heavens were of old, and the earth standing out of water and in the water, </a:t>
            </a:r>
            <a:r>
              <a:rPr baseline="31999"/>
              <a:t>6</a:t>
            </a:r>
            <a:r>
              <a:t> by which the world </a:t>
            </a:r>
            <a:r>
              <a:rPr i="1"/>
              <a:t>that</a:t>
            </a:r>
            <a:r>
              <a:t> then existed perished, being flooded with water. </a:t>
            </a:r>
            <a:r>
              <a:rPr baseline="31999"/>
              <a:t>7</a:t>
            </a:r>
            <a:r>
              <a:t> But the heavens and the earth </a:t>
            </a:r>
            <a:r>
              <a:rPr i="1"/>
              <a:t>which</a:t>
            </a:r>
            <a:r>
              <a:t> are now preserved by the same word, are reserved for fire until the day of judgment and perdition of ungodly men.</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advClick="1" p14:dur="2000">
        <p159:morph option="byChar"/>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51" name="Group"/>
          <p:cNvGrpSpPr/>
          <p:nvPr/>
        </p:nvGrpSpPr>
        <p:grpSpPr>
          <a:xfrm>
            <a:off x="-142729" y="349033"/>
            <a:ext cx="24669458" cy="13017934"/>
            <a:chOff x="0" y="0"/>
            <a:chExt cx="24669456" cy="13017932"/>
          </a:xfrm>
        </p:grpSpPr>
        <p:pic>
          <p:nvPicPr>
            <p:cNvPr id="449" name="Screenshot 2024-06-20 at 11.00.53 AM.png" descr="Screenshot 2024-06-20 at 11.00.53 AM.png"/>
            <p:cNvPicPr>
              <a:picLocks noChangeAspect="1"/>
            </p:cNvPicPr>
            <p:nvPr/>
          </p:nvPicPr>
          <p:blipFill>
            <a:blip r:embed="rId2">
              <a:extLst/>
            </a:blip>
            <a:stretch>
              <a:fillRect/>
            </a:stretch>
          </p:blipFill>
          <p:spPr>
            <a:xfrm>
              <a:off x="11922398" y="0"/>
              <a:ext cx="12747059" cy="13017933"/>
            </a:xfrm>
            <a:prstGeom prst="rect">
              <a:avLst/>
            </a:prstGeom>
            <a:ln w="12700" cap="flat">
              <a:noFill/>
              <a:miter lim="400000"/>
            </a:ln>
            <a:effectLst/>
          </p:spPr>
        </p:pic>
        <p:pic>
          <p:nvPicPr>
            <p:cNvPr id="450" name="Screenshot 2024-06-20 at 11.03.43 AM.png" descr="Screenshot 2024-06-20 at 11.03.43 AM.png"/>
            <p:cNvPicPr>
              <a:picLocks noChangeAspect="1"/>
            </p:cNvPicPr>
            <p:nvPr/>
          </p:nvPicPr>
          <p:blipFill>
            <a:blip r:embed="rId3">
              <a:extLst/>
            </a:blip>
            <a:stretch>
              <a:fillRect/>
            </a:stretch>
          </p:blipFill>
          <p:spPr>
            <a:xfrm>
              <a:off x="0" y="0"/>
              <a:ext cx="11926835" cy="13017933"/>
            </a:xfrm>
            <a:prstGeom prst="rect">
              <a:avLst/>
            </a:prstGeom>
            <a:ln w="12700" cap="flat">
              <a:noFill/>
              <a:miter lim="400000"/>
            </a:ln>
            <a:effectLst/>
          </p:spPr>
        </p:pic>
      </p:gr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advClick="1" p14:dur="2000">
        <p159:morph option="byChar"/>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53" name="Screenshot 2024-06-18 at 8.04.13 PM.png" descr="Screenshot 2024-06-18 at 8.04.13 PM.png"/>
          <p:cNvPicPr>
            <a:picLocks noChangeAspect="1"/>
          </p:cNvPicPr>
          <p:nvPr/>
        </p:nvPicPr>
        <p:blipFill>
          <a:blip r:embed="rId2">
            <a:extLst/>
          </a:blip>
          <a:stretch>
            <a:fillRect/>
          </a:stretch>
        </p:blipFill>
        <p:spPr>
          <a:xfrm>
            <a:off x="3062228" y="112410"/>
            <a:ext cx="16344002" cy="137160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31" name="Genesis 7:4-12 (NKJV)…"/>
          <p:cNvSpPr txBox="1"/>
          <p:nvPr/>
        </p:nvSpPr>
        <p:spPr>
          <a:xfrm>
            <a:off x="549230" y="218969"/>
            <a:ext cx="23285540" cy="1327806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8800">
                <a:solidFill>
                  <a:srgbClr val="FFFFFF"/>
                </a:solidFill>
                <a:latin typeface="Times New Roman"/>
                <a:ea typeface="Times New Roman"/>
                <a:cs typeface="Times New Roman"/>
                <a:sym typeface="Times New Roman"/>
              </a:defRPr>
            </a:pPr>
            <a:r>
              <a:t>Genesis 7:4-12 (NKJV) </a:t>
            </a:r>
          </a:p>
          <a:p>
            <a:pPr algn="ctr" defTabSz="457200">
              <a:lnSpc>
                <a:spcPct val="100000"/>
              </a:lnSpc>
              <a:spcBef>
                <a:spcPts val="0"/>
              </a:spcBef>
              <a:defRPr sz="8200">
                <a:solidFill>
                  <a:srgbClr val="FFFFFF"/>
                </a:solidFill>
                <a:latin typeface="Times New Roman"/>
                <a:ea typeface="Times New Roman"/>
                <a:cs typeface="Times New Roman"/>
                <a:sym typeface="Times New Roman"/>
              </a:defRPr>
            </a:pPr>
            <a:r>
              <a:rPr baseline="31999"/>
              <a:t>7:4 </a:t>
            </a:r>
            <a:r>
              <a:t>For after seven more days I will cause it to rain on the earth forty days and forty nights, and I will destroy from the face of the earth all living things that I have made … </a:t>
            </a:r>
            <a:r>
              <a:rPr baseline="31999"/>
              <a:t>10 </a:t>
            </a:r>
            <a:r>
              <a:t>And it came to pass after seven days that the waters of the flood were on the earth. </a:t>
            </a:r>
            <a:r>
              <a:rPr baseline="31999"/>
              <a:t>11 </a:t>
            </a:r>
            <a:r>
              <a:t>In the six hundredth year of Noah’s life, in the second month, the seventeenth day of the month, on that day all the fountains of the great deep were broken up, and the windows of heaven were opened. </a:t>
            </a:r>
            <a:r>
              <a:rPr baseline="31999"/>
              <a:t>12 </a:t>
            </a:r>
            <a:r>
              <a:t>And the rain was on the earth forty days and forty nights.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33" name="Genesis 7:16–24 (NKJV)…"/>
          <p:cNvSpPr txBox="1"/>
          <p:nvPr/>
        </p:nvSpPr>
        <p:spPr>
          <a:xfrm>
            <a:off x="549230" y="218969"/>
            <a:ext cx="23285540" cy="131516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8800">
                <a:solidFill>
                  <a:srgbClr val="FFFFFF"/>
                </a:solidFill>
                <a:latin typeface="Times New Roman"/>
                <a:ea typeface="Times New Roman"/>
                <a:cs typeface="Times New Roman"/>
                <a:sym typeface="Times New Roman"/>
              </a:defRPr>
            </a:pPr>
            <a:r>
              <a:t>Genesis 7:16–24 (NKJV) </a:t>
            </a:r>
          </a:p>
          <a:p>
            <a:pPr algn="ctr" defTabSz="457200">
              <a:lnSpc>
                <a:spcPct val="100000"/>
              </a:lnSpc>
              <a:spcBef>
                <a:spcPts val="0"/>
              </a:spcBef>
              <a:defRPr sz="8100">
                <a:solidFill>
                  <a:srgbClr val="FFFFFF"/>
                </a:solidFill>
                <a:latin typeface="Times New Roman"/>
                <a:ea typeface="Times New Roman"/>
                <a:cs typeface="Times New Roman"/>
                <a:sym typeface="Times New Roman"/>
              </a:defRPr>
            </a:pPr>
            <a:r>
              <a:rPr baseline="31999"/>
              <a:t>16</a:t>
            </a:r>
            <a:r>
              <a:t> So those that entered, male and female of all flesh, went in as God had commanded him; and the Lord shut him in. </a:t>
            </a:r>
            <a:r>
              <a:rPr baseline="31999"/>
              <a:t>17</a:t>
            </a:r>
            <a:r>
              <a:t> Now the flood was on the earth forty days. The waters increased and lifted up the ark, and it rose high above the earth. </a:t>
            </a:r>
            <a:r>
              <a:rPr baseline="31999"/>
              <a:t>18</a:t>
            </a:r>
            <a:r>
              <a:t> The waters prevailed and greatly increased on the earth, and the ark moved about on the surface of the waters. </a:t>
            </a:r>
            <a:r>
              <a:rPr baseline="31999"/>
              <a:t>19</a:t>
            </a:r>
            <a:r>
              <a:t> And the waters prevailed exceedingly on the earth, and all the high hills under the whole heaven were covered. </a:t>
            </a:r>
            <a:r>
              <a:rPr baseline="31999"/>
              <a:t>20</a:t>
            </a:r>
            <a:r>
              <a:t> The waters prevailed fifteen cubits upward, and the mountains were covered.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35" name="Genesis 7:16–24 (NKJV)…"/>
          <p:cNvSpPr txBox="1"/>
          <p:nvPr/>
        </p:nvSpPr>
        <p:spPr>
          <a:xfrm>
            <a:off x="549230" y="218969"/>
            <a:ext cx="23285540" cy="126457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8800">
                <a:solidFill>
                  <a:srgbClr val="FFFFFF"/>
                </a:solidFill>
                <a:latin typeface="Times New Roman"/>
                <a:ea typeface="Times New Roman"/>
                <a:cs typeface="Times New Roman"/>
                <a:sym typeface="Times New Roman"/>
              </a:defRPr>
            </a:pPr>
            <a:r>
              <a:t>Genesis 7:16–24 (NKJV) </a:t>
            </a:r>
          </a:p>
          <a:p>
            <a:pPr algn="ctr" defTabSz="457200">
              <a:lnSpc>
                <a:spcPct val="100000"/>
              </a:lnSpc>
              <a:spcBef>
                <a:spcPts val="0"/>
              </a:spcBef>
              <a:defRPr sz="7700">
                <a:solidFill>
                  <a:srgbClr val="FFFFFF"/>
                </a:solidFill>
                <a:latin typeface="Times New Roman"/>
                <a:ea typeface="Times New Roman"/>
                <a:cs typeface="Times New Roman"/>
                <a:sym typeface="Times New Roman"/>
              </a:defRPr>
            </a:pPr>
            <a:r>
              <a:rPr baseline="31999"/>
              <a:t>21</a:t>
            </a:r>
            <a:r>
              <a:t> And all flesh died that moved on the earth: birds and cattle and beasts and every creeping thing that creeps on the earth, and every man. </a:t>
            </a:r>
            <a:r>
              <a:rPr baseline="31999"/>
              <a:t>22</a:t>
            </a:r>
            <a:r>
              <a:t> All in whose nostrils </a:t>
            </a:r>
            <a:r>
              <a:rPr i="1"/>
              <a:t>was</a:t>
            </a:r>
            <a:r>
              <a:t> the breath of the spirit of life, all that </a:t>
            </a:r>
            <a:r>
              <a:rPr i="1"/>
              <a:t>was</a:t>
            </a:r>
            <a:r>
              <a:t> on the dry </a:t>
            </a:r>
            <a:r>
              <a:rPr i="1"/>
              <a:t>land,</a:t>
            </a:r>
            <a:r>
              <a:t> died. </a:t>
            </a:r>
            <a:r>
              <a:rPr baseline="31999"/>
              <a:t>23</a:t>
            </a:r>
            <a:r>
              <a:t> So He destroyed all living things which were on the face of the ground: both man and cattle, creeping thing and bird of the air. They were destroyed from the earth. Only Noah and those who </a:t>
            </a:r>
            <a:r>
              <a:rPr i="1"/>
              <a:t>were</a:t>
            </a:r>
            <a:r>
              <a:t> with him in the ark remained </a:t>
            </a:r>
            <a:r>
              <a:rPr i="1"/>
              <a:t>alive</a:t>
            </a:r>
            <a:r>
              <a:t>. </a:t>
            </a:r>
            <a:r>
              <a:rPr baseline="31999"/>
              <a:t>24</a:t>
            </a:r>
            <a:r>
              <a:t> And the waters prevailed on the earth one hundred and fifty days.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37" name="Matthew 24:36–39 (NKJV)…"/>
          <p:cNvSpPr txBox="1"/>
          <p:nvPr/>
        </p:nvSpPr>
        <p:spPr>
          <a:xfrm>
            <a:off x="549230" y="417438"/>
            <a:ext cx="23285540" cy="128811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8800">
                <a:solidFill>
                  <a:srgbClr val="FFFFFF"/>
                </a:solidFill>
                <a:latin typeface="Times New Roman"/>
                <a:ea typeface="Times New Roman"/>
                <a:cs typeface="Times New Roman"/>
                <a:sym typeface="Times New Roman"/>
              </a:defRPr>
            </a:pPr>
            <a:r>
              <a:t>Matthew 24:36–39 (NKJV) </a:t>
            </a:r>
          </a:p>
          <a:p>
            <a:pPr algn="ctr" defTabSz="457200">
              <a:lnSpc>
                <a:spcPct val="100000"/>
              </a:lnSpc>
              <a:spcBef>
                <a:spcPts val="0"/>
              </a:spcBef>
              <a:defRPr sz="8800">
                <a:solidFill>
                  <a:srgbClr val="FFFFFF"/>
                </a:solidFill>
                <a:latin typeface="Times New Roman"/>
                <a:ea typeface="Times New Roman"/>
                <a:cs typeface="Times New Roman"/>
                <a:sym typeface="Times New Roman"/>
              </a:defRPr>
            </a:pPr>
            <a:r>
              <a:rPr baseline="31999"/>
              <a:t>36</a:t>
            </a:r>
            <a:r>
              <a:t> “But of that day and hour no one knows, not even the angels of heaven, but My Father only. </a:t>
            </a:r>
            <a:r>
              <a:rPr baseline="31999"/>
              <a:t>37</a:t>
            </a:r>
            <a:r>
              <a:t> But as the days of Noah </a:t>
            </a:r>
            <a:r>
              <a:rPr i="1"/>
              <a:t>were,</a:t>
            </a:r>
            <a:r>
              <a:t> so also will the coming of the Son of Man be. </a:t>
            </a:r>
            <a:r>
              <a:rPr baseline="31999"/>
              <a:t>38</a:t>
            </a:r>
            <a:r>
              <a:t> For as in the days before the flood, they were eating and drinking, marrying and giving in marriage, until the day that Noah entered the ark, </a:t>
            </a:r>
            <a:r>
              <a:rPr baseline="31999"/>
              <a:t>39</a:t>
            </a:r>
            <a:r>
              <a:t> and did not know until the flood came and took them all away, so also will the coming of the Son of Man be.</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39" name="Hebrews 11:7 (NKJV)…"/>
          <p:cNvSpPr txBox="1"/>
          <p:nvPr/>
        </p:nvSpPr>
        <p:spPr>
          <a:xfrm>
            <a:off x="549230" y="1457073"/>
            <a:ext cx="23285540" cy="1080185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10500">
                <a:solidFill>
                  <a:srgbClr val="FFFFFF"/>
                </a:solidFill>
                <a:latin typeface="Times New Roman"/>
                <a:ea typeface="Times New Roman"/>
                <a:cs typeface="Times New Roman"/>
                <a:sym typeface="Times New Roman"/>
              </a:defRPr>
            </a:pPr>
            <a:r>
              <a:t>Hebrews 11:7 (NKJV) </a:t>
            </a:r>
          </a:p>
          <a:p>
            <a:pPr algn="ctr" defTabSz="457200">
              <a:lnSpc>
                <a:spcPct val="100000"/>
              </a:lnSpc>
              <a:spcBef>
                <a:spcPts val="0"/>
              </a:spcBef>
              <a:defRPr sz="10500">
                <a:solidFill>
                  <a:srgbClr val="FFFFFF"/>
                </a:solidFill>
                <a:latin typeface="Times New Roman"/>
                <a:ea typeface="Times New Roman"/>
                <a:cs typeface="Times New Roman"/>
                <a:sym typeface="Times New Roman"/>
              </a:defRPr>
            </a:pPr>
            <a:r>
              <a:rPr baseline="31999"/>
              <a:t>7</a:t>
            </a:r>
            <a:r>
              <a:t> By faith Noah, being divinely warned of things not yet seen, moved with godly fear, prepared an ark for the saving of his household, by which he condemned the world and became heir of the righteousness which is according to faith.</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