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media/image2.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1pPr>
    <a:lvl2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2pPr>
    <a:lvl3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3pPr>
    <a:lvl4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4pPr>
    <a:lvl5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5pPr>
    <a:lvl6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6pPr>
    <a:lvl7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7pPr>
    <a:lvl8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8pPr>
    <a:lvl9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3" name="Shape 143"/>
          <p:cNvSpPr/>
          <p:nvPr>
            <p:ph type="sldImg"/>
          </p:nvPr>
        </p:nvSpPr>
        <p:spPr>
          <a:xfrm>
            <a:off x="1143000" y="685800"/>
            <a:ext cx="4572000" cy="3429000"/>
          </a:xfrm>
          <a:prstGeom prst="rect">
            <a:avLst/>
          </a:prstGeom>
        </p:spPr>
        <p:txBody>
          <a:bodyPr/>
          <a:lstStyle/>
          <a:p>
            <a:pPr/>
          </a:p>
        </p:txBody>
      </p:sp>
      <p:sp>
        <p:nvSpPr>
          <p:cNvPr id="144" name="Shape 14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73100" y="2870200"/>
            <a:ext cx="23050500" cy="4559300"/>
          </a:xfrm>
          <a:prstGeom prst="rect">
            <a:avLst/>
          </a:prstGeom>
        </p:spPr>
        <p:txBody>
          <a:bodyPr anchor="b"/>
          <a:lstStyle/>
          <a:p>
            <a:pPr/>
            <a:r>
              <a:t>Title Text</a:t>
            </a:r>
          </a:p>
        </p:txBody>
      </p:sp>
      <p:sp>
        <p:nvSpPr>
          <p:cNvPr id="12" name="Body Level One…"/>
          <p:cNvSpPr txBox="1"/>
          <p:nvPr>
            <p:ph type="body" sz="quarter" idx="1"/>
          </p:nvPr>
        </p:nvSpPr>
        <p:spPr>
          <a:xfrm>
            <a:off x="673100" y="7416800"/>
            <a:ext cx="23050500" cy="18161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93" name="Body Level One…"/>
          <p:cNvSpPr txBox="1"/>
          <p:nvPr>
            <p:ph type="body" idx="1"/>
          </p:nvPr>
        </p:nvSpPr>
        <p:spPr>
          <a:xfrm>
            <a:off x="1435100" y="1066800"/>
            <a:ext cx="21501100" cy="11557000"/>
          </a:xfrm>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101" name="Close-up of Ducati motorcycle engine components"/>
          <p:cNvSpPr/>
          <p:nvPr>
            <p:ph type="pic" sz="half" idx="21"/>
          </p:nvPr>
        </p:nvSpPr>
        <p:spPr>
          <a:xfrm>
            <a:off x="12420509" y="5714207"/>
            <a:ext cx="11023601" cy="8255001"/>
          </a:xfrm>
          <a:prstGeom prst="rect">
            <a:avLst/>
          </a:prstGeom>
        </p:spPr>
        <p:txBody>
          <a:bodyPr lIns="91439" tIns="45719" rIns="91439" bIns="45719" anchor="t">
            <a:noAutofit/>
          </a:bodyPr>
          <a:lstStyle/>
          <a:p>
            <a:pPr/>
          </a:p>
        </p:txBody>
      </p:sp>
      <p:sp>
        <p:nvSpPr>
          <p:cNvPr id="102" name="Close-up of Ducati motorcycle gas cap"/>
          <p:cNvSpPr/>
          <p:nvPr>
            <p:ph type="pic" sz="half" idx="22"/>
          </p:nvPr>
        </p:nvSpPr>
        <p:spPr>
          <a:xfrm>
            <a:off x="12420600" y="-673100"/>
            <a:ext cx="11023600" cy="8255000"/>
          </a:xfrm>
          <a:prstGeom prst="rect">
            <a:avLst/>
          </a:prstGeom>
        </p:spPr>
        <p:txBody>
          <a:bodyPr lIns="91439" tIns="45719" rIns="91439" bIns="45719" anchor="t">
            <a:noAutofit/>
          </a:bodyPr>
          <a:lstStyle/>
          <a:p>
            <a:pPr/>
          </a:p>
        </p:txBody>
      </p:sp>
      <p:sp>
        <p:nvSpPr>
          <p:cNvPr id="103" name="Black and white photo of Ducati motorcycle engine components"/>
          <p:cNvSpPr/>
          <p:nvPr>
            <p:ph type="pic" idx="23"/>
          </p:nvPr>
        </p:nvSpPr>
        <p:spPr>
          <a:xfrm>
            <a:off x="-825499" y="-2108200"/>
            <a:ext cx="13804901" cy="18443211"/>
          </a:xfrm>
          <a:prstGeom prst="rect">
            <a:avLst/>
          </a:prstGeom>
        </p:spPr>
        <p:txBody>
          <a:bodyPr lIns="91439" tIns="45719" rIns="91439" bIns="45719" anchor="t">
            <a:noAutofit/>
          </a:bodyPr>
          <a:lstStyle/>
          <a:p>
            <a:pPr/>
          </a:p>
        </p:txBody>
      </p:sp>
      <p:sp>
        <p:nvSpPr>
          <p:cNvPr id="10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111" name="–Johnny Appleseed"/>
          <p:cNvSpPr txBox="1"/>
          <p:nvPr>
            <p:ph type="body" sz="quarter" idx="21"/>
          </p:nvPr>
        </p:nvSpPr>
        <p:spPr>
          <a:xfrm>
            <a:off x="2387600" y="8001000"/>
            <a:ext cx="19621500" cy="647700"/>
          </a:xfrm>
          <a:prstGeom prst="rect">
            <a:avLst/>
          </a:prstGeom>
        </p:spPr>
        <p:txBody>
          <a:bodyPr anchor="t">
            <a:spAutoFit/>
          </a:bodyPr>
          <a:lstStyle>
            <a:lvl1pPr marL="0" indent="0" algn="ctr">
              <a:spcBef>
                <a:spcPts val="0"/>
              </a:spcBef>
              <a:buSzTx/>
              <a:buNone/>
              <a:defRPr sz="3800"/>
            </a:lvl1pPr>
          </a:lstStyle>
          <a:p>
            <a:pPr/>
            <a:r>
              <a:t>–Johnny Appleseed</a:t>
            </a:r>
          </a:p>
        </p:txBody>
      </p:sp>
      <p:sp>
        <p:nvSpPr>
          <p:cNvPr id="112" name="“Type a quote here.”"/>
          <p:cNvSpPr txBox="1"/>
          <p:nvPr>
            <p:ph type="body" sz="quarter" idx="22"/>
          </p:nvPr>
        </p:nvSpPr>
        <p:spPr>
          <a:xfrm>
            <a:off x="2374900" y="5892800"/>
            <a:ext cx="19621500" cy="850900"/>
          </a:xfrm>
          <a:prstGeom prst="rect">
            <a:avLst/>
          </a:prstGeom>
        </p:spPr>
        <p:txBody>
          <a:bodyPr>
            <a:spAutoFit/>
          </a:bodyPr>
          <a:lstStyle>
            <a:lvl1pPr marL="0" indent="0" algn="ctr">
              <a:spcBef>
                <a:spcPts val="0"/>
              </a:spcBef>
              <a:buSzTx/>
              <a:buNone/>
            </a:lvl1pPr>
          </a:lstStyle>
          <a:p>
            <a:pPr/>
            <a:r>
              <a:t>“Type a quote here.”</a:t>
            </a:r>
          </a:p>
        </p:txBody>
      </p:sp>
      <p:sp>
        <p:nvSpPr>
          <p:cNvPr id="1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20" name="Front view of a red Ducati motorcycle against a black background"/>
          <p:cNvSpPr/>
          <p:nvPr>
            <p:ph type="pic" idx="21"/>
          </p:nvPr>
        </p:nvSpPr>
        <p:spPr>
          <a:xfrm>
            <a:off x="0" y="0"/>
            <a:ext cx="24384000" cy="13716000"/>
          </a:xfrm>
          <a:prstGeom prst="rect">
            <a:avLst/>
          </a:prstGeom>
        </p:spPr>
        <p:txBody>
          <a:bodyPr lIns="91439" tIns="45719" rIns="91439" bIns="45719" anchor="t">
            <a:noAutofit/>
          </a:bodyPr>
          <a:lstStyle/>
          <a:p>
            <a:pPr/>
          </a:p>
        </p:txBody>
      </p:sp>
      <p:sp>
        <p:nvSpPr>
          <p:cNvPr id="1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5" name="Title Text"/>
          <p:cNvSpPr txBox="1"/>
          <p:nvPr>
            <p:ph type="title"/>
          </p:nvPr>
        </p:nvSpPr>
        <p:spPr>
          <a:xfrm>
            <a:off x="4566046" y="214312"/>
            <a:ext cx="15251908" cy="2946798"/>
          </a:xfrm>
          <a:prstGeom prst="rect">
            <a:avLst/>
          </a:prstGeom>
        </p:spPr>
        <p:txBody>
          <a:bodyPr lIns="71437" tIns="71437" rIns="71437" bIns="71437">
            <a:noAutofit/>
          </a:bodyPr>
          <a:lstStyle>
            <a:lvl1pPr defTabSz="821531">
              <a:defRPr cap="none" sz="9800">
                <a:solidFill>
                  <a:srgbClr val="FFFFFF"/>
                </a:solidFill>
                <a:latin typeface="Times New Roman"/>
                <a:ea typeface="Times New Roman"/>
                <a:cs typeface="Times New Roman"/>
                <a:sym typeface="Times New Roman"/>
              </a:defRPr>
            </a:lvl1pPr>
          </a:lstStyle>
          <a:p>
            <a:pPr/>
            <a:r>
              <a:t>Title Text</a:t>
            </a:r>
          </a:p>
        </p:txBody>
      </p:sp>
      <p:sp>
        <p:nvSpPr>
          <p:cNvPr id="136" name="Body Level One…"/>
          <p:cNvSpPr txBox="1"/>
          <p:nvPr>
            <p:ph type="body" sz="half" idx="1"/>
          </p:nvPr>
        </p:nvSpPr>
        <p:spPr>
          <a:xfrm>
            <a:off x="4566046" y="3554015"/>
            <a:ext cx="15251908" cy="8590360"/>
          </a:xfrm>
          <a:prstGeom prst="rect">
            <a:avLst/>
          </a:prstGeom>
        </p:spPr>
        <p:txBody>
          <a:bodyPr lIns="71437" tIns="71437" rIns="71437" bIns="71437">
            <a:noAutofit/>
          </a:bodyPr>
          <a:lstStyle>
            <a:lvl1pPr marL="1118291" indent="-775391" defTabSz="821531">
              <a:spcBef>
                <a:spcPts val="4500"/>
              </a:spcBef>
              <a:buSzPct val="120000"/>
              <a:defRPr sz="5800">
                <a:solidFill>
                  <a:srgbClr val="FFFFFF"/>
                </a:solidFill>
                <a:latin typeface="Times New Roman"/>
                <a:ea typeface="Times New Roman"/>
                <a:cs typeface="Times New Roman"/>
                <a:sym typeface="Times New Roman"/>
              </a:defRPr>
            </a:lvl1pPr>
            <a:lvl2pPr marL="1643224" indent="-775391" defTabSz="821531">
              <a:spcBef>
                <a:spcPts val="4500"/>
              </a:spcBef>
              <a:buSzPct val="120000"/>
              <a:defRPr sz="5800">
                <a:solidFill>
                  <a:srgbClr val="FFFFFF"/>
                </a:solidFill>
                <a:latin typeface="Times New Roman"/>
                <a:ea typeface="Times New Roman"/>
                <a:cs typeface="Times New Roman"/>
                <a:sym typeface="Times New Roman"/>
              </a:defRPr>
            </a:lvl2pPr>
            <a:lvl3pPr marL="2151224" indent="-775391" defTabSz="821531">
              <a:spcBef>
                <a:spcPts val="4500"/>
              </a:spcBef>
              <a:buSzPct val="120000"/>
              <a:defRPr sz="5800">
                <a:solidFill>
                  <a:srgbClr val="FFFFFF"/>
                </a:solidFill>
                <a:latin typeface="Times New Roman"/>
                <a:ea typeface="Times New Roman"/>
                <a:cs typeface="Times New Roman"/>
                <a:sym typeface="Times New Roman"/>
              </a:defRPr>
            </a:lvl3pPr>
            <a:lvl4pPr marL="2676158" indent="-775391" defTabSz="821531">
              <a:spcBef>
                <a:spcPts val="4500"/>
              </a:spcBef>
              <a:buSzPct val="120000"/>
              <a:defRPr sz="5800">
                <a:solidFill>
                  <a:srgbClr val="FFFFFF"/>
                </a:solidFill>
                <a:latin typeface="Times New Roman"/>
                <a:ea typeface="Times New Roman"/>
                <a:cs typeface="Times New Roman"/>
                <a:sym typeface="Times New Roman"/>
              </a:defRPr>
            </a:lvl4pPr>
            <a:lvl5pPr marL="3201091" indent="-775391" defTabSz="821531">
              <a:spcBef>
                <a:spcPts val="4500"/>
              </a:spcBef>
              <a:buSzPct val="120000"/>
              <a:defRPr sz="5800">
                <a:solidFill>
                  <a:srgbClr val="FFFFFF"/>
                </a:solidFill>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xfrm>
            <a:off x="11964275" y="12792000"/>
            <a:ext cx="460376" cy="472828"/>
          </a:xfrm>
          <a:prstGeom prst="rect">
            <a:avLst/>
          </a:prstGeom>
        </p:spPr>
        <p:txBody>
          <a:bodyPr lIns="71437" tIns="71437" rIns="71437" bIns="71437" anchor="ctr"/>
          <a:lstStyle>
            <a:lvl1pPr defTabSz="821531">
              <a:defRPr>
                <a:solidFill>
                  <a:srgbClr val="FFFFFF"/>
                </a:solidFill>
                <a:latin typeface="Times New Roman"/>
                <a:ea typeface="Times New Roman"/>
                <a:cs typeface="Times New Roman"/>
                <a:sym typeface="Times New Roma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Profile view of a red Ducati motorcycle"/>
          <p:cNvSpPr/>
          <p:nvPr>
            <p:ph type="pic" idx="21"/>
          </p:nvPr>
        </p:nvSpPr>
        <p:spPr>
          <a:xfrm>
            <a:off x="4280774" y="-1688429"/>
            <a:ext cx="15829857" cy="11849101"/>
          </a:xfrm>
          <a:prstGeom prst="rect">
            <a:avLst/>
          </a:prstGeom>
        </p:spPr>
        <p:txBody>
          <a:bodyPr lIns="91439" tIns="45719" rIns="91439" bIns="45719" anchor="t">
            <a:noAutofit/>
          </a:bodyPr>
          <a:lstStyle/>
          <a:p>
            <a:pPr/>
          </a:p>
        </p:txBody>
      </p:sp>
      <p:sp>
        <p:nvSpPr>
          <p:cNvPr id="21" name="Title Text"/>
          <p:cNvSpPr txBox="1"/>
          <p:nvPr>
            <p:ph type="title"/>
          </p:nvPr>
        </p:nvSpPr>
        <p:spPr>
          <a:xfrm>
            <a:off x="2387600" y="9728200"/>
            <a:ext cx="19621500" cy="1803400"/>
          </a:xfrm>
          <a:prstGeom prst="rect">
            <a:avLst/>
          </a:prstGeom>
        </p:spPr>
        <p:txBody>
          <a:bodyPr/>
          <a:lstStyle/>
          <a:p>
            <a:pPr/>
            <a:r>
              <a:t>Title Text</a:t>
            </a:r>
          </a:p>
        </p:txBody>
      </p:sp>
      <p:sp>
        <p:nvSpPr>
          <p:cNvPr id="22" name="Body Level One…"/>
          <p:cNvSpPr txBox="1"/>
          <p:nvPr>
            <p:ph type="body" sz="quarter" idx="1"/>
          </p:nvPr>
        </p:nvSpPr>
        <p:spPr>
          <a:xfrm>
            <a:off x="2387600" y="11518900"/>
            <a:ext cx="19621500" cy="16002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673100" y="4572000"/>
            <a:ext cx="23050500" cy="45593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Front view of a red Ducati motorcycle"/>
          <p:cNvSpPr/>
          <p:nvPr>
            <p:ph type="pic" idx="21"/>
          </p:nvPr>
        </p:nvSpPr>
        <p:spPr>
          <a:xfrm>
            <a:off x="10590462" y="1511300"/>
            <a:ext cx="13644824" cy="12128732"/>
          </a:xfrm>
          <a:prstGeom prst="rect">
            <a:avLst/>
          </a:prstGeom>
        </p:spPr>
        <p:txBody>
          <a:bodyPr lIns="91439" tIns="45719" rIns="91439" bIns="45719" anchor="t">
            <a:noAutofit/>
          </a:bodyPr>
          <a:lstStyle/>
          <a:p>
            <a:pPr/>
          </a:p>
        </p:txBody>
      </p:sp>
      <p:sp>
        <p:nvSpPr>
          <p:cNvPr id="39" name="Title Text"/>
          <p:cNvSpPr txBox="1"/>
          <p:nvPr>
            <p:ph type="title"/>
          </p:nvPr>
        </p:nvSpPr>
        <p:spPr>
          <a:xfrm>
            <a:off x="673100" y="1435100"/>
            <a:ext cx="11049000" cy="5461000"/>
          </a:xfrm>
          <a:prstGeom prst="rect">
            <a:avLst/>
          </a:prstGeom>
        </p:spPr>
        <p:txBody>
          <a:bodyPr anchor="b"/>
          <a:lstStyle/>
          <a:p>
            <a:pPr/>
            <a:r>
              <a:t>Title Text</a:t>
            </a:r>
          </a:p>
        </p:txBody>
      </p:sp>
      <p:sp>
        <p:nvSpPr>
          <p:cNvPr id="40" name="Body Level One…"/>
          <p:cNvSpPr txBox="1"/>
          <p:nvPr>
            <p:ph type="body" sz="quarter" idx="1"/>
          </p:nvPr>
        </p:nvSpPr>
        <p:spPr>
          <a:xfrm>
            <a:off x="673100" y="6870700"/>
            <a:ext cx="11049000" cy="5461000"/>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736600" indent="-736600">
              <a:lnSpc>
                <a:spcPct val="120000"/>
              </a:lnSpc>
              <a:spcBef>
                <a:spcPts val="6500"/>
              </a:spcBef>
              <a:defRPr sz="6400"/>
            </a:lvl1pPr>
            <a:lvl2pPr marL="1473200" indent="-736600">
              <a:lnSpc>
                <a:spcPct val="120000"/>
              </a:lnSpc>
              <a:spcBef>
                <a:spcPts val="6500"/>
              </a:spcBef>
              <a:defRPr sz="6400"/>
            </a:lvl2pPr>
            <a:lvl3pPr marL="2209800" indent="-736600">
              <a:lnSpc>
                <a:spcPct val="120000"/>
              </a:lnSpc>
              <a:spcBef>
                <a:spcPts val="6500"/>
              </a:spcBef>
              <a:defRPr sz="6400"/>
            </a:lvl3pPr>
            <a:lvl4pPr marL="2946400" indent="-736600">
              <a:lnSpc>
                <a:spcPct val="120000"/>
              </a:lnSpc>
              <a:spcBef>
                <a:spcPts val="6500"/>
              </a:spcBef>
              <a:defRPr sz="6400"/>
            </a:lvl4pPr>
            <a:lvl5pPr marL="3683000" indent="-736600">
              <a:lnSpc>
                <a:spcPct val="120000"/>
              </a:lnSpc>
              <a:spcBef>
                <a:spcPts val="6500"/>
              </a:spcBef>
              <a:defRPr sz="64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Front view of a red Ducati motorcycle"/>
          <p:cNvSpPr/>
          <p:nvPr>
            <p:ph type="pic" sz="half" idx="21"/>
          </p:nvPr>
        </p:nvSpPr>
        <p:spPr>
          <a:xfrm>
            <a:off x="11814854" y="3233783"/>
            <a:ext cx="11753235" cy="10447317"/>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Small">
    <p:spTree>
      <p:nvGrpSpPr>
        <p:cNvPr id="1" name=""/>
        <p:cNvGrpSpPr/>
        <p:nvPr/>
      </p:nvGrpSpPr>
      <p:grpSpPr>
        <a:xfrm>
          <a:off x="0" y="0"/>
          <a:ext cx="0" cy="0"/>
          <a:chOff x="0" y="0"/>
          <a:chExt cx="0" cy="0"/>
        </a:xfrm>
      </p:grpSpPr>
      <p:sp>
        <p:nvSpPr>
          <p:cNvPr id="75" name="Title Text"/>
          <p:cNvSpPr txBox="1"/>
          <p:nvPr>
            <p:ph type="title"/>
          </p:nvPr>
        </p:nvSpPr>
        <p:spPr>
          <a:prstGeom prst="rect">
            <a:avLst/>
          </a:prstGeom>
        </p:spPr>
        <p:txBody>
          <a:bodyPr/>
          <a:lstStyle/>
          <a:p>
            <a:pPr/>
            <a:r>
              <a:t>Title Text</a:t>
            </a:r>
          </a:p>
        </p:txBody>
      </p:sp>
      <p:sp>
        <p:nvSpPr>
          <p:cNvPr id="76"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Live Video Large">
    <p:spTree>
      <p:nvGrpSpPr>
        <p:cNvPr id="1" name=""/>
        <p:cNvGrpSpPr/>
        <p:nvPr/>
      </p:nvGrpSpPr>
      <p:grpSpPr>
        <a:xfrm>
          <a:off x="0" y="0"/>
          <a:ext cx="0" cy="0"/>
          <a:chOff x="0" y="0"/>
          <a:chExt cx="0" cy="0"/>
        </a:xfrm>
      </p:grpSpPr>
      <p:sp>
        <p:nvSpPr>
          <p:cNvPr id="84" name="Title Text"/>
          <p:cNvSpPr txBox="1"/>
          <p:nvPr>
            <p:ph type="title"/>
          </p:nvPr>
        </p:nvSpPr>
        <p:spPr>
          <a:prstGeom prst="rect">
            <a:avLst/>
          </a:prstGeom>
        </p:spPr>
        <p:txBody>
          <a:bodyPr/>
          <a:lstStyle/>
          <a:p>
            <a:pPr/>
            <a:r>
              <a:t>Title Text</a:t>
            </a:r>
          </a:p>
        </p:txBody>
      </p:sp>
      <p:sp>
        <p:nvSpPr>
          <p:cNvPr id="85" name="Body Level One…"/>
          <p:cNvSpPr txBox="1"/>
          <p:nvPr>
            <p:ph type="body" sz="half" idx="1"/>
          </p:nvPr>
        </p:nvSpPr>
        <p:spPr>
          <a:xfrm>
            <a:off x="673100" y="3835400"/>
            <a:ext cx="11049000" cy="8864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673100" y="355600"/>
            <a:ext cx="23050500" cy="342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673100" y="3835400"/>
            <a:ext cx="23050500" cy="886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76100" y="13081000"/>
            <a:ext cx="419100" cy="457200"/>
          </a:xfrm>
          <a:prstGeom prst="rect">
            <a:avLst/>
          </a:prstGeom>
          <a:ln w="12700">
            <a:miter lim="400000"/>
          </a:ln>
        </p:spPr>
        <p:txBody>
          <a:bodyPr wrap="none" lIns="50800" tIns="50800" rIns="50800" bIns="50800" anchor="b">
            <a:spAutoFit/>
          </a:bodyPr>
          <a:lstStyle>
            <a:lvl1pPr algn="ctr">
              <a:lnSpc>
                <a:spcPct val="100000"/>
              </a:lnSpc>
              <a:spcBef>
                <a:spcPts val="0"/>
              </a:spcBef>
              <a:defRPr sz="2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1pPr>
      <a:lvl2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2pPr>
      <a:lvl3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3pPr>
      <a:lvl4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4pPr>
      <a:lvl5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5pPr>
      <a:lvl6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6pPr>
      <a:lvl7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7pPr>
      <a:lvl8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8pPr>
      <a:lvl9pPr marL="0" marR="0" indent="0" algn="ctr" defTabSz="825500" rtl="0" latinLnBrk="0">
        <a:lnSpc>
          <a:spcPct val="100000"/>
        </a:lnSpc>
        <a:spcBef>
          <a:spcPts val="0"/>
        </a:spcBef>
        <a:spcAft>
          <a:spcPts val="0"/>
        </a:spcAft>
        <a:buClrTx/>
        <a:buSzTx/>
        <a:buFontTx/>
        <a:buNone/>
        <a:tabLst/>
        <a:defRPr b="0" baseline="0" cap="all" i="0" spc="0" strike="noStrike" sz="10000" u="none">
          <a:solidFill>
            <a:srgbClr val="535353"/>
          </a:solidFill>
          <a:uFillTx/>
          <a:latin typeface="+mn-lt"/>
          <a:ea typeface="+mn-ea"/>
          <a:cs typeface="+mn-cs"/>
          <a:sym typeface="Gill Sans Light"/>
        </a:defRPr>
      </a:lvl9pPr>
    </p:titleStyle>
    <p:bodyStyle>
      <a:lvl1pPr marL="584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1pPr>
      <a:lvl2pPr marL="1168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2pPr>
      <a:lvl3pPr marL="1752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3pPr>
      <a:lvl4pPr marL="2336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4pPr>
      <a:lvl5pPr marL="29210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5pPr>
      <a:lvl6pPr marL="35052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6pPr>
      <a:lvl7pPr marL="40894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7pPr>
      <a:lvl8pPr marL="46736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8pPr>
      <a:lvl9pPr marL="5257800" marR="0" indent="-584200" algn="l" defTabSz="825500" rtl="0" latinLnBrk="0">
        <a:lnSpc>
          <a:spcPct val="100000"/>
        </a:lnSpc>
        <a:spcBef>
          <a:spcPts val="5300"/>
        </a:spcBef>
        <a:spcAft>
          <a:spcPts val="0"/>
        </a:spcAft>
        <a:buClrTx/>
        <a:buSzPct val="82000"/>
        <a:buFontTx/>
        <a:buChar char="•"/>
        <a:tabLst/>
        <a:defRPr b="0" baseline="0" cap="none" i="0" spc="0" strike="noStrike" sz="5200" u="none">
          <a:solidFill>
            <a:srgbClr val="535353"/>
          </a:solidFill>
          <a:uFillTx/>
          <a:latin typeface="+mn-lt"/>
          <a:ea typeface="+mn-ea"/>
          <a:cs typeface="+mn-cs"/>
          <a:sym typeface="Gill Sans Light"/>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6.tif"/></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6.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6.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6.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6.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tif"/><Relationship Id="rId3" Type="http://schemas.openxmlformats.org/officeDocument/2006/relationships/image" Target="../media/image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 Id="rId3" Type="http://schemas.openxmlformats.org/officeDocument/2006/relationships/image" Target="../media/image6.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6.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6.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6.tif"/><Relationship Id="rId4" Type="http://schemas.openxmlformats.org/officeDocument/2006/relationships/image" Target="../media/image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6.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6.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s>

</file>

<file path=ppt/slides/_rels/slide26.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tif"/><Relationship Id="rId3" Type="http://schemas.openxmlformats.org/officeDocument/2006/relationships/image" Target="../media/image1.png"/><Relationship Id="rId4" Type="http://schemas.openxmlformats.org/officeDocument/2006/relationships/hyperlink" Target="http://" TargetMode="External"/><Relationship Id="rId5" Type="http://schemas.openxmlformats.org/officeDocument/2006/relationships/hyperlink" Target="http://w65stchurchofchrist.com" TargetMode="External"/></Relationships>

</file>

<file path=ppt/slides/_rels/slide28.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6" name="Front view of a red Ducati motorcycle against a black background" descr="Front view of a red Ducati motorcycle against a black background"/>
          <p:cNvPicPr>
            <a:picLocks noChangeAspect="1"/>
          </p:cNvPicPr>
          <p:nvPr>
            <p:ph type="pic" idx="21"/>
          </p:nvPr>
        </p:nvPicPr>
        <p:blipFill>
          <a:blip r:embed="rId2">
            <a:extLst/>
          </a:blip>
          <a:srcRect l="5555" t="0" r="5555" b="0"/>
          <a:stretch>
            <a:fillRect/>
          </a:stretch>
        </p:blipFill>
        <p:spPr>
          <a:prstGeom prst="rect">
            <a:avLst/>
          </a:prstGeom>
        </p:spPr>
      </p:pic>
      <p:pic>
        <p:nvPicPr>
          <p:cNvPr id="147" name="pasted-movie.png" descr="pasted-movie.png"/>
          <p:cNvPicPr>
            <a:picLocks noChangeAspect="1"/>
          </p:cNvPicPr>
          <p:nvPr/>
        </p:nvPicPr>
        <p:blipFill>
          <a:blip r:embed="rId3">
            <a:extLst/>
          </a:blip>
          <a:stretch>
            <a:fillRect/>
          </a:stretch>
        </p:blipFill>
        <p:spPr>
          <a:xfrm>
            <a:off x="2153673" y="5151125"/>
            <a:ext cx="20076654" cy="9579057"/>
          </a:xfrm>
          <a:prstGeom prst="rect">
            <a:avLst/>
          </a:prstGeom>
          <a:ln w="12700">
            <a:miter lim="400000"/>
          </a:ln>
        </p:spPr>
      </p:pic>
      <p:sp>
        <p:nvSpPr>
          <p:cNvPr id="148"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sp>
        <p:nvSpPr>
          <p:cNvPr id="149" name="Matthew 7:13,14"/>
          <p:cNvSpPr txBox="1"/>
          <p:nvPr/>
        </p:nvSpPr>
        <p:spPr>
          <a:xfrm>
            <a:off x="8500916" y="1629691"/>
            <a:ext cx="7382168" cy="1231901"/>
          </a:xfrm>
          <a:prstGeom prst="rect">
            <a:avLst/>
          </a:prstGeom>
          <a:ln w="12700">
            <a:miter lim="400000"/>
          </a:ln>
          <a:effectLst>
            <a:outerShdw sx="100000" sy="100000" kx="0" ky="0" algn="b" rotWithShape="0" blurRad="228600" dist="114300" dir="2700000">
              <a:srgbClr val="000000"/>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1821656">
              <a:lnSpc>
                <a:spcPct val="100000"/>
              </a:lnSpc>
              <a:spcBef>
                <a:spcPts val="0"/>
              </a:spcBef>
              <a:buClr>
                <a:srgbClr val="FFFFFF"/>
              </a:buClr>
              <a:defRPr b="1" sz="7300">
                <a:ln w="25400" cap="flat">
                  <a:solidFill>
                    <a:srgbClr val="000000"/>
                  </a:solidFill>
                  <a:prstDash val="solid"/>
                  <a:miter lim="400000"/>
                </a:ln>
                <a:solidFill>
                  <a:srgbClr val="FFFFFF"/>
                </a:solidFill>
                <a:effectLst>
                  <a:outerShdw sx="100000" sy="100000" kx="0" ky="0" algn="b" rotWithShape="0" blurRad="152400" dist="76200" dir="2520000">
                    <a:srgbClr val="000000">
                      <a:alpha val="35000"/>
                    </a:srgbClr>
                  </a:outerShdw>
                </a:effectLst>
                <a:uFill>
                  <a:solidFill>
                    <a:srgbClr val="000000"/>
                  </a:solidFill>
                </a:uFill>
                <a:latin typeface="Century Gothic"/>
                <a:ea typeface="Century Gothic"/>
                <a:cs typeface="Century Gothic"/>
                <a:sym typeface="Century Gothic"/>
              </a:defRPr>
            </a:lvl1pPr>
          </a:lstStyle>
          <a:p>
            <a:pPr/>
            <a:r>
              <a:t>Matthew 7:13,14</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The way of Trust and Submission"/>
          <p:cNvSpPr/>
          <p:nvPr/>
        </p:nvSpPr>
        <p:spPr>
          <a:xfrm>
            <a:off x="422320" y="6442478"/>
            <a:ext cx="7466669" cy="3607594"/>
          </a:xfrm>
          <a:prstGeom prst="roundRect">
            <a:avLst>
              <a:gd name="adj" fmla="val 7426"/>
            </a:avLst>
          </a:prstGeom>
          <a:gradFill>
            <a:gsLst>
              <a:gs pos="0">
                <a:srgbClr val="85FDFF"/>
              </a:gs>
              <a:gs pos="100000">
                <a:srgbClr val="D5F1FF"/>
              </a:gs>
            </a:gsLst>
            <a:lin ang="5400000"/>
          </a:gradFill>
          <a:ln w="12700">
            <a:miter lim="400000"/>
          </a:ln>
          <a:effectLst>
            <a:outerShdw sx="100000" sy="100000" kx="0" ky="0" algn="b" rotWithShape="0" blurRad="241300" dist="317500" dir="276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7900">
                <a:solidFill>
                  <a:srgbClr val="000000"/>
                </a:solidFill>
                <a:effectLst>
                  <a:outerShdw sx="100000" sy="100000" kx="0" ky="0" algn="b" rotWithShape="0" blurRad="152400" dist="76200" dir="2460000">
                    <a:srgbClr val="000000">
                      <a:alpha val="40000"/>
                    </a:srgbClr>
                  </a:outerShdw>
                </a:effectLst>
                <a:latin typeface="Times New Roman"/>
                <a:ea typeface="Times New Roman"/>
                <a:cs typeface="Times New Roman"/>
                <a:sym typeface="Times New Roman"/>
              </a:defRPr>
            </a:lvl1pPr>
          </a:lstStyle>
          <a:p>
            <a:pPr/>
            <a:r>
              <a:t>The way of Trust and Submission</a:t>
            </a:r>
          </a:p>
        </p:txBody>
      </p:sp>
      <p:pic>
        <p:nvPicPr>
          <p:cNvPr id="198" name="droppedImage.pdf" descr="droppedImage.pdf"/>
          <p:cNvPicPr>
            <a:picLocks noChangeAspect="1"/>
          </p:cNvPicPr>
          <p:nvPr/>
        </p:nvPicPr>
        <p:blipFill>
          <a:blip r:embed="rId2">
            <a:extLst/>
          </a:blip>
          <a:srcRect l="0" t="38787" r="0" b="0"/>
          <a:stretch>
            <a:fillRect/>
          </a:stretch>
        </p:blipFill>
        <p:spPr>
          <a:xfrm>
            <a:off x="7762051" y="4819546"/>
            <a:ext cx="8860107" cy="4949883"/>
          </a:xfrm>
          <a:prstGeom prst="rect">
            <a:avLst/>
          </a:prstGeom>
          <a:ln w="12700">
            <a:miter lim="400000"/>
          </a:ln>
          <a:effectLst>
            <a:outerShdw sx="100000" sy="100000" kx="0" ky="0" algn="b" rotWithShape="0" blurRad="241300" dist="571500" dir="5400000">
              <a:srgbClr val="000000">
                <a:alpha val="68000"/>
              </a:srgbClr>
            </a:outerShdw>
          </a:effectLst>
        </p:spPr>
      </p:pic>
      <p:sp>
        <p:nvSpPr>
          <p:cNvPr id="199" name="The way of rejection and rebellion."/>
          <p:cNvSpPr/>
          <p:nvPr/>
        </p:nvSpPr>
        <p:spPr>
          <a:xfrm>
            <a:off x="16441433" y="6442478"/>
            <a:ext cx="7470649" cy="3607594"/>
          </a:xfrm>
          <a:prstGeom prst="roundRect">
            <a:avLst>
              <a:gd name="adj" fmla="val 7426"/>
            </a:avLst>
          </a:prstGeom>
          <a:gradFill>
            <a:gsLst>
              <a:gs pos="0">
                <a:srgbClr val="FF7E79"/>
              </a:gs>
              <a:gs pos="100000">
                <a:srgbClr val="FFD479"/>
              </a:gs>
            </a:gsLst>
            <a:lin ang="5400000"/>
          </a:gradFill>
          <a:ln w="12700">
            <a:miter lim="400000"/>
          </a:ln>
          <a:effectLst>
            <a:outerShdw sx="100000" sy="100000" kx="0" ky="0" algn="b" rotWithShape="0" blurRad="241300" dist="317500" dir="276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7900">
                <a:solidFill>
                  <a:srgbClr val="FFFFFF"/>
                </a:solidFill>
                <a:effectLst>
                  <a:outerShdw sx="100000" sy="100000" kx="0" ky="0" algn="b" rotWithShape="0" blurRad="177800" dist="76200" dir="2220000">
                    <a:srgbClr val="000000"/>
                  </a:outerShdw>
                </a:effectLst>
                <a:latin typeface="Times New Roman"/>
                <a:ea typeface="Times New Roman"/>
                <a:cs typeface="Times New Roman"/>
                <a:sym typeface="Times New Roman"/>
              </a:defRPr>
            </a:lvl1pPr>
          </a:lstStyle>
          <a:p>
            <a:pPr/>
            <a:r>
              <a:t>The way of rejection and rebellion.</a:t>
            </a:r>
          </a:p>
        </p:txBody>
      </p:sp>
      <p:sp>
        <p:nvSpPr>
          <p:cNvPr id="200" name="The Choice Is Ours!…"/>
          <p:cNvSpPr/>
          <p:nvPr/>
        </p:nvSpPr>
        <p:spPr>
          <a:xfrm>
            <a:off x="64172" y="1803797"/>
            <a:ext cx="24255656" cy="2109752"/>
          </a:xfrm>
          <a:prstGeom prst="rect">
            <a:avLst/>
          </a:prstGeom>
          <a:gradFill>
            <a:gsLst>
              <a:gs pos="0">
                <a:srgbClr val="212121"/>
              </a:gs>
              <a:gs pos="100000">
                <a:srgbClr val="58596B"/>
              </a:gs>
            </a:gsLst>
            <a:lin ang="5400000"/>
          </a:gradFill>
          <a:ln w="12700">
            <a:miter lim="400000"/>
          </a:ln>
          <a:effectLst>
            <a:outerShdw sx="100000" sy="100000" kx="0" ky="0" algn="b" rotWithShape="0" blurRad="228600" dist="1143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algn="ctr" defTabSz="821531">
              <a:lnSpc>
                <a:spcPct val="80000"/>
              </a:lnSpc>
              <a:spcBef>
                <a:spcPts val="0"/>
              </a:spcBef>
              <a:defRPr b="1" sz="8500">
                <a:solidFill>
                  <a:srgbClr val="FFFFFF"/>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pPr>
            <a:r>
              <a:t>The Choice Is Ours!</a:t>
            </a:r>
          </a:p>
          <a:p>
            <a:pPr algn="ctr" defTabSz="821531">
              <a:lnSpc>
                <a:spcPct val="80000"/>
              </a:lnSpc>
              <a:spcBef>
                <a:spcPts val="0"/>
              </a:spcBef>
              <a:defRPr sz="7100">
                <a:solidFill>
                  <a:srgbClr val="FFE4A8"/>
                </a:solidFill>
                <a:effectLst>
                  <a:outerShdw sx="100000" sy="100000" kx="0" ky="0" algn="b" rotWithShape="0" blurRad="165100" dist="88900" dir="2700000">
                    <a:srgbClr val="000000"/>
                  </a:outerShdw>
                </a:effectLst>
                <a:latin typeface="Century Gothic"/>
                <a:ea typeface="Century Gothic"/>
                <a:cs typeface="Century Gothic"/>
                <a:sym typeface="Century Gothic"/>
              </a:defRPr>
            </a:pPr>
            <a:r>
              <a:rPr baseline="31999"/>
              <a:t>13</a:t>
            </a:r>
            <a:r>
              <a:t> "Enter by the narrow gate </a:t>
            </a:r>
          </a:p>
        </p:txBody>
      </p:sp>
      <p:sp>
        <p:nvSpPr>
          <p:cNvPr id="201"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sp>
        <p:nvSpPr>
          <p:cNvPr id="202" name="And It Is A Choice We Will &amp; MUST Make"/>
          <p:cNvSpPr txBox="1"/>
          <p:nvPr/>
        </p:nvSpPr>
        <p:spPr>
          <a:xfrm>
            <a:off x="2944025" y="4349390"/>
            <a:ext cx="18495950" cy="1181101"/>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1531">
              <a:lnSpc>
                <a:spcPct val="80000"/>
              </a:lnSpc>
              <a:spcBef>
                <a:spcPts val="0"/>
              </a:spcBef>
              <a:defRPr b="1" sz="7000">
                <a:solidFill>
                  <a:srgbClr val="FFFFFF"/>
                </a:solidFill>
                <a:effectLst>
                  <a:outerShdw sx="100000" sy="100000" kx="0" ky="0" algn="b" rotWithShape="0" blurRad="165100" dist="88900" dir="2700000">
                    <a:srgbClr val="000000"/>
                  </a:outerShdw>
                </a:effectLst>
                <a:latin typeface="Century Gothic"/>
                <a:ea typeface="Century Gothic"/>
                <a:cs typeface="Century Gothic"/>
                <a:sym typeface="Century Gothic"/>
              </a:defRPr>
            </a:lvl1pPr>
          </a:lstStyle>
          <a:p>
            <a:pPr/>
            <a:r>
              <a:t>And It Is A Choice We Will &amp; MUST Make</a:t>
            </a:r>
          </a:p>
        </p:txBody>
      </p:sp>
      <p:sp>
        <p:nvSpPr>
          <p:cNvPr id="203" name="The need to learn of the way &amp; yield to it’s requirements…"/>
          <p:cNvSpPr/>
          <p:nvPr/>
        </p:nvSpPr>
        <p:spPr>
          <a:xfrm>
            <a:off x="225831" y="10441007"/>
            <a:ext cx="23932337" cy="2936876"/>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sz="6600">
                <a:solidFill>
                  <a:srgbClr val="FFFFFF"/>
                </a:solidFill>
                <a:latin typeface="Century Gothic"/>
                <a:ea typeface="Century Gothic"/>
                <a:cs typeface="Century Gothic"/>
                <a:sym typeface="Century Gothic"/>
              </a:defRPr>
            </a:pPr>
            <a:r>
              <a:t>The need to learn of the way &amp; yield to it’s requirements</a:t>
            </a:r>
          </a:p>
          <a:p>
            <a:pPr algn="ctr" defTabSz="821531">
              <a:lnSpc>
                <a:spcPct val="100000"/>
              </a:lnSpc>
              <a:spcBef>
                <a:spcPts val="0"/>
              </a:spcBef>
              <a:defRPr b="1" sz="11300">
                <a:solidFill>
                  <a:srgbClr val="FFFC79"/>
                </a:solidFill>
                <a:latin typeface="Century Gothic"/>
                <a:ea typeface="Century Gothic"/>
                <a:cs typeface="Century Gothic"/>
                <a:sym typeface="Century Gothic"/>
              </a:defRPr>
            </a:pPr>
            <a:r>
              <a:t>You CHOOSE YOUR DESTINY </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5" name="Image" descr="Image"/>
          <p:cNvPicPr>
            <a:picLocks noChangeAspect="1"/>
          </p:cNvPicPr>
          <p:nvPr/>
        </p:nvPicPr>
        <p:blipFill>
          <a:blip r:embed="rId2">
            <a:extLst/>
          </a:blip>
          <a:srcRect l="49262" t="0" r="0" b="0"/>
          <a:stretch>
            <a:fillRect/>
          </a:stretch>
        </p:blipFill>
        <p:spPr>
          <a:xfrm flipH="1">
            <a:off x="327114" y="3791591"/>
            <a:ext cx="8726127" cy="9674183"/>
          </a:xfrm>
          <a:prstGeom prst="rect">
            <a:avLst/>
          </a:prstGeom>
          <a:ln w="12700">
            <a:miter lim="400000"/>
          </a:ln>
        </p:spPr>
      </p:pic>
      <p:sp>
        <p:nvSpPr>
          <p:cNvPr id="206" name="Only One “Gate” Leads To Life…"/>
          <p:cNvSpPr/>
          <p:nvPr/>
        </p:nvSpPr>
        <p:spPr>
          <a:xfrm>
            <a:off x="64172" y="1803797"/>
            <a:ext cx="24255656" cy="2336801"/>
          </a:xfrm>
          <a:prstGeom prst="rect">
            <a:avLst/>
          </a:prstGeom>
          <a:gradFill>
            <a:gsLst>
              <a:gs pos="0">
                <a:srgbClr val="212121"/>
              </a:gs>
              <a:gs pos="100000">
                <a:srgbClr val="58596B"/>
              </a:gs>
            </a:gsLst>
            <a:lin ang="5400000"/>
          </a:gradFill>
          <a:ln w="12700">
            <a:miter lim="400000"/>
          </a:ln>
          <a:effectLst>
            <a:outerShdw sx="100000" sy="100000" kx="0" ky="0" algn="b" rotWithShape="0" blurRad="228600" dist="1143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algn="ctr" defTabSz="821531">
              <a:lnSpc>
                <a:spcPct val="100000"/>
              </a:lnSpc>
              <a:spcBef>
                <a:spcPts val="1500"/>
              </a:spcBef>
              <a:defRPr sz="8400">
                <a:solidFill>
                  <a:srgbClr val="FFFFFF"/>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pPr>
            <a:r>
              <a:t>Only One “Gate” Leads To Life</a:t>
            </a:r>
          </a:p>
          <a:p>
            <a:pPr algn="ctr" defTabSz="821531">
              <a:lnSpc>
                <a:spcPct val="80000"/>
              </a:lnSpc>
              <a:spcBef>
                <a:spcPts val="0"/>
              </a:spcBef>
              <a:defRPr sz="7100">
                <a:solidFill>
                  <a:srgbClr val="FFE4A8"/>
                </a:solidFill>
                <a:effectLst>
                  <a:outerShdw sx="100000" sy="100000" kx="0" ky="0" algn="b" rotWithShape="0" blurRad="165100" dist="88900" dir="2700000">
                    <a:srgbClr val="000000"/>
                  </a:outerShdw>
                </a:effectLst>
                <a:latin typeface="Century Gothic"/>
                <a:ea typeface="Century Gothic"/>
                <a:cs typeface="Century Gothic"/>
                <a:sym typeface="Century Gothic"/>
              </a:defRPr>
            </a:pPr>
            <a:r>
              <a:rPr baseline="31999"/>
              <a:t>13</a:t>
            </a:r>
            <a:r>
              <a:t> "Enter by the narrow gate … </a:t>
            </a:r>
            <a:r>
              <a:rPr baseline="31999"/>
              <a:t>14</a:t>
            </a:r>
            <a:r>
              <a:t> . . . which leads to life</a:t>
            </a:r>
          </a:p>
        </p:txBody>
      </p:sp>
      <p:sp>
        <p:nvSpPr>
          <p:cNvPr id="207"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sp>
        <p:nvSpPr>
          <p:cNvPr id="208" name="Singular In Number…"/>
          <p:cNvSpPr/>
          <p:nvPr/>
        </p:nvSpPr>
        <p:spPr>
          <a:xfrm>
            <a:off x="9392589" y="4431353"/>
            <a:ext cx="14774963" cy="8298769"/>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821531">
              <a:lnSpc>
                <a:spcPct val="100000"/>
              </a:lnSpc>
              <a:spcBef>
                <a:spcPts val="2600"/>
              </a:spcBef>
              <a:defRPr b="1" sz="74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Singular In Number</a:t>
            </a:r>
          </a:p>
          <a:p>
            <a:pPr marL="1375833" indent="-1375833" defTabSz="821531">
              <a:lnSpc>
                <a:spcPct val="100000"/>
              </a:lnSpc>
              <a:spcBef>
                <a:spcPts val="2600"/>
              </a:spcBef>
              <a:buSzPct val="50000"/>
              <a:buBlip>
                <a:blip r:embed="rId3"/>
              </a:buBlip>
              <a:defRPr sz="66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Jesus is the only “door” (John 10:7-16)</a:t>
            </a:r>
          </a:p>
          <a:p>
            <a:pPr marL="1375833" indent="-1375833" defTabSz="821531">
              <a:lnSpc>
                <a:spcPct val="100000"/>
              </a:lnSpc>
              <a:spcBef>
                <a:spcPts val="2600"/>
              </a:spcBef>
              <a:buSzPct val="50000"/>
              <a:buBlip>
                <a:blip r:embed="rId3"/>
              </a:buBlip>
              <a:defRPr sz="66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“I am the way, the truth and the life” (John 14:6)</a:t>
            </a:r>
          </a:p>
          <a:p>
            <a:pPr marL="1375833" indent="-1375833" defTabSz="821531">
              <a:lnSpc>
                <a:spcPct val="100000"/>
              </a:lnSpc>
              <a:spcBef>
                <a:spcPts val="2600"/>
              </a:spcBef>
              <a:buSzPct val="50000"/>
              <a:buBlip>
                <a:blip r:embed="rId3"/>
              </a:buBlip>
              <a:defRPr sz="66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No other name (Acts 4:12)</a:t>
            </a:r>
          </a:p>
          <a:p>
            <a:pPr marL="1375833" indent="-1375833" defTabSz="821531">
              <a:lnSpc>
                <a:spcPct val="100000"/>
              </a:lnSpc>
              <a:spcBef>
                <a:spcPts val="2600"/>
              </a:spcBef>
              <a:buSzPct val="50000"/>
              <a:buBlip>
                <a:blip r:embed="rId3"/>
              </a:buBlip>
              <a:defRPr sz="66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Only one body (Eph 1:22,23; 2:16; 4:4-6; 5:23,24; 1 Cor 12:13)</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08">
                                            <p:txEl>
                                              <p:pRg st="1" end="1"/>
                                            </p:txEl>
                                          </p:spTgt>
                                        </p:tgtEl>
                                        <p:attrNameLst>
                                          <p:attrName>style.visibility</p:attrName>
                                        </p:attrNameLst>
                                      </p:cBhvr>
                                      <p:to>
                                        <p:strVal val="visible"/>
                                      </p:to>
                                    </p:set>
                                    <p:animEffect filter="fade" transition="in">
                                      <p:cBhvr>
                                        <p:cTn id="7" dur="1500"/>
                                        <p:tgtEl>
                                          <p:spTgt spid="20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08">
                                            <p:txEl>
                                              <p:pRg st="2" end="2"/>
                                            </p:txEl>
                                          </p:spTgt>
                                        </p:tgtEl>
                                        <p:attrNameLst>
                                          <p:attrName>style.visibility</p:attrName>
                                        </p:attrNameLst>
                                      </p:cBhvr>
                                      <p:to>
                                        <p:strVal val="visible"/>
                                      </p:to>
                                    </p:set>
                                    <p:animEffect filter="fade" transition="in">
                                      <p:cBhvr>
                                        <p:cTn id="12" dur="1500"/>
                                        <p:tgtEl>
                                          <p:spTgt spid="20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08">
                                            <p:txEl>
                                              <p:pRg st="3" end="3"/>
                                            </p:txEl>
                                          </p:spTgt>
                                        </p:tgtEl>
                                        <p:attrNameLst>
                                          <p:attrName>style.visibility</p:attrName>
                                        </p:attrNameLst>
                                      </p:cBhvr>
                                      <p:to>
                                        <p:strVal val="visible"/>
                                      </p:to>
                                    </p:set>
                                    <p:animEffect filter="fade" transition="in">
                                      <p:cBhvr>
                                        <p:cTn id="17" dur="1500"/>
                                        <p:tgtEl>
                                          <p:spTgt spid="20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08">
                                            <p:txEl>
                                              <p:pRg st="4" end="4"/>
                                            </p:txEl>
                                          </p:spTgt>
                                        </p:tgtEl>
                                        <p:attrNameLst>
                                          <p:attrName>style.visibility</p:attrName>
                                        </p:attrNameLst>
                                      </p:cBhvr>
                                      <p:to>
                                        <p:strVal val="visible"/>
                                      </p:to>
                                    </p:set>
                                    <p:animEffect filter="fade" transition="in">
                                      <p:cBhvr>
                                        <p:cTn id="22" dur="1500"/>
                                        <p:tgtEl>
                                          <p:spTgt spid="20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8" grpId="1"/>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0" name="Image" descr="Image"/>
          <p:cNvPicPr>
            <a:picLocks noChangeAspect="1"/>
          </p:cNvPicPr>
          <p:nvPr/>
        </p:nvPicPr>
        <p:blipFill>
          <a:blip r:embed="rId2">
            <a:extLst/>
          </a:blip>
          <a:srcRect l="49262" t="0" r="0" b="0"/>
          <a:stretch>
            <a:fillRect/>
          </a:stretch>
        </p:blipFill>
        <p:spPr>
          <a:xfrm flipH="1">
            <a:off x="327114" y="3791591"/>
            <a:ext cx="8726127" cy="9674183"/>
          </a:xfrm>
          <a:prstGeom prst="rect">
            <a:avLst/>
          </a:prstGeom>
          <a:ln w="12700">
            <a:miter lim="400000"/>
          </a:ln>
        </p:spPr>
      </p:pic>
      <p:sp>
        <p:nvSpPr>
          <p:cNvPr id="211" name="Narrow, i.e., The Way Is Restricted…"/>
          <p:cNvSpPr/>
          <p:nvPr/>
        </p:nvSpPr>
        <p:spPr>
          <a:xfrm>
            <a:off x="64172" y="1803797"/>
            <a:ext cx="24255656" cy="2298701"/>
          </a:xfrm>
          <a:prstGeom prst="rect">
            <a:avLst/>
          </a:prstGeom>
          <a:gradFill>
            <a:gsLst>
              <a:gs pos="0">
                <a:srgbClr val="212121"/>
              </a:gs>
              <a:gs pos="100000">
                <a:srgbClr val="58596B"/>
              </a:gs>
            </a:gsLst>
            <a:lin ang="5400000"/>
          </a:gradFill>
          <a:ln w="12700">
            <a:miter lim="400000"/>
          </a:ln>
          <a:effectLst>
            <a:outerShdw sx="100000" sy="100000" kx="0" ky="0" algn="b" rotWithShape="0" blurRad="228600" dist="1143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algn="ctr" defTabSz="821531">
              <a:lnSpc>
                <a:spcPct val="100000"/>
              </a:lnSpc>
              <a:spcBef>
                <a:spcPts val="1500"/>
              </a:spcBef>
              <a:defRPr sz="8200">
                <a:solidFill>
                  <a:srgbClr val="FFFFFF"/>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pPr>
            <a:r>
              <a:t>Narrow, i.e., The Way Is Restricted</a:t>
            </a:r>
          </a:p>
          <a:p>
            <a:pPr algn="ctr" defTabSz="821531">
              <a:lnSpc>
                <a:spcPct val="80000"/>
              </a:lnSpc>
              <a:spcBef>
                <a:spcPts val="0"/>
              </a:spcBef>
              <a:defRPr sz="7100">
                <a:solidFill>
                  <a:srgbClr val="FFE4A8"/>
                </a:solidFill>
                <a:effectLst>
                  <a:outerShdw sx="100000" sy="100000" kx="0" ky="0" algn="b" rotWithShape="0" blurRad="165100" dist="88900" dir="2700000">
                    <a:srgbClr val="000000"/>
                  </a:outerShdw>
                </a:effectLst>
                <a:latin typeface="Century Gothic"/>
                <a:ea typeface="Century Gothic"/>
                <a:cs typeface="Century Gothic"/>
                <a:sym typeface="Century Gothic"/>
              </a:defRPr>
            </a:pPr>
            <a:r>
              <a:rPr baseline="31999"/>
              <a:t>13</a:t>
            </a:r>
            <a:r>
              <a:t> "Enter by the narrow gate … </a:t>
            </a:r>
            <a:r>
              <a:rPr baseline="31999"/>
              <a:t>14</a:t>
            </a:r>
            <a:r>
              <a:t> . . . which leads to life</a:t>
            </a:r>
          </a:p>
        </p:txBody>
      </p:sp>
      <p:sp>
        <p:nvSpPr>
          <p:cNvPr id="212"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sp>
        <p:nvSpPr>
          <p:cNvPr id="213" name="Entered Only By To Those Who…"/>
          <p:cNvSpPr/>
          <p:nvPr/>
        </p:nvSpPr>
        <p:spPr>
          <a:xfrm>
            <a:off x="9857216" y="4520303"/>
            <a:ext cx="14487988" cy="8708406"/>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821531">
              <a:lnSpc>
                <a:spcPct val="100000"/>
              </a:lnSpc>
              <a:spcBef>
                <a:spcPts val="2000"/>
              </a:spcBef>
              <a:defRPr b="1" sz="82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Entered Only By To Those Who</a:t>
            </a:r>
          </a:p>
          <a:p>
            <a:pPr marL="1362075" indent="-1362075" defTabSz="821531">
              <a:lnSpc>
                <a:spcPct val="100000"/>
              </a:lnSpc>
              <a:spcBef>
                <a:spcPts val="2000"/>
              </a:spcBef>
              <a:buSzPct val="50000"/>
              <a:buBlip>
                <a:blip r:embed="rId3"/>
              </a:buBlip>
              <a:defRPr sz="60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Deny self / surrender - Luke 9:23; 14:33 </a:t>
            </a:r>
          </a:p>
          <a:p>
            <a:pPr marL="1362075" indent="-1362075" defTabSz="821531">
              <a:lnSpc>
                <a:spcPct val="100000"/>
              </a:lnSpc>
              <a:spcBef>
                <a:spcPts val="2000"/>
              </a:spcBef>
              <a:buSzPct val="50000"/>
              <a:buBlip>
                <a:blip r:embed="rId3"/>
              </a:buBlip>
              <a:defRPr sz="60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Commit wholly to the Lord -  1 Pet 4:19 </a:t>
            </a:r>
          </a:p>
          <a:p>
            <a:pPr marL="1362075" indent="-1362075" defTabSz="821531">
              <a:lnSpc>
                <a:spcPct val="100000"/>
              </a:lnSpc>
              <a:spcBef>
                <a:spcPts val="2000"/>
              </a:spcBef>
              <a:buSzPct val="50000"/>
              <a:buBlip>
                <a:blip r:embed="rId3"/>
              </a:buBlip>
              <a:defRPr sz="60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Repent -  Luke 13:3; Acts 17:30</a:t>
            </a:r>
          </a:p>
          <a:p>
            <a:pPr marL="1362075" indent="-1362075" defTabSz="821531">
              <a:lnSpc>
                <a:spcPct val="100000"/>
              </a:lnSpc>
              <a:spcBef>
                <a:spcPts val="2000"/>
              </a:spcBef>
              <a:buSzPct val="50000"/>
              <a:buBlip>
                <a:blip r:embed="rId3"/>
              </a:buBlip>
              <a:defRPr sz="60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Are converted - Mat 18:2-4; Acts 2:38; 3:19; 1 Pet 1:22,23</a:t>
            </a:r>
          </a:p>
          <a:p>
            <a:pPr marL="1362075" indent="-1362075" defTabSz="821531">
              <a:lnSpc>
                <a:spcPct val="100000"/>
              </a:lnSpc>
              <a:spcBef>
                <a:spcPts val="2000"/>
              </a:spcBef>
              <a:buSzPct val="50000"/>
              <a:buBlip>
                <a:blip r:embed="rId3"/>
              </a:buBlip>
              <a:defRPr sz="60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Obey the Lord - 7:21-23; Luke 6:46; Acts 10:47,48; Heb 5:8,9</a:t>
            </a:r>
          </a:p>
        </p:txBody>
      </p:sp>
      <p:sp>
        <p:nvSpPr>
          <p:cNvPr id="214" name="Luke 13:24  &quot;Strive to enter through the narrow gate,”"/>
          <p:cNvSpPr/>
          <p:nvPr/>
        </p:nvSpPr>
        <p:spPr>
          <a:xfrm>
            <a:off x="414552" y="11773698"/>
            <a:ext cx="8551286" cy="1518138"/>
          </a:xfrm>
          <a:prstGeom prst="rect">
            <a:avLst/>
          </a:prstGeom>
          <a:ln w="12700">
            <a:miter lim="400000"/>
          </a:ln>
          <a:effectLst>
            <a:outerShdw sx="100000" sy="100000" kx="0" ky="0" algn="b" rotWithShape="0" blurRad="203200" dist="101600" dir="3806096">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marL="81280" marR="81280" algn="ctr" defTabSz="1821656">
              <a:lnSpc>
                <a:spcPct val="90000"/>
              </a:lnSpc>
              <a:spcBef>
                <a:spcPts val="1600"/>
              </a:spcBef>
              <a:buClr>
                <a:srgbClr val="FFFB00"/>
              </a:buClr>
              <a:buFont typeface="Times New Roman"/>
              <a:defRPr sz="5000">
                <a:solidFill>
                  <a:srgbClr val="011279"/>
                </a:solidFill>
                <a:effectLst>
                  <a:outerShdw sx="100000" sy="100000" kx="0" ky="0" algn="b" rotWithShape="0" blurRad="152400" dist="76200" dir="3806096">
                    <a:srgbClr val="000000"/>
                  </a:outerShdw>
                </a:effectLst>
                <a:uFill>
                  <a:solidFill>
                    <a:srgbClr val="011279"/>
                  </a:solidFill>
                </a:uFill>
                <a:latin typeface="Times New Roman"/>
                <a:ea typeface="Times New Roman"/>
                <a:cs typeface="Times New Roman"/>
                <a:sym typeface="Times New Roman"/>
              </a:defRPr>
            </a:pPr>
            <a:r>
              <a:rPr b="1" i="1">
                <a:solidFill>
                  <a:srgbClr val="FFFFFF"/>
                </a:solidFill>
                <a:uFill>
                  <a:solidFill>
                    <a:srgbClr val="FFFFFF"/>
                  </a:solidFill>
                </a:uFill>
              </a:rPr>
              <a:t>Luke 13:24</a:t>
            </a:r>
            <a:r>
              <a:rPr b="1">
                <a:solidFill>
                  <a:srgbClr val="FFFFFF"/>
                </a:solidFill>
                <a:uFill>
                  <a:solidFill>
                    <a:srgbClr val="FFFFFF"/>
                  </a:solidFill>
                </a:uFill>
              </a:rPr>
              <a:t>  "</a:t>
            </a:r>
            <a:r>
              <a:rPr b="1" i="1" u="sng">
                <a:solidFill>
                  <a:srgbClr val="FFFFFF"/>
                </a:solidFill>
                <a:uFill>
                  <a:solidFill>
                    <a:srgbClr val="FFFFFF"/>
                  </a:solidFill>
                </a:uFill>
              </a:rPr>
              <a:t>Strive</a:t>
            </a:r>
            <a:r>
              <a:rPr b="1" i="1">
                <a:solidFill>
                  <a:srgbClr val="FFFFFF"/>
                </a:solidFill>
                <a:uFill>
                  <a:solidFill>
                    <a:srgbClr val="FFFFFF"/>
                  </a:solidFill>
                </a:uFill>
              </a:rPr>
              <a:t> to enter through the narrow gate</a:t>
            </a:r>
            <a:r>
              <a:rPr b="1">
                <a:solidFill>
                  <a:srgbClr val="FFFFFF"/>
                </a:solidFill>
                <a:uFill>
                  <a:solidFill>
                    <a:srgbClr val="FFFFFF"/>
                  </a:solidFill>
                </a:uFill>
              </a:rPr>
              <a:t>,”</a:t>
            </a:r>
          </a:p>
        </p:txBody>
      </p:sp>
      <p:sp>
        <p:nvSpPr>
          <p:cNvPr id="215" name="Requires Effort"/>
          <p:cNvSpPr/>
          <p:nvPr/>
        </p:nvSpPr>
        <p:spPr>
          <a:xfrm>
            <a:off x="993486" y="10428634"/>
            <a:ext cx="7393418" cy="117442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81280" marR="81280" algn="ctr" defTabSz="1821656">
              <a:lnSpc>
                <a:spcPct val="90000"/>
              </a:lnSpc>
              <a:spcBef>
                <a:spcPts val="0"/>
              </a:spcBef>
              <a:buClr>
                <a:srgbClr val="FFFB00"/>
              </a:buClr>
              <a:buFont typeface="Times New Roman"/>
              <a:defRPr b="1" sz="8300">
                <a:solidFill>
                  <a:srgbClr val="5C0700"/>
                </a:solidFill>
                <a:effectLst>
                  <a:outerShdw sx="100000" sy="100000" kx="0" ky="0" algn="b" rotWithShape="0" blurRad="152400" dist="76200" dir="3806096">
                    <a:srgbClr val="000000"/>
                  </a:outerShdw>
                </a:effectLst>
                <a:uFill>
                  <a:solidFill>
                    <a:srgbClr val="5C0700"/>
                  </a:solidFill>
                </a:uFill>
                <a:latin typeface="Times New Roman"/>
                <a:ea typeface="Times New Roman"/>
                <a:cs typeface="Times New Roman"/>
                <a:sym typeface="Times New Roman"/>
              </a:defRPr>
            </a:lvl1pPr>
          </a:lstStyle>
          <a:p>
            <a:pPr>
              <a:defRPr b="0"/>
            </a:pPr>
            <a:r>
              <a:rPr b="1"/>
              <a:t>Requires Effort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3">
                                            <p:txEl>
                                              <p:pRg st="1" end="1"/>
                                            </p:txEl>
                                          </p:spTgt>
                                        </p:tgtEl>
                                        <p:attrNameLst>
                                          <p:attrName>style.visibility</p:attrName>
                                        </p:attrNameLst>
                                      </p:cBhvr>
                                      <p:to>
                                        <p:strVal val="visible"/>
                                      </p:to>
                                    </p:set>
                                    <p:animEffect filter="fade" transition="in">
                                      <p:cBhvr>
                                        <p:cTn id="7" dur="1500"/>
                                        <p:tgtEl>
                                          <p:spTgt spid="2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13">
                                            <p:txEl>
                                              <p:pRg st="2" end="2"/>
                                            </p:txEl>
                                          </p:spTgt>
                                        </p:tgtEl>
                                        <p:attrNameLst>
                                          <p:attrName>style.visibility</p:attrName>
                                        </p:attrNameLst>
                                      </p:cBhvr>
                                      <p:to>
                                        <p:strVal val="visible"/>
                                      </p:to>
                                    </p:set>
                                    <p:animEffect filter="fade" transition="in">
                                      <p:cBhvr>
                                        <p:cTn id="12" dur="1500"/>
                                        <p:tgtEl>
                                          <p:spTgt spid="2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13">
                                            <p:txEl>
                                              <p:pRg st="3" end="3"/>
                                            </p:txEl>
                                          </p:spTgt>
                                        </p:tgtEl>
                                        <p:attrNameLst>
                                          <p:attrName>style.visibility</p:attrName>
                                        </p:attrNameLst>
                                      </p:cBhvr>
                                      <p:to>
                                        <p:strVal val="visible"/>
                                      </p:to>
                                    </p:set>
                                    <p:animEffect filter="fade" transition="in">
                                      <p:cBhvr>
                                        <p:cTn id="17" dur="1500"/>
                                        <p:tgtEl>
                                          <p:spTgt spid="2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13">
                                            <p:txEl>
                                              <p:pRg st="4" end="4"/>
                                            </p:txEl>
                                          </p:spTgt>
                                        </p:tgtEl>
                                        <p:attrNameLst>
                                          <p:attrName>style.visibility</p:attrName>
                                        </p:attrNameLst>
                                      </p:cBhvr>
                                      <p:to>
                                        <p:strVal val="visible"/>
                                      </p:to>
                                    </p:set>
                                    <p:animEffect filter="fade" transition="in">
                                      <p:cBhvr>
                                        <p:cTn id="22" dur="1500"/>
                                        <p:tgtEl>
                                          <p:spTgt spid="21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213">
                                            <p:txEl>
                                              <p:pRg st="5" end="5"/>
                                            </p:txEl>
                                          </p:spTgt>
                                        </p:tgtEl>
                                        <p:attrNameLst>
                                          <p:attrName>style.visibility</p:attrName>
                                        </p:attrNameLst>
                                      </p:cBhvr>
                                      <p:to>
                                        <p:strVal val="visible"/>
                                      </p:to>
                                    </p:set>
                                    <p:animEffect filter="fade" transition="in">
                                      <p:cBhvr>
                                        <p:cTn id="27" dur="1500"/>
                                        <p:tgtEl>
                                          <p:spTgt spid="213">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13"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Image" descr="Image"/>
          <p:cNvPicPr>
            <a:picLocks noChangeAspect="1"/>
          </p:cNvPicPr>
          <p:nvPr/>
        </p:nvPicPr>
        <p:blipFill>
          <a:blip r:embed="rId2">
            <a:extLst/>
          </a:blip>
          <a:srcRect l="49262" t="0" r="0" b="0"/>
          <a:stretch>
            <a:fillRect/>
          </a:stretch>
        </p:blipFill>
        <p:spPr>
          <a:xfrm flipH="1">
            <a:off x="327114" y="3791591"/>
            <a:ext cx="8726127" cy="9674183"/>
          </a:xfrm>
          <a:prstGeom prst="rect">
            <a:avLst/>
          </a:prstGeom>
          <a:ln w="12700">
            <a:miter lim="400000"/>
          </a:ln>
        </p:spPr>
      </p:pic>
      <p:sp>
        <p:nvSpPr>
          <p:cNvPr id="218" name="Narrow, i.e., The Way Is Restricted…"/>
          <p:cNvSpPr/>
          <p:nvPr/>
        </p:nvSpPr>
        <p:spPr>
          <a:xfrm>
            <a:off x="64172" y="1803797"/>
            <a:ext cx="24255656" cy="2298701"/>
          </a:xfrm>
          <a:prstGeom prst="rect">
            <a:avLst/>
          </a:prstGeom>
          <a:gradFill>
            <a:gsLst>
              <a:gs pos="0">
                <a:srgbClr val="212121"/>
              </a:gs>
              <a:gs pos="100000">
                <a:srgbClr val="58596B"/>
              </a:gs>
            </a:gsLst>
            <a:lin ang="5400000"/>
          </a:gradFill>
          <a:ln w="12700">
            <a:miter lim="400000"/>
          </a:ln>
          <a:effectLst>
            <a:outerShdw sx="100000" sy="100000" kx="0" ky="0" algn="b" rotWithShape="0" blurRad="228600" dist="1143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algn="ctr" defTabSz="821531">
              <a:lnSpc>
                <a:spcPct val="100000"/>
              </a:lnSpc>
              <a:spcBef>
                <a:spcPts val="1500"/>
              </a:spcBef>
              <a:defRPr sz="8200">
                <a:solidFill>
                  <a:srgbClr val="FFFFFF"/>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pPr>
            <a:r>
              <a:t>Narrow, i.e., The Way Is Restricted</a:t>
            </a:r>
          </a:p>
          <a:p>
            <a:pPr algn="ctr" defTabSz="821531">
              <a:lnSpc>
                <a:spcPct val="80000"/>
              </a:lnSpc>
              <a:spcBef>
                <a:spcPts val="0"/>
              </a:spcBef>
              <a:defRPr sz="7100">
                <a:solidFill>
                  <a:srgbClr val="FFE4A8"/>
                </a:solidFill>
                <a:effectLst>
                  <a:outerShdw sx="100000" sy="100000" kx="0" ky="0" algn="b" rotWithShape="0" blurRad="165100" dist="88900" dir="2700000">
                    <a:srgbClr val="000000"/>
                  </a:outerShdw>
                </a:effectLst>
                <a:latin typeface="Century Gothic"/>
                <a:ea typeface="Century Gothic"/>
                <a:cs typeface="Century Gothic"/>
                <a:sym typeface="Century Gothic"/>
              </a:defRPr>
            </a:pPr>
            <a:r>
              <a:rPr baseline="31999"/>
              <a:t>13</a:t>
            </a:r>
            <a:r>
              <a:t> "Enter by the narrow gate … </a:t>
            </a:r>
            <a:r>
              <a:rPr baseline="31999"/>
              <a:t>14</a:t>
            </a:r>
            <a:r>
              <a:t> . . . which leads to life</a:t>
            </a:r>
          </a:p>
        </p:txBody>
      </p:sp>
      <p:sp>
        <p:nvSpPr>
          <p:cNvPr id="219"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sp>
        <p:nvSpPr>
          <p:cNvPr id="220" name="Traveled Only By To Those Who…"/>
          <p:cNvSpPr/>
          <p:nvPr/>
        </p:nvSpPr>
        <p:spPr>
          <a:xfrm>
            <a:off x="9857216" y="4520303"/>
            <a:ext cx="14487988" cy="8757587"/>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821531">
              <a:lnSpc>
                <a:spcPct val="100000"/>
              </a:lnSpc>
              <a:spcBef>
                <a:spcPts val="2000"/>
              </a:spcBef>
              <a:defRPr b="1" sz="79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Traveled Only By To Those Who</a:t>
            </a:r>
          </a:p>
          <a:p>
            <a:pPr marL="1375833" indent="-1375833" defTabSz="821531">
              <a:lnSpc>
                <a:spcPct val="100000"/>
              </a:lnSpc>
              <a:spcBef>
                <a:spcPts val="1200"/>
              </a:spcBef>
              <a:buSzPct val="50000"/>
              <a:buBlip>
                <a:blip r:embed="rId3"/>
              </a:buBlip>
              <a:defRPr sz="6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Develop the character of the Kingdom Citizen (5:3-16)</a:t>
            </a:r>
          </a:p>
          <a:p>
            <a:pPr marL="1375833" indent="-1375833" defTabSz="821531">
              <a:lnSpc>
                <a:spcPct val="100000"/>
              </a:lnSpc>
              <a:spcBef>
                <a:spcPts val="1200"/>
              </a:spcBef>
              <a:buSzPct val="50000"/>
              <a:buBlip>
                <a:blip r:embed="rId3"/>
              </a:buBlip>
              <a:defRPr sz="6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Live godly lives (5:20-48)</a:t>
            </a:r>
          </a:p>
          <a:p>
            <a:pPr marL="1375833" indent="-1375833" defTabSz="821531">
              <a:lnSpc>
                <a:spcPct val="100000"/>
              </a:lnSpc>
              <a:spcBef>
                <a:spcPts val="1200"/>
              </a:spcBef>
              <a:buSzPct val="50000"/>
              <a:buBlip>
                <a:blip r:embed="rId3"/>
              </a:buBlip>
              <a:defRPr sz="6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Sincerely worship (6:1-18)</a:t>
            </a:r>
          </a:p>
          <a:p>
            <a:pPr marL="1375833" indent="-1375833" defTabSz="821531">
              <a:lnSpc>
                <a:spcPct val="100000"/>
              </a:lnSpc>
              <a:spcBef>
                <a:spcPts val="1200"/>
              </a:spcBef>
              <a:buSzPct val="50000"/>
              <a:buBlip>
                <a:blip r:embed="rId3"/>
              </a:buBlip>
              <a:defRPr sz="6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Seek spiritual treasure (6:19-24)</a:t>
            </a:r>
          </a:p>
          <a:p>
            <a:pPr marL="1375833" indent="-1375833" defTabSz="821531">
              <a:lnSpc>
                <a:spcPct val="100000"/>
              </a:lnSpc>
              <a:spcBef>
                <a:spcPts val="1200"/>
              </a:spcBef>
              <a:buSzPct val="50000"/>
              <a:buBlip>
                <a:blip r:embed="rId3"/>
              </a:buBlip>
              <a:defRPr sz="6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Trust God (6:25-34)</a:t>
            </a:r>
          </a:p>
          <a:p>
            <a:pPr marL="1375833" indent="-1375833" defTabSz="821531">
              <a:lnSpc>
                <a:spcPct val="100000"/>
              </a:lnSpc>
              <a:spcBef>
                <a:spcPts val="1200"/>
              </a:spcBef>
              <a:buSzPct val="50000"/>
              <a:buBlip>
                <a:blip r:embed="rId3"/>
              </a:buBlip>
              <a:defRPr sz="6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Are merciful to Others (7:1-12)</a:t>
            </a:r>
          </a:p>
        </p:txBody>
      </p:sp>
      <p:sp>
        <p:nvSpPr>
          <p:cNvPr id="221" name="Luke 13:24  &quot;Strive to enter through the narrow gate,”"/>
          <p:cNvSpPr/>
          <p:nvPr/>
        </p:nvSpPr>
        <p:spPr>
          <a:xfrm>
            <a:off x="414552" y="11773698"/>
            <a:ext cx="8551286" cy="1518138"/>
          </a:xfrm>
          <a:prstGeom prst="rect">
            <a:avLst/>
          </a:prstGeom>
          <a:ln w="12700">
            <a:miter lim="400000"/>
          </a:ln>
          <a:effectLst>
            <a:outerShdw sx="100000" sy="100000" kx="0" ky="0" algn="b" rotWithShape="0" blurRad="203200" dist="101600" dir="3806096">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marL="81280" marR="81280" algn="ctr" defTabSz="1821656">
              <a:lnSpc>
                <a:spcPct val="90000"/>
              </a:lnSpc>
              <a:spcBef>
                <a:spcPts val="1600"/>
              </a:spcBef>
              <a:buClr>
                <a:srgbClr val="FFFB00"/>
              </a:buClr>
              <a:buFont typeface="Times New Roman"/>
              <a:defRPr sz="5000">
                <a:solidFill>
                  <a:srgbClr val="011279"/>
                </a:solidFill>
                <a:effectLst>
                  <a:outerShdw sx="100000" sy="100000" kx="0" ky="0" algn="b" rotWithShape="0" blurRad="152400" dist="76200" dir="3806096">
                    <a:srgbClr val="000000"/>
                  </a:outerShdw>
                </a:effectLst>
                <a:uFill>
                  <a:solidFill>
                    <a:srgbClr val="011279"/>
                  </a:solidFill>
                </a:uFill>
                <a:latin typeface="Times New Roman"/>
                <a:ea typeface="Times New Roman"/>
                <a:cs typeface="Times New Roman"/>
                <a:sym typeface="Times New Roman"/>
              </a:defRPr>
            </a:pPr>
            <a:r>
              <a:rPr b="1" i="1">
                <a:solidFill>
                  <a:srgbClr val="FFFFFF"/>
                </a:solidFill>
                <a:uFill>
                  <a:solidFill>
                    <a:srgbClr val="FFFFFF"/>
                  </a:solidFill>
                </a:uFill>
              </a:rPr>
              <a:t>Luke 13:24</a:t>
            </a:r>
            <a:r>
              <a:rPr b="1">
                <a:solidFill>
                  <a:srgbClr val="FFFFFF"/>
                </a:solidFill>
                <a:uFill>
                  <a:solidFill>
                    <a:srgbClr val="FFFFFF"/>
                  </a:solidFill>
                </a:uFill>
              </a:rPr>
              <a:t>  "</a:t>
            </a:r>
            <a:r>
              <a:rPr b="1" i="1" u="sng">
                <a:solidFill>
                  <a:srgbClr val="FFFFFF"/>
                </a:solidFill>
                <a:uFill>
                  <a:solidFill>
                    <a:srgbClr val="FFFFFF"/>
                  </a:solidFill>
                </a:uFill>
              </a:rPr>
              <a:t>Strive</a:t>
            </a:r>
            <a:r>
              <a:rPr b="1" i="1">
                <a:solidFill>
                  <a:srgbClr val="FFFFFF"/>
                </a:solidFill>
                <a:uFill>
                  <a:solidFill>
                    <a:srgbClr val="FFFFFF"/>
                  </a:solidFill>
                </a:uFill>
              </a:rPr>
              <a:t> to enter through the narrow gate</a:t>
            </a:r>
            <a:r>
              <a:rPr b="1">
                <a:solidFill>
                  <a:srgbClr val="FFFFFF"/>
                </a:solidFill>
                <a:uFill>
                  <a:solidFill>
                    <a:srgbClr val="FFFFFF"/>
                  </a:solidFill>
                </a:uFill>
              </a:rPr>
              <a:t>,”</a:t>
            </a:r>
          </a:p>
        </p:txBody>
      </p:sp>
      <p:sp>
        <p:nvSpPr>
          <p:cNvPr id="222" name="Requires Effort"/>
          <p:cNvSpPr/>
          <p:nvPr/>
        </p:nvSpPr>
        <p:spPr>
          <a:xfrm>
            <a:off x="993486" y="10428634"/>
            <a:ext cx="7393418" cy="117442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81280" marR="81280" algn="ctr" defTabSz="1821656">
              <a:lnSpc>
                <a:spcPct val="90000"/>
              </a:lnSpc>
              <a:spcBef>
                <a:spcPts val="0"/>
              </a:spcBef>
              <a:buClr>
                <a:srgbClr val="FFFB00"/>
              </a:buClr>
              <a:buFont typeface="Times New Roman"/>
              <a:defRPr b="1" sz="8300">
                <a:solidFill>
                  <a:srgbClr val="5C0700"/>
                </a:solidFill>
                <a:effectLst>
                  <a:outerShdw sx="100000" sy="100000" kx="0" ky="0" algn="b" rotWithShape="0" blurRad="152400" dist="76200" dir="3806096">
                    <a:srgbClr val="000000"/>
                  </a:outerShdw>
                </a:effectLst>
                <a:uFill>
                  <a:solidFill>
                    <a:srgbClr val="5C0700"/>
                  </a:solidFill>
                </a:uFill>
                <a:latin typeface="Times New Roman"/>
                <a:ea typeface="Times New Roman"/>
                <a:cs typeface="Times New Roman"/>
                <a:sym typeface="Times New Roman"/>
              </a:defRPr>
            </a:lvl1pPr>
          </a:lstStyle>
          <a:p>
            <a:pPr>
              <a:defRPr b="0"/>
            </a:pPr>
            <a:r>
              <a:rPr b="1"/>
              <a:t>Requires Effort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0">
                                            <p:txEl>
                                              <p:pRg st="1" end="1"/>
                                            </p:txEl>
                                          </p:spTgt>
                                        </p:tgtEl>
                                        <p:attrNameLst>
                                          <p:attrName>style.visibility</p:attrName>
                                        </p:attrNameLst>
                                      </p:cBhvr>
                                      <p:to>
                                        <p:strVal val="visible"/>
                                      </p:to>
                                    </p:set>
                                    <p:animEffect filter="fade" transition="in">
                                      <p:cBhvr>
                                        <p:cTn id="7" dur="1500"/>
                                        <p:tgtEl>
                                          <p:spTgt spid="2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20">
                                            <p:txEl>
                                              <p:pRg st="2" end="2"/>
                                            </p:txEl>
                                          </p:spTgt>
                                        </p:tgtEl>
                                        <p:attrNameLst>
                                          <p:attrName>style.visibility</p:attrName>
                                        </p:attrNameLst>
                                      </p:cBhvr>
                                      <p:to>
                                        <p:strVal val="visible"/>
                                      </p:to>
                                    </p:set>
                                    <p:animEffect filter="fade" transition="in">
                                      <p:cBhvr>
                                        <p:cTn id="12" dur="1500"/>
                                        <p:tgtEl>
                                          <p:spTgt spid="22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20">
                                            <p:txEl>
                                              <p:pRg st="3" end="3"/>
                                            </p:txEl>
                                          </p:spTgt>
                                        </p:tgtEl>
                                        <p:attrNameLst>
                                          <p:attrName>style.visibility</p:attrName>
                                        </p:attrNameLst>
                                      </p:cBhvr>
                                      <p:to>
                                        <p:strVal val="visible"/>
                                      </p:to>
                                    </p:set>
                                    <p:animEffect filter="fade" transition="in">
                                      <p:cBhvr>
                                        <p:cTn id="17" dur="1500"/>
                                        <p:tgtEl>
                                          <p:spTgt spid="22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20">
                                            <p:txEl>
                                              <p:pRg st="4" end="4"/>
                                            </p:txEl>
                                          </p:spTgt>
                                        </p:tgtEl>
                                        <p:attrNameLst>
                                          <p:attrName>style.visibility</p:attrName>
                                        </p:attrNameLst>
                                      </p:cBhvr>
                                      <p:to>
                                        <p:strVal val="visible"/>
                                      </p:to>
                                    </p:set>
                                    <p:animEffect filter="fade" transition="in">
                                      <p:cBhvr>
                                        <p:cTn id="22" dur="1500"/>
                                        <p:tgtEl>
                                          <p:spTgt spid="22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1" fill="hold">
                                  <p:stCondLst>
                                    <p:cond delay="0"/>
                                  </p:stCondLst>
                                  <p:iterate type="el" backwards="0">
                                    <p:tmAbs val="0"/>
                                  </p:iterate>
                                  <p:childTnLst>
                                    <p:set>
                                      <p:cBhvr>
                                        <p:cTn id="26" fill="hold"/>
                                        <p:tgtEl>
                                          <p:spTgt spid="220">
                                            <p:txEl>
                                              <p:pRg st="5" end="5"/>
                                            </p:txEl>
                                          </p:spTgt>
                                        </p:tgtEl>
                                        <p:attrNameLst>
                                          <p:attrName>style.visibility</p:attrName>
                                        </p:attrNameLst>
                                      </p:cBhvr>
                                      <p:to>
                                        <p:strVal val="visible"/>
                                      </p:to>
                                    </p:set>
                                    <p:animEffect filter="fade" transition="in">
                                      <p:cBhvr>
                                        <p:cTn id="27" dur="1500"/>
                                        <p:tgtEl>
                                          <p:spTgt spid="22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ID="10" grpId="1" fill="hold">
                                  <p:stCondLst>
                                    <p:cond delay="0"/>
                                  </p:stCondLst>
                                  <p:iterate type="el" backwards="0">
                                    <p:tmAbs val="0"/>
                                  </p:iterate>
                                  <p:childTnLst>
                                    <p:set>
                                      <p:cBhvr>
                                        <p:cTn id="31" fill="hold"/>
                                        <p:tgtEl>
                                          <p:spTgt spid="220">
                                            <p:txEl>
                                              <p:pRg st="6" end="6"/>
                                            </p:txEl>
                                          </p:spTgt>
                                        </p:tgtEl>
                                        <p:attrNameLst>
                                          <p:attrName>style.visibility</p:attrName>
                                        </p:attrNameLst>
                                      </p:cBhvr>
                                      <p:to>
                                        <p:strVal val="visible"/>
                                      </p:to>
                                    </p:set>
                                    <p:animEffect filter="fade" transition="in">
                                      <p:cBhvr>
                                        <p:cTn id="32" dur="1500"/>
                                        <p:tgtEl>
                                          <p:spTgt spid="220">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0"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4" name="Image" descr="Image"/>
          <p:cNvPicPr>
            <a:picLocks noChangeAspect="1"/>
          </p:cNvPicPr>
          <p:nvPr/>
        </p:nvPicPr>
        <p:blipFill>
          <a:blip r:embed="rId2">
            <a:extLst/>
          </a:blip>
          <a:srcRect l="49262" t="0" r="0" b="0"/>
          <a:stretch>
            <a:fillRect/>
          </a:stretch>
        </p:blipFill>
        <p:spPr>
          <a:xfrm flipH="1">
            <a:off x="327114" y="3791591"/>
            <a:ext cx="8726127" cy="9674183"/>
          </a:xfrm>
          <a:prstGeom prst="rect">
            <a:avLst/>
          </a:prstGeom>
          <a:ln w="12700">
            <a:miter lim="400000"/>
          </a:ln>
        </p:spPr>
      </p:pic>
      <p:sp>
        <p:nvSpPr>
          <p:cNvPr id="225" name="Narrow, i.e., The Way Is Restricted…"/>
          <p:cNvSpPr/>
          <p:nvPr/>
        </p:nvSpPr>
        <p:spPr>
          <a:xfrm>
            <a:off x="64172" y="1803797"/>
            <a:ext cx="24255656" cy="2298701"/>
          </a:xfrm>
          <a:prstGeom prst="rect">
            <a:avLst/>
          </a:prstGeom>
          <a:gradFill>
            <a:gsLst>
              <a:gs pos="0">
                <a:srgbClr val="212121"/>
              </a:gs>
              <a:gs pos="100000">
                <a:srgbClr val="58596B"/>
              </a:gs>
            </a:gsLst>
            <a:lin ang="5400000"/>
          </a:gradFill>
          <a:ln w="12700">
            <a:miter lim="400000"/>
          </a:ln>
          <a:effectLst>
            <a:outerShdw sx="100000" sy="100000" kx="0" ky="0" algn="b" rotWithShape="0" blurRad="228600" dist="1143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algn="ctr" defTabSz="821531">
              <a:lnSpc>
                <a:spcPct val="100000"/>
              </a:lnSpc>
              <a:spcBef>
                <a:spcPts val="1500"/>
              </a:spcBef>
              <a:defRPr sz="8200">
                <a:solidFill>
                  <a:srgbClr val="FFFFFF"/>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pPr>
            <a:r>
              <a:t>Narrow, i.e., The Way Is Restricted</a:t>
            </a:r>
          </a:p>
          <a:p>
            <a:pPr algn="ctr" defTabSz="821531">
              <a:lnSpc>
                <a:spcPct val="80000"/>
              </a:lnSpc>
              <a:spcBef>
                <a:spcPts val="0"/>
              </a:spcBef>
              <a:defRPr sz="7100">
                <a:solidFill>
                  <a:srgbClr val="FFE4A8"/>
                </a:solidFill>
                <a:effectLst>
                  <a:outerShdw sx="100000" sy="100000" kx="0" ky="0" algn="b" rotWithShape="0" blurRad="165100" dist="88900" dir="2700000">
                    <a:srgbClr val="000000"/>
                  </a:outerShdw>
                </a:effectLst>
                <a:latin typeface="Century Gothic"/>
                <a:ea typeface="Century Gothic"/>
                <a:cs typeface="Century Gothic"/>
                <a:sym typeface="Century Gothic"/>
              </a:defRPr>
            </a:pPr>
            <a:r>
              <a:rPr baseline="31999"/>
              <a:t>13</a:t>
            </a:r>
            <a:r>
              <a:t> "Enter by the narrow gate … </a:t>
            </a:r>
            <a:r>
              <a:rPr baseline="31999"/>
              <a:t>14</a:t>
            </a:r>
            <a:r>
              <a:t> . . . which leads to life</a:t>
            </a:r>
          </a:p>
        </p:txBody>
      </p:sp>
      <p:sp>
        <p:nvSpPr>
          <p:cNvPr id="226"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sp>
        <p:nvSpPr>
          <p:cNvPr id="227" name="Luke 13:24  &quot;Strive to enter through the narrow gate,”"/>
          <p:cNvSpPr/>
          <p:nvPr/>
        </p:nvSpPr>
        <p:spPr>
          <a:xfrm>
            <a:off x="414552" y="11773698"/>
            <a:ext cx="8551286" cy="1518138"/>
          </a:xfrm>
          <a:prstGeom prst="rect">
            <a:avLst/>
          </a:prstGeom>
          <a:ln w="12700">
            <a:miter lim="400000"/>
          </a:ln>
          <a:effectLst>
            <a:outerShdw sx="100000" sy="100000" kx="0" ky="0" algn="b" rotWithShape="0" blurRad="203200" dist="101600" dir="3806096">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marL="81280" marR="81280" algn="ctr" defTabSz="1821656">
              <a:lnSpc>
                <a:spcPct val="90000"/>
              </a:lnSpc>
              <a:spcBef>
                <a:spcPts val="1600"/>
              </a:spcBef>
              <a:buClr>
                <a:srgbClr val="FFFB00"/>
              </a:buClr>
              <a:buFont typeface="Times New Roman"/>
              <a:defRPr sz="5000">
                <a:solidFill>
                  <a:srgbClr val="011279"/>
                </a:solidFill>
                <a:effectLst>
                  <a:outerShdw sx="100000" sy="100000" kx="0" ky="0" algn="b" rotWithShape="0" blurRad="152400" dist="76200" dir="3806096">
                    <a:srgbClr val="000000"/>
                  </a:outerShdw>
                </a:effectLst>
                <a:uFill>
                  <a:solidFill>
                    <a:srgbClr val="011279"/>
                  </a:solidFill>
                </a:uFill>
                <a:latin typeface="Times New Roman"/>
                <a:ea typeface="Times New Roman"/>
                <a:cs typeface="Times New Roman"/>
                <a:sym typeface="Times New Roman"/>
              </a:defRPr>
            </a:pPr>
            <a:r>
              <a:rPr b="1" i="1">
                <a:solidFill>
                  <a:srgbClr val="FFFFFF"/>
                </a:solidFill>
                <a:uFill>
                  <a:solidFill>
                    <a:srgbClr val="FFFFFF"/>
                  </a:solidFill>
                </a:uFill>
              </a:rPr>
              <a:t>Luke 13:24</a:t>
            </a:r>
            <a:r>
              <a:rPr b="1">
                <a:solidFill>
                  <a:srgbClr val="FFFFFF"/>
                </a:solidFill>
                <a:uFill>
                  <a:solidFill>
                    <a:srgbClr val="FFFFFF"/>
                  </a:solidFill>
                </a:uFill>
              </a:rPr>
              <a:t>  "</a:t>
            </a:r>
            <a:r>
              <a:rPr b="1" i="1" u="sng">
                <a:solidFill>
                  <a:srgbClr val="FFFFFF"/>
                </a:solidFill>
                <a:uFill>
                  <a:solidFill>
                    <a:srgbClr val="FFFFFF"/>
                  </a:solidFill>
                </a:uFill>
              </a:rPr>
              <a:t>Strive</a:t>
            </a:r>
            <a:r>
              <a:rPr b="1" i="1">
                <a:solidFill>
                  <a:srgbClr val="FFFFFF"/>
                </a:solidFill>
                <a:uFill>
                  <a:solidFill>
                    <a:srgbClr val="FFFFFF"/>
                  </a:solidFill>
                </a:uFill>
              </a:rPr>
              <a:t> to enter through the narrow gate</a:t>
            </a:r>
            <a:r>
              <a:rPr b="1">
                <a:solidFill>
                  <a:srgbClr val="FFFFFF"/>
                </a:solidFill>
                <a:uFill>
                  <a:solidFill>
                    <a:srgbClr val="FFFFFF"/>
                  </a:solidFill>
                </a:uFill>
              </a:rPr>
              <a:t>,”</a:t>
            </a:r>
          </a:p>
        </p:txBody>
      </p:sp>
      <p:sp>
        <p:nvSpPr>
          <p:cNvPr id="228" name="Requires Effort"/>
          <p:cNvSpPr/>
          <p:nvPr/>
        </p:nvSpPr>
        <p:spPr>
          <a:xfrm>
            <a:off x="993486" y="10428634"/>
            <a:ext cx="7393418" cy="117442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81280" marR="81280" algn="ctr" defTabSz="1821656">
              <a:lnSpc>
                <a:spcPct val="90000"/>
              </a:lnSpc>
              <a:spcBef>
                <a:spcPts val="0"/>
              </a:spcBef>
              <a:buClr>
                <a:srgbClr val="FFFB00"/>
              </a:buClr>
              <a:buFont typeface="Times New Roman"/>
              <a:defRPr b="1" sz="8300">
                <a:solidFill>
                  <a:srgbClr val="5C0700"/>
                </a:solidFill>
                <a:effectLst>
                  <a:outerShdw sx="100000" sy="100000" kx="0" ky="0" algn="b" rotWithShape="0" blurRad="152400" dist="76200" dir="3806096">
                    <a:srgbClr val="000000"/>
                  </a:outerShdw>
                </a:effectLst>
                <a:uFill>
                  <a:solidFill>
                    <a:srgbClr val="5C0700"/>
                  </a:solidFill>
                </a:uFill>
                <a:latin typeface="Times New Roman"/>
                <a:ea typeface="Times New Roman"/>
                <a:cs typeface="Times New Roman"/>
                <a:sym typeface="Times New Roman"/>
              </a:defRPr>
            </a:lvl1pPr>
          </a:lstStyle>
          <a:p>
            <a:pPr>
              <a:defRPr b="0"/>
            </a:pPr>
            <a:r>
              <a:rPr b="1"/>
              <a:t>Requires Effort </a:t>
            </a:r>
          </a:p>
        </p:txBody>
      </p:sp>
      <p:sp>
        <p:nvSpPr>
          <p:cNvPr id="229" name="No Room For…"/>
          <p:cNvSpPr/>
          <p:nvPr/>
        </p:nvSpPr>
        <p:spPr>
          <a:xfrm>
            <a:off x="9527530" y="4766086"/>
            <a:ext cx="14480508" cy="8278994"/>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074549" indent="-1074549" defTabSz="821531">
              <a:lnSpc>
                <a:spcPct val="100000"/>
              </a:lnSpc>
              <a:spcBef>
                <a:spcPts val="1400"/>
              </a:spcBef>
              <a:buSzPct val="40000"/>
              <a:buBlip>
                <a:blip r:embed="rId3"/>
              </a:buBlip>
              <a:defRPr b="1" sz="85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No Room For</a:t>
            </a:r>
          </a:p>
          <a:p>
            <a:pPr lvl="1" marL="1721126" indent="-1378226" defTabSz="821531">
              <a:lnSpc>
                <a:spcPct val="100000"/>
              </a:lnSpc>
              <a:spcBef>
                <a:spcPts val="1400"/>
              </a:spcBef>
              <a:buClr>
                <a:srgbClr val="FF9300"/>
              </a:buClr>
              <a:buSzPct val="125000"/>
              <a:buFont typeface="Century Gothic"/>
              <a:buChar char="✴"/>
              <a:defRPr sz="85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Sin (Rom 6:23; 1 Cor. 6:9-11; 1 Jn 1:5-10)</a:t>
            </a:r>
          </a:p>
          <a:p>
            <a:pPr lvl="1" marL="1721126" indent="-1378226" defTabSz="821531">
              <a:lnSpc>
                <a:spcPct val="100000"/>
              </a:lnSpc>
              <a:spcBef>
                <a:spcPts val="1400"/>
              </a:spcBef>
              <a:buClr>
                <a:srgbClr val="FF9300"/>
              </a:buClr>
              <a:buSzPct val="125000"/>
              <a:buFont typeface="Century Gothic"/>
              <a:buChar char="✴"/>
              <a:defRPr sz="85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Pride (James 4:6)</a:t>
            </a:r>
          </a:p>
          <a:p>
            <a:pPr lvl="1" marL="1721126" indent="-1378226" defTabSz="821531">
              <a:lnSpc>
                <a:spcPct val="100000"/>
              </a:lnSpc>
              <a:spcBef>
                <a:spcPts val="1400"/>
              </a:spcBef>
              <a:buClr>
                <a:srgbClr val="FF9300"/>
              </a:buClr>
              <a:buSzPct val="125000"/>
              <a:buFont typeface="Century Gothic"/>
              <a:buChar char="✴"/>
              <a:defRPr sz="85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Stubbornness (Rom 2:5)</a:t>
            </a:r>
          </a:p>
          <a:p>
            <a:pPr lvl="1" marL="1721126" indent="-1378226" defTabSz="821531">
              <a:lnSpc>
                <a:spcPct val="100000"/>
              </a:lnSpc>
              <a:spcBef>
                <a:spcPts val="1400"/>
              </a:spcBef>
              <a:buClr>
                <a:srgbClr val="FF9300"/>
              </a:buClr>
              <a:buSzPct val="125000"/>
              <a:buFont typeface="Century Gothic"/>
              <a:buChar char="✴"/>
              <a:defRPr sz="85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Worldly Lust (1 Jn 2:15-17)</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29">
                                            <p:txEl>
                                              <p:pRg st="1" end="1"/>
                                            </p:txEl>
                                          </p:spTgt>
                                        </p:tgtEl>
                                        <p:attrNameLst>
                                          <p:attrName>style.visibility</p:attrName>
                                        </p:attrNameLst>
                                      </p:cBhvr>
                                      <p:to>
                                        <p:strVal val="visible"/>
                                      </p:to>
                                    </p:set>
                                    <p:animEffect filter="fade" transition="in">
                                      <p:cBhvr>
                                        <p:cTn id="7" dur="1500"/>
                                        <p:tgtEl>
                                          <p:spTgt spid="22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29">
                                            <p:txEl>
                                              <p:pRg st="2" end="2"/>
                                            </p:txEl>
                                          </p:spTgt>
                                        </p:tgtEl>
                                        <p:attrNameLst>
                                          <p:attrName>style.visibility</p:attrName>
                                        </p:attrNameLst>
                                      </p:cBhvr>
                                      <p:to>
                                        <p:strVal val="visible"/>
                                      </p:to>
                                    </p:set>
                                    <p:animEffect filter="fade" transition="in">
                                      <p:cBhvr>
                                        <p:cTn id="12" dur="1500"/>
                                        <p:tgtEl>
                                          <p:spTgt spid="22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29">
                                            <p:txEl>
                                              <p:pRg st="3" end="3"/>
                                            </p:txEl>
                                          </p:spTgt>
                                        </p:tgtEl>
                                        <p:attrNameLst>
                                          <p:attrName>style.visibility</p:attrName>
                                        </p:attrNameLst>
                                      </p:cBhvr>
                                      <p:to>
                                        <p:strVal val="visible"/>
                                      </p:to>
                                    </p:set>
                                    <p:animEffect filter="fade" transition="in">
                                      <p:cBhvr>
                                        <p:cTn id="17" dur="1500"/>
                                        <p:tgtEl>
                                          <p:spTgt spid="22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29">
                                            <p:txEl>
                                              <p:pRg st="4" end="4"/>
                                            </p:txEl>
                                          </p:spTgt>
                                        </p:tgtEl>
                                        <p:attrNameLst>
                                          <p:attrName>style.visibility</p:attrName>
                                        </p:attrNameLst>
                                      </p:cBhvr>
                                      <p:to>
                                        <p:strVal val="visible"/>
                                      </p:to>
                                    </p:set>
                                    <p:animEffect filter="fade" transition="in">
                                      <p:cBhvr>
                                        <p:cTn id="22" dur="1500"/>
                                        <p:tgtEl>
                                          <p:spTgt spid="22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29"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1" name="Image" descr="Image"/>
          <p:cNvPicPr>
            <a:picLocks noChangeAspect="1"/>
          </p:cNvPicPr>
          <p:nvPr/>
        </p:nvPicPr>
        <p:blipFill>
          <a:blip r:embed="rId2">
            <a:extLst/>
          </a:blip>
          <a:srcRect l="49262" t="0" r="0" b="0"/>
          <a:stretch>
            <a:fillRect/>
          </a:stretch>
        </p:blipFill>
        <p:spPr>
          <a:xfrm flipH="1">
            <a:off x="327114" y="3791591"/>
            <a:ext cx="8726127" cy="9674183"/>
          </a:xfrm>
          <a:prstGeom prst="rect">
            <a:avLst/>
          </a:prstGeom>
          <a:ln w="12700">
            <a:miter lim="400000"/>
          </a:ln>
        </p:spPr>
      </p:pic>
      <p:sp>
        <p:nvSpPr>
          <p:cNvPr id="232" name="Narrow, i.e., The Way Is Restricted…"/>
          <p:cNvSpPr/>
          <p:nvPr/>
        </p:nvSpPr>
        <p:spPr>
          <a:xfrm>
            <a:off x="64172" y="1803797"/>
            <a:ext cx="24255656" cy="2298701"/>
          </a:xfrm>
          <a:prstGeom prst="rect">
            <a:avLst/>
          </a:prstGeom>
          <a:gradFill>
            <a:gsLst>
              <a:gs pos="0">
                <a:srgbClr val="212121"/>
              </a:gs>
              <a:gs pos="100000">
                <a:srgbClr val="58596B"/>
              </a:gs>
            </a:gsLst>
            <a:lin ang="5400000"/>
          </a:gradFill>
          <a:ln w="12700">
            <a:miter lim="400000"/>
          </a:ln>
          <a:effectLst>
            <a:outerShdw sx="100000" sy="100000" kx="0" ky="0" algn="b" rotWithShape="0" blurRad="228600" dist="1143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algn="ctr" defTabSz="821531">
              <a:lnSpc>
                <a:spcPct val="100000"/>
              </a:lnSpc>
              <a:spcBef>
                <a:spcPts val="1500"/>
              </a:spcBef>
              <a:defRPr sz="8200">
                <a:solidFill>
                  <a:srgbClr val="FFFFFF"/>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pPr>
            <a:r>
              <a:t>Narrow, i.e., The Way Is Restricted</a:t>
            </a:r>
          </a:p>
          <a:p>
            <a:pPr algn="ctr" defTabSz="821531">
              <a:lnSpc>
                <a:spcPct val="80000"/>
              </a:lnSpc>
              <a:spcBef>
                <a:spcPts val="0"/>
              </a:spcBef>
              <a:defRPr sz="7100">
                <a:solidFill>
                  <a:srgbClr val="FFE4A8"/>
                </a:solidFill>
                <a:effectLst>
                  <a:outerShdw sx="100000" sy="100000" kx="0" ky="0" algn="b" rotWithShape="0" blurRad="165100" dist="88900" dir="2700000">
                    <a:srgbClr val="000000"/>
                  </a:outerShdw>
                </a:effectLst>
                <a:latin typeface="Century Gothic"/>
                <a:ea typeface="Century Gothic"/>
                <a:cs typeface="Century Gothic"/>
                <a:sym typeface="Century Gothic"/>
              </a:defRPr>
            </a:pPr>
            <a:r>
              <a:rPr baseline="31999"/>
              <a:t>13</a:t>
            </a:r>
            <a:r>
              <a:t> "Enter by the narrow gate … </a:t>
            </a:r>
            <a:r>
              <a:rPr baseline="31999"/>
              <a:t>14</a:t>
            </a:r>
            <a:r>
              <a:t> . . . which leads to life</a:t>
            </a:r>
          </a:p>
        </p:txBody>
      </p:sp>
      <p:sp>
        <p:nvSpPr>
          <p:cNvPr id="233"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sp>
        <p:nvSpPr>
          <p:cNvPr id="234" name="Luke 13:24  &quot;Strive to enter through the narrow gate,”"/>
          <p:cNvSpPr/>
          <p:nvPr/>
        </p:nvSpPr>
        <p:spPr>
          <a:xfrm>
            <a:off x="414552" y="11773698"/>
            <a:ext cx="8551286" cy="1518138"/>
          </a:xfrm>
          <a:prstGeom prst="rect">
            <a:avLst/>
          </a:prstGeom>
          <a:ln w="12700">
            <a:miter lim="400000"/>
          </a:ln>
          <a:effectLst>
            <a:outerShdw sx="100000" sy="100000" kx="0" ky="0" algn="b" rotWithShape="0" blurRad="203200" dist="101600" dir="3806096">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marL="81280" marR="81280" algn="ctr" defTabSz="1821656">
              <a:lnSpc>
                <a:spcPct val="90000"/>
              </a:lnSpc>
              <a:spcBef>
                <a:spcPts val="1600"/>
              </a:spcBef>
              <a:buClr>
                <a:srgbClr val="FFFB00"/>
              </a:buClr>
              <a:buFont typeface="Times New Roman"/>
              <a:defRPr sz="5000">
                <a:solidFill>
                  <a:srgbClr val="011279"/>
                </a:solidFill>
                <a:effectLst>
                  <a:outerShdw sx="100000" sy="100000" kx="0" ky="0" algn="b" rotWithShape="0" blurRad="152400" dist="76200" dir="3806096">
                    <a:srgbClr val="000000"/>
                  </a:outerShdw>
                </a:effectLst>
                <a:uFill>
                  <a:solidFill>
                    <a:srgbClr val="011279"/>
                  </a:solidFill>
                </a:uFill>
                <a:latin typeface="Times New Roman"/>
                <a:ea typeface="Times New Roman"/>
                <a:cs typeface="Times New Roman"/>
                <a:sym typeface="Times New Roman"/>
              </a:defRPr>
            </a:pPr>
            <a:r>
              <a:rPr b="1" i="1">
                <a:solidFill>
                  <a:srgbClr val="FFFFFF"/>
                </a:solidFill>
                <a:uFill>
                  <a:solidFill>
                    <a:srgbClr val="FFFFFF"/>
                  </a:solidFill>
                </a:uFill>
              </a:rPr>
              <a:t>Luke 13:24</a:t>
            </a:r>
            <a:r>
              <a:rPr b="1">
                <a:solidFill>
                  <a:srgbClr val="FFFFFF"/>
                </a:solidFill>
                <a:uFill>
                  <a:solidFill>
                    <a:srgbClr val="FFFFFF"/>
                  </a:solidFill>
                </a:uFill>
              </a:rPr>
              <a:t>  "</a:t>
            </a:r>
            <a:r>
              <a:rPr b="1" i="1" u="sng">
                <a:solidFill>
                  <a:srgbClr val="FFFFFF"/>
                </a:solidFill>
                <a:uFill>
                  <a:solidFill>
                    <a:srgbClr val="FFFFFF"/>
                  </a:solidFill>
                </a:uFill>
              </a:rPr>
              <a:t>Strive</a:t>
            </a:r>
            <a:r>
              <a:rPr b="1" i="1">
                <a:solidFill>
                  <a:srgbClr val="FFFFFF"/>
                </a:solidFill>
                <a:uFill>
                  <a:solidFill>
                    <a:srgbClr val="FFFFFF"/>
                  </a:solidFill>
                </a:uFill>
              </a:rPr>
              <a:t> to enter through the narrow gate</a:t>
            </a:r>
            <a:r>
              <a:rPr b="1">
                <a:solidFill>
                  <a:srgbClr val="FFFFFF"/>
                </a:solidFill>
                <a:uFill>
                  <a:solidFill>
                    <a:srgbClr val="FFFFFF"/>
                  </a:solidFill>
                </a:uFill>
              </a:rPr>
              <a:t>,”</a:t>
            </a:r>
          </a:p>
        </p:txBody>
      </p:sp>
      <p:sp>
        <p:nvSpPr>
          <p:cNvPr id="235" name="Requires Effort"/>
          <p:cNvSpPr/>
          <p:nvPr/>
        </p:nvSpPr>
        <p:spPr>
          <a:xfrm>
            <a:off x="993486" y="10428634"/>
            <a:ext cx="7393418" cy="117442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81280" marR="81280" algn="ctr" defTabSz="1821656">
              <a:lnSpc>
                <a:spcPct val="90000"/>
              </a:lnSpc>
              <a:spcBef>
                <a:spcPts val="0"/>
              </a:spcBef>
              <a:buClr>
                <a:srgbClr val="FFFB00"/>
              </a:buClr>
              <a:buFont typeface="Times New Roman"/>
              <a:defRPr b="1" sz="8300">
                <a:solidFill>
                  <a:srgbClr val="5C0700"/>
                </a:solidFill>
                <a:effectLst>
                  <a:outerShdw sx="100000" sy="100000" kx="0" ky="0" algn="b" rotWithShape="0" blurRad="152400" dist="76200" dir="3806096">
                    <a:srgbClr val="000000"/>
                  </a:outerShdw>
                </a:effectLst>
                <a:uFill>
                  <a:solidFill>
                    <a:srgbClr val="5C0700"/>
                  </a:solidFill>
                </a:uFill>
                <a:latin typeface="Times New Roman"/>
                <a:ea typeface="Times New Roman"/>
                <a:cs typeface="Times New Roman"/>
                <a:sym typeface="Times New Roman"/>
              </a:defRPr>
            </a:lvl1pPr>
          </a:lstStyle>
          <a:p>
            <a:pPr>
              <a:defRPr b="0"/>
            </a:pPr>
            <a:r>
              <a:rPr b="1"/>
              <a:t>Requires Effort </a:t>
            </a:r>
          </a:p>
        </p:txBody>
      </p:sp>
      <p:sp>
        <p:nvSpPr>
          <p:cNvPr id="236" name="Must Lay Aside…"/>
          <p:cNvSpPr/>
          <p:nvPr/>
        </p:nvSpPr>
        <p:spPr>
          <a:xfrm>
            <a:off x="9263693" y="4427105"/>
            <a:ext cx="14796871" cy="8405163"/>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046671" indent="-1046671" defTabSz="821531">
              <a:lnSpc>
                <a:spcPct val="100000"/>
              </a:lnSpc>
              <a:spcBef>
                <a:spcPts val="1400"/>
              </a:spcBef>
              <a:buSzPct val="40000"/>
              <a:buBlip>
                <a:blip r:embed="rId3"/>
              </a:buBlip>
              <a:defRPr b="1" sz="75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Must Lay Aside </a:t>
            </a:r>
          </a:p>
          <a:p>
            <a:pPr lvl="1" marL="1683123" indent="-1340223" defTabSz="821531">
              <a:lnSpc>
                <a:spcPct val="100000"/>
              </a:lnSpc>
              <a:spcBef>
                <a:spcPts val="1400"/>
              </a:spcBef>
              <a:buClr>
                <a:srgbClr val="FF9300"/>
              </a:buClr>
              <a:buSzPct val="125000"/>
              <a:buFont typeface="Century Gothic"/>
              <a:buChar char="✴"/>
              <a:defRPr sz="6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Pride, self righteousness, selfishness, dishonesty, hypocrisy  (Mt 5:3-6:18)</a:t>
            </a:r>
          </a:p>
          <a:p>
            <a:pPr lvl="1" marL="1683123" indent="-1340223" defTabSz="821531">
              <a:lnSpc>
                <a:spcPct val="100000"/>
              </a:lnSpc>
              <a:spcBef>
                <a:spcPts val="1400"/>
              </a:spcBef>
              <a:buClr>
                <a:srgbClr val="FF9300"/>
              </a:buClr>
              <a:buSzPct val="125000"/>
              <a:buFont typeface="Century Gothic"/>
              <a:buChar char="✴"/>
              <a:defRPr sz="6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The “love” of the world &amp; divided heart (Mt 6:19-24)</a:t>
            </a:r>
          </a:p>
          <a:p>
            <a:pPr lvl="1" marL="1683123" indent="-1340223" defTabSz="821531">
              <a:lnSpc>
                <a:spcPct val="100000"/>
              </a:lnSpc>
              <a:spcBef>
                <a:spcPts val="1400"/>
              </a:spcBef>
              <a:buClr>
                <a:srgbClr val="FF9300"/>
              </a:buClr>
              <a:buSzPct val="125000"/>
              <a:buFont typeface="Century Gothic"/>
              <a:buChar char="✴"/>
              <a:defRPr sz="6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Worry, fear, &amp; doubt (Mt 6:25-34)</a:t>
            </a:r>
          </a:p>
          <a:p>
            <a:pPr lvl="1" marL="1683123" indent="-1340223" defTabSz="821531">
              <a:lnSpc>
                <a:spcPct val="100000"/>
              </a:lnSpc>
              <a:spcBef>
                <a:spcPts val="1400"/>
              </a:spcBef>
              <a:buClr>
                <a:srgbClr val="FF9300"/>
              </a:buClr>
              <a:buSzPct val="125000"/>
              <a:buFont typeface="Century Gothic"/>
              <a:buChar char="✴"/>
              <a:defRPr sz="6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A judgmental, unmerciful heart (Mt 7:1-6)</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36">
                                            <p:txEl>
                                              <p:pRg st="1" end="1"/>
                                            </p:txEl>
                                          </p:spTgt>
                                        </p:tgtEl>
                                        <p:attrNameLst>
                                          <p:attrName>style.visibility</p:attrName>
                                        </p:attrNameLst>
                                      </p:cBhvr>
                                      <p:to>
                                        <p:strVal val="visible"/>
                                      </p:to>
                                    </p:set>
                                    <p:animEffect filter="fade" transition="in">
                                      <p:cBhvr>
                                        <p:cTn id="7" dur="1500"/>
                                        <p:tgtEl>
                                          <p:spTgt spid="23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236">
                                            <p:txEl>
                                              <p:pRg st="2" end="2"/>
                                            </p:txEl>
                                          </p:spTgt>
                                        </p:tgtEl>
                                        <p:attrNameLst>
                                          <p:attrName>style.visibility</p:attrName>
                                        </p:attrNameLst>
                                      </p:cBhvr>
                                      <p:to>
                                        <p:strVal val="visible"/>
                                      </p:to>
                                    </p:set>
                                    <p:animEffect filter="fade" transition="in">
                                      <p:cBhvr>
                                        <p:cTn id="12" dur="1500"/>
                                        <p:tgtEl>
                                          <p:spTgt spid="23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236">
                                            <p:txEl>
                                              <p:pRg st="3" end="3"/>
                                            </p:txEl>
                                          </p:spTgt>
                                        </p:tgtEl>
                                        <p:attrNameLst>
                                          <p:attrName>style.visibility</p:attrName>
                                        </p:attrNameLst>
                                      </p:cBhvr>
                                      <p:to>
                                        <p:strVal val="visible"/>
                                      </p:to>
                                    </p:set>
                                    <p:animEffect filter="fade" transition="in">
                                      <p:cBhvr>
                                        <p:cTn id="17" dur="1500"/>
                                        <p:tgtEl>
                                          <p:spTgt spid="23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236">
                                            <p:txEl>
                                              <p:pRg st="4" end="4"/>
                                            </p:txEl>
                                          </p:spTgt>
                                        </p:tgtEl>
                                        <p:attrNameLst>
                                          <p:attrName>style.visibility</p:attrName>
                                        </p:attrNameLst>
                                      </p:cBhvr>
                                      <p:to>
                                        <p:strVal val="visible"/>
                                      </p:to>
                                    </p:set>
                                    <p:animEffect filter="fade" transition="in">
                                      <p:cBhvr>
                                        <p:cTn id="22" dur="1500"/>
                                        <p:tgtEl>
                                          <p:spTgt spid="236">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6"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Front view of a red Ducati motorcycle against a black background" descr="Front view of a red Ducati motorcycle against a black background"/>
          <p:cNvPicPr>
            <a:picLocks noChangeAspect="0"/>
          </p:cNvPicPr>
          <p:nvPr>
            <p:ph type="pic" idx="21"/>
          </p:nvPr>
        </p:nvPicPr>
        <p:blipFill>
          <a:blip r:embed="rId2">
            <a:extLst/>
          </a:blip>
          <a:srcRect l="0" t="12438" r="0" b="2770"/>
          <a:stretch>
            <a:fillRect/>
          </a:stretch>
        </p:blipFill>
        <p:spPr>
          <a:xfrm>
            <a:off x="-1" y="-161497"/>
            <a:ext cx="24384001" cy="11721089"/>
          </a:xfrm>
          <a:prstGeom prst="rect">
            <a:avLst/>
          </a:prstGeom>
        </p:spPr>
      </p:pic>
      <p:sp>
        <p:nvSpPr>
          <p:cNvPr id="239" name="Jesus Warns of The Alternative…"/>
          <p:cNvSpPr/>
          <p:nvPr/>
        </p:nvSpPr>
        <p:spPr>
          <a:xfrm>
            <a:off x="64172" y="11519482"/>
            <a:ext cx="24255656" cy="2057401"/>
          </a:xfrm>
          <a:prstGeom prst="rect">
            <a:avLst/>
          </a:prstGeom>
          <a:gradFill>
            <a:gsLst>
              <a:gs pos="0">
                <a:srgbClr val="212121"/>
              </a:gs>
              <a:gs pos="100000">
                <a:srgbClr val="58596B"/>
              </a:gs>
            </a:gsLst>
            <a:lin ang="5400000"/>
          </a:gradFill>
          <a:ln w="12700">
            <a:miter lim="400000"/>
          </a:ln>
          <a:effectLst>
            <a:outerShdw sx="100000" sy="100000" kx="0" ky="0" algn="b" rotWithShape="0" blurRad="228600" dist="1143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algn="ctr" defTabSz="821531">
              <a:lnSpc>
                <a:spcPct val="100000"/>
              </a:lnSpc>
              <a:spcBef>
                <a:spcPts val="1500"/>
              </a:spcBef>
              <a:defRPr sz="8200">
                <a:solidFill>
                  <a:srgbClr val="FFFFFF"/>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pPr>
            <a:r>
              <a:t>Jesus Warns of The Alternative </a:t>
            </a:r>
          </a:p>
          <a:p>
            <a:pPr algn="ctr" defTabSz="821531">
              <a:lnSpc>
                <a:spcPct val="80000"/>
              </a:lnSpc>
              <a:spcBef>
                <a:spcPts val="0"/>
              </a:spcBef>
              <a:defRPr sz="5600">
                <a:solidFill>
                  <a:srgbClr val="FFE4A8"/>
                </a:solidFill>
                <a:effectLst>
                  <a:outerShdw sx="100000" sy="100000" kx="0" ky="0" algn="b" rotWithShape="0" blurRad="165100" dist="88900" dir="2700000">
                    <a:srgbClr val="000000"/>
                  </a:outerShdw>
                </a:effectLst>
                <a:latin typeface="Century Gothic"/>
                <a:ea typeface="Century Gothic"/>
                <a:cs typeface="Century Gothic"/>
                <a:sym typeface="Century Gothic"/>
              </a:defRPr>
            </a:pPr>
            <a:r>
              <a:rPr baseline="31999"/>
              <a:t>13</a:t>
            </a:r>
            <a:r>
              <a:t> "for wide is the gate and broad is the way that leads to destruction”</a:t>
            </a:r>
          </a:p>
        </p:txBody>
      </p:sp>
      <p:sp>
        <p:nvSpPr>
          <p:cNvPr id="240"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pic>
        <p:nvPicPr>
          <p:cNvPr id="241" name="Front view of a red Ducati motorcycle against a black background" descr="Front view of a red Ducati motorcycle against a black background"/>
          <p:cNvPicPr>
            <a:picLocks noChangeAspect="1"/>
          </p:cNvPicPr>
          <p:nvPr/>
        </p:nvPicPr>
        <p:blipFill>
          <a:blip r:embed="rId3">
            <a:extLst/>
          </a:blip>
          <a:srcRect l="3651" t="15270" r="4589" b="66611"/>
          <a:stretch>
            <a:fillRect/>
          </a:stretch>
        </p:blipFill>
        <p:spPr>
          <a:xfrm>
            <a:off x="1450907" y="1887210"/>
            <a:ext cx="23871875" cy="3532687"/>
          </a:xfrm>
          <a:custGeom>
            <a:avLst/>
            <a:gdLst/>
            <a:ahLst/>
            <a:cxnLst>
              <a:cxn ang="0">
                <a:pos x="wd2" y="hd2"/>
              </a:cxn>
              <a:cxn ang="5400000">
                <a:pos x="wd2" y="hd2"/>
              </a:cxn>
              <a:cxn ang="10800000">
                <a:pos x="wd2" y="hd2"/>
              </a:cxn>
              <a:cxn ang="16200000">
                <a:pos x="wd2" y="hd2"/>
              </a:cxn>
            </a:cxnLst>
            <a:rect l="0" t="0" r="r" b="b"/>
            <a:pathLst>
              <a:path w="21557" h="21563" fill="norm" stroke="1" extrusionOk="0">
                <a:moveTo>
                  <a:pt x="16801" y="0"/>
                </a:moveTo>
                <a:cubicBezTo>
                  <a:pt x="16780" y="-2"/>
                  <a:pt x="16763" y="57"/>
                  <a:pt x="16749" y="179"/>
                </a:cubicBezTo>
                <a:cubicBezTo>
                  <a:pt x="16721" y="418"/>
                  <a:pt x="16314" y="529"/>
                  <a:pt x="15368" y="555"/>
                </a:cubicBezTo>
                <a:cubicBezTo>
                  <a:pt x="14785" y="571"/>
                  <a:pt x="14697" y="544"/>
                  <a:pt x="14666" y="354"/>
                </a:cubicBezTo>
                <a:cubicBezTo>
                  <a:pt x="14633" y="153"/>
                  <a:pt x="14628" y="160"/>
                  <a:pt x="14604" y="417"/>
                </a:cubicBezTo>
                <a:cubicBezTo>
                  <a:pt x="14586" y="614"/>
                  <a:pt x="14559" y="688"/>
                  <a:pt x="14513" y="671"/>
                </a:cubicBezTo>
                <a:cubicBezTo>
                  <a:pt x="14477" y="658"/>
                  <a:pt x="14282" y="654"/>
                  <a:pt x="14079" y="661"/>
                </a:cubicBezTo>
                <a:cubicBezTo>
                  <a:pt x="13709" y="675"/>
                  <a:pt x="13709" y="676"/>
                  <a:pt x="13645" y="1042"/>
                </a:cubicBezTo>
                <a:cubicBezTo>
                  <a:pt x="13609" y="1243"/>
                  <a:pt x="13571" y="1568"/>
                  <a:pt x="13560" y="1764"/>
                </a:cubicBezTo>
                <a:cubicBezTo>
                  <a:pt x="13527" y="2311"/>
                  <a:pt x="13504" y="4121"/>
                  <a:pt x="13522" y="4755"/>
                </a:cubicBezTo>
                <a:cubicBezTo>
                  <a:pt x="13532" y="5134"/>
                  <a:pt x="13528" y="5430"/>
                  <a:pt x="13511" y="5647"/>
                </a:cubicBezTo>
                <a:cubicBezTo>
                  <a:pt x="13497" y="5825"/>
                  <a:pt x="13490" y="6129"/>
                  <a:pt x="13495" y="6320"/>
                </a:cubicBezTo>
                <a:cubicBezTo>
                  <a:pt x="13502" y="6559"/>
                  <a:pt x="13493" y="6747"/>
                  <a:pt x="13464" y="6923"/>
                </a:cubicBezTo>
                <a:cubicBezTo>
                  <a:pt x="13425" y="7163"/>
                  <a:pt x="13423" y="7287"/>
                  <a:pt x="13433" y="8847"/>
                </a:cubicBezTo>
                <a:cubicBezTo>
                  <a:pt x="13441" y="10011"/>
                  <a:pt x="13454" y="10612"/>
                  <a:pt x="13476" y="10843"/>
                </a:cubicBezTo>
                <a:cubicBezTo>
                  <a:pt x="13503" y="11120"/>
                  <a:pt x="13507" y="11732"/>
                  <a:pt x="13506" y="14665"/>
                </a:cubicBezTo>
                <a:cubicBezTo>
                  <a:pt x="13505" y="16586"/>
                  <a:pt x="13512" y="18309"/>
                  <a:pt x="13523" y="18493"/>
                </a:cubicBezTo>
                <a:cubicBezTo>
                  <a:pt x="13534" y="18703"/>
                  <a:pt x="13534" y="18858"/>
                  <a:pt x="13522" y="18909"/>
                </a:cubicBezTo>
                <a:cubicBezTo>
                  <a:pt x="13488" y="19052"/>
                  <a:pt x="13501" y="19490"/>
                  <a:pt x="13541" y="19561"/>
                </a:cubicBezTo>
                <a:cubicBezTo>
                  <a:pt x="13622" y="19703"/>
                  <a:pt x="13844" y="19548"/>
                  <a:pt x="13912" y="19302"/>
                </a:cubicBezTo>
                <a:cubicBezTo>
                  <a:pt x="13968" y="19096"/>
                  <a:pt x="14040" y="19042"/>
                  <a:pt x="14317" y="18999"/>
                </a:cubicBezTo>
                <a:cubicBezTo>
                  <a:pt x="14652" y="18948"/>
                  <a:pt x="14655" y="18951"/>
                  <a:pt x="14732" y="19307"/>
                </a:cubicBezTo>
                <a:cubicBezTo>
                  <a:pt x="14787" y="19559"/>
                  <a:pt x="14837" y="19663"/>
                  <a:pt x="14901" y="19663"/>
                </a:cubicBezTo>
                <a:cubicBezTo>
                  <a:pt x="14974" y="19663"/>
                  <a:pt x="14993" y="19716"/>
                  <a:pt x="15002" y="19939"/>
                </a:cubicBezTo>
                <a:cubicBezTo>
                  <a:pt x="15011" y="20167"/>
                  <a:pt x="15029" y="20213"/>
                  <a:pt x="15113" y="20213"/>
                </a:cubicBezTo>
                <a:cubicBezTo>
                  <a:pt x="15175" y="20213"/>
                  <a:pt x="15209" y="20160"/>
                  <a:pt x="15201" y="20075"/>
                </a:cubicBezTo>
                <a:cubicBezTo>
                  <a:pt x="15181" y="19860"/>
                  <a:pt x="15266" y="19711"/>
                  <a:pt x="15462" y="19612"/>
                </a:cubicBezTo>
                <a:cubicBezTo>
                  <a:pt x="15614" y="19536"/>
                  <a:pt x="15648" y="19475"/>
                  <a:pt x="15678" y="19219"/>
                </a:cubicBezTo>
                <a:cubicBezTo>
                  <a:pt x="15714" y="18919"/>
                  <a:pt x="15722" y="18914"/>
                  <a:pt x="16516" y="18837"/>
                </a:cubicBezTo>
                <a:cubicBezTo>
                  <a:pt x="16956" y="18794"/>
                  <a:pt x="17328" y="18711"/>
                  <a:pt x="17342" y="18650"/>
                </a:cubicBezTo>
                <a:cubicBezTo>
                  <a:pt x="17357" y="18588"/>
                  <a:pt x="17381" y="18611"/>
                  <a:pt x="17398" y="18704"/>
                </a:cubicBezTo>
                <a:cubicBezTo>
                  <a:pt x="17439" y="18936"/>
                  <a:pt x="17758" y="18752"/>
                  <a:pt x="17780" y="18483"/>
                </a:cubicBezTo>
                <a:cubicBezTo>
                  <a:pt x="17793" y="18324"/>
                  <a:pt x="17867" y="18286"/>
                  <a:pt x="18166" y="18284"/>
                </a:cubicBezTo>
                <a:cubicBezTo>
                  <a:pt x="18370" y="18283"/>
                  <a:pt x="18669" y="18223"/>
                  <a:pt x="18830" y="18149"/>
                </a:cubicBezTo>
                <a:cubicBezTo>
                  <a:pt x="19028" y="18057"/>
                  <a:pt x="19131" y="18058"/>
                  <a:pt x="19148" y="18154"/>
                </a:cubicBezTo>
                <a:cubicBezTo>
                  <a:pt x="19165" y="18253"/>
                  <a:pt x="19176" y="18233"/>
                  <a:pt x="19184" y="18086"/>
                </a:cubicBezTo>
                <a:cubicBezTo>
                  <a:pt x="19191" y="17972"/>
                  <a:pt x="19209" y="17912"/>
                  <a:pt x="19225" y="17953"/>
                </a:cubicBezTo>
                <a:cubicBezTo>
                  <a:pt x="19240" y="17993"/>
                  <a:pt x="19343" y="17962"/>
                  <a:pt x="19454" y="17882"/>
                </a:cubicBezTo>
                <a:cubicBezTo>
                  <a:pt x="19723" y="17690"/>
                  <a:pt x="20037" y="17608"/>
                  <a:pt x="20807" y="17536"/>
                </a:cubicBezTo>
                <a:cubicBezTo>
                  <a:pt x="21160" y="17503"/>
                  <a:pt x="21474" y="17436"/>
                  <a:pt x="21503" y="17386"/>
                </a:cubicBezTo>
                <a:cubicBezTo>
                  <a:pt x="21536" y="17330"/>
                  <a:pt x="21557" y="17198"/>
                  <a:pt x="21557" y="17049"/>
                </a:cubicBezTo>
                <a:cubicBezTo>
                  <a:pt x="21557" y="16790"/>
                  <a:pt x="21487" y="16729"/>
                  <a:pt x="20947" y="16514"/>
                </a:cubicBezTo>
                <a:lnTo>
                  <a:pt x="20733" y="16429"/>
                </a:lnTo>
                <a:lnTo>
                  <a:pt x="20717" y="15269"/>
                </a:lnTo>
                <a:cubicBezTo>
                  <a:pt x="20707" y="14630"/>
                  <a:pt x="20687" y="13937"/>
                  <a:pt x="20671" y="13728"/>
                </a:cubicBezTo>
                <a:cubicBezTo>
                  <a:pt x="20633" y="13231"/>
                  <a:pt x="20630" y="10034"/>
                  <a:pt x="20667" y="9782"/>
                </a:cubicBezTo>
                <a:cubicBezTo>
                  <a:pt x="20683" y="9671"/>
                  <a:pt x="20694" y="8965"/>
                  <a:pt x="20699" y="7725"/>
                </a:cubicBezTo>
                <a:cubicBezTo>
                  <a:pt x="20706" y="6231"/>
                  <a:pt x="20714" y="5783"/>
                  <a:pt x="20740" y="5584"/>
                </a:cubicBezTo>
                <a:cubicBezTo>
                  <a:pt x="20771" y="5351"/>
                  <a:pt x="20771" y="5322"/>
                  <a:pt x="20738" y="5199"/>
                </a:cubicBezTo>
                <a:cubicBezTo>
                  <a:pt x="20691" y="5022"/>
                  <a:pt x="20689" y="3950"/>
                  <a:pt x="20735" y="3692"/>
                </a:cubicBezTo>
                <a:cubicBezTo>
                  <a:pt x="20765" y="3527"/>
                  <a:pt x="20764" y="3494"/>
                  <a:pt x="20731" y="3328"/>
                </a:cubicBezTo>
                <a:cubicBezTo>
                  <a:pt x="20705" y="3200"/>
                  <a:pt x="20695" y="3004"/>
                  <a:pt x="20700" y="2667"/>
                </a:cubicBezTo>
                <a:cubicBezTo>
                  <a:pt x="20706" y="2159"/>
                  <a:pt x="20611" y="677"/>
                  <a:pt x="20571" y="676"/>
                </a:cubicBezTo>
                <a:cubicBezTo>
                  <a:pt x="20560" y="675"/>
                  <a:pt x="20523" y="576"/>
                  <a:pt x="20489" y="455"/>
                </a:cubicBezTo>
                <a:cubicBezTo>
                  <a:pt x="20436" y="264"/>
                  <a:pt x="20305" y="238"/>
                  <a:pt x="19442" y="247"/>
                </a:cubicBezTo>
                <a:cubicBezTo>
                  <a:pt x="18899" y="253"/>
                  <a:pt x="18115" y="289"/>
                  <a:pt x="17699" y="327"/>
                </a:cubicBezTo>
                <a:cubicBezTo>
                  <a:pt x="17058" y="385"/>
                  <a:pt x="16934" y="363"/>
                  <a:pt x="16885" y="191"/>
                </a:cubicBezTo>
                <a:cubicBezTo>
                  <a:pt x="16849" y="64"/>
                  <a:pt x="16823" y="2"/>
                  <a:pt x="16801" y="0"/>
                </a:cubicBezTo>
                <a:close/>
                <a:moveTo>
                  <a:pt x="5165" y="3018"/>
                </a:moveTo>
                <a:cubicBezTo>
                  <a:pt x="5041" y="3010"/>
                  <a:pt x="4865" y="3081"/>
                  <a:pt x="4614" y="3229"/>
                </a:cubicBezTo>
                <a:cubicBezTo>
                  <a:pt x="4418" y="3345"/>
                  <a:pt x="4061" y="3493"/>
                  <a:pt x="3821" y="3561"/>
                </a:cubicBezTo>
                <a:cubicBezTo>
                  <a:pt x="3580" y="3629"/>
                  <a:pt x="3260" y="3750"/>
                  <a:pt x="3109" y="3832"/>
                </a:cubicBezTo>
                <a:cubicBezTo>
                  <a:pt x="2719" y="4044"/>
                  <a:pt x="1922" y="4388"/>
                  <a:pt x="1491" y="4530"/>
                </a:cubicBezTo>
                <a:cubicBezTo>
                  <a:pt x="1288" y="4597"/>
                  <a:pt x="1064" y="4715"/>
                  <a:pt x="992" y="4794"/>
                </a:cubicBezTo>
                <a:cubicBezTo>
                  <a:pt x="920" y="4873"/>
                  <a:pt x="779" y="4940"/>
                  <a:pt x="678" y="4942"/>
                </a:cubicBezTo>
                <a:cubicBezTo>
                  <a:pt x="430" y="4945"/>
                  <a:pt x="351" y="5053"/>
                  <a:pt x="284" y="5477"/>
                </a:cubicBezTo>
                <a:cubicBezTo>
                  <a:pt x="215" y="5912"/>
                  <a:pt x="158" y="7240"/>
                  <a:pt x="200" y="7417"/>
                </a:cubicBezTo>
                <a:cubicBezTo>
                  <a:pt x="237" y="7573"/>
                  <a:pt x="228" y="9982"/>
                  <a:pt x="188" y="10361"/>
                </a:cubicBezTo>
                <a:cubicBezTo>
                  <a:pt x="145" y="10780"/>
                  <a:pt x="148" y="13225"/>
                  <a:pt x="192" y="13684"/>
                </a:cubicBezTo>
                <a:cubicBezTo>
                  <a:pt x="233" y="14108"/>
                  <a:pt x="221" y="15151"/>
                  <a:pt x="170" y="15530"/>
                </a:cubicBezTo>
                <a:cubicBezTo>
                  <a:pt x="144" y="15728"/>
                  <a:pt x="133" y="16131"/>
                  <a:pt x="126" y="17211"/>
                </a:cubicBezTo>
                <a:cubicBezTo>
                  <a:pt x="113" y="19056"/>
                  <a:pt x="107" y="19235"/>
                  <a:pt x="47" y="19389"/>
                </a:cubicBezTo>
                <a:cubicBezTo>
                  <a:pt x="-43" y="19620"/>
                  <a:pt x="-7" y="19760"/>
                  <a:pt x="185" y="19917"/>
                </a:cubicBezTo>
                <a:cubicBezTo>
                  <a:pt x="414" y="20105"/>
                  <a:pt x="423" y="20117"/>
                  <a:pt x="478" y="20324"/>
                </a:cubicBezTo>
                <a:cubicBezTo>
                  <a:pt x="539" y="20548"/>
                  <a:pt x="576" y="20532"/>
                  <a:pt x="609" y="20268"/>
                </a:cubicBezTo>
                <a:cubicBezTo>
                  <a:pt x="630" y="20095"/>
                  <a:pt x="656" y="20067"/>
                  <a:pt x="728" y="20142"/>
                </a:cubicBezTo>
                <a:cubicBezTo>
                  <a:pt x="950" y="20374"/>
                  <a:pt x="1144" y="20444"/>
                  <a:pt x="1195" y="20312"/>
                </a:cubicBezTo>
                <a:cubicBezTo>
                  <a:pt x="1271" y="20119"/>
                  <a:pt x="1476" y="20313"/>
                  <a:pt x="1521" y="20620"/>
                </a:cubicBezTo>
                <a:cubicBezTo>
                  <a:pt x="1541" y="20755"/>
                  <a:pt x="1584" y="20928"/>
                  <a:pt x="1616" y="21002"/>
                </a:cubicBezTo>
                <a:cubicBezTo>
                  <a:pt x="1655" y="21092"/>
                  <a:pt x="1672" y="21215"/>
                  <a:pt x="1668" y="21371"/>
                </a:cubicBezTo>
                <a:cubicBezTo>
                  <a:pt x="1663" y="21585"/>
                  <a:pt x="1680" y="21598"/>
                  <a:pt x="1862" y="21516"/>
                </a:cubicBezTo>
                <a:cubicBezTo>
                  <a:pt x="2140" y="21390"/>
                  <a:pt x="2427" y="21202"/>
                  <a:pt x="2560" y="21058"/>
                </a:cubicBezTo>
                <a:cubicBezTo>
                  <a:pt x="2623" y="20989"/>
                  <a:pt x="2686" y="20989"/>
                  <a:pt x="2705" y="21056"/>
                </a:cubicBezTo>
                <a:cubicBezTo>
                  <a:pt x="2759" y="21244"/>
                  <a:pt x="3565" y="21068"/>
                  <a:pt x="3739" y="20830"/>
                </a:cubicBezTo>
                <a:cubicBezTo>
                  <a:pt x="3823" y="20716"/>
                  <a:pt x="3901" y="20626"/>
                  <a:pt x="3912" y="20632"/>
                </a:cubicBezTo>
                <a:cubicBezTo>
                  <a:pt x="3923" y="20637"/>
                  <a:pt x="4010" y="20686"/>
                  <a:pt x="4105" y="20738"/>
                </a:cubicBezTo>
                <a:cubicBezTo>
                  <a:pt x="4200" y="20791"/>
                  <a:pt x="4383" y="20791"/>
                  <a:pt x="4512" y="20741"/>
                </a:cubicBezTo>
                <a:cubicBezTo>
                  <a:pt x="4641" y="20690"/>
                  <a:pt x="4844" y="20631"/>
                  <a:pt x="4964" y="20610"/>
                </a:cubicBezTo>
                <a:cubicBezTo>
                  <a:pt x="5165" y="20575"/>
                  <a:pt x="5186" y="20596"/>
                  <a:pt x="5230" y="20874"/>
                </a:cubicBezTo>
                <a:cubicBezTo>
                  <a:pt x="5276" y="21169"/>
                  <a:pt x="5366" y="21292"/>
                  <a:pt x="5366" y="21061"/>
                </a:cubicBezTo>
                <a:cubicBezTo>
                  <a:pt x="5366" y="20996"/>
                  <a:pt x="5352" y="20744"/>
                  <a:pt x="5334" y="20499"/>
                </a:cubicBezTo>
                <a:cubicBezTo>
                  <a:pt x="5291" y="19929"/>
                  <a:pt x="5319" y="19672"/>
                  <a:pt x="5397" y="19912"/>
                </a:cubicBezTo>
                <a:cubicBezTo>
                  <a:pt x="5440" y="20044"/>
                  <a:pt x="5451" y="20038"/>
                  <a:pt x="5459" y="19869"/>
                </a:cubicBezTo>
                <a:cubicBezTo>
                  <a:pt x="5464" y="19756"/>
                  <a:pt x="5473" y="19555"/>
                  <a:pt x="5480" y="19423"/>
                </a:cubicBezTo>
                <a:cubicBezTo>
                  <a:pt x="5486" y="19291"/>
                  <a:pt x="5500" y="18067"/>
                  <a:pt x="5511" y="16705"/>
                </a:cubicBezTo>
                <a:cubicBezTo>
                  <a:pt x="5528" y="14495"/>
                  <a:pt x="5534" y="14203"/>
                  <a:pt x="5570" y="13999"/>
                </a:cubicBezTo>
                <a:cubicBezTo>
                  <a:pt x="5604" y="13808"/>
                  <a:pt x="5611" y="13601"/>
                  <a:pt x="5611" y="12732"/>
                </a:cubicBezTo>
                <a:cubicBezTo>
                  <a:pt x="5611" y="11834"/>
                  <a:pt x="5605" y="11673"/>
                  <a:pt x="5570" y="11545"/>
                </a:cubicBezTo>
                <a:cubicBezTo>
                  <a:pt x="5539" y="11433"/>
                  <a:pt x="5529" y="11258"/>
                  <a:pt x="5529" y="10802"/>
                </a:cubicBezTo>
                <a:cubicBezTo>
                  <a:pt x="5529" y="10460"/>
                  <a:pt x="5541" y="10134"/>
                  <a:pt x="5558" y="10043"/>
                </a:cubicBezTo>
                <a:cubicBezTo>
                  <a:pt x="5629" y="9642"/>
                  <a:pt x="5692" y="5923"/>
                  <a:pt x="5635" y="5458"/>
                </a:cubicBezTo>
                <a:cubicBezTo>
                  <a:pt x="5624" y="5363"/>
                  <a:pt x="5608" y="5054"/>
                  <a:pt x="5600" y="4770"/>
                </a:cubicBezTo>
                <a:cubicBezTo>
                  <a:pt x="5592" y="4486"/>
                  <a:pt x="5574" y="4254"/>
                  <a:pt x="5560" y="4254"/>
                </a:cubicBezTo>
                <a:cubicBezTo>
                  <a:pt x="5545" y="4254"/>
                  <a:pt x="5518" y="4095"/>
                  <a:pt x="5500" y="3903"/>
                </a:cubicBezTo>
                <a:cubicBezTo>
                  <a:pt x="5481" y="3710"/>
                  <a:pt x="5437" y="3432"/>
                  <a:pt x="5401" y="3285"/>
                </a:cubicBezTo>
                <a:cubicBezTo>
                  <a:pt x="5360" y="3116"/>
                  <a:pt x="5289" y="3027"/>
                  <a:pt x="5165" y="3018"/>
                </a:cubicBezTo>
                <a:close/>
              </a:path>
            </a:pathLst>
          </a:custGeom>
          <a:ln w="12700">
            <a:miter lim="400000"/>
          </a:ln>
        </p:spPr>
      </p:pic>
      <p:sp>
        <p:nvSpPr>
          <p:cNvPr id="242" name="Rounded Rectangle"/>
          <p:cNvSpPr/>
          <p:nvPr/>
        </p:nvSpPr>
        <p:spPr>
          <a:xfrm>
            <a:off x="9355747" y="1900876"/>
            <a:ext cx="5672507" cy="2660129"/>
          </a:xfrm>
          <a:prstGeom prst="roundRect">
            <a:avLst>
              <a:gd name="adj" fmla="val 8728"/>
            </a:avLst>
          </a:prstGeom>
          <a:gradFill>
            <a:gsLst>
              <a:gs pos="0">
                <a:srgbClr val="009193"/>
              </a:gs>
              <a:gs pos="100000">
                <a:srgbClr val="009193"/>
              </a:gs>
            </a:gsLst>
            <a:path>
              <a:fillToRect l="0" t="0" r="100000" b="100000"/>
            </a:path>
          </a:gradFill>
          <a:ln w="50800">
            <a:solidFill>
              <a:srgbClr val="FFFFFF"/>
            </a:solidFill>
          </a:ln>
        </p:spPr>
        <p:txBody>
          <a:bodyPr lIns="71437" tIns="71437" rIns="71437" bIns="71437" anchor="ctr"/>
          <a:lstStyle/>
          <a:p>
            <a:pPr marL="81280" marR="81280" defTabSz="1821656">
              <a:lnSpc>
                <a:spcPct val="100000"/>
              </a:lnSpc>
              <a:spcBef>
                <a:spcPts val="0"/>
              </a:spcBef>
              <a:defRPr sz="4600">
                <a:solidFill>
                  <a:srgbClr val="011279"/>
                </a:solidFill>
                <a:uFill>
                  <a:solidFill>
                    <a:srgbClr val="011279"/>
                  </a:solidFill>
                </a:uFill>
                <a:latin typeface="Times New Roman"/>
                <a:ea typeface="Times New Roman"/>
                <a:cs typeface="Times New Roman"/>
                <a:sym typeface="Times New Roman"/>
              </a:defRPr>
            </a:pPr>
          </a:p>
        </p:txBody>
      </p:sp>
      <p:sp>
        <p:nvSpPr>
          <p:cNvPr id="243" name="HELL…"/>
          <p:cNvSpPr/>
          <p:nvPr/>
        </p:nvSpPr>
        <p:spPr>
          <a:xfrm>
            <a:off x="9865514" y="2112394"/>
            <a:ext cx="4652972" cy="2237093"/>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spAutoFit/>
          </a:bodyPr>
          <a:lstStyle/>
          <a:p>
            <a:pPr marL="81280" marR="81280" algn="ctr" defTabSz="1821656">
              <a:lnSpc>
                <a:spcPct val="100000"/>
              </a:lnSpc>
              <a:spcBef>
                <a:spcPts val="0"/>
              </a:spcBef>
              <a:buClr>
                <a:srgbClr val="FFFFFF"/>
              </a:buClr>
              <a:buFont typeface="Times New Roman"/>
              <a:defRPr b="1" sz="7300">
                <a:solidFill>
                  <a:srgbClr val="FFFFFF"/>
                </a:solidFill>
                <a:uFill>
                  <a:solidFill>
                    <a:srgbClr val="FFFFFF"/>
                  </a:solidFill>
                </a:uFill>
                <a:latin typeface="Times New Roman"/>
                <a:ea typeface="Times New Roman"/>
                <a:cs typeface="Times New Roman"/>
                <a:sym typeface="Times New Roman"/>
              </a:defRPr>
            </a:pPr>
            <a:r>
              <a:t>HELL</a:t>
            </a:r>
          </a:p>
          <a:p>
            <a:pPr marL="81280" marR="81280" algn="ctr" defTabSz="1821656">
              <a:lnSpc>
                <a:spcPct val="100000"/>
              </a:lnSpc>
              <a:spcBef>
                <a:spcPts val="0"/>
              </a:spcBef>
              <a:buClr>
                <a:srgbClr val="FFFFFF"/>
              </a:buClr>
              <a:buFont typeface="Times New Roman"/>
              <a:defRPr b="1" sz="7300">
                <a:solidFill>
                  <a:srgbClr val="FFFFFF"/>
                </a:solidFill>
                <a:uFill>
                  <a:solidFill>
                    <a:srgbClr val="FFFFFF"/>
                  </a:solidFill>
                </a:uFill>
                <a:latin typeface="Times New Roman"/>
                <a:ea typeface="Times New Roman"/>
                <a:cs typeface="Times New Roman"/>
                <a:sym typeface="Times New Roman"/>
              </a:defRPr>
            </a:pPr>
            <a:r>
              <a:t>All Lanes</a:t>
            </a:r>
          </a:p>
        </p:txBody>
      </p:sp>
      <p:sp>
        <p:nvSpPr>
          <p:cNvPr id="244" name="Wide gate entered without ANY EFFORT AT ALL -…"/>
          <p:cNvSpPr/>
          <p:nvPr/>
        </p:nvSpPr>
        <p:spPr>
          <a:xfrm>
            <a:off x="1174951" y="5503936"/>
            <a:ext cx="22034098" cy="3295763"/>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lvl1pPr algn="ctr" defTabSz="821531">
              <a:lnSpc>
                <a:spcPct val="100000"/>
              </a:lnSpc>
              <a:spcBef>
                <a:spcPts val="1400"/>
              </a:spcBef>
              <a:defRPr sz="74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lvl1pPr>
            <a:lvl2pPr algn="ctr" defTabSz="821531">
              <a:lnSpc>
                <a:spcPct val="100000"/>
              </a:lnSpc>
              <a:spcBef>
                <a:spcPts val="1400"/>
              </a:spcBef>
              <a:buClr>
                <a:srgbClr val="FF9300"/>
              </a:buClr>
              <a:buFont typeface="Century Gothic"/>
              <a:defRPr sz="66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lvl2pPr>
          </a:lstStyle>
          <a:p>
            <a:pPr>
              <a:defRPr sz="5600"/>
            </a:pPr>
            <a:r>
              <a:rPr sz="7400"/>
              <a:t>Wide gate entered without ANY EFFORT AT ALL - </a:t>
            </a:r>
            <a:endParaRPr sz="7400"/>
          </a:p>
          <a:p>
            <a:pPr lvl="1"/>
            <a:r>
              <a:t>No Planning – No Commitment  – No seeking – No sacrifice – No requirements – No restrictions - No effort - EASY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4">
                                            <p:bg/>
                                          </p:spTgt>
                                        </p:tgtEl>
                                        <p:attrNameLst>
                                          <p:attrName>style.visibility</p:attrName>
                                        </p:attrNameLst>
                                      </p:cBhvr>
                                      <p:to>
                                        <p:strVal val="visible"/>
                                      </p:to>
                                    </p:set>
                                    <p:animEffect filter="fade" transition="in">
                                      <p:cBhvr>
                                        <p:cTn id="7" dur="1500"/>
                                        <p:tgtEl>
                                          <p:spTgt spid="24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44">
                                            <p:txEl>
                                              <p:pRg st="0" end="0"/>
                                            </p:txEl>
                                          </p:spTgt>
                                        </p:tgtEl>
                                        <p:attrNameLst>
                                          <p:attrName>style.visibility</p:attrName>
                                        </p:attrNameLst>
                                      </p:cBhvr>
                                      <p:to>
                                        <p:strVal val="visible"/>
                                      </p:to>
                                    </p:set>
                                    <p:animEffect filter="fade" transition="in">
                                      <p:cBhvr>
                                        <p:cTn id="10" dur="1500"/>
                                        <p:tgtEl>
                                          <p:spTgt spid="24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44">
                                            <p:txEl>
                                              <p:pRg st="1" end="1"/>
                                            </p:txEl>
                                          </p:spTgt>
                                        </p:tgtEl>
                                        <p:attrNameLst>
                                          <p:attrName>style.visibility</p:attrName>
                                        </p:attrNameLst>
                                      </p:cBhvr>
                                      <p:to>
                                        <p:strVal val="visible"/>
                                      </p:to>
                                    </p:set>
                                    <p:animEffect filter="fade" transition="in">
                                      <p:cBhvr>
                                        <p:cTn id="15" dur="1500"/>
                                        <p:tgtEl>
                                          <p:spTgt spid="24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4"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pic>
        <p:nvPicPr>
          <p:cNvPr id="247" name="hell-1.tiff" descr="hell-1.tiff"/>
          <p:cNvPicPr>
            <a:picLocks noChangeAspect="0"/>
          </p:cNvPicPr>
          <p:nvPr/>
        </p:nvPicPr>
        <p:blipFill>
          <a:blip r:embed="rId2">
            <a:extLst/>
          </a:blip>
          <a:stretch>
            <a:fillRect/>
          </a:stretch>
        </p:blipFill>
        <p:spPr>
          <a:xfrm>
            <a:off x="532716" y="4400332"/>
            <a:ext cx="8757900" cy="8972134"/>
          </a:xfrm>
          <a:prstGeom prst="rect">
            <a:avLst/>
          </a:prstGeom>
        </p:spPr>
      </p:pic>
      <p:sp>
        <p:nvSpPr>
          <p:cNvPr id="248" name="This Wide, Easy Road Leads To Destruction (Mat 25:46; Mk 9:48; 2 Thes 1:9; Rev 20:15; 21:8)…"/>
          <p:cNvSpPr/>
          <p:nvPr/>
        </p:nvSpPr>
        <p:spPr>
          <a:xfrm>
            <a:off x="9590716" y="5166384"/>
            <a:ext cx="13913344" cy="7440030"/>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55557" indent="-1355557" defTabSz="821531">
              <a:lnSpc>
                <a:spcPct val="100000"/>
              </a:lnSpc>
              <a:spcBef>
                <a:spcPts val="1400"/>
              </a:spcBef>
              <a:buSzPct val="40000"/>
              <a:buBlip>
                <a:blip r:embed="rId3"/>
              </a:buBlip>
              <a:defRPr sz="82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This Wide, Easy Road Leads To Destruction (Mat 25:46; Mk 9:48; 2 Thes 1:9; Rev 20:15; 21:8)</a:t>
            </a:r>
          </a:p>
          <a:p>
            <a:pPr marL="1355557" indent="-1355557" defTabSz="821531">
              <a:lnSpc>
                <a:spcPct val="100000"/>
              </a:lnSpc>
              <a:spcBef>
                <a:spcPts val="1400"/>
              </a:spcBef>
              <a:buSzPct val="40000"/>
              <a:buBlip>
                <a:blip r:embed="rId3"/>
              </a:buBlip>
              <a:defRPr sz="82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There Are Many Who Go In By It (Mat 7:13; 1 John 5:19)</a:t>
            </a:r>
          </a:p>
        </p:txBody>
      </p:sp>
      <p:sp>
        <p:nvSpPr>
          <p:cNvPr id="249" name="Jesus Warns of The Alternative…"/>
          <p:cNvSpPr/>
          <p:nvPr/>
        </p:nvSpPr>
        <p:spPr>
          <a:xfrm>
            <a:off x="64172" y="1803797"/>
            <a:ext cx="24255656" cy="2057401"/>
          </a:xfrm>
          <a:prstGeom prst="rect">
            <a:avLst/>
          </a:prstGeom>
          <a:gradFill>
            <a:gsLst>
              <a:gs pos="0">
                <a:srgbClr val="212121"/>
              </a:gs>
              <a:gs pos="100000">
                <a:srgbClr val="58596B"/>
              </a:gs>
            </a:gsLst>
            <a:lin ang="5400000"/>
          </a:gradFill>
          <a:ln w="12700">
            <a:miter lim="400000"/>
          </a:ln>
          <a:effectLst>
            <a:outerShdw sx="100000" sy="100000" kx="0" ky="0" algn="b" rotWithShape="0" blurRad="228600" dist="1143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algn="ctr" defTabSz="821531">
              <a:lnSpc>
                <a:spcPct val="100000"/>
              </a:lnSpc>
              <a:spcBef>
                <a:spcPts val="1500"/>
              </a:spcBef>
              <a:defRPr sz="8200">
                <a:solidFill>
                  <a:srgbClr val="FFFFFF"/>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pPr>
            <a:r>
              <a:t>Jesus Warns of The Alternative </a:t>
            </a:r>
          </a:p>
          <a:p>
            <a:pPr algn="ctr" defTabSz="821531">
              <a:lnSpc>
                <a:spcPct val="80000"/>
              </a:lnSpc>
              <a:spcBef>
                <a:spcPts val="0"/>
              </a:spcBef>
              <a:defRPr sz="5600">
                <a:solidFill>
                  <a:srgbClr val="FFE4A8"/>
                </a:solidFill>
                <a:effectLst>
                  <a:outerShdw sx="100000" sy="100000" kx="0" ky="0" algn="b" rotWithShape="0" blurRad="165100" dist="88900" dir="2700000">
                    <a:srgbClr val="000000"/>
                  </a:outerShdw>
                </a:effectLst>
                <a:latin typeface="Century Gothic"/>
                <a:ea typeface="Century Gothic"/>
                <a:cs typeface="Century Gothic"/>
                <a:sym typeface="Century Gothic"/>
              </a:defRPr>
            </a:pPr>
            <a:r>
              <a:rPr baseline="31999"/>
              <a:t>13</a:t>
            </a:r>
            <a:r>
              <a:t> "for wide is the gate and broad is the way that leads to destruction”</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48">
                                            <p:bg/>
                                          </p:spTgt>
                                        </p:tgtEl>
                                        <p:attrNameLst>
                                          <p:attrName>style.visibility</p:attrName>
                                        </p:attrNameLst>
                                      </p:cBhvr>
                                      <p:to>
                                        <p:strVal val="visible"/>
                                      </p:to>
                                    </p:set>
                                    <p:animEffect filter="fade" transition="in">
                                      <p:cBhvr>
                                        <p:cTn id="7" dur="1500"/>
                                        <p:tgtEl>
                                          <p:spTgt spid="24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48">
                                            <p:txEl>
                                              <p:pRg st="0" end="0"/>
                                            </p:txEl>
                                          </p:spTgt>
                                        </p:tgtEl>
                                        <p:attrNameLst>
                                          <p:attrName>style.visibility</p:attrName>
                                        </p:attrNameLst>
                                      </p:cBhvr>
                                      <p:to>
                                        <p:strVal val="visible"/>
                                      </p:to>
                                    </p:set>
                                    <p:animEffect filter="fade" transition="in">
                                      <p:cBhvr>
                                        <p:cTn id="10" dur="1500"/>
                                        <p:tgtEl>
                                          <p:spTgt spid="24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48">
                                            <p:txEl>
                                              <p:pRg st="1" end="1"/>
                                            </p:txEl>
                                          </p:spTgt>
                                        </p:tgtEl>
                                        <p:attrNameLst>
                                          <p:attrName>style.visibility</p:attrName>
                                        </p:attrNameLst>
                                      </p:cBhvr>
                                      <p:to>
                                        <p:strVal val="visible"/>
                                      </p:to>
                                    </p:set>
                                    <p:animEffect filter="fade" transition="in">
                                      <p:cBhvr>
                                        <p:cTn id="15" dur="1500"/>
                                        <p:tgtEl>
                                          <p:spTgt spid="24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8"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1" name="Image" descr="Image"/>
          <p:cNvPicPr>
            <a:picLocks noChangeAspect="1"/>
          </p:cNvPicPr>
          <p:nvPr/>
        </p:nvPicPr>
        <p:blipFill>
          <a:blip r:embed="rId2">
            <a:extLst/>
          </a:blip>
          <a:srcRect l="49262" t="0" r="0" b="0"/>
          <a:stretch>
            <a:fillRect/>
          </a:stretch>
        </p:blipFill>
        <p:spPr>
          <a:xfrm flipH="1">
            <a:off x="327114" y="3791591"/>
            <a:ext cx="8726127" cy="9674183"/>
          </a:xfrm>
          <a:prstGeom prst="rect">
            <a:avLst/>
          </a:prstGeom>
          <a:ln w="12700">
            <a:miter lim="400000"/>
          </a:ln>
        </p:spPr>
      </p:pic>
      <p:sp>
        <p:nvSpPr>
          <p:cNvPr id="252" name="The &quot;Way&quot; to Life Is &quot;Difficult&quot; (14)…"/>
          <p:cNvSpPr/>
          <p:nvPr/>
        </p:nvSpPr>
        <p:spPr>
          <a:xfrm>
            <a:off x="64172" y="1803797"/>
            <a:ext cx="24255656" cy="2044701"/>
          </a:xfrm>
          <a:prstGeom prst="rect">
            <a:avLst/>
          </a:prstGeom>
          <a:gradFill>
            <a:gsLst>
              <a:gs pos="0">
                <a:srgbClr val="212121"/>
              </a:gs>
              <a:gs pos="100000">
                <a:srgbClr val="58596B"/>
              </a:gs>
            </a:gsLst>
            <a:lin ang="5400000"/>
          </a:gradFill>
          <a:ln w="12700">
            <a:miter lim="400000"/>
          </a:ln>
          <a:effectLst>
            <a:outerShdw sx="100000" sy="100000" kx="0" ky="0" algn="b" rotWithShape="0" blurRad="228600" dist="1143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algn="ctr" defTabSz="821531">
              <a:lnSpc>
                <a:spcPct val="100000"/>
              </a:lnSpc>
              <a:spcBef>
                <a:spcPts val="1500"/>
              </a:spcBef>
              <a:defRPr sz="8200">
                <a:solidFill>
                  <a:srgbClr val="FFFFFF"/>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pPr>
            <a:r>
              <a:t>The "Way" to Life Is "Difficult" (14)  </a:t>
            </a:r>
          </a:p>
          <a:p>
            <a:pPr algn="ctr" defTabSz="821531">
              <a:lnSpc>
                <a:spcPct val="80000"/>
              </a:lnSpc>
              <a:spcBef>
                <a:spcPts val="0"/>
              </a:spcBef>
              <a:defRPr sz="5500">
                <a:solidFill>
                  <a:srgbClr val="FFE4A8"/>
                </a:solidFill>
                <a:effectLst>
                  <a:outerShdw sx="100000" sy="100000" kx="0" ky="0" algn="b" rotWithShape="0" blurRad="165100" dist="88900" dir="2700000">
                    <a:srgbClr val="000000"/>
                  </a:outerShdw>
                </a:effectLst>
                <a:latin typeface="Century Gothic"/>
                <a:ea typeface="Century Gothic"/>
                <a:cs typeface="Century Gothic"/>
                <a:sym typeface="Century Gothic"/>
              </a:defRPr>
            </a:pPr>
            <a:r>
              <a:rPr baseline="31999"/>
              <a:t>14</a:t>
            </a:r>
            <a:r>
              <a:t> Because narrow is the gate and difficult is the way which leads to life</a:t>
            </a:r>
          </a:p>
        </p:txBody>
      </p:sp>
      <p:sp>
        <p:nvSpPr>
          <p:cNvPr id="253"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sp>
        <p:nvSpPr>
          <p:cNvPr id="254" name="Luke 13:24  &quot;Strive to enter through the narrow gate,”"/>
          <p:cNvSpPr/>
          <p:nvPr/>
        </p:nvSpPr>
        <p:spPr>
          <a:xfrm>
            <a:off x="414552" y="11773698"/>
            <a:ext cx="8551286" cy="1518138"/>
          </a:xfrm>
          <a:prstGeom prst="rect">
            <a:avLst/>
          </a:prstGeom>
          <a:ln w="12700">
            <a:miter lim="400000"/>
          </a:ln>
          <a:effectLst>
            <a:outerShdw sx="100000" sy="100000" kx="0" ky="0" algn="b" rotWithShape="0" blurRad="203200" dist="101600" dir="3806096">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marL="81280" marR="81280" algn="ctr" defTabSz="1821656">
              <a:lnSpc>
                <a:spcPct val="90000"/>
              </a:lnSpc>
              <a:spcBef>
                <a:spcPts val="1600"/>
              </a:spcBef>
              <a:buClr>
                <a:srgbClr val="FFFB00"/>
              </a:buClr>
              <a:buFont typeface="Times New Roman"/>
              <a:defRPr sz="5000">
                <a:solidFill>
                  <a:srgbClr val="011279"/>
                </a:solidFill>
                <a:effectLst>
                  <a:outerShdw sx="100000" sy="100000" kx="0" ky="0" algn="b" rotWithShape="0" blurRad="152400" dist="76200" dir="3806096">
                    <a:srgbClr val="000000"/>
                  </a:outerShdw>
                </a:effectLst>
                <a:uFill>
                  <a:solidFill>
                    <a:srgbClr val="011279"/>
                  </a:solidFill>
                </a:uFill>
                <a:latin typeface="Times New Roman"/>
                <a:ea typeface="Times New Roman"/>
                <a:cs typeface="Times New Roman"/>
                <a:sym typeface="Times New Roman"/>
              </a:defRPr>
            </a:pPr>
            <a:r>
              <a:rPr b="1" i="1">
                <a:solidFill>
                  <a:srgbClr val="FFFFFF"/>
                </a:solidFill>
                <a:uFill>
                  <a:solidFill>
                    <a:srgbClr val="FFFFFF"/>
                  </a:solidFill>
                </a:uFill>
              </a:rPr>
              <a:t>Luke 13:24</a:t>
            </a:r>
            <a:r>
              <a:rPr b="1">
                <a:solidFill>
                  <a:srgbClr val="FFFFFF"/>
                </a:solidFill>
                <a:uFill>
                  <a:solidFill>
                    <a:srgbClr val="FFFFFF"/>
                  </a:solidFill>
                </a:uFill>
              </a:rPr>
              <a:t>  "</a:t>
            </a:r>
            <a:r>
              <a:rPr b="1" i="1" u="sng">
                <a:solidFill>
                  <a:srgbClr val="FFFFFF"/>
                </a:solidFill>
                <a:uFill>
                  <a:solidFill>
                    <a:srgbClr val="FFFFFF"/>
                  </a:solidFill>
                </a:uFill>
              </a:rPr>
              <a:t>Strive</a:t>
            </a:r>
            <a:r>
              <a:rPr b="1" i="1">
                <a:solidFill>
                  <a:srgbClr val="FFFFFF"/>
                </a:solidFill>
                <a:uFill>
                  <a:solidFill>
                    <a:srgbClr val="FFFFFF"/>
                  </a:solidFill>
                </a:uFill>
              </a:rPr>
              <a:t> to enter through the narrow gate</a:t>
            </a:r>
            <a:r>
              <a:rPr b="1">
                <a:solidFill>
                  <a:srgbClr val="FFFFFF"/>
                </a:solidFill>
                <a:uFill>
                  <a:solidFill>
                    <a:srgbClr val="FFFFFF"/>
                  </a:solidFill>
                </a:uFill>
              </a:rPr>
              <a:t>,”</a:t>
            </a:r>
          </a:p>
        </p:txBody>
      </p:sp>
      <p:sp>
        <p:nvSpPr>
          <p:cNvPr id="255" name="Requires Effort"/>
          <p:cNvSpPr/>
          <p:nvPr/>
        </p:nvSpPr>
        <p:spPr>
          <a:xfrm>
            <a:off x="993486" y="10428634"/>
            <a:ext cx="7393418" cy="117442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81280" marR="81280" algn="ctr" defTabSz="1821656">
              <a:lnSpc>
                <a:spcPct val="90000"/>
              </a:lnSpc>
              <a:spcBef>
                <a:spcPts val="0"/>
              </a:spcBef>
              <a:buClr>
                <a:srgbClr val="FFFB00"/>
              </a:buClr>
              <a:buFont typeface="Times New Roman"/>
              <a:defRPr b="1" sz="8300">
                <a:solidFill>
                  <a:srgbClr val="5C0700"/>
                </a:solidFill>
                <a:effectLst>
                  <a:outerShdw sx="100000" sy="100000" kx="0" ky="0" algn="b" rotWithShape="0" blurRad="152400" dist="76200" dir="3806096">
                    <a:srgbClr val="000000"/>
                  </a:outerShdw>
                </a:effectLst>
                <a:uFill>
                  <a:solidFill>
                    <a:srgbClr val="5C0700"/>
                  </a:solidFill>
                </a:uFill>
                <a:latin typeface="Times New Roman"/>
                <a:ea typeface="Times New Roman"/>
                <a:cs typeface="Times New Roman"/>
                <a:sym typeface="Times New Roman"/>
              </a:defRPr>
            </a:lvl1pPr>
          </a:lstStyle>
          <a:p>
            <a:pPr>
              <a:defRPr b="0"/>
            </a:pPr>
            <a:r>
              <a:rPr b="1"/>
              <a:t>Requires Effort </a:t>
            </a:r>
          </a:p>
        </p:txBody>
      </p:sp>
      <p:sp>
        <p:nvSpPr>
          <p:cNvPr id="256" name="We live in a world of shortcuts…"/>
          <p:cNvSpPr/>
          <p:nvPr/>
        </p:nvSpPr>
        <p:spPr>
          <a:xfrm>
            <a:off x="9490721" y="4316195"/>
            <a:ext cx="14631396" cy="8859044"/>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50818" indent="-1350818" defTabSz="821531">
              <a:lnSpc>
                <a:spcPct val="100000"/>
              </a:lnSpc>
              <a:spcBef>
                <a:spcPts val="1400"/>
              </a:spcBef>
              <a:buSzPct val="40000"/>
              <a:buBlip>
                <a:blip r:embed="rId3"/>
              </a:buBlip>
              <a:defRPr>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We live in a world of shortcuts </a:t>
            </a:r>
          </a:p>
          <a:p>
            <a:pPr marL="1350818" indent="-1350818" defTabSz="821531">
              <a:lnSpc>
                <a:spcPct val="100000"/>
              </a:lnSpc>
              <a:spcBef>
                <a:spcPts val="1400"/>
              </a:spcBef>
              <a:buSzPct val="40000"/>
              <a:buBlip>
                <a:blip r:embed="rId3"/>
              </a:buBlip>
              <a:defRPr>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No Shortcuts To:</a:t>
            </a:r>
          </a:p>
          <a:p>
            <a:pPr lvl="1" marL="1718733" indent="-1375833" defTabSz="821531">
              <a:lnSpc>
                <a:spcPct val="100000"/>
              </a:lnSpc>
              <a:spcBef>
                <a:spcPts val="1100"/>
              </a:spcBef>
              <a:buClr>
                <a:srgbClr val="FF9300"/>
              </a:buClr>
              <a:buSzPct val="125000"/>
              <a:buFont typeface="Century Gothic"/>
              <a:buChar char="✴"/>
              <a:defRPr>
                <a:solidFill>
                  <a:srgbClr val="FFFFFF"/>
                </a:solidFill>
                <a:effectLst>
                  <a:outerShdw sx="100000" sy="100000" kx="0" ky="0" algn="b" rotWithShape="0" blurRad="152400" dist="76200" dir="2700000">
                    <a:srgbClr val="000000"/>
                  </a:outerShdw>
                </a:effectLst>
                <a:latin typeface="Century Gothic"/>
                <a:ea typeface="Century Gothic"/>
                <a:cs typeface="Century Gothic"/>
                <a:sym typeface="Century Gothic"/>
              </a:defRPr>
            </a:pPr>
            <a:r>
              <a:t>Spiritual Growth!</a:t>
            </a:r>
          </a:p>
          <a:p>
            <a:pPr lvl="1" marL="1718733" indent="-1375833" defTabSz="821531">
              <a:lnSpc>
                <a:spcPct val="100000"/>
              </a:lnSpc>
              <a:spcBef>
                <a:spcPts val="1100"/>
              </a:spcBef>
              <a:buClr>
                <a:srgbClr val="FF9300"/>
              </a:buClr>
              <a:buSzPct val="125000"/>
              <a:buFont typeface="Century Gothic"/>
              <a:buChar char="✴"/>
              <a:defRPr>
                <a:solidFill>
                  <a:srgbClr val="FFFFFF"/>
                </a:solidFill>
                <a:effectLst>
                  <a:outerShdw sx="100000" sy="100000" kx="0" ky="0" algn="b" rotWithShape="0" blurRad="152400" dist="76200" dir="2700000">
                    <a:srgbClr val="000000"/>
                  </a:outerShdw>
                </a:effectLst>
                <a:latin typeface="Century Gothic"/>
                <a:ea typeface="Century Gothic"/>
                <a:cs typeface="Century Gothic"/>
                <a:sym typeface="Century Gothic"/>
              </a:defRPr>
            </a:pPr>
            <a:r>
              <a:t>Developing Spiritual Character!</a:t>
            </a:r>
          </a:p>
          <a:p>
            <a:pPr lvl="1" marL="1718733" indent="-1375833" defTabSz="821531">
              <a:lnSpc>
                <a:spcPct val="100000"/>
              </a:lnSpc>
              <a:spcBef>
                <a:spcPts val="1100"/>
              </a:spcBef>
              <a:buClr>
                <a:srgbClr val="FF9300"/>
              </a:buClr>
              <a:buSzPct val="125000"/>
              <a:buFont typeface="Century Gothic"/>
              <a:buChar char="✴"/>
              <a:defRPr>
                <a:solidFill>
                  <a:srgbClr val="FFFFFF"/>
                </a:solidFill>
                <a:effectLst>
                  <a:outerShdw sx="100000" sy="100000" kx="0" ky="0" algn="b" rotWithShape="0" blurRad="152400" dist="76200" dir="2700000">
                    <a:srgbClr val="000000"/>
                  </a:outerShdw>
                </a:effectLst>
                <a:latin typeface="Century Gothic"/>
                <a:ea typeface="Century Gothic"/>
                <a:cs typeface="Century Gothic"/>
                <a:sym typeface="Century Gothic"/>
              </a:defRPr>
            </a:pPr>
            <a:r>
              <a:t>Acceptable obedience!</a:t>
            </a:r>
          </a:p>
          <a:p>
            <a:pPr lvl="1" marL="1718733" indent="-1375833" defTabSz="821531">
              <a:lnSpc>
                <a:spcPct val="100000"/>
              </a:lnSpc>
              <a:spcBef>
                <a:spcPts val="1100"/>
              </a:spcBef>
              <a:buClr>
                <a:srgbClr val="FF9300"/>
              </a:buClr>
              <a:buSzPct val="125000"/>
              <a:buFont typeface="Century Gothic"/>
              <a:buChar char="✴"/>
              <a:defRPr>
                <a:solidFill>
                  <a:srgbClr val="FFFFFF"/>
                </a:solidFill>
                <a:effectLst>
                  <a:outerShdw sx="100000" sy="100000" kx="0" ky="0" algn="b" rotWithShape="0" blurRad="152400" dist="76200" dir="2700000">
                    <a:srgbClr val="000000"/>
                  </a:outerShdw>
                </a:effectLst>
                <a:latin typeface="Century Gothic"/>
                <a:ea typeface="Century Gothic"/>
                <a:cs typeface="Century Gothic"/>
                <a:sym typeface="Century Gothic"/>
              </a:defRPr>
            </a:pPr>
            <a:r>
              <a:t>Spreading the gospel!</a:t>
            </a:r>
          </a:p>
          <a:p>
            <a:pPr lvl="1" marL="1718733" indent="-1375833" defTabSz="821531">
              <a:lnSpc>
                <a:spcPct val="100000"/>
              </a:lnSpc>
              <a:spcBef>
                <a:spcPts val="1100"/>
              </a:spcBef>
              <a:buClr>
                <a:srgbClr val="FF9300"/>
              </a:buClr>
              <a:buSzPct val="125000"/>
              <a:buFont typeface="Century Gothic"/>
              <a:buChar char="✴"/>
              <a:defRPr>
                <a:solidFill>
                  <a:srgbClr val="FFFFFF"/>
                </a:solidFill>
                <a:effectLst>
                  <a:outerShdw sx="100000" sy="100000" kx="0" ky="0" algn="b" rotWithShape="0" blurRad="152400" dist="76200" dir="2700000">
                    <a:srgbClr val="000000"/>
                  </a:outerShdw>
                </a:effectLst>
                <a:latin typeface="Century Gothic"/>
                <a:ea typeface="Century Gothic"/>
                <a:cs typeface="Century Gothic"/>
                <a:sym typeface="Century Gothic"/>
              </a:defRPr>
            </a:pPr>
            <a:r>
              <a:t>Enduring Persecution &amp; Temptation!</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56">
                                            <p:bg/>
                                          </p:spTgt>
                                        </p:tgtEl>
                                        <p:attrNameLst>
                                          <p:attrName>style.visibility</p:attrName>
                                        </p:attrNameLst>
                                      </p:cBhvr>
                                      <p:to>
                                        <p:strVal val="visible"/>
                                      </p:to>
                                    </p:set>
                                    <p:animEffect filter="fade" transition="in">
                                      <p:cBhvr>
                                        <p:cTn id="7" dur="1500"/>
                                        <p:tgtEl>
                                          <p:spTgt spid="25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56">
                                            <p:txEl>
                                              <p:pRg st="0" end="0"/>
                                            </p:txEl>
                                          </p:spTgt>
                                        </p:tgtEl>
                                        <p:attrNameLst>
                                          <p:attrName>style.visibility</p:attrName>
                                        </p:attrNameLst>
                                      </p:cBhvr>
                                      <p:to>
                                        <p:strVal val="visible"/>
                                      </p:to>
                                    </p:set>
                                    <p:animEffect filter="fade" transition="in">
                                      <p:cBhvr>
                                        <p:cTn id="10" dur="1500"/>
                                        <p:tgtEl>
                                          <p:spTgt spid="25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56">
                                            <p:txEl>
                                              <p:pRg st="1" end="1"/>
                                            </p:txEl>
                                          </p:spTgt>
                                        </p:tgtEl>
                                        <p:attrNameLst>
                                          <p:attrName>style.visibility</p:attrName>
                                        </p:attrNameLst>
                                      </p:cBhvr>
                                      <p:to>
                                        <p:strVal val="visible"/>
                                      </p:to>
                                    </p:set>
                                    <p:animEffect filter="fade" transition="in">
                                      <p:cBhvr>
                                        <p:cTn id="15" dur="1500"/>
                                        <p:tgtEl>
                                          <p:spTgt spid="25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56">
                                            <p:txEl>
                                              <p:pRg st="2" end="2"/>
                                            </p:txEl>
                                          </p:spTgt>
                                        </p:tgtEl>
                                        <p:attrNameLst>
                                          <p:attrName>style.visibility</p:attrName>
                                        </p:attrNameLst>
                                      </p:cBhvr>
                                      <p:to>
                                        <p:strVal val="visible"/>
                                      </p:to>
                                    </p:set>
                                    <p:animEffect filter="fade" transition="in">
                                      <p:cBhvr>
                                        <p:cTn id="20" dur="1500"/>
                                        <p:tgtEl>
                                          <p:spTgt spid="25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56">
                                            <p:txEl>
                                              <p:pRg st="3" end="3"/>
                                            </p:txEl>
                                          </p:spTgt>
                                        </p:tgtEl>
                                        <p:attrNameLst>
                                          <p:attrName>style.visibility</p:attrName>
                                        </p:attrNameLst>
                                      </p:cBhvr>
                                      <p:to>
                                        <p:strVal val="visible"/>
                                      </p:to>
                                    </p:set>
                                    <p:animEffect filter="fade" transition="in">
                                      <p:cBhvr>
                                        <p:cTn id="25" dur="1500"/>
                                        <p:tgtEl>
                                          <p:spTgt spid="25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56">
                                            <p:txEl>
                                              <p:pRg st="4" end="4"/>
                                            </p:txEl>
                                          </p:spTgt>
                                        </p:tgtEl>
                                        <p:attrNameLst>
                                          <p:attrName>style.visibility</p:attrName>
                                        </p:attrNameLst>
                                      </p:cBhvr>
                                      <p:to>
                                        <p:strVal val="visible"/>
                                      </p:to>
                                    </p:set>
                                    <p:animEffect filter="fade" transition="in">
                                      <p:cBhvr>
                                        <p:cTn id="30" dur="1500"/>
                                        <p:tgtEl>
                                          <p:spTgt spid="256">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256">
                                            <p:txEl>
                                              <p:pRg st="5" end="5"/>
                                            </p:txEl>
                                          </p:spTgt>
                                        </p:tgtEl>
                                        <p:attrNameLst>
                                          <p:attrName>style.visibility</p:attrName>
                                        </p:attrNameLst>
                                      </p:cBhvr>
                                      <p:to>
                                        <p:strVal val="visible"/>
                                      </p:to>
                                    </p:set>
                                    <p:animEffect filter="fade" transition="in">
                                      <p:cBhvr>
                                        <p:cTn id="35" dur="1500"/>
                                        <p:tgtEl>
                                          <p:spTgt spid="256">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256">
                                            <p:txEl>
                                              <p:pRg st="6" end="6"/>
                                            </p:txEl>
                                          </p:spTgt>
                                        </p:tgtEl>
                                        <p:attrNameLst>
                                          <p:attrName>style.visibility</p:attrName>
                                        </p:attrNameLst>
                                      </p:cBhvr>
                                      <p:to>
                                        <p:strVal val="visible"/>
                                      </p:to>
                                    </p:set>
                                    <p:animEffect filter="fade" transition="in">
                                      <p:cBhvr>
                                        <p:cTn id="40" dur="1500"/>
                                        <p:tgtEl>
                                          <p:spTgt spid="256">
                                            <p:txEl>
                                              <p:pRg st="6" end="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6" grpId="1"/>
    </p:bldLst>
  </p:timing>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8" name="Image" descr="Image"/>
          <p:cNvPicPr>
            <a:picLocks noChangeAspect="1"/>
          </p:cNvPicPr>
          <p:nvPr/>
        </p:nvPicPr>
        <p:blipFill>
          <a:blip r:embed="rId2">
            <a:extLst/>
          </a:blip>
          <a:srcRect l="49262" t="0" r="0" b="0"/>
          <a:stretch>
            <a:fillRect/>
          </a:stretch>
        </p:blipFill>
        <p:spPr>
          <a:xfrm flipH="1">
            <a:off x="327114" y="3791591"/>
            <a:ext cx="8726127" cy="9674183"/>
          </a:xfrm>
          <a:prstGeom prst="rect">
            <a:avLst/>
          </a:prstGeom>
          <a:ln w="12700">
            <a:miter lim="400000"/>
          </a:ln>
        </p:spPr>
      </p:pic>
      <p:sp>
        <p:nvSpPr>
          <p:cNvPr id="259" name="The &quot;Way&quot; to Life Is &quot;Difficult&quot; (14)…"/>
          <p:cNvSpPr/>
          <p:nvPr/>
        </p:nvSpPr>
        <p:spPr>
          <a:xfrm>
            <a:off x="64172" y="1803797"/>
            <a:ext cx="24255656" cy="2044701"/>
          </a:xfrm>
          <a:prstGeom prst="rect">
            <a:avLst/>
          </a:prstGeom>
          <a:gradFill>
            <a:gsLst>
              <a:gs pos="0">
                <a:srgbClr val="212121"/>
              </a:gs>
              <a:gs pos="100000">
                <a:srgbClr val="58596B"/>
              </a:gs>
            </a:gsLst>
            <a:lin ang="5400000"/>
          </a:gradFill>
          <a:ln w="12700">
            <a:miter lim="400000"/>
          </a:ln>
          <a:effectLst>
            <a:outerShdw sx="100000" sy="100000" kx="0" ky="0" algn="b" rotWithShape="0" blurRad="228600" dist="1143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algn="ctr" defTabSz="821531">
              <a:lnSpc>
                <a:spcPct val="100000"/>
              </a:lnSpc>
              <a:spcBef>
                <a:spcPts val="1500"/>
              </a:spcBef>
              <a:defRPr sz="8200">
                <a:solidFill>
                  <a:srgbClr val="FFFFFF"/>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pPr>
            <a:r>
              <a:t>The "Way" to Life Is "Difficult" (14)  </a:t>
            </a:r>
          </a:p>
          <a:p>
            <a:pPr algn="ctr" defTabSz="821531">
              <a:lnSpc>
                <a:spcPct val="80000"/>
              </a:lnSpc>
              <a:spcBef>
                <a:spcPts val="0"/>
              </a:spcBef>
              <a:defRPr sz="5500">
                <a:solidFill>
                  <a:srgbClr val="FFE4A8"/>
                </a:solidFill>
                <a:effectLst>
                  <a:outerShdw sx="100000" sy="100000" kx="0" ky="0" algn="b" rotWithShape="0" blurRad="165100" dist="88900" dir="2700000">
                    <a:srgbClr val="000000"/>
                  </a:outerShdw>
                </a:effectLst>
                <a:latin typeface="Century Gothic"/>
                <a:ea typeface="Century Gothic"/>
                <a:cs typeface="Century Gothic"/>
                <a:sym typeface="Century Gothic"/>
              </a:defRPr>
            </a:pPr>
            <a:r>
              <a:rPr baseline="31999"/>
              <a:t>14</a:t>
            </a:r>
            <a:r>
              <a:t> Because narrow is the gate and difficult is the way which leads to life</a:t>
            </a:r>
          </a:p>
        </p:txBody>
      </p:sp>
      <p:sp>
        <p:nvSpPr>
          <p:cNvPr id="260"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sp>
        <p:nvSpPr>
          <p:cNvPr id="261" name="Luke 13:24  &quot;Strive to enter through the narrow gate,”"/>
          <p:cNvSpPr/>
          <p:nvPr/>
        </p:nvSpPr>
        <p:spPr>
          <a:xfrm>
            <a:off x="414552" y="11773698"/>
            <a:ext cx="8551286" cy="1518138"/>
          </a:xfrm>
          <a:prstGeom prst="rect">
            <a:avLst/>
          </a:prstGeom>
          <a:ln w="12700">
            <a:miter lim="400000"/>
          </a:ln>
          <a:effectLst>
            <a:outerShdw sx="100000" sy="100000" kx="0" ky="0" algn="b" rotWithShape="0" blurRad="203200" dist="101600" dir="3806096">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marL="81280" marR="81280" algn="ctr" defTabSz="1821656">
              <a:lnSpc>
                <a:spcPct val="90000"/>
              </a:lnSpc>
              <a:spcBef>
                <a:spcPts val="1600"/>
              </a:spcBef>
              <a:buClr>
                <a:srgbClr val="FFFB00"/>
              </a:buClr>
              <a:buFont typeface="Times New Roman"/>
              <a:defRPr sz="5000">
                <a:solidFill>
                  <a:srgbClr val="011279"/>
                </a:solidFill>
                <a:effectLst>
                  <a:outerShdw sx="100000" sy="100000" kx="0" ky="0" algn="b" rotWithShape="0" blurRad="152400" dist="76200" dir="3806096">
                    <a:srgbClr val="000000"/>
                  </a:outerShdw>
                </a:effectLst>
                <a:uFill>
                  <a:solidFill>
                    <a:srgbClr val="011279"/>
                  </a:solidFill>
                </a:uFill>
                <a:latin typeface="Times New Roman"/>
                <a:ea typeface="Times New Roman"/>
                <a:cs typeface="Times New Roman"/>
                <a:sym typeface="Times New Roman"/>
              </a:defRPr>
            </a:pPr>
            <a:r>
              <a:rPr b="1" i="1">
                <a:solidFill>
                  <a:srgbClr val="FFFFFF"/>
                </a:solidFill>
                <a:uFill>
                  <a:solidFill>
                    <a:srgbClr val="FFFFFF"/>
                  </a:solidFill>
                </a:uFill>
              </a:rPr>
              <a:t>Luke 13:24</a:t>
            </a:r>
            <a:r>
              <a:rPr b="1">
                <a:solidFill>
                  <a:srgbClr val="FFFFFF"/>
                </a:solidFill>
                <a:uFill>
                  <a:solidFill>
                    <a:srgbClr val="FFFFFF"/>
                  </a:solidFill>
                </a:uFill>
              </a:rPr>
              <a:t>  "</a:t>
            </a:r>
            <a:r>
              <a:rPr b="1" i="1" u="sng">
                <a:solidFill>
                  <a:srgbClr val="FFFFFF"/>
                </a:solidFill>
                <a:uFill>
                  <a:solidFill>
                    <a:srgbClr val="FFFFFF"/>
                  </a:solidFill>
                </a:uFill>
              </a:rPr>
              <a:t>Strive</a:t>
            </a:r>
            <a:r>
              <a:rPr b="1" i="1">
                <a:solidFill>
                  <a:srgbClr val="FFFFFF"/>
                </a:solidFill>
                <a:uFill>
                  <a:solidFill>
                    <a:srgbClr val="FFFFFF"/>
                  </a:solidFill>
                </a:uFill>
              </a:rPr>
              <a:t> to enter through the narrow gate</a:t>
            </a:r>
            <a:r>
              <a:rPr b="1">
                <a:solidFill>
                  <a:srgbClr val="FFFFFF"/>
                </a:solidFill>
                <a:uFill>
                  <a:solidFill>
                    <a:srgbClr val="FFFFFF"/>
                  </a:solidFill>
                </a:uFill>
              </a:rPr>
              <a:t>,”</a:t>
            </a:r>
          </a:p>
        </p:txBody>
      </p:sp>
      <p:sp>
        <p:nvSpPr>
          <p:cNvPr id="262" name="Requires Effort"/>
          <p:cNvSpPr/>
          <p:nvPr/>
        </p:nvSpPr>
        <p:spPr>
          <a:xfrm>
            <a:off x="993486" y="10428634"/>
            <a:ext cx="7393418" cy="117442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81280" marR="81280" algn="ctr" defTabSz="1821656">
              <a:lnSpc>
                <a:spcPct val="90000"/>
              </a:lnSpc>
              <a:spcBef>
                <a:spcPts val="0"/>
              </a:spcBef>
              <a:buClr>
                <a:srgbClr val="FFFB00"/>
              </a:buClr>
              <a:buFont typeface="Times New Roman"/>
              <a:defRPr b="1" sz="8300">
                <a:solidFill>
                  <a:srgbClr val="5C0700"/>
                </a:solidFill>
                <a:effectLst>
                  <a:outerShdw sx="100000" sy="100000" kx="0" ky="0" algn="b" rotWithShape="0" blurRad="152400" dist="76200" dir="3806096">
                    <a:srgbClr val="000000"/>
                  </a:outerShdw>
                </a:effectLst>
                <a:uFill>
                  <a:solidFill>
                    <a:srgbClr val="5C0700"/>
                  </a:solidFill>
                </a:uFill>
                <a:latin typeface="Times New Roman"/>
                <a:ea typeface="Times New Roman"/>
                <a:cs typeface="Times New Roman"/>
                <a:sym typeface="Times New Roman"/>
              </a:defRPr>
            </a:lvl1pPr>
          </a:lstStyle>
          <a:p>
            <a:pPr>
              <a:defRPr b="0"/>
            </a:pPr>
            <a:r>
              <a:rPr b="1"/>
              <a:t>Requires Effort </a:t>
            </a:r>
          </a:p>
        </p:txBody>
      </p:sp>
      <p:sp>
        <p:nvSpPr>
          <p:cNvPr id="263" name="Things must be left behind when one enters the narrow gate and travels the difficult way (1 Cor. 6:9-11; Gal 5:19-21)…"/>
          <p:cNvSpPr/>
          <p:nvPr/>
        </p:nvSpPr>
        <p:spPr>
          <a:xfrm>
            <a:off x="9277450" y="5060010"/>
            <a:ext cx="14619768" cy="7137389"/>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71599" indent="-1371599" defTabSz="821531">
              <a:lnSpc>
                <a:spcPct val="100000"/>
              </a:lnSpc>
              <a:spcBef>
                <a:spcPts val="1400"/>
              </a:spcBef>
              <a:buSzPct val="40000"/>
              <a:buBlip>
                <a:blip r:embed="rId3"/>
              </a:buBlip>
              <a:defRPr sz="78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Things must be left behind when one enters the narrow gate and travels the difficult way (1 Cor. 6:9-11; Gal 5:19-21)</a:t>
            </a:r>
          </a:p>
          <a:p>
            <a:pPr marL="1371599" indent="-1371599" defTabSz="821531">
              <a:lnSpc>
                <a:spcPct val="100000"/>
              </a:lnSpc>
              <a:spcBef>
                <a:spcPts val="1400"/>
              </a:spcBef>
              <a:buSzPct val="40000"/>
              <a:buBlip>
                <a:blip r:embed="rId3"/>
              </a:buBlip>
              <a:defRPr sz="78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The wickedness which poisons and destroys us is stripped away.</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3">
                                            <p:bg/>
                                          </p:spTgt>
                                        </p:tgtEl>
                                        <p:attrNameLst>
                                          <p:attrName>style.visibility</p:attrName>
                                        </p:attrNameLst>
                                      </p:cBhvr>
                                      <p:to>
                                        <p:strVal val="visible"/>
                                      </p:to>
                                    </p:set>
                                    <p:animEffect filter="fade" transition="in">
                                      <p:cBhvr>
                                        <p:cTn id="7" dur="1500"/>
                                        <p:tgtEl>
                                          <p:spTgt spid="263">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63">
                                            <p:txEl>
                                              <p:pRg st="0" end="0"/>
                                            </p:txEl>
                                          </p:spTgt>
                                        </p:tgtEl>
                                        <p:attrNameLst>
                                          <p:attrName>style.visibility</p:attrName>
                                        </p:attrNameLst>
                                      </p:cBhvr>
                                      <p:to>
                                        <p:strVal val="visible"/>
                                      </p:to>
                                    </p:set>
                                    <p:animEffect filter="fade" transition="in">
                                      <p:cBhvr>
                                        <p:cTn id="10" dur="1500"/>
                                        <p:tgtEl>
                                          <p:spTgt spid="26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63">
                                            <p:txEl>
                                              <p:pRg st="1" end="1"/>
                                            </p:txEl>
                                          </p:spTgt>
                                        </p:tgtEl>
                                        <p:attrNameLst>
                                          <p:attrName>style.visibility</p:attrName>
                                        </p:attrNameLst>
                                      </p:cBhvr>
                                      <p:to>
                                        <p:strVal val="visible"/>
                                      </p:to>
                                    </p:set>
                                    <p:animEffect filter="fade" transition="in">
                                      <p:cBhvr>
                                        <p:cTn id="15" dur="1500"/>
                                        <p:tgtEl>
                                          <p:spTgt spid="26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3"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1" name="Matthew 7:13,14 (NKJV)…"/>
          <p:cNvSpPr/>
          <p:nvPr/>
        </p:nvSpPr>
        <p:spPr>
          <a:xfrm>
            <a:off x="804318" y="2428875"/>
            <a:ext cx="22775363" cy="994132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3578" tIns="53578" rIns="53578" bIns="53578">
            <a:spAutoFit/>
          </a:bodyPr>
          <a:lstStyle/>
          <a:p>
            <a:pPr algn="ctr" defTabSz="1821656">
              <a:lnSpc>
                <a:spcPct val="100000"/>
              </a:lnSpc>
              <a:spcBef>
                <a:spcPts val="0"/>
              </a:spcBef>
              <a:buClr>
                <a:srgbClr val="FFFFFF"/>
              </a:buClr>
              <a:defRPr b="1" sz="8600">
                <a:solidFill>
                  <a:srgbClr val="000000"/>
                </a:solidFill>
                <a:effectLst>
                  <a:outerShdw sx="100000" sy="100000" kx="0" ky="0" algn="b" rotWithShape="0" blurRad="152400" dist="76200" dir="2520000">
                    <a:srgbClr val="000000">
                      <a:alpha val="35000"/>
                    </a:srgbClr>
                  </a:outerShdw>
                </a:effectLst>
                <a:uFill>
                  <a:solidFill>
                    <a:srgbClr val="000000"/>
                  </a:solidFill>
                </a:uFill>
                <a:latin typeface="Century Gothic"/>
                <a:ea typeface="Century Gothic"/>
                <a:cs typeface="Century Gothic"/>
                <a:sym typeface="Century Gothic"/>
              </a:defRPr>
            </a:pPr>
            <a:r>
              <a:t>Matthew 7:13,14 (NKJV) </a:t>
            </a:r>
          </a:p>
          <a:p>
            <a:pPr algn="ctr" defTabSz="1821656">
              <a:lnSpc>
                <a:spcPct val="100000"/>
              </a:lnSpc>
              <a:spcBef>
                <a:spcPts val="3200"/>
              </a:spcBef>
              <a:buClr>
                <a:srgbClr val="FFFFFF"/>
              </a:buClr>
              <a:defRPr sz="8600">
                <a:solidFill>
                  <a:srgbClr val="000000"/>
                </a:solidFill>
                <a:effectLst>
                  <a:outerShdw sx="100000" sy="100000" kx="0" ky="0" algn="b" rotWithShape="0" blurRad="152400" dist="76200" dir="2520000">
                    <a:srgbClr val="000000">
                      <a:alpha val="35000"/>
                    </a:srgbClr>
                  </a:outerShdw>
                </a:effectLst>
                <a:uFill>
                  <a:solidFill>
                    <a:srgbClr val="000000"/>
                  </a:solidFill>
                </a:uFill>
                <a:latin typeface="Century Gothic"/>
                <a:ea typeface="Century Gothic"/>
                <a:cs typeface="Century Gothic"/>
                <a:sym typeface="Century Gothic"/>
              </a:defRPr>
            </a:pPr>
            <a:r>
              <a:rPr baseline="31999"/>
              <a:t>13</a:t>
            </a:r>
            <a:r>
              <a:rPr>
                <a:solidFill>
                  <a:srgbClr val="B51A00"/>
                </a:solidFill>
                <a:uFill>
                  <a:solidFill>
                    <a:srgbClr val="B51A00"/>
                  </a:solidFill>
                </a:uFill>
              </a:rPr>
              <a:t> "Enter by the narrow gate; for wide is the gate and broad is the way that leads to destruction, and there are many who go in by it. </a:t>
            </a:r>
            <a:r>
              <a:rPr baseline="31999"/>
              <a:t>14</a:t>
            </a:r>
            <a:r>
              <a:rPr>
                <a:solidFill>
                  <a:srgbClr val="B51A00"/>
                </a:solidFill>
                <a:uFill>
                  <a:solidFill>
                    <a:srgbClr val="B51A00"/>
                  </a:solidFill>
                </a:uFill>
              </a:rPr>
              <a:t> Because narrow is the gate and difficult is the way which leads to life, and there are few who find it. </a:t>
            </a:r>
          </a:p>
        </p:txBody>
      </p:sp>
      <p:sp>
        <p:nvSpPr>
          <p:cNvPr id="152"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65" name="Image" descr="Image"/>
          <p:cNvPicPr>
            <a:picLocks noChangeAspect="1"/>
          </p:cNvPicPr>
          <p:nvPr/>
        </p:nvPicPr>
        <p:blipFill>
          <a:blip r:embed="rId2">
            <a:extLst/>
          </a:blip>
          <a:srcRect l="49262" t="0" r="0" b="0"/>
          <a:stretch>
            <a:fillRect/>
          </a:stretch>
        </p:blipFill>
        <p:spPr>
          <a:xfrm flipH="1">
            <a:off x="327114" y="3791591"/>
            <a:ext cx="8726127" cy="9674183"/>
          </a:xfrm>
          <a:prstGeom prst="rect">
            <a:avLst/>
          </a:prstGeom>
          <a:ln w="12700">
            <a:miter lim="400000"/>
          </a:ln>
        </p:spPr>
      </p:pic>
      <p:sp>
        <p:nvSpPr>
          <p:cNvPr id="266" name="The &quot;Way&quot; to Life Is &quot;Difficult&quot; (14)…"/>
          <p:cNvSpPr/>
          <p:nvPr/>
        </p:nvSpPr>
        <p:spPr>
          <a:xfrm>
            <a:off x="64172" y="1803797"/>
            <a:ext cx="24255656" cy="2044701"/>
          </a:xfrm>
          <a:prstGeom prst="rect">
            <a:avLst/>
          </a:prstGeom>
          <a:gradFill>
            <a:gsLst>
              <a:gs pos="0">
                <a:srgbClr val="212121"/>
              </a:gs>
              <a:gs pos="100000">
                <a:srgbClr val="58596B"/>
              </a:gs>
            </a:gsLst>
            <a:lin ang="5400000"/>
          </a:gradFill>
          <a:ln w="12700">
            <a:miter lim="400000"/>
          </a:ln>
          <a:effectLst>
            <a:outerShdw sx="100000" sy="100000" kx="0" ky="0" algn="b" rotWithShape="0" blurRad="228600" dist="1143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algn="ctr" defTabSz="821531">
              <a:lnSpc>
                <a:spcPct val="100000"/>
              </a:lnSpc>
              <a:spcBef>
                <a:spcPts val="1500"/>
              </a:spcBef>
              <a:defRPr sz="8200">
                <a:solidFill>
                  <a:srgbClr val="FFFFFF"/>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pPr>
            <a:r>
              <a:t>The "Way" to Life Is "Difficult" (14)  </a:t>
            </a:r>
          </a:p>
          <a:p>
            <a:pPr algn="ctr" defTabSz="821531">
              <a:lnSpc>
                <a:spcPct val="80000"/>
              </a:lnSpc>
              <a:spcBef>
                <a:spcPts val="0"/>
              </a:spcBef>
              <a:defRPr sz="5500">
                <a:solidFill>
                  <a:srgbClr val="FFE4A8"/>
                </a:solidFill>
                <a:effectLst>
                  <a:outerShdw sx="100000" sy="100000" kx="0" ky="0" algn="b" rotWithShape="0" blurRad="165100" dist="88900" dir="2700000">
                    <a:srgbClr val="000000"/>
                  </a:outerShdw>
                </a:effectLst>
                <a:latin typeface="Century Gothic"/>
                <a:ea typeface="Century Gothic"/>
                <a:cs typeface="Century Gothic"/>
                <a:sym typeface="Century Gothic"/>
              </a:defRPr>
            </a:pPr>
            <a:r>
              <a:rPr baseline="31999"/>
              <a:t>14</a:t>
            </a:r>
            <a:r>
              <a:t> Because narrow is the gate and difficult is the way which leads to life</a:t>
            </a:r>
          </a:p>
        </p:txBody>
      </p:sp>
      <p:sp>
        <p:nvSpPr>
          <p:cNvPr id="267"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sp>
        <p:nvSpPr>
          <p:cNvPr id="268" name="Requires Effort"/>
          <p:cNvSpPr/>
          <p:nvPr/>
        </p:nvSpPr>
        <p:spPr>
          <a:xfrm>
            <a:off x="993486" y="10428634"/>
            <a:ext cx="7393418" cy="117442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81280" marR="81280" algn="ctr" defTabSz="1821656">
              <a:lnSpc>
                <a:spcPct val="90000"/>
              </a:lnSpc>
              <a:spcBef>
                <a:spcPts val="0"/>
              </a:spcBef>
              <a:buClr>
                <a:srgbClr val="FFFB00"/>
              </a:buClr>
              <a:buFont typeface="Times New Roman"/>
              <a:defRPr b="1" sz="8300">
                <a:solidFill>
                  <a:srgbClr val="5C0700"/>
                </a:solidFill>
                <a:effectLst>
                  <a:outerShdw sx="100000" sy="100000" kx="0" ky="0" algn="b" rotWithShape="0" blurRad="152400" dist="76200" dir="3806096">
                    <a:srgbClr val="000000"/>
                  </a:outerShdw>
                </a:effectLst>
                <a:uFill>
                  <a:solidFill>
                    <a:srgbClr val="5C0700"/>
                  </a:solidFill>
                </a:uFill>
                <a:latin typeface="Times New Roman"/>
                <a:ea typeface="Times New Roman"/>
                <a:cs typeface="Times New Roman"/>
                <a:sym typeface="Times New Roman"/>
              </a:defRPr>
            </a:lvl1pPr>
          </a:lstStyle>
          <a:p>
            <a:pPr>
              <a:defRPr b="0"/>
            </a:pPr>
            <a:r>
              <a:rPr b="1"/>
              <a:t>Requires Effort </a:t>
            </a:r>
          </a:p>
        </p:txBody>
      </p:sp>
      <p:sp>
        <p:nvSpPr>
          <p:cNvPr id="269" name="Things that abound on the narrow road…"/>
          <p:cNvSpPr/>
          <p:nvPr/>
        </p:nvSpPr>
        <p:spPr>
          <a:xfrm>
            <a:off x="9090306" y="4234124"/>
            <a:ext cx="15141326" cy="9032876"/>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62075" indent="-1362075" defTabSz="821531">
              <a:lnSpc>
                <a:spcPct val="100000"/>
              </a:lnSpc>
              <a:spcBef>
                <a:spcPts val="1500"/>
              </a:spcBef>
              <a:buSzPct val="40000"/>
              <a:buBlip>
                <a:blip r:embed="rId3"/>
              </a:buBlip>
              <a:defRPr sz="67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Things that abound on the narrow road </a:t>
            </a:r>
          </a:p>
          <a:p>
            <a:pPr lvl="1" marL="1828800" indent="-914400" defTabSz="821531">
              <a:lnSpc>
                <a:spcPct val="100000"/>
              </a:lnSpc>
              <a:spcBef>
                <a:spcPts val="1500"/>
              </a:spcBef>
              <a:buSzPct val="58000"/>
              <a:buBlip>
                <a:blip r:embed="rId4"/>
              </a:buBlip>
              <a:defRPr sz="6100">
                <a:solidFill>
                  <a:srgbClr val="FFFFFF"/>
                </a:solidFill>
                <a:effectLst>
                  <a:outerShdw sx="100000" sy="100000" kx="0" ky="0" algn="b" rotWithShape="0" blurRad="152400" dist="76200" dir="2700000">
                    <a:srgbClr val="000000"/>
                  </a:outerShdw>
                </a:effectLst>
                <a:latin typeface="Century Gothic"/>
                <a:ea typeface="Century Gothic"/>
                <a:cs typeface="Century Gothic"/>
                <a:sym typeface="Century Gothic"/>
              </a:defRPr>
            </a:pPr>
            <a:r>
              <a:t>love (Phil 1:9; Ep 3:17-19)</a:t>
            </a:r>
          </a:p>
          <a:p>
            <a:pPr lvl="1" marL="1828800" indent="-914400" defTabSz="821531">
              <a:lnSpc>
                <a:spcPct val="100000"/>
              </a:lnSpc>
              <a:spcBef>
                <a:spcPts val="1500"/>
              </a:spcBef>
              <a:buSzPct val="58000"/>
              <a:buBlip>
                <a:blip r:embed="rId4"/>
              </a:buBlip>
              <a:defRPr sz="6100">
                <a:solidFill>
                  <a:srgbClr val="FFFFFF"/>
                </a:solidFill>
                <a:effectLst>
                  <a:outerShdw sx="100000" sy="100000" kx="0" ky="0" algn="b" rotWithShape="0" blurRad="152400" dist="76200" dir="2700000">
                    <a:srgbClr val="000000"/>
                  </a:outerShdw>
                </a:effectLst>
                <a:latin typeface="Century Gothic"/>
                <a:ea typeface="Century Gothic"/>
                <a:cs typeface="Century Gothic"/>
                <a:sym typeface="Century Gothic"/>
              </a:defRPr>
            </a:pPr>
            <a:r>
              <a:t>Peace (Phili 4:7); </a:t>
            </a:r>
          </a:p>
          <a:p>
            <a:pPr lvl="1" marL="1828800" indent="-914400" defTabSz="821531">
              <a:lnSpc>
                <a:spcPct val="100000"/>
              </a:lnSpc>
              <a:spcBef>
                <a:spcPts val="1500"/>
              </a:spcBef>
              <a:buSzPct val="58000"/>
              <a:buBlip>
                <a:blip r:embed="rId4"/>
              </a:buBlip>
              <a:defRPr sz="6100">
                <a:solidFill>
                  <a:srgbClr val="FFFFFF"/>
                </a:solidFill>
                <a:effectLst>
                  <a:outerShdw sx="100000" sy="100000" kx="0" ky="0" algn="b" rotWithShape="0" blurRad="152400" dist="76200" dir="2700000">
                    <a:srgbClr val="000000"/>
                  </a:outerShdw>
                </a:effectLst>
                <a:latin typeface="Century Gothic"/>
                <a:ea typeface="Century Gothic"/>
                <a:cs typeface="Century Gothic"/>
                <a:sym typeface="Century Gothic"/>
              </a:defRPr>
            </a:pPr>
            <a:r>
              <a:t>Joy (1 Peter 1:8); </a:t>
            </a:r>
          </a:p>
          <a:p>
            <a:pPr lvl="1" marL="1828800" indent="-914400" defTabSz="821531">
              <a:lnSpc>
                <a:spcPct val="100000"/>
              </a:lnSpc>
              <a:spcBef>
                <a:spcPts val="1500"/>
              </a:spcBef>
              <a:buSzPct val="58000"/>
              <a:buBlip>
                <a:blip r:embed="rId4"/>
              </a:buBlip>
              <a:defRPr sz="6100">
                <a:solidFill>
                  <a:srgbClr val="FFFFFF"/>
                </a:solidFill>
                <a:effectLst>
                  <a:outerShdw sx="100000" sy="100000" kx="0" ky="0" algn="b" rotWithShape="0" blurRad="152400" dist="76200" dir="2700000">
                    <a:srgbClr val="000000"/>
                  </a:outerShdw>
                </a:effectLst>
                <a:latin typeface="Century Gothic"/>
                <a:ea typeface="Century Gothic"/>
                <a:cs typeface="Century Gothic"/>
                <a:sym typeface="Century Gothic"/>
              </a:defRPr>
            </a:pPr>
            <a:r>
              <a:t>Mercy (Ep 2:4); </a:t>
            </a:r>
          </a:p>
          <a:p>
            <a:pPr lvl="1" marL="1828800" indent="-914400" defTabSz="821531">
              <a:lnSpc>
                <a:spcPct val="100000"/>
              </a:lnSpc>
              <a:spcBef>
                <a:spcPts val="1500"/>
              </a:spcBef>
              <a:buSzPct val="58000"/>
              <a:buBlip>
                <a:blip r:embed="rId4"/>
              </a:buBlip>
              <a:defRPr sz="6100">
                <a:solidFill>
                  <a:srgbClr val="FFFFFF"/>
                </a:solidFill>
                <a:effectLst>
                  <a:outerShdw sx="100000" sy="100000" kx="0" ky="0" algn="b" rotWithShape="0" blurRad="152400" dist="76200" dir="2700000">
                    <a:srgbClr val="000000"/>
                  </a:outerShdw>
                </a:effectLst>
                <a:latin typeface="Century Gothic"/>
                <a:ea typeface="Century Gothic"/>
                <a:cs typeface="Century Gothic"/>
                <a:sym typeface="Century Gothic"/>
              </a:defRPr>
            </a:pPr>
            <a:r>
              <a:t>Goodness (2 Cor 9:8);</a:t>
            </a:r>
          </a:p>
          <a:p>
            <a:pPr lvl="1" marL="1828800" indent="-914400" defTabSz="821531">
              <a:lnSpc>
                <a:spcPct val="100000"/>
              </a:lnSpc>
              <a:spcBef>
                <a:spcPts val="1500"/>
              </a:spcBef>
              <a:buSzPct val="58000"/>
              <a:buBlip>
                <a:blip r:embed="rId4"/>
              </a:buBlip>
              <a:defRPr sz="6100">
                <a:solidFill>
                  <a:srgbClr val="FFFFFF"/>
                </a:solidFill>
                <a:effectLst>
                  <a:outerShdw sx="100000" sy="100000" kx="0" ky="0" algn="b" rotWithShape="0" blurRad="152400" dist="76200" dir="2700000">
                    <a:srgbClr val="000000"/>
                  </a:outerShdw>
                </a:effectLst>
                <a:latin typeface="Century Gothic"/>
                <a:ea typeface="Century Gothic"/>
                <a:cs typeface="Century Gothic"/>
                <a:sym typeface="Century Gothic"/>
              </a:defRPr>
            </a:pPr>
            <a:r>
              <a:t>Self control (1 Cor. 9:24-27)</a:t>
            </a:r>
          </a:p>
          <a:p>
            <a:pPr lvl="1" marL="1828800" indent="-914400" defTabSz="821531">
              <a:lnSpc>
                <a:spcPct val="100000"/>
              </a:lnSpc>
              <a:spcBef>
                <a:spcPts val="1500"/>
              </a:spcBef>
              <a:buSzPct val="58000"/>
              <a:buBlip>
                <a:blip r:embed="rId4"/>
              </a:buBlip>
              <a:defRPr sz="6100">
                <a:solidFill>
                  <a:srgbClr val="FFFFFF"/>
                </a:solidFill>
                <a:effectLst>
                  <a:outerShdw sx="100000" sy="100000" kx="0" ky="0" algn="b" rotWithShape="0" blurRad="152400" dist="76200" dir="2700000">
                    <a:srgbClr val="000000"/>
                  </a:outerShdw>
                </a:effectLst>
                <a:latin typeface="Century Gothic"/>
                <a:ea typeface="Century Gothic"/>
                <a:cs typeface="Century Gothic"/>
                <a:sym typeface="Century Gothic"/>
              </a:defRPr>
            </a:pPr>
            <a:r>
              <a:t>Hope (Rom 15:13).</a:t>
            </a:r>
          </a:p>
        </p:txBody>
      </p:sp>
      <p:sp>
        <p:nvSpPr>
          <p:cNvPr id="270" name="Galatians 5:22,23"/>
          <p:cNvSpPr/>
          <p:nvPr/>
        </p:nvSpPr>
        <p:spPr>
          <a:xfrm>
            <a:off x="993486" y="11968779"/>
            <a:ext cx="7393418" cy="1109490"/>
          </a:xfrm>
          <a:prstGeom prst="rect">
            <a:avLst/>
          </a:prstGeom>
          <a:ln w="12700">
            <a:miter lim="400000"/>
          </a:ln>
          <a:effectLst>
            <a:outerShdw sx="100000" sy="100000" kx="0" ky="0" algn="b" rotWithShape="0" blurRad="203200" dist="101600" dir="3806096">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marL="81280" marR="81280" algn="ctr" defTabSz="1821656">
              <a:lnSpc>
                <a:spcPct val="90000"/>
              </a:lnSpc>
              <a:spcBef>
                <a:spcPts val="1600"/>
              </a:spcBef>
              <a:buClr>
                <a:srgbClr val="FFFB00"/>
              </a:buClr>
              <a:buFont typeface="Times New Roman"/>
              <a:defRPr b="1" i="1" sz="6800">
                <a:solidFill>
                  <a:srgbClr val="FFFFFF"/>
                </a:solidFill>
                <a:effectLst>
                  <a:outerShdw sx="100000" sy="100000" kx="0" ky="0" algn="b" rotWithShape="0" blurRad="152400" dist="76200" dir="3806096">
                    <a:srgbClr val="000000"/>
                  </a:outerShdw>
                </a:effectLst>
                <a:uFill>
                  <a:solidFill>
                    <a:srgbClr val="FFFFFF"/>
                  </a:solidFill>
                </a:uFill>
                <a:latin typeface="Times New Roman"/>
                <a:ea typeface="Times New Roman"/>
                <a:cs typeface="Times New Roman"/>
                <a:sym typeface="Times New Roman"/>
              </a:defRPr>
            </a:lvl1pPr>
          </a:lstStyle>
          <a:p>
            <a:pPr>
              <a:defRPr b="0" i="0">
                <a:solidFill>
                  <a:srgbClr val="011279"/>
                </a:solidFill>
                <a:uFill>
                  <a:solidFill>
                    <a:srgbClr val="011279"/>
                  </a:solidFill>
                </a:uFill>
              </a:defRPr>
            </a:pPr>
            <a:r>
              <a:rPr b="1" i="1">
                <a:solidFill>
                  <a:srgbClr val="FFFFFF"/>
                </a:solidFill>
                <a:uFill>
                  <a:solidFill>
                    <a:srgbClr val="FFFFFF"/>
                  </a:solidFill>
                </a:uFill>
              </a:rPr>
              <a:t>Galatians 5:22,23</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69">
                                            <p:bg/>
                                          </p:spTgt>
                                        </p:tgtEl>
                                        <p:attrNameLst>
                                          <p:attrName>style.visibility</p:attrName>
                                        </p:attrNameLst>
                                      </p:cBhvr>
                                      <p:to>
                                        <p:strVal val="visible"/>
                                      </p:to>
                                    </p:set>
                                    <p:animEffect filter="fade" transition="in">
                                      <p:cBhvr>
                                        <p:cTn id="7" dur="1500"/>
                                        <p:tgtEl>
                                          <p:spTgt spid="269">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69">
                                            <p:txEl>
                                              <p:pRg st="0" end="0"/>
                                            </p:txEl>
                                          </p:spTgt>
                                        </p:tgtEl>
                                        <p:attrNameLst>
                                          <p:attrName>style.visibility</p:attrName>
                                        </p:attrNameLst>
                                      </p:cBhvr>
                                      <p:to>
                                        <p:strVal val="visible"/>
                                      </p:to>
                                    </p:set>
                                    <p:animEffect filter="fade" transition="in">
                                      <p:cBhvr>
                                        <p:cTn id="10" dur="1500"/>
                                        <p:tgtEl>
                                          <p:spTgt spid="26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69">
                                            <p:txEl>
                                              <p:pRg st="1" end="1"/>
                                            </p:txEl>
                                          </p:spTgt>
                                        </p:tgtEl>
                                        <p:attrNameLst>
                                          <p:attrName>style.visibility</p:attrName>
                                        </p:attrNameLst>
                                      </p:cBhvr>
                                      <p:to>
                                        <p:strVal val="visible"/>
                                      </p:to>
                                    </p:set>
                                    <p:animEffect filter="fade" transition="in">
                                      <p:cBhvr>
                                        <p:cTn id="15" dur="1500"/>
                                        <p:tgtEl>
                                          <p:spTgt spid="26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69">
                                            <p:txEl>
                                              <p:pRg st="2" end="2"/>
                                            </p:txEl>
                                          </p:spTgt>
                                        </p:tgtEl>
                                        <p:attrNameLst>
                                          <p:attrName>style.visibility</p:attrName>
                                        </p:attrNameLst>
                                      </p:cBhvr>
                                      <p:to>
                                        <p:strVal val="visible"/>
                                      </p:to>
                                    </p:set>
                                    <p:animEffect filter="fade" transition="in">
                                      <p:cBhvr>
                                        <p:cTn id="20" dur="1500"/>
                                        <p:tgtEl>
                                          <p:spTgt spid="26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69">
                                            <p:txEl>
                                              <p:pRg st="3" end="3"/>
                                            </p:txEl>
                                          </p:spTgt>
                                        </p:tgtEl>
                                        <p:attrNameLst>
                                          <p:attrName>style.visibility</p:attrName>
                                        </p:attrNameLst>
                                      </p:cBhvr>
                                      <p:to>
                                        <p:strVal val="visible"/>
                                      </p:to>
                                    </p:set>
                                    <p:animEffect filter="fade" transition="in">
                                      <p:cBhvr>
                                        <p:cTn id="25" dur="1500"/>
                                        <p:tgtEl>
                                          <p:spTgt spid="26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69">
                                            <p:txEl>
                                              <p:pRg st="4" end="4"/>
                                            </p:txEl>
                                          </p:spTgt>
                                        </p:tgtEl>
                                        <p:attrNameLst>
                                          <p:attrName>style.visibility</p:attrName>
                                        </p:attrNameLst>
                                      </p:cBhvr>
                                      <p:to>
                                        <p:strVal val="visible"/>
                                      </p:to>
                                    </p:set>
                                    <p:animEffect filter="fade" transition="in">
                                      <p:cBhvr>
                                        <p:cTn id="30" dur="1500"/>
                                        <p:tgtEl>
                                          <p:spTgt spid="26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ID="10" grpId="1" fill="hold">
                                  <p:stCondLst>
                                    <p:cond delay="0"/>
                                  </p:stCondLst>
                                  <p:iterate type="el" backwards="0">
                                    <p:tmAbs val="0"/>
                                  </p:iterate>
                                  <p:childTnLst>
                                    <p:set>
                                      <p:cBhvr>
                                        <p:cTn id="34" fill="hold"/>
                                        <p:tgtEl>
                                          <p:spTgt spid="269">
                                            <p:txEl>
                                              <p:pRg st="5" end="5"/>
                                            </p:txEl>
                                          </p:spTgt>
                                        </p:tgtEl>
                                        <p:attrNameLst>
                                          <p:attrName>style.visibility</p:attrName>
                                        </p:attrNameLst>
                                      </p:cBhvr>
                                      <p:to>
                                        <p:strVal val="visible"/>
                                      </p:to>
                                    </p:set>
                                    <p:animEffect filter="fade" transition="in">
                                      <p:cBhvr>
                                        <p:cTn id="35" dur="1500"/>
                                        <p:tgtEl>
                                          <p:spTgt spid="269">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1" fill="hold">
                                  <p:stCondLst>
                                    <p:cond delay="0"/>
                                  </p:stCondLst>
                                  <p:iterate type="el" backwards="0">
                                    <p:tmAbs val="0"/>
                                  </p:iterate>
                                  <p:childTnLst>
                                    <p:set>
                                      <p:cBhvr>
                                        <p:cTn id="39" fill="hold"/>
                                        <p:tgtEl>
                                          <p:spTgt spid="269">
                                            <p:txEl>
                                              <p:pRg st="6" end="6"/>
                                            </p:txEl>
                                          </p:spTgt>
                                        </p:tgtEl>
                                        <p:attrNameLst>
                                          <p:attrName>style.visibility</p:attrName>
                                        </p:attrNameLst>
                                      </p:cBhvr>
                                      <p:to>
                                        <p:strVal val="visible"/>
                                      </p:to>
                                    </p:set>
                                    <p:animEffect filter="fade" transition="in">
                                      <p:cBhvr>
                                        <p:cTn id="40" dur="1500"/>
                                        <p:tgtEl>
                                          <p:spTgt spid="269">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ID="10" grpId="1" fill="hold">
                                  <p:stCondLst>
                                    <p:cond delay="0"/>
                                  </p:stCondLst>
                                  <p:iterate type="el" backwards="0">
                                    <p:tmAbs val="0"/>
                                  </p:iterate>
                                  <p:childTnLst>
                                    <p:set>
                                      <p:cBhvr>
                                        <p:cTn id="44" fill="hold"/>
                                        <p:tgtEl>
                                          <p:spTgt spid="269">
                                            <p:txEl>
                                              <p:pRg st="7" end="7"/>
                                            </p:txEl>
                                          </p:spTgt>
                                        </p:tgtEl>
                                        <p:attrNameLst>
                                          <p:attrName>style.visibility</p:attrName>
                                        </p:attrNameLst>
                                      </p:cBhvr>
                                      <p:to>
                                        <p:strVal val="visible"/>
                                      </p:to>
                                    </p:set>
                                    <p:animEffect filter="fade" transition="in">
                                      <p:cBhvr>
                                        <p:cTn id="45" dur="1500"/>
                                        <p:tgtEl>
                                          <p:spTgt spid="269">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9"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2" name="Image" descr="Image"/>
          <p:cNvPicPr>
            <a:picLocks noChangeAspect="1"/>
          </p:cNvPicPr>
          <p:nvPr/>
        </p:nvPicPr>
        <p:blipFill>
          <a:blip r:embed="rId2">
            <a:extLst/>
          </a:blip>
          <a:srcRect l="49262" t="0" r="0" b="0"/>
          <a:stretch>
            <a:fillRect/>
          </a:stretch>
        </p:blipFill>
        <p:spPr>
          <a:xfrm flipH="1">
            <a:off x="327114" y="3791591"/>
            <a:ext cx="8726127" cy="9674183"/>
          </a:xfrm>
          <a:prstGeom prst="rect">
            <a:avLst/>
          </a:prstGeom>
          <a:ln w="12700">
            <a:miter lim="400000"/>
          </a:ln>
        </p:spPr>
      </p:pic>
      <p:sp>
        <p:nvSpPr>
          <p:cNvPr id="273" name="The &quot;Way&quot; to Life Is &quot;Difficult&quot; (14)…"/>
          <p:cNvSpPr/>
          <p:nvPr/>
        </p:nvSpPr>
        <p:spPr>
          <a:xfrm>
            <a:off x="64172" y="1803797"/>
            <a:ext cx="24255656" cy="2044701"/>
          </a:xfrm>
          <a:prstGeom prst="rect">
            <a:avLst/>
          </a:prstGeom>
          <a:gradFill>
            <a:gsLst>
              <a:gs pos="0">
                <a:srgbClr val="212121"/>
              </a:gs>
              <a:gs pos="100000">
                <a:srgbClr val="58596B"/>
              </a:gs>
            </a:gsLst>
            <a:lin ang="5400000"/>
          </a:gradFill>
          <a:ln w="12700">
            <a:miter lim="400000"/>
          </a:ln>
          <a:effectLst>
            <a:outerShdw sx="100000" sy="100000" kx="0" ky="0" algn="b" rotWithShape="0" blurRad="228600" dist="1143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algn="ctr" defTabSz="821531">
              <a:lnSpc>
                <a:spcPct val="100000"/>
              </a:lnSpc>
              <a:spcBef>
                <a:spcPts val="1500"/>
              </a:spcBef>
              <a:defRPr sz="8200">
                <a:solidFill>
                  <a:srgbClr val="FFFFFF"/>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pPr>
            <a:r>
              <a:t>The "Way" to Life Is "Difficult" (14)  </a:t>
            </a:r>
          </a:p>
          <a:p>
            <a:pPr algn="ctr" defTabSz="821531">
              <a:lnSpc>
                <a:spcPct val="80000"/>
              </a:lnSpc>
              <a:spcBef>
                <a:spcPts val="0"/>
              </a:spcBef>
              <a:defRPr sz="5500">
                <a:solidFill>
                  <a:srgbClr val="FFE4A8"/>
                </a:solidFill>
                <a:effectLst>
                  <a:outerShdw sx="100000" sy="100000" kx="0" ky="0" algn="b" rotWithShape="0" blurRad="165100" dist="88900" dir="2700000">
                    <a:srgbClr val="000000"/>
                  </a:outerShdw>
                </a:effectLst>
                <a:latin typeface="Century Gothic"/>
                <a:ea typeface="Century Gothic"/>
                <a:cs typeface="Century Gothic"/>
                <a:sym typeface="Century Gothic"/>
              </a:defRPr>
            </a:pPr>
            <a:r>
              <a:rPr baseline="31999"/>
              <a:t>14</a:t>
            </a:r>
            <a:r>
              <a:t> Because narrow is the gate and difficult is the way which leads to life</a:t>
            </a:r>
          </a:p>
        </p:txBody>
      </p:sp>
      <p:sp>
        <p:nvSpPr>
          <p:cNvPr id="274"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sp>
        <p:nvSpPr>
          <p:cNvPr id="275" name="Requires Effort"/>
          <p:cNvSpPr/>
          <p:nvPr/>
        </p:nvSpPr>
        <p:spPr>
          <a:xfrm>
            <a:off x="993486" y="10428634"/>
            <a:ext cx="7393418" cy="117442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marL="81280" marR="81280" algn="ctr" defTabSz="1821656">
              <a:lnSpc>
                <a:spcPct val="90000"/>
              </a:lnSpc>
              <a:spcBef>
                <a:spcPts val="0"/>
              </a:spcBef>
              <a:buClr>
                <a:srgbClr val="FFFB00"/>
              </a:buClr>
              <a:buFont typeface="Times New Roman"/>
              <a:defRPr b="1" sz="8300">
                <a:solidFill>
                  <a:srgbClr val="5C0700"/>
                </a:solidFill>
                <a:effectLst>
                  <a:outerShdw sx="100000" sy="100000" kx="0" ky="0" algn="b" rotWithShape="0" blurRad="152400" dist="76200" dir="3806096">
                    <a:srgbClr val="000000"/>
                  </a:outerShdw>
                </a:effectLst>
                <a:uFill>
                  <a:solidFill>
                    <a:srgbClr val="5C0700"/>
                  </a:solidFill>
                </a:uFill>
                <a:latin typeface="Times New Roman"/>
                <a:ea typeface="Times New Roman"/>
                <a:cs typeface="Times New Roman"/>
                <a:sym typeface="Times New Roman"/>
              </a:defRPr>
            </a:lvl1pPr>
          </a:lstStyle>
          <a:p>
            <a:pPr>
              <a:defRPr b="0"/>
            </a:pPr>
            <a:r>
              <a:rPr b="1"/>
              <a:t>Requires Effort </a:t>
            </a:r>
          </a:p>
        </p:txBody>
      </p:sp>
      <p:sp>
        <p:nvSpPr>
          <p:cNvPr id="276" name="Galatians 5:22,23"/>
          <p:cNvSpPr/>
          <p:nvPr/>
        </p:nvSpPr>
        <p:spPr>
          <a:xfrm>
            <a:off x="993486" y="11968779"/>
            <a:ext cx="7393418" cy="1109490"/>
          </a:xfrm>
          <a:prstGeom prst="rect">
            <a:avLst/>
          </a:prstGeom>
          <a:ln w="12700">
            <a:miter lim="400000"/>
          </a:ln>
          <a:effectLst>
            <a:outerShdw sx="100000" sy="100000" kx="0" ky="0" algn="b" rotWithShape="0" blurRad="203200" dist="101600" dir="3806096">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marL="81280" marR="81280" algn="ctr" defTabSz="1821656">
              <a:lnSpc>
                <a:spcPct val="90000"/>
              </a:lnSpc>
              <a:spcBef>
                <a:spcPts val="1600"/>
              </a:spcBef>
              <a:buClr>
                <a:srgbClr val="FFFB00"/>
              </a:buClr>
              <a:buFont typeface="Times New Roman"/>
              <a:defRPr b="1" i="1" sz="6800">
                <a:solidFill>
                  <a:srgbClr val="FFFFFF"/>
                </a:solidFill>
                <a:effectLst>
                  <a:outerShdw sx="100000" sy="100000" kx="0" ky="0" algn="b" rotWithShape="0" blurRad="152400" dist="76200" dir="3806096">
                    <a:srgbClr val="000000"/>
                  </a:outerShdw>
                </a:effectLst>
                <a:uFill>
                  <a:solidFill>
                    <a:srgbClr val="FFFFFF"/>
                  </a:solidFill>
                </a:uFill>
                <a:latin typeface="Times New Roman"/>
                <a:ea typeface="Times New Roman"/>
                <a:cs typeface="Times New Roman"/>
                <a:sym typeface="Times New Roman"/>
              </a:defRPr>
            </a:lvl1pPr>
          </a:lstStyle>
          <a:p>
            <a:pPr>
              <a:defRPr b="0" i="0">
                <a:solidFill>
                  <a:srgbClr val="011279"/>
                </a:solidFill>
                <a:uFill>
                  <a:solidFill>
                    <a:srgbClr val="011279"/>
                  </a:solidFill>
                </a:uFill>
              </a:defRPr>
            </a:pPr>
            <a:r>
              <a:rPr b="1" i="1">
                <a:solidFill>
                  <a:srgbClr val="FFFFFF"/>
                </a:solidFill>
                <a:uFill>
                  <a:solidFill>
                    <a:srgbClr val="FFFFFF"/>
                  </a:solidFill>
                </a:uFill>
              </a:rPr>
              <a:t>Galatians 5:22,23</a:t>
            </a:r>
          </a:p>
        </p:txBody>
      </p:sp>
      <p:sp>
        <p:nvSpPr>
          <p:cNvPr id="277" name="The narrow &amp; difficult way will cause one who loves self, sin and the world, to feel constricted…"/>
          <p:cNvSpPr/>
          <p:nvPr/>
        </p:nvSpPr>
        <p:spPr>
          <a:xfrm>
            <a:off x="9320395" y="4425407"/>
            <a:ext cx="14541989" cy="8406594"/>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55557" indent="-1355557" defTabSz="821531">
              <a:lnSpc>
                <a:spcPct val="100000"/>
              </a:lnSpc>
              <a:spcBef>
                <a:spcPts val="2400"/>
              </a:spcBef>
              <a:buSzPct val="40000"/>
              <a:buBlip>
                <a:blip r:embed="rId3"/>
              </a:buBlip>
              <a:defRPr sz="78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The narrow &amp; difficult way will cause one who loves self, sin and the world, to feel constricted</a:t>
            </a:r>
          </a:p>
          <a:p>
            <a:pPr marL="1355557" indent="-1355557" defTabSz="821531">
              <a:lnSpc>
                <a:spcPct val="100000"/>
              </a:lnSpc>
              <a:spcBef>
                <a:spcPts val="2400"/>
              </a:spcBef>
              <a:buSzPct val="40000"/>
              <a:buBlip>
                <a:blip r:embed="rId3"/>
              </a:buBlip>
              <a:defRPr sz="78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But, for one who loves God - keeping His commandments is not burdensome - 1 John 5:1-3; Deut 10:12,13</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77">
                                            <p:bg/>
                                          </p:spTgt>
                                        </p:tgtEl>
                                        <p:attrNameLst>
                                          <p:attrName>style.visibility</p:attrName>
                                        </p:attrNameLst>
                                      </p:cBhvr>
                                      <p:to>
                                        <p:strVal val="visible"/>
                                      </p:to>
                                    </p:set>
                                    <p:animEffect filter="fade" transition="in">
                                      <p:cBhvr>
                                        <p:cTn id="7" dur="1500"/>
                                        <p:tgtEl>
                                          <p:spTgt spid="277">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77">
                                            <p:txEl>
                                              <p:pRg st="0" end="0"/>
                                            </p:txEl>
                                          </p:spTgt>
                                        </p:tgtEl>
                                        <p:attrNameLst>
                                          <p:attrName>style.visibility</p:attrName>
                                        </p:attrNameLst>
                                      </p:cBhvr>
                                      <p:to>
                                        <p:strVal val="visible"/>
                                      </p:to>
                                    </p:set>
                                    <p:animEffect filter="fade" transition="in">
                                      <p:cBhvr>
                                        <p:cTn id="10" dur="1500"/>
                                        <p:tgtEl>
                                          <p:spTgt spid="27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77">
                                            <p:txEl>
                                              <p:pRg st="1" end="1"/>
                                            </p:txEl>
                                          </p:spTgt>
                                        </p:tgtEl>
                                        <p:attrNameLst>
                                          <p:attrName>style.visibility</p:attrName>
                                        </p:attrNameLst>
                                      </p:cBhvr>
                                      <p:to>
                                        <p:strVal val="visible"/>
                                      </p:to>
                                    </p:set>
                                    <p:animEffect filter="fade" transition="in">
                                      <p:cBhvr>
                                        <p:cTn id="15" dur="1500"/>
                                        <p:tgtEl>
                                          <p:spTgt spid="27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77"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 name="Image" descr="Image"/>
          <p:cNvPicPr>
            <a:picLocks noChangeAspect="1"/>
          </p:cNvPicPr>
          <p:nvPr/>
        </p:nvPicPr>
        <p:blipFill>
          <a:blip r:embed="rId2">
            <a:extLst/>
          </a:blip>
          <a:srcRect l="49262" t="0" r="0" b="0"/>
          <a:stretch>
            <a:fillRect/>
          </a:stretch>
        </p:blipFill>
        <p:spPr>
          <a:xfrm flipH="1">
            <a:off x="327114" y="3791591"/>
            <a:ext cx="8726127" cy="9674183"/>
          </a:xfrm>
          <a:prstGeom prst="rect">
            <a:avLst/>
          </a:prstGeom>
          <a:ln w="12700">
            <a:miter lim="400000"/>
          </a:ln>
        </p:spPr>
      </p:pic>
      <p:sp>
        <p:nvSpPr>
          <p:cNvPr id="280" name="The &quot;Way&quot; to Life Is &quot;Difficult&quot; (14)…"/>
          <p:cNvSpPr/>
          <p:nvPr/>
        </p:nvSpPr>
        <p:spPr>
          <a:xfrm>
            <a:off x="64172" y="1803797"/>
            <a:ext cx="24255656" cy="2044701"/>
          </a:xfrm>
          <a:prstGeom prst="rect">
            <a:avLst/>
          </a:prstGeom>
          <a:gradFill>
            <a:gsLst>
              <a:gs pos="0">
                <a:srgbClr val="212121"/>
              </a:gs>
              <a:gs pos="100000">
                <a:srgbClr val="58596B"/>
              </a:gs>
            </a:gsLst>
            <a:lin ang="5400000"/>
          </a:gradFill>
          <a:ln w="12700">
            <a:miter lim="400000"/>
          </a:ln>
          <a:effectLst>
            <a:outerShdw sx="100000" sy="100000" kx="0" ky="0" algn="b" rotWithShape="0" blurRad="228600" dist="1143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algn="ctr" defTabSz="821531">
              <a:lnSpc>
                <a:spcPct val="100000"/>
              </a:lnSpc>
              <a:spcBef>
                <a:spcPts val="1500"/>
              </a:spcBef>
              <a:defRPr sz="8200">
                <a:solidFill>
                  <a:srgbClr val="FFFFFF"/>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pPr>
            <a:r>
              <a:t>The "Way" to Life Is "Difficult" (14)  </a:t>
            </a:r>
          </a:p>
          <a:p>
            <a:pPr algn="ctr" defTabSz="821531">
              <a:lnSpc>
                <a:spcPct val="80000"/>
              </a:lnSpc>
              <a:spcBef>
                <a:spcPts val="0"/>
              </a:spcBef>
              <a:defRPr sz="5500">
                <a:solidFill>
                  <a:srgbClr val="FFE4A8"/>
                </a:solidFill>
                <a:effectLst>
                  <a:outerShdw sx="100000" sy="100000" kx="0" ky="0" algn="b" rotWithShape="0" blurRad="165100" dist="88900" dir="2700000">
                    <a:srgbClr val="000000"/>
                  </a:outerShdw>
                </a:effectLst>
                <a:latin typeface="Century Gothic"/>
                <a:ea typeface="Century Gothic"/>
                <a:cs typeface="Century Gothic"/>
                <a:sym typeface="Century Gothic"/>
              </a:defRPr>
            </a:pPr>
            <a:r>
              <a:rPr baseline="31999"/>
              <a:t>14</a:t>
            </a:r>
            <a:r>
              <a:t> Because narrow is the gate and difficult is the way which leads to life</a:t>
            </a:r>
          </a:p>
        </p:txBody>
      </p:sp>
      <p:sp>
        <p:nvSpPr>
          <p:cNvPr id="281"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sp>
        <p:nvSpPr>
          <p:cNvPr id="282" name="The High Price Of Our Redemption       (1 Peter 1:18…"/>
          <p:cNvSpPr/>
          <p:nvPr/>
        </p:nvSpPr>
        <p:spPr>
          <a:xfrm>
            <a:off x="9154865" y="4425184"/>
            <a:ext cx="14994042" cy="8744888"/>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1362075" indent="-1362075" defTabSz="821531">
              <a:lnSpc>
                <a:spcPct val="100000"/>
              </a:lnSpc>
              <a:spcBef>
                <a:spcPts val="2400"/>
              </a:spcBef>
              <a:buSzPct val="40000"/>
              <a:buBlip>
                <a:blip r:embed="rId3"/>
              </a:buBlip>
              <a:defRPr sz="6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The High Price Of Our Redemption       (1 Peter 1:18</a:t>
            </a:r>
          </a:p>
          <a:p>
            <a:pPr marL="1362075" indent="-1362075" defTabSz="821531">
              <a:lnSpc>
                <a:spcPct val="100000"/>
              </a:lnSpc>
              <a:spcBef>
                <a:spcPts val="2400"/>
              </a:spcBef>
              <a:buSzPct val="40000"/>
              <a:buBlip>
                <a:blip r:embed="rId3"/>
              </a:buBlip>
              <a:defRPr sz="6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The price we must pay (Mat. 16:24,25)</a:t>
            </a:r>
          </a:p>
          <a:p>
            <a:pPr marL="1362075" indent="-1362075" defTabSz="821531">
              <a:lnSpc>
                <a:spcPct val="100000"/>
              </a:lnSpc>
              <a:spcBef>
                <a:spcPts val="2400"/>
              </a:spcBef>
              <a:buSzPct val="40000"/>
              <a:buBlip>
                <a:blip r:embed="rId3"/>
              </a:buBlip>
              <a:defRPr sz="6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The value of every soul (Mat. 16:24-27)</a:t>
            </a:r>
          </a:p>
          <a:p>
            <a:pPr marL="1362075" indent="-1362075" defTabSz="821531">
              <a:lnSpc>
                <a:spcPct val="100000"/>
              </a:lnSpc>
              <a:spcBef>
                <a:spcPts val="2400"/>
              </a:spcBef>
              <a:buSzPct val="40000"/>
              <a:buBlip>
                <a:blip r:embed="rId3"/>
              </a:buBlip>
              <a:defRPr sz="6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Few find the way. – Why? Most do not desire it / Do not seek it / Do not like it / </a:t>
            </a:r>
          </a:p>
          <a:p>
            <a:pPr marL="1362075" indent="-1362075" defTabSz="821531">
              <a:lnSpc>
                <a:spcPct val="100000"/>
              </a:lnSpc>
              <a:spcBef>
                <a:spcPts val="2400"/>
              </a:spcBef>
              <a:buSzPct val="40000"/>
              <a:buBlip>
                <a:blip r:embed="rId3"/>
              </a:buBlip>
              <a:defRPr sz="6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Most are NOT WILLING to HUMBLE THEMSELVES &amp; SUBMIT to CHRIST!</a:t>
            </a:r>
          </a:p>
        </p:txBody>
      </p:sp>
      <p:sp>
        <p:nvSpPr>
          <p:cNvPr id="283" name="Luke 13:24 (NKJV)…"/>
          <p:cNvSpPr/>
          <p:nvPr/>
        </p:nvSpPr>
        <p:spPr>
          <a:xfrm>
            <a:off x="416337" y="7990880"/>
            <a:ext cx="8547716" cy="5159701"/>
          </a:xfrm>
          <a:prstGeom prst="rect">
            <a:avLst/>
          </a:prstGeom>
          <a:ln w="12700">
            <a:miter lim="400000"/>
          </a:ln>
          <a:effectLst>
            <a:outerShdw sx="100000" sy="100000" kx="0" ky="0" algn="b" rotWithShape="0" blurRad="203200" dist="101600" dir="3806096">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marL="81280" marR="81280" algn="ctr" defTabSz="1821656">
              <a:lnSpc>
                <a:spcPct val="90000"/>
              </a:lnSpc>
              <a:spcBef>
                <a:spcPts val="1600"/>
              </a:spcBef>
              <a:buClr>
                <a:srgbClr val="FFFB00"/>
              </a:buClr>
              <a:buFont typeface="Times New Roman"/>
              <a:defRPr b="1" sz="6000">
                <a:solidFill>
                  <a:srgbClr val="FFFFFF"/>
                </a:solidFill>
                <a:effectLst>
                  <a:outerShdw sx="100000" sy="100000" kx="0" ky="0" algn="b" rotWithShape="0" blurRad="152400" dist="76200" dir="3806096">
                    <a:srgbClr val="000000"/>
                  </a:outerShdw>
                </a:effectLst>
                <a:uFill>
                  <a:solidFill>
                    <a:srgbClr val="011279"/>
                  </a:solidFill>
                </a:uFill>
                <a:latin typeface="Times New Roman"/>
                <a:ea typeface="Times New Roman"/>
                <a:cs typeface="Times New Roman"/>
                <a:sym typeface="Times New Roman"/>
              </a:defRPr>
            </a:pPr>
            <a:r>
              <a:t>Luke 13:24 (NKJV) </a:t>
            </a:r>
          </a:p>
          <a:p>
            <a:pPr marL="81280" marR="81280" algn="ctr" defTabSz="1821656">
              <a:lnSpc>
                <a:spcPct val="90000"/>
              </a:lnSpc>
              <a:spcBef>
                <a:spcPts val="1600"/>
              </a:spcBef>
              <a:buClr>
                <a:srgbClr val="FFFB00"/>
              </a:buClr>
              <a:buFont typeface="Times New Roman"/>
              <a:defRPr b="1" sz="6000">
                <a:solidFill>
                  <a:srgbClr val="FFFFFF"/>
                </a:solidFill>
                <a:effectLst>
                  <a:outerShdw sx="100000" sy="100000" kx="0" ky="0" algn="b" rotWithShape="0" blurRad="152400" dist="76200" dir="3806096">
                    <a:srgbClr val="000000"/>
                  </a:outerShdw>
                </a:effectLst>
                <a:uFill>
                  <a:solidFill>
                    <a:srgbClr val="011279"/>
                  </a:solidFill>
                </a:uFill>
                <a:latin typeface="Times New Roman"/>
                <a:ea typeface="Times New Roman"/>
                <a:cs typeface="Times New Roman"/>
                <a:sym typeface="Times New Roman"/>
              </a:defRPr>
            </a:pPr>
            <a:r>
              <a:rPr baseline="31999"/>
              <a:t>24</a:t>
            </a:r>
            <a:r>
              <a:t> “Strive to enter through the narrow gate, for many, I say to you, will seek to enter and will not be able.</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82">
                                            <p:bg/>
                                          </p:spTgt>
                                        </p:tgtEl>
                                        <p:attrNameLst>
                                          <p:attrName>style.visibility</p:attrName>
                                        </p:attrNameLst>
                                      </p:cBhvr>
                                      <p:to>
                                        <p:strVal val="visible"/>
                                      </p:to>
                                    </p:set>
                                    <p:animEffect filter="fade" transition="in">
                                      <p:cBhvr>
                                        <p:cTn id="7" dur="1500"/>
                                        <p:tgtEl>
                                          <p:spTgt spid="28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82">
                                            <p:txEl>
                                              <p:pRg st="0" end="0"/>
                                            </p:txEl>
                                          </p:spTgt>
                                        </p:tgtEl>
                                        <p:attrNameLst>
                                          <p:attrName>style.visibility</p:attrName>
                                        </p:attrNameLst>
                                      </p:cBhvr>
                                      <p:to>
                                        <p:strVal val="visible"/>
                                      </p:to>
                                    </p:set>
                                    <p:animEffect filter="fade" transition="in">
                                      <p:cBhvr>
                                        <p:cTn id="10" dur="1500"/>
                                        <p:tgtEl>
                                          <p:spTgt spid="28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282">
                                            <p:txEl>
                                              <p:pRg st="1" end="1"/>
                                            </p:txEl>
                                          </p:spTgt>
                                        </p:tgtEl>
                                        <p:attrNameLst>
                                          <p:attrName>style.visibility</p:attrName>
                                        </p:attrNameLst>
                                      </p:cBhvr>
                                      <p:to>
                                        <p:strVal val="visible"/>
                                      </p:to>
                                    </p:set>
                                    <p:animEffect filter="fade" transition="in">
                                      <p:cBhvr>
                                        <p:cTn id="15" dur="1500"/>
                                        <p:tgtEl>
                                          <p:spTgt spid="28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282">
                                            <p:txEl>
                                              <p:pRg st="2" end="2"/>
                                            </p:txEl>
                                          </p:spTgt>
                                        </p:tgtEl>
                                        <p:attrNameLst>
                                          <p:attrName>style.visibility</p:attrName>
                                        </p:attrNameLst>
                                      </p:cBhvr>
                                      <p:to>
                                        <p:strVal val="visible"/>
                                      </p:to>
                                    </p:set>
                                    <p:animEffect filter="fade" transition="in">
                                      <p:cBhvr>
                                        <p:cTn id="20" dur="1500"/>
                                        <p:tgtEl>
                                          <p:spTgt spid="28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282">
                                            <p:txEl>
                                              <p:pRg st="3" end="3"/>
                                            </p:txEl>
                                          </p:spTgt>
                                        </p:tgtEl>
                                        <p:attrNameLst>
                                          <p:attrName>style.visibility</p:attrName>
                                        </p:attrNameLst>
                                      </p:cBhvr>
                                      <p:to>
                                        <p:strVal val="visible"/>
                                      </p:to>
                                    </p:set>
                                    <p:animEffect filter="fade" transition="in">
                                      <p:cBhvr>
                                        <p:cTn id="25" dur="1500"/>
                                        <p:tgtEl>
                                          <p:spTgt spid="28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282">
                                            <p:txEl>
                                              <p:pRg st="4" end="4"/>
                                            </p:txEl>
                                          </p:spTgt>
                                        </p:tgtEl>
                                        <p:attrNameLst>
                                          <p:attrName>style.visibility</p:attrName>
                                        </p:attrNameLst>
                                      </p:cBhvr>
                                      <p:to>
                                        <p:strVal val="visible"/>
                                      </p:to>
                                    </p:set>
                                    <p:animEffect filter="fade" transition="in">
                                      <p:cBhvr>
                                        <p:cTn id="30" dur="1500"/>
                                        <p:tgtEl>
                                          <p:spTgt spid="282">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2"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5" name="The way of Trust and Submission"/>
          <p:cNvSpPr/>
          <p:nvPr/>
        </p:nvSpPr>
        <p:spPr>
          <a:xfrm>
            <a:off x="422320" y="6442478"/>
            <a:ext cx="7466669" cy="3607594"/>
          </a:xfrm>
          <a:prstGeom prst="roundRect">
            <a:avLst>
              <a:gd name="adj" fmla="val 7426"/>
            </a:avLst>
          </a:prstGeom>
          <a:gradFill>
            <a:gsLst>
              <a:gs pos="0">
                <a:srgbClr val="85FDFF"/>
              </a:gs>
              <a:gs pos="100000">
                <a:srgbClr val="D5F1FF"/>
              </a:gs>
            </a:gsLst>
            <a:lin ang="5400000"/>
          </a:gradFill>
          <a:ln w="12700">
            <a:miter lim="400000"/>
          </a:ln>
          <a:effectLst>
            <a:outerShdw sx="100000" sy="100000" kx="0" ky="0" algn="b" rotWithShape="0" blurRad="241300" dist="317500" dir="276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7900">
                <a:solidFill>
                  <a:srgbClr val="000000"/>
                </a:solidFill>
                <a:effectLst>
                  <a:outerShdw sx="100000" sy="100000" kx="0" ky="0" algn="b" rotWithShape="0" blurRad="152400" dist="76200" dir="2460000">
                    <a:srgbClr val="000000">
                      <a:alpha val="40000"/>
                    </a:srgbClr>
                  </a:outerShdw>
                </a:effectLst>
                <a:latin typeface="Times New Roman"/>
                <a:ea typeface="Times New Roman"/>
                <a:cs typeface="Times New Roman"/>
                <a:sym typeface="Times New Roman"/>
              </a:defRPr>
            </a:lvl1pPr>
          </a:lstStyle>
          <a:p>
            <a:pPr/>
            <a:r>
              <a:t>The way of Trust and Submission</a:t>
            </a:r>
          </a:p>
        </p:txBody>
      </p:sp>
      <p:pic>
        <p:nvPicPr>
          <p:cNvPr id="286" name="droppedImage.pdf" descr="droppedImage.pdf"/>
          <p:cNvPicPr>
            <a:picLocks noChangeAspect="1"/>
          </p:cNvPicPr>
          <p:nvPr/>
        </p:nvPicPr>
        <p:blipFill>
          <a:blip r:embed="rId2">
            <a:extLst/>
          </a:blip>
          <a:srcRect l="0" t="38787" r="0" b="0"/>
          <a:stretch>
            <a:fillRect/>
          </a:stretch>
        </p:blipFill>
        <p:spPr>
          <a:xfrm>
            <a:off x="7762051" y="4819546"/>
            <a:ext cx="8860107" cy="4949883"/>
          </a:xfrm>
          <a:prstGeom prst="rect">
            <a:avLst/>
          </a:prstGeom>
          <a:ln w="12700">
            <a:miter lim="400000"/>
          </a:ln>
          <a:effectLst>
            <a:outerShdw sx="100000" sy="100000" kx="0" ky="0" algn="b" rotWithShape="0" blurRad="241300" dist="571500" dir="5400000">
              <a:srgbClr val="000000">
                <a:alpha val="68000"/>
              </a:srgbClr>
            </a:outerShdw>
          </a:effectLst>
        </p:spPr>
      </p:pic>
      <p:sp>
        <p:nvSpPr>
          <p:cNvPr id="287" name="The way of rejection and rebellion."/>
          <p:cNvSpPr/>
          <p:nvPr/>
        </p:nvSpPr>
        <p:spPr>
          <a:xfrm>
            <a:off x="16441433" y="6442478"/>
            <a:ext cx="7470649" cy="3607594"/>
          </a:xfrm>
          <a:prstGeom prst="roundRect">
            <a:avLst>
              <a:gd name="adj" fmla="val 7426"/>
            </a:avLst>
          </a:prstGeom>
          <a:gradFill>
            <a:gsLst>
              <a:gs pos="0">
                <a:srgbClr val="FF7E79"/>
              </a:gs>
              <a:gs pos="100000">
                <a:srgbClr val="FFD479"/>
              </a:gs>
            </a:gsLst>
            <a:lin ang="5400000"/>
          </a:gradFill>
          <a:ln w="12700">
            <a:miter lim="400000"/>
          </a:ln>
          <a:effectLst>
            <a:outerShdw sx="100000" sy="100000" kx="0" ky="0" algn="b" rotWithShape="0" blurRad="241300" dist="317500" dir="276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7900">
                <a:solidFill>
                  <a:srgbClr val="FFFFFF"/>
                </a:solidFill>
                <a:effectLst>
                  <a:outerShdw sx="100000" sy="100000" kx="0" ky="0" algn="b" rotWithShape="0" blurRad="177800" dist="76200" dir="2220000">
                    <a:srgbClr val="000000"/>
                  </a:outerShdw>
                </a:effectLst>
                <a:latin typeface="Times New Roman"/>
                <a:ea typeface="Times New Roman"/>
                <a:cs typeface="Times New Roman"/>
                <a:sym typeface="Times New Roman"/>
              </a:defRPr>
            </a:lvl1pPr>
          </a:lstStyle>
          <a:p>
            <a:pPr/>
            <a:r>
              <a:t>The way of rejection and rebellion.</a:t>
            </a:r>
          </a:p>
        </p:txBody>
      </p:sp>
      <p:sp>
        <p:nvSpPr>
          <p:cNvPr id="288" name="Jeremiah 6:16 (NKJV)…"/>
          <p:cNvSpPr/>
          <p:nvPr/>
        </p:nvSpPr>
        <p:spPr>
          <a:xfrm>
            <a:off x="297397" y="10162261"/>
            <a:ext cx="23789206" cy="3343276"/>
          </a:xfrm>
          <a:prstGeom prst="rect">
            <a:avLst/>
          </a:prstGeom>
          <a:ln w="12700">
            <a:miter lim="400000"/>
          </a:ln>
          <a:effectLst>
            <a:outerShdw sx="100000" sy="100000" kx="0" ky="0" algn="b" rotWithShape="0" blurRad="241300" dist="101600" dir="282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81280" marR="81280" algn="ctr" defTabSz="1821656">
              <a:lnSpc>
                <a:spcPct val="100000"/>
              </a:lnSpc>
              <a:spcBef>
                <a:spcPts val="0"/>
              </a:spcBef>
              <a:buClr>
                <a:srgbClr val="000000"/>
              </a:buClr>
              <a:buFont typeface="Times New Roman"/>
              <a:defRPr sz="5200">
                <a:solidFill>
                  <a:srgbClr val="FFFFFF"/>
                </a:solidFill>
                <a:effectLst>
                  <a:outerShdw sx="100000" sy="100000" kx="0" ky="0" algn="b" rotWithShape="0" blurRad="177800" dist="76200" dir="2820000">
                    <a:srgbClr val="000000"/>
                  </a:outerShdw>
                </a:effectLst>
                <a:uFill>
                  <a:solidFill>
                    <a:srgbClr val="FFFFFF"/>
                  </a:solidFill>
                </a:uFill>
                <a:latin typeface="Century Gothic"/>
                <a:ea typeface="Century Gothic"/>
                <a:cs typeface="Century Gothic"/>
                <a:sym typeface="Century Gothic"/>
              </a:defRPr>
            </a:pPr>
            <a:r>
              <a:t>Jeremiah 6:16 (NKJV)  </a:t>
            </a:r>
          </a:p>
          <a:p>
            <a:pPr marL="81280" marR="81280" algn="ctr" defTabSz="1821656">
              <a:lnSpc>
                <a:spcPct val="100000"/>
              </a:lnSpc>
              <a:spcBef>
                <a:spcPts val="0"/>
              </a:spcBef>
              <a:buClr>
                <a:srgbClr val="000000"/>
              </a:buClr>
              <a:buFont typeface="Times New Roman"/>
              <a:defRPr sz="5200">
                <a:solidFill>
                  <a:srgbClr val="FFFFFF"/>
                </a:solidFill>
                <a:effectLst>
                  <a:outerShdw sx="100000" sy="100000" kx="0" ky="0" algn="b" rotWithShape="0" blurRad="177800" dist="76200" dir="2820000">
                    <a:srgbClr val="000000"/>
                  </a:outerShdw>
                </a:effectLst>
                <a:uFill>
                  <a:solidFill>
                    <a:srgbClr val="FFFFFF"/>
                  </a:solidFill>
                </a:uFill>
                <a:latin typeface="Century Gothic"/>
                <a:ea typeface="Century Gothic"/>
                <a:cs typeface="Century Gothic"/>
                <a:sym typeface="Century Gothic"/>
              </a:defRPr>
            </a:pPr>
            <a:r>
              <a:t>Thus says the Lord: "Stand in the ways and see, And ask for the old paths, where the good way is, And walk in it; Then you will find rest for your souls. But they said, 'We will not walk in it.'</a:t>
            </a:r>
          </a:p>
        </p:txBody>
      </p:sp>
      <p:sp>
        <p:nvSpPr>
          <p:cNvPr id="289" name="The Choice Is Ours!…"/>
          <p:cNvSpPr/>
          <p:nvPr/>
        </p:nvSpPr>
        <p:spPr>
          <a:xfrm>
            <a:off x="64172" y="1803797"/>
            <a:ext cx="24255656" cy="2109752"/>
          </a:xfrm>
          <a:prstGeom prst="rect">
            <a:avLst/>
          </a:prstGeom>
          <a:gradFill>
            <a:gsLst>
              <a:gs pos="0">
                <a:srgbClr val="212121"/>
              </a:gs>
              <a:gs pos="100000">
                <a:srgbClr val="58596B"/>
              </a:gs>
            </a:gsLst>
            <a:lin ang="5400000"/>
          </a:gradFill>
          <a:ln w="12700">
            <a:miter lim="400000"/>
          </a:ln>
          <a:effectLst>
            <a:outerShdw sx="100000" sy="100000" kx="0" ky="0" algn="b" rotWithShape="0" blurRad="228600" dist="1143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algn="ctr" defTabSz="821531">
              <a:lnSpc>
                <a:spcPct val="80000"/>
              </a:lnSpc>
              <a:spcBef>
                <a:spcPts val="0"/>
              </a:spcBef>
              <a:defRPr b="1" sz="8500">
                <a:solidFill>
                  <a:srgbClr val="FFFFFF"/>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pPr>
            <a:r>
              <a:t>The Choice Is Ours!</a:t>
            </a:r>
          </a:p>
          <a:p>
            <a:pPr algn="ctr" defTabSz="821531">
              <a:lnSpc>
                <a:spcPct val="80000"/>
              </a:lnSpc>
              <a:spcBef>
                <a:spcPts val="0"/>
              </a:spcBef>
              <a:defRPr sz="7100">
                <a:solidFill>
                  <a:srgbClr val="FFE4A8"/>
                </a:solidFill>
                <a:effectLst>
                  <a:outerShdw sx="100000" sy="100000" kx="0" ky="0" algn="b" rotWithShape="0" blurRad="165100" dist="88900" dir="2700000">
                    <a:srgbClr val="000000"/>
                  </a:outerShdw>
                </a:effectLst>
                <a:latin typeface="Century Gothic"/>
                <a:ea typeface="Century Gothic"/>
                <a:cs typeface="Century Gothic"/>
                <a:sym typeface="Century Gothic"/>
              </a:defRPr>
            </a:pPr>
            <a:r>
              <a:rPr baseline="31999"/>
              <a:t>13</a:t>
            </a:r>
            <a:r>
              <a:t> "Enter by the narrow gate </a:t>
            </a:r>
          </a:p>
        </p:txBody>
      </p:sp>
      <p:sp>
        <p:nvSpPr>
          <p:cNvPr id="290"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sp>
        <p:nvSpPr>
          <p:cNvPr id="291" name="And It Is A Choice We Will &amp; MUST Make"/>
          <p:cNvSpPr txBox="1"/>
          <p:nvPr/>
        </p:nvSpPr>
        <p:spPr>
          <a:xfrm>
            <a:off x="2944025" y="4349390"/>
            <a:ext cx="18495950" cy="1181101"/>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1531">
              <a:lnSpc>
                <a:spcPct val="80000"/>
              </a:lnSpc>
              <a:spcBef>
                <a:spcPts val="0"/>
              </a:spcBef>
              <a:defRPr b="1" sz="7000">
                <a:solidFill>
                  <a:srgbClr val="FFFFFF"/>
                </a:solidFill>
                <a:effectLst>
                  <a:outerShdw sx="100000" sy="100000" kx="0" ky="0" algn="b" rotWithShape="0" blurRad="165100" dist="88900" dir="2700000">
                    <a:srgbClr val="000000"/>
                  </a:outerShdw>
                </a:effectLst>
                <a:latin typeface="Century Gothic"/>
                <a:ea typeface="Century Gothic"/>
                <a:cs typeface="Century Gothic"/>
                <a:sym typeface="Century Gothic"/>
              </a:defRPr>
            </a:lvl1pPr>
          </a:lstStyle>
          <a:p>
            <a:pPr/>
            <a:r>
              <a:t>And It Is A Choice We Will &amp; MUST Make</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86"/>
                                        </p:tgtEl>
                                        <p:attrNameLst>
                                          <p:attrName>style.visibility</p:attrName>
                                        </p:attrNameLst>
                                      </p:cBhvr>
                                      <p:to>
                                        <p:strVal val="visible"/>
                                      </p:to>
                                    </p:set>
                                    <p:animEffect filter="fade" transition="in">
                                      <p:cBhvr>
                                        <p:cTn id="7" dur="1000"/>
                                        <p:tgtEl>
                                          <p:spTgt spid="286"/>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287"/>
                                        </p:tgtEl>
                                        <p:attrNameLst>
                                          <p:attrName>style.visibility</p:attrName>
                                        </p:attrNameLst>
                                      </p:cBhvr>
                                      <p:to>
                                        <p:strVal val="visible"/>
                                      </p:to>
                                    </p:set>
                                    <p:animEffect filter="fade" transition="in">
                                      <p:cBhvr>
                                        <p:cTn id="11" dur="1000"/>
                                        <p:tgtEl>
                                          <p:spTgt spid="287"/>
                                        </p:tgtEl>
                                      </p:cBhvr>
                                    </p:animEffect>
                                  </p:childTnLst>
                                </p:cTn>
                              </p:par>
                            </p:childTnLst>
                          </p:cTn>
                        </p:par>
                        <p:par>
                          <p:cTn id="12" fill="hold">
                            <p:stCondLst>
                              <p:cond delay="2000"/>
                            </p:stCondLst>
                            <p:childTnLst>
                              <p:par>
                                <p:cTn id="13" presetClass="entr" nodeType="afterEffect" presetID="10" grpId="3" fill="hold">
                                  <p:stCondLst>
                                    <p:cond delay="0"/>
                                  </p:stCondLst>
                                  <p:iterate type="el" backwards="0">
                                    <p:tmAbs val="0"/>
                                  </p:iterate>
                                  <p:childTnLst>
                                    <p:set>
                                      <p:cBhvr>
                                        <p:cTn id="14" fill="hold"/>
                                        <p:tgtEl>
                                          <p:spTgt spid="285"/>
                                        </p:tgtEl>
                                        <p:attrNameLst>
                                          <p:attrName>style.visibility</p:attrName>
                                        </p:attrNameLst>
                                      </p:cBhvr>
                                      <p:to>
                                        <p:strVal val="visible"/>
                                      </p:to>
                                    </p:set>
                                    <p:animEffect filter="fade" transition="in">
                                      <p:cBhvr>
                                        <p:cTn id="15" dur="1000"/>
                                        <p:tgtEl>
                                          <p:spTgt spid="285"/>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288"/>
                                        </p:tgtEl>
                                        <p:attrNameLst>
                                          <p:attrName>style.visibility</p:attrName>
                                        </p:attrNameLst>
                                      </p:cBhvr>
                                      <p:to>
                                        <p:strVal val="visible"/>
                                      </p:to>
                                    </p:set>
                                    <p:animEffect filter="dissolve" transition="in">
                                      <p:cBhvr>
                                        <p:cTn id="20" dur="150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7" grpId="2"/>
      <p:bldP build="whole" bldLvl="1" animBg="1" rev="0" advAuto="0" spid="288" grpId="4"/>
      <p:bldP build="whole" bldLvl="1" animBg="1" rev="0" advAuto="0" spid="285" grpId="3"/>
      <p:bldP build="whole" bldLvl="1" animBg="1" rev="0" advAuto="0" spid="286" grpId="1"/>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3" name="The way of Trust and Submission"/>
          <p:cNvSpPr/>
          <p:nvPr/>
        </p:nvSpPr>
        <p:spPr>
          <a:xfrm>
            <a:off x="422320" y="6442478"/>
            <a:ext cx="7466669" cy="3607594"/>
          </a:xfrm>
          <a:prstGeom prst="roundRect">
            <a:avLst>
              <a:gd name="adj" fmla="val 7426"/>
            </a:avLst>
          </a:prstGeom>
          <a:gradFill>
            <a:gsLst>
              <a:gs pos="0">
                <a:srgbClr val="85FDFF"/>
              </a:gs>
              <a:gs pos="100000">
                <a:srgbClr val="D5F1FF"/>
              </a:gs>
            </a:gsLst>
            <a:lin ang="5400000"/>
          </a:gradFill>
          <a:ln w="12700">
            <a:miter lim="400000"/>
          </a:ln>
          <a:effectLst>
            <a:outerShdw sx="100000" sy="100000" kx="0" ky="0" algn="b" rotWithShape="0" blurRad="241300" dist="317500" dir="276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7900">
                <a:solidFill>
                  <a:srgbClr val="000000"/>
                </a:solidFill>
                <a:effectLst>
                  <a:outerShdw sx="100000" sy="100000" kx="0" ky="0" algn="b" rotWithShape="0" blurRad="152400" dist="76200" dir="2460000">
                    <a:srgbClr val="000000">
                      <a:alpha val="40000"/>
                    </a:srgbClr>
                  </a:outerShdw>
                </a:effectLst>
                <a:latin typeface="Times New Roman"/>
                <a:ea typeface="Times New Roman"/>
                <a:cs typeface="Times New Roman"/>
                <a:sym typeface="Times New Roman"/>
              </a:defRPr>
            </a:lvl1pPr>
          </a:lstStyle>
          <a:p>
            <a:pPr/>
            <a:r>
              <a:t>The way of Trust and Submission</a:t>
            </a:r>
          </a:p>
        </p:txBody>
      </p:sp>
      <p:pic>
        <p:nvPicPr>
          <p:cNvPr id="294" name="droppedImage.pdf" descr="droppedImage.pdf"/>
          <p:cNvPicPr>
            <a:picLocks noChangeAspect="1"/>
          </p:cNvPicPr>
          <p:nvPr/>
        </p:nvPicPr>
        <p:blipFill>
          <a:blip r:embed="rId2">
            <a:extLst/>
          </a:blip>
          <a:srcRect l="0" t="38787" r="0" b="0"/>
          <a:stretch>
            <a:fillRect/>
          </a:stretch>
        </p:blipFill>
        <p:spPr>
          <a:xfrm>
            <a:off x="7762051" y="4819546"/>
            <a:ext cx="8860107" cy="4949883"/>
          </a:xfrm>
          <a:prstGeom prst="rect">
            <a:avLst/>
          </a:prstGeom>
          <a:ln w="12700">
            <a:miter lim="400000"/>
          </a:ln>
          <a:effectLst>
            <a:outerShdw sx="100000" sy="100000" kx="0" ky="0" algn="b" rotWithShape="0" blurRad="241300" dist="571500" dir="5400000">
              <a:srgbClr val="000000">
                <a:alpha val="68000"/>
              </a:srgbClr>
            </a:outerShdw>
          </a:effectLst>
        </p:spPr>
      </p:pic>
      <p:sp>
        <p:nvSpPr>
          <p:cNvPr id="295" name="The way of rejection and rebellion."/>
          <p:cNvSpPr/>
          <p:nvPr/>
        </p:nvSpPr>
        <p:spPr>
          <a:xfrm>
            <a:off x="16441433" y="6442478"/>
            <a:ext cx="7470649" cy="3607594"/>
          </a:xfrm>
          <a:prstGeom prst="roundRect">
            <a:avLst>
              <a:gd name="adj" fmla="val 7426"/>
            </a:avLst>
          </a:prstGeom>
          <a:gradFill>
            <a:gsLst>
              <a:gs pos="0">
                <a:srgbClr val="FF7E79"/>
              </a:gs>
              <a:gs pos="100000">
                <a:srgbClr val="FFD479"/>
              </a:gs>
            </a:gsLst>
            <a:lin ang="5400000"/>
          </a:gradFill>
          <a:ln w="12700">
            <a:miter lim="400000"/>
          </a:ln>
          <a:effectLst>
            <a:outerShdw sx="100000" sy="100000" kx="0" ky="0" algn="b" rotWithShape="0" blurRad="241300" dist="317500" dir="276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7900">
                <a:solidFill>
                  <a:srgbClr val="FFFFFF"/>
                </a:solidFill>
                <a:effectLst>
                  <a:outerShdw sx="100000" sy="100000" kx="0" ky="0" algn="b" rotWithShape="0" blurRad="177800" dist="76200" dir="2220000">
                    <a:srgbClr val="000000"/>
                  </a:outerShdw>
                </a:effectLst>
                <a:latin typeface="Times New Roman"/>
                <a:ea typeface="Times New Roman"/>
                <a:cs typeface="Times New Roman"/>
                <a:sym typeface="Times New Roman"/>
              </a:defRPr>
            </a:lvl1pPr>
          </a:lstStyle>
          <a:p>
            <a:pPr/>
            <a:r>
              <a:t>The way of rejection and rebellion.</a:t>
            </a:r>
          </a:p>
        </p:txBody>
      </p:sp>
      <p:sp>
        <p:nvSpPr>
          <p:cNvPr id="296" name="The Choice Is Ours!…"/>
          <p:cNvSpPr/>
          <p:nvPr/>
        </p:nvSpPr>
        <p:spPr>
          <a:xfrm>
            <a:off x="64172" y="1803797"/>
            <a:ext cx="24255656" cy="2109752"/>
          </a:xfrm>
          <a:prstGeom prst="rect">
            <a:avLst/>
          </a:prstGeom>
          <a:gradFill>
            <a:gsLst>
              <a:gs pos="0">
                <a:srgbClr val="212121"/>
              </a:gs>
              <a:gs pos="100000">
                <a:srgbClr val="58596B"/>
              </a:gs>
            </a:gsLst>
            <a:lin ang="5400000"/>
          </a:gradFill>
          <a:ln w="12700">
            <a:miter lim="400000"/>
          </a:ln>
          <a:effectLst>
            <a:outerShdw sx="100000" sy="100000" kx="0" ky="0" algn="b" rotWithShape="0" blurRad="228600" dist="1143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algn="ctr" defTabSz="821531">
              <a:lnSpc>
                <a:spcPct val="80000"/>
              </a:lnSpc>
              <a:spcBef>
                <a:spcPts val="0"/>
              </a:spcBef>
              <a:defRPr b="1" sz="8500">
                <a:solidFill>
                  <a:srgbClr val="FFFFFF"/>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pPr>
            <a:r>
              <a:t>The Choice Is Ours!</a:t>
            </a:r>
          </a:p>
          <a:p>
            <a:pPr algn="ctr" defTabSz="821531">
              <a:lnSpc>
                <a:spcPct val="80000"/>
              </a:lnSpc>
              <a:spcBef>
                <a:spcPts val="0"/>
              </a:spcBef>
              <a:defRPr sz="7100">
                <a:solidFill>
                  <a:srgbClr val="FFE4A8"/>
                </a:solidFill>
                <a:effectLst>
                  <a:outerShdw sx="100000" sy="100000" kx="0" ky="0" algn="b" rotWithShape="0" blurRad="165100" dist="88900" dir="2700000">
                    <a:srgbClr val="000000"/>
                  </a:outerShdw>
                </a:effectLst>
                <a:latin typeface="Century Gothic"/>
                <a:ea typeface="Century Gothic"/>
                <a:cs typeface="Century Gothic"/>
                <a:sym typeface="Century Gothic"/>
              </a:defRPr>
            </a:pPr>
            <a:r>
              <a:rPr baseline="31999"/>
              <a:t>13</a:t>
            </a:r>
            <a:r>
              <a:t> "Enter by the narrow gate </a:t>
            </a:r>
          </a:p>
        </p:txBody>
      </p:sp>
      <p:sp>
        <p:nvSpPr>
          <p:cNvPr id="297"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sp>
        <p:nvSpPr>
          <p:cNvPr id="298" name="And It Is A Choice We Will &amp; MUST Make"/>
          <p:cNvSpPr txBox="1"/>
          <p:nvPr/>
        </p:nvSpPr>
        <p:spPr>
          <a:xfrm>
            <a:off x="2944025" y="4349390"/>
            <a:ext cx="18495950" cy="1181101"/>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1531">
              <a:lnSpc>
                <a:spcPct val="80000"/>
              </a:lnSpc>
              <a:spcBef>
                <a:spcPts val="0"/>
              </a:spcBef>
              <a:defRPr b="1" sz="7000">
                <a:solidFill>
                  <a:srgbClr val="FFFFFF"/>
                </a:solidFill>
                <a:effectLst>
                  <a:outerShdw sx="100000" sy="100000" kx="0" ky="0" algn="b" rotWithShape="0" blurRad="165100" dist="88900" dir="2700000">
                    <a:srgbClr val="000000"/>
                  </a:outerShdw>
                </a:effectLst>
                <a:latin typeface="Century Gothic"/>
                <a:ea typeface="Century Gothic"/>
                <a:cs typeface="Century Gothic"/>
                <a:sym typeface="Century Gothic"/>
              </a:defRPr>
            </a:lvl1pPr>
          </a:lstStyle>
          <a:p>
            <a:pPr/>
            <a:r>
              <a:t>And It Is A Choice We Will &amp; MUST Make</a:t>
            </a:r>
          </a:p>
        </p:txBody>
      </p:sp>
      <p:sp>
        <p:nvSpPr>
          <p:cNvPr id="299" name="The need to learn of the way &amp; yield to it’s requirements…"/>
          <p:cNvSpPr/>
          <p:nvPr/>
        </p:nvSpPr>
        <p:spPr>
          <a:xfrm>
            <a:off x="225831" y="10441007"/>
            <a:ext cx="23932337" cy="2936876"/>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sz="6600">
                <a:solidFill>
                  <a:srgbClr val="FFFFFF"/>
                </a:solidFill>
                <a:latin typeface="Century Gothic"/>
                <a:ea typeface="Century Gothic"/>
                <a:cs typeface="Century Gothic"/>
                <a:sym typeface="Century Gothic"/>
              </a:defRPr>
            </a:pPr>
            <a:r>
              <a:t>The need to learn of the way &amp; yield to it’s requirements</a:t>
            </a:r>
          </a:p>
          <a:p>
            <a:pPr algn="ctr" defTabSz="821531">
              <a:lnSpc>
                <a:spcPct val="100000"/>
              </a:lnSpc>
              <a:spcBef>
                <a:spcPts val="0"/>
              </a:spcBef>
              <a:defRPr b="1" sz="11300">
                <a:solidFill>
                  <a:srgbClr val="FFFC79"/>
                </a:solidFill>
                <a:latin typeface="Century Gothic"/>
                <a:ea typeface="Century Gothic"/>
                <a:cs typeface="Century Gothic"/>
                <a:sym typeface="Century Gothic"/>
              </a:defRPr>
            </a:pPr>
            <a:r>
              <a:t>You CHOOSE YOUR DESTINY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There have always been but two choices"/>
          <p:cNvSpPr/>
          <p:nvPr/>
        </p:nvSpPr>
        <p:spPr>
          <a:xfrm>
            <a:off x="-3483" y="1998347"/>
            <a:ext cx="24390966" cy="1598068"/>
          </a:xfrm>
          <a:prstGeom prst="rect">
            <a:avLst/>
          </a:prstGeom>
          <a:gradFill>
            <a:gsLst>
              <a:gs pos="0">
                <a:srgbClr val="212121"/>
              </a:gs>
              <a:gs pos="100000">
                <a:srgbClr val="58596B"/>
              </a:gs>
            </a:gsLst>
            <a:lin ang="5400000"/>
          </a:gradFill>
          <a:ln w="12700">
            <a:miter lim="400000"/>
          </a:ln>
          <a:effectLst>
            <a:outerShdw sx="100000" sy="100000" kx="0" ky="0" algn="b" rotWithShape="0" blurRad="228600" dist="1143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1500"/>
              </a:spcBef>
              <a:defRPr sz="10400">
                <a:solidFill>
                  <a:srgbClr val="FFFFFF"/>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lvl1pPr>
          </a:lstStyle>
          <a:p>
            <a:pPr/>
            <a:r>
              <a:t>There have always been but two choices</a:t>
            </a:r>
          </a:p>
        </p:txBody>
      </p:sp>
      <p:sp>
        <p:nvSpPr>
          <p:cNvPr id="302"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pic>
        <p:nvPicPr>
          <p:cNvPr id="303" name="Image" descr="Image"/>
          <p:cNvPicPr>
            <a:picLocks noChangeAspect="1"/>
          </p:cNvPicPr>
          <p:nvPr/>
        </p:nvPicPr>
        <p:blipFill>
          <a:blip r:embed="rId2">
            <a:extLst/>
          </a:blip>
          <a:srcRect l="34599" t="0" r="0" b="0"/>
          <a:stretch>
            <a:fillRect/>
          </a:stretch>
        </p:blipFill>
        <p:spPr>
          <a:xfrm flipH="1">
            <a:off x="327114" y="3791591"/>
            <a:ext cx="11247915" cy="9674183"/>
          </a:xfrm>
          <a:prstGeom prst="rect">
            <a:avLst/>
          </a:prstGeom>
          <a:ln w="12700">
            <a:miter lim="400000"/>
          </a:ln>
        </p:spPr>
      </p:pic>
      <p:sp>
        <p:nvSpPr>
          <p:cNvPr id="304" name="Many might despair before the lofty demands of the gospel - BUT . . ."/>
          <p:cNvSpPr txBox="1"/>
          <p:nvPr/>
        </p:nvSpPr>
        <p:spPr>
          <a:xfrm>
            <a:off x="12376728" y="3974855"/>
            <a:ext cx="11112219" cy="28752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1531">
              <a:lnSpc>
                <a:spcPct val="80000"/>
              </a:lnSpc>
              <a:spcBef>
                <a:spcPts val="4500"/>
              </a:spcBef>
              <a:defRPr b="1" sz="6900">
                <a:solidFill>
                  <a:srgbClr val="FFF2D5"/>
                </a:solidFill>
                <a:effectLst>
                  <a:outerShdw sx="100000" sy="100000" kx="0" ky="0" algn="b" rotWithShape="0" blurRad="152400" dist="101600" dir="2700000">
                    <a:srgbClr val="000000">
                      <a:alpha val="90000"/>
                    </a:srgbClr>
                  </a:outerShdw>
                </a:effectLst>
                <a:latin typeface="Century Gothic"/>
                <a:ea typeface="Century Gothic"/>
                <a:cs typeface="Century Gothic"/>
                <a:sym typeface="Century Gothic"/>
              </a:defRPr>
            </a:lvl1pPr>
          </a:lstStyle>
          <a:p>
            <a:pPr/>
            <a:r>
              <a:t>Many might despair before the lofty demands of the gospel - BUT . . .</a:t>
            </a:r>
          </a:p>
        </p:txBody>
      </p:sp>
      <p:sp>
        <p:nvSpPr>
          <p:cNvPr id="305" name="God &amp; His blessings are available to all who sincerely SEEK His way -…"/>
          <p:cNvSpPr/>
          <p:nvPr/>
        </p:nvSpPr>
        <p:spPr>
          <a:xfrm>
            <a:off x="11501322" y="7228577"/>
            <a:ext cx="12863033" cy="5743576"/>
          </a:xfrm>
          <a:prstGeom prst="rect">
            <a:avLst/>
          </a:prstGeom>
          <a:ln w="12700"/>
          <a:effectLst>
            <a:outerShdw sx="100000" sy="100000" kx="0" ky="0" algn="b" rotWithShape="0" blurRad="228600" dist="114300" dir="2700000">
              <a:srgbClr val="000000"/>
            </a:outerShdw>
          </a:effectLst>
          <a:extLst>
            <a:ext uri="{C572A759-6A51-4108-AA02-DFA0A04FC94B}">
              <ma14:wrappingTextBoxFlag xmlns:ma14="http://schemas.microsoft.com/office/mac/drawingml/2011/main" val="1"/>
            </a:ext>
          </a:extLst>
        </p:spPr>
        <p:txBody>
          <a:bodyPr lIns="53578" tIns="53578" rIns="53578" bIns="53578">
            <a:spAutoFit/>
          </a:bodyPr>
          <a:lstStyle/>
          <a:p>
            <a:pPr algn="ctr" defTabSz="821531">
              <a:lnSpc>
                <a:spcPct val="100000"/>
              </a:lnSpc>
              <a:spcBef>
                <a:spcPts val="2300"/>
              </a:spcBef>
              <a:buClr>
                <a:srgbClr val="FF2F92"/>
              </a:buClr>
              <a:buFont typeface="Times New Roman"/>
              <a:defRPr sz="6600">
                <a:solidFill>
                  <a:srgbClr val="D6D6D6"/>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pPr>
            <a:r>
              <a:rPr sz="5400">
                <a:uFill>
                  <a:solidFill>
                    <a:srgbClr val="D6D6D6"/>
                  </a:solidFill>
                </a:uFill>
                <a:latin typeface="Century Gothic"/>
                <a:ea typeface="Century Gothic"/>
                <a:cs typeface="Century Gothic"/>
                <a:sym typeface="Century Gothic"/>
              </a:rPr>
              <a:t>God &amp; His blessings are available to all who sincerely SEEK His way -</a:t>
            </a:r>
            <a:endParaRPr sz="5400">
              <a:uFill>
                <a:solidFill>
                  <a:srgbClr val="D6D6D6"/>
                </a:solidFill>
              </a:uFill>
              <a:latin typeface="Century Gothic"/>
              <a:ea typeface="Century Gothic"/>
              <a:cs typeface="Century Gothic"/>
              <a:sym typeface="Century Gothic"/>
            </a:endParaRPr>
          </a:p>
          <a:p>
            <a:pPr algn="ctr" defTabSz="821531">
              <a:lnSpc>
                <a:spcPct val="100000"/>
              </a:lnSpc>
              <a:spcBef>
                <a:spcPts val="2300"/>
              </a:spcBef>
              <a:buClr>
                <a:srgbClr val="FF2F92"/>
              </a:buClr>
              <a:buFont typeface="Times New Roman"/>
              <a:defRPr sz="6600">
                <a:solidFill>
                  <a:srgbClr val="D6D6D6"/>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pPr>
            <a:r>
              <a:rPr sz="5400">
                <a:uFill>
                  <a:solidFill>
                    <a:srgbClr val="D6D6D6"/>
                  </a:solidFill>
                </a:uFill>
                <a:latin typeface="Century Gothic"/>
                <a:ea typeface="Century Gothic"/>
                <a:cs typeface="Century Gothic"/>
                <a:sym typeface="Century Gothic"/>
              </a:rPr>
              <a:t>God &amp; His blessings are obtained by all who continue in the difficult way-</a:t>
            </a:r>
            <a:endParaRPr sz="5400">
              <a:uFill>
                <a:solidFill>
                  <a:srgbClr val="D6D6D6"/>
                </a:solidFill>
              </a:uFill>
              <a:latin typeface="Century Gothic"/>
              <a:ea typeface="Century Gothic"/>
              <a:cs typeface="Century Gothic"/>
              <a:sym typeface="Century Gothic"/>
            </a:endParaRPr>
          </a:p>
          <a:p>
            <a:pPr algn="ctr" defTabSz="821531">
              <a:lnSpc>
                <a:spcPct val="100000"/>
              </a:lnSpc>
              <a:spcBef>
                <a:spcPts val="2300"/>
              </a:spcBef>
              <a:buClr>
                <a:srgbClr val="FF2F92"/>
              </a:buClr>
              <a:buFont typeface="Times New Roman"/>
              <a:defRPr sz="6600">
                <a:solidFill>
                  <a:srgbClr val="D6D6D6"/>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pPr>
            <a:r>
              <a:rPr sz="5400">
                <a:uFill>
                  <a:solidFill>
                    <a:srgbClr val="D6D6D6"/>
                  </a:solidFill>
                </a:uFill>
                <a:latin typeface="Century Gothic"/>
                <a:ea typeface="Century Gothic"/>
                <a:cs typeface="Century Gothic"/>
                <a:sym typeface="Century Gothic"/>
              </a:rPr>
              <a:t>The demands of the kingdom citizen are NOT too hard for the willing!</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05">
                                            <p:bg/>
                                          </p:spTgt>
                                        </p:tgtEl>
                                        <p:attrNameLst>
                                          <p:attrName>style.visibility</p:attrName>
                                        </p:attrNameLst>
                                      </p:cBhvr>
                                      <p:to>
                                        <p:strVal val="visible"/>
                                      </p:to>
                                    </p:set>
                                    <p:animEffect filter="wipe(left)" transition="in">
                                      <p:cBhvr>
                                        <p:cTn id="7" dur="1000"/>
                                        <p:tgtEl>
                                          <p:spTgt spid="30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05">
                                            <p:txEl>
                                              <p:pRg st="0" end="0"/>
                                            </p:txEl>
                                          </p:spTgt>
                                        </p:tgtEl>
                                        <p:attrNameLst>
                                          <p:attrName>style.visibility</p:attrName>
                                        </p:attrNameLst>
                                      </p:cBhvr>
                                      <p:to>
                                        <p:strVal val="visible"/>
                                      </p:to>
                                    </p:set>
                                    <p:animEffect filter="wipe(left)" transition="in">
                                      <p:cBhvr>
                                        <p:cTn id="10" dur="1000"/>
                                        <p:tgtEl>
                                          <p:spTgt spid="30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05">
                                            <p:txEl>
                                              <p:pRg st="1" end="1"/>
                                            </p:txEl>
                                          </p:spTgt>
                                        </p:tgtEl>
                                        <p:attrNameLst>
                                          <p:attrName>style.visibility</p:attrName>
                                        </p:attrNameLst>
                                      </p:cBhvr>
                                      <p:to>
                                        <p:strVal val="visible"/>
                                      </p:to>
                                    </p:set>
                                    <p:animEffect filter="wipe(left)" transition="in">
                                      <p:cBhvr>
                                        <p:cTn id="15" dur="1000"/>
                                        <p:tgtEl>
                                          <p:spTgt spid="30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05">
                                            <p:txEl>
                                              <p:pRg st="2" end="2"/>
                                            </p:txEl>
                                          </p:spTgt>
                                        </p:tgtEl>
                                        <p:attrNameLst>
                                          <p:attrName>style.visibility</p:attrName>
                                        </p:attrNameLst>
                                      </p:cBhvr>
                                      <p:to>
                                        <p:strVal val="visible"/>
                                      </p:to>
                                    </p:set>
                                    <p:animEffect filter="wipe(left)" transition="in">
                                      <p:cBhvr>
                                        <p:cTn id="20" dur="1000"/>
                                        <p:tgtEl>
                                          <p:spTgt spid="305">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05"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000000"/>
        </a:solid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8" name="Front view of a red Ducati motorcycle against a black background" descr="Front view of a red Ducati motorcycle against a black background"/>
          <p:cNvPicPr>
            <a:picLocks noChangeAspect="1"/>
          </p:cNvPicPr>
          <p:nvPr>
            <p:ph type="pic" idx="21"/>
          </p:nvPr>
        </p:nvPicPr>
        <p:blipFill>
          <a:blip r:embed="rId2">
            <a:extLst/>
          </a:blip>
          <a:srcRect l="5555" t="0" r="5555" b="0"/>
          <a:stretch>
            <a:fillRect/>
          </a:stretch>
        </p:blipFill>
        <p:spPr>
          <a:prstGeom prst="rect">
            <a:avLst/>
          </a:prstGeom>
        </p:spPr>
      </p:pic>
      <p:pic>
        <p:nvPicPr>
          <p:cNvPr id="309" name="pasted-movie.png" descr="pasted-movie.png"/>
          <p:cNvPicPr>
            <a:picLocks noChangeAspect="1"/>
          </p:cNvPicPr>
          <p:nvPr/>
        </p:nvPicPr>
        <p:blipFill>
          <a:blip r:embed="rId3">
            <a:extLst/>
          </a:blip>
          <a:stretch>
            <a:fillRect/>
          </a:stretch>
        </p:blipFill>
        <p:spPr>
          <a:xfrm>
            <a:off x="2153673" y="5151125"/>
            <a:ext cx="20076654" cy="9579057"/>
          </a:xfrm>
          <a:prstGeom prst="rect">
            <a:avLst/>
          </a:prstGeom>
          <a:ln w="12700">
            <a:miter lim="400000"/>
          </a:ln>
        </p:spPr>
      </p:pic>
      <p:sp>
        <p:nvSpPr>
          <p:cNvPr id="310" name="THE CHALLENGE TO CHOOSE"/>
          <p:cNvSpPr txBox="1"/>
          <p:nvPr/>
        </p:nvSpPr>
        <p:spPr>
          <a:xfrm>
            <a:off x="836934" y="313892"/>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sp>
        <p:nvSpPr>
          <p:cNvPr id="311" name="Charts by Don McClain…"/>
          <p:cNvSpPr/>
          <p:nvPr/>
        </p:nvSpPr>
        <p:spPr>
          <a:xfrm>
            <a:off x="5042161" y="9551532"/>
            <a:ext cx="14299678" cy="3615576"/>
          </a:xfrm>
          <a:prstGeom prst="roundRect">
            <a:avLst>
              <a:gd name="adj" fmla="val 17589"/>
            </a:avLst>
          </a:prstGeom>
          <a:solidFill>
            <a:schemeClr val="accent6">
              <a:satOff val="1848"/>
              <a:lumOff val="-15262"/>
            </a:schemeClr>
          </a:solidFill>
          <a:ln w="12700">
            <a:miter lim="400000"/>
          </a:ln>
          <a:effectLst>
            <a:outerShdw sx="100000" sy="100000" kx="0" ky="0" algn="b" rotWithShape="0" blurRad="469900" dist="210944" dir="5400000">
              <a:srgbClr val="000000">
                <a:alpha val="84798"/>
              </a:srgbClr>
            </a:outerShdw>
          </a:effectLst>
          <a:extLst>
            <a:ext uri="{C572A759-6A51-4108-AA02-DFA0A04FC94B}">
              <ma14:wrappingTextBoxFlag xmlns:ma14="http://schemas.microsoft.com/office/mac/drawingml/2011/main" val="1"/>
            </a:ext>
          </a:extLst>
        </p:spPr>
        <p:txBody>
          <a:bodyPr lIns="50800" tIns="50800" rIns="50800" bIns="50800" anchor="ctr"/>
          <a:lstStyle/>
          <a:p>
            <a:pPr algn="ctr" defTabSz="1155278">
              <a:lnSpc>
                <a:spcPct val="100000"/>
              </a:lnSpc>
              <a:spcBef>
                <a:spcPts val="0"/>
              </a:spcBef>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rPr>
                <a:latin typeface="Berlin Sans FB Demi Bold"/>
                <a:ea typeface="Berlin Sans FB Demi Bold"/>
                <a:cs typeface="Berlin Sans FB Demi Bold"/>
                <a:sym typeface="Berlin Sans FB Demi Bold"/>
              </a:rPr>
              <a:t>Charts by Don McClain</a:t>
            </a:r>
          </a:p>
          <a:p>
            <a:pPr algn="ctr" defTabSz="1155278">
              <a:lnSpc>
                <a:spcPct val="100000"/>
              </a:lnSpc>
              <a:spcBef>
                <a:spcPts val="0"/>
              </a:spcBef>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t>Preached February 25, 2024</a:t>
            </a:r>
          </a:p>
          <a:p>
            <a:pPr algn="ctr" defTabSz="1155278">
              <a:lnSpc>
                <a:spcPct val="100000"/>
              </a:lnSpc>
              <a:spcBef>
                <a:spcPts val="0"/>
              </a:spcBef>
              <a:defRPr sz="28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t>Bryant church of Christ/ 9500 AR 5 / Bruant AR 72002 / 501-568-1062</a:t>
            </a:r>
          </a:p>
          <a:p>
            <a:pPr algn="ctr" defTabSz="1155278">
              <a:lnSpc>
                <a:spcPct val="100000"/>
              </a:lnSpc>
              <a:spcBef>
                <a:spcPts val="0"/>
              </a:spcBef>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t>Prepared using Keynote</a:t>
            </a:r>
          </a:p>
          <a:p>
            <a:pPr algn="ctr" defTabSz="1155278">
              <a:lnSpc>
                <a:spcPct val="100000"/>
              </a:lnSpc>
              <a:spcBef>
                <a:spcPts val="0"/>
              </a:spcBef>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t>Email –</a:t>
            </a:r>
            <a:r>
              <a:rPr>
                <a:solidFill>
                  <a:srgbClr val="0056D6"/>
                </a:solidFill>
                <a:uFill>
                  <a:solidFill>
                    <a:srgbClr val="0056D6"/>
                  </a:solidFill>
                </a:uFill>
              </a:rPr>
              <a:t> </a:t>
            </a:r>
            <a:r>
              <a:rPr u="sng">
                <a:solidFill>
                  <a:srgbClr val="0056D6"/>
                </a:solidFill>
                <a:uFill>
                  <a:solidFill>
                    <a:srgbClr val="0056D6"/>
                  </a:solidFill>
                </a:uFill>
                <a:hlinkClick r:id="rId4" invalidUrl="" action="" tgtFrame="" tooltip="" history="1" highlightClick="0" endSnd="0"/>
              </a:rPr>
              <a:t>donmcclain@sbcglobal.net</a:t>
            </a:r>
            <a:r>
              <a:rPr u="sng">
                <a:solidFill>
                  <a:srgbClr val="0056D6"/>
                </a:solidFill>
                <a:uFill>
                  <a:solidFill>
                    <a:srgbClr val="0056D6"/>
                  </a:solidFill>
                </a:uFill>
              </a:rPr>
              <a:t> </a:t>
            </a:r>
            <a:r>
              <a:rPr>
                <a:solidFill>
                  <a:srgbClr val="0056D6"/>
                </a:solidFill>
                <a:uFill>
                  <a:solidFill>
                    <a:srgbClr val="0056D6"/>
                  </a:solidFill>
                </a:uFill>
              </a:rPr>
              <a:t> </a:t>
            </a:r>
          </a:p>
          <a:p>
            <a:pPr algn="ctr" defTabSz="1155278">
              <a:lnSpc>
                <a:spcPct val="100000"/>
              </a:lnSpc>
              <a:spcBef>
                <a:spcPts val="0"/>
              </a:spcBef>
              <a:defRPr sz="3600">
                <a:solidFill>
                  <a:srgbClr val="FFFFFF"/>
                </a:solidFill>
                <a:effectLst>
                  <a:outerShdw sx="100000" sy="100000" kx="0" ky="0" algn="b" rotWithShape="0" blurRad="50800" dist="38100" dir="5400000">
                    <a:srgbClr val="000000"/>
                  </a:outerShdw>
                </a:effectLst>
                <a:latin typeface="Helvetica Neue Light"/>
                <a:ea typeface="Helvetica Neue Light"/>
                <a:cs typeface="Helvetica Neue Light"/>
                <a:sym typeface="Helvetica Neue Light"/>
              </a:defRPr>
            </a:pPr>
            <a:r>
              <a:t>Our Website: </a:t>
            </a:r>
            <a:r>
              <a:rPr u="sng">
                <a:hlinkClick r:id="rId5" invalidUrl="" action="" tgtFrame="" tooltip="" history="1" highlightClick="0" endSnd="0"/>
              </a:rPr>
              <a:t>Bryantchurchofchrist.com</a:t>
            </a:r>
            <a:r>
              <a:t> </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 name="Matthew 6:19–24 (NKJV)…"/>
          <p:cNvSpPr txBox="1"/>
          <p:nvPr/>
        </p:nvSpPr>
        <p:spPr>
          <a:xfrm>
            <a:off x="293328" y="509592"/>
            <a:ext cx="23797345" cy="123839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57200">
              <a:lnSpc>
                <a:spcPct val="100000"/>
              </a:lnSpc>
              <a:spcBef>
                <a:spcPts val="0"/>
              </a:spcBef>
              <a:defRPr b="1" sz="8800">
                <a:solidFill>
                  <a:srgbClr val="000000"/>
                </a:solidFill>
                <a:latin typeface="Times New Roman"/>
                <a:ea typeface="Times New Roman"/>
                <a:cs typeface="Times New Roman"/>
                <a:sym typeface="Times New Roman"/>
              </a:defRPr>
            </a:pPr>
            <a:r>
              <a:t>Matthew 6:19–24 (NKJV)</a:t>
            </a:r>
          </a:p>
          <a:p>
            <a:pPr algn="ctr" defTabSz="457200">
              <a:lnSpc>
                <a:spcPct val="100000"/>
              </a:lnSpc>
              <a:spcBef>
                <a:spcPts val="0"/>
              </a:spcBef>
              <a:defRPr sz="6800">
                <a:solidFill>
                  <a:srgbClr val="000000"/>
                </a:solidFill>
                <a:latin typeface="Times New Roman"/>
                <a:ea typeface="Times New Roman"/>
                <a:cs typeface="Times New Roman"/>
                <a:sym typeface="Times New Roman"/>
              </a:defRPr>
            </a:pPr>
            <a:r>
              <a:rPr baseline="31999"/>
              <a:t>19</a:t>
            </a:r>
            <a:r>
              <a:t> “</a:t>
            </a:r>
            <a:r>
              <a:rPr>
                <a:solidFill>
                  <a:schemeClr val="accent5"/>
                </a:solidFill>
              </a:rPr>
              <a:t>Do not lay up for yourselves treasures on earth, where moth and rust destroy and where thieves break in and steal</a:t>
            </a:r>
            <a:r>
              <a:t>; </a:t>
            </a:r>
            <a:r>
              <a:rPr baseline="31999"/>
              <a:t>20</a:t>
            </a:r>
            <a:r>
              <a:t> </a:t>
            </a:r>
            <a:r>
              <a:rPr>
                <a:solidFill>
                  <a:schemeClr val="accent5"/>
                </a:solidFill>
              </a:rPr>
              <a:t>but lay up for yourselves treasures in heaven, where neither moth nor rust destroys and where thieves do not break in and steal</a:t>
            </a:r>
            <a:r>
              <a:t>. </a:t>
            </a:r>
            <a:r>
              <a:rPr baseline="31999"/>
              <a:t>21</a:t>
            </a:r>
            <a:r>
              <a:t> </a:t>
            </a:r>
            <a:r>
              <a:rPr>
                <a:solidFill>
                  <a:schemeClr val="accent5"/>
                </a:solidFill>
              </a:rPr>
              <a:t>For where your treasure is, there your heart will be also</a:t>
            </a:r>
            <a:r>
              <a:t>. </a:t>
            </a:r>
            <a:r>
              <a:rPr baseline="31999"/>
              <a:t>22</a:t>
            </a:r>
            <a:r>
              <a:t> “</a:t>
            </a:r>
            <a:r>
              <a:rPr>
                <a:solidFill>
                  <a:schemeClr val="accent5"/>
                </a:solidFill>
              </a:rPr>
              <a:t>The lamp of the body is the eye. If therefore your eye is good, your whole body will be full of light</a:t>
            </a:r>
            <a:r>
              <a:t>. </a:t>
            </a:r>
            <a:r>
              <a:rPr baseline="31999"/>
              <a:t>23</a:t>
            </a:r>
            <a:r>
              <a:t> </a:t>
            </a:r>
            <a:r>
              <a:rPr>
                <a:solidFill>
                  <a:schemeClr val="accent5"/>
                </a:solidFill>
              </a:rPr>
              <a:t>But if your eye is bad, your whole body will be full of darkness. If therefore the light that is in you is darkness, how great </a:t>
            </a:r>
            <a:r>
              <a:rPr i="1">
                <a:solidFill>
                  <a:schemeClr val="accent5"/>
                </a:solidFill>
              </a:rPr>
              <a:t>is</a:t>
            </a:r>
            <a:r>
              <a:rPr>
                <a:solidFill>
                  <a:schemeClr val="accent5"/>
                </a:solidFill>
              </a:rPr>
              <a:t> that darkness</a:t>
            </a:r>
            <a:r>
              <a:t>! </a:t>
            </a:r>
            <a:r>
              <a:rPr baseline="31999"/>
              <a:t>24</a:t>
            </a:r>
            <a:r>
              <a:t> “</a:t>
            </a:r>
            <a:r>
              <a:rPr>
                <a:solidFill>
                  <a:schemeClr val="accent5"/>
                </a:solidFill>
              </a:rPr>
              <a:t>No one can serve two masters; for either he will hate the one and love the other, or else he will be loyal to the one and despise the other. You cannot serve God and mammon</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Righteousness of the Kingdom Can Be Found By All Who Truly Desire It - “Ask, Seek, &amp; Knock” -  (7-8)"/>
          <p:cNvSpPr/>
          <p:nvPr/>
        </p:nvSpPr>
        <p:spPr>
          <a:xfrm>
            <a:off x="379314" y="1976535"/>
            <a:ext cx="23625373" cy="2411116"/>
          </a:xfrm>
          <a:prstGeom prst="rect">
            <a:avLst/>
          </a:prstGeom>
          <a:gradFill>
            <a:gsLst>
              <a:gs pos="0">
                <a:srgbClr val="212121"/>
              </a:gs>
              <a:gs pos="100000">
                <a:srgbClr val="58596B"/>
              </a:gs>
            </a:gsLst>
            <a:lin ang="5400000"/>
          </a:gradFill>
          <a:ln w="12700">
            <a:miter lim="400000"/>
          </a:ln>
          <a:effectLst>
            <a:outerShdw sx="100000" sy="100000" kx="0" ky="0" algn="b" rotWithShape="0" blurRad="228600" dist="1143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1500"/>
              </a:spcBef>
              <a:defRPr sz="8000">
                <a:solidFill>
                  <a:srgbClr val="FFFFFF"/>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lvl1pPr>
          </a:lstStyle>
          <a:p>
            <a:pPr/>
            <a:r>
              <a:t>Righteousness of the Kingdom Can Be Found By All Who Truly Desire It - “Ask, Seek, &amp; Knock” -  (7-8)</a:t>
            </a:r>
          </a:p>
        </p:txBody>
      </p:sp>
      <p:sp>
        <p:nvSpPr>
          <p:cNvPr id="155" name="Faith / Trust"/>
          <p:cNvSpPr/>
          <p:nvPr/>
        </p:nvSpPr>
        <p:spPr>
          <a:xfrm>
            <a:off x="11102578" y="5113009"/>
            <a:ext cx="13248085" cy="1122190"/>
          </a:xfrm>
          <a:prstGeom prst="rect">
            <a:avLst/>
          </a:prstGeom>
          <a:gradFill>
            <a:gsLst>
              <a:gs pos="0">
                <a:srgbClr val="DE8D75"/>
              </a:gs>
              <a:gs pos="27999">
                <a:srgbClr val="E1A391"/>
              </a:gs>
              <a:gs pos="100000">
                <a:srgbClr val="F5E1DC"/>
              </a:gs>
            </a:gsLst>
            <a:lin ang="16200000"/>
          </a:gradFill>
          <a:ln w="12700">
            <a:solidFill>
              <a:srgbClr val="B57860"/>
            </a:solidFill>
            <a:miter lim="400000"/>
          </a:ln>
          <a:effectLst>
            <a:outerShdw sx="100000" sy="100000" kx="0" ky="0" algn="b" rotWithShape="0" blurRad="177800" dist="177800" dir="3360000">
              <a:srgbClr val="000000">
                <a:alpha val="90000"/>
              </a:srgbClr>
            </a:outerShdw>
          </a:effectLst>
          <a:extLst>
            <a:ext uri="{C572A759-6A51-4108-AA02-DFA0A04FC94B}">
              <ma14:wrappingTextBoxFlag xmlns:ma14="http://schemas.microsoft.com/office/mac/drawingml/2011/main" val="1"/>
            </a:ext>
          </a:extLst>
        </p:spPr>
        <p:txBody>
          <a:bodyPr lIns="71437" tIns="71437" rIns="71437" bIns="71437">
            <a:spAutoFit/>
          </a:bodyPr>
          <a:lstStyle>
            <a:lvl1pPr marL="57150" marR="57150" algn="ctr" defTabSz="1303734">
              <a:lnSpc>
                <a:spcPct val="100000"/>
              </a:lnSpc>
              <a:spcBef>
                <a:spcPts val="0"/>
              </a:spcBef>
              <a:buClr>
                <a:srgbClr val="000000"/>
              </a:buClr>
              <a:buFont typeface="Times New Roman"/>
              <a:defRPr b="1" sz="6800">
                <a:solidFill>
                  <a:srgbClr val="000000"/>
                </a:solidFill>
                <a:uFill>
                  <a:solidFill>
                    <a:srgbClr val="000000"/>
                  </a:solidFill>
                </a:uFill>
                <a:latin typeface="Times New Roman"/>
                <a:ea typeface="Times New Roman"/>
                <a:cs typeface="Times New Roman"/>
                <a:sym typeface="Times New Roman"/>
              </a:defRPr>
            </a:lvl1pPr>
          </a:lstStyle>
          <a:p>
            <a:pPr/>
            <a:r>
              <a:t>Faith / Trust</a:t>
            </a:r>
          </a:p>
        </p:txBody>
      </p:sp>
      <p:sp>
        <p:nvSpPr>
          <p:cNvPr id="156" name="Diligently Pursue"/>
          <p:cNvSpPr/>
          <p:nvPr/>
        </p:nvSpPr>
        <p:spPr>
          <a:xfrm>
            <a:off x="11102578" y="6893718"/>
            <a:ext cx="13248085" cy="1122190"/>
          </a:xfrm>
          <a:prstGeom prst="rect">
            <a:avLst/>
          </a:prstGeom>
          <a:gradFill>
            <a:gsLst>
              <a:gs pos="0">
                <a:srgbClr val="F3B982"/>
              </a:gs>
              <a:gs pos="27999">
                <a:srgbClr val="F3C399"/>
              </a:gs>
              <a:gs pos="100000">
                <a:srgbClr val="FBEADD"/>
              </a:gs>
            </a:gsLst>
            <a:lin ang="16200000"/>
          </a:gradFill>
          <a:ln w="12700">
            <a:solidFill>
              <a:srgbClr val="CFA880"/>
            </a:solidFill>
            <a:miter lim="400000"/>
          </a:ln>
          <a:effectLst>
            <a:outerShdw sx="100000" sy="100000" kx="0" ky="0" algn="b" rotWithShape="0" blurRad="177800" dist="177800" dir="3360000">
              <a:srgbClr val="000000">
                <a:alpha val="90000"/>
              </a:srgbClr>
            </a:outerShdw>
          </a:effectLst>
          <a:extLst>
            <a:ext uri="{C572A759-6A51-4108-AA02-DFA0A04FC94B}">
              <ma14:wrappingTextBoxFlag xmlns:ma14="http://schemas.microsoft.com/office/mac/drawingml/2011/main" val="1"/>
            </a:ext>
          </a:extLst>
        </p:spPr>
        <p:txBody>
          <a:bodyPr lIns="71437" tIns="71437" rIns="71437" bIns="71437">
            <a:spAutoFit/>
          </a:bodyPr>
          <a:lstStyle>
            <a:lvl1pPr marL="57150" marR="57150" algn="ctr" defTabSz="1303734">
              <a:lnSpc>
                <a:spcPct val="100000"/>
              </a:lnSpc>
              <a:spcBef>
                <a:spcPts val="0"/>
              </a:spcBef>
              <a:buClr>
                <a:srgbClr val="000000"/>
              </a:buClr>
              <a:buFont typeface="Times New Roman"/>
              <a:defRPr b="1" sz="6800">
                <a:solidFill>
                  <a:srgbClr val="000000"/>
                </a:solidFill>
                <a:uFill>
                  <a:solidFill>
                    <a:srgbClr val="000000"/>
                  </a:solidFill>
                </a:uFill>
                <a:latin typeface="Times New Roman"/>
                <a:ea typeface="Times New Roman"/>
                <a:cs typeface="Times New Roman"/>
                <a:sym typeface="Times New Roman"/>
              </a:defRPr>
            </a:lvl1pPr>
          </a:lstStyle>
          <a:p>
            <a:pPr/>
            <a:r>
              <a:t>Diligently Pursue</a:t>
            </a:r>
          </a:p>
        </p:txBody>
      </p:sp>
      <p:sp>
        <p:nvSpPr>
          <p:cNvPr id="157" name="Submission / Obedience"/>
          <p:cNvSpPr/>
          <p:nvPr/>
        </p:nvSpPr>
        <p:spPr>
          <a:xfrm>
            <a:off x="11102578" y="8674427"/>
            <a:ext cx="13248085" cy="1122190"/>
          </a:xfrm>
          <a:prstGeom prst="rect">
            <a:avLst/>
          </a:prstGeom>
          <a:gradFill>
            <a:gsLst>
              <a:gs pos="0">
                <a:srgbClr val="CFBF96"/>
              </a:gs>
              <a:gs pos="27999">
                <a:srgbClr val="D6C8A8"/>
              </a:gs>
              <a:gs pos="100000">
                <a:srgbClr val="F1ECE3"/>
              </a:gs>
            </a:gsLst>
            <a:lin ang="16200000"/>
          </a:gradFill>
          <a:ln w="12700">
            <a:solidFill>
              <a:srgbClr val="B1A587"/>
            </a:solidFill>
            <a:miter lim="400000"/>
          </a:ln>
          <a:effectLst>
            <a:outerShdw sx="100000" sy="100000" kx="0" ky="0" algn="b" rotWithShape="0" blurRad="177800" dist="177800" dir="3360000">
              <a:srgbClr val="000000">
                <a:alpha val="90000"/>
              </a:srgbClr>
            </a:outerShdw>
          </a:effectLst>
          <a:extLst>
            <a:ext uri="{C572A759-6A51-4108-AA02-DFA0A04FC94B}">
              <ma14:wrappingTextBoxFlag xmlns:ma14="http://schemas.microsoft.com/office/mac/drawingml/2011/main" val="1"/>
            </a:ext>
          </a:extLst>
        </p:spPr>
        <p:txBody>
          <a:bodyPr lIns="71437" tIns="71437" rIns="71437" bIns="71437">
            <a:spAutoFit/>
          </a:bodyPr>
          <a:lstStyle>
            <a:lvl1pPr marL="57150" marR="57150" algn="ctr" defTabSz="1303734">
              <a:lnSpc>
                <a:spcPct val="100000"/>
              </a:lnSpc>
              <a:spcBef>
                <a:spcPts val="0"/>
              </a:spcBef>
              <a:buClr>
                <a:srgbClr val="000000"/>
              </a:buClr>
              <a:buFont typeface="Times New Roman"/>
              <a:defRPr b="1" sz="6800">
                <a:solidFill>
                  <a:srgbClr val="000000"/>
                </a:solidFill>
                <a:uFill>
                  <a:solidFill>
                    <a:srgbClr val="000000"/>
                  </a:solidFill>
                </a:uFill>
                <a:latin typeface="Times New Roman"/>
                <a:ea typeface="Times New Roman"/>
                <a:cs typeface="Times New Roman"/>
                <a:sym typeface="Times New Roman"/>
              </a:defRPr>
            </a:lvl1pPr>
          </a:lstStyle>
          <a:p>
            <a:pPr/>
            <a:r>
              <a:t>Submission / Obedience</a:t>
            </a:r>
          </a:p>
        </p:txBody>
      </p:sp>
      <p:sp>
        <p:nvSpPr>
          <p:cNvPr id="158" name="Hebrews 11:6 (NKJV)  But without faith it is impossible to please Him, for he who comes to God must believe that He is, and that He is a rewarder of those who diligently seek Him."/>
          <p:cNvSpPr/>
          <p:nvPr/>
        </p:nvSpPr>
        <p:spPr>
          <a:xfrm>
            <a:off x="7309024" y="10183789"/>
            <a:ext cx="16624312" cy="3861322"/>
          </a:xfrm>
          <a:prstGeom prst="rect">
            <a:avLst/>
          </a:prstGeom>
          <a:ln w="12700">
            <a:miter lim="400000"/>
          </a:ln>
          <a:effectLst>
            <a:outerShdw sx="100000" sy="100000" kx="0" ky="0" algn="b" rotWithShape="0" blurRad="177800" dist="177800" dir="336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p>
            <a:pPr algn="ctr" defTabSz="821531">
              <a:lnSpc>
                <a:spcPct val="100000"/>
              </a:lnSpc>
              <a:spcBef>
                <a:spcPts val="0"/>
              </a:spcBef>
              <a:defRPr sz="5200">
                <a:solidFill>
                  <a:srgbClr val="FFFFFF"/>
                </a:solidFill>
                <a:effectLst>
                  <a:outerShdw sx="100000" sy="100000" kx="0" ky="0" algn="b" rotWithShape="0" blurRad="127000" dist="127000" dir="3360000">
                    <a:srgbClr val="000000"/>
                  </a:outerShdw>
                </a:effectLst>
                <a:latin typeface="Times New Roman"/>
                <a:ea typeface="Times New Roman"/>
                <a:cs typeface="Times New Roman"/>
                <a:sym typeface="Times New Roman"/>
              </a:defRPr>
            </a:pPr>
            <a:r>
              <a:t>Hebrews 11:6 (NKJV) </a:t>
            </a:r>
            <a:br/>
            <a:r>
              <a:t>But without faith it is impossible to please Him, for he who comes to God must believe that He is, and that He is a rewarder of those who diligently seek Him. </a:t>
            </a:r>
            <a:br/>
          </a:p>
        </p:txBody>
      </p:sp>
      <p:sp>
        <p:nvSpPr>
          <p:cNvPr id="159" name="Ask"/>
          <p:cNvSpPr/>
          <p:nvPr/>
        </p:nvSpPr>
        <p:spPr>
          <a:xfrm>
            <a:off x="7852171" y="4827259"/>
            <a:ext cx="3804048" cy="1607345"/>
          </a:xfrm>
          <a:prstGeom prst="ellipse">
            <a:avLst/>
          </a:prstGeom>
          <a:gradFill>
            <a:gsLst>
              <a:gs pos="0">
                <a:srgbClr val="FF40FF"/>
              </a:gs>
              <a:gs pos="100000">
                <a:srgbClr val="670800"/>
              </a:gs>
            </a:gsLst>
            <a:lin ang="5400000"/>
          </a:gradFill>
          <a:ln w="12700">
            <a:miter lim="400000"/>
          </a:ln>
          <a:effectLst>
            <a:outerShdw sx="100000" sy="100000" kx="0" ky="0" algn="b" rotWithShape="0" blurRad="241300" dist="571500" dir="540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6000">
                <a:solidFill>
                  <a:srgbClr val="FFFFFF"/>
                </a:solidFill>
                <a:effectLst>
                  <a:outerShdw sx="100000" sy="100000" kx="0" ky="0" algn="b" rotWithShape="0" blurRad="177800" dist="76200" dir="1920000">
                    <a:srgbClr val="000000"/>
                  </a:outerShdw>
                </a:effectLst>
                <a:latin typeface="Times New Roman"/>
                <a:ea typeface="Times New Roman"/>
                <a:cs typeface="Times New Roman"/>
                <a:sym typeface="Times New Roman"/>
              </a:defRPr>
            </a:lvl1pPr>
          </a:lstStyle>
          <a:p>
            <a:pPr/>
            <a:r>
              <a:t>Ask</a:t>
            </a:r>
          </a:p>
        </p:txBody>
      </p:sp>
      <p:sp>
        <p:nvSpPr>
          <p:cNvPr id="160" name="Seek"/>
          <p:cNvSpPr/>
          <p:nvPr/>
        </p:nvSpPr>
        <p:spPr>
          <a:xfrm>
            <a:off x="7852171" y="6607968"/>
            <a:ext cx="3804048" cy="1607345"/>
          </a:xfrm>
          <a:prstGeom prst="ellipse">
            <a:avLst/>
          </a:prstGeom>
          <a:gradFill>
            <a:gsLst>
              <a:gs pos="0">
                <a:srgbClr val="FF40FF"/>
              </a:gs>
              <a:gs pos="100000">
                <a:srgbClr val="670800"/>
              </a:gs>
            </a:gsLst>
            <a:lin ang="5400000"/>
          </a:gradFill>
          <a:ln w="12700">
            <a:miter lim="400000"/>
          </a:ln>
          <a:effectLst>
            <a:outerShdw sx="100000" sy="100000" kx="0" ky="0" algn="b" rotWithShape="0" blurRad="241300" dist="571500" dir="540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6000">
                <a:solidFill>
                  <a:srgbClr val="FFFFFF"/>
                </a:solidFill>
                <a:effectLst>
                  <a:outerShdw sx="100000" sy="100000" kx="0" ky="0" algn="b" rotWithShape="0" blurRad="177800" dist="76200" dir="1920000">
                    <a:srgbClr val="000000"/>
                  </a:outerShdw>
                </a:effectLst>
                <a:latin typeface="Times New Roman"/>
                <a:ea typeface="Times New Roman"/>
                <a:cs typeface="Times New Roman"/>
                <a:sym typeface="Times New Roman"/>
              </a:defRPr>
            </a:lvl1pPr>
          </a:lstStyle>
          <a:p>
            <a:pPr/>
            <a:r>
              <a:t>Seek</a:t>
            </a:r>
          </a:p>
        </p:txBody>
      </p:sp>
      <p:sp>
        <p:nvSpPr>
          <p:cNvPr id="161" name="Knock"/>
          <p:cNvSpPr/>
          <p:nvPr/>
        </p:nvSpPr>
        <p:spPr>
          <a:xfrm>
            <a:off x="7852171" y="8388677"/>
            <a:ext cx="3804048" cy="1607345"/>
          </a:xfrm>
          <a:prstGeom prst="ellipse">
            <a:avLst/>
          </a:prstGeom>
          <a:gradFill>
            <a:gsLst>
              <a:gs pos="0">
                <a:srgbClr val="FF40FF"/>
              </a:gs>
              <a:gs pos="100000">
                <a:srgbClr val="670800"/>
              </a:gs>
            </a:gsLst>
            <a:lin ang="5400000"/>
          </a:gradFill>
          <a:ln w="12700">
            <a:miter lim="400000"/>
          </a:ln>
          <a:effectLst>
            <a:outerShdw sx="100000" sy="100000" kx="0" ky="0" algn="b" rotWithShape="0" blurRad="241300" dist="571500" dir="540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6000">
                <a:solidFill>
                  <a:srgbClr val="FFFFFF"/>
                </a:solidFill>
                <a:effectLst>
                  <a:outerShdw sx="100000" sy="100000" kx="0" ky="0" algn="b" rotWithShape="0" blurRad="177800" dist="76200" dir="1920000">
                    <a:srgbClr val="000000"/>
                  </a:outerShdw>
                </a:effectLst>
                <a:latin typeface="Times New Roman"/>
                <a:ea typeface="Times New Roman"/>
                <a:cs typeface="Times New Roman"/>
                <a:sym typeface="Times New Roman"/>
              </a:defRPr>
            </a:lvl1pPr>
          </a:lstStyle>
          <a:p>
            <a:pPr/>
            <a:r>
              <a:t>Knock</a:t>
            </a:r>
          </a:p>
        </p:txBody>
      </p:sp>
      <p:sp>
        <p:nvSpPr>
          <p:cNvPr id="162"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pic>
        <p:nvPicPr>
          <p:cNvPr id="163" name="image10.png" descr="image10.png"/>
          <p:cNvPicPr>
            <a:picLocks noChangeAspect="1"/>
          </p:cNvPicPr>
          <p:nvPr/>
        </p:nvPicPr>
        <p:blipFill>
          <a:blip r:embed="rId2">
            <a:extLst/>
          </a:blip>
          <a:srcRect l="0" t="361" r="0" b="0"/>
          <a:stretch>
            <a:fillRect/>
          </a:stretch>
        </p:blipFill>
        <p:spPr>
          <a:xfrm flipH="1">
            <a:off x="-32584" y="4305160"/>
            <a:ext cx="6887343" cy="9448269"/>
          </a:xfrm>
          <a:custGeom>
            <a:avLst/>
            <a:gdLst/>
            <a:ahLst/>
            <a:cxnLst>
              <a:cxn ang="0">
                <a:pos x="wd2" y="hd2"/>
              </a:cxn>
              <a:cxn ang="5400000">
                <a:pos x="wd2" y="hd2"/>
              </a:cxn>
              <a:cxn ang="10800000">
                <a:pos x="wd2" y="hd2"/>
              </a:cxn>
              <a:cxn ang="16200000">
                <a:pos x="wd2" y="hd2"/>
              </a:cxn>
            </a:cxnLst>
            <a:rect l="0" t="0" r="r" b="b"/>
            <a:pathLst>
              <a:path w="21600" h="21598" fill="norm" stroke="1" extrusionOk="0">
                <a:moveTo>
                  <a:pt x="11849" y="2"/>
                </a:moveTo>
                <a:cubicBezTo>
                  <a:pt x="11774" y="-2"/>
                  <a:pt x="11705" y="-1"/>
                  <a:pt x="11653" y="9"/>
                </a:cubicBezTo>
                <a:cubicBezTo>
                  <a:pt x="11589" y="20"/>
                  <a:pt x="11527" y="26"/>
                  <a:pt x="11514" y="20"/>
                </a:cubicBezTo>
                <a:cubicBezTo>
                  <a:pt x="11502" y="15"/>
                  <a:pt x="11463" y="38"/>
                  <a:pt x="11429" y="71"/>
                </a:cubicBezTo>
                <a:cubicBezTo>
                  <a:pt x="11390" y="108"/>
                  <a:pt x="11265" y="138"/>
                  <a:pt x="11106" y="150"/>
                </a:cubicBezTo>
                <a:cubicBezTo>
                  <a:pt x="10964" y="161"/>
                  <a:pt x="10810" y="183"/>
                  <a:pt x="10763" y="201"/>
                </a:cubicBezTo>
                <a:cubicBezTo>
                  <a:pt x="10715" y="219"/>
                  <a:pt x="10534" y="253"/>
                  <a:pt x="10358" y="277"/>
                </a:cubicBezTo>
                <a:cubicBezTo>
                  <a:pt x="9700" y="367"/>
                  <a:pt x="8929" y="530"/>
                  <a:pt x="8606" y="649"/>
                </a:cubicBezTo>
                <a:cubicBezTo>
                  <a:pt x="8011" y="867"/>
                  <a:pt x="7442" y="1140"/>
                  <a:pt x="7259" y="1292"/>
                </a:cubicBezTo>
                <a:cubicBezTo>
                  <a:pt x="7161" y="1374"/>
                  <a:pt x="7055" y="1442"/>
                  <a:pt x="7024" y="1442"/>
                </a:cubicBezTo>
                <a:cubicBezTo>
                  <a:pt x="6993" y="1442"/>
                  <a:pt x="6939" y="1482"/>
                  <a:pt x="6904" y="1531"/>
                </a:cubicBezTo>
                <a:cubicBezTo>
                  <a:pt x="6869" y="1580"/>
                  <a:pt x="6813" y="1616"/>
                  <a:pt x="6780" y="1611"/>
                </a:cubicBezTo>
                <a:cubicBezTo>
                  <a:pt x="6746" y="1605"/>
                  <a:pt x="6732" y="1618"/>
                  <a:pt x="6750" y="1639"/>
                </a:cubicBezTo>
                <a:cubicBezTo>
                  <a:pt x="6767" y="1660"/>
                  <a:pt x="6716" y="1721"/>
                  <a:pt x="6637" y="1775"/>
                </a:cubicBezTo>
                <a:cubicBezTo>
                  <a:pt x="6505" y="1865"/>
                  <a:pt x="6136" y="2251"/>
                  <a:pt x="6136" y="2299"/>
                </a:cubicBezTo>
                <a:cubicBezTo>
                  <a:pt x="6136" y="2311"/>
                  <a:pt x="6084" y="2379"/>
                  <a:pt x="6022" y="2453"/>
                </a:cubicBezTo>
                <a:cubicBezTo>
                  <a:pt x="5959" y="2526"/>
                  <a:pt x="5856" y="2683"/>
                  <a:pt x="5791" y="2801"/>
                </a:cubicBezTo>
                <a:cubicBezTo>
                  <a:pt x="5727" y="2919"/>
                  <a:pt x="5660" y="3032"/>
                  <a:pt x="5642" y="3052"/>
                </a:cubicBezTo>
                <a:cubicBezTo>
                  <a:pt x="5585" y="3114"/>
                  <a:pt x="5219" y="3963"/>
                  <a:pt x="5010" y="4518"/>
                </a:cubicBezTo>
                <a:cubicBezTo>
                  <a:pt x="4898" y="4813"/>
                  <a:pt x="4775" y="5135"/>
                  <a:pt x="4736" y="5233"/>
                </a:cubicBezTo>
                <a:cubicBezTo>
                  <a:pt x="4663" y="5417"/>
                  <a:pt x="4621" y="5676"/>
                  <a:pt x="4616" y="5975"/>
                </a:cubicBezTo>
                <a:cubicBezTo>
                  <a:pt x="4615" y="6102"/>
                  <a:pt x="4592" y="6152"/>
                  <a:pt x="4522" y="6179"/>
                </a:cubicBezTo>
                <a:cubicBezTo>
                  <a:pt x="4380" y="6234"/>
                  <a:pt x="3835" y="6152"/>
                  <a:pt x="3644" y="6046"/>
                </a:cubicBezTo>
                <a:cubicBezTo>
                  <a:pt x="3557" y="5998"/>
                  <a:pt x="3485" y="5966"/>
                  <a:pt x="3485" y="5976"/>
                </a:cubicBezTo>
                <a:cubicBezTo>
                  <a:pt x="3485" y="6026"/>
                  <a:pt x="3986" y="6348"/>
                  <a:pt x="4206" y="6438"/>
                </a:cubicBezTo>
                <a:cubicBezTo>
                  <a:pt x="4345" y="6496"/>
                  <a:pt x="4487" y="6567"/>
                  <a:pt x="4521" y="6596"/>
                </a:cubicBezTo>
                <a:cubicBezTo>
                  <a:pt x="4565" y="6635"/>
                  <a:pt x="4582" y="6863"/>
                  <a:pt x="4585" y="7426"/>
                </a:cubicBezTo>
                <a:cubicBezTo>
                  <a:pt x="4591" y="8410"/>
                  <a:pt x="4519" y="8905"/>
                  <a:pt x="4394" y="8757"/>
                </a:cubicBezTo>
                <a:cubicBezTo>
                  <a:pt x="4377" y="8737"/>
                  <a:pt x="4342" y="8721"/>
                  <a:pt x="4317" y="8721"/>
                </a:cubicBezTo>
                <a:cubicBezTo>
                  <a:pt x="4257" y="8721"/>
                  <a:pt x="4257" y="8853"/>
                  <a:pt x="4317" y="8880"/>
                </a:cubicBezTo>
                <a:cubicBezTo>
                  <a:pt x="4420" y="8927"/>
                  <a:pt x="4514" y="9122"/>
                  <a:pt x="4466" y="9188"/>
                </a:cubicBezTo>
                <a:cubicBezTo>
                  <a:pt x="4405" y="9271"/>
                  <a:pt x="4483" y="9311"/>
                  <a:pt x="4565" y="9239"/>
                </a:cubicBezTo>
                <a:cubicBezTo>
                  <a:pt x="4599" y="9210"/>
                  <a:pt x="4688" y="9186"/>
                  <a:pt x="4762" y="9186"/>
                </a:cubicBezTo>
                <a:cubicBezTo>
                  <a:pt x="4909" y="9186"/>
                  <a:pt x="5351" y="9350"/>
                  <a:pt x="5351" y="9405"/>
                </a:cubicBezTo>
                <a:cubicBezTo>
                  <a:pt x="5351" y="9470"/>
                  <a:pt x="5202" y="9480"/>
                  <a:pt x="5083" y="9423"/>
                </a:cubicBezTo>
                <a:cubicBezTo>
                  <a:pt x="5011" y="9388"/>
                  <a:pt x="4952" y="9379"/>
                  <a:pt x="4934" y="9400"/>
                </a:cubicBezTo>
                <a:cubicBezTo>
                  <a:pt x="4918" y="9420"/>
                  <a:pt x="4984" y="9463"/>
                  <a:pt x="5082" y="9497"/>
                </a:cubicBezTo>
                <a:cubicBezTo>
                  <a:pt x="5248" y="9555"/>
                  <a:pt x="5271" y="9555"/>
                  <a:pt x="5401" y="9501"/>
                </a:cubicBezTo>
                <a:cubicBezTo>
                  <a:pt x="5559" y="9435"/>
                  <a:pt x="5596" y="9448"/>
                  <a:pt x="5596" y="9570"/>
                </a:cubicBezTo>
                <a:cubicBezTo>
                  <a:pt x="5596" y="9843"/>
                  <a:pt x="5170" y="10077"/>
                  <a:pt x="4699" y="10063"/>
                </a:cubicBezTo>
                <a:cubicBezTo>
                  <a:pt x="4510" y="10057"/>
                  <a:pt x="4453" y="10069"/>
                  <a:pt x="4412" y="10124"/>
                </a:cubicBezTo>
                <a:cubicBezTo>
                  <a:pt x="4385" y="10162"/>
                  <a:pt x="4333" y="10185"/>
                  <a:pt x="4298" y="10175"/>
                </a:cubicBezTo>
                <a:cubicBezTo>
                  <a:pt x="4263" y="10165"/>
                  <a:pt x="4211" y="10174"/>
                  <a:pt x="4182" y="10195"/>
                </a:cubicBezTo>
                <a:cubicBezTo>
                  <a:pt x="4153" y="10216"/>
                  <a:pt x="4051" y="10236"/>
                  <a:pt x="3954" y="10238"/>
                </a:cubicBezTo>
                <a:cubicBezTo>
                  <a:pt x="3714" y="10243"/>
                  <a:pt x="3717" y="10296"/>
                  <a:pt x="3964" y="10396"/>
                </a:cubicBezTo>
                <a:cubicBezTo>
                  <a:pt x="4323" y="10540"/>
                  <a:pt x="4118" y="10600"/>
                  <a:pt x="3698" y="10474"/>
                </a:cubicBezTo>
                <a:lnTo>
                  <a:pt x="3461" y="10402"/>
                </a:lnTo>
                <a:lnTo>
                  <a:pt x="3626" y="10506"/>
                </a:lnTo>
                <a:cubicBezTo>
                  <a:pt x="3777" y="10602"/>
                  <a:pt x="3783" y="10613"/>
                  <a:pt x="3699" y="10645"/>
                </a:cubicBezTo>
                <a:cubicBezTo>
                  <a:pt x="3649" y="10664"/>
                  <a:pt x="3537" y="10691"/>
                  <a:pt x="3450" y="10705"/>
                </a:cubicBezTo>
                <a:cubicBezTo>
                  <a:pt x="3363" y="10719"/>
                  <a:pt x="3296" y="10748"/>
                  <a:pt x="3302" y="10771"/>
                </a:cubicBezTo>
                <a:cubicBezTo>
                  <a:pt x="3309" y="10799"/>
                  <a:pt x="3245" y="10810"/>
                  <a:pt x="3117" y="10806"/>
                </a:cubicBezTo>
                <a:lnTo>
                  <a:pt x="2921" y="10798"/>
                </a:lnTo>
                <a:lnTo>
                  <a:pt x="3064" y="10855"/>
                </a:lnTo>
                <a:cubicBezTo>
                  <a:pt x="3294" y="10946"/>
                  <a:pt x="4270" y="10986"/>
                  <a:pt x="4690" y="10922"/>
                </a:cubicBezTo>
                <a:cubicBezTo>
                  <a:pt x="5025" y="10871"/>
                  <a:pt x="5173" y="10890"/>
                  <a:pt x="5045" y="10967"/>
                </a:cubicBezTo>
                <a:cubicBezTo>
                  <a:pt x="5009" y="10989"/>
                  <a:pt x="4925" y="11014"/>
                  <a:pt x="4858" y="11023"/>
                </a:cubicBezTo>
                <a:cubicBezTo>
                  <a:pt x="4791" y="11033"/>
                  <a:pt x="4638" y="11067"/>
                  <a:pt x="4517" y="11099"/>
                </a:cubicBezTo>
                <a:cubicBezTo>
                  <a:pt x="4395" y="11131"/>
                  <a:pt x="4031" y="11204"/>
                  <a:pt x="3707" y="11261"/>
                </a:cubicBezTo>
                <a:cubicBezTo>
                  <a:pt x="3383" y="11318"/>
                  <a:pt x="3021" y="11389"/>
                  <a:pt x="2903" y="11420"/>
                </a:cubicBezTo>
                <a:cubicBezTo>
                  <a:pt x="2784" y="11450"/>
                  <a:pt x="2632" y="11475"/>
                  <a:pt x="2564" y="11475"/>
                </a:cubicBezTo>
                <a:cubicBezTo>
                  <a:pt x="2260" y="11475"/>
                  <a:pt x="1970" y="11728"/>
                  <a:pt x="1887" y="12062"/>
                </a:cubicBezTo>
                <a:cubicBezTo>
                  <a:pt x="1868" y="12139"/>
                  <a:pt x="1711" y="12401"/>
                  <a:pt x="1540" y="12644"/>
                </a:cubicBezTo>
                <a:cubicBezTo>
                  <a:pt x="1296" y="12988"/>
                  <a:pt x="1227" y="13120"/>
                  <a:pt x="1227" y="13242"/>
                </a:cubicBezTo>
                <a:cubicBezTo>
                  <a:pt x="1227" y="13331"/>
                  <a:pt x="1198" y="13416"/>
                  <a:pt x="1160" y="13439"/>
                </a:cubicBezTo>
                <a:cubicBezTo>
                  <a:pt x="1068" y="13495"/>
                  <a:pt x="965" y="13777"/>
                  <a:pt x="1004" y="13867"/>
                </a:cubicBezTo>
                <a:cubicBezTo>
                  <a:pt x="1022" y="13907"/>
                  <a:pt x="1006" y="13985"/>
                  <a:pt x="968" y="14040"/>
                </a:cubicBezTo>
                <a:cubicBezTo>
                  <a:pt x="931" y="14095"/>
                  <a:pt x="849" y="14269"/>
                  <a:pt x="787" y="14426"/>
                </a:cubicBezTo>
                <a:cubicBezTo>
                  <a:pt x="725" y="14584"/>
                  <a:pt x="620" y="14791"/>
                  <a:pt x="554" y="14887"/>
                </a:cubicBezTo>
                <a:cubicBezTo>
                  <a:pt x="488" y="14983"/>
                  <a:pt x="445" y="15092"/>
                  <a:pt x="458" y="15129"/>
                </a:cubicBezTo>
                <a:cubicBezTo>
                  <a:pt x="471" y="15165"/>
                  <a:pt x="459" y="15205"/>
                  <a:pt x="432" y="15217"/>
                </a:cubicBezTo>
                <a:cubicBezTo>
                  <a:pt x="404" y="15230"/>
                  <a:pt x="396" y="15303"/>
                  <a:pt x="412" y="15387"/>
                </a:cubicBezTo>
                <a:cubicBezTo>
                  <a:pt x="428" y="15468"/>
                  <a:pt x="418" y="15632"/>
                  <a:pt x="391" y="15750"/>
                </a:cubicBezTo>
                <a:cubicBezTo>
                  <a:pt x="364" y="15868"/>
                  <a:pt x="313" y="16167"/>
                  <a:pt x="278" y="16415"/>
                </a:cubicBezTo>
                <a:cubicBezTo>
                  <a:pt x="233" y="16727"/>
                  <a:pt x="179" y="16915"/>
                  <a:pt x="106" y="17026"/>
                </a:cubicBezTo>
                <a:cubicBezTo>
                  <a:pt x="1" y="17184"/>
                  <a:pt x="0" y="17203"/>
                  <a:pt x="0" y="19392"/>
                </a:cubicBezTo>
                <a:lnTo>
                  <a:pt x="0" y="21598"/>
                </a:lnTo>
                <a:lnTo>
                  <a:pt x="10800" y="21598"/>
                </a:lnTo>
                <a:lnTo>
                  <a:pt x="21600" y="21598"/>
                </a:lnTo>
                <a:lnTo>
                  <a:pt x="21600" y="16221"/>
                </a:lnTo>
                <a:lnTo>
                  <a:pt x="21600" y="10845"/>
                </a:lnTo>
                <a:lnTo>
                  <a:pt x="21342" y="10787"/>
                </a:lnTo>
                <a:cubicBezTo>
                  <a:pt x="21201" y="10756"/>
                  <a:pt x="21007" y="10719"/>
                  <a:pt x="20913" y="10706"/>
                </a:cubicBezTo>
                <a:cubicBezTo>
                  <a:pt x="20818" y="10692"/>
                  <a:pt x="20552" y="10643"/>
                  <a:pt x="20323" y="10596"/>
                </a:cubicBezTo>
                <a:cubicBezTo>
                  <a:pt x="20093" y="10549"/>
                  <a:pt x="19697" y="10478"/>
                  <a:pt x="19442" y="10438"/>
                </a:cubicBezTo>
                <a:cubicBezTo>
                  <a:pt x="19186" y="10399"/>
                  <a:pt x="18958" y="10352"/>
                  <a:pt x="18934" y="10334"/>
                </a:cubicBezTo>
                <a:cubicBezTo>
                  <a:pt x="18852" y="10274"/>
                  <a:pt x="19135" y="10181"/>
                  <a:pt x="19427" y="10171"/>
                </a:cubicBezTo>
                <a:cubicBezTo>
                  <a:pt x="19760" y="10161"/>
                  <a:pt x="19949" y="10195"/>
                  <a:pt x="20151" y="10301"/>
                </a:cubicBezTo>
                <a:lnTo>
                  <a:pt x="20299" y="10378"/>
                </a:lnTo>
                <a:lnTo>
                  <a:pt x="20206" y="10301"/>
                </a:lnTo>
                <a:cubicBezTo>
                  <a:pt x="20092" y="10207"/>
                  <a:pt x="19721" y="10044"/>
                  <a:pt x="19618" y="10044"/>
                </a:cubicBezTo>
                <a:cubicBezTo>
                  <a:pt x="19478" y="10044"/>
                  <a:pt x="19494" y="9984"/>
                  <a:pt x="19686" y="9798"/>
                </a:cubicBezTo>
                <a:cubicBezTo>
                  <a:pt x="19792" y="9695"/>
                  <a:pt x="19902" y="9552"/>
                  <a:pt x="19930" y="9479"/>
                </a:cubicBezTo>
                <a:cubicBezTo>
                  <a:pt x="20002" y="9289"/>
                  <a:pt x="19995" y="8710"/>
                  <a:pt x="19920" y="8655"/>
                </a:cubicBezTo>
                <a:cubicBezTo>
                  <a:pt x="19886" y="8631"/>
                  <a:pt x="19855" y="8591"/>
                  <a:pt x="19852" y="8567"/>
                </a:cubicBezTo>
                <a:cubicBezTo>
                  <a:pt x="19850" y="8544"/>
                  <a:pt x="19844" y="8492"/>
                  <a:pt x="19840" y="8454"/>
                </a:cubicBezTo>
                <a:cubicBezTo>
                  <a:pt x="19835" y="8406"/>
                  <a:pt x="19817" y="8396"/>
                  <a:pt x="19782" y="8421"/>
                </a:cubicBezTo>
                <a:cubicBezTo>
                  <a:pt x="19748" y="8446"/>
                  <a:pt x="19747" y="8489"/>
                  <a:pt x="19779" y="8550"/>
                </a:cubicBezTo>
                <a:cubicBezTo>
                  <a:pt x="19805" y="8601"/>
                  <a:pt x="19817" y="8648"/>
                  <a:pt x="19806" y="8656"/>
                </a:cubicBezTo>
                <a:cubicBezTo>
                  <a:pt x="19796" y="8664"/>
                  <a:pt x="19777" y="8726"/>
                  <a:pt x="19765" y="8794"/>
                </a:cubicBezTo>
                <a:cubicBezTo>
                  <a:pt x="19713" y="9100"/>
                  <a:pt x="19463" y="9544"/>
                  <a:pt x="19342" y="9544"/>
                </a:cubicBezTo>
                <a:cubicBezTo>
                  <a:pt x="19318" y="9544"/>
                  <a:pt x="19230" y="9590"/>
                  <a:pt x="19144" y="9647"/>
                </a:cubicBezTo>
                <a:cubicBezTo>
                  <a:pt x="18977" y="9758"/>
                  <a:pt x="18788" y="9793"/>
                  <a:pt x="18350" y="9794"/>
                </a:cubicBezTo>
                <a:cubicBezTo>
                  <a:pt x="18048" y="9794"/>
                  <a:pt x="17966" y="9753"/>
                  <a:pt x="18078" y="9658"/>
                </a:cubicBezTo>
                <a:cubicBezTo>
                  <a:pt x="18202" y="9552"/>
                  <a:pt x="18446" y="9211"/>
                  <a:pt x="18557" y="8989"/>
                </a:cubicBezTo>
                <a:cubicBezTo>
                  <a:pt x="18692" y="8719"/>
                  <a:pt x="18797" y="8246"/>
                  <a:pt x="18799" y="7904"/>
                </a:cubicBezTo>
                <a:cubicBezTo>
                  <a:pt x="18800" y="7760"/>
                  <a:pt x="18845" y="7486"/>
                  <a:pt x="18897" y="7296"/>
                </a:cubicBezTo>
                <a:cubicBezTo>
                  <a:pt x="19057" y="6709"/>
                  <a:pt x="19096" y="6452"/>
                  <a:pt x="19096" y="5995"/>
                </a:cubicBezTo>
                <a:cubicBezTo>
                  <a:pt x="19096" y="5560"/>
                  <a:pt x="19005" y="4880"/>
                  <a:pt x="18894" y="4499"/>
                </a:cubicBezTo>
                <a:cubicBezTo>
                  <a:pt x="18863" y="4391"/>
                  <a:pt x="18841" y="4241"/>
                  <a:pt x="18846" y="4166"/>
                </a:cubicBezTo>
                <a:cubicBezTo>
                  <a:pt x="18861" y="3905"/>
                  <a:pt x="18439" y="3166"/>
                  <a:pt x="18013" y="2707"/>
                </a:cubicBezTo>
                <a:cubicBezTo>
                  <a:pt x="17460" y="2111"/>
                  <a:pt x="16629" y="1355"/>
                  <a:pt x="16360" y="1203"/>
                </a:cubicBezTo>
                <a:cubicBezTo>
                  <a:pt x="16079" y="1045"/>
                  <a:pt x="15484" y="763"/>
                  <a:pt x="15390" y="744"/>
                </a:cubicBezTo>
                <a:cubicBezTo>
                  <a:pt x="15363" y="739"/>
                  <a:pt x="15230" y="697"/>
                  <a:pt x="15095" y="652"/>
                </a:cubicBezTo>
                <a:cubicBezTo>
                  <a:pt x="14960" y="606"/>
                  <a:pt x="14707" y="534"/>
                  <a:pt x="14532" y="492"/>
                </a:cubicBezTo>
                <a:cubicBezTo>
                  <a:pt x="14357" y="450"/>
                  <a:pt x="14169" y="398"/>
                  <a:pt x="14115" y="377"/>
                </a:cubicBezTo>
                <a:cubicBezTo>
                  <a:pt x="14060" y="356"/>
                  <a:pt x="13971" y="334"/>
                  <a:pt x="13917" y="329"/>
                </a:cubicBezTo>
                <a:cubicBezTo>
                  <a:pt x="13863" y="324"/>
                  <a:pt x="13720" y="302"/>
                  <a:pt x="13598" y="280"/>
                </a:cubicBezTo>
                <a:cubicBezTo>
                  <a:pt x="13477" y="258"/>
                  <a:pt x="13311" y="243"/>
                  <a:pt x="13230" y="248"/>
                </a:cubicBezTo>
                <a:cubicBezTo>
                  <a:pt x="12767" y="275"/>
                  <a:pt x="12617" y="258"/>
                  <a:pt x="12479" y="161"/>
                </a:cubicBezTo>
                <a:cubicBezTo>
                  <a:pt x="12367" y="83"/>
                  <a:pt x="12076" y="15"/>
                  <a:pt x="11849" y="2"/>
                </a:cubicBezTo>
                <a:close/>
              </a:path>
            </a:pathLst>
          </a:custGeom>
          <a:effectLst>
            <a:reflection blurRad="0" stA="30000" stPos="0" endA="0" endPos="40000" dist="0" dir="5400000" fadeDir="5400000" sx="100000" sy="-100000" kx="0" ky="0" algn="bl" rotWithShape="0"/>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 grpId="1" fill="hold">
                                  <p:stCondLst>
                                    <p:cond delay="0"/>
                                  </p:stCondLst>
                                  <p:iterate type="el" backwards="0">
                                    <p:tmAbs val="0"/>
                                  </p:iterate>
                                  <p:childTnLst>
                                    <p:set>
                                      <p:cBhvr>
                                        <p:cTn id="6" fill="hold"/>
                                        <p:tgtEl>
                                          <p:spTgt spid="155"/>
                                        </p:tgtEl>
                                        <p:attrNameLst>
                                          <p:attrName>style.visibility</p:attrName>
                                        </p:attrNameLst>
                                      </p:cBhvr>
                                      <p:to>
                                        <p:strVal val="visible"/>
                                      </p:to>
                                    </p:set>
                                    <p:anim calcmode="lin" valueType="num">
                                      <p:cBhvr>
                                        <p:cTn id="7" dur="1000" fill="hold"/>
                                        <p:tgtEl>
                                          <p:spTgt spid="155"/>
                                        </p:tgtEl>
                                        <p:attrNameLst>
                                          <p:attrName>ppt_x</p:attrName>
                                        </p:attrNameLst>
                                      </p:cBhvr>
                                      <p:tavLst>
                                        <p:tav tm="0">
                                          <p:val>
                                            <p:strVal val="#ppt_x"/>
                                          </p:val>
                                        </p:tav>
                                        <p:tav tm="100000">
                                          <p:val>
                                            <p:strVal val="#ppt_x"/>
                                          </p:val>
                                        </p:tav>
                                      </p:tavLst>
                                    </p:anim>
                                    <p:anim calcmode="lin" valueType="num">
                                      <p:cBhvr>
                                        <p:cTn id="8" dur="1000" fill="hold"/>
                                        <p:tgtEl>
                                          <p:spTgt spid="155"/>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Class="entr" nodeType="afterEffect" presetSubtype="1" presetID="2" grpId="2" fill="hold">
                                  <p:stCondLst>
                                    <p:cond delay="0"/>
                                  </p:stCondLst>
                                  <p:iterate type="el" backwards="0">
                                    <p:tmAbs val="0"/>
                                  </p:iterate>
                                  <p:childTnLst>
                                    <p:set>
                                      <p:cBhvr>
                                        <p:cTn id="11" fill="hold"/>
                                        <p:tgtEl>
                                          <p:spTgt spid="159"/>
                                        </p:tgtEl>
                                        <p:attrNameLst>
                                          <p:attrName>style.visibility</p:attrName>
                                        </p:attrNameLst>
                                      </p:cBhvr>
                                      <p:to>
                                        <p:strVal val="visible"/>
                                      </p:to>
                                    </p:set>
                                    <p:anim calcmode="lin" valueType="num">
                                      <p:cBhvr>
                                        <p:cTn id="12" dur="1000" fill="hold"/>
                                        <p:tgtEl>
                                          <p:spTgt spid="159"/>
                                        </p:tgtEl>
                                        <p:attrNameLst>
                                          <p:attrName>ppt_x</p:attrName>
                                        </p:attrNameLst>
                                      </p:cBhvr>
                                      <p:tavLst>
                                        <p:tav tm="0">
                                          <p:val>
                                            <p:strVal val="#ppt_x"/>
                                          </p:val>
                                        </p:tav>
                                        <p:tav tm="100000">
                                          <p:val>
                                            <p:strVal val="#ppt_x"/>
                                          </p:val>
                                        </p:tav>
                                      </p:tavLst>
                                    </p:anim>
                                    <p:anim calcmode="lin" valueType="num">
                                      <p:cBhvr>
                                        <p:cTn id="13" dur="1000" fill="hold"/>
                                        <p:tgtEl>
                                          <p:spTgt spid="159"/>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 presetID="2" grpId="3" fill="hold">
                                  <p:stCondLst>
                                    <p:cond delay="0"/>
                                  </p:stCondLst>
                                  <p:iterate type="el" backwards="0">
                                    <p:tmAbs val="0"/>
                                  </p:iterate>
                                  <p:childTnLst>
                                    <p:set>
                                      <p:cBhvr>
                                        <p:cTn id="17" fill="hold"/>
                                        <p:tgtEl>
                                          <p:spTgt spid="156"/>
                                        </p:tgtEl>
                                        <p:attrNameLst>
                                          <p:attrName>style.visibility</p:attrName>
                                        </p:attrNameLst>
                                      </p:cBhvr>
                                      <p:to>
                                        <p:strVal val="visible"/>
                                      </p:to>
                                    </p:set>
                                    <p:anim calcmode="lin" valueType="num">
                                      <p:cBhvr>
                                        <p:cTn id="18" dur="1000" fill="hold"/>
                                        <p:tgtEl>
                                          <p:spTgt spid="156"/>
                                        </p:tgtEl>
                                        <p:attrNameLst>
                                          <p:attrName>ppt_x</p:attrName>
                                        </p:attrNameLst>
                                      </p:cBhvr>
                                      <p:tavLst>
                                        <p:tav tm="0">
                                          <p:val>
                                            <p:strVal val="#ppt_x"/>
                                          </p:val>
                                        </p:tav>
                                        <p:tav tm="100000">
                                          <p:val>
                                            <p:strVal val="#ppt_x"/>
                                          </p:val>
                                        </p:tav>
                                      </p:tavLst>
                                    </p:anim>
                                    <p:anim calcmode="lin" valueType="num">
                                      <p:cBhvr>
                                        <p:cTn id="19" dur="1000" fill="hold"/>
                                        <p:tgtEl>
                                          <p:spTgt spid="156"/>
                                        </p:tgtEl>
                                        <p:attrNameLst>
                                          <p:attrName>ppt_y</p:attrName>
                                        </p:attrNameLst>
                                      </p:cBhvr>
                                      <p:tavLst>
                                        <p:tav tm="0">
                                          <p:val>
                                            <p:strVal val="0-#ppt_h/2"/>
                                          </p:val>
                                        </p:tav>
                                        <p:tav tm="100000">
                                          <p:val>
                                            <p:strVal val="#ppt_y"/>
                                          </p:val>
                                        </p:tav>
                                      </p:tavLst>
                                    </p:anim>
                                  </p:childTnLst>
                                </p:cTn>
                              </p:par>
                            </p:childTnLst>
                          </p:cTn>
                        </p:par>
                        <p:par>
                          <p:cTn id="20" fill="hold">
                            <p:stCondLst>
                              <p:cond delay="1000"/>
                            </p:stCondLst>
                            <p:childTnLst>
                              <p:par>
                                <p:cTn id="21" presetClass="entr" nodeType="afterEffect" presetSubtype="1" presetID="2" grpId="4" fill="hold">
                                  <p:stCondLst>
                                    <p:cond delay="0"/>
                                  </p:stCondLst>
                                  <p:iterate type="el" backwards="0">
                                    <p:tmAbs val="0"/>
                                  </p:iterate>
                                  <p:childTnLst>
                                    <p:set>
                                      <p:cBhvr>
                                        <p:cTn id="22" fill="hold"/>
                                        <p:tgtEl>
                                          <p:spTgt spid="160"/>
                                        </p:tgtEl>
                                        <p:attrNameLst>
                                          <p:attrName>style.visibility</p:attrName>
                                        </p:attrNameLst>
                                      </p:cBhvr>
                                      <p:to>
                                        <p:strVal val="visible"/>
                                      </p:to>
                                    </p:set>
                                    <p:anim calcmode="lin" valueType="num">
                                      <p:cBhvr>
                                        <p:cTn id="23" dur="1000" fill="hold"/>
                                        <p:tgtEl>
                                          <p:spTgt spid="160"/>
                                        </p:tgtEl>
                                        <p:attrNameLst>
                                          <p:attrName>ppt_x</p:attrName>
                                        </p:attrNameLst>
                                      </p:cBhvr>
                                      <p:tavLst>
                                        <p:tav tm="0">
                                          <p:val>
                                            <p:strVal val="#ppt_x"/>
                                          </p:val>
                                        </p:tav>
                                        <p:tav tm="100000">
                                          <p:val>
                                            <p:strVal val="#ppt_x"/>
                                          </p:val>
                                        </p:tav>
                                      </p:tavLst>
                                    </p:anim>
                                    <p:anim calcmode="lin" valueType="num">
                                      <p:cBhvr>
                                        <p:cTn id="24" dur="1000" fill="hold"/>
                                        <p:tgtEl>
                                          <p:spTgt spid="160"/>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 presetID="2" grpId="5" fill="hold">
                                  <p:stCondLst>
                                    <p:cond delay="0"/>
                                  </p:stCondLst>
                                  <p:iterate type="el" backwards="0">
                                    <p:tmAbs val="0"/>
                                  </p:iterate>
                                  <p:childTnLst>
                                    <p:set>
                                      <p:cBhvr>
                                        <p:cTn id="28" fill="hold"/>
                                        <p:tgtEl>
                                          <p:spTgt spid="157"/>
                                        </p:tgtEl>
                                        <p:attrNameLst>
                                          <p:attrName>style.visibility</p:attrName>
                                        </p:attrNameLst>
                                      </p:cBhvr>
                                      <p:to>
                                        <p:strVal val="visible"/>
                                      </p:to>
                                    </p:set>
                                    <p:anim calcmode="lin" valueType="num">
                                      <p:cBhvr>
                                        <p:cTn id="29" dur="1000" fill="hold"/>
                                        <p:tgtEl>
                                          <p:spTgt spid="157"/>
                                        </p:tgtEl>
                                        <p:attrNameLst>
                                          <p:attrName>ppt_x</p:attrName>
                                        </p:attrNameLst>
                                      </p:cBhvr>
                                      <p:tavLst>
                                        <p:tav tm="0">
                                          <p:val>
                                            <p:strVal val="#ppt_x"/>
                                          </p:val>
                                        </p:tav>
                                        <p:tav tm="100000">
                                          <p:val>
                                            <p:strVal val="#ppt_x"/>
                                          </p:val>
                                        </p:tav>
                                      </p:tavLst>
                                    </p:anim>
                                    <p:anim calcmode="lin" valueType="num">
                                      <p:cBhvr>
                                        <p:cTn id="30" dur="1000" fill="hold"/>
                                        <p:tgtEl>
                                          <p:spTgt spid="157"/>
                                        </p:tgtEl>
                                        <p:attrNameLst>
                                          <p:attrName>ppt_y</p:attrName>
                                        </p:attrNameLst>
                                      </p:cBhvr>
                                      <p:tavLst>
                                        <p:tav tm="0">
                                          <p:val>
                                            <p:strVal val="0-#ppt_h/2"/>
                                          </p:val>
                                        </p:tav>
                                        <p:tav tm="100000">
                                          <p:val>
                                            <p:strVal val="#ppt_y"/>
                                          </p:val>
                                        </p:tav>
                                      </p:tavLst>
                                    </p:anim>
                                  </p:childTnLst>
                                </p:cTn>
                              </p:par>
                            </p:childTnLst>
                          </p:cTn>
                        </p:par>
                        <p:par>
                          <p:cTn id="31" fill="hold">
                            <p:stCondLst>
                              <p:cond delay="1000"/>
                            </p:stCondLst>
                            <p:childTnLst>
                              <p:par>
                                <p:cTn id="32" presetClass="entr" nodeType="afterEffect" presetSubtype="1" presetID="2" grpId="6" fill="hold">
                                  <p:stCondLst>
                                    <p:cond delay="0"/>
                                  </p:stCondLst>
                                  <p:iterate type="el" backwards="0">
                                    <p:tmAbs val="0"/>
                                  </p:iterate>
                                  <p:childTnLst>
                                    <p:set>
                                      <p:cBhvr>
                                        <p:cTn id="33" fill="hold"/>
                                        <p:tgtEl>
                                          <p:spTgt spid="161"/>
                                        </p:tgtEl>
                                        <p:attrNameLst>
                                          <p:attrName>style.visibility</p:attrName>
                                        </p:attrNameLst>
                                      </p:cBhvr>
                                      <p:to>
                                        <p:strVal val="visible"/>
                                      </p:to>
                                    </p:set>
                                    <p:anim calcmode="lin" valueType="num">
                                      <p:cBhvr>
                                        <p:cTn id="34" dur="1000" fill="hold"/>
                                        <p:tgtEl>
                                          <p:spTgt spid="161"/>
                                        </p:tgtEl>
                                        <p:attrNameLst>
                                          <p:attrName>ppt_x</p:attrName>
                                        </p:attrNameLst>
                                      </p:cBhvr>
                                      <p:tavLst>
                                        <p:tav tm="0">
                                          <p:val>
                                            <p:strVal val="#ppt_x"/>
                                          </p:val>
                                        </p:tav>
                                        <p:tav tm="100000">
                                          <p:val>
                                            <p:strVal val="#ppt_x"/>
                                          </p:val>
                                        </p:tav>
                                      </p:tavLst>
                                    </p:anim>
                                    <p:anim calcmode="lin" valueType="num">
                                      <p:cBhvr>
                                        <p:cTn id="35" dur="1000" fill="hold"/>
                                        <p:tgtEl>
                                          <p:spTgt spid="161"/>
                                        </p:tgtEl>
                                        <p:attrNameLst>
                                          <p:attrName>ppt_y</p:attrName>
                                        </p:attrNameLst>
                                      </p:cBhvr>
                                      <p:tavLst>
                                        <p:tav tm="0">
                                          <p:val>
                                            <p:strVal val="0-#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Class="entr" nodeType="clickEffect" presetID="10" grpId="7" fill="hold">
                                  <p:stCondLst>
                                    <p:cond delay="0"/>
                                  </p:stCondLst>
                                  <p:iterate type="el" backwards="0">
                                    <p:tmAbs val="0"/>
                                  </p:iterate>
                                  <p:childTnLst>
                                    <p:set>
                                      <p:cBhvr>
                                        <p:cTn id="39" fill="hold"/>
                                        <p:tgtEl>
                                          <p:spTgt spid="158"/>
                                        </p:tgtEl>
                                        <p:attrNameLst>
                                          <p:attrName>style.visibility</p:attrName>
                                        </p:attrNameLst>
                                      </p:cBhvr>
                                      <p:to>
                                        <p:strVal val="visible"/>
                                      </p:to>
                                    </p:set>
                                    <p:animEffect filter="fade" transition="in">
                                      <p:cBhvr>
                                        <p:cTn id="40" dur="15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55" grpId="1"/>
      <p:bldP build="whole" bldLvl="1" animBg="1" rev="0" advAuto="0" spid="159" grpId="2"/>
      <p:bldP build="whole" bldLvl="1" animBg="1" rev="0" advAuto="0" spid="156" grpId="3"/>
      <p:bldP build="whole" bldLvl="1" animBg="1" rev="0" advAuto="0" spid="160" grpId="4"/>
      <p:bldP build="whole" bldLvl="1" animBg="1" rev="0" advAuto="0" spid="161" grpId="6"/>
      <p:bldP build="whole" bldLvl="1" animBg="1" rev="0" advAuto="0" spid="157" grpId="5"/>
      <p:bldP build="whole" bldLvl="1" animBg="1" rev="0" advAuto="0" spid="158" grpId="7"/>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5" name="Front view of a red Ducati motorcycle against a black background" descr="Front view of a red Ducati motorcycle against a black background"/>
          <p:cNvPicPr>
            <a:picLocks noChangeAspect="0"/>
          </p:cNvPicPr>
          <p:nvPr>
            <p:ph type="pic" idx="21"/>
          </p:nvPr>
        </p:nvPicPr>
        <p:blipFill>
          <a:blip r:embed="rId2">
            <a:extLst/>
          </a:blip>
          <a:srcRect l="0" t="798" r="72" b="14171"/>
          <a:stretch>
            <a:fillRect/>
          </a:stretch>
        </p:blipFill>
        <p:spPr>
          <a:xfrm>
            <a:off x="12469" y="0"/>
            <a:ext cx="24371531" cy="13716000"/>
          </a:xfrm>
          <a:prstGeom prst="rect">
            <a:avLst/>
          </a:prstGeom>
        </p:spPr>
      </p:pic>
      <p:sp>
        <p:nvSpPr>
          <p:cNvPr id="166" name="The choice may be difficult, but it is not complex"/>
          <p:cNvSpPr/>
          <p:nvPr/>
        </p:nvSpPr>
        <p:spPr>
          <a:xfrm>
            <a:off x="375856" y="10295843"/>
            <a:ext cx="23632287" cy="1273176"/>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gn="ctr" defTabSz="642937">
              <a:lnSpc>
                <a:spcPct val="100000"/>
              </a:lnSpc>
              <a:spcBef>
                <a:spcPts val="0"/>
              </a:spcBef>
              <a:defRPr b="1" sz="7300">
                <a:solidFill>
                  <a:schemeClr val="accent3">
                    <a:hueOff val="198700"/>
                    <a:satOff val="21248"/>
                    <a:lumOff val="19305"/>
                  </a:schemeClr>
                </a:solidFill>
                <a:effectLst>
                  <a:outerShdw sx="100000" sy="100000" kx="0" ky="0" algn="b" rotWithShape="0" blurRad="152400" dist="101600" dir="2700000">
                    <a:srgbClr val="000000">
                      <a:alpha val="43333"/>
                    </a:srgbClr>
                  </a:outerShdw>
                </a:effectLst>
                <a:latin typeface="Century Gothic"/>
                <a:ea typeface="Century Gothic"/>
                <a:cs typeface="Century Gothic"/>
                <a:sym typeface="Century Gothic"/>
              </a:defRPr>
            </a:lvl1pPr>
          </a:lstStyle>
          <a:p>
            <a:pPr/>
            <a:r>
              <a:t>The choice may be difficult, but it is not complex</a:t>
            </a:r>
          </a:p>
        </p:txBody>
      </p:sp>
      <p:sp>
        <p:nvSpPr>
          <p:cNvPr id="167"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 name="There have always been but two choices"/>
          <p:cNvSpPr/>
          <p:nvPr/>
        </p:nvSpPr>
        <p:spPr>
          <a:xfrm>
            <a:off x="-3483" y="1998347"/>
            <a:ext cx="24390966" cy="1598068"/>
          </a:xfrm>
          <a:prstGeom prst="rect">
            <a:avLst/>
          </a:prstGeom>
          <a:gradFill>
            <a:gsLst>
              <a:gs pos="0">
                <a:srgbClr val="212121"/>
              </a:gs>
              <a:gs pos="100000">
                <a:srgbClr val="58596B"/>
              </a:gs>
            </a:gsLst>
            <a:lin ang="5400000"/>
          </a:gradFill>
          <a:ln w="12700">
            <a:miter lim="400000"/>
          </a:ln>
          <a:effectLst>
            <a:outerShdw sx="100000" sy="100000" kx="0" ky="0" algn="b" rotWithShape="0" blurRad="228600" dist="1143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1500"/>
              </a:spcBef>
              <a:defRPr sz="10400">
                <a:solidFill>
                  <a:srgbClr val="FFFFFF"/>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lvl1pPr>
          </a:lstStyle>
          <a:p>
            <a:pPr/>
            <a:r>
              <a:t>There have always been but two choices</a:t>
            </a:r>
          </a:p>
        </p:txBody>
      </p:sp>
      <p:sp>
        <p:nvSpPr>
          <p:cNvPr id="170" name="Deuteronomy 30:19…"/>
          <p:cNvSpPr/>
          <p:nvPr/>
        </p:nvSpPr>
        <p:spPr>
          <a:xfrm>
            <a:off x="8756929" y="4342877"/>
            <a:ext cx="15019378" cy="8189616"/>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821531">
              <a:lnSpc>
                <a:spcPct val="100000"/>
              </a:lnSpc>
              <a:spcBef>
                <a:spcPts val="0"/>
              </a:spcBef>
              <a:defRPr b="1" sz="80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Deuteronomy 30:19 </a:t>
            </a:r>
          </a:p>
          <a:p>
            <a:pPr algn="ctr" defTabSz="821531">
              <a:lnSpc>
                <a:spcPct val="100000"/>
              </a:lnSpc>
              <a:spcBef>
                <a:spcPts val="0"/>
              </a:spcBef>
              <a:defRPr sz="80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rPr baseline="31999"/>
              <a:t>19 </a:t>
            </a:r>
            <a:r>
              <a:t>“I call heaven and earth as witnesses today against you, that I have set before you life and death, blessing and cursing; therefore choose life, that both you and your descendants may live; </a:t>
            </a:r>
          </a:p>
        </p:txBody>
      </p:sp>
      <p:sp>
        <p:nvSpPr>
          <p:cNvPr id="171"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pic>
        <p:nvPicPr>
          <p:cNvPr id="172" name="Image" descr="Image"/>
          <p:cNvPicPr>
            <a:picLocks noChangeAspect="1"/>
          </p:cNvPicPr>
          <p:nvPr/>
        </p:nvPicPr>
        <p:blipFill>
          <a:blip r:embed="rId2">
            <a:extLst/>
          </a:blip>
          <a:srcRect l="10136" t="10670" r="42443" b="0"/>
          <a:stretch>
            <a:fillRect/>
          </a:stretch>
        </p:blipFill>
        <p:spPr>
          <a:xfrm>
            <a:off x="555019" y="3791591"/>
            <a:ext cx="7708607" cy="966585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There have always been but two choices"/>
          <p:cNvSpPr/>
          <p:nvPr/>
        </p:nvSpPr>
        <p:spPr>
          <a:xfrm>
            <a:off x="-3483" y="1998347"/>
            <a:ext cx="24390966" cy="1598068"/>
          </a:xfrm>
          <a:prstGeom prst="rect">
            <a:avLst/>
          </a:prstGeom>
          <a:gradFill>
            <a:gsLst>
              <a:gs pos="0">
                <a:srgbClr val="212121"/>
              </a:gs>
              <a:gs pos="100000">
                <a:srgbClr val="58596B"/>
              </a:gs>
            </a:gsLst>
            <a:lin ang="5400000"/>
          </a:gradFill>
          <a:ln w="12700">
            <a:miter lim="400000"/>
          </a:ln>
          <a:effectLst>
            <a:outerShdw sx="100000" sy="100000" kx="0" ky="0" algn="b" rotWithShape="0" blurRad="228600" dist="1143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1500"/>
              </a:spcBef>
              <a:defRPr sz="10400">
                <a:solidFill>
                  <a:srgbClr val="FFFFFF"/>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lvl1pPr>
          </a:lstStyle>
          <a:p>
            <a:pPr/>
            <a:r>
              <a:t>There have always been but two choices</a:t>
            </a:r>
          </a:p>
        </p:txBody>
      </p:sp>
      <p:sp>
        <p:nvSpPr>
          <p:cNvPr id="175" name="Joshua 24:15 (NKJV)…"/>
          <p:cNvSpPr/>
          <p:nvPr/>
        </p:nvSpPr>
        <p:spPr>
          <a:xfrm>
            <a:off x="10299378" y="4235842"/>
            <a:ext cx="13476929" cy="8680308"/>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821531">
              <a:lnSpc>
                <a:spcPct val="100000"/>
              </a:lnSpc>
              <a:spcBef>
                <a:spcPts val="0"/>
              </a:spcBef>
              <a:defRPr b="1" sz="65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Joshua 24:15 (NKJV)</a:t>
            </a:r>
          </a:p>
          <a:p>
            <a:pPr algn="ctr" defTabSz="821531">
              <a:lnSpc>
                <a:spcPct val="100000"/>
              </a:lnSpc>
              <a:spcBef>
                <a:spcPts val="0"/>
              </a:spcBef>
              <a:defRPr sz="65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rPr baseline="31999"/>
              <a:t>15</a:t>
            </a:r>
            <a:r>
              <a:t> And if it seems evil to you to serve the Lord, choose for yourselves this day whom you will serve, whether the gods which your fathers served that were on the other side of the River, or the gods of the Amorites, in whose land you dwell. But as for me and my house, we will serve the Lord.”</a:t>
            </a:r>
          </a:p>
        </p:txBody>
      </p:sp>
      <p:sp>
        <p:nvSpPr>
          <p:cNvPr id="176"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pic>
        <p:nvPicPr>
          <p:cNvPr id="177" name="Image" descr="Image"/>
          <p:cNvPicPr>
            <a:picLocks noChangeAspect="1"/>
          </p:cNvPicPr>
          <p:nvPr/>
        </p:nvPicPr>
        <p:blipFill>
          <a:blip r:embed="rId2">
            <a:extLst/>
          </a:blip>
          <a:stretch>
            <a:fillRect/>
          </a:stretch>
        </p:blipFill>
        <p:spPr>
          <a:xfrm>
            <a:off x="407075" y="3791591"/>
            <a:ext cx="9568809" cy="956880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There have always been but two choices"/>
          <p:cNvSpPr/>
          <p:nvPr/>
        </p:nvSpPr>
        <p:spPr>
          <a:xfrm>
            <a:off x="-3483" y="1998347"/>
            <a:ext cx="24390966" cy="1598068"/>
          </a:xfrm>
          <a:prstGeom prst="rect">
            <a:avLst/>
          </a:prstGeom>
          <a:gradFill>
            <a:gsLst>
              <a:gs pos="0">
                <a:srgbClr val="212121"/>
              </a:gs>
              <a:gs pos="100000">
                <a:srgbClr val="58596B"/>
              </a:gs>
            </a:gsLst>
            <a:lin ang="5400000"/>
          </a:gradFill>
          <a:ln w="12700">
            <a:miter lim="400000"/>
          </a:ln>
          <a:effectLst>
            <a:outerShdw sx="100000" sy="100000" kx="0" ky="0" algn="b" rotWithShape="0" blurRad="228600" dist="1143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1500"/>
              </a:spcBef>
              <a:defRPr sz="10400">
                <a:solidFill>
                  <a:srgbClr val="FFFFFF"/>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lvl1pPr>
          </a:lstStyle>
          <a:p>
            <a:pPr/>
            <a:r>
              <a:t>There have always been but two choices</a:t>
            </a:r>
          </a:p>
        </p:txBody>
      </p:sp>
      <p:sp>
        <p:nvSpPr>
          <p:cNvPr id="180" name="1 Kings 18:21…"/>
          <p:cNvSpPr/>
          <p:nvPr/>
        </p:nvSpPr>
        <p:spPr>
          <a:xfrm>
            <a:off x="12401744" y="4235842"/>
            <a:ext cx="11374563" cy="8637892"/>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821531">
              <a:lnSpc>
                <a:spcPct val="100000"/>
              </a:lnSpc>
              <a:spcBef>
                <a:spcPts val="0"/>
              </a:spcBef>
              <a:defRPr b="1" sz="7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1 Kings 18:21  </a:t>
            </a:r>
          </a:p>
          <a:p>
            <a:pPr algn="ctr" defTabSz="821531">
              <a:lnSpc>
                <a:spcPct val="100000"/>
              </a:lnSpc>
              <a:spcBef>
                <a:spcPts val="0"/>
              </a:spcBef>
              <a:defRPr sz="73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And Elijah came to all the people, and said, “How long will you falter between two opinions? If the Lord is God, follow Him; but if Baal, follow him.” But the people answered him not a word.</a:t>
            </a:r>
          </a:p>
        </p:txBody>
      </p:sp>
      <p:sp>
        <p:nvSpPr>
          <p:cNvPr id="181"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pic>
        <p:nvPicPr>
          <p:cNvPr id="182" name="Image" descr="Image"/>
          <p:cNvPicPr>
            <a:picLocks noChangeAspect="1"/>
          </p:cNvPicPr>
          <p:nvPr/>
        </p:nvPicPr>
        <p:blipFill>
          <a:blip r:embed="rId2">
            <a:extLst/>
          </a:blip>
          <a:srcRect l="26368" t="0" r="10386" b="0"/>
          <a:stretch>
            <a:fillRect/>
          </a:stretch>
        </p:blipFill>
        <p:spPr>
          <a:xfrm flipH="1">
            <a:off x="320885" y="3791591"/>
            <a:ext cx="12103393" cy="95687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4" name="There have always been but two choices"/>
          <p:cNvSpPr/>
          <p:nvPr/>
        </p:nvSpPr>
        <p:spPr>
          <a:xfrm>
            <a:off x="-3483" y="1998347"/>
            <a:ext cx="24390966" cy="1598068"/>
          </a:xfrm>
          <a:prstGeom prst="rect">
            <a:avLst/>
          </a:prstGeom>
          <a:gradFill>
            <a:gsLst>
              <a:gs pos="0">
                <a:srgbClr val="212121"/>
              </a:gs>
              <a:gs pos="100000">
                <a:srgbClr val="58596B"/>
              </a:gs>
            </a:gsLst>
            <a:lin ang="5400000"/>
          </a:gradFill>
          <a:ln w="12700">
            <a:miter lim="400000"/>
          </a:ln>
          <a:effectLst>
            <a:outerShdw sx="100000" sy="100000" kx="0" ky="0" algn="b" rotWithShape="0" blurRad="228600" dist="114300" dir="2700000">
              <a:srgbClr val="000000"/>
            </a:outerShdw>
          </a:effectLst>
          <a:extLst>
            <a:ext uri="{C572A759-6A51-4108-AA02-DFA0A04FC94B}">
              <ma14:wrappingTextBoxFlag xmlns:ma14="http://schemas.microsoft.com/office/mac/drawingml/2011/main" val="1"/>
            </a:ext>
          </a:extLst>
        </p:spPr>
        <p:txBody>
          <a:bodyPr lIns="71437" tIns="71437" rIns="71437" bIns="71437" anchor="ctr">
            <a:spAutoFit/>
          </a:bodyPr>
          <a:lstStyle>
            <a:lvl1pPr algn="ctr" defTabSz="821531">
              <a:lnSpc>
                <a:spcPct val="100000"/>
              </a:lnSpc>
              <a:spcBef>
                <a:spcPts val="1500"/>
              </a:spcBef>
              <a:defRPr sz="10400">
                <a:solidFill>
                  <a:srgbClr val="FFFFFF"/>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lvl1pPr>
          </a:lstStyle>
          <a:p>
            <a:pPr/>
            <a:r>
              <a:t>There have always been but two choices</a:t>
            </a:r>
          </a:p>
        </p:txBody>
      </p:sp>
      <p:sp>
        <p:nvSpPr>
          <p:cNvPr id="185"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pic>
        <p:nvPicPr>
          <p:cNvPr id="186" name="Image" descr="Image"/>
          <p:cNvPicPr>
            <a:picLocks noChangeAspect="1"/>
          </p:cNvPicPr>
          <p:nvPr/>
        </p:nvPicPr>
        <p:blipFill>
          <a:blip r:embed="rId2">
            <a:extLst/>
          </a:blip>
          <a:srcRect l="29705" t="0" r="0" b="0"/>
          <a:stretch>
            <a:fillRect/>
          </a:stretch>
        </p:blipFill>
        <p:spPr>
          <a:xfrm flipH="1">
            <a:off x="327114" y="3791591"/>
            <a:ext cx="12089584" cy="9674183"/>
          </a:xfrm>
          <a:prstGeom prst="rect">
            <a:avLst/>
          </a:prstGeom>
          <a:ln w="12700">
            <a:miter lim="400000"/>
          </a:ln>
        </p:spPr>
      </p:pic>
      <p:sp>
        <p:nvSpPr>
          <p:cNvPr id="187" name="Matthew 6:24 (NKJV)…"/>
          <p:cNvSpPr/>
          <p:nvPr/>
        </p:nvSpPr>
        <p:spPr>
          <a:xfrm>
            <a:off x="12860939" y="4158167"/>
            <a:ext cx="11060980" cy="8941074"/>
          </a:xfrm>
          <a:prstGeom prst="rect">
            <a:avLst/>
          </a:prstGeom>
          <a:ln w="12700">
            <a:miter lim="400000"/>
          </a:ln>
          <a:effectLst>
            <a:outerShdw sx="100000" sy="100000" kx="0" ky="0" algn="b" rotWithShape="0" blurRad="203200" dist="101600" dir="270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algn="ctr" defTabSz="821531">
              <a:lnSpc>
                <a:spcPct val="100000"/>
              </a:lnSpc>
              <a:spcBef>
                <a:spcPts val="0"/>
              </a:spcBef>
              <a:defRPr b="1" sz="76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Matthew 6:24 (NKJV) </a:t>
            </a:r>
          </a:p>
          <a:p>
            <a:pPr algn="ctr" defTabSz="821531">
              <a:lnSpc>
                <a:spcPct val="100000"/>
              </a:lnSpc>
              <a:spcBef>
                <a:spcPts val="0"/>
              </a:spcBef>
              <a:defRPr sz="7600">
                <a:solidFill>
                  <a:srgbClr val="FFFFFF"/>
                </a:solidFill>
                <a:effectLst>
                  <a:outerShdw sx="100000" sy="100000" kx="0" ky="0" algn="b" rotWithShape="0" blurRad="152400" dist="76200" dir="2700000">
                    <a:srgbClr val="000000"/>
                  </a:outerShdw>
                </a:effectLst>
                <a:latin typeface="Times New Roman"/>
                <a:ea typeface="Times New Roman"/>
                <a:cs typeface="Times New Roman"/>
                <a:sym typeface="Times New Roman"/>
              </a:defRPr>
            </a:pPr>
            <a:r>
              <a:t>"No one can serve two masters; for either he will hate the one and love the other, or else he will be loyal to the one and despise the other. You cannot serve God and mammon. </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9" name="The way of Trust and Submission"/>
          <p:cNvSpPr/>
          <p:nvPr/>
        </p:nvSpPr>
        <p:spPr>
          <a:xfrm>
            <a:off x="422320" y="6442478"/>
            <a:ext cx="7466669" cy="3607594"/>
          </a:xfrm>
          <a:prstGeom prst="roundRect">
            <a:avLst>
              <a:gd name="adj" fmla="val 7426"/>
            </a:avLst>
          </a:prstGeom>
          <a:gradFill>
            <a:gsLst>
              <a:gs pos="0">
                <a:srgbClr val="85FDFF"/>
              </a:gs>
              <a:gs pos="100000">
                <a:srgbClr val="D5F1FF"/>
              </a:gs>
            </a:gsLst>
            <a:lin ang="5400000"/>
          </a:gradFill>
          <a:ln w="12700">
            <a:miter lim="400000"/>
          </a:ln>
          <a:effectLst>
            <a:outerShdw sx="100000" sy="100000" kx="0" ky="0" algn="b" rotWithShape="0" blurRad="241300" dist="317500" dir="276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7900">
                <a:solidFill>
                  <a:srgbClr val="000000"/>
                </a:solidFill>
                <a:effectLst>
                  <a:outerShdw sx="100000" sy="100000" kx="0" ky="0" algn="b" rotWithShape="0" blurRad="152400" dist="76200" dir="2460000">
                    <a:srgbClr val="000000">
                      <a:alpha val="40000"/>
                    </a:srgbClr>
                  </a:outerShdw>
                </a:effectLst>
                <a:latin typeface="Times New Roman"/>
                <a:ea typeface="Times New Roman"/>
                <a:cs typeface="Times New Roman"/>
                <a:sym typeface="Times New Roman"/>
              </a:defRPr>
            </a:lvl1pPr>
          </a:lstStyle>
          <a:p>
            <a:pPr/>
            <a:r>
              <a:t>The way of Trust and Submission</a:t>
            </a:r>
          </a:p>
        </p:txBody>
      </p:sp>
      <p:pic>
        <p:nvPicPr>
          <p:cNvPr id="190" name="droppedImage.pdf" descr="droppedImage.pdf"/>
          <p:cNvPicPr>
            <a:picLocks noChangeAspect="1"/>
          </p:cNvPicPr>
          <p:nvPr/>
        </p:nvPicPr>
        <p:blipFill>
          <a:blip r:embed="rId2">
            <a:extLst/>
          </a:blip>
          <a:srcRect l="0" t="38787" r="0" b="0"/>
          <a:stretch>
            <a:fillRect/>
          </a:stretch>
        </p:blipFill>
        <p:spPr>
          <a:xfrm>
            <a:off x="7762051" y="4819546"/>
            <a:ext cx="8860107" cy="4949883"/>
          </a:xfrm>
          <a:prstGeom prst="rect">
            <a:avLst/>
          </a:prstGeom>
          <a:ln w="12700">
            <a:miter lim="400000"/>
          </a:ln>
          <a:effectLst>
            <a:outerShdw sx="100000" sy="100000" kx="0" ky="0" algn="b" rotWithShape="0" blurRad="241300" dist="571500" dir="5400000">
              <a:srgbClr val="000000">
                <a:alpha val="68000"/>
              </a:srgbClr>
            </a:outerShdw>
          </a:effectLst>
        </p:spPr>
      </p:pic>
      <p:sp>
        <p:nvSpPr>
          <p:cNvPr id="191" name="The way of rejection and rebellion."/>
          <p:cNvSpPr/>
          <p:nvPr/>
        </p:nvSpPr>
        <p:spPr>
          <a:xfrm>
            <a:off x="16441433" y="6442478"/>
            <a:ext cx="7470649" cy="3607594"/>
          </a:xfrm>
          <a:prstGeom prst="roundRect">
            <a:avLst>
              <a:gd name="adj" fmla="val 7426"/>
            </a:avLst>
          </a:prstGeom>
          <a:gradFill>
            <a:gsLst>
              <a:gs pos="0">
                <a:srgbClr val="FF7E79"/>
              </a:gs>
              <a:gs pos="100000">
                <a:srgbClr val="FFD479"/>
              </a:gs>
            </a:gsLst>
            <a:lin ang="5400000"/>
          </a:gradFill>
          <a:ln w="12700">
            <a:miter lim="400000"/>
          </a:ln>
          <a:effectLst>
            <a:outerShdw sx="100000" sy="100000" kx="0" ky="0" algn="b" rotWithShape="0" blurRad="241300" dist="317500" dir="2760000">
              <a:srgbClr val="000000">
                <a:alpha val="68000"/>
              </a:srgbClr>
            </a:outerShdw>
          </a:effectLst>
          <a:extLst>
            <a:ext uri="{C572A759-6A51-4108-AA02-DFA0A04FC94B}">
              <ma14:wrappingTextBoxFlag xmlns:ma14="http://schemas.microsoft.com/office/mac/drawingml/2011/main" val="1"/>
            </a:ext>
          </a:extLst>
        </p:spPr>
        <p:txBody>
          <a:bodyPr lIns="71437" tIns="71437" rIns="71437" bIns="71437" anchor="ctr"/>
          <a:lstStyle>
            <a:lvl1pPr algn="ctr" defTabSz="821531">
              <a:lnSpc>
                <a:spcPct val="100000"/>
              </a:lnSpc>
              <a:spcBef>
                <a:spcPts val="0"/>
              </a:spcBef>
              <a:defRPr sz="7900">
                <a:solidFill>
                  <a:srgbClr val="FFFFFF"/>
                </a:solidFill>
                <a:effectLst>
                  <a:outerShdw sx="100000" sy="100000" kx="0" ky="0" algn="b" rotWithShape="0" blurRad="177800" dist="76200" dir="2220000">
                    <a:srgbClr val="000000"/>
                  </a:outerShdw>
                </a:effectLst>
                <a:latin typeface="Times New Roman"/>
                <a:ea typeface="Times New Roman"/>
                <a:cs typeface="Times New Roman"/>
                <a:sym typeface="Times New Roman"/>
              </a:defRPr>
            </a:lvl1pPr>
          </a:lstStyle>
          <a:p>
            <a:pPr/>
            <a:r>
              <a:t>The way of rejection and rebellion.</a:t>
            </a:r>
          </a:p>
        </p:txBody>
      </p:sp>
      <p:sp>
        <p:nvSpPr>
          <p:cNvPr id="192" name="Jeremiah 6:16 (NKJV)…"/>
          <p:cNvSpPr/>
          <p:nvPr/>
        </p:nvSpPr>
        <p:spPr>
          <a:xfrm>
            <a:off x="297397" y="10162261"/>
            <a:ext cx="23789206" cy="3343276"/>
          </a:xfrm>
          <a:prstGeom prst="rect">
            <a:avLst/>
          </a:prstGeom>
          <a:ln w="12700">
            <a:miter lim="400000"/>
          </a:ln>
          <a:effectLst>
            <a:outerShdw sx="100000" sy="100000" kx="0" ky="0" algn="b" rotWithShape="0" blurRad="241300" dist="101600" dir="2820000">
              <a:srgbClr val="000000"/>
            </a:outerShdw>
          </a:effectLst>
          <a:extLst>
            <a:ext uri="{C572A759-6A51-4108-AA02-DFA0A04FC94B}">
              <ma14:wrappingTextBoxFlag xmlns:ma14="http://schemas.microsoft.com/office/mac/drawingml/2011/main" val="1"/>
            </a:ext>
          </a:extLst>
        </p:spPr>
        <p:txBody>
          <a:bodyPr lIns="71437" tIns="71437" rIns="71437" bIns="71437">
            <a:spAutoFit/>
          </a:bodyPr>
          <a:lstStyle/>
          <a:p>
            <a:pPr marL="81280" marR="81280" algn="ctr" defTabSz="1821656">
              <a:lnSpc>
                <a:spcPct val="100000"/>
              </a:lnSpc>
              <a:spcBef>
                <a:spcPts val="0"/>
              </a:spcBef>
              <a:buClr>
                <a:srgbClr val="000000"/>
              </a:buClr>
              <a:buFont typeface="Times New Roman"/>
              <a:defRPr sz="5200">
                <a:solidFill>
                  <a:srgbClr val="FFFFFF"/>
                </a:solidFill>
                <a:effectLst>
                  <a:outerShdw sx="100000" sy="100000" kx="0" ky="0" algn="b" rotWithShape="0" blurRad="177800" dist="76200" dir="2820000">
                    <a:srgbClr val="000000"/>
                  </a:outerShdw>
                </a:effectLst>
                <a:uFill>
                  <a:solidFill>
                    <a:srgbClr val="FFFFFF"/>
                  </a:solidFill>
                </a:uFill>
                <a:latin typeface="Century Gothic"/>
                <a:ea typeface="Century Gothic"/>
                <a:cs typeface="Century Gothic"/>
                <a:sym typeface="Century Gothic"/>
              </a:defRPr>
            </a:pPr>
            <a:r>
              <a:t>Jeremiah 6:16 (NKJV)  </a:t>
            </a:r>
          </a:p>
          <a:p>
            <a:pPr marL="81280" marR="81280" algn="ctr" defTabSz="1821656">
              <a:lnSpc>
                <a:spcPct val="100000"/>
              </a:lnSpc>
              <a:spcBef>
                <a:spcPts val="0"/>
              </a:spcBef>
              <a:buClr>
                <a:srgbClr val="000000"/>
              </a:buClr>
              <a:buFont typeface="Times New Roman"/>
              <a:defRPr sz="5200">
                <a:solidFill>
                  <a:srgbClr val="FFFFFF"/>
                </a:solidFill>
                <a:effectLst>
                  <a:outerShdw sx="100000" sy="100000" kx="0" ky="0" algn="b" rotWithShape="0" blurRad="177800" dist="76200" dir="2820000">
                    <a:srgbClr val="000000"/>
                  </a:outerShdw>
                </a:effectLst>
                <a:uFill>
                  <a:solidFill>
                    <a:srgbClr val="FFFFFF"/>
                  </a:solidFill>
                </a:uFill>
                <a:latin typeface="Century Gothic"/>
                <a:ea typeface="Century Gothic"/>
                <a:cs typeface="Century Gothic"/>
                <a:sym typeface="Century Gothic"/>
              </a:defRPr>
            </a:pPr>
            <a:r>
              <a:t>Thus says the Lord: "Stand in the ways and see, And ask for the old paths, where the good way is, And walk in it; Then you will find rest for your souls. But they said, 'We will not walk in it.'</a:t>
            </a:r>
          </a:p>
        </p:txBody>
      </p:sp>
      <p:sp>
        <p:nvSpPr>
          <p:cNvPr id="193" name="The Choice Is Ours!…"/>
          <p:cNvSpPr/>
          <p:nvPr/>
        </p:nvSpPr>
        <p:spPr>
          <a:xfrm>
            <a:off x="64172" y="1803797"/>
            <a:ext cx="24255656" cy="2109752"/>
          </a:xfrm>
          <a:prstGeom prst="rect">
            <a:avLst/>
          </a:prstGeom>
          <a:gradFill>
            <a:gsLst>
              <a:gs pos="0">
                <a:srgbClr val="212121"/>
              </a:gs>
              <a:gs pos="100000">
                <a:srgbClr val="58596B"/>
              </a:gs>
            </a:gsLst>
            <a:lin ang="5400000"/>
          </a:gradFill>
          <a:ln w="12700">
            <a:miter lim="400000"/>
          </a:ln>
          <a:effectLst>
            <a:outerShdw sx="100000" sy="100000" kx="0" ky="0" algn="b" rotWithShape="0" blurRad="228600" dist="1143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algn="ctr" defTabSz="821531">
              <a:lnSpc>
                <a:spcPct val="80000"/>
              </a:lnSpc>
              <a:spcBef>
                <a:spcPts val="0"/>
              </a:spcBef>
              <a:defRPr b="1" sz="8500">
                <a:solidFill>
                  <a:srgbClr val="FFFFFF"/>
                </a:solidFill>
                <a:effectLst>
                  <a:outerShdw sx="100000" sy="100000" kx="0" ky="0" algn="b" rotWithShape="0" blurRad="165100" dist="88900" dir="2700000">
                    <a:srgbClr val="000000"/>
                  </a:outerShdw>
                </a:effectLst>
                <a:latin typeface="Times New Roman"/>
                <a:ea typeface="Times New Roman"/>
                <a:cs typeface="Times New Roman"/>
                <a:sym typeface="Times New Roman"/>
              </a:defRPr>
            </a:pPr>
            <a:r>
              <a:t>The Choice Is Ours!</a:t>
            </a:r>
          </a:p>
          <a:p>
            <a:pPr algn="ctr" defTabSz="821531">
              <a:lnSpc>
                <a:spcPct val="80000"/>
              </a:lnSpc>
              <a:spcBef>
                <a:spcPts val="0"/>
              </a:spcBef>
              <a:defRPr sz="7100">
                <a:solidFill>
                  <a:srgbClr val="FFE4A8"/>
                </a:solidFill>
                <a:effectLst>
                  <a:outerShdw sx="100000" sy="100000" kx="0" ky="0" algn="b" rotWithShape="0" blurRad="165100" dist="88900" dir="2700000">
                    <a:srgbClr val="000000"/>
                  </a:outerShdw>
                </a:effectLst>
                <a:latin typeface="Century Gothic"/>
                <a:ea typeface="Century Gothic"/>
                <a:cs typeface="Century Gothic"/>
                <a:sym typeface="Century Gothic"/>
              </a:defRPr>
            </a:pPr>
            <a:r>
              <a:rPr baseline="31999"/>
              <a:t>13</a:t>
            </a:r>
            <a:r>
              <a:t> "Enter by the narrow gate </a:t>
            </a:r>
          </a:p>
        </p:txBody>
      </p:sp>
      <p:sp>
        <p:nvSpPr>
          <p:cNvPr id="194" name="THE CHALLENGE TO CHOOSE"/>
          <p:cNvSpPr txBox="1"/>
          <p:nvPr/>
        </p:nvSpPr>
        <p:spPr>
          <a:xfrm>
            <a:off x="836934" y="148015"/>
            <a:ext cx="22710131" cy="1655156"/>
          </a:xfrm>
          <a:prstGeom prst="rect">
            <a:avLst/>
          </a:prstGeom>
          <a:ln w="12700">
            <a:miter lim="400000"/>
          </a:ln>
          <a:effectLst>
            <a:outerShdw sx="100000" sy="100000" kx="0" ky="0" algn="b" rotWithShape="0" blurRad="342900" dist="193802" dir="378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a:defRPr b="1" sz="11000">
                <a:ln w="25400" cap="flat">
                  <a:solidFill>
                    <a:srgbClr val="000000"/>
                  </a:solidFill>
                  <a:prstDash val="solid"/>
                  <a:miter lim="400000"/>
                </a:ln>
                <a:solidFill>
                  <a:schemeClr val="accent3">
                    <a:hueOff val="198700"/>
                    <a:satOff val="21248"/>
                    <a:lumOff val="19305"/>
                  </a:schemeClr>
                </a:solidFill>
                <a:effectLst>
                  <a:outerShdw sx="100000" sy="100000" kx="0" ky="0" algn="b" rotWithShape="0" blurRad="101600" dist="63500" dir="2564741">
                    <a:srgbClr val="000000"/>
                  </a:outerShdw>
                </a:effectLst>
                <a:latin typeface="Times New Roman"/>
                <a:ea typeface="Times New Roman"/>
                <a:cs typeface="Times New Roman"/>
                <a:sym typeface="Times New Roman"/>
              </a:defRPr>
            </a:lvl1pPr>
          </a:lstStyle>
          <a:p>
            <a:pPr/>
            <a:r>
              <a:t>THE CHALLENGE TO CHOOSE</a:t>
            </a:r>
          </a:p>
        </p:txBody>
      </p:sp>
      <p:sp>
        <p:nvSpPr>
          <p:cNvPr id="195" name="And It Is A Choice We Will &amp; MUST Make"/>
          <p:cNvSpPr txBox="1"/>
          <p:nvPr/>
        </p:nvSpPr>
        <p:spPr>
          <a:xfrm>
            <a:off x="2944025" y="4349390"/>
            <a:ext cx="18495950" cy="1181101"/>
          </a:xfrm>
          <a:prstGeom prst="rect">
            <a:avLst/>
          </a:prstGeom>
          <a:solidFill>
            <a:schemeClr val="accent5"/>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1531">
              <a:lnSpc>
                <a:spcPct val="80000"/>
              </a:lnSpc>
              <a:spcBef>
                <a:spcPts val="0"/>
              </a:spcBef>
              <a:defRPr b="1" sz="7000">
                <a:solidFill>
                  <a:srgbClr val="FFFFFF"/>
                </a:solidFill>
                <a:effectLst>
                  <a:outerShdw sx="100000" sy="100000" kx="0" ky="0" algn="b" rotWithShape="0" blurRad="165100" dist="88900" dir="2700000">
                    <a:srgbClr val="000000"/>
                  </a:outerShdw>
                </a:effectLst>
                <a:latin typeface="Century Gothic"/>
                <a:ea typeface="Century Gothic"/>
                <a:cs typeface="Century Gothic"/>
                <a:sym typeface="Century Gothic"/>
              </a:defRPr>
            </a:lvl1pPr>
          </a:lstStyle>
          <a:p>
            <a:pPr/>
            <a:r>
              <a:t>And It Is A Choice We Will &amp; MUST Make</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190"/>
                                        </p:tgtEl>
                                        <p:attrNameLst>
                                          <p:attrName>style.visibility</p:attrName>
                                        </p:attrNameLst>
                                      </p:cBhvr>
                                      <p:to>
                                        <p:strVal val="visible"/>
                                      </p:to>
                                    </p:set>
                                    <p:animEffect filter="fade" transition="in">
                                      <p:cBhvr>
                                        <p:cTn id="7" dur="1000"/>
                                        <p:tgtEl>
                                          <p:spTgt spid="190"/>
                                        </p:tgtEl>
                                      </p:cBhvr>
                                    </p:animEffect>
                                  </p:childTnLst>
                                </p:cTn>
                              </p:par>
                            </p:childTnLst>
                          </p:cTn>
                        </p:par>
                        <p:par>
                          <p:cTn id="8" fill="hold">
                            <p:stCondLst>
                              <p:cond delay="1000"/>
                            </p:stCondLst>
                            <p:childTnLst>
                              <p:par>
                                <p:cTn id="9" presetClass="entr" nodeType="afterEffect" presetID="10" grpId="2" fill="hold">
                                  <p:stCondLst>
                                    <p:cond delay="0"/>
                                  </p:stCondLst>
                                  <p:iterate type="el" backwards="0">
                                    <p:tmAbs val="0"/>
                                  </p:iterate>
                                  <p:childTnLst>
                                    <p:set>
                                      <p:cBhvr>
                                        <p:cTn id="10" fill="hold"/>
                                        <p:tgtEl>
                                          <p:spTgt spid="191"/>
                                        </p:tgtEl>
                                        <p:attrNameLst>
                                          <p:attrName>style.visibility</p:attrName>
                                        </p:attrNameLst>
                                      </p:cBhvr>
                                      <p:to>
                                        <p:strVal val="visible"/>
                                      </p:to>
                                    </p:set>
                                    <p:animEffect filter="fade" transition="in">
                                      <p:cBhvr>
                                        <p:cTn id="11" dur="1000"/>
                                        <p:tgtEl>
                                          <p:spTgt spid="191"/>
                                        </p:tgtEl>
                                      </p:cBhvr>
                                    </p:animEffect>
                                  </p:childTnLst>
                                </p:cTn>
                              </p:par>
                            </p:childTnLst>
                          </p:cTn>
                        </p:par>
                        <p:par>
                          <p:cTn id="12" fill="hold">
                            <p:stCondLst>
                              <p:cond delay="2000"/>
                            </p:stCondLst>
                            <p:childTnLst>
                              <p:par>
                                <p:cTn id="13" presetClass="entr" nodeType="afterEffect" presetID="10" grpId="3" fill="hold">
                                  <p:stCondLst>
                                    <p:cond delay="0"/>
                                  </p:stCondLst>
                                  <p:iterate type="el" backwards="0">
                                    <p:tmAbs val="0"/>
                                  </p:iterate>
                                  <p:childTnLst>
                                    <p:set>
                                      <p:cBhvr>
                                        <p:cTn id="14" fill="hold"/>
                                        <p:tgtEl>
                                          <p:spTgt spid="189"/>
                                        </p:tgtEl>
                                        <p:attrNameLst>
                                          <p:attrName>style.visibility</p:attrName>
                                        </p:attrNameLst>
                                      </p:cBhvr>
                                      <p:to>
                                        <p:strVal val="visible"/>
                                      </p:to>
                                    </p:set>
                                    <p:animEffect filter="fade" transition="in">
                                      <p:cBhvr>
                                        <p:cTn id="15" dur="1000"/>
                                        <p:tgtEl>
                                          <p:spTgt spid="189"/>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9" grpId="4" fill="hold">
                                  <p:stCondLst>
                                    <p:cond delay="0"/>
                                  </p:stCondLst>
                                  <p:iterate type="el" backwards="0">
                                    <p:tmAbs val="0"/>
                                  </p:iterate>
                                  <p:childTnLst>
                                    <p:set>
                                      <p:cBhvr>
                                        <p:cTn id="19" fill="hold"/>
                                        <p:tgtEl>
                                          <p:spTgt spid="192"/>
                                        </p:tgtEl>
                                        <p:attrNameLst>
                                          <p:attrName>style.visibility</p:attrName>
                                        </p:attrNameLst>
                                      </p:cBhvr>
                                      <p:to>
                                        <p:strVal val="visible"/>
                                      </p:to>
                                    </p:set>
                                    <p:animEffect filter="dissolve" transition="in">
                                      <p:cBhvr>
                                        <p:cTn id="20" dur="1500"/>
                                        <p:tgtEl>
                                          <p:spTgt spid="1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0" grpId="1"/>
      <p:bldP build="whole" bldLvl="1" animBg="1" rev="0" advAuto="0" spid="192" grpId="4"/>
      <p:bldP build="whole" bldLvl="1" animBg="1" rev="0" advAuto="0" spid="191" grpId="2"/>
      <p:bldP build="whole" bldLvl="1" animBg="1" rev="0" advAuto="0" spid="189" grpId="3"/>
    </p:bldLst>
  </p:timing>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5500" rtl="0" fontAlgn="auto" latinLnBrk="0" hangingPunct="0">
          <a:lnSpc>
            <a:spcPct val="120000"/>
          </a:lnSpc>
          <a:spcBef>
            <a:spcPts val="6500"/>
          </a:spcBef>
          <a:spcAft>
            <a:spcPts val="0"/>
          </a:spcAft>
          <a:buClrTx/>
          <a:buSzTx/>
          <a:buFontTx/>
          <a:buNone/>
          <a:tabLst/>
          <a:defRPr b="0" baseline="0" cap="none" i="0" spc="0" strike="noStrike" sz="64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