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2.tif"/><Relationship Id="rId7" Type="http://schemas.openxmlformats.org/officeDocument/2006/relationships/hyperlink" Target="https://www.youtube.com/user/donmcclain11/live" TargetMode="External"/><Relationship Id="rId8" Type="http://schemas.openxmlformats.org/officeDocument/2006/relationships/hyperlink" Target="https://www.w65stchurchofchrist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“CONDUCT IN THE… “CONDUCT IN THE HOUSE OF GOD” (1 Timothy) by James Hamilton" descr="“CONDUCT IN THE… “CONDUCT IN THE HOUSE OF GOD” (1 Timothy) by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960" y="3460638"/>
            <a:ext cx="21788079" cy="65278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72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173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76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8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177" name="Sunday Evening lesson live stream 4:00 PM CT February 11, 2024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February 11,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xfrm>
            <a:off x="3352800" y="0"/>
            <a:ext cx="17678400" cy="1676400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00B050"/>
                </a:solidFill>
              </a:defRPr>
            </a:pPr>
            <a:r>
              <a:t>Conduct</a:t>
            </a:r>
            <a:r>
              <a:rPr>
                <a:solidFill>
                  <a:srgbClr val="0070C0"/>
                </a:solidFill>
              </a:rPr>
              <a:t> </a:t>
            </a:r>
            <a:r>
              <a:t>in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t>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>
                <a:solidFill>
                  <a:srgbClr val="000000"/>
                </a:solidFill>
              </a:rPr>
              <a:t>-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Timothy 2:1-5:20</a:t>
            </a:r>
          </a:p>
        </p:txBody>
      </p:sp>
      <p:sp>
        <p:nvSpPr>
          <p:cNvPr id="204" name="Content Placeholder 2"/>
          <p:cNvSpPr txBox="1"/>
          <p:nvPr>
            <p:ph type="body" idx="1"/>
          </p:nvPr>
        </p:nvSpPr>
        <p:spPr>
          <a:xfrm>
            <a:off x="3352800" y="1524000"/>
            <a:ext cx="17526000" cy="12192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 sz="6800">
                <a:solidFill>
                  <a:srgbClr val="00B0F0"/>
                </a:solidFill>
              </a:defRPr>
            </a:pPr>
            <a:r>
              <a:t>Evangelist’s Responsibilities to the Church</a:t>
            </a:r>
            <a:r>
              <a:rPr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3:14-5:2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defRPr b="1">
                <a:solidFill>
                  <a:srgbClr val="C00000"/>
                </a:solidFill>
              </a:defRPr>
            </a:pPr>
            <a:r>
              <a:t>Warning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about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apostasy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4:1-5</a:t>
            </a:r>
            <a:endParaRPr sz="5600"/>
          </a:p>
          <a:p>
            <a:pPr lvl="1" marL="1028700" indent="-571500">
              <a:defRPr b="1">
                <a:solidFill>
                  <a:srgbClr val="00DA00"/>
                </a:solidFill>
              </a:defRPr>
            </a:pPr>
            <a:r>
              <a:t>Instruct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brethren </a:t>
            </a:r>
            <a:r>
              <a:rPr>
                <a:solidFill>
                  <a:srgbClr val="FF0000"/>
                </a:solidFill>
              </a:rPr>
              <a:t>4:6-11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50"/>
                </a:solidFill>
              </a:rPr>
              <a:t>how to in </a:t>
            </a:r>
            <a:r>
              <a:rPr>
                <a:solidFill>
                  <a:srgbClr val="FF0000"/>
                </a:solidFill>
              </a:rPr>
              <a:t>5:1-2</a:t>
            </a:r>
            <a:r>
              <a:rPr b="0">
                <a:solidFill>
                  <a:srgbClr val="000000"/>
                </a:solidFill>
              </a:rPr>
              <a:t>)</a:t>
            </a:r>
            <a:endParaRPr sz="5600"/>
          </a:p>
          <a:p>
            <a:pPr lvl="1" marL="1028700" indent="-571500">
              <a:defRPr b="1">
                <a:solidFill>
                  <a:srgbClr val="00DA00"/>
                </a:solidFill>
              </a:defRPr>
            </a:pPr>
            <a:r>
              <a:t>Be</a:t>
            </a:r>
            <a:r>
              <a:rPr b="0">
                <a:solidFill>
                  <a:srgbClr val="000000"/>
                </a:solidFill>
              </a:rPr>
              <a:t> an </a:t>
            </a:r>
            <a:r>
              <a:rPr>
                <a:solidFill>
                  <a:srgbClr val="0070C0"/>
                </a:solidFill>
              </a:rPr>
              <a:t>example to the believers </a:t>
            </a:r>
            <a:r>
              <a:rPr>
                <a:solidFill>
                  <a:srgbClr val="FF0000"/>
                </a:solidFill>
              </a:rPr>
              <a:t>4:12-16</a:t>
            </a:r>
            <a:endParaRPr sz="5600"/>
          </a:p>
          <a:p>
            <a:pPr>
              <a:spcBef>
                <a:spcPts val="1600"/>
              </a:spcBef>
              <a:defRPr b="1" sz="6800">
                <a:solidFill>
                  <a:srgbClr val="00B0F0"/>
                </a:solidFill>
              </a:defRPr>
            </a:pPr>
            <a:r>
              <a:t>Support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church </a:t>
            </a:r>
            <a:r>
              <a:rPr>
                <a:solidFill>
                  <a:srgbClr val="FF0000"/>
                </a:solidFill>
              </a:rPr>
              <a:t>5:3-22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defRPr b="1">
                <a:solidFill>
                  <a:srgbClr val="00DA00"/>
                </a:solidFill>
              </a:defRPr>
            </a:pPr>
            <a:r>
              <a:t>Qualified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unqualified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FF"/>
                </a:solidFill>
              </a:rPr>
              <a:t>widows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v.2-16</a:t>
            </a:r>
            <a:endParaRPr sz="5600"/>
          </a:p>
          <a:p>
            <a:pPr lvl="1" marL="1028700" indent="-571500">
              <a:defRPr b="1">
                <a:solidFill>
                  <a:srgbClr val="0070C0"/>
                </a:solidFill>
              </a:defRPr>
            </a:pPr>
            <a:r>
              <a:t>Elders</a:t>
            </a:r>
            <a:r>
              <a:rPr b="0">
                <a:solidFill>
                  <a:srgbClr val="FDEADA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v.17-22</a:t>
            </a:r>
            <a:endParaRPr sz="5600"/>
          </a:p>
          <a:p>
            <a:pPr lvl="2" marL="1371600" indent="-457200">
              <a:defRPr b="1">
                <a:solidFill>
                  <a:srgbClr val="00B0F0"/>
                </a:solidFill>
              </a:defRPr>
            </a:pPr>
            <a:r>
              <a:t>Honor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elders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includes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support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v.17-18</a:t>
            </a:r>
            <a:endParaRPr sz="4800"/>
          </a:p>
          <a:p>
            <a:pPr lvl="2" marL="1371600" indent="-457200">
              <a:defRPr b="1">
                <a:solidFill>
                  <a:srgbClr val="00DA00"/>
                </a:solidFill>
              </a:defRPr>
            </a:pPr>
            <a:r>
              <a:t>Be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fair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slow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to accuse </a:t>
            </a:r>
            <a:r>
              <a:rPr b="0">
                <a:solidFill>
                  <a:srgbClr val="000000"/>
                </a:solidFill>
              </a:rPr>
              <a:t>or </a:t>
            </a:r>
            <a:r>
              <a:rPr>
                <a:solidFill>
                  <a:srgbClr val="7030A0"/>
                </a:solidFill>
              </a:rPr>
              <a:t>judge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v.19-20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xfrm>
            <a:off x="3048000" y="0"/>
            <a:ext cx="18288000" cy="1676400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7030A0"/>
                </a:solidFill>
              </a:defRPr>
            </a:pPr>
            <a:r>
              <a:t>Charge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Concerning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Conduct</a:t>
            </a:r>
            <a:r>
              <a:rPr>
                <a:solidFill>
                  <a:srgbClr val="000000"/>
                </a:solidFill>
              </a:rPr>
              <a:t>-</a:t>
            </a:r>
            <a:r>
              <a:rPr sz="6400">
                <a:solidFill>
                  <a:srgbClr val="FF0000"/>
                </a:solidFill>
              </a:rPr>
              <a:t>1 Timothy 5:21-6:21</a:t>
            </a:r>
          </a:p>
        </p:txBody>
      </p:sp>
      <p:sp>
        <p:nvSpPr>
          <p:cNvPr id="207" name="Content Placeholder 2"/>
          <p:cNvSpPr txBox="1"/>
          <p:nvPr>
            <p:ph type="body" idx="1"/>
          </p:nvPr>
        </p:nvSpPr>
        <p:spPr>
          <a:xfrm>
            <a:off x="3352800" y="1676400"/>
            <a:ext cx="17526000" cy="1203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b="1" sz="6600"/>
            </a:pPr>
            <a:r>
              <a:t>Don’t be </a:t>
            </a:r>
            <a:r>
              <a:rPr>
                <a:solidFill>
                  <a:srgbClr val="C00000"/>
                </a:solidFill>
              </a:rPr>
              <a:t>prejudiced</a:t>
            </a:r>
            <a:r>
              <a:rPr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DA00"/>
                </a:solidFill>
              </a:rPr>
              <a:t> </a:t>
            </a:r>
            <a:r>
              <a:rPr b="0"/>
              <a:t>or</a:t>
            </a:r>
            <a:r>
              <a:rPr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against </a:t>
            </a:r>
            <a:r>
              <a:rPr>
                <a:solidFill>
                  <a:srgbClr val="0070C0"/>
                </a:solidFill>
              </a:rPr>
              <a:t>any</a:t>
            </a:r>
            <a:r>
              <a:rPr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5:21-22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6600">
                <a:solidFill>
                  <a:srgbClr val="00DA00"/>
                </a:solidFill>
              </a:defRPr>
            </a:pPr>
            <a:r>
              <a:t>Take care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70C0"/>
                </a:solidFill>
              </a:rPr>
              <a:t>yourself </a:t>
            </a:r>
            <a:r>
              <a:rPr>
                <a:solidFill>
                  <a:srgbClr val="FF0000"/>
                </a:solidFill>
              </a:rPr>
              <a:t>5:23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6600">
                <a:solidFill>
                  <a:srgbClr val="00B050"/>
                </a:solidFill>
              </a:defRPr>
            </a:pP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their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actions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know </a:t>
            </a:r>
            <a:r>
              <a:rPr>
                <a:solidFill>
                  <a:srgbClr val="0070C0"/>
                </a:solidFill>
              </a:rPr>
              <a:t>them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5:24-25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6600">
                <a:solidFill>
                  <a:srgbClr val="00DA00"/>
                </a:solidFill>
              </a:defRPr>
            </a:pPr>
            <a:r>
              <a:t>Teach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responsibilities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0070C0"/>
                </a:solidFill>
              </a:rPr>
              <a:t>slaves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masters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6:1-2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6600">
                <a:solidFill>
                  <a:srgbClr val="00B050"/>
                </a:solidFill>
              </a:defRPr>
            </a:pPr>
            <a:r>
              <a:t>Withdraw from </a:t>
            </a:r>
            <a:r>
              <a:rPr>
                <a:solidFill>
                  <a:srgbClr val="C00000"/>
                </a:solidFill>
              </a:rPr>
              <a:t>false teachers </a:t>
            </a:r>
            <a:r>
              <a:rPr>
                <a:solidFill>
                  <a:srgbClr val="FF0000"/>
                </a:solidFill>
              </a:rPr>
              <a:t>6:3-10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spcBef>
                <a:spcPts val="1200"/>
              </a:spcBef>
              <a:defRPr b="1">
                <a:solidFill>
                  <a:srgbClr val="00B050"/>
                </a:solidFill>
              </a:defRPr>
            </a:pPr>
            <a:r>
              <a:t>Often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motivated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by money </a:t>
            </a:r>
            <a:r>
              <a:rPr>
                <a:solidFill>
                  <a:srgbClr val="FF0000"/>
                </a:solidFill>
              </a:rPr>
              <a:t>v.5-10</a:t>
            </a:r>
            <a:endParaRPr sz="5600"/>
          </a:p>
          <a:p>
            <a:pPr>
              <a:spcBef>
                <a:spcPts val="1200"/>
              </a:spcBef>
              <a:defRPr b="1" sz="6600">
                <a:solidFill>
                  <a:srgbClr val="00DA00"/>
                </a:solidFill>
              </a:defRPr>
            </a:pPr>
            <a:r>
              <a:t>Pursue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spiritual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goals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6:11-16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6600">
                <a:solidFill>
                  <a:srgbClr val="00DA00"/>
                </a:solidFill>
              </a:defRPr>
            </a:pPr>
            <a:r>
              <a:t>Teach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wealthy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 trust </a:t>
            </a:r>
            <a:r>
              <a:rPr>
                <a:solidFill>
                  <a:srgbClr val="00B050"/>
                </a:solidFill>
              </a:rPr>
              <a:t>in riches </a:t>
            </a:r>
            <a:r>
              <a:rPr>
                <a:solidFill>
                  <a:srgbClr val="FF0000"/>
                </a:solidFill>
              </a:rPr>
              <a:t>6:17-19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6600">
                <a:solidFill>
                  <a:srgbClr val="00DA00"/>
                </a:solidFill>
              </a:defRPr>
            </a:pPr>
            <a:r>
              <a:t>Guard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trust </a:t>
            </a:r>
            <a:r>
              <a:rPr>
                <a:solidFill>
                  <a:srgbClr val="FF0000"/>
                </a:solidFill>
              </a:rPr>
              <a:t>6:20-21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xfrm>
            <a:off x="4267200" y="4260850"/>
            <a:ext cx="15849600" cy="294005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CONDUCT IN </a:t>
            </a:r>
            <a:r>
              <a:rPr>
                <a:solidFill>
                  <a:srgbClr val="0070C0"/>
                </a:solidFill>
              </a:rPr>
              <a:t>THE HOUSE </a:t>
            </a:r>
            <a:r>
              <a:rPr>
                <a:solidFill>
                  <a:srgbClr val="00B0F0"/>
                </a:solidFill>
              </a:rPr>
              <a:t>OF GOD</a:t>
            </a:r>
          </a:p>
        </p:txBody>
      </p:sp>
      <p:sp>
        <p:nvSpPr>
          <p:cNvPr id="180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1 TIMOTHY 3:14-16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Timothy</a:t>
            </a:r>
          </a:p>
        </p:txBody>
      </p:sp>
      <p:sp>
        <p:nvSpPr>
          <p:cNvPr id="183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6800"/>
            </a:pPr>
            <a:r>
              <a:t>Son of a </a:t>
            </a:r>
            <a:r>
              <a:rPr b="1">
                <a:solidFill>
                  <a:srgbClr val="FF00FF"/>
                </a:solidFill>
              </a:rPr>
              <a:t>Jewess</a:t>
            </a:r>
            <a:r>
              <a:t> and a </a:t>
            </a:r>
            <a:r>
              <a:rPr b="1">
                <a:solidFill>
                  <a:srgbClr val="0070C0"/>
                </a:solidFill>
              </a:rPr>
              <a:t>Greek</a:t>
            </a:r>
            <a:r>
              <a:t> in </a:t>
            </a:r>
            <a:r>
              <a:rPr b="1">
                <a:solidFill>
                  <a:srgbClr val="0070C0"/>
                </a:solidFill>
              </a:rPr>
              <a:t>Lystra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Acts 16:1</a:t>
            </a:r>
            <a:endParaRPr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DA00"/>
                </a:solidFill>
              </a:defRPr>
            </a:pPr>
            <a:r>
              <a:t>Joined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Paul</a:t>
            </a:r>
            <a:r>
              <a:rPr b="0">
                <a:solidFill>
                  <a:srgbClr val="000000"/>
                </a:solidFill>
              </a:rPr>
              <a:t> on </a:t>
            </a:r>
            <a:r>
              <a:rPr>
                <a:solidFill>
                  <a:srgbClr val="0070C0"/>
                </a:solidFill>
              </a:rPr>
              <a:t>his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second</a:t>
            </a:r>
            <a:r>
              <a:rPr b="0">
                <a:solidFill>
                  <a:srgbClr val="000000"/>
                </a:solidFill>
              </a:rPr>
              <a:t> preaching trip </a:t>
            </a:r>
            <a:r>
              <a:rPr>
                <a:solidFill>
                  <a:srgbClr val="FF0000"/>
                </a:solidFill>
              </a:rPr>
              <a:t>16:2-3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1 Tim. 1:18; 4:14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Ephesians 4:11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sz="6800"/>
            </a:pPr>
            <a:r>
              <a:t>Was </a:t>
            </a:r>
            <a:r>
              <a:rPr b="1">
                <a:solidFill>
                  <a:srgbClr val="002060"/>
                </a:solidFill>
              </a:rPr>
              <a:t>despised</a:t>
            </a:r>
            <a:r>
              <a:t> because of youth </a:t>
            </a:r>
            <a:r>
              <a:rPr b="1">
                <a:solidFill>
                  <a:srgbClr val="FF0000"/>
                </a:solidFill>
              </a:rPr>
              <a:t>1 Cor. 16:10-11</a:t>
            </a:r>
            <a:r>
              <a:t>;</a:t>
            </a:r>
            <a:r>
              <a:rPr b="1"/>
              <a:t> </a:t>
            </a:r>
            <a:r>
              <a:rPr b="1">
                <a:solidFill>
                  <a:srgbClr val="FF0000"/>
                </a:solidFill>
              </a:rPr>
              <a:t>1 Tim. 4:12 </a:t>
            </a:r>
            <a:r>
              <a:t>this order includes </a:t>
            </a:r>
            <a:r>
              <a:rPr b="1">
                <a:solidFill>
                  <a:srgbClr val="0070C0"/>
                </a:solidFill>
              </a:rPr>
              <a:t>Timothy himself</a:t>
            </a:r>
            <a:endParaRPr b="1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 b="1" sz="6800"/>
            </a:pPr>
            <a:r>
              <a:t>Did not </a:t>
            </a:r>
            <a:r>
              <a:rPr>
                <a:solidFill>
                  <a:srgbClr val="00B050"/>
                </a:solidFill>
              </a:rPr>
              <a:t>attract</a:t>
            </a:r>
            <a:r>
              <a:rPr b="0"/>
              <a:t> </a:t>
            </a:r>
            <a:r>
              <a:rPr>
                <a:solidFill>
                  <a:srgbClr val="0070C0"/>
                </a:solidFill>
              </a:rPr>
              <a:t>persecutors’ attention </a:t>
            </a:r>
            <a:r>
              <a:rPr>
                <a:solidFill>
                  <a:srgbClr val="FF0000"/>
                </a:solidFill>
              </a:rPr>
              <a:t>Ac 16:19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70C0"/>
                </a:solidFill>
              </a:defRPr>
            </a:pPr>
            <a:r>
              <a:t>Silas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replaced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Barnabas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t>Timothy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replaced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Mark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Timothy</a:t>
            </a:r>
          </a:p>
        </p:txBody>
      </p:sp>
      <p:sp>
        <p:nvSpPr>
          <p:cNvPr id="186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Paul </a:t>
            </a:r>
            <a:r>
              <a:rPr>
                <a:solidFill>
                  <a:srgbClr val="00DA00"/>
                </a:solidFill>
              </a:rPr>
              <a:t>made</a:t>
            </a:r>
            <a:r>
              <a:t> Timothy his trainee </a:t>
            </a:r>
            <a:r>
              <a:rPr>
                <a:solidFill>
                  <a:srgbClr val="FF0000"/>
                </a:solidFill>
              </a:rPr>
              <a:t>2 Tim. 2:2 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Was sent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rPr>
                <a:solidFill>
                  <a:srgbClr val="0070C0"/>
                </a:solidFill>
              </a:rPr>
              <a:t>Thessalonica</a:t>
            </a:r>
            <a:r>
              <a:rPr b="0">
                <a:solidFill>
                  <a:srgbClr val="000000"/>
                </a:solidFill>
              </a:rPr>
              <a:t> when </a:t>
            </a:r>
            <a:r>
              <a:rPr>
                <a:solidFill>
                  <a:srgbClr val="0070C0"/>
                </a:solidFill>
              </a:rPr>
              <a:t>Paul</a:t>
            </a:r>
            <a:r>
              <a:rPr b="0">
                <a:solidFill>
                  <a:srgbClr val="000000"/>
                </a:solidFill>
              </a:rPr>
              <a:t> was in </a:t>
            </a:r>
            <a:r>
              <a:rPr>
                <a:solidFill>
                  <a:srgbClr val="0070C0"/>
                </a:solidFill>
              </a:rPr>
              <a:t>Achaia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Thess. 3:2 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Was sent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rPr>
                <a:solidFill>
                  <a:srgbClr val="0070C0"/>
                </a:solidFill>
              </a:rPr>
              <a:t>Macedonia</a:t>
            </a:r>
            <a:r>
              <a:rPr b="0">
                <a:solidFill>
                  <a:srgbClr val="000000"/>
                </a:solidFill>
              </a:rPr>
              <a:t> when </a:t>
            </a:r>
            <a:r>
              <a:rPr>
                <a:solidFill>
                  <a:srgbClr val="0070C0"/>
                </a:solidFill>
              </a:rPr>
              <a:t>Paul</a:t>
            </a:r>
            <a:r>
              <a:rPr b="0">
                <a:solidFill>
                  <a:srgbClr val="000000"/>
                </a:solidFill>
              </a:rPr>
              <a:t> was in </a:t>
            </a:r>
            <a:r>
              <a:rPr>
                <a:solidFill>
                  <a:srgbClr val="0070C0"/>
                </a:solidFill>
              </a:rPr>
              <a:t>Ephesus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Acts</a:t>
            </a:r>
            <a:r>
              <a:rPr b="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19:22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Went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Troas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Acts 20:4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Timothy</a:t>
            </a:r>
          </a:p>
        </p:txBody>
      </p:sp>
      <p:sp>
        <p:nvSpPr>
          <p:cNvPr id="189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b="1" sz="7200">
                <a:solidFill>
                  <a:srgbClr val="00B050"/>
                </a:solidFill>
              </a:defRPr>
            </a:pPr>
            <a:r>
              <a:t>Was with </a:t>
            </a:r>
            <a:r>
              <a:rPr>
                <a:solidFill>
                  <a:srgbClr val="0070C0"/>
                </a:solidFill>
              </a:rPr>
              <a:t>Paul</a:t>
            </a:r>
            <a:r>
              <a:t> in </a:t>
            </a:r>
            <a:r>
              <a:rPr>
                <a:solidFill>
                  <a:srgbClr val="0070C0"/>
                </a:solidFill>
              </a:rPr>
              <a:t>Corinth</a:t>
            </a:r>
            <a:r>
              <a:t> when </a:t>
            </a:r>
            <a:r>
              <a:rPr>
                <a:solidFill>
                  <a:srgbClr val="0070C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wrote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Romans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Rom. 16:21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7200">
                <a:solidFill>
                  <a:srgbClr val="00B050"/>
                </a:solidFill>
              </a:defRPr>
            </a:pPr>
            <a:r>
              <a:t>Was with </a:t>
            </a:r>
            <a:r>
              <a:rPr>
                <a:solidFill>
                  <a:srgbClr val="0070C0"/>
                </a:solidFill>
              </a:rPr>
              <a:t>Paul</a:t>
            </a:r>
            <a:r>
              <a:t> in </a:t>
            </a:r>
            <a:r>
              <a:rPr>
                <a:solidFill>
                  <a:srgbClr val="0070C0"/>
                </a:solidFill>
              </a:rPr>
              <a:t>Ephesus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when </a:t>
            </a:r>
            <a:r>
              <a:rPr>
                <a:solidFill>
                  <a:srgbClr val="0070C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wrote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Corinthians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t>second time </a:t>
            </a:r>
            <a:r>
              <a:rPr>
                <a:solidFill>
                  <a:srgbClr val="FF0000"/>
                </a:solidFill>
              </a:rPr>
              <a:t>2 Cor. 1:1,8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 b="1" sz="7200">
                <a:solidFill>
                  <a:srgbClr val="00B050"/>
                </a:solidFill>
              </a:defRPr>
            </a:pPr>
            <a:r>
              <a:t>Was with </a:t>
            </a:r>
            <a:r>
              <a:rPr>
                <a:solidFill>
                  <a:srgbClr val="0070C0"/>
                </a:solidFill>
              </a:rPr>
              <a:t>Paul </a:t>
            </a:r>
            <a:r>
              <a:t>in</a:t>
            </a:r>
            <a:r>
              <a:rPr>
                <a:solidFill>
                  <a:srgbClr val="0070C0"/>
                </a:solidFill>
              </a:rPr>
              <a:t> Rome </a:t>
            </a:r>
            <a:r>
              <a:t>when </a:t>
            </a:r>
            <a:r>
              <a:rPr>
                <a:solidFill>
                  <a:srgbClr val="0070C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wrote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Colossians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Philippians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Philemon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verse 1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t>each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epistle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defRPr b="1" sz="7200">
                <a:solidFill>
                  <a:srgbClr val="00B050"/>
                </a:solidFill>
              </a:defRPr>
            </a:pPr>
            <a: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Ephesus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when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wrote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him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Macedonia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Tim. 1:3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1 Timothy</a:t>
            </a:r>
          </a:p>
        </p:txBody>
      </p:sp>
      <p:sp>
        <p:nvSpPr>
          <p:cNvPr id="192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200"/>
              </a:spcBef>
              <a:defRPr b="1" sz="7200">
                <a:solidFill>
                  <a:srgbClr val="7030A0"/>
                </a:solidFill>
              </a:defRPr>
            </a:pPr>
            <a:r>
              <a:t>Purpose</a:t>
            </a:r>
            <a:r>
              <a:rPr>
                <a:solidFill>
                  <a:srgbClr val="00B050"/>
                </a:solidFill>
              </a:rPr>
              <a:t> for </a:t>
            </a:r>
            <a:r>
              <a:rPr>
                <a:solidFill>
                  <a:srgbClr val="0070C0"/>
                </a:solidFill>
              </a:rPr>
              <a:t>the letter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 Tim. 3:14-15 </a:t>
            </a:r>
            <a:endParaRPr>
              <a:solidFill>
                <a:srgbClr val="FF0000"/>
              </a:solidFill>
            </a:endParaRPr>
          </a:p>
          <a:p>
            <a:pPr marL="0" indent="685800">
              <a:spcBef>
                <a:spcPts val="1200"/>
              </a:spcBef>
              <a:buSzTx/>
              <a:buNone/>
              <a:defRPr i="1" sz="7200"/>
            </a:pPr>
            <a:r>
              <a:t>These things I write to you, though I hope to come to you shortly; </a:t>
            </a:r>
            <a:r>
              <a:rPr b="1" i="0" sz="4800">
                <a:solidFill>
                  <a:srgbClr val="FF0000"/>
                </a:solidFill>
              </a:rPr>
              <a:t>15</a:t>
            </a:r>
            <a:r>
              <a:rPr b="1" sz="4800">
                <a:solidFill>
                  <a:srgbClr val="FF0000"/>
                </a:solidFill>
              </a:rPr>
              <a:t> </a:t>
            </a:r>
            <a:r>
              <a:t>but if I am delayed, </a:t>
            </a:r>
            <a:r>
              <a:rPr b="1">
                <a:solidFill>
                  <a:srgbClr val="0070C0"/>
                </a:solidFill>
              </a:rPr>
              <a:t>I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write</a:t>
            </a:r>
            <a:r>
              <a:t> so that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may know </a:t>
            </a:r>
            <a:r>
              <a:rPr b="1">
                <a:solidFill>
                  <a:srgbClr val="00B050"/>
                </a:solidFill>
              </a:rPr>
              <a:t>how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ought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to conduct </a:t>
            </a:r>
            <a:r>
              <a:rPr b="1">
                <a:solidFill>
                  <a:srgbClr val="0070C0"/>
                </a:solidFill>
              </a:rPr>
              <a:t>yourself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 house </a:t>
            </a:r>
            <a:r>
              <a:rPr b="1">
                <a:solidFill>
                  <a:srgbClr val="00B0F0"/>
                </a:solidFill>
              </a:rPr>
              <a:t>of God</a:t>
            </a:r>
            <a:r>
              <a:t>, </a:t>
            </a:r>
            <a:r>
              <a:rPr b="1">
                <a:solidFill>
                  <a:srgbClr val="0070C0"/>
                </a:solidFill>
              </a:rPr>
              <a:t>which </a:t>
            </a:r>
            <a:r>
              <a:t>is </a:t>
            </a:r>
            <a:r>
              <a:rPr b="1">
                <a:solidFill>
                  <a:srgbClr val="0070C0"/>
                </a:solidFill>
              </a:rPr>
              <a:t>the church </a:t>
            </a:r>
            <a:r>
              <a:rPr b="1">
                <a:solidFill>
                  <a:srgbClr val="00B0F0"/>
                </a:solidFill>
              </a:rPr>
              <a:t>of the living God</a:t>
            </a:r>
            <a:r>
              <a:t>, </a:t>
            </a:r>
            <a:r>
              <a:rPr b="1">
                <a:solidFill>
                  <a:srgbClr val="0070C0"/>
                </a:solidFill>
              </a:rPr>
              <a:t>the pillar</a:t>
            </a:r>
            <a:r>
              <a:t> and </a:t>
            </a:r>
            <a:r>
              <a:rPr b="1">
                <a:solidFill>
                  <a:srgbClr val="984807"/>
                </a:solidFill>
              </a:rPr>
              <a:t>ground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of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 truth</a:t>
            </a:r>
            <a:r>
              <a:rPr i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Simple Outline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1 Timothy</a:t>
            </a:r>
          </a:p>
        </p:txBody>
      </p:sp>
      <p:sp>
        <p:nvSpPr>
          <p:cNvPr id="195" name="Content Placeholder 2"/>
          <p:cNvSpPr txBox="1"/>
          <p:nvPr>
            <p:ph type="body" idx="1"/>
          </p:nvPr>
        </p:nvSpPr>
        <p:spPr>
          <a:xfrm>
            <a:off x="3352800" y="1828800"/>
            <a:ext cx="17678400" cy="11887200"/>
          </a:xfrm>
          <a:prstGeom prst="rect">
            <a:avLst/>
          </a:prstGeom>
        </p:spPr>
        <p:txBody>
          <a:bodyPr/>
          <a:lstStyle/>
          <a:p>
            <a:pPr indent="-1028700">
              <a:spcBef>
                <a:spcPts val="12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Timothy’s</a:t>
            </a:r>
            <a:r>
              <a:rPr>
                <a:solidFill>
                  <a:srgbClr val="7030A0"/>
                </a:solidFill>
              </a:rPr>
              <a:t> Charge </a:t>
            </a:r>
            <a:r>
              <a:rPr>
                <a:solidFill>
                  <a:srgbClr val="00B050"/>
                </a:solidFill>
              </a:rPr>
              <a:t>Concerning </a:t>
            </a:r>
            <a:r>
              <a:t>Doctrine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1:3-20 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Conduct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 House </a:t>
            </a:r>
            <a:r>
              <a:rPr>
                <a:solidFill>
                  <a:srgbClr val="00B0F0"/>
                </a:solidFill>
              </a:rPr>
              <a:t>of God </a:t>
            </a:r>
            <a:r>
              <a:rPr>
                <a:solidFill>
                  <a:srgbClr val="FF0000"/>
                </a:solidFill>
              </a:rPr>
              <a:t>2:1-5:20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Worship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2:1-15</a:t>
            </a:r>
            <a:endParaRPr sz="5600"/>
          </a:p>
          <a:p>
            <a:pPr lvl="1" marL="1028700" indent="-5715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Organization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3:1-13</a:t>
            </a:r>
            <a:endParaRPr sz="5600"/>
          </a:p>
          <a:p>
            <a:pPr lvl="1" marL="1028700" indent="-5715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His relationship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t>the church </a:t>
            </a:r>
            <a:r>
              <a:rPr>
                <a:solidFill>
                  <a:srgbClr val="FF0000"/>
                </a:solidFill>
              </a:rPr>
              <a:t>3:14-5:2</a:t>
            </a:r>
            <a:endParaRPr sz="5600"/>
          </a:p>
          <a:p>
            <a:pPr lvl="1" marL="1028700" indent="-5715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Support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church </a:t>
            </a:r>
            <a:r>
              <a:rPr>
                <a:solidFill>
                  <a:srgbClr val="FF0000"/>
                </a:solidFill>
              </a:rPr>
              <a:t>5:3-22</a:t>
            </a:r>
            <a:endParaRPr sz="5600"/>
          </a:p>
          <a:p>
            <a:pPr indent="-1028700">
              <a:spcBef>
                <a:spcPts val="12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Timothy’s</a:t>
            </a:r>
            <a:r>
              <a:rPr>
                <a:solidFill>
                  <a:srgbClr val="7030A0"/>
                </a:solidFill>
              </a:rPr>
              <a:t> Charge </a:t>
            </a:r>
            <a:r>
              <a:rPr>
                <a:solidFill>
                  <a:srgbClr val="00B050"/>
                </a:solidFill>
              </a:rPr>
              <a:t>Concerning </a:t>
            </a:r>
            <a:r>
              <a:rPr>
                <a:solidFill>
                  <a:srgbClr val="00DA00"/>
                </a:solidFill>
              </a:rPr>
              <a:t>Conduct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5:21-6:21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3352800" y="0"/>
            <a:ext cx="17678400" cy="1676400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7030A0"/>
                </a:solidFill>
              </a:defRPr>
            </a:pPr>
            <a:r>
              <a:t>Charge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Concerning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Doctrine</a:t>
            </a:r>
            <a:r>
              <a:rPr>
                <a:solidFill>
                  <a:srgbClr val="000000"/>
                </a:solidFill>
              </a:rPr>
              <a:t>-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Timothy 1:3-20</a:t>
            </a:r>
          </a:p>
        </p:txBody>
      </p:sp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3352800" y="1676400"/>
            <a:ext cx="17526000" cy="1203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 sz="6800">
                <a:solidFill>
                  <a:srgbClr val="00DA00"/>
                </a:solidFill>
              </a:defRPr>
            </a:pPr>
            <a:r>
              <a:t>Charge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 teach </a:t>
            </a:r>
            <a:r>
              <a:rPr>
                <a:solidFill>
                  <a:srgbClr val="000000"/>
                </a:solidFill>
              </a:rPr>
              <a:t>no other teaching </a:t>
            </a:r>
            <a:r>
              <a:rPr>
                <a:solidFill>
                  <a:srgbClr val="FF0000"/>
                </a:solidFill>
              </a:rPr>
              <a:t>v.3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70C0"/>
                </a:solidFill>
              </a:defRPr>
            </a:pPr>
            <a:r>
              <a:t>Limitations of the law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v.4-11</a:t>
            </a:r>
            <a:r>
              <a:rPr b="0"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contrast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blessings </a:t>
            </a:r>
            <a:r>
              <a:t>of the gospel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v.11-17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70C0"/>
                </a:solidFill>
              </a:defRPr>
            </a:pPr>
            <a:r>
              <a:t>Law </a:t>
            </a:r>
            <a:r>
              <a:rPr>
                <a:solidFill>
                  <a:srgbClr val="00DA00"/>
                </a:solidFill>
              </a:rPr>
              <a:t>to educate </a:t>
            </a:r>
            <a:r>
              <a:rPr>
                <a:solidFill>
                  <a:srgbClr val="7030A0"/>
                </a:solidFill>
              </a:rPr>
              <a:t>need</a:t>
            </a:r>
            <a: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t> </a:t>
            </a:r>
            <a:r>
              <a:rPr>
                <a:solidFill>
                  <a:srgbClr val="00B0F0"/>
                </a:solidFill>
              </a:rPr>
              <a:t>love </a:t>
            </a:r>
            <a:r>
              <a:rPr>
                <a:solidFill>
                  <a:srgbClr val="00B050"/>
                </a:solidFill>
              </a:rPr>
              <a:t>from</a:t>
            </a:r>
            <a:r>
              <a:t> </a:t>
            </a:r>
            <a:r>
              <a:rPr>
                <a:solidFill>
                  <a:srgbClr val="00B0F0"/>
                </a:solidFill>
              </a:rPr>
              <a:t>pure heart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t> </a:t>
            </a:r>
            <a:r>
              <a:rPr>
                <a:solidFill>
                  <a:srgbClr val="00B0F0"/>
                </a:solidFill>
              </a:rPr>
              <a:t>good</a:t>
            </a:r>
            <a:r>
              <a:t> </a:t>
            </a:r>
            <a:r>
              <a:rPr>
                <a:solidFill>
                  <a:srgbClr val="7030A0"/>
                </a:solidFill>
              </a:rPr>
              <a:t>conscience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t> </a:t>
            </a:r>
            <a:r>
              <a:rPr>
                <a:solidFill>
                  <a:srgbClr val="00B0F0"/>
                </a:solidFill>
              </a:rPr>
              <a:t>sincere</a:t>
            </a:r>
            <a:r>
              <a:t> faith </a:t>
            </a:r>
            <a:r>
              <a:rPr>
                <a:solidFill>
                  <a:srgbClr val="FF0000"/>
                </a:solidFill>
              </a:rPr>
              <a:t>v.5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70C0"/>
                </a:solidFill>
              </a:defRPr>
            </a:pPr>
            <a:r>
              <a:t>Law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restrain </a:t>
            </a:r>
            <a:r>
              <a:rPr>
                <a:solidFill>
                  <a:srgbClr val="C00000"/>
                </a:solidFill>
              </a:rPr>
              <a:t>evildoers</a:t>
            </a:r>
            <a:r>
              <a:rPr>
                <a:solidFill>
                  <a:srgbClr val="FF0000"/>
                </a:solidFill>
              </a:rPr>
              <a:t> v.8-10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B0F0"/>
                </a:solidFill>
              </a:defRPr>
            </a:pPr>
            <a:r>
              <a:t>Blessings of Gospel </a:t>
            </a:r>
            <a:r>
              <a:rPr>
                <a:solidFill>
                  <a:srgbClr val="FF0000"/>
                </a:solidFill>
              </a:rPr>
              <a:t>v.11-17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B0F0"/>
                </a:solidFill>
              </a:defRPr>
            </a:pPr>
            <a:r>
              <a:t>Mercy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abundant grace </a:t>
            </a:r>
            <a:r>
              <a:rPr>
                <a:solidFill>
                  <a:srgbClr val="00B050"/>
                </a:solidFill>
              </a:rPr>
              <a:t>with</a:t>
            </a:r>
            <a:r>
              <a:t> </a:t>
            </a:r>
            <a:r>
              <a:rPr>
                <a:solidFill>
                  <a:srgbClr val="0070C0"/>
                </a:solidFill>
              </a:rPr>
              <a:t>faith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&amp;</a:t>
            </a:r>
            <a:r>
              <a:t> love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Christ</a:t>
            </a:r>
            <a:r>
              <a:rPr>
                <a:solidFill>
                  <a:srgbClr val="FF0000"/>
                </a:solidFill>
              </a:rPr>
              <a:t> v.14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00B050"/>
                </a:solidFill>
              </a:defRPr>
            </a:pPr>
            <a:r>
              <a:t>Ministry of gratitude and display of grace</a:t>
            </a:r>
            <a:r>
              <a:rPr>
                <a:solidFill>
                  <a:srgbClr val="FF0000"/>
                </a:solidFill>
              </a:rPr>
              <a:t> v.12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 b="1" sz="6800">
                <a:solidFill>
                  <a:srgbClr val="7030A0"/>
                </a:solidFill>
              </a:defRPr>
            </a:pPr>
            <a:r>
              <a:t>Charge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Timothy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 fight </a:t>
            </a:r>
            <a:r>
              <a:rPr>
                <a:solidFill>
                  <a:srgbClr val="00B0F0"/>
                </a:solidFill>
              </a:rPr>
              <a:t>the good </a:t>
            </a:r>
            <a:r>
              <a:rPr>
                <a:solidFill>
                  <a:srgbClr val="0070C0"/>
                </a:solidFill>
              </a:rPr>
              <a:t>fight</a:t>
            </a:r>
            <a:r>
              <a:rPr>
                <a:solidFill>
                  <a:srgbClr val="FF0000"/>
                </a:solidFill>
              </a:rPr>
              <a:t> v.18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3352800" y="0"/>
            <a:ext cx="17678400" cy="1676400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00B050"/>
                </a:solidFill>
              </a:defRPr>
            </a:pPr>
            <a:r>
              <a:t>Conduct</a:t>
            </a:r>
            <a:r>
              <a:rPr>
                <a:solidFill>
                  <a:srgbClr val="0070C0"/>
                </a:solidFill>
              </a:rPr>
              <a:t> </a:t>
            </a:r>
            <a:r>
              <a:t>in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t>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>
                <a:solidFill>
                  <a:srgbClr val="000000"/>
                </a:solidFill>
              </a:rPr>
              <a:t>-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Timothy 2:1-5:20</a:t>
            </a:r>
          </a:p>
        </p:txBody>
      </p:sp>
      <p:sp>
        <p:nvSpPr>
          <p:cNvPr id="201" name="Content Placeholder 2"/>
          <p:cNvSpPr txBox="1"/>
          <p:nvPr>
            <p:ph type="body" idx="1"/>
          </p:nvPr>
        </p:nvSpPr>
        <p:spPr>
          <a:xfrm>
            <a:off x="3352800" y="1524000"/>
            <a:ext cx="17526000" cy="12192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 sz="6800">
                <a:solidFill>
                  <a:srgbClr val="00B0F0"/>
                </a:solidFill>
              </a:defRPr>
            </a:pPr>
            <a:r>
              <a:t>Worship</a:t>
            </a:r>
            <a:r>
              <a:rPr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2:1-15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defRPr b="1">
                <a:solidFill>
                  <a:srgbClr val="0070C0"/>
                </a:solidFill>
              </a:defRPr>
            </a:pPr>
            <a:r>
              <a:t>Prayer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v.1-2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7030A0"/>
                </a:solidFill>
              </a:rPr>
              <a:t>why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v.3-7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v.8</a:t>
            </a:r>
            <a:r>
              <a:rPr b="0">
                <a:solidFill>
                  <a:srgbClr val="000000"/>
                </a:solidFill>
              </a:rPr>
              <a:t> </a:t>
            </a:r>
            <a:endParaRPr sz="5600"/>
          </a:p>
          <a:p>
            <a:pPr lvl="1" marL="1028700" indent="-571500">
              <a:defRPr b="1">
                <a:solidFill>
                  <a:srgbClr val="00B050"/>
                </a:solidFill>
              </a:defRPr>
            </a:pPr>
            <a:r>
              <a:t>Conduct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B0F0"/>
                </a:solidFill>
              </a:rPr>
              <a:t>holy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hands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v.8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Prov. 28:9</a:t>
            </a:r>
            <a:endParaRPr sz="5600"/>
          </a:p>
          <a:p>
            <a:pPr lvl="1" marL="1028700" indent="-571500">
              <a:defRPr b="1">
                <a:solidFill>
                  <a:srgbClr val="00B050"/>
                </a:solidFill>
              </a:defRPr>
            </a:pPr>
            <a:r>
              <a:t>Attire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2060"/>
                </a:solidFill>
              </a:rPr>
              <a:t>modest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v.9</a:t>
            </a:r>
            <a:r>
              <a:rPr b="0">
                <a:solidFill>
                  <a:srgbClr val="000000"/>
                </a:solidFill>
              </a:rPr>
              <a:t> </a:t>
            </a:r>
            <a:endParaRPr sz="5600"/>
          </a:p>
          <a:p>
            <a:pPr lvl="1" marL="1028700" indent="-571500">
              <a:defRPr b="1">
                <a:solidFill>
                  <a:srgbClr val="00B0F0"/>
                </a:solidFill>
              </a:defRPr>
            </a:pPr>
            <a:r>
              <a:t>Attitude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2060"/>
                </a:solidFill>
              </a:rPr>
              <a:t>propriety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sobriety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godliness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2060"/>
                </a:solidFill>
              </a:rPr>
              <a:t>submission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2060"/>
                </a:solidFill>
              </a:rPr>
              <a:t>quietness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v.9-12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defRPr b="1">
                <a:solidFill>
                  <a:srgbClr val="00B050"/>
                </a:solidFill>
              </a:defRPr>
            </a:pPr>
            <a:r>
              <a:t>Fruit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B0F0"/>
                </a:solidFill>
              </a:rPr>
              <a:t>good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works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v.10</a:t>
            </a:r>
            <a:endParaRPr sz="5600"/>
          </a:p>
          <a:p>
            <a:pPr>
              <a:defRPr b="1">
                <a:solidFill>
                  <a:srgbClr val="0070C0"/>
                </a:solidFill>
              </a:defRPr>
            </a:pPr>
            <a:r>
              <a:t>Organization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3:1-13</a:t>
            </a:r>
            <a:endParaRPr>
              <a:solidFill>
                <a:srgbClr val="FF0000"/>
              </a:solidFill>
            </a:endParaRPr>
          </a:p>
          <a:p>
            <a:pPr lvl="1" marL="1028700" indent="-571500">
              <a:defRPr b="1">
                <a:solidFill>
                  <a:srgbClr val="0070C0"/>
                </a:solidFill>
              </a:defRPr>
            </a:pPr>
            <a:r>
              <a:t>Elders </a:t>
            </a:r>
            <a:r>
              <a:rPr>
                <a:solidFill>
                  <a:srgbClr val="FF0000"/>
                </a:solidFill>
              </a:rPr>
              <a:t>v.1-7</a:t>
            </a:r>
            <a:endParaRPr sz="5600"/>
          </a:p>
          <a:p>
            <a:pPr lvl="1" marL="1028700" indent="-571500">
              <a:defRPr b="1">
                <a:solidFill>
                  <a:srgbClr val="0070C0"/>
                </a:solidFill>
              </a:defRPr>
            </a:pPr>
            <a:r>
              <a:t>Deacons </a:t>
            </a:r>
            <a:r>
              <a:rPr>
                <a:solidFill>
                  <a:srgbClr val="FF0000"/>
                </a:solidFill>
              </a:rPr>
              <a:t>v.8-13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