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5" name="Shape 145"/>
          <p:cNvSpPr/>
          <p:nvPr>
            <p:ph type="sldImg"/>
          </p:nvPr>
        </p:nvSpPr>
        <p:spPr>
          <a:xfrm>
            <a:off x="1143000" y="685800"/>
            <a:ext cx="4572000" cy="3429000"/>
          </a:xfrm>
          <a:prstGeom prst="rect">
            <a:avLst/>
          </a:prstGeom>
        </p:spPr>
        <p:txBody>
          <a:bodyPr/>
          <a:lstStyle/>
          <a:p>
            <a:pPr/>
          </a:p>
        </p:txBody>
      </p:sp>
      <p:sp>
        <p:nvSpPr>
          <p:cNvPr id="146" name="Shape 14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94"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C1"/>
            </a:gs>
          </a:gsLst>
          <a:path path="circle">
            <a:fillToRect l="50000" t="50000" r="50000" b="50000"/>
          </a:path>
        </a:gra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7068800" y="-1"/>
            <a:ext cx="4267200" cy="551181"/>
          </a:xfrm>
          <a:prstGeom prst="rect">
            <a:avLst/>
          </a:prstGeom>
        </p:spPr>
        <p:txBody>
          <a:bodyPr wrap="square" lIns="91439" tIns="91439" rIns="91439" bIns="91439" anchor="t"/>
          <a:lstStyle>
            <a:lvl1pPr algn="r" defTabSz="1828800">
              <a:defRPr>
                <a:solidFill>
                  <a:srgbClr val="000000"/>
                </a:solidFill>
                <a:latin typeface="Humanist 521 BT"/>
                <a:ea typeface="Humanist 521 BT"/>
                <a:cs typeface="Humanist 521 BT"/>
                <a:sym typeface="Humanist 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11935814" y="13019484"/>
            <a:ext cx="494513" cy="502642"/>
          </a:xfrm>
          <a:prstGeom prst="rect">
            <a:avLst/>
          </a:prstGeom>
        </p:spPr>
        <p:txBody>
          <a:bodyPr lIns="71437" tIns="71437" rIns="71437" bIns="71437" anchor="t"/>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Image"/>
          <p:cNvSpPr/>
          <p:nvPr>
            <p:ph type="pic" idx="21"/>
          </p:nvPr>
        </p:nvSpPr>
        <p:spPr>
          <a:xfrm>
            <a:off x="-541735" y="0"/>
            <a:ext cx="24384001" cy="13716002"/>
          </a:xfrm>
          <a:prstGeom prst="rect">
            <a:avLst/>
          </a:prstGeom>
        </p:spPr>
        <p:txBody>
          <a:bodyPr lIns="91439" tIns="45719" rIns="91439" bIns="45719" anchor="t">
            <a:noAutofit/>
          </a:bodyPr>
          <a:lstStyle/>
          <a:p>
            <a:pPr/>
          </a:p>
        </p:txBody>
      </p:sp>
      <p:sp>
        <p:nvSpPr>
          <p:cNvPr id="139"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84"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9.png"/><Relationship Id="rId4"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9.png"/><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tif"/><Relationship Id="rId3"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tif"/><Relationship Id="rId4" Type="http://schemas.openxmlformats.org/officeDocument/2006/relationships/image" Target="../media/image11.tif"/><Relationship Id="rId5"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tif"/><Relationship Id="rId4" Type="http://schemas.openxmlformats.org/officeDocument/2006/relationships/image" Target="../media/image11.tif"/><Relationship Id="rId5" Type="http://schemas.openxmlformats.org/officeDocument/2006/relationships/image" Target="../media/image11.png"/><Relationship Id="rId6"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4.tif"/><Relationship Id="rId5" Type="http://schemas.openxmlformats.org/officeDocument/2006/relationships/image" Target="../media/image2.png"/><Relationship Id="rId6" Type="http://schemas.openxmlformats.org/officeDocument/2006/relationships/image" Target="../media/image5.tif"/><Relationship Id="rId7" Type="http://schemas.openxmlformats.org/officeDocument/2006/relationships/image" Target="../media/image3.png"/><Relationship Id="rId8"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ti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tif"/><Relationship Id="rId4" Type="http://schemas.openxmlformats.org/officeDocument/2006/relationships/image" Target="../media/image11.tif"/><Relationship Id="rId5" Type="http://schemas.openxmlformats.org/officeDocument/2006/relationships/image" Target="../media/image11.png"/><Relationship Id="rId6"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tif"/><Relationship Id="rId4" Type="http://schemas.openxmlformats.org/officeDocument/2006/relationships/image" Target="../media/image11.tif"/><Relationship Id="rId5" Type="http://schemas.openxmlformats.org/officeDocument/2006/relationships/image" Target="../media/image11.png"/><Relationship Id="rId6"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2.tif"/><Relationship Id="rId4" Type="http://schemas.openxmlformats.org/officeDocument/2006/relationships/image" Target="../media/image11.tif"/><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 Id="rId3" Type="http://schemas.openxmlformats.org/officeDocument/2006/relationships/image" Target="../media/image20.png"/><Relationship Id="rId4" Type="http://schemas.openxmlformats.org/officeDocument/2006/relationships/image" Target="../media/image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21.png"/><Relationship Id="rId5" Type="http://schemas.openxmlformats.org/officeDocument/2006/relationships/image" Target="../media/image7.png"/><Relationship Id="rId6"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2.tif"/><Relationship Id="rId5" Type="http://schemas.openxmlformats.org/officeDocument/2006/relationships/image" Target="../media/image2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 Id="rId3" Type="http://schemas.openxmlformats.org/officeDocument/2006/relationships/image" Target="../media/image13.tif"/><Relationship Id="rId4" Type="http://schemas.openxmlformats.org/officeDocument/2006/relationships/image" Target="../media/image24.png"/><Relationship Id="rId5" Type="http://schemas.openxmlformats.org/officeDocument/2006/relationships/image" Target="../media/image25.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26.png"/><Relationship Id="rId4" Type="http://schemas.openxmlformats.org/officeDocument/2006/relationships/image" Target="../media/image2.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27.png"/><Relationship Id="rId4" Type="http://schemas.openxmlformats.org/officeDocument/2006/relationships/image" Target="../media/image2.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14.tif"/><Relationship Id="rId4" Type="http://schemas.openxmlformats.org/officeDocument/2006/relationships/image" Target="../media/image28.png"/><Relationship Id="rId5" Type="http://schemas.openxmlformats.org/officeDocument/2006/relationships/image" Target="../media/image15.tif"/><Relationship Id="rId6" Type="http://schemas.openxmlformats.org/officeDocument/2006/relationships/image" Target="../media/image2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30.png"/><Relationship Id="rId4" Type="http://schemas.openxmlformats.org/officeDocument/2006/relationships/image" Target="../media/image2.tif"/><Relationship Id="rId5" Type="http://schemas.openxmlformats.org/officeDocument/2006/relationships/image" Target="../media/image4.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16.tif"/><Relationship Id="rId4" Type="http://schemas.openxmlformats.org/officeDocument/2006/relationships/image" Target="../media/image31.png"/><Relationship Id="rId5" Type="http://schemas.openxmlformats.org/officeDocument/2006/relationships/image" Target="../media/image3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33.png"/><Relationship Id="rId6" Type="http://schemas.openxmlformats.org/officeDocument/2006/relationships/image" Target="../media/image7.png"/><Relationship Id="rId7" Type="http://schemas.openxmlformats.org/officeDocument/2006/relationships/image" Target="../media/image8.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png"/><Relationship Id="rId3" Type="http://schemas.openxmlformats.org/officeDocument/2006/relationships/image" Target="../media/image4.jpeg"/><Relationship Id="rId4" Type="http://schemas.openxmlformats.org/officeDocument/2006/relationships/image" Target="../media/image35.png"/><Relationship Id="rId5" Type="http://schemas.openxmlformats.org/officeDocument/2006/relationships/image" Target="../media/image7.png"/><Relationship Id="rId6" Type="http://schemas.openxmlformats.org/officeDocument/2006/relationships/image" Target="../media/image36.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8.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tif"/><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2.tif"/></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hyperlink" Target="http://" TargetMode="External"/><Relationship Id="rId5" Type="http://schemas.openxmlformats.org/officeDocument/2006/relationships/hyperlink" Target="https://www.w65stchurchofchrist.com" TargetMode="Externa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9.tif"/><Relationship Id="rId4"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149" name="Implications of"/>
          <p:cNvSpPr txBox="1"/>
          <p:nvPr/>
        </p:nvSpPr>
        <p:spPr>
          <a:xfrm>
            <a:off x="4538840" y="6744255"/>
            <a:ext cx="15306320" cy="26701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166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150" name="Image" descr="Image"/>
          <p:cNvPicPr>
            <a:picLocks noChangeAspect="1"/>
          </p:cNvPicPr>
          <p:nvPr/>
        </p:nvPicPr>
        <p:blipFill>
          <a:blip r:embed="rId3">
            <a:extLst/>
          </a:blip>
          <a:stretch>
            <a:fillRect/>
          </a:stretch>
        </p:blipFill>
        <p:spPr>
          <a:xfrm>
            <a:off x="963779" y="9744354"/>
            <a:ext cx="22456442" cy="1875653"/>
          </a:xfrm>
          <a:prstGeom prst="rect">
            <a:avLst/>
          </a:prstGeom>
          <a:ln w="12700">
            <a:miter lim="400000"/>
          </a:ln>
          <a:effectLst>
            <a:outerShdw sx="100000" sy="100000" kx="0" ky="0" algn="b" rotWithShape="0" blurRad="266700" dist="88900" dir="2147338">
              <a:srgbClr val="000000">
                <a:alpha val="97621"/>
              </a:srgbClr>
            </a:outerShdw>
          </a:effectLst>
        </p:spPr>
      </p:pic>
      <p:sp>
        <p:nvSpPr>
          <p:cNvPr id="151" name="(Mat 28:18-20; Acts 1,2; 17:30,31; Heb 7:1-8:6; 12:22-29; 1 Tim. 2:5,6)"/>
          <p:cNvSpPr txBox="1"/>
          <p:nvPr/>
        </p:nvSpPr>
        <p:spPr>
          <a:xfrm>
            <a:off x="417375" y="12334733"/>
            <a:ext cx="23549249" cy="113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sz="6500">
                <a:solidFill>
                  <a:srgbClr val="FFFFFF"/>
                </a:solidFill>
                <a:effectLst>
                  <a:outerShdw sx="100000" sy="100000" kx="0" ky="0" algn="b" rotWithShape="0" blurRad="63500" dist="63500" dir="2352725">
                    <a:srgbClr val="000000"/>
                  </a:outerShdw>
                </a:effectLst>
                <a:latin typeface="Hoefler Text"/>
                <a:ea typeface="Hoefler Text"/>
                <a:cs typeface="Hoefler Text"/>
                <a:sym typeface="Hoefler Text"/>
              </a:defRPr>
            </a:lvl1pPr>
          </a:lstStyle>
          <a:p>
            <a:pPr/>
            <a:r>
              <a:t>(Mat 28:18-20; Acts 1,2; 17:30,31; Heb 7:1-8:6; 12:22-29; 1 Tim. 2:5,6)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3" name="Image"/>
          <p:cNvGrpSpPr/>
          <p:nvPr/>
        </p:nvGrpSpPr>
        <p:grpSpPr>
          <a:xfrm>
            <a:off x="318684" y="2573354"/>
            <a:ext cx="8106529" cy="11056725"/>
            <a:chOff x="0" y="0"/>
            <a:chExt cx="8106528" cy="11056724"/>
          </a:xfrm>
        </p:grpSpPr>
        <p:pic>
          <p:nvPicPr>
            <p:cNvPr id="222" name="Image" descr="Image"/>
            <p:cNvPicPr>
              <a:picLocks noChangeAspect="1"/>
            </p:cNvPicPr>
            <p:nvPr/>
          </p:nvPicPr>
          <p:blipFill>
            <a:blip r:embed="rId2">
              <a:extLst/>
            </a:blip>
            <a:srcRect l="12770" t="0" r="38400" b="0"/>
            <a:stretch>
              <a:fillRect/>
            </a:stretch>
          </p:blipFill>
          <p:spPr>
            <a:xfrm>
              <a:off x="165100" y="114300"/>
              <a:ext cx="7776329" cy="10624925"/>
            </a:xfrm>
            <a:prstGeom prst="rect">
              <a:avLst/>
            </a:prstGeom>
            <a:ln>
              <a:noFill/>
            </a:ln>
            <a:effectLst/>
          </p:spPr>
        </p:pic>
        <p:pic>
          <p:nvPicPr>
            <p:cNvPr id="221" name="Image" descr="Image"/>
            <p:cNvPicPr>
              <a:picLocks noChangeAspect="0"/>
            </p:cNvPicPr>
            <p:nvPr/>
          </p:nvPicPr>
          <p:blipFill>
            <a:blip r:embed="rId3">
              <a:extLst/>
            </a:blip>
            <a:stretch>
              <a:fillRect/>
            </a:stretch>
          </p:blipFill>
          <p:spPr>
            <a:xfrm>
              <a:off x="-1" y="0"/>
              <a:ext cx="8106530" cy="11056725"/>
            </a:xfrm>
            <a:prstGeom prst="rect">
              <a:avLst/>
            </a:prstGeom>
            <a:effectLst/>
          </p:spPr>
        </p:pic>
      </p:grpSp>
      <p:grpSp>
        <p:nvGrpSpPr>
          <p:cNvPr id="226" name="RESURRECTION MOTIVATION"/>
          <p:cNvGrpSpPr/>
          <p:nvPr/>
        </p:nvGrpSpPr>
        <p:grpSpPr>
          <a:xfrm>
            <a:off x="3194478" y="231113"/>
            <a:ext cx="17995044" cy="2217738"/>
            <a:chOff x="0" y="0"/>
            <a:chExt cx="17995042" cy="2217737"/>
          </a:xfrm>
        </p:grpSpPr>
        <p:sp>
          <p:nvSpPr>
            <p:cNvPr id="225" name="RESURRECTION MOTIVATION"/>
            <p:cNvSpPr/>
            <p:nvPr/>
          </p:nvSpPr>
          <p:spPr>
            <a:xfrm>
              <a:off x="165099" y="114300"/>
              <a:ext cx="17664844" cy="1785938"/>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84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MOTIVATION</a:t>
              </a:r>
            </a:p>
          </p:txBody>
        </p:sp>
        <p:pic>
          <p:nvPicPr>
            <p:cNvPr id="224" name="RESURRECTION MOTIVATION RESURRECTION MOTIVATION" descr="RESURRECTION MOTIVATION RESURRECTION MOTIVATION"/>
            <p:cNvPicPr>
              <a:picLocks noChangeAspect="0"/>
            </p:cNvPicPr>
            <p:nvPr/>
          </p:nvPicPr>
          <p:blipFill>
            <a:blip r:embed="rId4">
              <a:extLst/>
            </a:blip>
            <a:stretch>
              <a:fillRect/>
            </a:stretch>
          </p:blipFill>
          <p:spPr>
            <a:xfrm>
              <a:off x="-1" y="0"/>
              <a:ext cx="17995044" cy="2217738"/>
            </a:xfrm>
            <a:prstGeom prst="rect">
              <a:avLst/>
            </a:prstGeom>
            <a:effectLst/>
          </p:spPr>
        </p:pic>
      </p:grpSp>
      <p:sp>
        <p:nvSpPr>
          <p:cNvPr id="227" name="Paul often spoke of the certainty of the resurrection of Jesus in connection with our faithfulness &amp; hope (Rom 8:10-13; 1 Cor 6:14)…"/>
          <p:cNvSpPr/>
          <p:nvPr/>
        </p:nvSpPr>
        <p:spPr>
          <a:xfrm>
            <a:off x="8784921" y="3276311"/>
            <a:ext cx="15064645" cy="9650811"/>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030777" indent="-1030777" algn="l" defTabSz="821531">
              <a:spcBef>
                <a:spcPts val="1200"/>
              </a:spcBef>
              <a:buClr>
                <a:srgbClr val="FFD479"/>
              </a:buClr>
              <a:buSzPct val="80000"/>
              <a:buFont typeface="Zapf Dingbats"/>
              <a:buBlip>
                <a:blip r:embed="rId5"/>
              </a:buBlip>
              <a:defRPr sz="7500">
                <a:solidFill>
                  <a:srgbClr val="000000"/>
                </a:solidFill>
                <a:latin typeface="Century Gothic"/>
                <a:ea typeface="Century Gothic"/>
                <a:cs typeface="Century Gothic"/>
                <a:sym typeface="Century Gothic"/>
              </a:defRPr>
            </a:pPr>
            <a:r>
              <a:t>Paul often spoke of the certainty of the resurrection of Jesus in connection with our faithfulness &amp; hope (Rom 8:10-13; 1 Cor 6:14)</a:t>
            </a:r>
          </a:p>
          <a:p>
            <a:pPr marL="1030777" indent="-1030777" algn="l" defTabSz="821531">
              <a:spcBef>
                <a:spcPts val="1200"/>
              </a:spcBef>
              <a:buClr>
                <a:srgbClr val="FFD479"/>
              </a:buClr>
              <a:buSzPct val="80000"/>
              <a:buFont typeface="Zapf Dingbats"/>
              <a:buBlip>
                <a:blip r:embed="rId5"/>
              </a:buBlip>
              <a:defRPr sz="7500">
                <a:solidFill>
                  <a:srgbClr val="000000"/>
                </a:solidFill>
                <a:latin typeface="Century Gothic"/>
                <a:ea typeface="Century Gothic"/>
                <a:cs typeface="Century Gothic"/>
                <a:sym typeface="Century Gothic"/>
              </a:defRPr>
            </a:pPr>
            <a:r>
              <a:t>Willing to give up EVERYTHING to attain the resurrection from the dead (Philippians 3:7–11)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7">
                                            <p:txEl>
                                              <p:pRg st="1" end="1"/>
                                            </p:txEl>
                                          </p:spTgt>
                                        </p:tgtEl>
                                        <p:attrNameLst>
                                          <p:attrName>style.visibility</p:attrName>
                                        </p:attrNameLst>
                                      </p:cBhvr>
                                      <p:to>
                                        <p:strVal val="visible"/>
                                      </p:to>
                                    </p:set>
                                    <p:animEffect filter="fade" transition="in">
                                      <p:cBhvr>
                                        <p:cTn id="7" dur="1500"/>
                                        <p:tgtEl>
                                          <p:spTgt spid="22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31" name="Image"/>
          <p:cNvGrpSpPr/>
          <p:nvPr/>
        </p:nvGrpSpPr>
        <p:grpSpPr>
          <a:xfrm>
            <a:off x="318684" y="2573354"/>
            <a:ext cx="8106529" cy="11056725"/>
            <a:chOff x="0" y="0"/>
            <a:chExt cx="8106528" cy="11056724"/>
          </a:xfrm>
        </p:grpSpPr>
        <p:pic>
          <p:nvPicPr>
            <p:cNvPr id="230" name="Image" descr="Image"/>
            <p:cNvPicPr>
              <a:picLocks noChangeAspect="1"/>
            </p:cNvPicPr>
            <p:nvPr/>
          </p:nvPicPr>
          <p:blipFill>
            <a:blip r:embed="rId2">
              <a:extLst/>
            </a:blip>
            <a:srcRect l="12770" t="0" r="38400" b="0"/>
            <a:stretch>
              <a:fillRect/>
            </a:stretch>
          </p:blipFill>
          <p:spPr>
            <a:xfrm>
              <a:off x="165100" y="114300"/>
              <a:ext cx="7776329" cy="10624925"/>
            </a:xfrm>
            <a:prstGeom prst="rect">
              <a:avLst/>
            </a:prstGeom>
            <a:ln>
              <a:noFill/>
            </a:ln>
            <a:effectLst/>
          </p:spPr>
        </p:pic>
        <p:pic>
          <p:nvPicPr>
            <p:cNvPr id="229" name="Image" descr="Image"/>
            <p:cNvPicPr>
              <a:picLocks noChangeAspect="0"/>
            </p:cNvPicPr>
            <p:nvPr/>
          </p:nvPicPr>
          <p:blipFill>
            <a:blip r:embed="rId3">
              <a:extLst/>
            </a:blip>
            <a:stretch>
              <a:fillRect/>
            </a:stretch>
          </p:blipFill>
          <p:spPr>
            <a:xfrm>
              <a:off x="-1" y="0"/>
              <a:ext cx="8106530" cy="11056725"/>
            </a:xfrm>
            <a:prstGeom prst="rect">
              <a:avLst/>
            </a:prstGeom>
            <a:effectLst/>
          </p:spPr>
        </p:pic>
      </p:grpSp>
      <p:grpSp>
        <p:nvGrpSpPr>
          <p:cNvPr id="234" name="RESURRECTION MOTIVATION"/>
          <p:cNvGrpSpPr/>
          <p:nvPr/>
        </p:nvGrpSpPr>
        <p:grpSpPr>
          <a:xfrm>
            <a:off x="3194478" y="231113"/>
            <a:ext cx="17995044" cy="2217738"/>
            <a:chOff x="0" y="0"/>
            <a:chExt cx="17995042" cy="2217737"/>
          </a:xfrm>
        </p:grpSpPr>
        <p:sp>
          <p:nvSpPr>
            <p:cNvPr id="233" name="RESURRECTION MOTIVATION"/>
            <p:cNvSpPr/>
            <p:nvPr/>
          </p:nvSpPr>
          <p:spPr>
            <a:xfrm>
              <a:off x="165099" y="114300"/>
              <a:ext cx="17664844" cy="1785938"/>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84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MOTIVATION</a:t>
              </a:r>
            </a:p>
          </p:txBody>
        </p:sp>
        <p:pic>
          <p:nvPicPr>
            <p:cNvPr id="232" name="RESURRECTION MOTIVATION RESURRECTION MOTIVATION" descr="RESURRECTION MOTIVATION RESURRECTION MOTIVATION"/>
            <p:cNvPicPr>
              <a:picLocks noChangeAspect="0"/>
            </p:cNvPicPr>
            <p:nvPr/>
          </p:nvPicPr>
          <p:blipFill>
            <a:blip r:embed="rId4">
              <a:extLst/>
            </a:blip>
            <a:stretch>
              <a:fillRect/>
            </a:stretch>
          </p:blipFill>
          <p:spPr>
            <a:xfrm>
              <a:off x="-1" y="0"/>
              <a:ext cx="17995044" cy="2217738"/>
            </a:xfrm>
            <a:prstGeom prst="rect">
              <a:avLst/>
            </a:prstGeom>
            <a:effectLst/>
          </p:spPr>
        </p:pic>
      </p:grpSp>
      <p:sp>
        <p:nvSpPr>
          <p:cNvPr id="235" name="Philippians 3:7–11 (NKJV)…"/>
          <p:cNvSpPr txBox="1"/>
          <p:nvPr/>
        </p:nvSpPr>
        <p:spPr>
          <a:xfrm>
            <a:off x="8710547" y="2474774"/>
            <a:ext cx="15256428" cy="106388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400"/>
              </a:spcBef>
              <a:defRPr b="1" sz="6500">
                <a:solidFill>
                  <a:srgbClr val="000000"/>
                </a:solidFill>
                <a:latin typeface="Times New Roman"/>
                <a:ea typeface="Times New Roman"/>
                <a:cs typeface="Times New Roman"/>
                <a:sym typeface="Times New Roman"/>
              </a:defRPr>
            </a:pPr>
            <a:r>
              <a:t>Philippians 3:7–11 (NKJV)</a:t>
            </a:r>
          </a:p>
          <a:p>
            <a:pPr defTabSz="642937">
              <a:defRPr sz="6500">
                <a:solidFill>
                  <a:srgbClr val="000000"/>
                </a:solidFill>
                <a:latin typeface="Times New Roman"/>
                <a:ea typeface="Times New Roman"/>
                <a:cs typeface="Times New Roman"/>
                <a:sym typeface="Times New Roman"/>
              </a:defRPr>
            </a:pPr>
            <a:r>
              <a:rPr baseline="31999"/>
              <a:t>7</a:t>
            </a:r>
            <a:r>
              <a:t> But what things were gain to me, these I have counted loss for Christ. </a:t>
            </a:r>
            <a:r>
              <a:rPr baseline="31999"/>
              <a:t>8</a:t>
            </a:r>
            <a:r>
              <a:t> Yet indeed I also count all things loss for the excellence of the knowledge of Christ Jesus my Lord, for whom I have suffered the loss of all things, and count them as rubbish, that I may gain Christ </a:t>
            </a:r>
            <a:r>
              <a:rPr baseline="31999"/>
              <a:t>9</a:t>
            </a:r>
            <a:r>
              <a:t> and be found in Him, not having my own righteousness, which </a:t>
            </a:r>
            <a:r>
              <a:rPr i="1"/>
              <a:t>is</a:t>
            </a:r>
            <a:r>
              <a:t> from the law, but that which </a:t>
            </a:r>
            <a:r>
              <a:rPr i="1"/>
              <a:t>is</a:t>
            </a:r>
            <a:r>
              <a:t> through faith in Christ, the righteousness which is from God by faith;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9" name="Image"/>
          <p:cNvGrpSpPr/>
          <p:nvPr/>
        </p:nvGrpSpPr>
        <p:grpSpPr>
          <a:xfrm>
            <a:off x="318684" y="2573354"/>
            <a:ext cx="8106529" cy="11056725"/>
            <a:chOff x="0" y="0"/>
            <a:chExt cx="8106528" cy="11056724"/>
          </a:xfrm>
        </p:grpSpPr>
        <p:pic>
          <p:nvPicPr>
            <p:cNvPr id="238" name="Image" descr="Image"/>
            <p:cNvPicPr>
              <a:picLocks noChangeAspect="1"/>
            </p:cNvPicPr>
            <p:nvPr/>
          </p:nvPicPr>
          <p:blipFill>
            <a:blip r:embed="rId2">
              <a:extLst/>
            </a:blip>
            <a:srcRect l="12770" t="0" r="38400" b="0"/>
            <a:stretch>
              <a:fillRect/>
            </a:stretch>
          </p:blipFill>
          <p:spPr>
            <a:xfrm>
              <a:off x="165100" y="114300"/>
              <a:ext cx="7776329" cy="10624925"/>
            </a:xfrm>
            <a:prstGeom prst="rect">
              <a:avLst/>
            </a:prstGeom>
            <a:ln>
              <a:noFill/>
            </a:ln>
            <a:effectLst/>
          </p:spPr>
        </p:pic>
        <p:pic>
          <p:nvPicPr>
            <p:cNvPr id="237" name="Image" descr="Image"/>
            <p:cNvPicPr>
              <a:picLocks noChangeAspect="0"/>
            </p:cNvPicPr>
            <p:nvPr/>
          </p:nvPicPr>
          <p:blipFill>
            <a:blip r:embed="rId3">
              <a:extLst/>
            </a:blip>
            <a:stretch>
              <a:fillRect/>
            </a:stretch>
          </p:blipFill>
          <p:spPr>
            <a:xfrm>
              <a:off x="-1" y="0"/>
              <a:ext cx="8106530" cy="11056725"/>
            </a:xfrm>
            <a:prstGeom prst="rect">
              <a:avLst/>
            </a:prstGeom>
            <a:effectLst/>
          </p:spPr>
        </p:pic>
      </p:grpSp>
      <p:grpSp>
        <p:nvGrpSpPr>
          <p:cNvPr id="242" name="RESURRECTION MOTIVATION"/>
          <p:cNvGrpSpPr/>
          <p:nvPr/>
        </p:nvGrpSpPr>
        <p:grpSpPr>
          <a:xfrm>
            <a:off x="3194478" y="231113"/>
            <a:ext cx="17995044" cy="2217738"/>
            <a:chOff x="0" y="0"/>
            <a:chExt cx="17995042" cy="2217737"/>
          </a:xfrm>
        </p:grpSpPr>
        <p:sp>
          <p:nvSpPr>
            <p:cNvPr id="241" name="RESURRECTION MOTIVATION"/>
            <p:cNvSpPr/>
            <p:nvPr/>
          </p:nvSpPr>
          <p:spPr>
            <a:xfrm>
              <a:off x="165099" y="114300"/>
              <a:ext cx="17664844" cy="1785938"/>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84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MOTIVATION</a:t>
              </a:r>
            </a:p>
          </p:txBody>
        </p:sp>
        <p:pic>
          <p:nvPicPr>
            <p:cNvPr id="240" name="RESURRECTION MOTIVATION RESURRECTION MOTIVATION" descr="RESURRECTION MOTIVATION RESURRECTION MOTIVATION"/>
            <p:cNvPicPr>
              <a:picLocks noChangeAspect="0"/>
            </p:cNvPicPr>
            <p:nvPr/>
          </p:nvPicPr>
          <p:blipFill>
            <a:blip r:embed="rId4">
              <a:extLst/>
            </a:blip>
            <a:stretch>
              <a:fillRect/>
            </a:stretch>
          </p:blipFill>
          <p:spPr>
            <a:xfrm>
              <a:off x="-1" y="0"/>
              <a:ext cx="17995044" cy="2217738"/>
            </a:xfrm>
            <a:prstGeom prst="rect">
              <a:avLst/>
            </a:prstGeom>
            <a:effectLst/>
          </p:spPr>
        </p:pic>
      </p:grpSp>
      <p:sp>
        <p:nvSpPr>
          <p:cNvPr id="243" name="Philippians 3:7–11 (NKJV)…"/>
          <p:cNvSpPr txBox="1"/>
          <p:nvPr/>
        </p:nvSpPr>
        <p:spPr>
          <a:xfrm>
            <a:off x="8710547" y="2474774"/>
            <a:ext cx="15256428" cy="10876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400"/>
              </a:spcBef>
              <a:defRPr b="1" sz="6500">
                <a:solidFill>
                  <a:srgbClr val="000000"/>
                </a:solidFill>
                <a:latin typeface="Times New Roman"/>
                <a:ea typeface="Times New Roman"/>
                <a:cs typeface="Times New Roman"/>
                <a:sym typeface="Times New Roman"/>
              </a:defRPr>
            </a:pPr>
            <a:r>
              <a:t>Philippians 3:7–11 (NKJV)</a:t>
            </a:r>
          </a:p>
          <a:p>
            <a:pPr defTabSz="642937">
              <a:defRPr sz="9500">
                <a:solidFill>
                  <a:srgbClr val="000000"/>
                </a:solidFill>
                <a:latin typeface="Times New Roman"/>
                <a:ea typeface="Times New Roman"/>
                <a:cs typeface="Times New Roman"/>
                <a:sym typeface="Times New Roman"/>
              </a:defRPr>
            </a:pPr>
            <a:r>
              <a:rPr baseline="31999"/>
              <a:t>10</a:t>
            </a:r>
            <a:r>
              <a:t> that I may know Him and the power of His resurrection, and the fellowship of His sufferings, being conformed to His death, </a:t>
            </a:r>
            <a:r>
              <a:rPr baseline="31999"/>
              <a:t>11</a:t>
            </a:r>
            <a:r>
              <a:t> if, by any means, I may attain to the resurrection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47" name="Image"/>
          <p:cNvGrpSpPr/>
          <p:nvPr/>
        </p:nvGrpSpPr>
        <p:grpSpPr>
          <a:xfrm>
            <a:off x="318684" y="2573354"/>
            <a:ext cx="8106529" cy="11056725"/>
            <a:chOff x="0" y="0"/>
            <a:chExt cx="8106528" cy="11056724"/>
          </a:xfrm>
        </p:grpSpPr>
        <p:pic>
          <p:nvPicPr>
            <p:cNvPr id="246" name="Image" descr="Image"/>
            <p:cNvPicPr>
              <a:picLocks noChangeAspect="1"/>
            </p:cNvPicPr>
            <p:nvPr/>
          </p:nvPicPr>
          <p:blipFill>
            <a:blip r:embed="rId2">
              <a:extLst/>
            </a:blip>
            <a:srcRect l="12770" t="0" r="38400" b="0"/>
            <a:stretch>
              <a:fillRect/>
            </a:stretch>
          </p:blipFill>
          <p:spPr>
            <a:xfrm>
              <a:off x="165100" y="114300"/>
              <a:ext cx="7776329" cy="10624925"/>
            </a:xfrm>
            <a:prstGeom prst="rect">
              <a:avLst/>
            </a:prstGeom>
            <a:ln>
              <a:noFill/>
            </a:ln>
            <a:effectLst/>
          </p:spPr>
        </p:pic>
        <p:pic>
          <p:nvPicPr>
            <p:cNvPr id="245" name="Image" descr="Image"/>
            <p:cNvPicPr>
              <a:picLocks noChangeAspect="0"/>
            </p:cNvPicPr>
            <p:nvPr/>
          </p:nvPicPr>
          <p:blipFill>
            <a:blip r:embed="rId3">
              <a:extLst/>
            </a:blip>
            <a:stretch>
              <a:fillRect/>
            </a:stretch>
          </p:blipFill>
          <p:spPr>
            <a:xfrm>
              <a:off x="-1" y="0"/>
              <a:ext cx="8106530" cy="11056725"/>
            </a:xfrm>
            <a:prstGeom prst="rect">
              <a:avLst/>
            </a:prstGeom>
            <a:effectLst/>
          </p:spPr>
        </p:pic>
      </p:grpSp>
      <p:grpSp>
        <p:nvGrpSpPr>
          <p:cNvPr id="250" name="RESURRECTION MOTIVATION"/>
          <p:cNvGrpSpPr/>
          <p:nvPr/>
        </p:nvGrpSpPr>
        <p:grpSpPr>
          <a:xfrm>
            <a:off x="3194478" y="231113"/>
            <a:ext cx="17995044" cy="2217738"/>
            <a:chOff x="0" y="0"/>
            <a:chExt cx="17995042" cy="2217737"/>
          </a:xfrm>
        </p:grpSpPr>
        <p:sp>
          <p:nvSpPr>
            <p:cNvPr id="249" name="RESURRECTION MOTIVATION"/>
            <p:cNvSpPr/>
            <p:nvPr/>
          </p:nvSpPr>
          <p:spPr>
            <a:xfrm>
              <a:off x="165099" y="114300"/>
              <a:ext cx="17664844" cy="1785938"/>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84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MOTIVATION</a:t>
              </a:r>
            </a:p>
          </p:txBody>
        </p:sp>
        <p:pic>
          <p:nvPicPr>
            <p:cNvPr id="248" name="RESURRECTION MOTIVATION RESURRECTION MOTIVATION" descr="RESURRECTION MOTIVATION RESURRECTION MOTIVATION"/>
            <p:cNvPicPr>
              <a:picLocks noChangeAspect="0"/>
            </p:cNvPicPr>
            <p:nvPr/>
          </p:nvPicPr>
          <p:blipFill>
            <a:blip r:embed="rId4">
              <a:extLst/>
            </a:blip>
            <a:stretch>
              <a:fillRect/>
            </a:stretch>
          </p:blipFill>
          <p:spPr>
            <a:xfrm>
              <a:off x="-1" y="0"/>
              <a:ext cx="17995044" cy="2217738"/>
            </a:xfrm>
            <a:prstGeom prst="rect">
              <a:avLst/>
            </a:prstGeom>
            <a:effectLst/>
          </p:spPr>
        </p:pic>
      </p:grpSp>
      <p:sp>
        <p:nvSpPr>
          <p:cNvPr id="251" name="Revelation 2:10 (NKJV)…"/>
          <p:cNvSpPr txBox="1"/>
          <p:nvPr/>
        </p:nvSpPr>
        <p:spPr>
          <a:xfrm>
            <a:off x="8816283" y="2627852"/>
            <a:ext cx="14966336" cy="1089641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400"/>
              </a:spcBef>
              <a:defRPr b="1" sz="8200">
                <a:solidFill>
                  <a:srgbClr val="000000"/>
                </a:solidFill>
                <a:latin typeface="Times New Roman"/>
                <a:ea typeface="Times New Roman"/>
                <a:cs typeface="Times New Roman"/>
                <a:sym typeface="Times New Roman"/>
              </a:defRPr>
            </a:pPr>
            <a:r>
              <a:t>Revelation 2:10 (NKJV) </a:t>
            </a:r>
          </a:p>
          <a:p>
            <a:pPr defTabSz="642937">
              <a:defRPr sz="8200">
                <a:solidFill>
                  <a:srgbClr val="000000"/>
                </a:solidFill>
                <a:latin typeface="Times New Roman"/>
                <a:ea typeface="Times New Roman"/>
                <a:cs typeface="Times New Roman"/>
                <a:sym typeface="Times New Roman"/>
              </a:defRPr>
            </a:pPr>
            <a:r>
              <a:rPr baseline="31999"/>
              <a:t>10</a:t>
            </a:r>
            <a:r>
              <a:t> </a:t>
            </a:r>
            <a:r>
              <a:rPr>
                <a:solidFill>
                  <a:schemeClr val="accent5"/>
                </a:solidFill>
              </a:rPr>
              <a:t>Do not fear any of those things which you are about to suffer. Indeed, the devil is about to throw </a:t>
            </a:r>
            <a:r>
              <a:rPr i="1">
                <a:solidFill>
                  <a:schemeClr val="accent5"/>
                </a:solidFill>
              </a:rPr>
              <a:t>some</a:t>
            </a:r>
            <a:r>
              <a:rPr>
                <a:solidFill>
                  <a:schemeClr val="accent5"/>
                </a:solidFill>
              </a:rPr>
              <a:t> of you into prison, that you may be tested, and you will have tribulation ten days. Be faithful until death, and I will give you the crown of life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55" name="40 Days Between Resurrection &amp; Ascension"/>
          <p:cNvGrpSpPr/>
          <p:nvPr/>
        </p:nvGrpSpPr>
        <p:grpSpPr>
          <a:xfrm>
            <a:off x="3194478" y="1730894"/>
            <a:ext cx="17995044" cy="2217738"/>
            <a:chOff x="0" y="0"/>
            <a:chExt cx="17995042" cy="2217737"/>
          </a:xfrm>
        </p:grpSpPr>
        <p:sp>
          <p:nvSpPr>
            <p:cNvPr id="254" name="40 Days Between Resurrection &amp; Ascension"/>
            <p:cNvSpPr/>
            <p:nvPr/>
          </p:nvSpPr>
          <p:spPr>
            <a:xfrm>
              <a:off x="165099" y="114300"/>
              <a:ext cx="17664844" cy="1785938"/>
            </a:xfrm>
            <a:prstGeom prst="rect">
              <a:avLst/>
            </a:prstGeom>
            <a:solidFill>
              <a:srgbClr val="5A5F5E"/>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40 Days Between Resurrection &amp; Ascension</a:t>
              </a:r>
            </a:p>
          </p:txBody>
        </p:sp>
        <p:pic>
          <p:nvPicPr>
            <p:cNvPr id="253" name="40 Days Between Resurrection &amp; Ascension 40 Days Between Resurrection &amp; Ascension" descr="40 Days Between Resurrection &amp; Ascension 40 Days Between Resurrection &amp; Ascension"/>
            <p:cNvPicPr>
              <a:picLocks noChangeAspect="0"/>
            </p:cNvPicPr>
            <p:nvPr/>
          </p:nvPicPr>
          <p:blipFill>
            <a:blip r:embed="rId2">
              <a:extLst/>
            </a:blip>
            <a:stretch>
              <a:fillRect/>
            </a:stretch>
          </p:blipFill>
          <p:spPr>
            <a:xfrm>
              <a:off x="-1" y="0"/>
              <a:ext cx="17995044" cy="2217738"/>
            </a:xfrm>
            <a:prstGeom prst="rect">
              <a:avLst/>
            </a:prstGeom>
            <a:effectLst/>
          </p:spPr>
        </p:pic>
      </p:grpSp>
      <p:sp>
        <p:nvSpPr>
          <p:cNvPr id="256" name="Implications of"/>
          <p:cNvSpPr txBox="1"/>
          <p:nvPr/>
        </p:nvSpPr>
        <p:spPr>
          <a:xfrm>
            <a:off x="3022515" y="270693"/>
            <a:ext cx="6374870" cy="1362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80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57" name="Image" descr="Image"/>
          <p:cNvPicPr>
            <a:picLocks noChangeAspect="0"/>
          </p:cNvPicPr>
          <p:nvPr/>
        </p:nvPicPr>
        <p:blipFill>
          <a:blip r:embed="rId3">
            <a:extLst/>
          </a:blip>
          <a:stretch>
            <a:fillRect/>
          </a:stretch>
        </p:blipFill>
        <p:spPr>
          <a:xfrm>
            <a:off x="9569163" y="327827"/>
            <a:ext cx="11494706"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258" name="Acts 1:1–11 (NKJV)…"/>
          <p:cNvSpPr txBox="1"/>
          <p:nvPr/>
        </p:nvSpPr>
        <p:spPr>
          <a:xfrm>
            <a:off x="448381" y="4024531"/>
            <a:ext cx="23620415" cy="938312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000">
                <a:solidFill>
                  <a:srgbClr val="000000"/>
                </a:solidFill>
                <a:latin typeface="Times New Roman"/>
                <a:ea typeface="Times New Roman"/>
                <a:cs typeface="Times New Roman"/>
                <a:sym typeface="Times New Roman"/>
              </a:defRPr>
            </a:pPr>
            <a:r>
              <a:t>Acts 1:1–11 (NKJV)</a:t>
            </a:r>
          </a:p>
          <a:p>
            <a:pPr defTabSz="642937">
              <a:defRPr sz="5700">
                <a:solidFill>
                  <a:srgbClr val="000000"/>
                </a:solidFill>
                <a:latin typeface="Times New Roman"/>
                <a:ea typeface="Times New Roman"/>
                <a:cs typeface="Times New Roman"/>
                <a:sym typeface="Times New Roman"/>
              </a:defRPr>
            </a:pPr>
            <a:r>
              <a:rPr baseline="31999"/>
              <a:t>1</a:t>
            </a:r>
            <a:r>
              <a:t> The former account I made, O Theophilus, of all that Jesus began both to do and teach, </a:t>
            </a:r>
            <a:r>
              <a:rPr baseline="31999"/>
              <a:t>2</a:t>
            </a:r>
            <a:r>
              <a:t> until the day in which He was taken up, after He through the Holy Spirit had given commandments to the apostles whom He had chosen, </a:t>
            </a:r>
            <a:r>
              <a:rPr baseline="31999"/>
              <a:t>3</a:t>
            </a:r>
            <a:r>
              <a:t> to whom He also presented Himself alive after His suffering by many infallible proofs, being seen by them during forty days and speaking of the things pertaining to the kingdom of God. </a:t>
            </a:r>
            <a:r>
              <a:rPr baseline="31999"/>
              <a:t>4</a:t>
            </a:r>
            <a:r>
              <a:t> And being assembled together with </a:t>
            </a:r>
            <a:r>
              <a:rPr i="1"/>
              <a:t>them,</a:t>
            </a:r>
            <a:r>
              <a:t> He commanded them not to depart from Jerusalem, but to wait for the Promise of the Father, “which,” </a:t>
            </a:r>
            <a:r>
              <a:rPr i="1"/>
              <a:t>He said,</a:t>
            </a:r>
            <a:r>
              <a:t> “you have heard from Me; </a:t>
            </a:r>
            <a:r>
              <a:rPr baseline="31999"/>
              <a:t>5</a:t>
            </a:r>
            <a:r>
              <a:t> for John truly baptized with water, but you shall be baptized with the Holy Spirit not many days from now.”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62" name="40 Days Between Resurrection &amp; Ascension"/>
          <p:cNvGrpSpPr/>
          <p:nvPr/>
        </p:nvGrpSpPr>
        <p:grpSpPr>
          <a:xfrm>
            <a:off x="3194478" y="1730894"/>
            <a:ext cx="17995044" cy="2217738"/>
            <a:chOff x="0" y="0"/>
            <a:chExt cx="17995042" cy="2217737"/>
          </a:xfrm>
        </p:grpSpPr>
        <p:sp>
          <p:nvSpPr>
            <p:cNvPr id="261" name="40 Days Between Resurrection &amp; Ascension"/>
            <p:cNvSpPr/>
            <p:nvPr/>
          </p:nvSpPr>
          <p:spPr>
            <a:xfrm>
              <a:off x="165099" y="114300"/>
              <a:ext cx="17664844" cy="1785938"/>
            </a:xfrm>
            <a:prstGeom prst="rect">
              <a:avLst/>
            </a:prstGeom>
            <a:solidFill>
              <a:srgbClr val="5A5F5E"/>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40 Days Between Resurrection &amp; Ascension</a:t>
              </a:r>
            </a:p>
          </p:txBody>
        </p:sp>
        <p:pic>
          <p:nvPicPr>
            <p:cNvPr id="260" name="40 Days Between Resurrection &amp; Ascension 40 Days Between Resurrection &amp; Ascension" descr="40 Days Between Resurrection &amp; Ascension 40 Days Between Resurrection &amp; Ascension"/>
            <p:cNvPicPr>
              <a:picLocks noChangeAspect="0"/>
            </p:cNvPicPr>
            <p:nvPr/>
          </p:nvPicPr>
          <p:blipFill>
            <a:blip r:embed="rId2">
              <a:extLst/>
            </a:blip>
            <a:stretch>
              <a:fillRect/>
            </a:stretch>
          </p:blipFill>
          <p:spPr>
            <a:xfrm>
              <a:off x="-1" y="0"/>
              <a:ext cx="17995044" cy="2217738"/>
            </a:xfrm>
            <a:prstGeom prst="rect">
              <a:avLst/>
            </a:prstGeom>
            <a:effectLst/>
          </p:spPr>
        </p:pic>
      </p:grpSp>
      <p:sp>
        <p:nvSpPr>
          <p:cNvPr id="263" name="Implications of"/>
          <p:cNvSpPr txBox="1"/>
          <p:nvPr/>
        </p:nvSpPr>
        <p:spPr>
          <a:xfrm>
            <a:off x="3022515" y="270693"/>
            <a:ext cx="6374870" cy="1362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80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64" name="Image" descr="Image"/>
          <p:cNvPicPr>
            <a:picLocks noChangeAspect="0"/>
          </p:cNvPicPr>
          <p:nvPr/>
        </p:nvPicPr>
        <p:blipFill>
          <a:blip r:embed="rId3">
            <a:extLst/>
          </a:blip>
          <a:stretch>
            <a:fillRect/>
          </a:stretch>
        </p:blipFill>
        <p:spPr>
          <a:xfrm>
            <a:off x="9569163" y="327827"/>
            <a:ext cx="11494706"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265" name="Acts 1:1–11 (NKJV)…"/>
          <p:cNvSpPr txBox="1"/>
          <p:nvPr/>
        </p:nvSpPr>
        <p:spPr>
          <a:xfrm>
            <a:off x="448381" y="4024531"/>
            <a:ext cx="23620415" cy="85870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000">
                <a:solidFill>
                  <a:srgbClr val="000000"/>
                </a:solidFill>
                <a:latin typeface="Times New Roman"/>
                <a:ea typeface="Times New Roman"/>
                <a:cs typeface="Times New Roman"/>
                <a:sym typeface="Times New Roman"/>
              </a:defRPr>
            </a:pPr>
            <a:r>
              <a:t>Acts 1:1–11 (NKJV)</a:t>
            </a:r>
          </a:p>
          <a:p>
            <a:pPr defTabSz="642937">
              <a:defRPr sz="7300">
                <a:solidFill>
                  <a:srgbClr val="000000"/>
                </a:solidFill>
                <a:latin typeface="Times New Roman"/>
                <a:ea typeface="Times New Roman"/>
                <a:cs typeface="Times New Roman"/>
                <a:sym typeface="Times New Roman"/>
              </a:defRPr>
            </a:pPr>
            <a:r>
              <a:rPr baseline="31999"/>
              <a:t>6</a:t>
            </a:r>
            <a:r>
              <a:t> Therefore, when they had come together, they asked Him, saying, “Lord, will You at this time restore the kingdom to Israel?” </a:t>
            </a:r>
            <a:r>
              <a:rPr baseline="31999"/>
              <a:t>7</a:t>
            </a:r>
            <a:r>
              <a:t> And He said to them, “It is not for you to know times or seasons which the Father has put in His own authority. </a:t>
            </a:r>
            <a:r>
              <a:rPr baseline="31999"/>
              <a:t>8</a:t>
            </a:r>
            <a:r>
              <a:t> But you shall receive power when the Holy Spirit has come upon you; and you shall be witnesses to Me in Jerusalem, and in all Judea and Samaria, and to the end of the earth.”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69" name="40 Days Between Resurrection &amp; Ascension"/>
          <p:cNvGrpSpPr/>
          <p:nvPr/>
        </p:nvGrpSpPr>
        <p:grpSpPr>
          <a:xfrm>
            <a:off x="3194478" y="1730894"/>
            <a:ext cx="17995044" cy="2217738"/>
            <a:chOff x="0" y="0"/>
            <a:chExt cx="17995042" cy="2217737"/>
          </a:xfrm>
        </p:grpSpPr>
        <p:sp>
          <p:nvSpPr>
            <p:cNvPr id="268" name="40 Days Between Resurrection &amp; Ascension"/>
            <p:cNvSpPr/>
            <p:nvPr/>
          </p:nvSpPr>
          <p:spPr>
            <a:xfrm>
              <a:off x="165099" y="114300"/>
              <a:ext cx="17664844" cy="1785938"/>
            </a:xfrm>
            <a:prstGeom prst="rect">
              <a:avLst/>
            </a:prstGeom>
            <a:solidFill>
              <a:srgbClr val="5A5F5E"/>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40 Days Between Resurrection &amp; Ascension</a:t>
              </a:r>
            </a:p>
          </p:txBody>
        </p:sp>
        <p:pic>
          <p:nvPicPr>
            <p:cNvPr id="267" name="40 Days Between Resurrection &amp; Ascension 40 Days Between Resurrection &amp; Ascension" descr="40 Days Between Resurrection &amp; Ascension 40 Days Between Resurrection &amp; Ascension"/>
            <p:cNvPicPr>
              <a:picLocks noChangeAspect="0"/>
            </p:cNvPicPr>
            <p:nvPr/>
          </p:nvPicPr>
          <p:blipFill>
            <a:blip r:embed="rId2">
              <a:extLst/>
            </a:blip>
            <a:stretch>
              <a:fillRect/>
            </a:stretch>
          </p:blipFill>
          <p:spPr>
            <a:xfrm>
              <a:off x="-1" y="0"/>
              <a:ext cx="17995044" cy="2217738"/>
            </a:xfrm>
            <a:prstGeom prst="rect">
              <a:avLst/>
            </a:prstGeom>
            <a:effectLst/>
          </p:spPr>
        </p:pic>
      </p:grpSp>
      <p:sp>
        <p:nvSpPr>
          <p:cNvPr id="270" name="Implications of"/>
          <p:cNvSpPr txBox="1"/>
          <p:nvPr/>
        </p:nvSpPr>
        <p:spPr>
          <a:xfrm>
            <a:off x="3022515" y="270693"/>
            <a:ext cx="6374870" cy="1362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80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71" name="Image" descr="Image"/>
          <p:cNvPicPr>
            <a:picLocks noChangeAspect="0"/>
          </p:cNvPicPr>
          <p:nvPr/>
        </p:nvPicPr>
        <p:blipFill>
          <a:blip r:embed="rId3">
            <a:extLst/>
          </a:blip>
          <a:stretch>
            <a:fillRect/>
          </a:stretch>
        </p:blipFill>
        <p:spPr>
          <a:xfrm>
            <a:off x="9569163" y="327827"/>
            <a:ext cx="11494706"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272" name="Acts 1:1–11 (NKJV)…"/>
          <p:cNvSpPr txBox="1"/>
          <p:nvPr/>
        </p:nvSpPr>
        <p:spPr>
          <a:xfrm>
            <a:off x="448381" y="4024531"/>
            <a:ext cx="23620415" cy="96538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000">
                <a:solidFill>
                  <a:srgbClr val="000000"/>
                </a:solidFill>
                <a:latin typeface="Times New Roman"/>
                <a:ea typeface="Times New Roman"/>
                <a:cs typeface="Times New Roman"/>
                <a:sym typeface="Times New Roman"/>
              </a:defRPr>
            </a:pPr>
            <a:r>
              <a:t>Acts 1:1–11 (NKJV)</a:t>
            </a:r>
          </a:p>
          <a:p>
            <a:pPr defTabSz="642937">
              <a:defRPr sz="7300">
                <a:solidFill>
                  <a:srgbClr val="000000"/>
                </a:solidFill>
                <a:latin typeface="Times New Roman"/>
                <a:ea typeface="Times New Roman"/>
                <a:cs typeface="Times New Roman"/>
                <a:sym typeface="Times New Roman"/>
              </a:defRPr>
            </a:pPr>
            <a:r>
              <a:rPr baseline="31999"/>
              <a:t>9</a:t>
            </a:r>
            <a:r>
              <a:t> Now when He had spoken these things, while they watched, He was taken up, and a cloud received Him out of their sight. </a:t>
            </a:r>
            <a:r>
              <a:rPr baseline="31999"/>
              <a:t>10</a:t>
            </a:r>
            <a:r>
              <a:t> And while they looked steadfastly toward heaven as He went up, behold, two men stood by them in white apparel, </a:t>
            </a:r>
            <a:r>
              <a:rPr baseline="31999"/>
              <a:t>11</a:t>
            </a:r>
            <a:r>
              <a:t> who also said, “Men of Galilee, why do you stand gazing up into heaven? This </a:t>
            </a:r>
            <a:r>
              <a:rPr i="1"/>
              <a:t>same</a:t>
            </a:r>
            <a:r>
              <a:t> Jesus, who was taken up from you into heaven, will so come in like manner as you saw Him go into heaven.”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2357"/>
          <a:stretch>
            <a:fillRect/>
          </a:stretch>
        </p:blipFill>
        <p:spPr>
          <a:prstGeom prst="rect">
            <a:avLst/>
          </a:prstGeom>
        </p:spPr>
      </p:pic>
      <p:sp>
        <p:nvSpPr>
          <p:cNvPr id="275" name="Implications of"/>
          <p:cNvSpPr txBox="1"/>
          <p:nvPr/>
        </p:nvSpPr>
        <p:spPr>
          <a:xfrm>
            <a:off x="1790012" y="-66796"/>
            <a:ext cx="12610538" cy="22637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139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76" name="Image" descr="Image"/>
          <p:cNvPicPr>
            <a:picLocks noChangeAspect="1"/>
          </p:cNvPicPr>
          <p:nvPr/>
        </p:nvPicPr>
        <p:blipFill>
          <a:blip r:embed="rId3">
            <a:extLst/>
          </a:blip>
          <a:stretch>
            <a:fillRect/>
          </a:stretch>
        </p:blipFill>
        <p:spPr>
          <a:xfrm>
            <a:off x="442121" y="2104532"/>
            <a:ext cx="15306319" cy="1278446"/>
          </a:xfrm>
          <a:prstGeom prst="rect">
            <a:avLst/>
          </a:prstGeom>
          <a:ln w="12700">
            <a:miter lim="400000"/>
          </a:ln>
          <a:effectLst>
            <a:outerShdw sx="100000" sy="100000" kx="0" ky="0" algn="b" rotWithShape="0" blurRad="266700" dist="88900" dir="2147338">
              <a:srgbClr val="000000">
                <a:alpha val="97621"/>
              </a:srgbClr>
            </a:outerShdw>
          </a:effectLst>
        </p:spPr>
      </p:pic>
      <p:sp>
        <p:nvSpPr>
          <p:cNvPr id="277" name="(Mat 28:18-20; Acts 1,2; 17:30,31; Heb 7:1-8:6; 12:22-29; 1 Tim. 2:5,6)"/>
          <p:cNvSpPr txBox="1"/>
          <p:nvPr/>
        </p:nvSpPr>
        <p:spPr>
          <a:xfrm>
            <a:off x="417375" y="12334733"/>
            <a:ext cx="23549249" cy="113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sz="6500">
                <a:solidFill>
                  <a:srgbClr val="FFFFFF"/>
                </a:solidFill>
                <a:effectLst>
                  <a:outerShdw sx="100000" sy="100000" kx="0" ky="0" algn="b" rotWithShape="0" blurRad="63500" dist="63500" dir="2352725">
                    <a:srgbClr val="000000"/>
                  </a:outerShdw>
                </a:effectLst>
                <a:latin typeface="Hoefler Text"/>
                <a:ea typeface="Hoefler Text"/>
                <a:cs typeface="Hoefler Text"/>
                <a:sym typeface="Hoefler Text"/>
              </a:defRPr>
            </a:lvl1pPr>
          </a:lstStyle>
          <a:p>
            <a:pPr/>
            <a:r>
              <a:t>(Mat 28:18-20; Acts 1,2; 17:30,31; Heb 7:1-8:6; 12:22-29; 1 Tim. 2:5,6)</a:t>
            </a:r>
          </a:p>
        </p:txBody>
      </p:sp>
      <p:sp>
        <p:nvSpPr>
          <p:cNvPr id="278" name="KING"/>
          <p:cNvSpPr/>
          <p:nvPr/>
        </p:nvSpPr>
        <p:spPr>
          <a:xfrm>
            <a:off x="990223" y="10872216"/>
            <a:ext cx="5483280" cy="1153116"/>
          </a:xfrm>
          <a:prstGeom prst="roundRect">
            <a:avLst>
              <a:gd name="adj" fmla="val 23232"/>
            </a:avLst>
          </a:prstGeom>
          <a:solidFill>
            <a:srgbClr val="531B93">
              <a:alpha val="61587"/>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54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
        <p:nvSpPr>
          <p:cNvPr id="279" name="HIGH PRIEST"/>
          <p:cNvSpPr/>
          <p:nvPr/>
        </p:nvSpPr>
        <p:spPr>
          <a:xfrm>
            <a:off x="6630315" y="10872216"/>
            <a:ext cx="5483279" cy="1153116"/>
          </a:xfrm>
          <a:prstGeom prst="roundRect">
            <a:avLst>
              <a:gd name="adj" fmla="val 23232"/>
            </a:avLst>
          </a:prstGeom>
          <a:solidFill>
            <a:srgbClr val="FF2600">
              <a:alpha val="6343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54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HIGH PRIEST</a:t>
            </a:r>
          </a:p>
        </p:txBody>
      </p:sp>
      <p:sp>
        <p:nvSpPr>
          <p:cNvPr id="280" name="MEDIATOR"/>
          <p:cNvSpPr/>
          <p:nvPr/>
        </p:nvSpPr>
        <p:spPr>
          <a:xfrm>
            <a:off x="12270406" y="10872216"/>
            <a:ext cx="5483279" cy="1153116"/>
          </a:xfrm>
          <a:prstGeom prst="roundRect">
            <a:avLst>
              <a:gd name="adj" fmla="val 23232"/>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54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281" name="JUDGE"/>
          <p:cNvSpPr/>
          <p:nvPr/>
        </p:nvSpPr>
        <p:spPr>
          <a:xfrm>
            <a:off x="17910497" y="10872216"/>
            <a:ext cx="5483279" cy="1153116"/>
          </a:xfrm>
          <a:prstGeom prst="roundRect">
            <a:avLst>
              <a:gd name="adj" fmla="val 23232"/>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54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
        <p:nvSpPr>
          <p:cNvPr id="282" name="&amp; Ascension"/>
          <p:cNvSpPr txBox="1"/>
          <p:nvPr/>
        </p:nvSpPr>
        <p:spPr>
          <a:xfrm>
            <a:off x="4899846" y="3290848"/>
            <a:ext cx="6390870" cy="17938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defTabSz="642937">
              <a:spcBef>
                <a:spcPts val="800"/>
              </a:spcBef>
              <a:defRPr i="1" sz="108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&amp; Ascension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8"/>
                                        </p:tgtEl>
                                        <p:attrNameLst>
                                          <p:attrName>style.visibility</p:attrName>
                                        </p:attrNameLst>
                                      </p:cBhvr>
                                      <p:to>
                                        <p:strVal val="visible"/>
                                      </p:to>
                                    </p:set>
                                    <p:animEffect filter="wipe(left)" transition="in">
                                      <p:cBhvr>
                                        <p:cTn id="7" dur="15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79"/>
                                        </p:tgtEl>
                                        <p:attrNameLst>
                                          <p:attrName>style.visibility</p:attrName>
                                        </p:attrNameLst>
                                      </p:cBhvr>
                                      <p:to>
                                        <p:strVal val="visible"/>
                                      </p:to>
                                    </p:set>
                                    <p:animEffect filter="wipe(left)" transition="in">
                                      <p:cBhvr>
                                        <p:cTn id="12" dur="1500"/>
                                        <p:tgtEl>
                                          <p:spTgt spid="27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80"/>
                                        </p:tgtEl>
                                        <p:attrNameLst>
                                          <p:attrName>style.visibility</p:attrName>
                                        </p:attrNameLst>
                                      </p:cBhvr>
                                      <p:to>
                                        <p:strVal val="visible"/>
                                      </p:to>
                                    </p:set>
                                    <p:animEffect filter="wipe(left)" transition="in">
                                      <p:cBhvr>
                                        <p:cTn id="17" dur="1500"/>
                                        <p:tgtEl>
                                          <p:spTgt spid="28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81"/>
                                        </p:tgtEl>
                                        <p:attrNameLst>
                                          <p:attrName>style.visibility</p:attrName>
                                        </p:attrNameLst>
                                      </p:cBhvr>
                                      <p:to>
                                        <p:strVal val="visible"/>
                                      </p:to>
                                    </p:set>
                                    <p:animEffect filter="wipe(left)" transition="in">
                                      <p:cBhvr>
                                        <p:cTn id="22" dur="15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3"/>
      <p:bldP build="whole" bldLvl="1" animBg="1" rev="0" advAuto="0" spid="278" grpId="1"/>
      <p:bldP build="whole" bldLvl="1" animBg="1" rev="0" advAuto="0" spid="281" grpId="4"/>
      <p:bldP build="whole" bldLvl="1" animBg="1" rev="0" advAuto="0" spid="279"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6" name="CHRIST ASCENDED To RECEIVE DOMINION"/>
          <p:cNvGrpSpPr/>
          <p:nvPr/>
        </p:nvGrpSpPr>
        <p:grpSpPr>
          <a:xfrm>
            <a:off x="421902" y="1818320"/>
            <a:ext cx="23540196" cy="1818202"/>
            <a:chOff x="0" y="0"/>
            <a:chExt cx="23540194" cy="1818201"/>
          </a:xfrm>
        </p:grpSpPr>
        <p:sp>
          <p:nvSpPr>
            <p:cNvPr id="285" name="CHRIST ASCENDED To RECEIVE DOMINION"/>
            <p:cNvSpPr/>
            <p:nvPr/>
          </p:nvSpPr>
          <p:spPr>
            <a:xfrm>
              <a:off x="165100" y="114299"/>
              <a:ext cx="23209995" cy="1386403"/>
            </a:xfrm>
            <a:prstGeom prst="rect">
              <a:avLst/>
            </a:prstGeom>
            <a:solidFill>
              <a:srgbClr val="531B93"/>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2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CHRIST ASCENDED To RECEIVE DOMINION</a:t>
              </a:r>
            </a:p>
          </p:txBody>
        </p:sp>
        <p:pic>
          <p:nvPicPr>
            <p:cNvPr id="284" name="CHRIST ASCENDED To RECEIVE DOMINION CHRIST ASCENDED To RECEIVE DOMINION" descr="CHRIST ASCENDED To RECEIVE DOMINION CHRIST ASCENDED To RECEIVE DOMINION"/>
            <p:cNvPicPr>
              <a:picLocks noChangeAspect="0"/>
            </p:cNvPicPr>
            <p:nvPr/>
          </p:nvPicPr>
          <p:blipFill>
            <a:blip r:embed="rId2">
              <a:extLst/>
            </a:blip>
            <a:stretch>
              <a:fillRect/>
            </a:stretch>
          </p:blipFill>
          <p:spPr>
            <a:xfrm>
              <a:off x="0" y="-1"/>
              <a:ext cx="23540195" cy="1818203"/>
            </a:xfrm>
            <a:prstGeom prst="rect">
              <a:avLst/>
            </a:prstGeom>
            <a:effectLst/>
          </p:spPr>
        </p:pic>
      </p:grpSp>
      <p:sp>
        <p:nvSpPr>
          <p:cNvPr id="287"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88"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291" name="Image"/>
          <p:cNvGrpSpPr/>
          <p:nvPr/>
        </p:nvGrpSpPr>
        <p:grpSpPr>
          <a:xfrm>
            <a:off x="482688" y="3695073"/>
            <a:ext cx="6690033" cy="9860262"/>
            <a:chOff x="0" y="0"/>
            <a:chExt cx="6690032" cy="9860260"/>
          </a:xfrm>
        </p:grpSpPr>
        <p:pic>
          <p:nvPicPr>
            <p:cNvPr id="290" name="Image" descr="Image"/>
            <p:cNvPicPr>
              <a:picLocks noChangeAspect="1"/>
            </p:cNvPicPr>
            <p:nvPr/>
          </p:nvPicPr>
          <p:blipFill>
            <a:blip r:embed="rId4">
              <a:extLst/>
            </a:blip>
            <a:srcRect l="21339" t="14543" r="10861" b="26321"/>
            <a:stretch>
              <a:fillRect/>
            </a:stretch>
          </p:blipFill>
          <p:spPr>
            <a:xfrm>
              <a:off x="165100" y="114300"/>
              <a:ext cx="6359834" cy="9428461"/>
            </a:xfrm>
            <a:prstGeom prst="rect">
              <a:avLst/>
            </a:prstGeom>
            <a:ln>
              <a:noFill/>
            </a:ln>
            <a:effectLst/>
          </p:spPr>
        </p:pic>
        <p:pic>
          <p:nvPicPr>
            <p:cNvPr id="289" name="Image" descr="Image"/>
            <p:cNvPicPr>
              <a:picLocks noChangeAspect="0"/>
            </p:cNvPicPr>
            <p:nvPr/>
          </p:nvPicPr>
          <p:blipFill>
            <a:blip r:embed="rId5">
              <a:extLst/>
            </a:blip>
            <a:stretch>
              <a:fillRect/>
            </a:stretch>
          </p:blipFill>
          <p:spPr>
            <a:xfrm>
              <a:off x="0" y="-1"/>
              <a:ext cx="6690033" cy="9860262"/>
            </a:xfrm>
            <a:prstGeom prst="rect">
              <a:avLst/>
            </a:prstGeom>
            <a:effectLst/>
          </p:spPr>
        </p:pic>
      </p:grpSp>
      <p:sp>
        <p:nvSpPr>
          <p:cNvPr id="292" name="Daniel 7:13–14 (NKJV)…"/>
          <p:cNvSpPr txBox="1"/>
          <p:nvPr/>
        </p:nvSpPr>
        <p:spPr>
          <a:xfrm>
            <a:off x="7519509" y="3695073"/>
            <a:ext cx="16261439" cy="93798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6300">
                <a:solidFill>
                  <a:srgbClr val="000000"/>
                </a:solidFill>
                <a:latin typeface="Times New Roman"/>
                <a:ea typeface="Times New Roman"/>
                <a:cs typeface="Times New Roman"/>
                <a:sym typeface="Times New Roman"/>
              </a:defRPr>
            </a:pPr>
            <a:r>
              <a:t>Daniel 7:13–14 (NKJV) </a:t>
            </a:r>
          </a:p>
          <a:p>
            <a:pPr defTabSz="642937">
              <a:defRPr sz="6300">
                <a:solidFill>
                  <a:srgbClr val="000000"/>
                </a:solidFill>
                <a:latin typeface="Times New Roman"/>
                <a:ea typeface="Times New Roman"/>
                <a:cs typeface="Times New Roman"/>
                <a:sym typeface="Times New Roman"/>
              </a:defRPr>
            </a:pPr>
            <a:r>
              <a:rPr baseline="31999"/>
              <a:t>13</a:t>
            </a:r>
            <a:r>
              <a:t> “I was watching in the night visions, And behold, </a:t>
            </a:r>
            <a:r>
              <a:rPr i="1"/>
              <a:t>One</a:t>
            </a:r>
            <a:r>
              <a:t> like the Son of Man, Coming with the clouds of heaven! He came to the Ancient of Days, And they brought Him near before Him. </a:t>
            </a:r>
            <a:r>
              <a:rPr baseline="31999"/>
              <a:t>14</a:t>
            </a:r>
            <a:r>
              <a:t> Then to Him was given dominion and glory and a kingdom, That all peoples, nations, and languages should serve Him. His dominion </a:t>
            </a:r>
            <a:r>
              <a:rPr i="1"/>
              <a:t>is</a:t>
            </a:r>
            <a:r>
              <a:t> an everlasting dominion, Which shall not pass away, And His kingdom </a:t>
            </a:r>
            <a:r>
              <a:rPr i="1"/>
              <a:t>the one</a:t>
            </a:r>
            <a:r>
              <a:t> Which shall not be destroyed.</a:t>
            </a:r>
          </a:p>
        </p:txBody>
      </p:sp>
      <p:sp>
        <p:nvSpPr>
          <p:cNvPr id="293" name="KING"/>
          <p:cNvSpPr/>
          <p:nvPr/>
        </p:nvSpPr>
        <p:spPr>
          <a:xfrm>
            <a:off x="1060520" y="11322820"/>
            <a:ext cx="5534369" cy="1590676"/>
          </a:xfrm>
          <a:prstGeom prst="roundRect">
            <a:avLst>
              <a:gd name="adj" fmla="val 16841"/>
            </a:avLst>
          </a:prstGeom>
          <a:solidFill>
            <a:srgbClr val="531B93">
              <a:alpha val="61587"/>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87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7" name="CHRIST ASCENDED To RECEIVE DOMINION"/>
          <p:cNvGrpSpPr/>
          <p:nvPr/>
        </p:nvGrpSpPr>
        <p:grpSpPr>
          <a:xfrm>
            <a:off x="421902" y="1818320"/>
            <a:ext cx="23540196" cy="1818202"/>
            <a:chOff x="0" y="0"/>
            <a:chExt cx="23540194" cy="1818201"/>
          </a:xfrm>
        </p:grpSpPr>
        <p:sp>
          <p:nvSpPr>
            <p:cNvPr id="296" name="CHRIST ASCENDED To RECEIVE DOMINION"/>
            <p:cNvSpPr/>
            <p:nvPr/>
          </p:nvSpPr>
          <p:spPr>
            <a:xfrm>
              <a:off x="165100" y="114299"/>
              <a:ext cx="23209995" cy="1386403"/>
            </a:xfrm>
            <a:prstGeom prst="rect">
              <a:avLst/>
            </a:prstGeom>
            <a:solidFill>
              <a:srgbClr val="531B93"/>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2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CHRIST ASCENDED To RECEIVE DOMINION</a:t>
              </a:r>
            </a:p>
          </p:txBody>
        </p:sp>
        <p:pic>
          <p:nvPicPr>
            <p:cNvPr id="295" name="CHRIST ASCENDED To RECEIVE DOMINION CHRIST ASCENDED To RECEIVE DOMINION" descr="CHRIST ASCENDED To RECEIVE DOMINION CHRIST ASCENDED To RECEIVE DOMINION"/>
            <p:cNvPicPr>
              <a:picLocks noChangeAspect="0"/>
            </p:cNvPicPr>
            <p:nvPr/>
          </p:nvPicPr>
          <p:blipFill>
            <a:blip r:embed="rId2">
              <a:extLst/>
            </a:blip>
            <a:stretch>
              <a:fillRect/>
            </a:stretch>
          </p:blipFill>
          <p:spPr>
            <a:xfrm>
              <a:off x="0" y="-1"/>
              <a:ext cx="23540195" cy="1818203"/>
            </a:xfrm>
            <a:prstGeom prst="rect">
              <a:avLst/>
            </a:prstGeom>
            <a:effectLst/>
          </p:spPr>
        </p:pic>
      </p:grpSp>
      <p:sp>
        <p:nvSpPr>
          <p:cNvPr id="298"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99"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302" name="Image"/>
          <p:cNvGrpSpPr/>
          <p:nvPr/>
        </p:nvGrpSpPr>
        <p:grpSpPr>
          <a:xfrm>
            <a:off x="482688" y="3695073"/>
            <a:ext cx="6690033" cy="9860262"/>
            <a:chOff x="0" y="0"/>
            <a:chExt cx="6690032" cy="9860260"/>
          </a:xfrm>
        </p:grpSpPr>
        <p:pic>
          <p:nvPicPr>
            <p:cNvPr id="301" name="Image" descr="Image"/>
            <p:cNvPicPr>
              <a:picLocks noChangeAspect="1"/>
            </p:cNvPicPr>
            <p:nvPr/>
          </p:nvPicPr>
          <p:blipFill>
            <a:blip r:embed="rId4">
              <a:extLst/>
            </a:blip>
            <a:srcRect l="21339" t="14543" r="10861" b="26321"/>
            <a:stretch>
              <a:fillRect/>
            </a:stretch>
          </p:blipFill>
          <p:spPr>
            <a:xfrm>
              <a:off x="165100" y="114300"/>
              <a:ext cx="6359834" cy="9428461"/>
            </a:xfrm>
            <a:prstGeom prst="rect">
              <a:avLst/>
            </a:prstGeom>
            <a:ln>
              <a:noFill/>
            </a:ln>
            <a:effectLst/>
          </p:spPr>
        </p:pic>
        <p:pic>
          <p:nvPicPr>
            <p:cNvPr id="300" name="Image" descr="Image"/>
            <p:cNvPicPr>
              <a:picLocks noChangeAspect="0"/>
            </p:cNvPicPr>
            <p:nvPr/>
          </p:nvPicPr>
          <p:blipFill>
            <a:blip r:embed="rId5">
              <a:extLst/>
            </a:blip>
            <a:stretch>
              <a:fillRect/>
            </a:stretch>
          </p:blipFill>
          <p:spPr>
            <a:xfrm>
              <a:off x="0" y="-1"/>
              <a:ext cx="6690033" cy="9860262"/>
            </a:xfrm>
            <a:prstGeom prst="rect">
              <a:avLst/>
            </a:prstGeom>
            <a:effectLst/>
          </p:spPr>
        </p:pic>
      </p:grpSp>
      <p:sp>
        <p:nvSpPr>
          <p:cNvPr id="303" name="KING"/>
          <p:cNvSpPr/>
          <p:nvPr/>
        </p:nvSpPr>
        <p:spPr>
          <a:xfrm>
            <a:off x="1060520" y="11322820"/>
            <a:ext cx="5534369" cy="1590676"/>
          </a:xfrm>
          <a:prstGeom prst="roundRect">
            <a:avLst>
              <a:gd name="adj" fmla="val 16841"/>
            </a:avLst>
          </a:prstGeom>
          <a:solidFill>
            <a:srgbClr val="531B93">
              <a:alpha val="61587"/>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87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
        <p:nvSpPr>
          <p:cNvPr id="304" name="John 18:36 (NKJV)…"/>
          <p:cNvSpPr txBox="1"/>
          <p:nvPr/>
        </p:nvSpPr>
        <p:spPr>
          <a:xfrm>
            <a:off x="8132044" y="5433168"/>
            <a:ext cx="15438496" cy="801343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700">
                <a:solidFill>
                  <a:srgbClr val="000000"/>
                </a:solidFill>
                <a:latin typeface="Times New Roman"/>
                <a:ea typeface="Times New Roman"/>
                <a:cs typeface="Times New Roman"/>
                <a:sym typeface="Times New Roman"/>
              </a:defRPr>
            </a:pPr>
            <a:r>
              <a:t>John 18:36 (NKJV) </a:t>
            </a:r>
          </a:p>
          <a:p>
            <a:pPr defTabSz="642937">
              <a:defRPr sz="7700">
                <a:solidFill>
                  <a:srgbClr val="000000"/>
                </a:solidFill>
                <a:latin typeface="Times New Roman"/>
                <a:ea typeface="Times New Roman"/>
                <a:cs typeface="Times New Roman"/>
                <a:sym typeface="Times New Roman"/>
              </a:defRPr>
            </a:pPr>
            <a:r>
              <a:rPr baseline="31999"/>
              <a:t>36</a:t>
            </a:r>
            <a:r>
              <a:t> Jesus answered, “My kingdom is not of this world. If My kingdom were of this world, My servants would fight, so that I should not be delivered to the Jews; but now My kingdom is not from here.”</a:t>
            </a:r>
          </a:p>
        </p:txBody>
      </p:sp>
      <p:sp>
        <p:nvSpPr>
          <p:cNvPr id="305" name="A SPIRITUAL KINGDOM"/>
          <p:cNvSpPr/>
          <p:nvPr/>
        </p:nvSpPr>
        <p:spPr>
          <a:xfrm>
            <a:off x="7800289" y="3879207"/>
            <a:ext cx="15708435" cy="1311276"/>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marL="1021857" indent="-1021857" algn="l" defTabSz="821531">
              <a:spcBef>
                <a:spcPts val="1200"/>
              </a:spcBef>
              <a:buClr>
                <a:srgbClr val="FFD479"/>
              </a:buClr>
              <a:buSzPct val="80000"/>
              <a:buFont typeface="Zapf Dingbats"/>
              <a:buBlip>
                <a:blip r:embed="rId6"/>
              </a:buBlip>
              <a:defRPr b="1" sz="7500">
                <a:solidFill>
                  <a:srgbClr val="000000"/>
                </a:solidFill>
                <a:latin typeface="Century Gothic"/>
                <a:ea typeface="Century Gothic"/>
                <a:cs typeface="Century Gothic"/>
                <a:sym typeface="Century Gothic"/>
              </a:defRPr>
            </a:lvl1pPr>
          </a:lstStyle>
          <a:p>
            <a:pPr/>
            <a:r>
              <a:t>A SPIRITUAL KINGDOM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he Garden…"/>
          <p:cNvSpPr txBox="1"/>
          <p:nvPr/>
        </p:nvSpPr>
        <p:spPr>
          <a:xfrm>
            <a:off x="3458199" y="11161349"/>
            <a:ext cx="5183486"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1">
                <a:solidFill>
                  <a:srgbClr val="FFFFFF"/>
                </a:solidFill>
                <a:latin typeface="Gill Sans"/>
                <a:ea typeface="Gill Sans"/>
                <a:cs typeface="Gill Sans"/>
                <a:sym typeface="Gill Sans"/>
              </a:defRPr>
            </a:pPr>
            <a:r>
              <a:t>The Garden</a:t>
            </a:r>
          </a:p>
          <a:p>
            <a:pPr defTabSz="821531">
              <a:defRPr b="1">
                <a:solidFill>
                  <a:srgbClr val="FFFFFF"/>
                </a:solidFill>
                <a:latin typeface="Gill Sans"/>
                <a:ea typeface="Gill Sans"/>
                <a:cs typeface="Gill Sans"/>
                <a:sym typeface="Gill Sans"/>
              </a:defRPr>
            </a:pPr>
            <a:r>
              <a:t>COMMITMENT</a:t>
            </a:r>
          </a:p>
        </p:txBody>
      </p:sp>
      <p:grpSp>
        <p:nvGrpSpPr>
          <p:cNvPr id="159" name="Group"/>
          <p:cNvGrpSpPr/>
          <p:nvPr/>
        </p:nvGrpSpPr>
        <p:grpSpPr>
          <a:xfrm>
            <a:off x="8738285" y="3613357"/>
            <a:ext cx="6907430" cy="10139136"/>
            <a:chOff x="-215899" y="-139699"/>
            <a:chExt cx="6907429" cy="10139135"/>
          </a:xfrm>
        </p:grpSpPr>
        <p:grpSp>
          <p:nvGrpSpPr>
            <p:cNvPr id="156" name="Image"/>
            <p:cNvGrpSpPr/>
            <p:nvPr/>
          </p:nvGrpSpPr>
          <p:grpSpPr>
            <a:xfrm>
              <a:off x="-215900" y="-139700"/>
              <a:ext cx="6907430" cy="10139136"/>
              <a:chOff x="0" y="0"/>
              <a:chExt cx="6907429" cy="10139135"/>
            </a:xfrm>
          </p:grpSpPr>
          <p:pic>
            <p:nvPicPr>
              <p:cNvPr id="155" name="Image" descr="Image"/>
              <p:cNvPicPr>
                <a:picLocks noChangeAspect="1"/>
              </p:cNvPicPr>
              <p:nvPr/>
            </p:nvPicPr>
            <p:blipFill>
              <a:blip r:embed="rId2">
                <a:extLst/>
              </a:blip>
              <a:srcRect l="31821" t="11146" r="31430" b="9194"/>
              <a:stretch>
                <a:fillRect/>
              </a:stretch>
            </p:blipFill>
            <p:spPr>
              <a:xfrm>
                <a:off x="215900" y="139700"/>
                <a:ext cx="6475630" cy="9580336"/>
              </a:xfrm>
              <a:prstGeom prst="rect">
                <a:avLst/>
              </a:prstGeom>
              <a:ln>
                <a:noFill/>
              </a:ln>
              <a:effectLst/>
            </p:spPr>
          </p:pic>
          <p:pic>
            <p:nvPicPr>
              <p:cNvPr id="154" name="Image" descr="Image"/>
              <p:cNvPicPr>
                <a:picLocks noChangeAspect="0"/>
              </p:cNvPicPr>
              <p:nvPr/>
            </p:nvPicPr>
            <p:blipFill>
              <a:blip r:embed="rId3">
                <a:extLst/>
              </a:blip>
              <a:stretch>
                <a:fillRect/>
              </a:stretch>
            </p:blipFill>
            <p:spPr>
              <a:xfrm>
                <a:off x="0" y="0"/>
                <a:ext cx="6907430" cy="10139136"/>
              </a:xfrm>
              <a:prstGeom prst="rect">
                <a:avLst/>
              </a:prstGeom>
              <a:effectLst/>
            </p:spPr>
          </p:pic>
        </p:grpSp>
        <p:sp>
          <p:nvSpPr>
            <p:cNvPr id="157" name="The Trials…"/>
            <p:cNvSpPr txBox="1"/>
            <p:nvPr/>
          </p:nvSpPr>
          <p:spPr>
            <a:xfrm>
              <a:off x="1141601" y="7263000"/>
              <a:ext cx="4192429" cy="1866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821531">
                <a:defRPr b="1">
                  <a:solidFill>
                    <a:srgbClr val="FFFFFF"/>
                  </a:solidFill>
                  <a:latin typeface="Gill Sans"/>
                  <a:ea typeface="Gill Sans"/>
                  <a:cs typeface="Gill Sans"/>
                  <a:sym typeface="Gill Sans"/>
                </a:defRPr>
              </a:pPr>
              <a:r>
                <a:t>The Trials</a:t>
              </a:r>
            </a:p>
            <a:p>
              <a:pPr defTabSz="821531">
                <a:defRPr b="1">
                  <a:solidFill>
                    <a:srgbClr val="FFFFFF"/>
                  </a:solidFill>
                  <a:latin typeface="Gill Sans"/>
                  <a:ea typeface="Gill Sans"/>
                  <a:cs typeface="Gill Sans"/>
                  <a:sym typeface="Gill Sans"/>
                </a:defRPr>
              </a:pPr>
              <a:r>
                <a:t>CONTROL</a:t>
              </a:r>
            </a:p>
          </p:txBody>
        </p:sp>
        <p:sp>
          <p:nvSpPr>
            <p:cNvPr id="158" name="“Opened not His mouth”"/>
            <p:cNvSpPr txBox="1"/>
            <p:nvPr/>
          </p:nvSpPr>
          <p:spPr>
            <a:xfrm>
              <a:off x="2220522" y="-126251"/>
              <a:ext cx="3927905" cy="2824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lnSpc>
                  <a:spcPct val="70000"/>
                </a:lnSpc>
                <a:defRPr i="1" sz="6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lvl1pPr>
            </a:lstStyle>
            <a:p>
              <a:pPr/>
              <a:r>
                <a:t>“Opened not His mouth”</a:t>
              </a:r>
            </a:p>
          </p:txBody>
        </p:sp>
      </p:grpSp>
      <p:grpSp>
        <p:nvGrpSpPr>
          <p:cNvPr id="165" name="Group"/>
          <p:cNvGrpSpPr/>
          <p:nvPr/>
        </p:nvGrpSpPr>
        <p:grpSpPr>
          <a:xfrm>
            <a:off x="958469" y="3613356"/>
            <a:ext cx="6712242" cy="10139137"/>
            <a:chOff x="-215900" y="-139700"/>
            <a:chExt cx="6712241" cy="10139135"/>
          </a:xfrm>
        </p:grpSpPr>
        <p:grpSp>
          <p:nvGrpSpPr>
            <p:cNvPr id="162" name="Image"/>
            <p:cNvGrpSpPr/>
            <p:nvPr/>
          </p:nvGrpSpPr>
          <p:grpSpPr>
            <a:xfrm>
              <a:off x="-215900" y="-139700"/>
              <a:ext cx="6712242" cy="10139136"/>
              <a:chOff x="0" y="0"/>
              <a:chExt cx="6712241" cy="10139135"/>
            </a:xfrm>
          </p:grpSpPr>
          <p:pic>
            <p:nvPicPr>
              <p:cNvPr id="161" name="Image" descr="Image"/>
              <p:cNvPicPr>
                <a:picLocks noChangeAspect="1"/>
              </p:cNvPicPr>
              <p:nvPr/>
            </p:nvPicPr>
            <p:blipFill>
              <a:blip r:embed="rId4">
                <a:extLst/>
              </a:blip>
              <a:stretch>
                <a:fillRect/>
              </a:stretch>
            </p:blipFill>
            <p:spPr>
              <a:xfrm>
                <a:off x="215900" y="139700"/>
                <a:ext cx="6280442" cy="9580336"/>
              </a:xfrm>
              <a:prstGeom prst="rect">
                <a:avLst/>
              </a:prstGeom>
              <a:ln>
                <a:noFill/>
              </a:ln>
              <a:effectLst/>
            </p:spPr>
          </p:pic>
          <p:pic>
            <p:nvPicPr>
              <p:cNvPr id="160" name="Image" descr="Image"/>
              <p:cNvPicPr>
                <a:picLocks noChangeAspect="0"/>
              </p:cNvPicPr>
              <p:nvPr/>
            </p:nvPicPr>
            <p:blipFill>
              <a:blip r:embed="rId5">
                <a:extLst/>
              </a:blip>
              <a:stretch>
                <a:fillRect/>
              </a:stretch>
            </p:blipFill>
            <p:spPr>
              <a:xfrm>
                <a:off x="0" y="0"/>
                <a:ext cx="6712242" cy="10139136"/>
              </a:xfrm>
              <a:prstGeom prst="rect">
                <a:avLst/>
              </a:prstGeom>
              <a:effectLst/>
            </p:spPr>
          </p:pic>
        </p:grpSp>
        <p:sp>
          <p:nvSpPr>
            <p:cNvPr id="163" name="The Garden…"/>
            <p:cNvSpPr txBox="1"/>
            <p:nvPr/>
          </p:nvSpPr>
          <p:spPr>
            <a:xfrm>
              <a:off x="146480" y="7263000"/>
              <a:ext cx="5987481" cy="1866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821531">
                <a:defRPr b="1">
                  <a:solidFill>
                    <a:srgbClr val="FFFFFF"/>
                  </a:solidFill>
                  <a:latin typeface="Gill Sans"/>
                  <a:ea typeface="Gill Sans"/>
                  <a:cs typeface="Gill Sans"/>
                  <a:sym typeface="Gill Sans"/>
                </a:defRPr>
              </a:pPr>
              <a:r>
                <a:t>The Garden</a:t>
              </a:r>
            </a:p>
            <a:p>
              <a:pPr defTabSz="821531">
                <a:defRPr b="1">
                  <a:solidFill>
                    <a:srgbClr val="FFFFFF"/>
                  </a:solidFill>
                  <a:latin typeface="Gill Sans"/>
                  <a:ea typeface="Gill Sans"/>
                  <a:cs typeface="Gill Sans"/>
                  <a:sym typeface="Gill Sans"/>
                </a:defRPr>
              </a:pPr>
              <a:r>
                <a:t>COMMITMENT</a:t>
              </a:r>
            </a:p>
          </p:txBody>
        </p:sp>
        <p:sp>
          <p:nvSpPr>
            <p:cNvPr id="164" name="“Your will be done …”"/>
            <p:cNvSpPr txBox="1"/>
            <p:nvPr/>
          </p:nvSpPr>
          <p:spPr>
            <a:xfrm>
              <a:off x="317430" y="57587"/>
              <a:ext cx="5645581" cy="1898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i="1" sz="67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lvl1pPr>
            </a:lstStyle>
            <a:p>
              <a:pPr/>
              <a:r>
                <a:t>“Your will be done …”</a:t>
              </a:r>
            </a:p>
          </p:txBody>
        </p:sp>
      </p:grpSp>
      <p:grpSp>
        <p:nvGrpSpPr>
          <p:cNvPr id="171" name="Group"/>
          <p:cNvGrpSpPr/>
          <p:nvPr/>
        </p:nvGrpSpPr>
        <p:grpSpPr>
          <a:xfrm>
            <a:off x="16257791" y="3613357"/>
            <a:ext cx="7061110" cy="10139136"/>
            <a:chOff x="-215899" y="-139699"/>
            <a:chExt cx="7061109" cy="10139134"/>
          </a:xfrm>
        </p:grpSpPr>
        <p:grpSp>
          <p:nvGrpSpPr>
            <p:cNvPr id="168" name="Image"/>
            <p:cNvGrpSpPr/>
            <p:nvPr/>
          </p:nvGrpSpPr>
          <p:grpSpPr>
            <a:xfrm flipH="1">
              <a:off x="-215900" y="-139700"/>
              <a:ext cx="7061111" cy="10139135"/>
              <a:chOff x="0" y="0"/>
              <a:chExt cx="7061109" cy="10139134"/>
            </a:xfrm>
          </p:grpSpPr>
          <p:pic>
            <p:nvPicPr>
              <p:cNvPr id="167" name="Image" descr="Image"/>
              <p:cNvPicPr>
                <a:picLocks noChangeAspect="1"/>
              </p:cNvPicPr>
              <p:nvPr/>
            </p:nvPicPr>
            <p:blipFill>
              <a:blip r:embed="rId6">
                <a:extLst/>
              </a:blip>
              <a:srcRect l="52432" t="0" r="8644" b="0"/>
              <a:stretch>
                <a:fillRect/>
              </a:stretch>
            </p:blipFill>
            <p:spPr>
              <a:xfrm>
                <a:off x="215900" y="139700"/>
                <a:ext cx="6629310" cy="9580335"/>
              </a:xfrm>
              <a:prstGeom prst="rect">
                <a:avLst/>
              </a:prstGeom>
              <a:ln>
                <a:noFill/>
              </a:ln>
              <a:effectLst/>
            </p:spPr>
          </p:pic>
          <p:pic>
            <p:nvPicPr>
              <p:cNvPr id="166" name="Image" descr="Image"/>
              <p:cNvPicPr>
                <a:picLocks noChangeAspect="0"/>
              </p:cNvPicPr>
              <p:nvPr/>
            </p:nvPicPr>
            <p:blipFill>
              <a:blip r:embed="rId7">
                <a:extLst/>
              </a:blip>
              <a:stretch>
                <a:fillRect/>
              </a:stretch>
            </p:blipFill>
            <p:spPr>
              <a:xfrm>
                <a:off x="0" y="0"/>
                <a:ext cx="7061110" cy="10139135"/>
              </a:xfrm>
              <a:prstGeom prst="rect">
                <a:avLst/>
              </a:prstGeom>
              <a:effectLst/>
            </p:spPr>
          </p:pic>
        </p:grpSp>
        <p:sp>
          <p:nvSpPr>
            <p:cNvPr id="169" name="The Cross…"/>
            <p:cNvSpPr txBox="1"/>
            <p:nvPr/>
          </p:nvSpPr>
          <p:spPr>
            <a:xfrm>
              <a:off x="511823" y="7257860"/>
              <a:ext cx="5605664" cy="18654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821531">
                <a:defRPr b="1">
                  <a:solidFill>
                    <a:srgbClr val="FFFFFF"/>
                  </a:solidFill>
                  <a:latin typeface="Gill Sans"/>
                  <a:ea typeface="Gill Sans"/>
                  <a:cs typeface="Gill Sans"/>
                  <a:sym typeface="Gill Sans"/>
                </a:defRPr>
              </a:pPr>
              <a:r>
                <a:t>The Cross</a:t>
              </a:r>
            </a:p>
            <a:p>
              <a:pPr defTabSz="821531">
                <a:defRPr b="1">
                  <a:solidFill>
                    <a:srgbClr val="FFFFFF"/>
                  </a:solidFill>
                  <a:latin typeface="Gill Sans"/>
                  <a:ea typeface="Gill Sans"/>
                  <a:cs typeface="Gill Sans"/>
                  <a:sym typeface="Gill Sans"/>
                </a:defRPr>
              </a:pPr>
              <a:r>
                <a:t>COMPLETION</a:t>
              </a:r>
            </a:p>
          </p:txBody>
        </p:sp>
        <p:sp>
          <p:nvSpPr>
            <p:cNvPr id="170" name="“It is finished”"/>
            <p:cNvSpPr txBox="1"/>
            <p:nvPr/>
          </p:nvSpPr>
          <p:spPr>
            <a:xfrm>
              <a:off x="283781" y="8429"/>
              <a:ext cx="6061747" cy="26547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lnSpc>
                  <a:spcPct val="90000"/>
                </a:lnSpc>
                <a:defRPr i="1" sz="80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lvl1pPr>
            </a:lstStyle>
            <a:p>
              <a:pPr/>
              <a:r>
                <a:t>“It is finished”</a:t>
              </a:r>
            </a:p>
          </p:txBody>
        </p:sp>
      </p:grpSp>
      <p:grpSp>
        <p:nvGrpSpPr>
          <p:cNvPr id="174" name="15 and He died for all, that those who live should live no longer for themselves, but for Him who died for them and rose again.…"/>
          <p:cNvGrpSpPr/>
          <p:nvPr/>
        </p:nvGrpSpPr>
        <p:grpSpPr>
          <a:xfrm>
            <a:off x="146445" y="170466"/>
            <a:ext cx="24091110" cy="3571622"/>
            <a:chOff x="0" y="0"/>
            <a:chExt cx="24091109" cy="3571621"/>
          </a:xfrm>
        </p:grpSpPr>
        <p:sp>
          <p:nvSpPr>
            <p:cNvPr id="173" name="15 and He died for all, that those who live should live no longer for themselves, but for Him who died for them and rose again.…"/>
            <p:cNvSpPr/>
            <p:nvPr/>
          </p:nvSpPr>
          <p:spPr>
            <a:xfrm>
              <a:off x="165100" y="114300"/>
              <a:ext cx="23760910" cy="3139822"/>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642937">
                <a:defRPr sz="6600">
                  <a:solidFill>
                    <a:srgbClr val="FFFFFF"/>
                  </a:solidFill>
                  <a:effectLst>
                    <a:outerShdw sx="100000" sy="100000" kx="0" ky="0" algn="b" rotWithShape="0" blurRad="76200" dist="63500" dir="1080000">
                      <a:srgbClr val="000000"/>
                    </a:outerShdw>
                  </a:effectLst>
                  <a:latin typeface="Times New Roman"/>
                  <a:ea typeface="Times New Roman"/>
                  <a:cs typeface="Times New Roman"/>
                  <a:sym typeface="Times New Roman"/>
                </a:defRPr>
              </a:pPr>
              <a:r>
                <a:rPr baseline="31999"/>
                <a:t>15</a:t>
              </a:r>
              <a:r>
                <a:t> and He died for all, that those who live should live no longer for themselves, but for Him who died for them and rose again. </a:t>
              </a:r>
            </a:p>
            <a:p>
              <a:pPr defTabSz="642937">
                <a:defRPr sz="6600">
                  <a:solidFill>
                    <a:srgbClr val="FFFFFF"/>
                  </a:solidFill>
                  <a:effectLst>
                    <a:outerShdw sx="100000" sy="100000" kx="0" ky="0" algn="b" rotWithShape="0" blurRad="76200" dist="63500" dir="1080000">
                      <a:srgbClr val="000000"/>
                    </a:outerShdw>
                  </a:effectLst>
                  <a:latin typeface="Times New Roman"/>
                  <a:ea typeface="Times New Roman"/>
                  <a:cs typeface="Times New Roman"/>
                  <a:sym typeface="Times New Roman"/>
                </a:defRPr>
              </a:pPr>
              <a:r>
                <a:t>2 Corinthians 5:15 (NKJV)</a:t>
              </a:r>
            </a:p>
          </p:txBody>
        </p:sp>
        <p:pic>
          <p:nvPicPr>
            <p:cNvPr id="172" name="15 and He died for all, that those who live should live no longer for themselves, but for Him who died for them and rose again.… 15 and He died for all, that those who live should live no longer for themselves, but for Him who died for them and rose agai" descr="15 and He died for all, that those who live should live no longer for themselves, but for Him who died for them and rose again.… 15 and He died for all, that those who live should live no longer for themselves, but for Him who died for them and rose again. 2 Corinthians 5:15 (NKJV)"/>
            <p:cNvPicPr>
              <a:picLocks noChangeAspect="0"/>
            </p:cNvPicPr>
            <p:nvPr/>
          </p:nvPicPr>
          <p:blipFill>
            <a:blip r:embed="rId8">
              <a:extLst/>
            </a:blip>
            <a:stretch>
              <a:fillRect/>
            </a:stretch>
          </p:blipFill>
          <p:spPr>
            <a:xfrm>
              <a:off x="0" y="-1"/>
              <a:ext cx="24091110" cy="357162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65"/>
                                        </p:tgtEl>
                                        <p:attrNameLst>
                                          <p:attrName>style.visibility</p:attrName>
                                        </p:attrNameLst>
                                      </p:cBhvr>
                                      <p:to>
                                        <p:strVal val="visible"/>
                                      </p:to>
                                    </p:set>
                                    <p:anim calcmode="lin" valueType="num">
                                      <p:cBhvr>
                                        <p:cTn id="7" dur="2500" fill="hold"/>
                                        <p:tgtEl>
                                          <p:spTgt spid="165"/>
                                        </p:tgtEl>
                                        <p:attrNameLst>
                                          <p:attrName>ppt_w</p:attrName>
                                        </p:attrNameLst>
                                      </p:cBhvr>
                                      <p:tavLst>
                                        <p:tav tm="0">
                                          <p:val>
                                            <p:fltVal val="0"/>
                                          </p:val>
                                        </p:tav>
                                        <p:tav tm="100000">
                                          <p:val>
                                            <p:strVal val="#ppt_w"/>
                                          </p:val>
                                        </p:tav>
                                      </p:tavLst>
                                    </p:anim>
                                    <p:anim calcmode="lin" valueType="num">
                                      <p:cBhvr>
                                        <p:cTn id="8" dur="2500" fill="hold"/>
                                        <p:tgtEl>
                                          <p:spTgt spid="16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159"/>
                                        </p:tgtEl>
                                        <p:attrNameLst>
                                          <p:attrName>style.visibility</p:attrName>
                                        </p:attrNameLst>
                                      </p:cBhvr>
                                      <p:to>
                                        <p:strVal val="visible"/>
                                      </p:to>
                                    </p:set>
                                    <p:animEffect filter="wipe(left)" transition="in">
                                      <p:cBhvr>
                                        <p:cTn id="13" dur="1500"/>
                                        <p:tgtEl>
                                          <p:spTgt spid="159"/>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 grpId="3" fill="hold">
                                  <p:stCondLst>
                                    <p:cond delay="0"/>
                                  </p:stCondLst>
                                  <p:iterate type="el" backwards="0">
                                    <p:tmAbs val="0"/>
                                  </p:iterate>
                                  <p:childTnLst>
                                    <p:set>
                                      <p:cBhvr>
                                        <p:cTn id="17" fill="hold"/>
                                        <p:tgtEl>
                                          <p:spTgt spid="171"/>
                                        </p:tgtEl>
                                        <p:attrNameLst>
                                          <p:attrName>style.visibility</p:attrName>
                                        </p:attrNameLst>
                                      </p:cBhvr>
                                      <p:to>
                                        <p:strVal val="visible"/>
                                      </p:to>
                                    </p:set>
                                    <p:anim calcmode="lin" valueType="num">
                                      <p:cBhvr>
                                        <p:cTn id="18" dur="1500" fill="hold"/>
                                        <p:tgtEl>
                                          <p:spTgt spid="171"/>
                                        </p:tgtEl>
                                        <p:attrNameLst>
                                          <p:attrName>ppt_x</p:attrName>
                                        </p:attrNameLst>
                                      </p:cBhvr>
                                      <p:tavLst>
                                        <p:tav tm="0">
                                          <p:val>
                                            <p:strVal val="#ppt_x"/>
                                          </p:val>
                                        </p:tav>
                                        <p:tav tm="100000">
                                          <p:val>
                                            <p:strVal val="#ppt_x"/>
                                          </p:val>
                                        </p:tav>
                                      </p:tavLst>
                                    </p:anim>
                                    <p:anim calcmode="lin" valueType="num">
                                      <p:cBhvr>
                                        <p:cTn id="19" dur="1500" fill="hold"/>
                                        <p:tgtEl>
                                          <p:spTgt spid="1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1"/>
      <p:bldP build="whole" bldLvl="1" animBg="1" rev="0" advAuto="0" spid="159" grpId="2"/>
      <p:bldP build="whole" bldLvl="1" animBg="1" rev="0" advAuto="0" spid="171"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9" name="“He would raise up the Christ to sit on his throne”"/>
          <p:cNvGrpSpPr/>
          <p:nvPr/>
        </p:nvGrpSpPr>
        <p:grpSpPr>
          <a:xfrm>
            <a:off x="421902" y="1818320"/>
            <a:ext cx="23540196" cy="1818202"/>
            <a:chOff x="0" y="0"/>
            <a:chExt cx="23540194" cy="1818201"/>
          </a:xfrm>
        </p:grpSpPr>
        <p:sp>
          <p:nvSpPr>
            <p:cNvPr id="308" name="“He would raise up the Christ to sit on his throne”"/>
            <p:cNvSpPr/>
            <p:nvPr/>
          </p:nvSpPr>
          <p:spPr>
            <a:xfrm>
              <a:off x="165100" y="114299"/>
              <a:ext cx="23209995" cy="1386403"/>
            </a:xfrm>
            <a:prstGeom prst="rect">
              <a:avLst/>
            </a:prstGeom>
            <a:solidFill>
              <a:srgbClr val="531B93"/>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9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“He would raise up the Christ to sit on his throne”</a:t>
              </a:r>
            </a:p>
          </p:txBody>
        </p:sp>
        <p:pic>
          <p:nvPicPr>
            <p:cNvPr id="307" name="“He would raise up the Christ to sit on his throne” “He would raise up the Christ to sit on his throne”" descr="“He would raise up the Christ to sit on his throne” “He would raise up the Christ to sit on his throne”"/>
            <p:cNvPicPr>
              <a:picLocks noChangeAspect="0"/>
            </p:cNvPicPr>
            <p:nvPr/>
          </p:nvPicPr>
          <p:blipFill>
            <a:blip r:embed="rId2">
              <a:extLst/>
            </a:blip>
            <a:stretch>
              <a:fillRect/>
            </a:stretch>
          </p:blipFill>
          <p:spPr>
            <a:xfrm>
              <a:off x="0" y="-1"/>
              <a:ext cx="23540195" cy="1818203"/>
            </a:xfrm>
            <a:prstGeom prst="rect">
              <a:avLst/>
            </a:prstGeom>
            <a:effectLst/>
          </p:spPr>
        </p:pic>
      </p:grpSp>
      <p:sp>
        <p:nvSpPr>
          <p:cNvPr id="310"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11"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pic>
        <p:nvPicPr>
          <p:cNvPr id="312" name="Line Line" descr="Line Line"/>
          <p:cNvPicPr>
            <a:picLocks noChangeAspect="0"/>
          </p:cNvPicPr>
          <p:nvPr/>
        </p:nvPicPr>
        <p:blipFill>
          <a:blip r:embed="rId4">
            <a:extLst/>
          </a:blip>
          <a:stretch>
            <a:fillRect/>
          </a:stretch>
        </p:blipFill>
        <p:spPr>
          <a:xfrm>
            <a:off x="3954305" y="6822597"/>
            <a:ext cx="13784721" cy="457201"/>
          </a:xfrm>
          <a:prstGeom prst="rect">
            <a:avLst/>
          </a:prstGeom>
        </p:spPr>
      </p:pic>
      <p:pic>
        <p:nvPicPr>
          <p:cNvPr id="314" name="Line Line" descr="Line Line"/>
          <p:cNvPicPr>
            <a:picLocks noChangeAspect="0"/>
          </p:cNvPicPr>
          <p:nvPr/>
        </p:nvPicPr>
        <p:blipFill>
          <a:blip r:embed="rId5">
            <a:extLst/>
          </a:blip>
          <a:stretch>
            <a:fillRect/>
          </a:stretch>
        </p:blipFill>
        <p:spPr>
          <a:xfrm rot="42393">
            <a:off x="470370" y="7568432"/>
            <a:ext cx="13785733" cy="457201"/>
          </a:xfrm>
          <a:prstGeom prst="rect">
            <a:avLst/>
          </a:prstGeom>
        </p:spPr>
      </p:pic>
      <p:pic>
        <p:nvPicPr>
          <p:cNvPr id="316" name="Line Line" descr="Line Line"/>
          <p:cNvPicPr>
            <a:picLocks noChangeAspect="0"/>
          </p:cNvPicPr>
          <p:nvPr/>
        </p:nvPicPr>
        <p:blipFill>
          <a:blip r:embed="rId6">
            <a:extLst/>
          </a:blip>
          <a:stretch>
            <a:fillRect/>
          </a:stretch>
        </p:blipFill>
        <p:spPr>
          <a:xfrm>
            <a:off x="9657257" y="8400396"/>
            <a:ext cx="8066429" cy="457201"/>
          </a:xfrm>
          <a:prstGeom prst="rect">
            <a:avLst/>
          </a:prstGeom>
        </p:spPr>
      </p:pic>
      <p:pic>
        <p:nvPicPr>
          <p:cNvPr id="318" name="Line Line" descr="Line Line"/>
          <p:cNvPicPr>
            <a:picLocks noChangeAspect="0"/>
          </p:cNvPicPr>
          <p:nvPr/>
        </p:nvPicPr>
        <p:blipFill>
          <a:blip r:embed="rId7">
            <a:extLst/>
          </a:blip>
          <a:stretch>
            <a:fillRect/>
          </a:stretch>
        </p:blipFill>
        <p:spPr>
          <a:xfrm>
            <a:off x="6921359" y="9143342"/>
            <a:ext cx="16645837" cy="457201"/>
          </a:xfrm>
          <a:prstGeom prst="rect">
            <a:avLst/>
          </a:prstGeom>
        </p:spPr>
      </p:pic>
      <p:pic>
        <p:nvPicPr>
          <p:cNvPr id="320" name="Line Line" descr="Line Line"/>
          <p:cNvPicPr>
            <a:picLocks noChangeAspect="0"/>
          </p:cNvPicPr>
          <p:nvPr/>
        </p:nvPicPr>
        <p:blipFill>
          <a:blip r:embed="rId8">
            <a:extLst/>
          </a:blip>
          <a:stretch>
            <a:fillRect/>
          </a:stretch>
        </p:blipFill>
        <p:spPr>
          <a:xfrm>
            <a:off x="351906" y="9721899"/>
            <a:ext cx="13222194" cy="457201"/>
          </a:xfrm>
          <a:prstGeom prst="rect">
            <a:avLst/>
          </a:prstGeom>
        </p:spPr>
      </p:pic>
      <p:pic>
        <p:nvPicPr>
          <p:cNvPr id="322" name="Line Line" descr="Line Line"/>
          <p:cNvPicPr>
            <a:picLocks noChangeAspect="0"/>
          </p:cNvPicPr>
          <p:nvPr/>
        </p:nvPicPr>
        <p:blipFill>
          <a:blip r:embed="rId9">
            <a:extLst/>
          </a:blip>
          <a:stretch>
            <a:fillRect/>
          </a:stretch>
        </p:blipFill>
        <p:spPr>
          <a:xfrm>
            <a:off x="8833310" y="10607330"/>
            <a:ext cx="6717380" cy="457201"/>
          </a:xfrm>
          <a:prstGeom prst="rect">
            <a:avLst/>
          </a:prstGeom>
        </p:spPr>
      </p:pic>
      <p:pic>
        <p:nvPicPr>
          <p:cNvPr id="324" name="Line Line" descr="Line Line"/>
          <p:cNvPicPr>
            <a:picLocks noChangeAspect="0"/>
          </p:cNvPicPr>
          <p:nvPr/>
        </p:nvPicPr>
        <p:blipFill>
          <a:blip r:embed="rId10">
            <a:extLst/>
          </a:blip>
          <a:stretch>
            <a:fillRect/>
          </a:stretch>
        </p:blipFill>
        <p:spPr>
          <a:xfrm>
            <a:off x="5012880" y="11349787"/>
            <a:ext cx="17809008" cy="457201"/>
          </a:xfrm>
          <a:prstGeom prst="rect">
            <a:avLst/>
          </a:prstGeom>
        </p:spPr>
      </p:pic>
      <p:pic>
        <p:nvPicPr>
          <p:cNvPr id="326" name="Line Line" descr="Line Line"/>
          <p:cNvPicPr>
            <a:picLocks noChangeAspect="0"/>
          </p:cNvPicPr>
          <p:nvPr/>
        </p:nvPicPr>
        <p:blipFill>
          <a:blip r:embed="rId9">
            <a:extLst/>
          </a:blip>
          <a:stretch>
            <a:fillRect/>
          </a:stretch>
        </p:blipFill>
        <p:spPr>
          <a:xfrm>
            <a:off x="11507495" y="12813776"/>
            <a:ext cx="6717379" cy="457201"/>
          </a:xfrm>
          <a:prstGeom prst="rect">
            <a:avLst/>
          </a:prstGeom>
        </p:spPr>
      </p:pic>
      <p:sp>
        <p:nvSpPr>
          <p:cNvPr id="328" name="Acts 2:29–36 (NKJV)…"/>
          <p:cNvSpPr txBox="1"/>
          <p:nvPr/>
        </p:nvSpPr>
        <p:spPr>
          <a:xfrm>
            <a:off x="668257" y="3539204"/>
            <a:ext cx="23374985" cy="98557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5200">
                <a:solidFill>
                  <a:srgbClr val="000000"/>
                </a:solidFill>
                <a:latin typeface="Times New Roman"/>
                <a:ea typeface="Times New Roman"/>
                <a:cs typeface="Times New Roman"/>
                <a:sym typeface="Times New Roman"/>
              </a:defRPr>
            </a:pPr>
            <a:r>
              <a:t>Acts 2:29–36 (NKJV)</a:t>
            </a:r>
          </a:p>
          <a:p>
            <a:pPr defTabSz="642937">
              <a:defRPr sz="5200">
                <a:solidFill>
                  <a:srgbClr val="000000"/>
                </a:solidFill>
                <a:latin typeface="Times New Roman"/>
                <a:ea typeface="Times New Roman"/>
                <a:cs typeface="Times New Roman"/>
                <a:sym typeface="Times New Roman"/>
              </a:defRPr>
            </a:pPr>
            <a:r>
              <a:rPr baseline="31999"/>
              <a:t>29</a:t>
            </a:r>
            <a:r>
              <a:t> “Men </a:t>
            </a:r>
            <a:r>
              <a:rPr i="1"/>
              <a:t>and</a:t>
            </a:r>
            <a:r>
              <a:t> brethren, let </a:t>
            </a:r>
            <a:r>
              <a:rPr i="1"/>
              <a:t>me</a:t>
            </a:r>
            <a:r>
              <a:t> speak freely to you of the patriarch David, that he is both dead and buried, and his tomb is with us to this day. </a:t>
            </a:r>
            <a:r>
              <a:rPr baseline="31999"/>
              <a:t>30</a:t>
            </a:r>
            <a:r>
              <a:t> Therefore, being a prophet, and knowing that God had sworn with an oath to him that of the fruit of his body, according to the flesh, He would raise up the Christ to sit on his throne, </a:t>
            </a:r>
            <a:r>
              <a:rPr baseline="31999"/>
              <a:t>31</a:t>
            </a:r>
            <a:r>
              <a:t> he, foreseeing this, spoke concerning the resurrection of the Christ, that His soul was not left in Hades, nor did His flesh see corruption. </a:t>
            </a:r>
            <a:r>
              <a:rPr baseline="31999"/>
              <a:t>32</a:t>
            </a:r>
            <a:r>
              <a:t> This Jesus God has raised up, of which we are all witnesses. </a:t>
            </a:r>
            <a:r>
              <a:rPr baseline="31999"/>
              <a:t>33</a:t>
            </a:r>
            <a:r>
              <a:t> Therefore being exalted to the right hand of God, and having received from the Father the promise of the Holy Spirit, He poured out this which you now see and hear. </a:t>
            </a:r>
            <a:r>
              <a:rPr baseline="31999"/>
              <a:t>34</a:t>
            </a:r>
            <a:r>
              <a:t> “For David did not ascend into the heavens, but he says himself: ‘The Lord said to my Lord, “</a:t>
            </a:r>
            <a:r>
              <a:rPr i="1"/>
              <a:t>Sit at My right hand,</a:t>
            </a:r>
            <a:r>
              <a:t> </a:t>
            </a:r>
            <a:r>
              <a:rPr baseline="31999"/>
              <a:t>35</a:t>
            </a:r>
            <a:r>
              <a:t> </a:t>
            </a:r>
            <a:r>
              <a:rPr i="1"/>
              <a:t>Till I make Your enemies Your footstool.”</a:t>
            </a:r>
            <a:r>
              <a:t> ’ </a:t>
            </a:r>
            <a:r>
              <a:rPr baseline="31999"/>
              <a:t>36</a:t>
            </a:r>
            <a:r>
              <a:t> “Therefore let all the house of Israel know assuredly that God has made this Jesus, whom you crucified, both Lord and Christ.”</a:t>
            </a:r>
          </a:p>
        </p:txBody>
      </p:sp>
      <p:pic>
        <p:nvPicPr>
          <p:cNvPr id="329" name="Line Line" descr="Line Line"/>
          <p:cNvPicPr>
            <a:picLocks noChangeAspect="0"/>
          </p:cNvPicPr>
          <p:nvPr/>
        </p:nvPicPr>
        <p:blipFill>
          <a:blip r:embed="rId11">
            <a:extLst/>
          </a:blip>
          <a:stretch>
            <a:fillRect/>
          </a:stretch>
        </p:blipFill>
        <p:spPr>
          <a:xfrm rot="17996272">
            <a:off x="6916722" y="8736511"/>
            <a:ext cx="5126013" cy="11565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wipe(left)" transition="in">
                                      <p:cBhvr>
                                        <p:cTn id="7" dur="1000"/>
                                        <p:tgtEl>
                                          <p:spTgt spid="312"/>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314"/>
                                        </p:tgtEl>
                                        <p:attrNameLst>
                                          <p:attrName>style.visibility</p:attrName>
                                        </p:attrNameLst>
                                      </p:cBhvr>
                                      <p:to>
                                        <p:strVal val="visible"/>
                                      </p:to>
                                    </p:set>
                                    <p:animEffect filter="wipe(left)" transition="in">
                                      <p:cBhvr>
                                        <p:cTn id="11" dur="1000"/>
                                        <p:tgtEl>
                                          <p:spTgt spid="31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316"/>
                                        </p:tgtEl>
                                        <p:attrNameLst>
                                          <p:attrName>style.visibility</p:attrName>
                                        </p:attrNameLst>
                                      </p:cBhvr>
                                      <p:to>
                                        <p:strVal val="visible"/>
                                      </p:to>
                                    </p:set>
                                    <p:animEffect filter="wipe(left)" transition="in">
                                      <p:cBhvr>
                                        <p:cTn id="16" dur="1000"/>
                                        <p:tgtEl>
                                          <p:spTgt spid="31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318"/>
                                        </p:tgtEl>
                                        <p:attrNameLst>
                                          <p:attrName>style.visibility</p:attrName>
                                        </p:attrNameLst>
                                      </p:cBhvr>
                                      <p:to>
                                        <p:strVal val="visible"/>
                                      </p:to>
                                    </p:set>
                                    <p:animEffect filter="wipe(left)" transition="in">
                                      <p:cBhvr>
                                        <p:cTn id="21" dur="1000"/>
                                        <p:tgtEl>
                                          <p:spTgt spid="318"/>
                                        </p:tgtEl>
                                      </p:cBhvr>
                                    </p:animEffect>
                                  </p:childTnLst>
                                </p:cTn>
                              </p:par>
                            </p:childTnLst>
                          </p:cTn>
                        </p:par>
                        <p:par>
                          <p:cTn id="22" fill="hold">
                            <p:stCondLst>
                              <p:cond delay="1000"/>
                            </p:stCondLst>
                            <p:childTnLst>
                              <p:par>
                                <p:cTn id="23" presetClass="entr" nodeType="afterEffect" presetSubtype="8" presetID="22" grpId="5" fill="hold">
                                  <p:stCondLst>
                                    <p:cond delay="0"/>
                                  </p:stCondLst>
                                  <p:iterate type="el" backwards="0">
                                    <p:tmAbs val="0"/>
                                  </p:iterate>
                                  <p:childTnLst>
                                    <p:set>
                                      <p:cBhvr>
                                        <p:cTn id="24" fill="hold"/>
                                        <p:tgtEl>
                                          <p:spTgt spid="320"/>
                                        </p:tgtEl>
                                        <p:attrNameLst>
                                          <p:attrName>style.visibility</p:attrName>
                                        </p:attrNameLst>
                                      </p:cBhvr>
                                      <p:to>
                                        <p:strVal val="visible"/>
                                      </p:to>
                                    </p:set>
                                    <p:animEffect filter="wipe(left)" transition="in">
                                      <p:cBhvr>
                                        <p:cTn id="25" dur="1000"/>
                                        <p:tgtEl>
                                          <p:spTgt spid="320"/>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6" fill="hold">
                                  <p:stCondLst>
                                    <p:cond delay="0"/>
                                  </p:stCondLst>
                                  <p:iterate type="el" backwards="0">
                                    <p:tmAbs val="0"/>
                                  </p:iterate>
                                  <p:childTnLst>
                                    <p:set>
                                      <p:cBhvr>
                                        <p:cTn id="29" fill="hold"/>
                                        <p:tgtEl>
                                          <p:spTgt spid="322"/>
                                        </p:tgtEl>
                                        <p:attrNameLst>
                                          <p:attrName>style.visibility</p:attrName>
                                        </p:attrNameLst>
                                      </p:cBhvr>
                                      <p:to>
                                        <p:strVal val="visible"/>
                                      </p:to>
                                    </p:set>
                                    <p:animEffect filter="wipe(left)" transition="in">
                                      <p:cBhvr>
                                        <p:cTn id="30" dur="1000"/>
                                        <p:tgtEl>
                                          <p:spTgt spid="322"/>
                                        </p:tgtEl>
                                      </p:cBhvr>
                                    </p:animEffect>
                                  </p:childTnLst>
                                </p:cTn>
                              </p:par>
                            </p:childTnLst>
                          </p:cTn>
                        </p:par>
                        <p:par>
                          <p:cTn id="31" fill="hold">
                            <p:stCondLst>
                              <p:cond delay="1000"/>
                            </p:stCondLst>
                            <p:childTnLst>
                              <p:par>
                                <p:cTn id="32" presetClass="entr" nodeType="afterEffect" presetSubtype="8" presetID="22" grpId="7" fill="hold">
                                  <p:stCondLst>
                                    <p:cond delay="0"/>
                                  </p:stCondLst>
                                  <p:iterate type="el" backwards="0">
                                    <p:tmAbs val="0"/>
                                  </p:iterate>
                                  <p:childTnLst>
                                    <p:set>
                                      <p:cBhvr>
                                        <p:cTn id="33" fill="hold"/>
                                        <p:tgtEl>
                                          <p:spTgt spid="324"/>
                                        </p:tgtEl>
                                        <p:attrNameLst>
                                          <p:attrName>style.visibility</p:attrName>
                                        </p:attrNameLst>
                                      </p:cBhvr>
                                      <p:to>
                                        <p:strVal val="visible"/>
                                      </p:to>
                                    </p:set>
                                    <p:animEffect filter="wipe(left)" transition="in">
                                      <p:cBhvr>
                                        <p:cTn id="34" dur="1000"/>
                                        <p:tgtEl>
                                          <p:spTgt spid="324"/>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8" fill="hold">
                                  <p:stCondLst>
                                    <p:cond delay="0"/>
                                  </p:stCondLst>
                                  <p:iterate type="el" backwards="0">
                                    <p:tmAbs val="0"/>
                                  </p:iterate>
                                  <p:childTnLst>
                                    <p:set>
                                      <p:cBhvr>
                                        <p:cTn id="38" fill="hold"/>
                                        <p:tgtEl>
                                          <p:spTgt spid="326"/>
                                        </p:tgtEl>
                                        <p:attrNameLst>
                                          <p:attrName>style.visibility</p:attrName>
                                        </p:attrNameLst>
                                      </p:cBhvr>
                                      <p:to>
                                        <p:strVal val="visible"/>
                                      </p:to>
                                    </p:set>
                                    <p:animEffect filter="wipe(left)" transition="in">
                                      <p:cBhvr>
                                        <p:cTn id="39" dur="1000"/>
                                        <p:tgtEl>
                                          <p:spTgt spid="326"/>
                                        </p:tgtEl>
                                      </p:cBhvr>
                                    </p:animEffect>
                                  </p:childTnLst>
                                </p:cTn>
                              </p:par>
                            </p:childTnLst>
                          </p:cTn>
                        </p:par>
                        <p:par>
                          <p:cTn id="40" fill="hold">
                            <p:stCondLst>
                              <p:cond delay="1000"/>
                            </p:stCondLst>
                            <p:childTnLst>
                              <p:par>
                                <p:cTn id="41" presetClass="entr" nodeType="afterEffect" presetSubtype="2" presetID="22" grpId="9" fill="hold">
                                  <p:stCondLst>
                                    <p:cond delay="0"/>
                                  </p:stCondLst>
                                  <p:iterate type="el" backwards="0">
                                    <p:tmAbs val="0"/>
                                  </p:iterate>
                                  <p:childTnLst>
                                    <p:set>
                                      <p:cBhvr>
                                        <p:cTn id="42" fill="hold"/>
                                        <p:tgtEl>
                                          <p:spTgt spid="329"/>
                                        </p:tgtEl>
                                        <p:attrNameLst>
                                          <p:attrName>style.visibility</p:attrName>
                                        </p:attrNameLst>
                                      </p:cBhvr>
                                      <p:to>
                                        <p:strVal val="visible"/>
                                      </p:to>
                                    </p:set>
                                    <p:animEffect filter="wipe(right)" transition="in">
                                      <p:cBhvr>
                                        <p:cTn id="43"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6"/>
      <p:bldP build="whole" bldLvl="1" animBg="1" rev="0" advAuto="0" spid="318" grpId="4"/>
      <p:bldP build="whole" bldLvl="1" animBg="1" rev="0" advAuto="0" spid="326" grpId="8"/>
      <p:bldP build="whole" bldLvl="1" animBg="1" rev="0" advAuto="0" spid="316" grpId="3"/>
      <p:bldP build="whole" bldLvl="1" animBg="1" rev="0" advAuto="0" spid="314" grpId="2"/>
      <p:bldP build="whole" bldLvl="1" animBg="1" rev="0" advAuto="0" spid="320" grpId="5"/>
      <p:bldP build="whole" bldLvl="1" animBg="1" rev="0" advAuto="0" spid="324" grpId="7"/>
      <p:bldP build="whole" bldLvl="1" animBg="1" rev="0" advAuto="0" spid="329" grpId="9"/>
      <p:bldP build="whole" bldLvl="1" animBg="1" rev="0" advAuto="0" spid="31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2" name="Acts 2:29–36 (NKJV)…"/>
          <p:cNvSpPr txBox="1"/>
          <p:nvPr/>
        </p:nvSpPr>
        <p:spPr>
          <a:xfrm>
            <a:off x="668257" y="3539204"/>
            <a:ext cx="23374985" cy="98557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5200">
                <a:solidFill>
                  <a:srgbClr val="000000"/>
                </a:solidFill>
                <a:latin typeface="Times New Roman"/>
                <a:ea typeface="Times New Roman"/>
                <a:cs typeface="Times New Roman"/>
                <a:sym typeface="Times New Roman"/>
              </a:defRPr>
            </a:pPr>
            <a:r>
              <a:t>Acts 2:29–36 (NKJV)</a:t>
            </a:r>
          </a:p>
          <a:p>
            <a:pPr defTabSz="642937">
              <a:defRPr sz="5200">
                <a:solidFill>
                  <a:srgbClr val="000000"/>
                </a:solidFill>
                <a:latin typeface="Times New Roman"/>
                <a:ea typeface="Times New Roman"/>
                <a:cs typeface="Times New Roman"/>
                <a:sym typeface="Times New Roman"/>
              </a:defRPr>
            </a:pPr>
            <a:r>
              <a:rPr baseline="31999"/>
              <a:t>29</a:t>
            </a:r>
            <a:r>
              <a:t> “Men </a:t>
            </a:r>
            <a:r>
              <a:rPr i="1"/>
              <a:t>and</a:t>
            </a:r>
            <a:r>
              <a:t> brethren, let </a:t>
            </a:r>
            <a:r>
              <a:rPr i="1"/>
              <a:t>me</a:t>
            </a:r>
            <a:r>
              <a:t> speak freely to you of the patriarch David, that he is both dead and buried, and his tomb is with us to this day. </a:t>
            </a:r>
            <a:r>
              <a:rPr baseline="31999"/>
              <a:t>30</a:t>
            </a:r>
            <a:r>
              <a:t> Therefore, being a prophet, and knowing that God had sworn with an oath to him that of the fruit of his body, according to the flesh, He would raise up the Christ to sit on his throne, </a:t>
            </a:r>
            <a:r>
              <a:rPr baseline="31999"/>
              <a:t>31</a:t>
            </a:r>
            <a:r>
              <a:t> he, foreseeing this, spoke concerning the resurrection of the Christ, that His soul was not left in Hades, nor did His flesh see corruption. </a:t>
            </a:r>
            <a:r>
              <a:rPr baseline="31999"/>
              <a:t>32</a:t>
            </a:r>
            <a:r>
              <a:t> This Jesus God has raised up, of which we are all witnesses. </a:t>
            </a:r>
            <a:r>
              <a:rPr baseline="31999"/>
              <a:t>33</a:t>
            </a:r>
            <a:r>
              <a:t> Therefore being exalted to the right hand of God, and having received from the Father the promise of the Holy Spirit, He poured out this which you now see and hear. </a:t>
            </a:r>
            <a:r>
              <a:rPr baseline="31999"/>
              <a:t>34</a:t>
            </a:r>
            <a:r>
              <a:t> “For David did not ascend into the heavens, but he says himself: ‘The Lord said to my Lord, “</a:t>
            </a:r>
            <a:r>
              <a:rPr i="1"/>
              <a:t>Sit at My right hand,</a:t>
            </a:r>
            <a:r>
              <a:t> </a:t>
            </a:r>
            <a:r>
              <a:rPr baseline="31999"/>
              <a:t>35</a:t>
            </a:r>
            <a:r>
              <a:t> </a:t>
            </a:r>
            <a:r>
              <a:rPr i="1"/>
              <a:t>Till I make Your enemies Your footstool.”</a:t>
            </a:r>
            <a:r>
              <a:t> ’ </a:t>
            </a:r>
            <a:r>
              <a:rPr baseline="31999"/>
              <a:t>36</a:t>
            </a:r>
            <a:r>
              <a:t> “Therefore let all the house of Israel know assuredly that God has made this Jesus, whom you crucified, both Lord and Christ.”</a:t>
            </a:r>
          </a:p>
        </p:txBody>
      </p:sp>
      <p:sp>
        <p:nvSpPr>
          <p:cNvPr id="333" name="1 Corinthians 15:23–26 (NKJV)…"/>
          <p:cNvSpPr/>
          <p:nvPr/>
        </p:nvSpPr>
        <p:spPr>
          <a:xfrm>
            <a:off x="6304486" y="4426968"/>
            <a:ext cx="16350060" cy="67401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 y="0"/>
                </a:moveTo>
                <a:cubicBezTo>
                  <a:pt x="484" y="0"/>
                  <a:pt x="0" y="1173"/>
                  <a:pt x="0" y="2620"/>
                </a:cubicBezTo>
                <a:lnTo>
                  <a:pt x="0" y="15919"/>
                </a:lnTo>
                <a:cubicBezTo>
                  <a:pt x="0" y="17366"/>
                  <a:pt x="484" y="18539"/>
                  <a:pt x="1080" y="18539"/>
                </a:cubicBezTo>
                <a:lnTo>
                  <a:pt x="7478" y="18539"/>
                </a:lnTo>
                <a:lnTo>
                  <a:pt x="8157" y="21600"/>
                </a:lnTo>
                <a:lnTo>
                  <a:pt x="8837" y="18539"/>
                </a:lnTo>
                <a:lnTo>
                  <a:pt x="20520" y="18539"/>
                </a:lnTo>
                <a:cubicBezTo>
                  <a:pt x="21116" y="18539"/>
                  <a:pt x="21600" y="17366"/>
                  <a:pt x="21600" y="15919"/>
                </a:cubicBezTo>
                <a:lnTo>
                  <a:pt x="21600" y="2620"/>
                </a:lnTo>
                <a:cubicBezTo>
                  <a:pt x="21600" y="1173"/>
                  <a:pt x="21116" y="0"/>
                  <a:pt x="20520" y="0"/>
                </a:cubicBezTo>
                <a:lnTo>
                  <a:pt x="1080" y="0"/>
                </a:lnTo>
                <a:close/>
              </a:path>
            </a:pathLst>
          </a:custGeom>
          <a:solidFill>
            <a:schemeClr val="accent6">
              <a:hueOff val="-133706"/>
              <a:satOff val="8281"/>
              <a:lumOff val="-27269"/>
            </a:schemeClr>
          </a:solidFill>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nchor="ctr"/>
          <a:lstStyle/>
          <a:p>
            <a:pPr defTabSz="642937">
              <a:defRPr sz="4800">
                <a:solidFill>
                  <a:srgbClr val="FFFFFF"/>
                </a:solidFill>
                <a:effectLst>
                  <a:outerShdw sx="100000" sy="100000" kx="0" ky="0" algn="b" rotWithShape="0" blurRad="63500" dist="63500" dir="1867895">
                    <a:srgbClr val="000000"/>
                  </a:outerShdw>
                </a:effectLst>
                <a:latin typeface="Times New Roman"/>
                <a:ea typeface="Times New Roman"/>
                <a:cs typeface="Times New Roman"/>
                <a:sym typeface="Times New Roman"/>
              </a:defRPr>
            </a:pPr>
            <a:r>
              <a:t>1 Corinthians 15:23–26 (NKJV)</a:t>
            </a:r>
          </a:p>
          <a:p>
            <a:pPr defTabSz="642937">
              <a:defRPr sz="4800">
                <a:solidFill>
                  <a:srgbClr val="FFFFFF"/>
                </a:solidFill>
                <a:effectLst>
                  <a:outerShdw sx="100000" sy="100000" kx="0" ky="0" algn="b" rotWithShape="0" blurRad="63500" dist="63500" dir="1867895">
                    <a:srgbClr val="000000"/>
                  </a:outerShdw>
                </a:effectLst>
                <a:latin typeface="Times New Roman"/>
                <a:ea typeface="Times New Roman"/>
                <a:cs typeface="Times New Roman"/>
                <a:sym typeface="Times New Roman"/>
              </a:defRPr>
            </a:pPr>
            <a:r>
              <a:rPr baseline="31999"/>
              <a:t>23</a:t>
            </a:r>
            <a:r>
              <a:t> But each one in his own order: Christ the firstfruits, afterward those </a:t>
            </a:r>
            <a:r>
              <a:rPr i="1"/>
              <a:t>who are</a:t>
            </a:r>
            <a:r>
              <a:t> Christ’s at His coming. </a:t>
            </a:r>
            <a:r>
              <a:rPr baseline="31999"/>
              <a:t>24</a:t>
            </a:r>
            <a:r>
              <a:t> Then </a:t>
            </a:r>
            <a:r>
              <a:rPr i="1"/>
              <a:t>comes</a:t>
            </a:r>
            <a:r>
              <a:t> the end, when He delivers the kingdom to God the Father, when He puts an end to all rule and all authority and power. </a:t>
            </a:r>
            <a:r>
              <a:rPr baseline="31999"/>
              <a:t>25</a:t>
            </a:r>
            <a:r>
              <a:t> For He must reign till He has put all enemies under His feet. </a:t>
            </a:r>
            <a:r>
              <a:rPr baseline="31999"/>
              <a:t>26</a:t>
            </a:r>
            <a:r>
              <a:t> The last enemy </a:t>
            </a:r>
            <a:r>
              <a:rPr i="1"/>
              <a:t>that</a:t>
            </a:r>
            <a:r>
              <a:t> will be destroyed </a:t>
            </a:r>
            <a:r>
              <a:rPr i="1"/>
              <a:t>is</a:t>
            </a:r>
            <a:r>
              <a:t> death.</a:t>
            </a:r>
          </a:p>
        </p:txBody>
      </p:sp>
      <p:grpSp>
        <p:nvGrpSpPr>
          <p:cNvPr id="336" name="“He would raise up the Christ to sit on his throne”"/>
          <p:cNvGrpSpPr/>
          <p:nvPr/>
        </p:nvGrpSpPr>
        <p:grpSpPr>
          <a:xfrm>
            <a:off x="421902" y="1818320"/>
            <a:ext cx="23540196" cy="1818202"/>
            <a:chOff x="0" y="0"/>
            <a:chExt cx="23540194" cy="1818201"/>
          </a:xfrm>
        </p:grpSpPr>
        <p:sp>
          <p:nvSpPr>
            <p:cNvPr id="335" name="“He would raise up the Christ to sit on his throne”"/>
            <p:cNvSpPr/>
            <p:nvPr/>
          </p:nvSpPr>
          <p:spPr>
            <a:xfrm>
              <a:off x="165100" y="114299"/>
              <a:ext cx="23209995" cy="1386403"/>
            </a:xfrm>
            <a:prstGeom prst="rect">
              <a:avLst/>
            </a:prstGeom>
            <a:solidFill>
              <a:srgbClr val="531B93"/>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9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“He would raise up the Christ to sit on his throne”</a:t>
              </a:r>
            </a:p>
          </p:txBody>
        </p:sp>
        <p:pic>
          <p:nvPicPr>
            <p:cNvPr id="334" name="“He would raise up the Christ to sit on his throne” “He would raise up the Christ to sit on his throne”" descr="“He would raise up the Christ to sit on his throne” “He would raise up the Christ to sit on his throne”"/>
            <p:cNvPicPr>
              <a:picLocks noChangeAspect="0"/>
            </p:cNvPicPr>
            <p:nvPr/>
          </p:nvPicPr>
          <p:blipFill>
            <a:blip r:embed="rId2">
              <a:extLst/>
            </a:blip>
            <a:stretch>
              <a:fillRect/>
            </a:stretch>
          </p:blipFill>
          <p:spPr>
            <a:xfrm>
              <a:off x="0" y="-1"/>
              <a:ext cx="23540195" cy="1818203"/>
            </a:xfrm>
            <a:prstGeom prst="rect">
              <a:avLst/>
            </a:prstGeom>
            <a:effectLst/>
          </p:spPr>
        </p:pic>
      </p:grpSp>
      <p:sp>
        <p:nvSpPr>
          <p:cNvPr id="337"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38"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342" name="CHRIST ASCENDED To RECEIVE DOMINION"/>
          <p:cNvGrpSpPr/>
          <p:nvPr/>
        </p:nvGrpSpPr>
        <p:grpSpPr>
          <a:xfrm>
            <a:off x="421902" y="1818320"/>
            <a:ext cx="23540196" cy="1818202"/>
            <a:chOff x="0" y="0"/>
            <a:chExt cx="23540194" cy="1818201"/>
          </a:xfrm>
        </p:grpSpPr>
        <p:sp>
          <p:nvSpPr>
            <p:cNvPr id="341" name="CHRIST ASCENDED To RECEIVE DOMINION"/>
            <p:cNvSpPr/>
            <p:nvPr/>
          </p:nvSpPr>
          <p:spPr>
            <a:xfrm>
              <a:off x="165100" y="114299"/>
              <a:ext cx="23209995" cy="1386403"/>
            </a:xfrm>
            <a:prstGeom prst="rect">
              <a:avLst/>
            </a:prstGeom>
            <a:solidFill>
              <a:srgbClr val="531B93"/>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2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CHRIST ASCENDED To RECEIVE DOMINION</a:t>
              </a:r>
            </a:p>
          </p:txBody>
        </p:sp>
        <p:pic>
          <p:nvPicPr>
            <p:cNvPr id="340" name="CHRIST ASCENDED To RECEIVE DOMINION CHRIST ASCENDED To RECEIVE DOMINION" descr="CHRIST ASCENDED To RECEIVE DOMINION CHRIST ASCENDED To RECEIVE DOMINION"/>
            <p:cNvPicPr>
              <a:picLocks noChangeAspect="0"/>
            </p:cNvPicPr>
            <p:nvPr/>
          </p:nvPicPr>
          <p:blipFill>
            <a:blip r:embed="rId2">
              <a:extLst/>
            </a:blip>
            <a:stretch>
              <a:fillRect/>
            </a:stretch>
          </p:blipFill>
          <p:spPr>
            <a:xfrm>
              <a:off x="0" y="-1"/>
              <a:ext cx="23540195" cy="1818203"/>
            </a:xfrm>
            <a:prstGeom prst="rect">
              <a:avLst/>
            </a:prstGeom>
            <a:effectLst/>
          </p:spPr>
        </p:pic>
      </p:grpSp>
      <p:sp>
        <p:nvSpPr>
          <p:cNvPr id="343"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44"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347" name="Image"/>
          <p:cNvGrpSpPr/>
          <p:nvPr/>
        </p:nvGrpSpPr>
        <p:grpSpPr>
          <a:xfrm>
            <a:off x="482688" y="3695073"/>
            <a:ext cx="6690033" cy="9860262"/>
            <a:chOff x="0" y="0"/>
            <a:chExt cx="6690032" cy="9860260"/>
          </a:xfrm>
        </p:grpSpPr>
        <p:pic>
          <p:nvPicPr>
            <p:cNvPr id="346" name="Image" descr="Image"/>
            <p:cNvPicPr>
              <a:picLocks noChangeAspect="1"/>
            </p:cNvPicPr>
            <p:nvPr/>
          </p:nvPicPr>
          <p:blipFill>
            <a:blip r:embed="rId4">
              <a:extLst/>
            </a:blip>
            <a:srcRect l="21339" t="14543" r="10861" b="26321"/>
            <a:stretch>
              <a:fillRect/>
            </a:stretch>
          </p:blipFill>
          <p:spPr>
            <a:xfrm>
              <a:off x="165100" y="114300"/>
              <a:ext cx="6359834" cy="9428461"/>
            </a:xfrm>
            <a:prstGeom prst="rect">
              <a:avLst/>
            </a:prstGeom>
            <a:ln>
              <a:noFill/>
            </a:ln>
            <a:effectLst/>
          </p:spPr>
        </p:pic>
        <p:pic>
          <p:nvPicPr>
            <p:cNvPr id="345" name="Image" descr="Image"/>
            <p:cNvPicPr>
              <a:picLocks noChangeAspect="0"/>
            </p:cNvPicPr>
            <p:nvPr/>
          </p:nvPicPr>
          <p:blipFill>
            <a:blip r:embed="rId5">
              <a:extLst/>
            </a:blip>
            <a:stretch>
              <a:fillRect/>
            </a:stretch>
          </p:blipFill>
          <p:spPr>
            <a:xfrm>
              <a:off x="0" y="-1"/>
              <a:ext cx="6690033" cy="9860262"/>
            </a:xfrm>
            <a:prstGeom prst="rect">
              <a:avLst/>
            </a:prstGeom>
            <a:effectLst/>
          </p:spPr>
        </p:pic>
      </p:grpSp>
      <p:sp>
        <p:nvSpPr>
          <p:cNvPr id="348" name="KING"/>
          <p:cNvSpPr/>
          <p:nvPr/>
        </p:nvSpPr>
        <p:spPr>
          <a:xfrm>
            <a:off x="1060520" y="11322820"/>
            <a:ext cx="5534369" cy="1590676"/>
          </a:xfrm>
          <a:prstGeom prst="roundRect">
            <a:avLst>
              <a:gd name="adj" fmla="val 16841"/>
            </a:avLst>
          </a:prstGeom>
          <a:solidFill>
            <a:srgbClr val="531B93">
              <a:alpha val="61587"/>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87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
        <p:nvSpPr>
          <p:cNvPr id="349" name="King of kings / Lord of lords"/>
          <p:cNvSpPr/>
          <p:nvPr/>
        </p:nvSpPr>
        <p:spPr>
          <a:xfrm>
            <a:off x="7800289" y="3879207"/>
            <a:ext cx="15708435" cy="1311276"/>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marL="1021857" indent="-1021857" algn="l" defTabSz="821531">
              <a:spcBef>
                <a:spcPts val="1200"/>
              </a:spcBef>
              <a:buClr>
                <a:srgbClr val="FFD479"/>
              </a:buClr>
              <a:buSzPct val="80000"/>
              <a:buFont typeface="Zapf Dingbats"/>
              <a:buBlip>
                <a:blip r:embed="rId6"/>
              </a:buBlip>
              <a:defRPr b="1" sz="7500">
                <a:solidFill>
                  <a:srgbClr val="000000"/>
                </a:solidFill>
                <a:latin typeface="Century Gothic"/>
                <a:ea typeface="Century Gothic"/>
                <a:cs typeface="Century Gothic"/>
                <a:sym typeface="Century Gothic"/>
              </a:defRPr>
            </a:lvl1pPr>
          </a:lstStyle>
          <a:p>
            <a:pPr/>
            <a:r>
              <a:t>King of kings / Lord of lords </a:t>
            </a:r>
          </a:p>
        </p:txBody>
      </p:sp>
      <p:sp>
        <p:nvSpPr>
          <p:cNvPr id="350" name="Revelation 17:14 (NKJV)…"/>
          <p:cNvSpPr txBox="1"/>
          <p:nvPr/>
        </p:nvSpPr>
        <p:spPr>
          <a:xfrm>
            <a:off x="8863334" y="5206098"/>
            <a:ext cx="14801391" cy="81012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900">
                <a:solidFill>
                  <a:srgbClr val="000000"/>
                </a:solidFill>
                <a:latin typeface="Times New Roman"/>
                <a:ea typeface="Times New Roman"/>
                <a:cs typeface="Times New Roman"/>
                <a:sym typeface="Times New Roman"/>
              </a:defRPr>
            </a:pPr>
            <a:r>
              <a:t>Revelation 17:14 (NKJV) </a:t>
            </a:r>
          </a:p>
          <a:p>
            <a:pPr defTabSz="642937">
              <a:defRPr sz="7900">
                <a:solidFill>
                  <a:srgbClr val="000000"/>
                </a:solidFill>
                <a:latin typeface="Times New Roman"/>
                <a:ea typeface="Times New Roman"/>
                <a:cs typeface="Times New Roman"/>
                <a:sym typeface="Times New Roman"/>
              </a:defRPr>
            </a:pPr>
            <a:r>
              <a:rPr baseline="31999"/>
              <a:t>14</a:t>
            </a:r>
            <a:r>
              <a:t> These will make war with the Lamb, and the Lamb will overcome them, for He is Lord of lords and King of kings; and those </a:t>
            </a:r>
            <a:r>
              <a:rPr i="1"/>
              <a:t>who are</a:t>
            </a:r>
            <a:r>
              <a:t> with Him </a:t>
            </a:r>
            <a:r>
              <a:rPr i="1"/>
              <a:t>are</a:t>
            </a:r>
            <a:r>
              <a:t> called, chosen, and faithful.”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354" name="CHRIST ASCENDED To RECEIVE DOMINION"/>
          <p:cNvGrpSpPr/>
          <p:nvPr/>
        </p:nvGrpSpPr>
        <p:grpSpPr>
          <a:xfrm>
            <a:off x="421902" y="1818320"/>
            <a:ext cx="23540196" cy="1818202"/>
            <a:chOff x="0" y="0"/>
            <a:chExt cx="23540194" cy="1818201"/>
          </a:xfrm>
        </p:grpSpPr>
        <p:sp>
          <p:nvSpPr>
            <p:cNvPr id="353" name="CHRIST ASCENDED To RECEIVE DOMINION"/>
            <p:cNvSpPr/>
            <p:nvPr/>
          </p:nvSpPr>
          <p:spPr>
            <a:xfrm>
              <a:off x="165100" y="114299"/>
              <a:ext cx="23209995" cy="1386403"/>
            </a:xfrm>
            <a:prstGeom prst="rect">
              <a:avLst/>
            </a:prstGeom>
            <a:solidFill>
              <a:srgbClr val="531B93"/>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2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CHRIST ASCENDED To RECEIVE DOMINION</a:t>
              </a:r>
            </a:p>
          </p:txBody>
        </p:sp>
        <p:pic>
          <p:nvPicPr>
            <p:cNvPr id="352" name="CHRIST ASCENDED To RECEIVE DOMINION CHRIST ASCENDED To RECEIVE DOMINION" descr="CHRIST ASCENDED To RECEIVE DOMINION CHRIST ASCENDED To RECEIVE DOMINION"/>
            <p:cNvPicPr>
              <a:picLocks noChangeAspect="0"/>
            </p:cNvPicPr>
            <p:nvPr/>
          </p:nvPicPr>
          <p:blipFill>
            <a:blip r:embed="rId2">
              <a:extLst/>
            </a:blip>
            <a:stretch>
              <a:fillRect/>
            </a:stretch>
          </p:blipFill>
          <p:spPr>
            <a:xfrm>
              <a:off x="0" y="-1"/>
              <a:ext cx="23540195" cy="1818203"/>
            </a:xfrm>
            <a:prstGeom prst="rect">
              <a:avLst/>
            </a:prstGeom>
            <a:effectLst/>
          </p:spPr>
        </p:pic>
      </p:grpSp>
      <p:sp>
        <p:nvSpPr>
          <p:cNvPr id="355"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56"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359" name="Image"/>
          <p:cNvGrpSpPr/>
          <p:nvPr/>
        </p:nvGrpSpPr>
        <p:grpSpPr>
          <a:xfrm>
            <a:off x="482688" y="3695073"/>
            <a:ext cx="6690033" cy="9860262"/>
            <a:chOff x="0" y="0"/>
            <a:chExt cx="6690032" cy="9860260"/>
          </a:xfrm>
        </p:grpSpPr>
        <p:pic>
          <p:nvPicPr>
            <p:cNvPr id="358" name="Image" descr="Image"/>
            <p:cNvPicPr>
              <a:picLocks noChangeAspect="1"/>
            </p:cNvPicPr>
            <p:nvPr/>
          </p:nvPicPr>
          <p:blipFill>
            <a:blip r:embed="rId4">
              <a:extLst/>
            </a:blip>
            <a:srcRect l="21339" t="14543" r="10861" b="26321"/>
            <a:stretch>
              <a:fillRect/>
            </a:stretch>
          </p:blipFill>
          <p:spPr>
            <a:xfrm>
              <a:off x="165100" y="114300"/>
              <a:ext cx="6359834" cy="9428461"/>
            </a:xfrm>
            <a:prstGeom prst="rect">
              <a:avLst/>
            </a:prstGeom>
            <a:ln>
              <a:noFill/>
            </a:ln>
            <a:effectLst/>
          </p:spPr>
        </p:pic>
        <p:pic>
          <p:nvPicPr>
            <p:cNvPr id="357" name="Image" descr="Image"/>
            <p:cNvPicPr>
              <a:picLocks noChangeAspect="0"/>
            </p:cNvPicPr>
            <p:nvPr/>
          </p:nvPicPr>
          <p:blipFill>
            <a:blip r:embed="rId5">
              <a:extLst/>
            </a:blip>
            <a:stretch>
              <a:fillRect/>
            </a:stretch>
          </p:blipFill>
          <p:spPr>
            <a:xfrm>
              <a:off x="0" y="-1"/>
              <a:ext cx="6690033" cy="9860262"/>
            </a:xfrm>
            <a:prstGeom prst="rect">
              <a:avLst/>
            </a:prstGeom>
            <a:effectLst/>
          </p:spPr>
        </p:pic>
      </p:grpSp>
      <p:sp>
        <p:nvSpPr>
          <p:cNvPr id="360" name="KING"/>
          <p:cNvSpPr/>
          <p:nvPr/>
        </p:nvSpPr>
        <p:spPr>
          <a:xfrm>
            <a:off x="1060520" y="11322820"/>
            <a:ext cx="5534369" cy="1590676"/>
          </a:xfrm>
          <a:prstGeom prst="roundRect">
            <a:avLst>
              <a:gd name="adj" fmla="val 16841"/>
            </a:avLst>
          </a:prstGeom>
          <a:solidFill>
            <a:srgbClr val="531B93">
              <a:alpha val="61587"/>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87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
        <p:nvSpPr>
          <p:cNvPr id="361" name="King of kings / Lord of lords"/>
          <p:cNvSpPr/>
          <p:nvPr/>
        </p:nvSpPr>
        <p:spPr>
          <a:xfrm>
            <a:off x="7800289" y="3879207"/>
            <a:ext cx="15708435" cy="1311276"/>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marL="1021857" indent="-1021857" algn="l" defTabSz="821531">
              <a:spcBef>
                <a:spcPts val="1200"/>
              </a:spcBef>
              <a:buClr>
                <a:srgbClr val="FFD479"/>
              </a:buClr>
              <a:buSzPct val="80000"/>
              <a:buFont typeface="Zapf Dingbats"/>
              <a:buBlip>
                <a:blip r:embed="rId6"/>
              </a:buBlip>
              <a:defRPr b="1" sz="7500">
                <a:solidFill>
                  <a:srgbClr val="000000"/>
                </a:solidFill>
                <a:latin typeface="Century Gothic"/>
                <a:ea typeface="Century Gothic"/>
                <a:cs typeface="Century Gothic"/>
                <a:sym typeface="Century Gothic"/>
              </a:defRPr>
            </a:lvl1pPr>
          </a:lstStyle>
          <a:p>
            <a:pPr/>
            <a:r>
              <a:t>King of kings / Lord of lords </a:t>
            </a:r>
          </a:p>
        </p:txBody>
      </p:sp>
      <p:sp>
        <p:nvSpPr>
          <p:cNvPr id="362" name="Revelation 19:15–16 (NKJV)…"/>
          <p:cNvSpPr txBox="1"/>
          <p:nvPr/>
        </p:nvSpPr>
        <p:spPr>
          <a:xfrm>
            <a:off x="8863334" y="5206098"/>
            <a:ext cx="14801391" cy="84527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6300">
                <a:solidFill>
                  <a:srgbClr val="000000"/>
                </a:solidFill>
                <a:latin typeface="Times New Roman"/>
                <a:ea typeface="Times New Roman"/>
                <a:cs typeface="Times New Roman"/>
                <a:sym typeface="Times New Roman"/>
              </a:defRPr>
            </a:pPr>
            <a:r>
              <a:t>Revelation 19:15–16 (NKJV) </a:t>
            </a:r>
          </a:p>
          <a:p>
            <a:pPr defTabSz="642937">
              <a:defRPr sz="6300">
                <a:solidFill>
                  <a:srgbClr val="000000"/>
                </a:solidFill>
                <a:latin typeface="Times New Roman"/>
                <a:ea typeface="Times New Roman"/>
                <a:cs typeface="Times New Roman"/>
                <a:sym typeface="Times New Roman"/>
              </a:defRPr>
            </a:pPr>
            <a:r>
              <a:rPr baseline="31999"/>
              <a:t>15</a:t>
            </a:r>
            <a:r>
              <a:t> Now out of His mouth goes a sharp sword, that with it He should strike the nations. And He Himself will rule them with a rod of iron. He Himself treads the winepress of the fierceness and wrath of Almighty God. </a:t>
            </a:r>
            <a:r>
              <a:rPr baseline="31999"/>
              <a:t>16</a:t>
            </a:r>
            <a:r>
              <a:t> And He has on </a:t>
            </a:r>
            <a:r>
              <a:rPr i="1"/>
              <a:t>His</a:t>
            </a:r>
            <a:r>
              <a:t> robe and on His thigh a name written: KING OF KINGS AND LORD OF LORDS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6" name="CHRIST ASCENDED To RECEIVE DOMINION"/>
          <p:cNvGrpSpPr/>
          <p:nvPr/>
        </p:nvGrpSpPr>
        <p:grpSpPr>
          <a:xfrm>
            <a:off x="421902" y="1818320"/>
            <a:ext cx="23540196" cy="1818202"/>
            <a:chOff x="0" y="0"/>
            <a:chExt cx="23540194" cy="1818201"/>
          </a:xfrm>
        </p:grpSpPr>
        <p:sp>
          <p:nvSpPr>
            <p:cNvPr id="365" name="CHRIST ASCENDED To RECEIVE DOMINION"/>
            <p:cNvSpPr/>
            <p:nvPr/>
          </p:nvSpPr>
          <p:spPr>
            <a:xfrm>
              <a:off x="165100" y="114299"/>
              <a:ext cx="23209995" cy="1386403"/>
            </a:xfrm>
            <a:prstGeom prst="rect">
              <a:avLst/>
            </a:prstGeom>
            <a:solidFill>
              <a:srgbClr val="531B93"/>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2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CHRIST ASCENDED To RECEIVE DOMINION</a:t>
              </a:r>
            </a:p>
          </p:txBody>
        </p:sp>
        <p:pic>
          <p:nvPicPr>
            <p:cNvPr id="364" name="CHRIST ASCENDED To RECEIVE DOMINION CHRIST ASCENDED To RECEIVE DOMINION" descr="CHRIST ASCENDED To RECEIVE DOMINION CHRIST ASCENDED To RECEIVE DOMINION"/>
            <p:cNvPicPr>
              <a:picLocks noChangeAspect="0"/>
            </p:cNvPicPr>
            <p:nvPr/>
          </p:nvPicPr>
          <p:blipFill>
            <a:blip r:embed="rId2">
              <a:extLst/>
            </a:blip>
            <a:stretch>
              <a:fillRect/>
            </a:stretch>
          </p:blipFill>
          <p:spPr>
            <a:xfrm>
              <a:off x="0" y="-1"/>
              <a:ext cx="23540195" cy="1818203"/>
            </a:xfrm>
            <a:prstGeom prst="rect">
              <a:avLst/>
            </a:prstGeom>
            <a:effectLst/>
          </p:spPr>
        </p:pic>
      </p:grpSp>
      <p:sp>
        <p:nvSpPr>
          <p:cNvPr id="367"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68"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371" name="Image"/>
          <p:cNvGrpSpPr/>
          <p:nvPr/>
        </p:nvGrpSpPr>
        <p:grpSpPr>
          <a:xfrm>
            <a:off x="482688" y="3695073"/>
            <a:ext cx="6690033" cy="9860262"/>
            <a:chOff x="0" y="0"/>
            <a:chExt cx="6690032" cy="9860260"/>
          </a:xfrm>
        </p:grpSpPr>
        <p:pic>
          <p:nvPicPr>
            <p:cNvPr id="370" name="Image" descr="Image"/>
            <p:cNvPicPr>
              <a:picLocks noChangeAspect="1"/>
            </p:cNvPicPr>
            <p:nvPr/>
          </p:nvPicPr>
          <p:blipFill>
            <a:blip r:embed="rId4">
              <a:extLst/>
            </a:blip>
            <a:srcRect l="21339" t="14543" r="10861" b="26321"/>
            <a:stretch>
              <a:fillRect/>
            </a:stretch>
          </p:blipFill>
          <p:spPr>
            <a:xfrm>
              <a:off x="165100" y="114300"/>
              <a:ext cx="6359834" cy="9428461"/>
            </a:xfrm>
            <a:prstGeom prst="rect">
              <a:avLst/>
            </a:prstGeom>
            <a:ln>
              <a:noFill/>
            </a:ln>
            <a:effectLst/>
          </p:spPr>
        </p:pic>
        <p:pic>
          <p:nvPicPr>
            <p:cNvPr id="369" name="Image" descr="Image"/>
            <p:cNvPicPr>
              <a:picLocks noChangeAspect="0"/>
            </p:cNvPicPr>
            <p:nvPr/>
          </p:nvPicPr>
          <p:blipFill>
            <a:blip r:embed="rId5">
              <a:extLst/>
            </a:blip>
            <a:stretch>
              <a:fillRect/>
            </a:stretch>
          </p:blipFill>
          <p:spPr>
            <a:xfrm>
              <a:off x="0" y="-1"/>
              <a:ext cx="6690033" cy="9860262"/>
            </a:xfrm>
            <a:prstGeom prst="rect">
              <a:avLst/>
            </a:prstGeom>
            <a:effectLst/>
          </p:spPr>
        </p:pic>
      </p:grpSp>
      <p:sp>
        <p:nvSpPr>
          <p:cNvPr id="372" name="KING"/>
          <p:cNvSpPr/>
          <p:nvPr/>
        </p:nvSpPr>
        <p:spPr>
          <a:xfrm>
            <a:off x="1060520" y="11322820"/>
            <a:ext cx="5534369" cy="1590676"/>
          </a:xfrm>
          <a:prstGeom prst="roundRect">
            <a:avLst>
              <a:gd name="adj" fmla="val 16841"/>
            </a:avLst>
          </a:prstGeom>
          <a:solidFill>
            <a:srgbClr val="531B93">
              <a:alpha val="61587"/>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87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
        <p:nvSpPr>
          <p:cNvPr id="373" name="King of kings / Lord of lords…"/>
          <p:cNvSpPr/>
          <p:nvPr/>
        </p:nvSpPr>
        <p:spPr>
          <a:xfrm>
            <a:off x="7800289" y="3879207"/>
            <a:ext cx="15708435" cy="9565879"/>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021857" indent="-1021857" algn="l" defTabSz="821531">
              <a:spcBef>
                <a:spcPts val="1200"/>
              </a:spcBef>
              <a:buClr>
                <a:srgbClr val="FFD479"/>
              </a:buClr>
              <a:buSzPct val="80000"/>
              <a:buFont typeface="Zapf Dingbats"/>
              <a:buBlip>
                <a:blip r:embed="rId6"/>
              </a:buBlip>
              <a:defRPr b="1" sz="7500">
                <a:solidFill>
                  <a:srgbClr val="000000"/>
                </a:solidFill>
                <a:latin typeface="Century Gothic"/>
                <a:ea typeface="Century Gothic"/>
                <a:cs typeface="Century Gothic"/>
                <a:sym typeface="Century Gothic"/>
              </a:defRPr>
            </a:pPr>
            <a:r>
              <a:t>King of kings / Lord of lords </a:t>
            </a:r>
          </a:p>
          <a:p>
            <a:pPr lvl="1" marL="1355096" indent="-1012196" algn="l" defTabSz="821531">
              <a:spcBef>
                <a:spcPts val="1200"/>
              </a:spcBef>
              <a:buClr>
                <a:srgbClr val="FFD479"/>
              </a:buClr>
              <a:buSzPct val="80000"/>
              <a:buFont typeface="Zapf Dingbats"/>
              <a:buBlip>
                <a:blip r:embed="rId7"/>
              </a:buBlip>
              <a:defRPr sz="5600">
                <a:solidFill>
                  <a:srgbClr val="000000"/>
                </a:solidFill>
                <a:latin typeface="Century Gothic"/>
                <a:ea typeface="Century Gothic"/>
                <a:cs typeface="Century Gothic"/>
                <a:sym typeface="Century Gothic"/>
              </a:defRPr>
            </a:pPr>
            <a:r>
              <a:t>To be the successor to the Throne of David (2 Sam 7:12-16; 1 Chro 17:11-15; Isa. 9:6; Luke 1:26-33, 69; John 18:37). </a:t>
            </a:r>
          </a:p>
          <a:p>
            <a:pPr lvl="1" marL="1355096" indent="-1012196" algn="l" defTabSz="821531">
              <a:spcBef>
                <a:spcPts val="1200"/>
              </a:spcBef>
              <a:buClr>
                <a:srgbClr val="FFD479"/>
              </a:buClr>
              <a:buSzPct val="80000"/>
              <a:buFont typeface="Zapf Dingbats"/>
              <a:buBlip>
                <a:blip r:embed="rId7"/>
              </a:buBlip>
              <a:defRPr sz="5600">
                <a:solidFill>
                  <a:srgbClr val="000000"/>
                </a:solidFill>
                <a:latin typeface="Century Gothic"/>
                <a:ea typeface="Century Gothic"/>
                <a:cs typeface="Century Gothic"/>
                <a:sym typeface="Century Gothic"/>
              </a:defRPr>
            </a:pPr>
            <a:r>
              <a:t>He is NOW on David’s throne (Mat 28:18-20; Acts 2:30-36; Heb. 1:3, 8; Matt. 28:18; Rev 1:4,5; 17:14;19:16; Zec 6:12,13). </a:t>
            </a:r>
          </a:p>
          <a:p>
            <a:pPr lvl="1" marL="1355096" indent="-1012196" algn="l" defTabSz="821531">
              <a:spcBef>
                <a:spcPts val="1200"/>
              </a:spcBef>
              <a:buClr>
                <a:srgbClr val="FFD479"/>
              </a:buClr>
              <a:buSzPct val="80000"/>
              <a:buFont typeface="Zapf Dingbats"/>
              <a:buBlip>
                <a:blip r:embed="rId7"/>
              </a:buBlip>
              <a:defRPr sz="5600">
                <a:solidFill>
                  <a:srgbClr val="000000"/>
                </a:solidFill>
                <a:latin typeface="Century Gothic"/>
                <a:ea typeface="Century Gothic"/>
                <a:cs typeface="Century Gothic"/>
                <a:sym typeface="Century Gothic"/>
              </a:defRPr>
            </a:pPr>
            <a:r>
              <a:t>Jesus will return that authority to the Father after the Judgment (1 Cor. 15:23-28).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7" name="“We have such a High Priest … ”"/>
          <p:cNvGrpSpPr/>
          <p:nvPr/>
        </p:nvGrpSpPr>
        <p:grpSpPr>
          <a:xfrm>
            <a:off x="443719" y="1894356"/>
            <a:ext cx="23496562" cy="2065413"/>
            <a:chOff x="0" y="0"/>
            <a:chExt cx="23496561" cy="2065412"/>
          </a:xfrm>
        </p:grpSpPr>
        <p:sp>
          <p:nvSpPr>
            <p:cNvPr id="376" name="“We have such a High Priest … ”"/>
            <p:cNvSpPr/>
            <p:nvPr/>
          </p:nvSpPr>
          <p:spPr>
            <a:xfrm>
              <a:off x="165100" y="114299"/>
              <a:ext cx="23166362" cy="1633614"/>
            </a:xfrm>
            <a:prstGeom prst="rect">
              <a:avLst/>
            </a:prstGeom>
            <a:solidFill>
              <a:schemeClr val="accent5"/>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have such a High Priest … ”</a:t>
              </a:r>
            </a:p>
          </p:txBody>
        </p:sp>
        <p:pic>
          <p:nvPicPr>
            <p:cNvPr id="375" name="“We have such a High Priest … ” “We have such a High Priest … ”" descr="“We have such a High Priest … ” “We have such a High Priest …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378"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79"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380" name="Hebrews 7:22–27 (NKJV)…"/>
          <p:cNvSpPr txBox="1"/>
          <p:nvPr/>
        </p:nvSpPr>
        <p:spPr>
          <a:xfrm>
            <a:off x="578375" y="3776112"/>
            <a:ext cx="23227249" cy="974980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6000">
                <a:solidFill>
                  <a:srgbClr val="000000"/>
                </a:solidFill>
                <a:latin typeface="Times New Roman"/>
                <a:ea typeface="Times New Roman"/>
                <a:cs typeface="Times New Roman"/>
                <a:sym typeface="Times New Roman"/>
              </a:defRPr>
            </a:pPr>
            <a:r>
              <a:t>Hebrews 7:22–27 (NKJV) </a:t>
            </a:r>
          </a:p>
          <a:p>
            <a:pPr defTabSz="642937">
              <a:defRPr sz="6000">
                <a:solidFill>
                  <a:srgbClr val="000000"/>
                </a:solidFill>
                <a:latin typeface="Times New Roman"/>
                <a:ea typeface="Times New Roman"/>
                <a:cs typeface="Times New Roman"/>
                <a:sym typeface="Times New Roman"/>
              </a:defRPr>
            </a:pPr>
            <a:r>
              <a:rPr baseline="31999"/>
              <a:t>22</a:t>
            </a:r>
            <a:r>
              <a:t> by so much more Jesus has become a surety of a better covenant. </a:t>
            </a:r>
            <a:r>
              <a:rPr baseline="31999"/>
              <a:t>23</a:t>
            </a:r>
            <a:r>
              <a:t> Also there were many priests, because they were prevented by death from continuing. </a:t>
            </a:r>
            <a:r>
              <a:rPr baseline="31999"/>
              <a:t>24</a:t>
            </a:r>
            <a:r>
              <a:t> But He, because He continues forever, has an unchangeable priesthood. </a:t>
            </a:r>
            <a:r>
              <a:rPr baseline="31999"/>
              <a:t>25</a:t>
            </a:r>
            <a:r>
              <a:t> Therefore He is also able to save to the uttermost those who come to God through Him, since He always lives to make intercession for them. </a:t>
            </a:r>
            <a:r>
              <a:rPr baseline="31999"/>
              <a:t>26</a:t>
            </a:r>
            <a:r>
              <a:t> For such a High Priest was fitting for us, </a:t>
            </a:r>
            <a:r>
              <a:rPr i="1"/>
              <a:t>who is</a:t>
            </a:r>
            <a:r>
              <a:t> holy, harmless, undefiled, separate from sinners, and has become higher than the heavens; </a:t>
            </a:r>
            <a:r>
              <a:rPr baseline="31999"/>
              <a:t>27</a:t>
            </a:r>
            <a:r>
              <a:t> who does not need daily, as those high priests, to offer up sacrifices, first for His own sins and then for the people’s, for this He did once for all when He offered up Himself.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image.png" descr="image.png"/>
          <p:cNvPicPr>
            <a:picLocks noChangeAspect="1"/>
          </p:cNvPicPr>
          <p:nvPr/>
        </p:nvPicPr>
        <p:blipFill>
          <a:blip r:embed="rId2">
            <a:extLst/>
          </a:blip>
          <a:stretch>
            <a:fillRect/>
          </a:stretch>
        </p:blipFill>
        <p:spPr>
          <a:xfrm flipH="1">
            <a:off x="-99269" y="3397140"/>
            <a:ext cx="7092743" cy="10366314"/>
          </a:xfrm>
          <a:prstGeom prst="rect">
            <a:avLst/>
          </a:prstGeom>
          <a:ln w="12700">
            <a:miter lim="400000"/>
          </a:ln>
        </p:spPr>
      </p:pic>
      <p:sp>
        <p:nvSpPr>
          <p:cNvPr id="383" name="HIGH PRIEST"/>
          <p:cNvSpPr/>
          <p:nvPr/>
        </p:nvSpPr>
        <p:spPr>
          <a:xfrm>
            <a:off x="652191" y="11132699"/>
            <a:ext cx="6364757" cy="1590676"/>
          </a:xfrm>
          <a:prstGeom prst="roundRect">
            <a:avLst>
              <a:gd name="adj" fmla="val 16841"/>
            </a:avLst>
          </a:prstGeom>
          <a:solidFill>
            <a:srgbClr val="FF2600">
              <a:alpha val="6343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61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HIGH PRIEST</a:t>
            </a:r>
          </a:p>
        </p:txBody>
      </p:sp>
      <p:grpSp>
        <p:nvGrpSpPr>
          <p:cNvPr id="386" name="“We have such a High Priest … ”"/>
          <p:cNvGrpSpPr/>
          <p:nvPr/>
        </p:nvGrpSpPr>
        <p:grpSpPr>
          <a:xfrm>
            <a:off x="443719" y="1894356"/>
            <a:ext cx="23496562" cy="2065413"/>
            <a:chOff x="0" y="0"/>
            <a:chExt cx="23496561" cy="2065412"/>
          </a:xfrm>
        </p:grpSpPr>
        <p:sp>
          <p:nvSpPr>
            <p:cNvPr id="385" name="“We have such a High Priest … ”"/>
            <p:cNvSpPr/>
            <p:nvPr/>
          </p:nvSpPr>
          <p:spPr>
            <a:xfrm>
              <a:off x="165100" y="114299"/>
              <a:ext cx="23166362" cy="1633614"/>
            </a:xfrm>
            <a:prstGeom prst="rect">
              <a:avLst/>
            </a:prstGeom>
            <a:solidFill>
              <a:schemeClr val="accent5"/>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have such a High Priest … ”</a:t>
              </a:r>
            </a:p>
          </p:txBody>
        </p:sp>
        <p:pic>
          <p:nvPicPr>
            <p:cNvPr id="384" name="“We have such a High Priest … ” “We have such a High Priest … ”" descr="“We have such a High Priest … ” “We have such a High Priest … ”"/>
            <p:cNvPicPr>
              <a:picLocks noChangeAspect="0"/>
            </p:cNvPicPr>
            <p:nvPr/>
          </p:nvPicPr>
          <p:blipFill>
            <a:blip r:embed="rId3">
              <a:extLst/>
            </a:blip>
            <a:stretch>
              <a:fillRect/>
            </a:stretch>
          </p:blipFill>
          <p:spPr>
            <a:xfrm>
              <a:off x="0" y="-1"/>
              <a:ext cx="23496562" cy="2065414"/>
            </a:xfrm>
            <a:prstGeom prst="rect">
              <a:avLst/>
            </a:prstGeom>
            <a:effectLst/>
          </p:spPr>
        </p:pic>
      </p:grpSp>
      <p:sp>
        <p:nvSpPr>
          <p:cNvPr id="387"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88" name="Image" descr="Image"/>
          <p:cNvPicPr>
            <a:picLocks noChangeAspect="0"/>
          </p:cNvPicPr>
          <p:nvPr/>
        </p:nvPicPr>
        <p:blipFill>
          <a:blip r:embed="rId4">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389" name="Hebrews 8:1–5 (NKJV)…"/>
          <p:cNvSpPr txBox="1"/>
          <p:nvPr/>
        </p:nvSpPr>
        <p:spPr>
          <a:xfrm>
            <a:off x="7545895" y="3827393"/>
            <a:ext cx="16378213" cy="963280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6500">
                <a:solidFill>
                  <a:srgbClr val="000000"/>
                </a:solidFill>
                <a:latin typeface="Times New Roman"/>
                <a:ea typeface="Times New Roman"/>
                <a:cs typeface="Times New Roman"/>
                <a:sym typeface="Times New Roman"/>
              </a:defRPr>
            </a:pPr>
            <a:r>
              <a:t>Hebrews 8:1–5 (NKJV)</a:t>
            </a:r>
          </a:p>
          <a:p>
            <a:pPr defTabSz="642937">
              <a:defRPr sz="6500">
                <a:solidFill>
                  <a:srgbClr val="000000"/>
                </a:solidFill>
                <a:latin typeface="Times New Roman"/>
                <a:ea typeface="Times New Roman"/>
                <a:cs typeface="Times New Roman"/>
                <a:sym typeface="Times New Roman"/>
              </a:defRPr>
            </a:pPr>
            <a:r>
              <a:rPr baseline="31999"/>
              <a:t>1</a:t>
            </a:r>
            <a:r>
              <a:t> Now </a:t>
            </a:r>
            <a:r>
              <a:rPr i="1"/>
              <a:t>this is</a:t>
            </a:r>
            <a:r>
              <a:t> the main point of the things we are saying: We have such a High Priest, who is seated at the right hand of the throne of the Majesty in the heavens, </a:t>
            </a:r>
            <a:r>
              <a:rPr baseline="31999"/>
              <a:t>2</a:t>
            </a:r>
            <a:r>
              <a:t> a Minister of the sanctuary and of the true tabernacle which the Lord erected, and not man. </a:t>
            </a:r>
            <a:r>
              <a:rPr baseline="31999"/>
              <a:t>3</a:t>
            </a:r>
            <a:r>
              <a:t> For every high priest is appointed to offer both gifts and sacrifices. Therefore </a:t>
            </a:r>
            <a:r>
              <a:rPr i="1"/>
              <a:t>it is</a:t>
            </a:r>
            <a:r>
              <a:t> necessary that this One also have something to offer.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3" name="“We have such a High Priest … ”"/>
          <p:cNvGrpSpPr/>
          <p:nvPr/>
        </p:nvGrpSpPr>
        <p:grpSpPr>
          <a:xfrm>
            <a:off x="443719" y="1894356"/>
            <a:ext cx="23496562" cy="2065413"/>
            <a:chOff x="0" y="0"/>
            <a:chExt cx="23496561" cy="2065412"/>
          </a:xfrm>
        </p:grpSpPr>
        <p:sp>
          <p:nvSpPr>
            <p:cNvPr id="392" name="“We have such a High Priest … ”"/>
            <p:cNvSpPr/>
            <p:nvPr/>
          </p:nvSpPr>
          <p:spPr>
            <a:xfrm>
              <a:off x="165100" y="114299"/>
              <a:ext cx="23166362" cy="1633614"/>
            </a:xfrm>
            <a:prstGeom prst="rect">
              <a:avLst/>
            </a:prstGeom>
            <a:solidFill>
              <a:schemeClr val="accent5"/>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have such a High Priest … ”</a:t>
              </a:r>
            </a:p>
          </p:txBody>
        </p:sp>
        <p:pic>
          <p:nvPicPr>
            <p:cNvPr id="391" name="“We have such a High Priest … ” “We have such a High Priest … ”" descr="“We have such a High Priest … ” “We have such a High Priest …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394"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95"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396" name="Zechariah 6:12–13 (NKJV)…"/>
          <p:cNvSpPr txBox="1"/>
          <p:nvPr/>
        </p:nvSpPr>
        <p:spPr>
          <a:xfrm>
            <a:off x="7756598" y="3784703"/>
            <a:ext cx="15878841" cy="963280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6500">
                <a:solidFill>
                  <a:srgbClr val="000000"/>
                </a:solidFill>
                <a:latin typeface="Times New Roman"/>
                <a:ea typeface="Times New Roman"/>
                <a:cs typeface="Times New Roman"/>
                <a:sym typeface="Times New Roman"/>
              </a:defRPr>
            </a:pPr>
            <a:r>
              <a:t>Zechariah 6:12–13 (NKJV) </a:t>
            </a:r>
          </a:p>
          <a:p>
            <a:pPr defTabSz="642937">
              <a:defRPr sz="6500">
                <a:solidFill>
                  <a:srgbClr val="000000"/>
                </a:solidFill>
                <a:latin typeface="Times New Roman"/>
                <a:ea typeface="Times New Roman"/>
                <a:cs typeface="Times New Roman"/>
                <a:sym typeface="Times New Roman"/>
              </a:defRPr>
            </a:pPr>
            <a:r>
              <a:rPr baseline="31999"/>
              <a:t>12</a:t>
            </a:r>
            <a:r>
              <a:t> Then speak to him, saying, ‘Thus says the Lord of hosts, saying: “Behold, the Man whose name </a:t>
            </a:r>
            <a:r>
              <a:rPr i="1"/>
              <a:t>is</a:t>
            </a:r>
            <a:r>
              <a:t> the BRANCH! From His place He shall branch out, And He shall build the temple of the Lord; </a:t>
            </a:r>
            <a:r>
              <a:rPr baseline="31999"/>
              <a:t>13</a:t>
            </a:r>
            <a:r>
              <a:t> Yes, He shall build the temple of the Lord. He shall bear the glory, And shall sit and rule on His throne; So He shall be a priest on His throne, And the counsel of peace shall be between them both.” ’</a:t>
            </a:r>
          </a:p>
        </p:txBody>
      </p:sp>
      <p:pic>
        <p:nvPicPr>
          <p:cNvPr id="397" name="image.png" descr="image.png"/>
          <p:cNvPicPr>
            <a:picLocks noChangeAspect="1"/>
          </p:cNvPicPr>
          <p:nvPr/>
        </p:nvPicPr>
        <p:blipFill>
          <a:blip r:embed="rId4">
            <a:extLst/>
          </a:blip>
          <a:stretch>
            <a:fillRect/>
          </a:stretch>
        </p:blipFill>
        <p:spPr>
          <a:xfrm flipH="1">
            <a:off x="-99269" y="3397140"/>
            <a:ext cx="7092743" cy="10366314"/>
          </a:xfrm>
          <a:prstGeom prst="rect">
            <a:avLst/>
          </a:prstGeom>
          <a:ln w="12700">
            <a:miter lim="400000"/>
          </a:ln>
        </p:spPr>
      </p:pic>
      <p:sp>
        <p:nvSpPr>
          <p:cNvPr id="398" name="HIGH PRIEST"/>
          <p:cNvSpPr/>
          <p:nvPr/>
        </p:nvSpPr>
        <p:spPr>
          <a:xfrm>
            <a:off x="652191" y="11132699"/>
            <a:ext cx="6364757" cy="1590676"/>
          </a:xfrm>
          <a:prstGeom prst="roundRect">
            <a:avLst>
              <a:gd name="adj" fmla="val 16841"/>
            </a:avLst>
          </a:prstGeom>
          <a:solidFill>
            <a:srgbClr val="FF2600">
              <a:alpha val="6343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61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HIGH PRIEST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2" name="“We have such a High Priest … ”"/>
          <p:cNvGrpSpPr/>
          <p:nvPr/>
        </p:nvGrpSpPr>
        <p:grpSpPr>
          <a:xfrm>
            <a:off x="443719" y="1894356"/>
            <a:ext cx="23496562" cy="2065413"/>
            <a:chOff x="0" y="0"/>
            <a:chExt cx="23496561" cy="2065412"/>
          </a:xfrm>
        </p:grpSpPr>
        <p:sp>
          <p:nvSpPr>
            <p:cNvPr id="401" name="“We have such a High Priest … ”"/>
            <p:cNvSpPr/>
            <p:nvPr/>
          </p:nvSpPr>
          <p:spPr>
            <a:xfrm>
              <a:off x="165100" y="114299"/>
              <a:ext cx="23166362" cy="1633614"/>
            </a:xfrm>
            <a:prstGeom prst="rect">
              <a:avLst/>
            </a:prstGeom>
            <a:solidFill>
              <a:schemeClr val="accent5"/>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have such a High Priest … ”</a:t>
              </a:r>
            </a:p>
          </p:txBody>
        </p:sp>
        <p:pic>
          <p:nvPicPr>
            <p:cNvPr id="400" name="“We have such a High Priest … ” “We have such a High Priest … ”" descr="“We have such a High Priest … ” “We have such a High Priest …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03"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04"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405" name="Hebrews 9:11–12 (NKJV)…"/>
          <p:cNvSpPr txBox="1"/>
          <p:nvPr/>
        </p:nvSpPr>
        <p:spPr>
          <a:xfrm>
            <a:off x="7756598" y="3784703"/>
            <a:ext cx="15878841" cy="959093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200">
                <a:solidFill>
                  <a:srgbClr val="000000"/>
                </a:solidFill>
                <a:latin typeface="Times New Roman"/>
                <a:ea typeface="Times New Roman"/>
                <a:cs typeface="Times New Roman"/>
                <a:sym typeface="Times New Roman"/>
              </a:defRPr>
            </a:pPr>
            <a:r>
              <a:t>Hebrews 9:11–12 (NKJV)</a:t>
            </a:r>
          </a:p>
          <a:p>
            <a:pPr defTabSz="642937">
              <a:defRPr sz="7200">
                <a:solidFill>
                  <a:srgbClr val="000000"/>
                </a:solidFill>
                <a:latin typeface="Times New Roman"/>
                <a:ea typeface="Times New Roman"/>
                <a:cs typeface="Times New Roman"/>
                <a:sym typeface="Times New Roman"/>
              </a:defRPr>
            </a:pPr>
            <a:r>
              <a:rPr baseline="31999"/>
              <a:t>11</a:t>
            </a:r>
            <a:r>
              <a:t> But Christ came </a:t>
            </a:r>
            <a:r>
              <a:rPr i="1"/>
              <a:t>as</a:t>
            </a:r>
            <a:r>
              <a:t> High Priest of the good things to come, with the greater and more perfect tabernacle not made with hands, that is, not of this creation. </a:t>
            </a:r>
            <a:r>
              <a:rPr baseline="31999"/>
              <a:t>12</a:t>
            </a:r>
            <a:r>
              <a:t> Not with the blood of goats and calves, but with His own blood He entered the Most Holy Place once for all, having obtained eternal redemption.</a:t>
            </a:r>
          </a:p>
        </p:txBody>
      </p:sp>
      <p:pic>
        <p:nvPicPr>
          <p:cNvPr id="406" name="image.png" descr="image.png"/>
          <p:cNvPicPr>
            <a:picLocks noChangeAspect="1"/>
          </p:cNvPicPr>
          <p:nvPr/>
        </p:nvPicPr>
        <p:blipFill>
          <a:blip r:embed="rId4">
            <a:extLst/>
          </a:blip>
          <a:stretch>
            <a:fillRect/>
          </a:stretch>
        </p:blipFill>
        <p:spPr>
          <a:xfrm flipH="1">
            <a:off x="-99269" y="3397140"/>
            <a:ext cx="7092743" cy="10366314"/>
          </a:xfrm>
          <a:prstGeom prst="rect">
            <a:avLst/>
          </a:prstGeom>
          <a:ln w="12700">
            <a:miter lim="400000"/>
          </a:ln>
        </p:spPr>
      </p:pic>
      <p:sp>
        <p:nvSpPr>
          <p:cNvPr id="407" name="HIGH PRIEST"/>
          <p:cNvSpPr/>
          <p:nvPr/>
        </p:nvSpPr>
        <p:spPr>
          <a:xfrm>
            <a:off x="652191" y="11132699"/>
            <a:ext cx="6364757" cy="1590676"/>
          </a:xfrm>
          <a:prstGeom prst="roundRect">
            <a:avLst>
              <a:gd name="adj" fmla="val 16841"/>
            </a:avLst>
          </a:prstGeom>
          <a:solidFill>
            <a:srgbClr val="FF2600">
              <a:alpha val="6343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61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HIGH PRIEST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1" name="“We have such a High Priest … ”"/>
          <p:cNvGrpSpPr/>
          <p:nvPr/>
        </p:nvGrpSpPr>
        <p:grpSpPr>
          <a:xfrm>
            <a:off x="443719" y="1894356"/>
            <a:ext cx="23496562" cy="2065413"/>
            <a:chOff x="0" y="0"/>
            <a:chExt cx="23496561" cy="2065412"/>
          </a:xfrm>
        </p:grpSpPr>
        <p:sp>
          <p:nvSpPr>
            <p:cNvPr id="410" name="“We have such a High Priest … ”"/>
            <p:cNvSpPr/>
            <p:nvPr/>
          </p:nvSpPr>
          <p:spPr>
            <a:xfrm>
              <a:off x="165100" y="114299"/>
              <a:ext cx="23166362" cy="1633614"/>
            </a:xfrm>
            <a:prstGeom prst="rect">
              <a:avLst/>
            </a:prstGeom>
            <a:solidFill>
              <a:schemeClr val="accent5"/>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have such a High Priest … ”</a:t>
              </a:r>
            </a:p>
          </p:txBody>
        </p:sp>
        <p:pic>
          <p:nvPicPr>
            <p:cNvPr id="409" name="“We have such a High Priest … ” “We have such a High Priest … ”" descr="“We have such a High Priest … ” “We have such a High Priest …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12"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13"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pic>
        <p:nvPicPr>
          <p:cNvPr id="414" name="image.png" descr="image.png"/>
          <p:cNvPicPr>
            <a:picLocks noChangeAspect="1"/>
          </p:cNvPicPr>
          <p:nvPr/>
        </p:nvPicPr>
        <p:blipFill>
          <a:blip r:embed="rId4">
            <a:extLst/>
          </a:blip>
          <a:stretch>
            <a:fillRect/>
          </a:stretch>
        </p:blipFill>
        <p:spPr>
          <a:xfrm flipH="1">
            <a:off x="-99269" y="3397140"/>
            <a:ext cx="7092743" cy="10366314"/>
          </a:xfrm>
          <a:prstGeom prst="rect">
            <a:avLst/>
          </a:prstGeom>
          <a:ln w="12700">
            <a:miter lim="400000"/>
          </a:ln>
        </p:spPr>
      </p:pic>
      <p:sp>
        <p:nvSpPr>
          <p:cNvPr id="415" name="HIGH PRIEST"/>
          <p:cNvSpPr/>
          <p:nvPr/>
        </p:nvSpPr>
        <p:spPr>
          <a:xfrm>
            <a:off x="652191" y="11132699"/>
            <a:ext cx="6364757" cy="1590676"/>
          </a:xfrm>
          <a:prstGeom prst="roundRect">
            <a:avLst>
              <a:gd name="adj" fmla="val 16841"/>
            </a:avLst>
          </a:prstGeom>
          <a:solidFill>
            <a:srgbClr val="FF2600">
              <a:alpha val="6343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61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HIGH PRIEST</a:t>
            </a:r>
          </a:p>
        </p:txBody>
      </p:sp>
      <p:sp>
        <p:nvSpPr>
          <p:cNvPr id="416" name="HIGH PRIEST ON HIS THRONE…"/>
          <p:cNvSpPr/>
          <p:nvPr/>
        </p:nvSpPr>
        <p:spPr>
          <a:xfrm>
            <a:off x="7564172" y="3776589"/>
            <a:ext cx="16377962" cy="9675813"/>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021857" indent="-1021857" algn="l" defTabSz="821531">
              <a:spcBef>
                <a:spcPts val="1200"/>
              </a:spcBef>
              <a:buClr>
                <a:srgbClr val="FFD479"/>
              </a:buClr>
              <a:buSzPct val="80000"/>
              <a:buFont typeface="Zapf Dingbats"/>
              <a:buBlip>
                <a:blip r:embed="rId5"/>
              </a:buBlip>
              <a:defRPr b="1" sz="5700">
                <a:solidFill>
                  <a:srgbClr val="000000"/>
                </a:solidFill>
                <a:latin typeface="Century Gothic"/>
                <a:ea typeface="Century Gothic"/>
                <a:cs typeface="Century Gothic"/>
                <a:sym typeface="Century Gothic"/>
              </a:defRPr>
            </a:pPr>
            <a:r>
              <a:t>HIGH PRIEST ON HIS THRONE</a:t>
            </a:r>
          </a:p>
          <a:p>
            <a:pPr lvl="1" marL="1355096" indent="-1012196" algn="l" defTabSz="821531">
              <a:spcBef>
                <a:spcPts val="1200"/>
              </a:spcBef>
              <a:buClr>
                <a:srgbClr val="FFD479"/>
              </a:buClr>
              <a:buSzPct val="80000"/>
              <a:buFont typeface="Zapf Dingbats"/>
              <a:buBlip>
                <a:blip r:embed="rId6"/>
              </a:buBlip>
              <a:defRPr sz="5700">
                <a:solidFill>
                  <a:srgbClr val="000000"/>
                </a:solidFill>
                <a:latin typeface="Century Gothic"/>
                <a:ea typeface="Century Gothic"/>
                <a:cs typeface="Century Gothic"/>
                <a:sym typeface="Century Gothic"/>
              </a:defRPr>
            </a:pPr>
            <a:r>
              <a:t>Just as prophesied (Ps 110:1-4; Zec 6:12-13)</a:t>
            </a:r>
          </a:p>
          <a:p>
            <a:pPr lvl="1" marL="1355096" indent="-1012196" algn="l" defTabSz="821531">
              <a:spcBef>
                <a:spcPts val="1200"/>
              </a:spcBef>
              <a:buClr>
                <a:srgbClr val="FFD479"/>
              </a:buClr>
              <a:buSzPct val="80000"/>
              <a:buFont typeface="Zapf Dingbats"/>
              <a:buBlip>
                <a:blip r:embed="rId6"/>
              </a:buBlip>
              <a:defRPr sz="5700">
                <a:solidFill>
                  <a:srgbClr val="000000"/>
                </a:solidFill>
                <a:latin typeface="Century Gothic"/>
                <a:ea typeface="Century Gothic"/>
                <a:cs typeface="Century Gothic"/>
                <a:sym typeface="Century Gothic"/>
              </a:defRPr>
            </a:pPr>
            <a:r>
              <a:t>After the order of Melchizedek, not Aaron,  — appointed by God (Ps 110:1-4; Heb 5:4-10; 7:13-17)</a:t>
            </a:r>
          </a:p>
          <a:p>
            <a:pPr lvl="1" marL="1355096" indent="-1012196" algn="l" defTabSz="821531">
              <a:spcBef>
                <a:spcPts val="1200"/>
              </a:spcBef>
              <a:buClr>
                <a:srgbClr val="FFD479"/>
              </a:buClr>
              <a:buSzPct val="80000"/>
              <a:buFont typeface="Zapf Dingbats"/>
              <a:buBlip>
                <a:blip r:embed="rId6"/>
              </a:buBlip>
              <a:defRPr sz="5700">
                <a:solidFill>
                  <a:srgbClr val="000000"/>
                </a:solidFill>
                <a:latin typeface="Century Gothic"/>
                <a:ea typeface="Century Gothic"/>
                <a:cs typeface="Century Gothic"/>
                <a:sym typeface="Century Gothic"/>
              </a:defRPr>
            </a:pPr>
            <a:r>
              <a:t>Enduring priesthood by virtue of His endless life (Heb. 7:15-25).</a:t>
            </a:r>
          </a:p>
          <a:p>
            <a:pPr lvl="1" marL="1355096" indent="-1012196" algn="l" defTabSz="821531">
              <a:spcBef>
                <a:spcPts val="1200"/>
              </a:spcBef>
              <a:buClr>
                <a:srgbClr val="FFD479"/>
              </a:buClr>
              <a:buSzPct val="80000"/>
              <a:buFont typeface="Zapf Dingbats"/>
              <a:buBlip>
                <a:blip r:embed="rId6"/>
              </a:buBlip>
              <a:defRPr sz="5700">
                <a:solidFill>
                  <a:srgbClr val="000000"/>
                </a:solidFill>
                <a:latin typeface="Century Gothic"/>
                <a:ea typeface="Century Gothic"/>
                <a:cs typeface="Century Gothic"/>
                <a:sym typeface="Century Gothic"/>
              </a:defRPr>
            </a:pPr>
            <a:r>
              <a:t>Sinless / Perfect sacrifice – once for ALL (Heb 5:1-10; 7:26,27; 10:10-14)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6">
                                            <p:txEl>
                                              <p:pRg st="2" end="2"/>
                                            </p:txEl>
                                          </p:spTgt>
                                        </p:tgtEl>
                                        <p:attrNameLst>
                                          <p:attrName>style.visibility</p:attrName>
                                        </p:attrNameLst>
                                      </p:cBhvr>
                                      <p:to>
                                        <p:strVal val="visible"/>
                                      </p:to>
                                    </p:set>
                                    <p:animEffect filter="wipe(left)" transition="in">
                                      <p:cBhvr>
                                        <p:cTn id="7" dur="500"/>
                                        <p:tgtEl>
                                          <p:spTgt spid="4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6">
                                            <p:txEl>
                                              <p:pRg st="3" end="3"/>
                                            </p:txEl>
                                          </p:spTgt>
                                        </p:tgtEl>
                                        <p:attrNameLst>
                                          <p:attrName>style.visibility</p:attrName>
                                        </p:attrNameLst>
                                      </p:cBhvr>
                                      <p:to>
                                        <p:strVal val="visible"/>
                                      </p:to>
                                    </p:set>
                                    <p:animEffect filter="wipe(left)" transition="in">
                                      <p:cBhvr>
                                        <p:cTn id="12" dur="500"/>
                                        <p:tgtEl>
                                          <p:spTgt spid="4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16">
                                            <p:txEl>
                                              <p:pRg st="4" end="4"/>
                                            </p:txEl>
                                          </p:spTgt>
                                        </p:tgtEl>
                                        <p:attrNameLst>
                                          <p:attrName>style.visibility</p:attrName>
                                        </p:attrNameLst>
                                      </p:cBhvr>
                                      <p:to>
                                        <p:strVal val="visible"/>
                                      </p:to>
                                    </p:set>
                                    <p:animEffect filter="wipe(left)" transition="in">
                                      <p:cBhvr>
                                        <p:cTn id="17" dur="500"/>
                                        <p:tgtEl>
                                          <p:spTgt spid="41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6"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Front view of a red Ducati motorcycle against a black background" descr="Front view of a red Ducati motorcycle against a black background"/>
          <p:cNvPicPr>
            <a:picLocks noChangeAspect="1"/>
          </p:cNvPicPr>
          <p:nvPr>
            <p:ph type="pic" idx="21"/>
          </p:nvPr>
        </p:nvPicPr>
        <p:blipFill>
          <a:blip r:embed="rId2">
            <a:extLst/>
          </a:blip>
          <a:srcRect l="0" t="24302" r="0" b="8518"/>
          <a:stretch>
            <a:fillRect/>
          </a:stretch>
        </p:blipFill>
        <p:spPr>
          <a:xfrm>
            <a:off x="0" y="0"/>
            <a:ext cx="24384000" cy="13716000"/>
          </a:xfrm>
          <a:prstGeom prst="rect">
            <a:avLst/>
          </a:prstGeom>
        </p:spPr>
      </p:pic>
      <p:sp>
        <p:nvSpPr>
          <p:cNvPr id="177" name="THE VICTORY!"/>
          <p:cNvSpPr txBox="1"/>
          <p:nvPr/>
        </p:nvSpPr>
        <p:spPr>
          <a:xfrm>
            <a:off x="3689052" y="240690"/>
            <a:ext cx="17005896" cy="2644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17000">
                <a:ln w="12700" cap="flat">
                  <a:solidFill>
                    <a:srgbClr val="808785"/>
                  </a:solidFill>
                  <a:prstDash val="solid"/>
                  <a:miter lim="400000"/>
                </a:ln>
                <a:solidFill>
                  <a:srgbClr val="FFFFFF"/>
                </a:solidFill>
                <a:effectLst>
                  <a:outerShdw sx="100000" sy="100000" kx="0" ky="0" algn="b" rotWithShape="0" blurRad="63500" dist="63500" dir="1641197">
                    <a:srgbClr val="000000"/>
                  </a:outerShdw>
                </a:effectLst>
                <a:latin typeface="Gill Sans"/>
                <a:ea typeface="Gill Sans"/>
                <a:cs typeface="Gill Sans"/>
                <a:sym typeface="Gill Sans"/>
              </a:defRPr>
            </a:lvl1pPr>
          </a:lstStyle>
          <a:p>
            <a:pPr/>
            <a:r>
              <a:t>THE VICTORY!</a:t>
            </a:r>
          </a:p>
        </p:txBody>
      </p:sp>
      <p:pic>
        <p:nvPicPr>
          <p:cNvPr id="178" name="Image" descr="Image"/>
          <p:cNvPicPr>
            <a:picLocks noChangeAspect="1"/>
          </p:cNvPicPr>
          <p:nvPr/>
        </p:nvPicPr>
        <p:blipFill>
          <a:blip r:embed="rId3">
            <a:extLst/>
          </a:blip>
          <a:stretch>
            <a:fillRect/>
          </a:stretch>
        </p:blipFill>
        <p:spPr>
          <a:xfrm>
            <a:off x="3568917" y="10798036"/>
            <a:ext cx="17246166" cy="2523830"/>
          </a:xfrm>
          <a:prstGeom prst="rect">
            <a:avLst/>
          </a:prstGeom>
          <a:ln w="12700">
            <a:miter lim="400000"/>
          </a:ln>
          <a:effectLst>
            <a:outerShdw sx="100000" sy="100000" kx="0" ky="0" algn="b" rotWithShape="0" blurRad="0" dist="114300" dir="2212194">
              <a:srgbClr val="000000"/>
            </a:outerShdw>
          </a:effectLst>
        </p:spPr>
      </p:pic>
      <p:sp>
        <p:nvSpPr>
          <p:cNvPr id="179" name="HE IS NOT HERE; FOR"/>
          <p:cNvSpPr txBox="1"/>
          <p:nvPr/>
        </p:nvSpPr>
        <p:spPr>
          <a:xfrm>
            <a:off x="3592066" y="9750414"/>
            <a:ext cx="11508403" cy="1171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1" sz="7000">
                <a:ln w="12700" cap="flat">
                  <a:solidFill>
                    <a:srgbClr val="000000"/>
                  </a:solidFill>
                  <a:prstDash val="solid"/>
                  <a:miter lim="400000"/>
                </a:ln>
                <a:solidFill>
                  <a:srgbClr val="FFFFFF"/>
                </a:solidFill>
                <a:effectLst>
                  <a:outerShdw sx="100000" sy="100000" kx="0" ky="0" algn="b" rotWithShape="0" blurRad="50800" dist="63500" dir="2183484">
                    <a:srgbClr val="000000"/>
                  </a:outerShdw>
                </a:effectLst>
                <a:latin typeface="Gill Sans"/>
                <a:ea typeface="Gill Sans"/>
                <a:cs typeface="Gill Sans"/>
                <a:sym typeface="Gill Sans"/>
              </a:defRPr>
            </a:lvl1pPr>
          </a:lstStyle>
          <a:p>
            <a:pPr/>
            <a:r>
              <a:t>HE IS NOT HERE; FOR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79"/>
                                        </p:tgtEl>
                                        <p:attrNameLst>
                                          <p:attrName>style.visibility</p:attrName>
                                        </p:attrNameLst>
                                      </p:cBhvr>
                                      <p:to>
                                        <p:strVal val="visible"/>
                                      </p:to>
                                    </p:set>
                                    <p:animEffect filter="wipe(left)" transition="in">
                                      <p:cBhvr>
                                        <p:cTn id="7" dur="3750"/>
                                        <p:tgtEl>
                                          <p:spTgt spid="179"/>
                                        </p:tgtEl>
                                      </p:cBhvr>
                                    </p:animEffect>
                                  </p:childTnLst>
                                </p:cTn>
                              </p:par>
                            </p:childTnLst>
                          </p:cTn>
                        </p:par>
                        <p:par>
                          <p:cTn id="8" fill="hold">
                            <p:stCondLst>
                              <p:cond delay="3750"/>
                            </p:stCondLst>
                            <p:childTnLst>
                              <p:par>
                                <p:cTn id="9" presetClass="entr" nodeType="afterEffect" presetSubtype="2" presetID="22" grpId="2" fill="hold">
                                  <p:stCondLst>
                                    <p:cond delay="0"/>
                                  </p:stCondLst>
                                  <p:iterate type="el" backwards="0">
                                    <p:tmAbs val="0"/>
                                  </p:iterate>
                                  <p:childTnLst>
                                    <p:set>
                                      <p:cBhvr>
                                        <p:cTn id="10" fill="hold"/>
                                        <p:tgtEl>
                                          <p:spTgt spid="178"/>
                                        </p:tgtEl>
                                        <p:attrNameLst>
                                          <p:attrName>style.visibility</p:attrName>
                                        </p:attrNameLst>
                                      </p:cBhvr>
                                      <p:to>
                                        <p:strVal val="visible"/>
                                      </p:to>
                                    </p:set>
                                    <p:animEffect filter="wipe(right)" transition="in">
                                      <p:cBhvr>
                                        <p:cTn id="11" dur="375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2"/>
      <p:bldP build="whole" bldLvl="1" animBg="1" rev="0" advAuto="0" spid="179"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0" name="“He always lives to make intercession for them ”"/>
          <p:cNvGrpSpPr/>
          <p:nvPr/>
        </p:nvGrpSpPr>
        <p:grpSpPr>
          <a:xfrm>
            <a:off x="471823" y="1894356"/>
            <a:ext cx="23496562" cy="2065413"/>
            <a:chOff x="0" y="0"/>
            <a:chExt cx="23496561" cy="2065412"/>
          </a:xfrm>
        </p:grpSpPr>
        <p:sp>
          <p:nvSpPr>
            <p:cNvPr id="419"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418"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21"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22"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425" name="Image"/>
          <p:cNvGrpSpPr/>
          <p:nvPr/>
        </p:nvGrpSpPr>
        <p:grpSpPr>
          <a:xfrm>
            <a:off x="498453" y="3837437"/>
            <a:ext cx="7079764" cy="9900094"/>
            <a:chOff x="0" y="0"/>
            <a:chExt cx="7079763" cy="9900093"/>
          </a:xfrm>
        </p:grpSpPr>
        <p:pic>
          <p:nvPicPr>
            <p:cNvPr id="424"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423"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426" name="Hebrews 7:25 (NKJV)…"/>
          <p:cNvSpPr txBox="1"/>
          <p:nvPr/>
        </p:nvSpPr>
        <p:spPr>
          <a:xfrm>
            <a:off x="7956950" y="4278490"/>
            <a:ext cx="15840972" cy="862440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9800">
                <a:solidFill>
                  <a:srgbClr val="000000"/>
                </a:solidFill>
                <a:latin typeface="Times New Roman"/>
                <a:ea typeface="Times New Roman"/>
                <a:cs typeface="Times New Roman"/>
                <a:sym typeface="Times New Roman"/>
              </a:defRPr>
            </a:pPr>
            <a:r>
              <a:t>Hebrews 7:25 (NKJV) </a:t>
            </a:r>
          </a:p>
          <a:p>
            <a:pPr defTabSz="642937">
              <a:defRPr sz="9800">
                <a:solidFill>
                  <a:srgbClr val="000000"/>
                </a:solidFill>
                <a:latin typeface="Times New Roman"/>
                <a:ea typeface="Times New Roman"/>
                <a:cs typeface="Times New Roman"/>
                <a:sym typeface="Times New Roman"/>
              </a:defRPr>
            </a:pPr>
            <a:r>
              <a:rPr baseline="31999"/>
              <a:t>25</a:t>
            </a:r>
            <a:r>
              <a:t> Therefore He is also able to save to the uttermost those who come to God through Him, since He always lives to make intercession for them.</a:t>
            </a:r>
          </a:p>
        </p:txBody>
      </p:sp>
      <p:sp>
        <p:nvSpPr>
          <p:cNvPr id="427"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1" name="“He always lives to make intercession for them ”"/>
          <p:cNvGrpSpPr/>
          <p:nvPr/>
        </p:nvGrpSpPr>
        <p:grpSpPr>
          <a:xfrm>
            <a:off x="471823" y="1894356"/>
            <a:ext cx="23496562" cy="2065413"/>
            <a:chOff x="0" y="0"/>
            <a:chExt cx="23496561" cy="2065412"/>
          </a:xfrm>
        </p:grpSpPr>
        <p:sp>
          <p:nvSpPr>
            <p:cNvPr id="430"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429"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32"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33"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436" name="Image"/>
          <p:cNvGrpSpPr/>
          <p:nvPr/>
        </p:nvGrpSpPr>
        <p:grpSpPr>
          <a:xfrm>
            <a:off x="498453" y="3837437"/>
            <a:ext cx="7079764" cy="9900094"/>
            <a:chOff x="0" y="0"/>
            <a:chExt cx="7079763" cy="9900093"/>
          </a:xfrm>
        </p:grpSpPr>
        <p:pic>
          <p:nvPicPr>
            <p:cNvPr id="435"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434"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437" name="Hebrews 9:24 (NKJV)…"/>
          <p:cNvSpPr txBox="1"/>
          <p:nvPr/>
        </p:nvSpPr>
        <p:spPr>
          <a:xfrm>
            <a:off x="7956950" y="4278490"/>
            <a:ext cx="15840972" cy="81704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9200">
                <a:solidFill>
                  <a:srgbClr val="000000"/>
                </a:solidFill>
                <a:latin typeface="Times New Roman"/>
                <a:ea typeface="Times New Roman"/>
                <a:cs typeface="Times New Roman"/>
                <a:sym typeface="Times New Roman"/>
              </a:defRPr>
            </a:pPr>
            <a:r>
              <a:t>Hebrews 9:24 (NKJV) </a:t>
            </a:r>
          </a:p>
          <a:p>
            <a:pPr defTabSz="642937">
              <a:defRPr sz="9200">
                <a:solidFill>
                  <a:srgbClr val="000000"/>
                </a:solidFill>
                <a:latin typeface="Times New Roman"/>
                <a:ea typeface="Times New Roman"/>
                <a:cs typeface="Times New Roman"/>
                <a:sym typeface="Times New Roman"/>
              </a:defRPr>
            </a:pPr>
            <a:r>
              <a:rPr baseline="31999"/>
              <a:t>24</a:t>
            </a:r>
            <a:r>
              <a:t> For Christ has not entered the holy places made with hands, </a:t>
            </a:r>
            <a:r>
              <a:rPr i="1"/>
              <a:t>which are</a:t>
            </a:r>
            <a:r>
              <a:t> copies of the true, but into heaven itself, now to appear in the presence of God for us;</a:t>
            </a:r>
          </a:p>
        </p:txBody>
      </p:sp>
      <p:sp>
        <p:nvSpPr>
          <p:cNvPr id="438"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2" name="“He always lives to make intercession for them ”"/>
          <p:cNvGrpSpPr/>
          <p:nvPr/>
        </p:nvGrpSpPr>
        <p:grpSpPr>
          <a:xfrm>
            <a:off x="471823" y="1894356"/>
            <a:ext cx="23496562" cy="2065413"/>
            <a:chOff x="0" y="0"/>
            <a:chExt cx="23496561" cy="2065412"/>
          </a:xfrm>
        </p:grpSpPr>
        <p:sp>
          <p:nvSpPr>
            <p:cNvPr id="441"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440"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43"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44"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447" name="Image"/>
          <p:cNvGrpSpPr/>
          <p:nvPr/>
        </p:nvGrpSpPr>
        <p:grpSpPr>
          <a:xfrm>
            <a:off x="498453" y="3837437"/>
            <a:ext cx="7079764" cy="9900094"/>
            <a:chOff x="0" y="0"/>
            <a:chExt cx="7079763" cy="9900093"/>
          </a:xfrm>
        </p:grpSpPr>
        <p:pic>
          <p:nvPicPr>
            <p:cNvPr id="446"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445"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448" name="Romans 8:34 (NKJV)…"/>
          <p:cNvSpPr txBox="1"/>
          <p:nvPr/>
        </p:nvSpPr>
        <p:spPr>
          <a:xfrm>
            <a:off x="7956950" y="4278490"/>
            <a:ext cx="15840972" cy="809478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9100">
                <a:solidFill>
                  <a:srgbClr val="000000"/>
                </a:solidFill>
                <a:latin typeface="Times New Roman"/>
                <a:ea typeface="Times New Roman"/>
                <a:cs typeface="Times New Roman"/>
                <a:sym typeface="Times New Roman"/>
              </a:defRPr>
            </a:pPr>
            <a:r>
              <a:t>Romans 8:34 (NKJV)</a:t>
            </a:r>
          </a:p>
          <a:p>
            <a:pPr defTabSz="642937">
              <a:defRPr sz="9100">
                <a:solidFill>
                  <a:srgbClr val="000000"/>
                </a:solidFill>
                <a:latin typeface="Times New Roman"/>
                <a:ea typeface="Times New Roman"/>
                <a:cs typeface="Times New Roman"/>
                <a:sym typeface="Times New Roman"/>
              </a:defRPr>
            </a:pPr>
            <a:r>
              <a:rPr baseline="31999"/>
              <a:t>34</a:t>
            </a:r>
            <a:r>
              <a:t> Who </a:t>
            </a:r>
            <a:r>
              <a:rPr i="1"/>
              <a:t>is</a:t>
            </a:r>
            <a:r>
              <a:t> he who condemns? </a:t>
            </a:r>
            <a:r>
              <a:rPr i="1"/>
              <a:t>It is</a:t>
            </a:r>
            <a:r>
              <a:t> Christ who died, and furthermore is also risen, who is even at the right hand of God, who also makes intercession for us.</a:t>
            </a:r>
          </a:p>
        </p:txBody>
      </p:sp>
      <p:sp>
        <p:nvSpPr>
          <p:cNvPr id="449"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3" name="“He always lives to make intercession for them ”"/>
          <p:cNvGrpSpPr/>
          <p:nvPr/>
        </p:nvGrpSpPr>
        <p:grpSpPr>
          <a:xfrm>
            <a:off x="471823" y="1894356"/>
            <a:ext cx="23496562" cy="2065413"/>
            <a:chOff x="0" y="0"/>
            <a:chExt cx="23496561" cy="2065412"/>
          </a:xfrm>
        </p:grpSpPr>
        <p:sp>
          <p:nvSpPr>
            <p:cNvPr id="452"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451"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54"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55"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458" name="Image"/>
          <p:cNvGrpSpPr/>
          <p:nvPr/>
        </p:nvGrpSpPr>
        <p:grpSpPr>
          <a:xfrm>
            <a:off x="498453" y="3837437"/>
            <a:ext cx="7079764" cy="9900094"/>
            <a:chOff x="0" y="0"/>
            <a:chExt cx="7079763" cy="9900093"/>
          </a:xfrm>
        </p:grpSpPr>
        <p:pic>
          <p:nvPicPr>
            <p:cNvPr id="457"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456"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459" name="1 John 2:1 (NKJV)…"/>
          <p:cNvSpPr txBox="1"/>
          <p:nvPr/>
        </p:nvSpPr>
        <p:spPr>
          <a:xfrm>
            <a:off x="7956950" y="4278490"/>
            <a:ext cx="15840972" cy="81704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9200">
                <a:solidFill>
                  <a:srgbClr val="000000"/>
                </a:solidFill>
                <a:latin typeface="Times New Roman"/>
                <a:ea typeface="Times New Roman"/>
                <a:cs typeface="Times New Roman"/>
                <a:sym typeface="Times New Roman"/>
              </a:defRPr>
            </a:pPr>
            <a:r>
              <a:t>1 John 2:1 (NKJV) </a:t>
            </a:r>
          </a:p>
          <a:p>
            <a:pPr defTabSz="642937">
              <a:defRPr sz="9200">
                <a:solidFill>
                  <a:srgbClr val="000000"/>
                </a:solidFill>
                <a:latin typeface="Times New Roman"/>
                <a:ea typeface="Times New Roman"/>
                <a:cs typeface="Times New Roman"/>
                <a:sym typeface="Times New Roman"/>
              </a:defRPr>
            </a:pPr>
            <a:r>
              <a:rPr baseline="31999"/>
              <a:t>1</a:t>
            </a:r>
            <a:r>
              <a:t> My little children, these things I write to you, so that you may not sin. And if anyone sins, we have an Advocate with the Father, Jesus Christ the righteous.</a:t>
            </a:r>
          </a:p>
        </p:txBody>
      </p:sp>
      <p:sp>
        <p:nvSpPr>
          <p:cNvPr id="460"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4" name="“He always lives to make intercession for them ”"/>
          <p:cNvGrpSpPr/>
          <p:nvPr/>
        </p:nvGrpSpPr>
        <p:grpSpPr>
          <a:xfrm>
            <a:off x="471823" y="1894356"/>
            <a:ext cx="23496562" cy="2065413"/>
            <a:chOff x="0" y="0"/>
            <a:chExt cx="23496561" cy="2065412"/>
          </a:xfrm>
        </p:grpSpPr>
        <p:sp>
          <p:nvSpPr>
            <p:cNvPr id="463"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462"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65"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66"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469" name="Image"/>
          <p:cNvGrpSpPr/>
          <p:nvPr/>
        </p:nvGrpSpPr>
        <p:grpSpPr>
          <a:xfrm>
            <a:off x="498453" y="3837437"/>
            <a:ext cx="7079764" cy="9900094"/>
            <a:chOff x="0" y="0"/>
            <a:chExt cx="7079763" cy="9900093"/>
          </a:xfrm>
        </p:grpSpPr>
        <p:pic>
          <p:nvPicPr>
            <p:cNvPr id="468"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467"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470"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471" name="Advocate – Noun - &lt;G3875&gt; - παράκλητος, paraklētos…"/>
          <p:cNvSpPr txBox="1"/>
          <p:nvPr/>
        </p:nvSpPr>
        <p:spPr>
          <a:xfrm>
            <a:off x="8012215" y="3929698"/>
            <a:ext cx="15974663" cy="9606869"/>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spAutoFit/>
          </a:bodyPr>
          <a:lstStyle/>
          <a:p>
            <a:pPr algn="l" defTabSz="1828800">
              <a:defRPr sz="6000">
                <a:solidFill>
                  <a:srgbClr val="000000"/>
                </a:solidFill>
                <a:latin typeface="Times New Roman"/>
                <a:ea typeface="Times New Roman"/>
                <a:cs typeface="Times New Roman"/>
                <a:sym typeface="Times New Roman"/>
              </a:defRPr>
            </a:pPr>
            <a:r>
              <a:rPr b="1"/>
              <a:t>Advocate</a:t>
            </a:r>
            <a:r>
              <a:t> </a:t>
            </a:r>
            <a:r>
              <a:rPr b="1"/>
              <a:t>–</a:t>
            </a:r>
            <a:r>
              <a:rPr b="1" sz="5200"/>
              <a:t> </a:t>
            </a:r>
            <a:r>
              <a:rPr sz="5200"/>
              <a:t>Noun - &lt;G3875&gt; - </a:t>
            </a:r>
            <a:r>
              <a:rPr b="1" sz="5200">
                <a:solidFill>
                  <a:srgbClr val="0000FF"/>
                </a:solidFill>
              </a:rPr>
              <a:t>παράκλητος</a:t>
            </a:r>
            <a:r>
              <a:rPr sz="5200"/>
              <a:t>, </a:t>
            </a:r>
            <a:r>
              <a:rPr i="1" sz="5200"/>
              <a:t>paraklētos</a:t>
            </a:r>
            <a:endParaRPr b="1"/>
          </a:p>
          <a:p>
            <a:pPr defTabSz="1828800">
              <a:defRPr b="1" sz="6500">
                <a:solidFill>
                  <a:srgbClr val="000000"/>
                </a:solidFill>
                <a:latin typeface="Times New Roman"/>
                <a:ea typeface="Times New Roman"/>
                <a:cs typeface="Times New Roman"/>
                <a:sym typeface="Times New Roman"/>
              </a:defRPr>
            </a:pPr>
            <a:r>
              <a:t>Usage Notes:</a:t>
            </a:r>
            <a:r>
              <a:rPr b="0"/>
              <a:t> lit., "called to one's side," i.e., to one's aid … for giving aid. It was used in a court of justice to denote a legal assistant, counsel for the defense, an advocate; then, generally, one who pleads another's cause, an intercessor, advocate, as in 1 John 2:1, of the Lord Jesus. — </a:t>
            </a:r>
            <a:endParaRPr b="0"/>
          </a:p>
          <a:p>
            <a:pPr defTabSz="1828800">
              <a:defRPr b="1" i="1" sz="6600">
                <a:solidFill>
                  <a:srgbClr val="000000"/>
                </a:solidFill>
                <a:latin typeface="Times New Roman"/>
                <a:ea typeface="Times New Roman"/>
                <a:cs typeface="Times New Roman"/>
                <a:sym typeface="Times New Roman"/>
              </a:defRPr>
            </a:pPr>
            <a:r>
              <a:rPr b="0"/>
              <a:t>Vine's Expository Dictionary of Old and New Testament Words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75" name="“He always lives to make intercession for them ”"/>
          <p:cNvGrpSpPr/>
          <p:nvPr/>
        </p:nvGrpSpPr>
        <p:grpSpPr>
          <a:xfrm>
            <a:off x="471823" y="1894356"/>
            <a:ext cx="23496562" cy="2065413"/>
            <a:chOff x="0" y="0"/>
            <a:chExt cx="23496561" cy="2065412"/>
          </a:xfrm>
        </p:grpSpPr>
        <p:sp>
          <p:nvSpPr>
            <p:cNvPr id="474"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473"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76"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77"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480" name="Image"/>
          <p:cNvGrpSpPr/>
          <p:nvPr/>
        </p:nvGrpSpPr>
        <p:grpSpPr>
          <a:xfrm>
            <a:off x="498453" y="3837437"/>
            <a:ext cx="7079764" cy="9900094"/>
            <a:chOff x="0" y="0"/>
            <a:chExt cx="7079763" cy="9900093"/>
          </a:xfrm>
        </p:grpSpPr>
        <p:pic>
          <p:nvPicPr>
            <p:cNvPr id="479"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478"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481"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482" name="1 Timothy 2:5–6 (NKJV)…"/>
          <p:cNvSpPr txBox="1"/>
          <p:nvPr/>
        </p:nvSpPr>
        <p:spPr>
          <a:xfrm>
            <a:off x="8143922" y="4278490"/>
            <a:ext cx="15501093" cy="83217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9400">
                <a:solidFill>
                  <a:srgbClr val="000000"/>
                </a:solidFill>
                <a:latin typeface="Times New Roman"/>
                <a:ea typeface="Times New Roman"/>
                <a:cs typeface="Times New Roman"/>
                <a:sym typeface="Times New Roman"/>
              </a:defRPr>
            </a:pPr>
            <a:r>
              <a:t>1 Timothy 2:5–6 (NKJV) </a:t>
            </a:r>
          </a:p>
          <a:p>
            <a:pPr defTabSz="642937">
              <a:defRPr sz="9400">
                <a:solidFill>
                  <a:srgbClr val="000000"/>
                </a:solidFill>
                <a:latin typeface="Times New Roman"/>
                <a:ea typeface="Times New Roman"/>
                <a:cs typeface="Times New Roman"/>
                <a:sym typeface="Times New Roman"/>
              </a:defRPr>
            </a:pPr>
            <a:r>
              <a:rPr baseline="31999"/>
              <a:t>5</a:t>
            </a:r>
            <a:r>
              <a:t> For </a:t>
            </a:r>
            <a:r>
              <a:rPr i="1"/>
              <a:t>there is</a:t>
            </a:r>
            <a:r>
              <a:t> one God and one Mediator between God and men, </a:t>
            </a:r>
            <a:r>
              <a:rPr i="1"/>
              <a:t>the</a:t>
            </a:r>
            <a:r>
              <a:t> Man Christ Jesus, </a:t>
            </a:r>
            <a:r>
              <a:rPr baseline="31999"/>
              <a:t>6</a:t>
            </a:r>
            <a:r>
              <a:t> who gave Himself a ransom for all, to be testified in due time,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Rectangle"/>
          <p:cNvSpPr/>
          <p:nvPr/>
        </p:nvSpPr>
        <p:spPr>
          <a:xfrm>
            <a:off x="7789209" y="3900714"/>
            <a:ext cx="16206629" cy="9393972"/>
          </a:xfrm>
          <a:prstGeom prst="rect">
            <a:avLst/>
          </a:prstGeom>
          <a:solidFill>
            <a:srgbClr val="FFFFFF"/>
          </a:solidFill>
          <a:ln w="12700">
            <a:miter lim="400000"/>
          </a:ln>
        </p:spPr>
        <p:txBody>
          <a:bodyPr lIns="50800" tIns="50800" rIns="50800" bIns="50800" anchor="ctr"/>
          <a:lstStyle/>
          <a:p>
            <a:pPr>
              <a:defRPr>
                <a:solidFill>
                  <a:srgbClr val="FFFFFF"/>
                </a:solidFill>
              </a:defRPr>
            </a:pPr>
          </a:p>
        </p:txBody>
      </p:sp>
      <p:grpSp>
        <p:nvGrpSpPr>
          <p:cNvPr id="487" name="“He always lives to make intercession for them ”"/>
          <p:cNvGrpSpPr/>
          <p:nvPr/>
        </p:nvGrpSpPr>
        <p:grpSpPr>
          <a:xfrm>
            <a:off x="471823" y="1894356"/>
            <a:ext cx="23496562" cy="2065413"/>
            <a:chOff x="0" y="0"/>
            <a:chExt cx="23496561" cy="2065412"/>
          </a:xfrm>
        </p:grpSpPr>
        <p:sp>
          <p:nvSpPr>
            <p:cNvPr id="486"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485"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488"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489"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492" name="Image"/>
          <p:cNvGrpSpPr/>
          <p:nvPr/>
        </p:nvGrpSpPr>
        <p:grpSpPr>
          <a:xfrm>
            <a:off x="498453" y="3837437"/>
            <a:ext cx="7079764" cy="9900094"/>
            <a:chOff x="0" y="0"/>
            <a:chExt cx="7079763" cy="9900093"/>
          </a:xfrm>
        </p:grpSpPr>
        <p:pic>
          <p:nvPicPr>
            <p:cNvPr id="491"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490"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493"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494" name="Mediator - &lt;G3316&gt; μεσίτης, mesitēs…"/>
          <p:cNvSpPr txBox="1"/>
          <p:nvPr/>
        </p:nvSpPr>
        <p:spPr>
          <a:xfrm>
            <a:off x="7893408" y="4000124"/>
            <a:ext cx="16089450" cy="847116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defRPr sz="6800">
                <a:solidFill>
                  <a:srgbClr val="000000"/>
                </a:solidFill>
                <a:latin typeface="Times New Roman"/>
                <a:ea typeface="Times New Roman"/>
                <a:cs typeface="Times New Roman"/>
                <a:sym typeface="Times New Roman"/>
              </a:defRPr>
            </a:pPr>
            <a:r>
              <a:rPr b="1"/>
              <a:t>Mediator</a:t>
            </a:r>
            <a:r>
              <a:t> - &lt;G3316&gt; </a:t>
            </a:r>
            <a:r>
              <a:rPr>
                <a:solidFill>
                  <a:srgbClr val="0000FF"/>
                </a:solidFill>
              </a:rPr>
              <a:t>μεσίτης</a:t>
            </a:r>
            <a:r>
              <a:t>, </a:t>
            </a:r>
            <a:r>
              <a:rPr i="1"/>
              <a:t>mesitēs</a:t>
            </a:r>
          </a:p>
          <a:p>
            <a:pPr defTabSz="1828800">
              <a:defRPr sz="5600">
                <a:solidFill>
                  <a:srgbClr val="000000"/>
                </a:solidFill>
                <a:latin typeface="Times New Roman"/>
                <a:ea typeface="Times New Roman"/>
                <a:cs typeface="Times New Roman"/>
                <a:sym typeface="Times New Roman"/>
              </a:defRPr>
            </a:pPr>
            <a:r>
              <a:t>lit., "a go-between" (from </a:t>
            </a:r>
            <a:r>
              <a:rPr i="1"/>
              <a:t>mesos</a:t>
            </a:r>
            <a:r>
              <a:t>, "middle," and </a:t>
            </a:r>
            <a:r>
              <a:rPr i="1"/>
              <a:t>eimi</a:t>
            </a:r>
            <a:r>
              <a:t>, "to go"), is used in two ways in the NT,  (a) "one who mediates" between two parties with a view to producing peace, as in 1 Tim. 2:5, though more than mere "mediatorship" is in view, for the salvation of men necessitated that the Mediator should Himself posses the nature and attributes of Him towards whom He acts, and should likewise participate in the nature of those for whom He acts (sin apart);  </a:t>
            </a:r>
          </a:p>
        </p:txBody>
      </p:sp>
      <p:sp>
        <p:nvSpPr>
          <p:cNvPr id="495" name="—Vine's Expository Dictionary of Old and New Testament Words"/>
          <p:cNvSpPr txBox="1"/>
          <p:nvPr/>
        </p:nvSpPr>
        <p:spPr>
          <a:xfrm>
            <a:off x="8029261" y="12515907"/>
            <a:ext cx="15817745" cy="725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828800">
              <a:defRPr sz="4400">
                <a:solidFill>
                  <a:srgbClr val="000000"/>
                </a:solidFill>
                <a:latin typeface="Times New Roman"/>
                <a:ea typeface="Times New Roman"/>
                <a:cs typeface="Times New Roman"/>
                <a:sym typeface="Times New Roman"/>
              </a:defRPr>
            </a:lvl1pPr>
          </a:lstStyle>
          <a:p>
            <a:pPr/>
            <a:r>
              <a:t>—Vine's Expository Dictionary of Old and New Testament Words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Rectangle"/>
          <p:cNvSpPr/>
          <p:nvPr/>
        </p:nvSpPr>
        <p:spPr>
          <a:xfrm>
            <a:off x="7789209" y="3900714"/>
            <a:ext cx="16206629" cy="9393972"/>
          </a:xfrm>
          <a:prstGeom prst="rect">
            <a:avLst/>
          </a:prstGeom>
          <a:solidFill>
            <a:srgbClr val="FFFFFF"/>
          </a:solidFill>
          <a:ln w="12700">
            <a:miter lim="400000"/>
          </a:ln>
        </p:spPr>
        <p:txBody>
          <a:bodyPr lIns="50800" tIns="50800" rIns="50800" bIns="50800" anchor="ctr"/>
          <a:lstStyle/>
          <a:p>
            <a:pPr>
              <a:defRPr>
                <a:solidFill>
                  <a:srgbClr val="FFFFFF"/>
                </a:solidFill>
              </a:defRPr>
            </a:pPr>
          </a:p>
        </p:txBody>
      </p:sp>
      <p:grpSp>
        <p:nvGrpSpPr>
          <p:cNvPr id="500" name="“He always lives to make intercession for them ”"/>
          <p:cNvGrpSpPr/>
          <p:nvPr/>
        </p:nvGrpSpPr>
        <p:grpSpPr>
          <a:xfrm>
            <a:off x="471823" y="1894356"/>
            <a:ext cx="23496562" cy="2065413"/>
            <a:chOff x="0" y="0"/>
            <a:chExt cx="23496561" cy="2065412"/>
          </a:xfrm>
        </p:grpSpPr>
        <p:sp>
          <p:nvSpPr>
            <p:cNvPr id="499"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498"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501"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02"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505" name="Image"/>
          <p:cNvGrpSpPr/>
          <p:nvPr/>
        </p:nvGrpSpPr>
        <p:grpSpPr>
          <a:xfrm>
            <a:off x="498453" y="3837437"/>
            <a:ext cx="7079764" cy="9900094"/>
            <a:chOff x="0" y="0"/>
            <a:chExt cx="7079763" cy="9900093"/>
          </a:xfrm>
        </p:grpSpPr>
        <p:pic>
          <p:nvPicPr>
            <p:cNvPr id="504"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503"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506"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507" name="Mediator - &lt;G3316&gt; μεσίτης, mesitēs…"/>
          <p:cNvSpPr txBox="1"/>
          <p:nvPr/>
        </p:nvSpPr>
        <p:spPr>
          <a:xfrm>
            <a:off x="7893408" y="4000124"/>
            <a:ext cx="16089450" cy="826041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defRPr sz="6800">
                <a:solidFill>
                  <a:srgbClr val="000000"/>
                </a:solidFill>
                <a:latin typeface="Times New Roman"/>
                <a:ea typeface="Times New Roman"/>
                <a:cs typeface="Times New Roman"/>
                <a:sym typeface="Times New Roman"/>
              </a:defRPr>
            </a:pPr>
            <a:r>
              <a:rPr b="1"/>
              <a:t>Mediator</a:t>
            </a:r>
            <a:r>
              <a:t> - &lt;G3316&gt; </a:t>
            </a:r>
            <a:r>
              <a:rPr>
                <a:solidFill>
                  <a:srgbClr val="0000FF"/>
                </a:solidFill>
              </a:rPr>
              <a:t>μεσίτης</a:t>
            </a:r>
            <a:r>
              <a:t>, </a:t>
            </a:r>
            <a:r>
              <a:rPr i="1"/>
              <a:t>mesitēs</a:t>
            </a:r>
          </a:p>
          <a:p>
            <a:pPr defTabSz="1828800">
              <a:defRPr sz="7000">
                <a:solidFill>
                  <a:srgbClr val="000000"/>
                </a:solidFill>
                <a:latin typeface="Times New Roman"/>
                <a:ea typeface="Times New Roman"/>
                <a:cs typeface="Times New Roman"/>
                <a:sym typeface="Times New Roman"/>
              </a:defRPr>
            </a:pPr>
            <a:r>
              <a:t>only by being possessed both of deity and humanity could He comprehend the claims of the one and the needs of the other; further, the claims and the needs could be met only by One who, Himself being proved sinless, would offer Himself an expiatory sacrifice on behalf of men;     </a:t>
            </a:r>
          </a:p>
        </p:txBody>
      </p:sp>
      <p:sp>
        <p:nvSpPr>
          <p:cNvPr id="508" name="—Vine's Expository Dictionary of Old and New Testament Words"/>
          <p:cNvSpPr txBox="1"/>
          <p:nvPr/>
        </p:nvSpPr>
        <p:spPr>
          <a:xfrm>
            <a:off x="8029261" y="12515907"/>
            <a:ext cx="15817745" cy="725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828800">
              <a:defRPr sz="4400">
                <a:solidFill>
                  <a:srgbClr val="000000"/>
                </a:solidFill>
                <a:latin typeface="Times New Roman"/>
                <a:ea typeface="Times New Roman"/>
                <a:cs typeface="Times New Roman"/>
                <a:sym typeface="Times New Roman"/>
              </a:defRPr>
            </a:lvl1pPr>
          </a:lstStyle>
          <a:p>
            <a:pPr/>
            <a:r>
              <a:t>—Vine's Expository Dictionary of Old and New Testament Words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512" name="“He always lives to make intercession for them ”"/>
          <p:cNvGrpSpPr/>
          <p:nvPr/>
        </p:nvGrpSpPr>
        <p:grpSpPr>
          <a:xfrm>
            <a:off x="471823" y="1894356"/>
            <a:ext cx="23496562" cy="2065413"/>
            <a:chOff x="0" y="0"/>
            <a:chExt cx="23496561" cy="2065412"/>
          </a:xfrm>
        </p:grpSpPr>
        <p:sp>
          <p:nvSpPr>
            <p:cNvPr id="511"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510"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513"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14"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517" name="Image"/>
          <p:cNvGrpSpPr/>
          <p:nvPr/>
        </p:nvGrpSpPr>
        <p:grpSpPr>
          <a:xfrm>
            <a:off x="498453" y="3837437"/>
            <a:ext cx="7079764" cy="9900094"/>
            <a:chOff x="0" y="0"/>
            <a:chExt cx="7079763" cy="9900093"/>
          </a:xfrm>
        </p:grpSpPr>
        <p:pic>
          <p:nvPicPr>
            <p:cNvPr id="516"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515"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518"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519" name="Mediator - &lt;G3316&gt; μεσίτης, mesitēs…"/>
          <p:cNvSpPr txBox="1"/>
          <p:nvPr/>
        </p:nvSpPr>
        <p:spPr>
          <a:xfrm>
            <a:off x="7727530" y="3880829"/>
            <a:ext cx="16329987" cy="94864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6200">
                <a:solidFill>
                  <a:srgbClr val="000000"/>
                </a:solidFill>
                <a:latin typeface="Berlin Sans FB Demi Bold"/>
                <a:ea typeface="Berlin Sans FB Demi Bold"/>
                <a:cs typeface="Berlin Sans FB Demi Bold"/>
                <a:sym typeface="Berlin Sans FB Demi Bold"/>
              </a:defRPr>
            </a:pPr>
            <a:r>
              <a:t>Mediator - </a:t>
            </a:r>
            <a:r>
              <a:rPr>
                <a:latin typeface="Courier New! important"/>
                <a:ea typeface="Courier New! important"/>
                <a:cs typeface="Courier New! important"/>
                <a:sym typeface="Courier New! important"/>
              </a:rPr>
              <a:t>&lt;G3316&gt; </a:t>
            </a:r>
            <a:r>
              <a:rPr>
                <a:solidFill>
                  <a:srgbClr val="0000FF"/>
                </a:solidFill>
                <a:latin typeface="Galatia SIL"/>
                <a:ea typeface="Galatia SIL"/>
                <a:cs typeface="Galatia SIL"/>
                <a:sym typeface="Galatia SIL"/>
              </a:rPr>
              <a:t>μεσίτης</a:t>
            </a:r>
            <a:r>
              <a:rPr>
                <a:latin typeface="Garamond"/>
                <a:ea typeface="Garamond"/>
                <a:cs typeface="Garamond"/>
                <a:sym typeface="Garamond"/>
              </a:rPr>
              <a:t>, </a:t>
            </a:r>
            <a:r>
              <a:rPr i="1">
                <a:latin typeface="Gentium"/>
                <a:ea typeface="Gentium"/>
                <a:cs typeface="Gentium"/>
                <a:sym typeface="Gentium"/>
              </a:rPr>
              <a:t>mesitēs</a:t>
            </a:r>
            <a:endParaRPr>
              <a:latin typeface="Garamond"/>
              <a:ea typeface="Garamond"/>
              <a:cs typeface="Garamond"/>
              <a:sym typeface="Garamond"/>
            </a:endParaRPr>
          </a:p>
          <a:p>
            <a:pPr algn="l" defTabSz="1828800">
              <a:defRPr sz="5200">
                <a:solidFill>
                  <a:srgbClr val="000000"/>
                </a:solidFill>
                <a:latin typeface="Garamond"/>
                <a:ea typeface="Garamond"/>
                <a:cs typeface="Garamond"/>
                <a:sym typeface="Garamond"/>
              </a:defRPr>
            </a:pPr>
            <a:r>
              <a:t>(b) "one who acts as a gurantee" so as to secure something which otherwise would not be obtained. Thus in Heb. 8:6; Heb. 9:15; Heb. 12:24 Christ is the Surety of "the better covenant," "the new covenant," guaranteeing its terms for His people. In Gal. 3:19 Moses is spoken of as a "mediator," and the statement is made that "a mediator is not a mediator of one," Gal 3:20, that is, of one party. Here the contrast is between the promise given to Abraham and the giving of the Law. The Law was a covenant enacted between God and the Jewish people, requiring fulfillment by both parties. . . . </a:t>
            </a:r>
          </a:p>
          <a:p>
            <a:pPr algn="l" defTabSz="1828800">
              <a:defRPr sz="4200">
                <a:solidFill>
                  <a:srgbClr val="000000"/>
                </a:solidFill>
                <a:latin typeface="Garamond"/>
                <a:ea typeface="Garamond"/>
                <a:cs typeface="Garamond"/>
                <a:sym typeface="Garamond"/>
              </a:defRPr>
            </a:pPr>
            <a:r>
              <a:t>—Vine's Expository Dictionary of Old and New Testament Words</a:t>
            </a:r>
            <a:r>
              <a:rPr>
                <a:latin typeface="Berlin Sans FB Demi Bold"/>
                <a:ea typeface="Berlin Sans FB Demi Bold"/>
                <a:cs typeface="Berlin Sans FB Demi Bold"/>
                <a:sym typeface="Berlin Sans FB Demi Bold"/>
              </a:rP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523" name="“He always lives to make intercession for them ”"/>
          <p:cNvGrpSpPr/>
          <p:nvPr/>
        </p:nvGrpSpPr>
        <p:grpSpPr>
          <a:xfrm>
            <a:off x="471823" y="1894356"/>
            <a:ext cx="23496562" cy="2065413"/>
            <a:chOff x="0" y="0"/>
            <a:chExt cx="23496561" cy="2065412"/>
          </a:xfrm>
        </p:grpSpPr>
        <p:sp>
          <p:nvSpPr>
            <p:cNvPr id="522"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521"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524"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25"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528" name="Image"/>
          <p:cNvGrpSpPr/>
          <p:nvPr/>
        </p:nvGrpSpPr>
        <p:grpSpPr>
          <a:xfrm>
            <a:off x="498453" y="3837437"/>
            <a:ext cx="7079764" cy="9900094"/>
            <a:chOff x="0" y="0"/>
            <a:chExt cx="7079763" cy="9900093"/>
          </a:xfrm>
        </p:grpSpPr>
        <p:pic>
          <p:nvPicPr>
            <p:cNvPr id="527" name="Image" descr="Image"/>
            <p:cNvPicPr>
              <a:picLocks noChangeAspect="1"/>
            </p:cNvPicPr>
            <p:nvPr/>
          </p:nvPicPr>
          <p:blipFill>
            <a:blip r:embed="rId4">
              <a:extLst/>
            </a:blip>
            <a:srcRect l="15797" t="24125" r="18919" b="0"/>
            <a:stretch>
              <a:fillRect/>
            </a:stretch>
          </p:blipFill>
          <p:spPr>
            <a:xfrm>
              <a:off x="165100" y="114299"/>
              <a:ext cx="6749564" cy="9468293"/>
            </a:xfrm>
            <a:prstGeom prst="rect">
              <a:avLst/>
            </a:prstGeom>
            <a:ln>
              <a:noFill/>
            </a:ln>
            <a:effectLst/>
          </p:spPr>
        </p:pic>
        <p:pic>
          <p:nvPicPr>
            <p:cNvPr id="526" name="Image" descr="Image"/>
            <p:cNvPicPr>
              <a:picLocks noChangeAspect="0"/>
            </p:cNvPicPr>
            <p:nvPr/>
          </p:nvPicPr>
          <p:blipFill>
            <a:blip r:embed="rId5">
              <a:extLst/>
            </a:blip>
            <a:stretch>
              <a:fillRect/>
            </a:stretch>
          </p:blipFill>
          <p:spPr>
            <a:xfrm>
              <a:off x="0" y="0"/>
              <a:ext cx="7079764" cy="9900094"/>
            </a:xfrm>
            <a:prstGeom prst="rect">
              <a:avLst/>
            </a:prstGeom>
            <a:effectLst/>
          </p:spPr>
        </p:pic>
      </p:grpSp>
      <p:sp>
        <p:nvSpPr>
          <p:cNvPr id="529" name="MEDIATOR"/>
          <p:cNvSpPr/>
          <p:nvPr/>
        </p:nvSpPr>
        <p:spPr>
          <a:xfrm>
            <a:off x="991414" y="11608583"/>
            <a:ext cx="6093842" cy="1590676"/>
          </a:xfrm>
          <a:prstGeom prst="roundRect">
            <a:avLst>
              <a:gd name="adj" fmla="val 16841"/>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0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530" name="Mediator - &lt;G3316&gt; μεσίτης, mesitēs…"/>
          <p:cNvSpPr txBox="1"/>
          <p:nvPr/>
        </p:nvSpPr>
        <p:spPr>
          <a:xfrm>
            <a:off x="7727530" y="3880829"/>
            <a:ext cx="16329987" cy="96132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6200">
                <a:solidFill>
                  <a:srgbClr val="000000"/>
                </a:solidFill>
                <a:latin typeface="Berlin Sans FB Demi Bold"/>
                <a:ea typeface="Berlin Sans FB Demi Bold"/>
                <a:cs typeface="Berlin Sans FB Demi Bold"/>
                <a:sym typeface="Berlin Sans FB Demi Bold"/>
              </a:defRPr>
            </a:pPr>
            <a:r>
              <a:t>Mediator - </a:t>
            </a:r>
            <a:r>
              <a:rPr>
                <a:latin typeface="Courier New! important"/>
                <a:ea typeface="Courier New! important"/>
                <a:cs typeface="Courier New! important"/>
                <a:sym typeface="Courier New! important"/>
              </a:rPr>
              <a:t>&lt;G3316&gt; </a:t>
            </a:r>
            <a:r>
              <a:rPr>
                <a:solidFill>
                  <a:srgbClr val="0000FF"/>
                </a:solidFill>
                <a:latin typeface="Galatia SIL"/>
                <a:ea typeface="Galatia SIL"/>
                <a:cs typeface="Galatia SIL"/>
                <a:sym typeface="Galatia SIL"/>
              </a:rPr>
              <a:t>μεσίτης</a:t>
            </a:r>
            <a:r>
              <a:rPr>
                <a:latin typeface="Garamond"/>
                <a:ea typeface="Garamond"/>
                <a:cs typeface="Garamond"/>
                <a:sym typeface="Garamond"/>
              </a:rPr>
              <a:t>, </a:t>
            </a:r>
            <a:r>
              <a:rPr i="1">
                <a:latin typeface="Gentium"/>
                <a:ea typeface="Gentium"/>
                <a:cs typeface="Gentium"/>
                <a:sym typeface="Gentium"/>
              </a:rPr>
              <a:t>mesitēs</a:t>
            </a:r>
            <a:endParaRPr>
              <a:latin typeface="Garamond"/>
              <a:ea typeface="Garamond"/>
              <a:cs typeface="Garamond"/>
              <a:sym typeface="Garamond"/>
            </a:endParaRPr>
          </a:p>
          <a:p>
            <a:pPr defTabSz="1828800">
              <a:defRPr sz="4400">
                <a:solidFill>
                  <a:srgbClr val="000000"/>
                </a:solidFill>
                <a:latin typeface="Times New Roman"/>
                <a:ea typeface="Times New Roman"/>
                <a:cs typeface="Times New Roman"/>
                <a:sym typeface="Times New Roman"/>
              </a:defRPr>
            </a:pPr>
            <a:r>
              <a:t>one who intervenes between two, either in order to make or restore peace and friendship, or to form a compact, or for ratifying a covenant: “a medium of communication, arbitrator” . . . </a:t>
            </a:r>
            <a:r>
              <a:rPr i="1"/>
              <a:t>i.e.</a:t>
            </a:r>
            <a:r>
              <a:t> every mediator, whoever acts as mediator, </a:t>
            </a:r>
            <a:r>
              <a:rPr>
                <a:solidFill>
                  <a:srgbClr val="0000FF"/>
                </a:solidFill>
                <a:latin typeface="Galatia SIL"/>
                <a:ea typeface="Galatia SIL"/>
                <a:cs typeface="Galatia SIL"/>
                <a:sym typeface="Galatia SIL"/>
              </a:rPr>
              <a:t>ἑνοςουκ εστι</a:t>
            </a:r>
            <a:r>
              <a:t>, does not belong to one party but to two or more, Galatians 3:20. Used of Moses, as one who brought the commands of God to the people of Israel and acted as mediator with God on behalf of the people, Galatians 3:19 (cf. Deuteronomy 5:5 . . .). Christ is called the </a:t>
            </a:r>
            <a:r>
              <a:rPr>
                <a:solidFill>
                  <a:srgbClr val="0000FF"/>
                </a:solidFill>
                <a:latin typeface="Galatia SIL"/>
                <a:ea typeface="Galatia SIL"/>
                <a:cs typeface="Galatia SIL"/>
                <a:sym typeface="Galatia SIL"/>
              </a:rPr>
              <a:t>μεσιτης Θεου και ανθρωπων</a:t>
            </a:r>
            <a:r>
              <a:t>, since he interposed by his death and restored the harmony between God and man which human sin had broken, 1 Timothy 2:5; also </a:t>
            </a:r>
            <a:r>
              <a:rPr>
                <a:solidFill>
                  <a:srgbClr val="0000FF"/>
                </a:solidFill>
                <a:latin typeface="Galatia SIL"/>
                <a:ea typeface="Galatia SIL"/>
                <a:cs typeface="Galatia SIL"/>
                <a:sym typeface="Galatia SIL"/>
              </a:rPr>
              <a:t>μεσιτης διαθηκης</a:t>
            </a:r>
            <a:r>
              <a:t>, Hebrews 8:6; 9:15; 12:24. </a:t>
            </a:r>
          </a:p>
          <a:p>
            <a:pPr algn="l" defTabSz="1828800">
              <a:defRPr sz="4600">
                <a:solidFill>
                  <a:srgbClr val="000000"/>
                </a:solidFill>
                <a:latin typeface="Garamond"/>
                <a:ea typeface="Garamond"/>
                <a:cs typeface="Garamond"/>
                <a:sym typeface="Garamond"/>
              </a:defRPr>
            </a:pPr>
            <a:r>
              <a:t>—Thayer's Greek-English Lexicon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3" name="RESURRECTION EVIDENCE"/>
          <p:cNvGrpSpPr/>
          <p:nvPr/>
        </p:nvGrpSpPr>
        <p:grpSpPr>
          <a:xfrm>
            <a:off x="3194478" y="231113"/>
            <a:ext cx="17995044" cy="2217738"/>
            <a:chOff x="0" y="0"/>
            <a:chExt cx="17995042" cy="2217737"/>
          </a:xfrm>
        </p:grpSpPr>
        <p:sp>
          <p:nvSpPr>
            <p:cNvPr id="182" name="RESURRECTION EVIDENCE"/>
            <p:cNvSpPr/>
            <p:nvPr/>
          </p:nvSpPr>
          <p:spPr>
            <a:xfrm>
              <a:off x="165099" y="114300"/>
              <a:ext cx="17664844" cy="1785938"/>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EVIDENCE</a:t>
              </a:r>
            </a:p>
          </p:txBody>
        </p:sp>
        <p:pic>
          <p:nvPicPr>
            <p:cNvPr id="181" name="RESURRECTION EVIDENCE RESURRECTION EVIDENCE" descr="RESURRECTION EVIDENCE RESURRECTION EVIDENCE"/>
            <p:cNvPicPr>
              <a:picLocks noChangeAspect="0"/>
            </p:cNvPicPr>
            <p:nvPr/>
          </p:nvPicPr>
          <p:blipFill>
            <a:blip r:embed="rId2">
              <a:extLst/>
            </a:blip>
            <a:stretch>
              <a:fillRect/>
            </a:stretch>
          </p:blipFill>
          <p:spPr>
            <a:xfrm>
              <a:off x="-1" y="0"/>
              <a:ext cx="17995044" cy="2217738"/>
            </a:xfrm>
            <a:prstGeom prst="rect">
              <a:avLst/>
            </a:prstGeom>
            <a:effectLst/>
          </p:spPr>
        </p:pic>
      </p:grpSp>
      <p:pic>
        <p:nvPicPr>
          <p:cNvPr id="184" name="Image" descr="Image"/>
          <p:cNvPicPr>
            <a:picLocks noChangeAspect="0"/>
          </p:cNvPicPr>
          <p:nvPr/>
        </p:nvPicPr>
        <p:blipFill>
          <a:blip r:embed="rId3">
            <a:extLst/>
          </a:blip>
          <a:stretch>
            <a:fillRect/>
          </a:stretch>
        </p:blipFill>
        <p:spPr>
          <a:xfrm>
            <a:off x="343643" y="2265228"/>
            <a:ext cx="7606067" cy="11345601"/>
          </a:xfrm>
          <a:prstGeom prst="rect">
            <a:avLst/>
          </a:prstGeom>
          <a:effectLst>
            <a:outerShdw sx="100000" sy="100000" kx="0" ky="0" algn="b" rotWithShape="0" blurRad="203200" dist="101600" dir="2700000">
              <a:srgbClr val="000000">
                <a:alpha val="37979"/>
              </a:srgbClr>
            </a:outerShdw>
          </a:effectLst>
        </p:spPr>
      </p:pic>
      <p:sp>
        <p:nvSpPr>
          <p:cNvPr id="185" name="The tomb was empty!…"/>
          <p:cNvSpPr/>
          <p:nvPr/>
        </p:nvSpPr>
        <p:spPr>
          <a:xfrm>
            <a:off x="8343185" y="2341425"/>
            <a:ext cx="15656468" cy="10962879"/>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020198" indent="-1020198" algn="l" defTabSz="821531">
              <a:spcBef>
                <a:spcPts val="1200"/>
              </a:spcBef>
              <a:buClr>
                <a:srgbClr val="FFD479"/>
              </a:buClr>
              <a:buSzPct val="80000"/>
              <a:buFont typeface="Zapf Dingbats"/>
              <a:buBlip>
                <a:blip r:embed="rId4"/>
              </a:buBlip>
              <a:defRPr b="1" sz="6100">
                <a:solidFill>
                  <a:srgbClr val="000000"/>
                </a:solidFill>
                <a:latin typeface="Century Gothic"/>
                <a:ea typeface="Century Gothic"/>
                <a:cs typeface="Century Gothic"/>
                <a:sym typeface="Century Gothic"/>
              </a:defRPr>
            </a:pPr>
            <a:r>
              <a:t>The tomb was empty!</a:t>
            </a:r>
          </a:p>
          <a:p>
            <a:pPr lvl="1" marL="1385769" indent="-1042869" algn="l" defTabSz="821531">
              <a:spcBef>
                <a:spcPts val="1200"/>
              </a:spcBef>
              <a:buClr>
                <a:srgbClr val="FFD479"/>
              </a:buClr>
              <a:buSzPct val="80000"/>
              <a:buFont typeface="Zapf Dingbats"/>
              <a:buBlip>
                <a:blip r:embed="rId5"/>
              </a:buBlip>
              <a:defRPr sz="6100">
                <a:solidFill>
                  <a:srgbClr val="000000"/>
                </a:solidFill>
                <a:latin typeface="Century Gothic"/>
                <a:ea typeface="Century Gothic"/>
                <a:cs typeface="Century Gothic"/>
                <a:sym typeface="Century Gothic"/>
              </a:defRPr>
            </a:pPr>
            <a:r>
              <a:t>Despite the great lengths taken by the Jews — Mat 27:65,66</a:t>
            </a:r>
          </a:p>
          <a:p>
            <a:pPr lvl="1" marL="1385769" indent="-1042869" algn="l" defTabSz="821531">
              <a:spcBef>
                <a:spcPts val="1200"/>
              </a:spcBef>
              <a:buClr>
                <a:srgbClr val="FFD479"/>
              </a:buClr>
              <a:buSzPct val="80000"/>
              <a:buFont typeface="Zapf Dingbats"/>
              <a:buBlip>
                <a:blip r:embed="rId5"/>
              </a:buBlip>
              <a:defRPr sz="6100">
                <a:solidFill>
                  <a:srgbClr val="000000"/>
                </a:solidFill>
                <a:latin typeface="Century Gothic"/>
                <a:ea typeface="Century Gothic"/>
                <a:cs typeface="Century Gothic"/>
                <a:sym typeface="Century Gothic"/>
              </a:defRPr>
            </a:pPr>
            <a:r>
              <a:t>Both the Jews and the Romans admit that the tomb was empty — Mat 27:11-15; </a:t>
            </a:r>
          </a:p>
          <a:p>
            <a:pPr lvl="1" marL="1385769" indent="-1042869" algn="l" defTabSz="821531">
              <a:spcBef>
                <a:spcPts val="1200"/>
              </a:spcBef>
              <a:buClr>
                <a:srgbClr val="FFD479"/>
              </a:buClr>
              <a:buSzPct val="80000"/>
              <a:buFont typeface="Zapf Dingbats"/>
              <a:buBlip>
                <a:blip r:embed="rId5"/>
              </a:buBlip>
              <a:defRPr sz="6100">
                <a:solidFill>
                  <a:srgbClr val="000000"/>
                </a:solidFill>
                <a:latin typeface="Century Gothic"/>
                <a:ea typeface="Century Gothic"/>
                <a:cs typeface="Century Gothic"/>
                <a:sym typeface="Century Gothic"/>
              </a:defRPr>
            </a:pPr>
            <a:r>
              <a:t>Why the bribery? Why the promise of protection? If Jesus' body had REALLY been stolen - wouldn't the chief priest &amp; elders be clamoring for the guards heads?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5">
                                            <p:txEl>
                                              <p:pRg st="1" end="1"/>
                                            </p:txEl>
                                          </p:spTgt>
                                        </p:tgtEl>
                                        <p:attrNameLst>
                                          <p:attrName>style.visibility</p:attrName>
                                        </p:attrNameLst>
                                      </p:cBhvr>
                                      <p:to>
                                        <p:strVal val="visible"/>
                                      </p:to>
                                    </p:set>
                                    <p:animEffect filter="fade" transition="in">
                                      <p:cBhvr>
                                        <p:cTn id="7" dur="1500"/>
                                        <p:tgtEl>
                                          <p:spTgt spid="1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85">
                                            <p:txEl>
                                              <p:pRg st="2" end="2"/>
                                            </p:txEl>
                                          </p:spTgt>
                                        </p:tgtEl>
                                        <p:attrNameLst>
                                          <p:attrName>style.visibility</p:attrName>
                                        </p:attrNameLst>
                                      </p:cBhvr>
                                      <p:to>
                                        <p:strVal val="visible"/>
                                      </p:to>
                                    </p:set>
                                    <p:animEffect filter="fade" transition="in">
                                      <p:cBhvr>
                                        <p:cTn id="12" dur="1500"/>
                                        <p:tgtEl>
                                          <p:spTgt spid="1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85">
                                            <p:txEl>
                                              <p:pRg st="3" end="3"/>
                                            </p:txEl>
                                          </p:spTgt>
                                        </p:tgtEl>
                                        <p:attrNameLst>
                                          <p:attrName>style.visibility</p:attrName>
                                        </p:attrNameLst>
                                      </p:cBhvr>
                                      <p:to>
                                        <p:strVal val="visible"/>
                                      </p:to>
                                    </p:set>
                                    <p:animEffect filter="fade" transition="in">
                                      <p:cBhvr>
                                        <p:cTn id="17" dur="1500"/>
                                        <p:tgtEl>
                                          <p:spTgt spid="18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5"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2"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533"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534"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35"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536" name="John 5:28–29 (NKJV)…"/>
          <p:cNvSpPr txBox="1"/>
          <p:nvPr/>
        </p:nvSpPr>
        <p:spPr>
          <a:xfrm>
            <a:off x="608838" y="8788930"/>
            <a:ext cx="23166324" cy="4517406"/>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b="1" sz="6000">
                <a:solidFill>
                  <a:srgbClr val="000000"/>
                </a:solidFill>
                <a:latin typeface="Times New Roman"/>
                <a:ea typeface="Times New Roman"/>
                <a:cs typeface="Times New Roman"/>
                <a:sym typeface="Times New Roman"/>
              </a:defRPr>
            </a:pPr>
            <a:r>
              <a:t>John 5:28–29 (NKJV)</a:t>
            </a:r>
          </a:p>
          <a:p>
            <a:pPr defTabSz="642937">
              <a:defRPr sz="6000">
                <a:solidFill>
                  <a:srgbClr val="000000"/>
                </a:solidFill>
                <a:latin typeface="Times New Roman"/>
                <a:ea typeface="Times New Roman"/>
                <a:cs typeface="Times New Roman"/>
                <a:sym typeface="Times New Roman"/>
              </a:defRPr>
            </a:pPr>
            <a:r>
              <a:rPr baseline="31999"/>
              <a:t>28</a:t>
            </a:r>
            <a:r>
              <a:t> Do not marvel at this; for the hour is coming in which all who are in the graves will hear His voice </a:t>
            </a:r>
            <a:r>
              <a:rPr baseline="31999"/>
              <a:t>29</a:t>
            </a:r>
            <a:r>
              <a:t> and come forth—those who have done good, to the resurrection of life, and those who have done evil, to the resurrection of condemnation.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8"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539"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540"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41"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542" name="Acts 24:15–16 (NKJV)…"/>
          <p:cNvSpPr txBox="1"/>
          <p:nvPr/>
        </p:nvSpPr>
        <p:spPr>
          <a:xfrm>
            <a:off x="608838" y="8725970"/>
            <a:ext cx="23166324" cy="4643327"/>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b="1" sz="6200">
                <a:solidFill>
                  <a:srgbClr val="000000"/>
                </a:solidFill>
                <a:latin typeface="Times New Roman"/>
                <a:ea typeface="Times New Roman"/>
                <a:cs typeface="Times New Roman"/>
                <a:sym typeface="Times New Roman"/>
              </a:defRPr>
            </a:pPr>
            <a:r>
              <a:t>Acts 24:15–16 (NKJV) </a:t>
            </a:r>
          </a:p>
          <a:p>
            <a:pPr defTabSz="642937">
              <a:defRPr sz="6200">
                <a:solidFill>
                  <a:srgbClr val="000000"/>
                </a:solidFill>
                <a:latin typeface="Times New Roman"/>
                <a:ea typeface="Times New Roman"/>
                <a:cs typeface="Times New Roman"/>
                <a:sym typeface="Times New Roman"/>
              </a:defRPr>
            </a:pPr>
            <a:r>
              <a:rPr baseline="31999"/>
              <a:t>15</a:t>
            </a:r>
            <a:r>
              <a:t> I have hope in God, which they themselves also accept, that there will be a resurrection of </a:t>
            </a:r>
            <a:r>
              <a:rPr i="1"/>
              <a:t>the</a:t>
            </a:r>
            <a:r>
              <a:t> dead, both of </a:t>
            </a:r>
            <a:r>
              <a:rPr i="1"/>
              <a:t>the</a:t>
            </a:r>
            <a:r>
              <a:t> just and </a:t>
            </a:r>
            <a:r>
              <a:rPr i="1"/>
              <a:t>the</a:t>
            </a:r>
            <a:r>
              <a:t> unjust. </a:t>
            </a:r>
            <a:r>
              <a:rPr baseline="31999"/>
              <a:t>16</a:t>
            </a:r>
            <a:r>
              <a:t> This </a:t>
            </a:r>
            <a:r>
              <a:rPr i="1"/>
              <a:t>being</a:t>
            </a:r>
            <a:r>
              <a:t> so, I myself always strive to have a conscience without offense toward God and men.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4"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545"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546"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47"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548" name="2 Corinthians 4:13–14 (NKJV)…"/>
          <p:cNvSpPr txBox="1"/>
          <p:nvPr/>
        </p:nvSpPr>
        <p:spPr>
          <a:xfrm>
            <a:off x="608838" y="8725970"/>
            <a:ext cx="23166324" cy="4643327"/>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b="1" sz="6200">
                <a:solidFill>
                  <a:srgbClr val="000000"/>
                </a:solidFill>
                <a:latin typeface="Times New Roman"/>
                <a:ea typeface="Times New Roman"/>
                <a:cs typeface="Times New Roman"/>
                <a:sym typeface="Times New Roman"/>
              </a:defRPr>
            </a:pPr>
            <a:r>
              <a:t>2 Corinthians 4:13–14 (NKJV) </a:t>
            </a:r>
          </a:p>
          <a:p>
            <a:pPr defTabSz="642937">
              <a:defRPr sz="6200">
                <a:solidFill>
                  <a:srgbClr val="000000"/>
                </a:solidFill>
                <a:latin typeface="Times New Roman"/>
                <a:ea typeface="Times New Roman"/>
                <a:cs typeface="Times New Roman"/>
                <a:sym typeface="Times New Roman"/>
              </a:defRPr>
            </a:pPr>
            <a:r>
              <a:rPr baseline="31999"/>
              <a:t>13</a:t>
            </a:r>
            <a:r>
              <a:t> And since we have the same spirit of faith, according to what is written, </a:t>
            </a:r>
            <a:r>
              <a:rPr i="1"/>
              <a:t>“I believed and therefore I spoke,”</a:t>
            </a:r>
            <a:r>
              <a:t> we also believe and therefore speak, </a:t>
            </a:r>
            <a:r>
              <a:rPr baseline="31999"/>
              <a:t>14</a:t>
            </a:r>
            <a:r>
              <a:t> knowing that He who raised up the Lord Jesus will also raise us up with Jesus, and will present </a:t>
            </a:r>
            <a:r>
              <a:rPr i="1"/>
              <a:t>us</a:t>
            </a:r>
            <a:r>
              <a:t> with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50"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551"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552"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53"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554" name="Romans 8:11 (NKJV)…"/>
          <p:cNvSpPr txBox="1"/>
          <p:nvPr/>
        </p:nvSpPr>
        <p:spPr>
          <a:xfrm>
            <a:off x="608838" y="8950378"/>
            <a:ext cx="23166324" cy="4194511"/>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b="1" sz="7000">
                <a:solidFill>
                  <a:srgbClr val="000000"/>
                </a:solidFill>
                <a:latin typeface="Times New Roman"/>
                <a:ea typeface="Times New Roman"/>
                <a:cs typeface="Times New Roman"/>
                <a:sym typeface="Times New Roman"/>
              </a:defRPr>
            </a:pPr>
            <a:r>
              <a:t>Romans 8:11 (NKJV) </a:t>
            </a:r>
          </a:p>
          <a:p>
            <a:pPr defTabSz="642937">
              <a:defRPr sz="7000">
                <a:solidFill>
                  <a:srgbClr val="000000"/>
                </a:solidFill>
                <a:latin typeface="Times New Roman"/>
                <a:ea typeface="Times New Roman"/>
                <a:cs typeface="Times New Roman"/>
                <a:sym typeface="Times New Roman"/>
              </a:defRPr>
            </a:pPr>
            <a:r>
              <a:rPr baseline="31999"/>
              <a:t>11</a:t>
            </a:r>
            <a:r>
              <a:t> But if the Spirit of Him who raised Jesus from the dead dwells in you, He who raised Christ from the dead will also give life to your mortal bodies through His Spirit who dwells in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56"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557"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558"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59"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560" name="1 Corinthians 6:13–14 (NKJV)…"/>
          <p:cNvSpPr txBox="1"/>
          <p:nvPr/>
        </p:nvSpPr>
        <p:spPr>
          <a:xfrm>
            <a:off x="608838" y="8662740"/>
            <a:ext cx="23166324" cy="4769787"/>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b="1" sz="6300">
                <a:solidFill>
                  <a:srgbClr val="000000"/>
                </a:solidFill>
                <a:latin typeface="Times New Roman"/>
                <a:ea typeface="Times New Roman"/>
                <a:cs typeface="Times New Roman"/>
                <a:sym typeface="Times New Roman"/>
              </a:defRPr>
            </a:pPr>
            <a:r>
              <a:t>1 Corinthians 6:13–14 (NKJV) </a:t>
            </a:r>
          </a:p>
          <a:p>
            <a:pPr defTabSz="642937">
              <a:defRPr sz="6300">
                <a:solidFill>
                  <a:srgbClr val="000000"/>
                </a:solidFill>
                <a:latin typeface="Times New Roman"/>
                <a:ea typeface="Times New Roman"/>
                <a:cs typeface="Times New Roman"/>
                <a:sym typeface="Times New Roman"/>
              </a:defRPr>
            </a:pPr>
            <a:r>
              <a:rPr baseline="31999"/>
              <a:t>13</a:t>
            </a:r>
            <a:r>
              <a:t> Foods for the stomach and the stomach for foods, but God will destroy both it and them. Now the body </a:t>
            </a:r>
            <a:r>
              <a:rPr i="1"/>
              <a:t>is</a:t>
            </a:r>
            <a:r>
              <a:t> not for sexual immorality but for the Lord, and the Lord for the body. </a:t>
            </a:r>
            <a:r>
              <a:rPr baseline="31999"/>
              <a:t>14</a:t>
            </a:r>
            <a:r>
              <a:t> And God both raised up the Lord and will also raise us up by His power.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2"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563"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564"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65"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566" name="Philippians 3:10–11 (NKJV)…"/>
          <p:cNvSpPr txBox="1"/>
          <p:nvPr/>
        </p:nvSpPr>
        <p:spPr>
          <a:xfrm>
            <a:off x="608838" y="8975239"/>
            <a:ext cx="23166324" cy="4144789"/>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b="1" sz="6800">
                <a:solidFill>
                  <a:srgbClr val="000000"/>
                </a:solidFill>
                <a:latin typeface="Times New Roman"/>
                <a:ea typeface="Times New Roman"/>
                <a:cs typeface="Times New Roman"/>
                <a:sym typeface="Times New Roman"/>
              </a:defRPr>
            </a:pPr>
            <a:r>
              <a:t>Philippians 3:10–11 (NKJV) </a:t>
            </a:r>
          </a:p>
          <a:p>
            <a:pPr defTabSz="642937">
              <a:defRPr sz="6800">
                <a:solidFill>
                  <a:srgbClr val="000000"/>
                </a:solidFill>
                <a:latin typeface="Times New Roman"/>
                <a:ea typeface="Times New Roman"/>
                <a:cs typeface="Times New Roman"/>
                <a:sym typeface="Times New Roman"/>
              </a:defRPr>
            </a:pPr>
            <a:r>
              <a:rPr baseline="31999"/>
              <a:t>10</a:t>
            </a:r>
            <a:r>
              <a:t> that I may know Him and the power of His resurrection, and the fellowship of His sufferings, being conformed to His death, </a:t>
            </a:r>
            <a:r>
              <a:rPr baseline="31999"/>
              <a:t>11</a:t>
            </a:r>
            <a:r>
              <a:t> if, by any means, I may attain to the resurrection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8"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569"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570"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71"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572" name="Philippians 3:20–21 (NKJV)…"/>
          <p:cNvSpPr txBox="1"/>
          <p:nvPr/>
        </p:nvSpPr>
        <p:spPr>
          <a:xfrm>
            <a:off x="608838" y="8757450"/>
            <a:ext cx="23166324" cy="4580367"/>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b="1" sz="6100">
                <a:solidFill>
                  <a:srgbClr val="000000"/>
                </a:solidFill>
                <a:latin typeface="Times New Roman"/>
                <a:ea typeface="Times New Roman"/>
                <a:cs typeface="Times New Roman"/>
                <a:sym typeface="Times New Roman"/>
              </a:defRPr>
            </a:pPr>
            <a:r>
              <a:t>Philippians 3:20–21 (NKJV) </a:t>
            </a:r>
          </a:p>
          <a:p>
            <a:pPr defTabSz="642937">
              <a:defRPr sz="6100">
                <a:solidFill>
                  <a:srgbClr val="000000"/>
                </a:solidFill>
                <a:latin typeface="Times New Roman"/>
                <a:ea typeface="Times New Roman"/>
                <a:cs typeface="Times New Roman"/>
                <a:sym typeface="Times New Roman"/>
              </a:defRPr>
            </a:pPr>
            <a:r>
              <a:rPr baseline="31999"/>
              <a:t>20</a:t>
            </a:r>
            <a:r>
              <a:t> For our citizenship is in heaven, from which we also eagerly wait for the Savior, the Lord Jesus Christ, </a:t>
            </a:r>
            <a:r>
              <a:rPr baseline="31999"/>
              <a:t>21</a:t>
            </a:r>
            <a:r>
              <a:t> who will transform our lowly body that it may be conformed to His glorious body, according to the working by which He is able even to subdue all things to Himself.</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74"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575"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576"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577"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578" name="1 Thessalonians 4:13–15 (NKJV)…"/>
          <p:cNvSpPr txBox="1"/>
          <p:nvPr/>
        </p:nvSpPr>
        <p:spPr>
          <a:xfrm>
            <a:off x="608838" y="8615862"/>
            <a:ext cx="23166324" cy="4863543"/>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b="1" sz="5400">
                <a:solidFill>
                  <a:srgbClr val="000000"/>
                </a:solidFill>
                <a:latin typeface="Times New Roman"/>
                <a:ea typeface="Times New Roman"/>
                <a:cs typeface="Times New Roman"/>
                <a:sym typeface="Times New Roman"/>
              </a:defRPr>
            </a:pPr>
            <a:r>
              <a:t>1 Thessalonians 4:13–15 (NKJV) </a:t>
            </a:r>
          </a:p>
          <a:p>
            <a:pPr defTabSz="642937">
              <a:defRPr sz="5400">
                <a:solidFill>
                  <a:srgbClr val="000000"/>
                </a:solidFill>
                <a:latin typeface="Times New Roman"/>
                <a:ea typeface="Times New Roman"/>
                <a:cs typeface="Times New Roman"/>
                <a:sym typeface="Times New Roman"/>
              </a:defRPr>
            </a:pPr>
            <a:r>
              <a:rPr baseline="31999"/>
              <a:t>13</a:t>
            </a:r>
            <a:r>
              <a:t> But I do not want you to be ignorant, brethren, concerning those who have fallen asleep, lest you sorrow as others who have no hope. </a:t>
            </a:r>
            <a:r>
              <a:rPr baseline="31999"/>
              <a:t>14</a:t>
            </a:r>
            <a:r>
              <a:t> For if we believe that Jesus died and rose again, even so God will bring with Him those who sleep in Jesus. </a:t>
            </a:r>
            <a:r>
              <a:rPr baseline="31999"/>
              <a:t>15</a:t>
            </a:r>
            <a:r>
              <a:t> For this we say to you by the word of the Lord, that we who are alive </a:t>
            </a:r>
            <a:r>
              <a:rPr i="1"/>
              <a:t>and</a:t>
            </a:r>
            <a:r>
              <a:t> remain until the coming of the Lord will by no means precede those who are asleep.</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0" name="“Why is it considered incredible among you people if God does raise the dead?” — Acts 26:8 “Why is it considered incredible among you people if God does raise the dead?” — Acts 26:8" descr="“Why is it considered incredible among you people if God does raise the dead?” — Acts 26:8 “Why is it considered incredible among you people if God does raise the dead?” — Acts 26:8"/>
          <p:cNvPicPr>
            <a:picLocks noChangeAspect="0"/>
          </p:cNvPicPr>
          <p:nvPr/>
        </p:nvPicPr>
        <p:blipFill>
          <a:blip r:embed="rId2">
            <a:extLst/>
          </a:blip>
          <a:stretch>
            <a:fillRect/>
          </a:stretch>
        </p:blipFill>
        <p:spPr>
          <a:xfrm>
            <a:off x="86386" y="1575503"/>
            <a:ext cx="24211229" cy="3346600"/>
          </a:xfrm>
          <a:prstGeom prst="rect">
            <a:avLst/>
          </a:prstGeom>
        </p:spPr>
      </p:pic>
      <p:pic>
        <p:nvPicPr>
          <p:cNvPr id="581" name="Image" descr="Image"/>
          <p:cNvPicPr>
            <a:picLocks noChangeAspect="1"/>
          </p:cNvPicPr>
          <p:nvPr/>
        </p:nvPicPr>
        <p:blipFill>
          <a:blip r:embed="rId3">
            <a:extLst/>
          </a:blip>
          <a:srcRect l="5833" t="17916" r="5738" b="2318"/>
          <a:stretch>
            <a:fillRect/>
          </a:stretch>
        </p:blipFill>
        <p:spPr>
          <a:xfrm>
            <a:off x="1974761" y="4936579"/>
            <a:ext cx="21159788" cy="8483030"/>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5831" y="0"/>
                </a:moveTo>
                <a:cubicBezTo>
                  <a:pt x="5436" y="-3"/>
                  <a:pt x="5040" y="7"/>
                  <a:pt x="5011" y="35"/>
                </a:cubicBezTo>
                <a:cubicBezTo>
                  <a:pt x="4985" y="59"/>
                  <a:pt x="4976" y="184"/>
                  <a:pt x="4971" y="555"/>
                </a:cubicBezTo>
                <a:lnTo>
                  <a:pt x="4964" y="1043"/>
                </a:lnTo>
                <a:lnTo>
                  <a:pt x="4897" y="1021"/>
                </a:lnTo>
                <a:cubicBezTo>
                  <a:pt x="4813" y="992"/>
                  <a:pt x="4836" y="991"/>
                  <a:pt x="4270" y="1005"/>
                </a:cubicBezTo>
                <a:lnTo>
                  <a:pt x="3801" y="1015"/>
                </a:lnTo>
                <a:lnTo>
                  <a:pt x="3795" y="2207"/>
                </a:lnTo>
                <a:lnTo>
                  <a:pt x="3788" y="3396"/>
                </a:lnTo>
                <a:lnTo>
                  <a:pt x="3297" y="3388"/>
                </a:lnTo>
                <a:lnTo>
                  <a:pt x="2805" y="3379"/>
                </a:lnTo>
                <a:lnTo>
                  <a:pt x="2799" y="4569"/>
                </a:lnTo>
                <a:lnTo>
                  <a:pt x="2793" y="5757"/>
                </a:lnTo>
                <a:lnTo>
                  <a:pt x="2398" y="5770"/>
                </a:lnTo>
                <a:lnTo>
                  <a:pt x="2002" y="5782"/>
                </a:lnTo>
                <a:lnTo>
                  <a:pt x="1990" y="11836"/>
                </a:lnTo>
                <a:cubicBezTo>
                  <a:pt x="1979" y="17809"/>
                  <a:pt x="1978" y="17890"/>
                  <a:pt x="1934" y="17973"/>
                </a:cubicBezTo>
                <a:cubicBezTo>
                  <a:pt x="1891" y="18052"/>
                  <a:pt x="1890" y="18060"/>
                  <a:pt x="1929" y="18114"/>
                </a:cubicBezTo>
                <a:cubicBezTo>
                  <a:pt x="1955" y="18152"/>
                  <a:pt x="1965" y="18209"/>
                  <a:pt x="1956" y="18280"/>
                </a:cubicBezTo>
                <a:cubicBezTo>
                  <a:pt x="1948" y="18339"/>
                  <a:pt x="1942" y="18492"/>
                  <a:pt x="1941" y="18618"/>
                </a:cubicBezTo>
                <a:cubicBezTo>
                  <a:pt x="1939" y="18898"/>
                  <a:pt x="1912" y="18931"/>
                  <a:pt x="1685" y="18946"/>
                </a:cubicBezTo>
                <a:cubicBezTo>
                  <a:pt x="1598" y="18951"/>
                  <a:pt x="1420" y="18968"/>
                  <a:pt x="1289" y="18981"/>
                </a:cubicBezTo>
                <a:cubicBezTo>
                  <a:pt x="1159" y="18994"/>
                  <a:pt x="848" y="19020"/>
                  <a:pt x="599" y="19038"/>
                </a:cubicBezTo>
                <a:cubicBezTo>
                  <a:pt x="350" y="19055"/>
                  <a:pt x="114" y="19081"/>
                  <a:pt x="73" y="19097"/>
                </a:cubicBezTo>
                <a:lnTo>
                  <a:pt x="0" y="19128"/>
                </a:lnTo>
                <a:lnTo>
                  <a:pt x="0" y="20309"/>
                </a:lnTo>
                <a:lnTo>
                  <a:pt x="0" y="21492"/>
                </a:lnTo>
                <a:lnTo>
                  <a:pt x="741" y="21493"/>
                </a:lnTo>
                <a:cubicBezTo>
                  <a:pt x="1176" y="21494"/>
                  <a:pt x="1651" y="21532"/>
                  <a:pt x="2249" y="21597"/>
                </a:cubicBezTo>
                <a:cubicBezTo>
                  <a:pt x="2359" y="21561"/>
                  <a:pt x="2576" y="21541"/>
                  <a:pt x="2963" y="21520"/>
                </a:cubicBezTo>
                <a:cubicBezTo>
                  <a:pt x="3645" y="21484"/>
                  <a:pt x="19333" y="21481"/>
                  <a:pt x="19621" y="21516"/>
                </a:cubicBezTo>
                <a:cubicBezTo>
                  <a:pt x="19739" y="21478"/>
                  <a:pt x="19958" y="21467"/>
                  <a:pt x="20599" y="21449"/>
                </a:cubicBezTo>
                <a:lnTo>
                  <a:pt x="21600" y="21421"/>
                </a:lnTo>
                <a:lnTo>
                  <a:pt x="21595" y="20257"/>
                </a:lnTo>
                <a:lnTo>
                  <a:pt x="21588" y="19094"/>
                </a:lnTo>
                <a:lnTo>
                  <a:pt x="20665" y="19080"/>
                </a:lnTo>
                <a:cubicBezTo>
                  <a:pt x="19871" y="19067"/>
                  <a:pt x="19735" y="19052"/>
                  <a:pt x="19688" y="18976"/>
                </a:cubicBezTo>
                <a:cubicBezTo>
                  <a:pt x="19658" y="18927"/>
                  <a:pt x="19626" y="18895"/>
                  <a:pt x="19616" y="18905"/>
                </a:cubicBezTo>
                <a:cubicBezTo>
                  <a:pt x="19606" y="18915"/>
                  <a:pt x="19592" y="15765"/>
                  <a:pt x="19586" y="11902"/>
                </a:cubicBezTo>
                <a:cubicBezTo>
                  <a:pt x="19579" y="8039"/>
                  <a:pt x="19572" y="4871"/>
                  <a:pt x="19569" y="4861"/>
                </a:cubicBezTo>
                <a:cubicBezTo>
                  <a:pt x="19566" y="4851"/>
                  <a:pt x="19358" y="4849"/>
                  <a:pt x="19106" y="4856"/>
                </a:cubicBezTo>
                <a:lnTo>
                  <a:pt x="18648" y="4868"/>
                </a:lnTo>
                <a:lnTo>
                  <a:pt x="18642" y="3730"/>
                </a:lnTo>
                <a:lnTo>
                  <a:pt x="18636" y="2591"/>
                </a:lnTo>
                <a:lnTo>
                  <a:pt x="18122" y="2596"/>
                </a:lnTo>
                <a:lnTo>
                  <a:pt x="17607" y="2603"/>
                </a:lnTo>
                <a:lnTo>
                  <a:pt x="17601" y="1329"/>
                </a:lnTo>
                <a:lnTo>
                  <a:pt x="17596" y="56"/>
                </a:lnTo>
                <a:lnTo>
                  <a:pt x="17545" y="53"/>
                </a:lnTo>
                <a:cubicBezTo>
                  <a:pt x="17265" y="33"/>
                  <a:pt x="16562" y="73"/>
                  <a:pt x="16535" y="110"/>
                </a:cubicBezTo>
                <a:cubicBezTo>
                  <a:pt x="16515" y="139"/>
                  <a:pt x="16482" y="135"/>
                  <a:pt x="16456" y="100"/>
                </a:cubicBezTo>
                <a:cubicBezTo>
                  <a:pt x="16410" y="38"/>
                  <a:pt x="14881" y="25"/>
                  <a:pt x="14784" y="86"/>
                </a:cubicBezTo>
                <a:cubicBezTo>
                  <a:pt x="14756" y="104"/>
                  <a:pt x="14663" y="321"/>
                  <a:pt x="14578" y="567"/>
                </a:cubicBezTo>
                <a:lnTo>
                  <a:pt x="14425" y="1015"/>
                </a:lnTo>
                <a:lnTo>
                  <a:pt x="13703" y="1015"/>
                </a:lnTo>
                <a:lnTo>
                  <a:pt x="12981" y="1015"/>
                </a:lnTo>
                <a:lnTo>
                  <a:pt x="12959" y="1163"/>
                </a:lnTo>
                <a:cubicBezTo>
                  <a:pt x="12947" y="1245"/>
                  <a:pt x="12931" y="1403"/>
                  <a:pt x="12926" y="1516"/>
                </a:cubicBezTo>
                <a:cubicBezTo>
                  <a:pt x="12905" y="1917"/>
                  <a:pt x="12888" y="2024"/>
                  <a:pt x="12828" y="2124"/>
                </a:cubicBezTo>
                <a:cubicBezTo>
                  <a:pt x="12795" y="2180"/>
                  <a:pt x="12760" y="2219"/>
                  <a:pt x="12750" y="2212"/>
                </a:cubicBezTo>
                <a:cubicBezTo>
                  <a:pt x="12741" y="2205"/>
                  <a:pt x="12734" y="2264"/>
                  <a:pt x="12734" y="2342"/>
                </a:cubicBezTo>
                <a:cubicBezTo>
                  <a:pt x="12734" y="2421"/>
                  <a:pt x="12721" y="2496"/>
                  <a:pt x="12705" y="2508"/>
                </a:cubicBezTo>
                <a:cubicBezTo>
                  <a:pt x="12690" y="2520"/>
                  <a:pt x="12427" y="2542"/>
                  <a:pt x="12122" y="2558"/>
                </a:cubicBezTo>
                <a:cubicBezTo>
                  <a:pt x="11817" y="2573"/>
                  <a:pt x="11552" y="2595"/>
                  <a:pt x="11534" y="2605"/>
                </a:cubicBezTo>
                <a:cubicBezTo>
                  <a:pt x="11508" y="2619"/>
                  <a:pt x="11498" y="2545"/>
                  <a:pt x="11490" y="2285"/>
                </a:cubicBezTo>
                <a:lnTo>
                  <a:pt x="11478" y="1946"/>
                </a:lnTo>
                <a:lnTo>
                  <a:pt x="10519" y="1932"/>
                </a:lnTo>
                <a:cubicBezTo>
                  <a:pt x="9655" y="1919"/>
                  <a:pt x="9556" y="1925"/>
                  <a:pt x="9519" y="2009"/>
                </a:cubicBezTo>
                <a:cubicBezTo>
                  <a:pt x="9481" y="2095"/>
                  <a:pt x="9476" y="2094"/>
                  <a:pt x="9463" y="2009"/>
                </a:cubicBezTo>
                <a:cubicBezTo>
                  <a:pt x="9451" y="1928"/>
                  <a:pt x="9393" y="1918"/>
                  <a:pt x="8979" y="1918"/>
                </a:cubicBezTo>
                <a:cubicBezTo>
                  <a:pt x="8720" y="1918"/>
                  <a:pt x="8492" y="1902"/>
                  <a:pt x="8473" y="1884"/>
                </a:cubicBezTo>
                <a:cubicBezTo>
                  <a:pt x="8437" y="1849"/>
                  <a:pt x="8354" y="1467"/>
                  <a:pt x="8325" y="1201"/>
                </a:cubicBezTo>
                <a:cubicBezTo>
                  <a:pt x="8302" y="981"/>
                  <a:pt x="8232" y="958"/>
                  <a:pt x="7558" y="971"/>
                </a:cubicBezTo>
                <a:lnTo>
                  <a:pt x="6984" y="981"/>
                </a:lnTo>
                <a:lnTo>
                  <a:pt x="6897" y="751"/>
                </a:lnTo>
                <a:cubicBezTo>
                  <a:pt x="6850" y="624"/>
                  <a:pt x="6805" y="533"/>
                  <a:pt x="6799" y="550"/>
                </a:cubicBezTo>
                <a:cubicBezTo>
                  <a:pt x="6792" y="567"/>
                  <a:pt x="6780" y="533"/>
                  <a:pt x="6773" y="474"/>
                </a:cubicBezTo>
                <a:cubicBezTo>
                  <a:pt x="6740" y="226"/>
                  <a:pt x="6704" y="97"/>
                  <a:pt x="6651" y="48"/>
                </a:cubicBezTo>
                <a:cubicBezTo>
                  <a:pt x="6622" y="20"/>
                  <a:pt x="6227" y="3"/>
                  <a:pt x="5831" y="0"/>
                </a:cubicBezTo>
                <a:close/>
              </a:path>
            </a:pathLst>
          </a:custGeom>
          <a:ln w="12700">
            <a:miter lim="400000"/>
          </a:ln>
        </p:spPr>
      </p:pic>
      <p:sp>
        <p:nvSpPr>
          <p:cNvPr id="582" name="Rectangle"/>
          <p:cNvSpPr/>
          <p:nvPr/>
        </p:nvSpPr>
        <p:spPr>
          <a:xfrm>
            <a:off x="11299031" y="5653977"/>
            <a:ext cx="1946725" cy="6636951"/>
          </a:xfrm>
          <a:prstGeom prst="rect">
            <a:avLst/>
          </a:prstGeom>
          <a:solidFill>
            <a:srgbClr val="F0F0F0"/>
          </a:solidFill>
          <a:ln w="12700">
            <a:miter lim="400000"/>
          </a:ln>
        </p:spPr>
        <p:txBody>
          <a:bodyPr lIns="71437" tIns="71437" rIns="71437" bIns="71437" anchor="ctr"/>
          <a:lstStyle/>
          <a:p>
            <a:pPr defTabSz="821531">
              <a:defRPr>
                <a:solidFill>
                  <a:srgbClr val="FFFFFF"/>
                </a:solidFill>
              </a:defRPr>
            </a:pPr>
          </a:p>
        </p:txBody>
      </p:sp>
      <p:grpSp>
        <p:nvGrpSpPr>
          <p:cNvPr id="585" name="The Foundation of our Hope is the Resurrection of Christ"/>
          <p:cNvGrpSpPr/>
          <p:nvPr/>
        </p:nvGrpSpPr>
        <p:grpSpPr>
          <a:xfrm>
            <a:off x="-178389" y="10762"/>
            <a:ext cx="24740778" cy="2087881"/>
            <a:chOff x="0" y="0"/>
            <a:chExt cx="24740776" cy="2087879"/>
          </a:xfrm>
        </p:grpSpPr>
        <p:sp>
          <p:nvSpPr>
            <p:cNvPr id="584" name="The Foundation of our Hope is the Resurrection of Christ"/>
            <p:cNvSpPr txBox="1"/>
            <p:nvPr/>
          </p:nvSpPr>
          <p:spPr>
            <a:xfrm>
              <a:off x="457200" y="431799"/>
              <a:ext cx="23877177" cy="1262382"/>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821531">
                <a:defRPr b="1" sz="68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583"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4">
              <a:extLst/>
            </a:blip>
            <a:stretch>
              <a:fillRect/>
            </a:stretch>
          </p:blipFill>
          <p:spPr>
            <a:xfrm>
              <a:off x="0" y="0"/>
              <a:ext cx="24740777" cy="2087880"/>
            </a:xfrm>
            <a:prstGeom prst="rect">
              <a:avLst/>
            </a:prstGeom>
            <a:effectLst/>
          </p:spPr>
        </p:pic>
      </p:grpSp>
      <p:sp>
        <p:nvSpPr>
          <p:cNvPr id="586" name="H…"/>
          <p:cNvSpPr txBox="1"/>
          <p:nvPr/>
        </p:nvSpPr>
        <p:spPr>
          <a:xfrm>
            <a:off x="16493156" y="7031236"/>
            <a:ext cx="1576917" cy="3510916"/>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821531">
              <a:lnSpc>
                <a:spcPct val="80000"/>
              </a:lnSpc>
              <a:defRPr sz="62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H</a:t>
            </a:r>
          </a:p>
          <a:p>
            <a:pPr defTabSz="821531">
              <a:lnSpc>
                <a:spcPct val="80000"/>
              </a:lnSpc>
              <a:defRPr sz="62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O</a:t>
            </a:r>
          </a:p>
          <a:p>
            <a:pPr defTabSz="821531">
              <a:lnSpc>
                <a:spcPct val="80000"/>
              </a:lnSpc>
              <a:defRPr sz="62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P</a:t>
            </a:r>
          </a:p>
          <a:p>
            <a:pPr defTabSz="821531">
              <a:lnSpc>
                <a:spcPct val="80000"/>
              </a:lnSpc>
              <a:defRPr sz="62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E</a:t>
            </a:r>
          </a:p>
        </p:txBody>
      </p:sp>
      <p:sp>
        <p:nvSpPr>
          <p:cNvPr id="587" name="The…"/>
          <p:cNvSpPr txBox="1"/>
          <p:nvPr/>
        </p:nvSpPr>
        <p:spPr>
          <a:xfrm>
            <a:off x="14702665" y="6146067"/>
            <a:ext cx="1576917" cy="4878706"/>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821531">
              <a:lnSpc>
                <a:spcPct val="90000"/>
              </a:lnSpc>
              <a:defRPr sz="38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The </a:t>
            </a:r>
          </a:p>
          <a:p>
            <a:pPr defTabSz="821531">
              <a:lnSpc>
                <a:spcPct val="90000"/>
              </a:lnSpc>
              <a:defRPr sz="20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p>
          <a:p>
            <a:pPr defTabSz="821531">
              <a:lnSpc>
                <a:spcPct val="90000"/>
              </a:lnSpc>
              <a:defRPr sz="38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p>
          <a:p>
            <a:pPr defTabSz="821531">
              <a:lnSpc>
                <a:spcPct val="90000"/>
              </a:lnSpc>
              <a:defRPr sz="38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G</a:t>
            </a:r>
          </a:p>
          <a:p>
            <a:pPr defTabSz="821531">
              <a:lnSpc>
                <a:spcPct val="90000"/>
              </a:lnSpc>
              <a:defRPr sz="38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O</a:t>
            </a:r>
          </a:p>
          <a:p>
            <a:pPr defTabSz="821531">
              <a:lnSpc>
                <a:spcPct val="90000"/>
              </a:lnSpc>
              <a:defRPr sz="38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S</a:t>
            </a:r>
          </a:p>
          <a:p>
            <a:pPr defTabSz="821531">
              <a:lnSpc>
                <a:spcPct val="90000"/>
              </a:lnSpc>
              <a:defRPr sz="38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P</a:t>
            </a:r>
          </a:p>
          <a:p>
            <a:pPr defTabSz="821531">
              <a:lnSpc>
                <a:spcPct val="90000"/>
              </a:lnSpc>
              <a:defRPr sz="38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E</a:t>
            </a:r>
          </a:p>
          <a:p>
            <a:pPr defTabSz="821531">
              <a:lnSpc>
                <a:spcPct val="90000"/>
              </a:lnSpc>
              <a:defRPr sz="3800">
                <a:solidFill>
                  <a:srgbClr val="FFFFFF"/>
                </a:solidFill>
                <a:effectLst>
                  <a:outerShdw sx="100000" sy="100000" kx="0" ky="0" algn="b" rotWithShape="0" blurRad="12700" dist="63500" dir="18900000">
                    <a:srgbClr val="000000"/>
                  </a:outerShdw>
                </a:effectLst>
                <a:latin typeface="Charlesworth Bold"/>
                <a:ea typeface="Charlesworth Bold"/>
                <a:cs typeface="Charlesworth Bold"/>
                <a:sym typeface="Charlesworth Bold"/>
              </a:defRPr>
            </a:pPr>
            <a:r>
              <a:t>L</a:t>
            </a:r>
          </a:p>
        </p:txBody>
      </p:sp>
      <p:sp>
        <p:nvSpPr>
          <p:cNvPr id="588" name="P…"/>
          <p:cNvSpPr txBox="1"/>
          <p:nvPr/>
        </p:nvSpPr>
        <p:spPr>
          <a:xfrm>
            <a:off x="18140768" y="6720245"/>
            <a:ext cx="1137531" cy="4204336"/>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P</a:t>
            </a:r>
          </a:p>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R</a:t>
            </a:r>
          </a:p>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E</a:t>
            </a:r>
          </a:p>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A</a:t>
            </a:r>
          </a:p>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C</a:t>
            </a:r>
          </a:p>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H</a:t>
            </a:r>
          </a:p>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I</a:t>
            </a:r>
          </a:p>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N</a:t>
            </a:r>
          </a:p>
          <a:p>
            <a:pPr defTabSz="821531">
              <a:lnSpc>
                <a:spcPct val="90000"/>
              </a:lnSpc>
              <a:defRPr b="1" sz="3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G</a:t>
            </a:r>
          </a:p>
        </p:txBody>
      </p:sp>
      <p:sp>
        <p:nvSpPr>
          <p:cNvPr id="589" name="F…"/>
          <p:cNvSpPr txBox="1"/>
          <p:nvPr/>
        </p:nvSpPr>
        <p:spPr>
          <a:xfrm>
            <a:off x="19208088" y="6431925"/>
            <a:ext cx="1137530" cy="5491958"/>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F</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O</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R</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G</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I</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V</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E</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N</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E</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S</a:t>
            </a:r>
          </a:p>
          <a:p>
            <a:pPr defTabSz="821531">
              <a:lnSpc>
                <a:spcPct val="50000"/>
              </a:lnSpc>
              <a:defRPr sz="32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S</a:t>
            </a:r>
          </a:p>
        </p:txBody>
      </p:sp>
      <p:sp>
        <p:nvSpPr>
          <p:cNvPr id="590" name="OUR"/>
          <p:cNvSpPr txBox="1"/>
          <p:nvPr/>
        </p:nvSpPr>
        <p:spPr>
          <a:xfrm>
            <a:off x="16582719" y="5857651"/>
            <a:ext cx="1397789" cy="752476"/>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lnSpc>
                <a:spcPct val="90000"/>
              </a:lnSpc>
              <a:defRPr sz="3800">
                <a:solidFill>
                  <a:srgbClr val="FFFFFF"/>
                </a:solidFill>
                <a:effectLst>
                  <a:outerShdw sx="100000" sy="100000" kx="0" ky="0" algn="b" rotWithShape="0" blurRad="12700" dist="63500" dir="18900000">
                    <a:srgbClr val="000000"/>
                  </a:outerShdw>
                </a:effectLst>
                <a:latin typeface="Antique"/>
                <a:ea typeface="Antique"/>
                <a:cs typeface="Antique"/>
                <a:sym typeface="Antique"/>
              </a:defRPr>
            </a:lvl1pPr>
          </a:lstStyle>
          <a:p>
            <a:pPr/>
            <a:r>
              <a:t>OUR</a:t>
            </a:r>
          </a:p>
        </p:txBody>
      </p:sp>
      <p:sp>
        <p:nvSpPr>
          <p:cNvPr id="591" name="H…"/>
          <p:cNvSpPr txBox="1"/>
          <p:nvPr/>
        </p:nvSpPr>
        <p:spPr>
          <a:xfrm>
            <a:off x="5444180" y="8279454"/>
            <a:ext cx="1576918" cy="2258696"/>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821531">
              <a:lnSpc>
                <a:spcPct val="80000"/>
              </a:lnSpc>
              <a:defRPr b="1" sz="4200">
                <a:solidFill>
                  <a:srgbClr val="FFD479">
                    <a:alpha val="67388"/>
                  </a:srgbClr>
                </a:solidFill>
                <a:effectLst>
                  <a:outerShdw sx="100000" sy="100000" kx="0" ky="0" algn="b" rotWithShape="0" blurRad="12700" dist="63500" dir="18900000">
                    <a:srgbClr val="000000"/>
                  </a:outerShdw>
                </a:effectLst>
                <a:latin typeface="Engravers MT"/>
                <a:ea typeface="Engravers MT"/>
                <a:cs typeface="Engravers MT"/>
                <a:sym typeface="Engravers MT"/>
              </a:defRPr>
            </a:pPr>
            <a:r>
              <a:t>H</a:t>
            </a:r>
          </a:p>
          <a:p>
            <a:pPr defTabSz="821531">
              <a:lnSpc>
                <a:spcPct val="80000"/>
              </a:lnSpc>
              <a:defRPr b="1" sz="4200">
                <a:solidFill>
                  <a:srgbClr val="FFD479">
                    <a:alpha val="67388"/>
                  </a:srgbClr>
                </a:solidFill>
                <a:effectLst>
                  <a:outerShdw sx="100000" sy="100000" kx="0" ky="0" algn="b" rotWithShape="0" blurRad="12700" dist="63500" dir="18900000">
                    <a:srgbClr val="000000"/>
                  </a:outerShdw>
                </a:effectLst>
                <a:latin typeface="Engravers MT"/>
                <a:ea typeface="Engravers MT"/>
                <a:cs typeface="Engravers MT"/>
                <a:sym typeface="Engravers MT"/>
              </a:defRPr>
            </a:pPr>
            <a:r>
              <a:t>O</a:t>
            </a:r>
          </a:p>
          <a:p>
            <a:pPr defTabSz="821531">
              <a:lnSpc>
                <a:spcPct val="80000"/>
              </a:lnSpc>
              <a:defRPr b="1" sz="4200">
                <a:solidFill>
                  <a:srgbClr val="FFD479">
                    <a:alpha val="67388"/>
                  </a:srgbClr>
                </a:solidFill>
                <a:effectLst>
                  <a:outerShdw sx="100000" sy="100000" kx="0" ky="0" algn="b" rotWithShape="0" blurRad="12700" dist="63500" dir="18900000">
                    <a:srgbClr val="000000"/>
                  </a:outerShdw>
                </a:effectLst>
                <a:latin typeface="Engravers MT"/>
                <a:ea typeface="Engravers MT"/>
                <a:cs typeface="Engravers MT"/>
                <a:sym typeface="Engravers MT"/>
              </a:defRPr>
            </a:pPr>
            <a:r>
              <a:t>P</a:t>
            </a:r>
          </a:p>
          <a:p>
            <a:pPr defTabSz="821531">
              <a:lnSpc>
                <a:spcPct val="80000"/>
              </a:lnSpc>
              <a:defRPr b="1" sz="4200">
                <a:solidFill>
                  <a:srgbClr val="FFD479">
                    <a:alpha val="67388"/>
                  </a:srgbClr>
                </a:solidFill>
                <a:effectLst>
                  <a:outerShdw sx="100000" sy="100000" kx="0" ky="0" algn="b" rotWithShape="0" blurRad="12700" dist="63500" dir="18900000">
                    <a:srgbClr val="000000"/>
                  </a:outerShdw>
                </a:effectLst>
                <a:latin typeface="Engravers MT"/>
                <a:ea typeface="Engravers MT"/>
                <a:cs typeface="Engravers MT"/>
                <a:sym typeface="Engravers MT"/>
              </a:defRPr>
            </a:pPr>
            <a:r>
              <a:t>E</a:t>
            </a:r>
          </a:p>
        </p:txBody>
      </p:sp>
      <p:sp>
        <p:nvSpPr>
          <p:cNvPr id="592" name="O.T."/>
          <p:cNvSpPr txBox="1"/>
          <p:nvPr/>
        </p:nvSpPr>
        <p:spPr>
          <a:xfrm>
            <a:off x="5850356" y="6958596"/>
            <a:ext cx="764567" cy="536576"/>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lnSpc>
                <a:spcPct val="90000"/>
              </a:lnSpc>
              <a:defRPr sz="2400">
                <a:solidFill>
                  <a:srgbClr val="FFFFFF"/>
                </a:solidFill>
                <a:effectLst>
                  <a:outerShdw sx="100000" sy="100000" kx="0" ky="0" algn="b" rotWithShape="0" blurRad="12700" dist="63500" dir="18900000">
                    <a:srgbClr val="000000"/>
                  </a:outerShdw>
                </a:effectLst>
                <a:latin typeface="Antique"/>
                <a:ea typeface="Antique"/>
                <a:cs typeface="Antique"/>
                <a:sym typeface="Antique"/>
              </a:defRPr>
            </a:lvl1pPr>
          </a:lstStyle>
          <a:p>
            <a:pPr/>
            <a:r>
              <a:t>O.T.</a:t>
            </a:r>
          </a:p>
        </p:txBody>
      </p:sp>
      <p:sp>
        <p:nvSpPr>
          <p:cNvPr id="593" name="Our…"/>
          <p:cNvSpPr txBox="1"/>
          <p:nvPr/>
        </p:nvSpPr>
        <p:spPr>
          <a:xfrm>
            <a:off x="13351563" y="6197626"/>
            <a:ext cx="1137531" cy="5960555"/>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Our</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R</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E</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S</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U</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R</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R</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E</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C</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T</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I</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O</a:t>
            </a:r>
          </a:p>
          <a:p>
            <a:pPr defTabSz="821531">
              <a:lnSpc>
                <a:spcPct val="50000"/>
              </a:lnSpc>
              <a:defRPr sz="28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N</a:t>
            </a:r>
          </a:p>
        </p:txBody>
      </p:sp>
      <p:sp>
        <p:nvSpPr>
          <p:cNvPr id="594" name="WHY WE (PHARISEES) BELIEVE IN A BODILY RESURRECTION"/>
          <p:cNvSpPr txBox="1"/>
          <p:nvPr/>
        </p:nvSpPr>
        <p:spPr>
          <a:xfrm rot="16200000">
            <a:off x="4290972" y="8111489"/>
            <a:ext cx="6747463" cy="1184276"/>
          </a:xfrm>
          <a:prstGeom prst="rect">
            <a:avLst/>
          </a:prstGeom>
          <a:solidFill>
            <a:srgbClr val="495364">
              <a:alpha val="74002"/>
            </a:srgb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sz="3600">
                <a:solidFill>
                  <a:srgbClr val="FFFFFF"/>
                </a:solidFill>
              </a:defRPr>
            </a:lvl1pPr>
          </a:lstStyle>
          <a:p>
            <a:pPr/>
            <a:r>
              <a:t>WHY WE (PHARISEES) BELIEVE IN A BODILY RESURRECTION</a:t>
            </a:r>
          </a:p>
        </p:txBody>
      </p:sp>
      <p:sp>
        <p:nvSpPr>
          <p:cNvPr id="595" name="The Errors of The Sadducees"/>
          <p:cNvSpPr txBox="1"/>
          <p:nvPr/>
        </p:nvSpPr>
        <p:spPr>
          <a:xfrm rot="16200000">
            <a:off x="6091441" y="8332489"/>
            <a:ext cx="6212260" cy="979848"/>
          </a:xfrm>
          <a:prstGeom prst="rect">
            <a:avLst/>
          </a:prstGeom>
          <a:ln w="12700">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821531">
              <a:lnSpc>
                <a:spcPct val="70000"/>
              </a:lnSpc>
              <a:defRPr sz="3400">
                <a:solidFill>
                  <a:srgbClr val="FFFFFF"/>
                </a:solidFill>
                <a:effectLst>
                  <a:outerShdw sx="100000" sy="100000" kx="0" ky="0" algn="b" rotWithShape="0" blurRad="63500" dist="63500" dir="18900000">
                    <a:srgbClr val="000000"/>
                  </a:outerShdw>
                </a:effectLst>
                <a:latin typeface="Abject Failure"/>
                <a:ea typeface="Abject Failure"/>
                <a:cs typeface="Abject Failure"/>
                <a:sym typeface="Abject Failure"/>
              </a:defRPr>
            </a:lvl1pPr>
          </a:lstStyle>
          <a:p>
            <a:pPr/>
            <a:r>
              <a:t>The Errors of The Sadducees </a:t>
            </a:r>
          </a:p>
        </p:txBody>
      </p:sp>
      <p:pic>
        <p:nvPicPr>
          <p:cNvPr id="596" name="BODILY RESURRECTION BODILY RESURRECTION" descr="BODILY RESURRECTION BODILY RESURRECTION"/>
          <p:cNvPicPr>
            <a:picLocks noChangeAspect="0"/>
          </p:cNvPicPr>
          <p:nvPr/>
        </p:nvPicPr>
        <p:blipFill>
          <a:blip r:embed="rId5">
            <a:extLst/>
          </a:blip>
          <a:stretch>
            <a:fillRect/>
          </a:stretch>
        </p:blipFill>
        <p:spPr>
          <a:xfrm rot="21360000">
            <a:off x="9418914" y="12172875"/>
            <a:ext cx="5656982" cy="1536393"/>
          </a:xfrm>
          <a:prstGeom prst="rect">
            <a:avLst/>
          </a:prstGeom>
          <a:effectLst>
            <a:outerShdw sx="100000" sy="100000" kx="0" ky="0" algn="b" rotWithShape="0" blurRad="228600" dist="114300" dir="1805750">
              <a:srgbClr val="000000">
                <a:alpha val="50000"/>
              </a:srgbClr>
            </a:outerShdw>
          </a:effectLst>
        </p:spPr>
      </p:pic>
      <p:grpSp>
        <p:nvGrpSpPr>
          <p:cNvPr id="599" name="Group"/>
          <p:cNvGrpSpPr/>
          <p:nvPr/>
        </p:nvGrpSpPr>
        <p:grpSpPr>
          <a:xfrm>
            <a:off x="11286971" y="5653549"/>
            <a:ext cx="1970882" cy="6790993"/>
            <a:chOff x="0" y="10254"/>
            <a:chExt cx="1970881" cy="6790992"/>
          </a:xfrm>
        </p:grpSpPr>
        <p:pic>
          <p:nvPicPr>
            <p:cNvPr id="597" name="Image" descr="Image"/>
            <p:cNvPicPr>
              <a:picLocks noChangeAspect="1"/>
            </p:cNvPicPr>
            <p:nvPr/>
          </p:nvPicPr>
          <p:blipFill>
            <a:blip r:embed="rId3">
              <a:extLst/>
            </a:blip>
            <a:srcRect l="44709" t="25033" r="47053" b="11111"/>
            <a:stretch>
              <a:fillRect/>
            </a:stretch>
          </p:blipFill>
          <p:spPr>
            <a:xfrm>
              <a:off x="0" y="10254"/>
              <a:ext cx="1970882" cy="6790993"/>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10983" y="7"/>
                  </a:moveTo>
                  <a:cubicBezTo>
                    <a:pt x="1705" y="-10"/>
                    <a:pt x="642" y="-1"/>
                    <a:pt x="244" y="104"/>
                  </a:cubicBezTo>
                  <a:cubicBezTo>
                    <a:pt x="120" y="136"/>
                    <a:pt x="70" y="139"/>
                    <a:pt x="0" y="152"/>
                  </a:cubicBezTo>
                  <a:lnTo>
                    <a:pt x="0" y="21590"/>
                  </a:lnTo>
                  <a:lnTo>
                    <a:pt x="21600" y="21590"/>
                  </a:lnTo>
                  <a:lnTo>
                    <a:pt x="21600" y="790"/>
                  </a:lnTo>
                  <a:cubicBezTo>
                    <a:pt x="21511" y="732"/>
                    <a:pt x="21452" y="629"/>
                    <a:pt x="21400" y="447"/>
                  </a:cubicBezTo>
                  <a:lnTo>
                    <a:pt x="21278" y="24"/>
                  </a:lnTo>
                  <a:lnTo>
                    <a:pt x="10983" y="7"/>
                  </a:lnTo>
                  <a:close/>
                </a:path>
              </a:pathLst>
            </a:custGeom>
            <a:ln w="12700" cap="flat">
              <a:noFill/>
              <a:miter lim="400000"/>
            </a:ln>
            <a:effectLst/>
          </p:spPr>
        </p:pic>
        <p:sp>
          <p:nvSpPr>
            <p:cNvPr id="598" name="JESUS’ BODILY RESURRECTION"/>
            <p:cNvSpPr txBox="1"/>
            <p:nvPr/>
          </p:nvSpPr>
          <p:spPr>
            <a:xfrm rot="16200000">
              <a:off x="-1809940" y="2741623"/>
              <a:ext cx="5590552" cy="1399430"/>
            </a:xfrm>
            <a:prstGeom prst="rect">
              <a:avLst/>
            </a:prstGeom>
            <a:gradFill flip="none" rotWithShape="1">
              <a:gsLst>
                <a:gs pos="0">
                  <a:srgbClr val="945200">
                    <a:alpha val="32039"/>
                  </a:srgbClr>
                </a:gs>
                <a:gs pos="100000">
                  <a:srgbClr val="945200">
                    <a:alpha val="32146"/>
                  </a:srgbClr>
                </a:gs>
              </a:gsLst>
              <a:lin ang="5400000" scaled="0"/>
            </a:gradFill>
            <a:ln w="12700" cap="flat">
              <a:noFill/>
              <a:miter lim="400000"/>
            </a:ln>
            <a:effectLst>
              <a:outerShdw sx="100000" sy="100000" kx="0" ky="0" algn="b" rotWithShape="0" blurRad="228600" dist="114300" dir="1805750">
                <a:srgbClr val="000000">
                  <a:alpha val="99593"/>
                </a:srgbClr>
              </a:outerShdw>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lnSpc>
                  <a:spcPct val="90000"/>
                </a:lnSpc>
                <a:defRPr b="1" sz="46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JESUS’ BODILY RESURRECTION</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2" grpId="1" fill="hold">
                                  <p:stCondLst>
                                    <p:cond delay="0"/>
                                  </p:stCondLst>
                                  <p:iterate type="el" backwards="0">
                                    <p:tmAbs val="0"/>
                                  </p:iterate>
                                  <p:childTnLst>
                                    <p:set>
                                      <p:cBhvr>
                                        <p:cTn id="6" fill="hold"/>
                                        <p:tgtEl>
                                          <p:spTgt spid="599"/>
                                        </p:tgtEl>
                                        <p:attrNameLst>
                                          <p:attrName>style.visibility</p:attrName>
                                        </p:attrNameLst>
                                      </p:cBhvr>
                                      <p:to>
                                        <p:strVal val="visible"/>
                                      </p:to>
                                    </p:set>
                                    <p:anim calcmode="lin" valueType="num">
                                      <p:cBhvr>
                                        <p:cTn id="7" dur="1000" fill="hold"/>
                                        <p:tgtEl>
                                          <p:spTgt spid="599"/>
                                        </p:tgtEl>
                                        <p:attrNameLst>
                                          <p:attrName>ppt_x</p:attrName>
                                        </p:attrNameLst>
                                      </p:cBhvr>
                                      <p:tavLst>
                                        <p:tav tm="0">
                                          <p:val>
                                            <p:strVal val="1+#ppt_w/2"/>
                                          </p:val>
                                        </p:tav>
                                        <p:tav tm="100000">
                                          <p:val>
                                            <p:strVal val="#ppt_x"/>
                                          </p:val>
                                        </p:tav>
                                      </p:tavLst>
                                    </p:anim>
                                    <p:anim calcmode="lin" valueType="num">
                                      <p:cBhvr>
                                        <p:cTn id="8" dur="1000" fill="hold"/>
                                        <p:tgtEl>
                                          <p:spTgt spid="5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9"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1"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602" name="&gt;&gt;&gt;&gt; OUR RESURRECTION &lt;&lt;&lt;&lt;"/>
          <p:cNvSpPr txBox="1"/>
          <p:nvPr/>
        </p:nvSpPr>
        <p:spPr>
          <a:xfrm>
            <a:off x="110825" y="6806303"/>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603" name="Implications of"/>
          <p:cNvSpPr txBox="1"/>
          <p:nvPr/>
        </p:nvSpPr>
        <p:spPr>
          <a:xfrm>
            <a:off x="458333" y="5309105"/>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04" name="Image" descr="Image"/>
          <p:cNvPicPr>
            <a:picLocks noChangeAspect="0"/>
          </p:cNvPicPr>
          <p:nvPr/>
        </p:nvPicPr>
        <p:blipFill>
          <a:blip r:embed="rId3">
            <a:extLst/>
          </a:blip>
          <a:stretch>
            <a:fillRect/>
          </a:stretch>
        </p:blipFill>
        <p:spPr>
          <a:xfrm>
            <a:off x="8712355" y="5493239"/>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605" name="BY FAR, THE MOST COMPREHENSIVE TREATMENT OF OUR RESURRECTION IS FOUND IN 1 CORINTHIANS 15"/>
          <p:cNvSpPr txBox="1"/>
          <p:nvPr/>
        </p:nvSpPr>
        <p:spPr>
          <a:xfrm>
            <a:off x="608838" y="10016099"/>
            <a:ext cx="23166324" cy="2063069"/>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642937">
              <a:defRPr b="1" sz="6600">
                <a:solidFill>
                  <a:srgbClr val="000000"/>
                </a:solidFill>
                <a:latin typeface="Times New Roman"/>
                <a:ea typeface="Times New Roman"/>
                <a:cs typeface="Times New Roman"/>
                <a:sym typeface="Times New Roman"/>
              </a:defRPr>
            </a:lvl1pPr>
          </a:lstStyle>
          <a:p>
            <a:pPr/>
            <a:r>
              <a:t>BY FAR, THE MOST COMPREHENSIVE TREATMENT OF OUR RESURRECTION IS FOUND IN 1 CORINTHIANS 15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9" name="RESURRECTION EVIDENCE"/>
          <p:cNvGrpSpPr/>
          <p:nvPr/>
        </p:nvGrpSpPr>
        <p:grpSpPr>
          <a:xfrm>
            <a:off x="3194478" y="231113"/>
            <a:ext cx="17995044" cy="2217738"/>
            <a:chOff x="0" y="0"/>
            <a:chExt cx="17995042" cy="2217737"/>
          </a:xfrm>
        </p:grpSpPr>
        <p:sp>
          <p:nvSpPr>
            <p:cNvPr id="188" name="RESURRECTION EVIDENCE"/>
            <p:cNvSpPr/>
            <p:nvPr/>
          </p:nvSpPr>
          <p:spPr>
            <a:xfrm>
              <a:off x="165099" y="114300"/>
              <a:ext cx="17664844" cy="1785938"/>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EVIDENCE</a:t>
              </a:r>
            </a:p>
          </p:txBody>
        </p:sp>
        <p:pic>
          <p:nvPicPr>
            <p:cNvPr id="187" name="RESURRECTION EVIDENCE RESURRECTION EVIDENCE" descr="RESURRECTION EVIDENCE RESURRECTION EVIDENCE"/>
            <p:cNvPicPr>
              <a:picLocks noChangeAspect="0"/>
            </p:cNvPicPr>
            <p:nvPr/>
          </p:nvPicPr>
          <p:blipFill>
            <a:blip r:embed="rId2">
              <a:extLst/>
            </a:blip>
            <a:stretch>
              <a:fillRect/>
            </a:stretch>
          </p:blipFill>
          <p:spPr>
            <a:xfrm>
              <a:off x="-1" y="0"/>
              <a:ext cx="17995044" cy="2217738"/>
            </a:xfrm>
            <a:prstGeom prst="rect">
              <a:avLst/>
            </a:prstGeom>
            <a:effectLst/>
          </p:spPr>
        </p:pic>
      </p:grpSp>
      <p:pic>
        <p:nvPicPr>
          <p:cNvPr id="190" name="Image" descr="Image"/>
          <p:cNvPicPr>
            <a:picLocks noChangeAspect="0"/>
          </p:cNvPicPr>
          <p:nvPr/>
        </p:nvPicPr>
        <p:blipFill>
          <a:blip r:embed="rId3">
            <a:extLst/>
          </a:blip>
          <a:stretch>
            <a:fillRect/>
          </a:stretch>
        </p:blipFill>
        <p:spPr>
          <a:xfrm>
            <a:off x="343643" y="2265228"/>
            <a:ext cx="7606067" cy="11345601"/>
          </a:xfrm>
          <a:prstGeom prst="rect">
            <a:avLst/>
          </a:prstGeom>
          <a:effectLst>
            <a:outerShdw sx="100000" sy="100000" kx="0" ky="0" algn="b" rotWithShape="0" blurRad="203200" dist="101600" dir="2700000">
              <a:srgbClr val="000000">
                <a:alpha val="37979"/>
              </a:srgbClr>
            </a:outerShdw>
          </a:effectLst>
        </p:spPr>
      </p:pic>
      <p:sp>
        <p:nvSpPr>
          <p:cNvPr id="191" name="Eyewitness testimony…"/>
          <p:cNvSpPr/>
          <p:nvPr/>
        </p:nvSpPr>
        <p:spPr>
          <a:xfrm>
            <a:off x="8431010" y="2933845"/>
            <a:ext cx="15463025" cy="9480948"/>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020198" indent="-1020198" algn="l" defTabSz="821531">
              <a:spcBef>
                <a:spcPts val="1200"/>
              </a:spcBef>
              <a:buClr>
                <a:srgbClr val="FFD479"/>
              </a:buClr>
              <a:buSzPct val="80000"/>
              <a:buFont typeface="Zapf Dingbats"/>
              <a:buBlip>
                <a:blip r:embed="rId4"/>
              </a:buBlip>
              <a:defRPr b="1" sz="7900">
                <a:solidFill>
                  <a:srgbClr val="000000"/>
                </a:solidFill>
                <a:latin typeface="Century Gothic"/>
                <a:ea typeface="Century Gothic"/>
                <a:cs typeface="Century Gothic"/>
                <a:sym typeface="Century Gothic"/>
              </a:defRPr>
            </a:pPr>
            <a:r>
              <a:t>Eyewitness testimony</a:t>
            </a:r>
          </a:p>
          <a:p>
            <a:pPr lvl="1" marL="1373677" indent="-1030777" algn="l" defTabSz="821531">
              <a:spcBef>
                <a:spcPts val="1200"/>
              </a:spcBef>
              <a:buClr>
                <a:srgbClr val="FFD479"/>
              </a:buClr>
              <a:buSzPct val="80000"/>
              <a:buFont typeface="Zapf Dingbats"/>
              <a:buBlip>
                <a:blip r:embed="rId5"/>
              </a:buBlip>
              <a:defRPr sz="7900">
                <a:solidFill>
                  <a:srgbClr val="000000"/>
                </a:solidFill>
                <a:latin typeface="Century Gothic"/>
                <a:ea typeface="Century Gothic"/>
                <a:cs typeface="Century Gothic"/>
                <a:sym typeface="Century Gothic"/>
              </a:defRPr>
            </a:pPr>
            <a:r>
              <a:t>The women …</a:t>
            </a:r>
          </a:p>
          <a:p>
            <a:pPr lvl="1" marL="1373677" indent="-1030777" algn="l" defTabSz="821531">
              <a:spcBef>
                <a:spcPts val="1200"/>
              </a:spcBef>
              <a:buClr>
                <a:srgbClr val="FFD479"/>
              </a:buClr>
              <a:buSzPct val="80000"/>
              <a:buFont typeface="Zapf Dingbats"/>
              <a:buBlip>
                <a:blip r:embed="rId5"/>
              </a:buBlip>
              <a:defRPr sz="7900">
                <a:solidFill>
                  <a:srgbClr val="000000"/>
                </a:solidFill>
                <a:latin typeface="Century Gothic"/>
                <a:ea typeface="Century Gothic"/>
                <a:cs typeface="Century Gothic"/>
                <a:sym typeface="Century Gothic"/>
              </a:defRPr>
            </a:pPr>
            <a:r>
              <a:t>The apostles …</a:t>
            </a:r>
          </a:p>
          <a:p>
            <a:pPr lvl="1" marL="1373677" indent="-1030777" algn="l" defTabSz="821531">
              <a:spcBef>
                <a:spcPts val="1200"/>
              </a:spcBef>
              <a:buClr>
                <a:srgbClr val="FFD479"/>
              </a:buClr>
              <a:buSzPct val="80000"/>
              <a:buFont typeface="Zapf Dingbats"/>
              <a:buBlip>
                <a:blip r:embed="rId5"/>
              </a:buBlip>
              <a:defRPr sz="7900">
                <a:solidFill>
                  <a:srgbClr val="000000"/>
                </a:solidFill>
                <a:latin typeface="Century Gothic"/>
                <a:ea typeface="Century Gothic"/>
                <a:cs typeface="Century Gothic"/>
                <a:sym typeface="Century Gothic"/>
              </a:defRPr>
            </a:pPr>
            <a:r>
              <a:t>More than 500 eyewitnesses </a:t>
            </a:r>
          </a:p>
          <a:p>
            <a:pPr lvl="1" marL="1373677" indent="-1030777" algn="l" defTabSz="821531">
              <a:spcBef>
                <a:spcPts val="1200"/>
              </a:spcBef>
              <a:buClr>
                <a:srgbClr val="FFD479"/>
              </a:buClr>
              <a:buSzPct val="80000"/>
              <a:buFont typeface="Zapf Dingbats"/>
              <a:buBlip>
                <a:blip r:embed="rId5"/>
              </a:buBlip>
              <a:defRPr sz="7900">
                <a:solidFill>
                  <a:srgbClr val="000000"/>
                </a:solidFill>
                <a:latin typeface="Century Gothic"/>
                <a:ea typeface="Century Gothic"/>
                <a:cs typeface="Century Gothic"/>
                <a:sym typeface="Century Gothic"/>
              </a:defRPr>
            </a:pPr>
            <a:r>
              <a:t>The unbelieving brother</a:t>
            </a:r>
          </a:p>
          <a:p>
            <a:pPr lvl="1" marL="1373677" indent="-1030777" algn="l" defTabSz="821531">
              <a:spcBef>
                <a:spcPts val="1200"/>
              </a:spcBef>
              <a:buClr>
                <a:srgbClr val="FFD479"/>
              </a:buClr>
              <a:buSzPct val="80000"/>
              <a:buFont typeface="Zapf Dingbats"/>
              <a:buBlip>
                <a:blip r:embed="rId5"/>
              </a:buBlip>
              <a:defRPr sz="7900">
                <a:solidFill>
                  <a:srgbClr val="000000"/>
                </a:solidFill>
                <a:latin typeface="Century Gothic"/>
                <a:ea typeface="Century Gothic"/>
                <a:cs typeface="Century Gothic"/>
                <a:sym typeface="Century Gothic"/>
              </a:defRPr>
            </a:pPr>
            <a:r>
              <a:t>The zealous enemy turned ardent, devoted, follower.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1">
                                            <p:txEl>
                                              <p:pRg st="1" end="1"/>
                                            </p:txEl>
                                          </p:spTgt>
                                        </p:tgtEl>
                                        <p:attrNameLst>
                                          <p:attrName>style.visibility</p:attrName>
                                        </p:attrNameLst>
                                      </p:cBhvr>
                                      <p:to>
                                        <p:strVal val="visible"/>
                                      </p:to>
                                    </p:set>
                                    <p:animEffect filter="fade" transition="in">
                                      <p:cBhvr>
                                        <p:cTn id="7" dur="1500"/>
                                        <p:tgtEl>
                                          <p:spTgt spid="1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91">
                                            <p:txEl>
                                              <p:pRg st="2" end="2"/>
                                            </p:txEl>
                                          </p:spTgt>
                                        </p:tgtEl>
                                        <p:attrNameLst>
                                          <p:attrName>style.visibility</p:attrName>
                                        </p:attrNameLst>
                                      </p:cBhvr>
                                      <p:to>
                                        <p:strVal val="visible"/>
                                      </p:to>
                                    </p:set>
                                    <p:animEffect filter="fade" transition="in">
                                      <p:cBhvr>
                                        <p:cTn id="12" dur="1500"/>
                                        <p:tgtEl>
                                          <p:spTgt spid="1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91">
                                            <p:txEl>
                                              <p:pRg st="3" end="3"/>
                                            </p:txEl>
                                          </p:spTgt>
                                        </p:tgtEl>
                                        <p:attrNameLst>
                                          <p:attrName>style.visibility</p:attrName>
                                        </p:attrNameLst>
                                      </p:cBhvr>
                                      <p:to>
                                        <p:strVal val="visible"/>
                                      </p:to>
                                    </p:set>
                                    <p:animEffect filter="fade" transition="in">
                                      <p:cBhvr>
                                        <p:cTn id="17" dur="1500"/>
                                        <p:tgtEl>
                                          <p:spTgt spid="1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191">
                                            <p:txEl>
                                              <p:pRg st="4" end="4"/>
                                            </p:txEl>
                                          </p:spTgt>
                                        </p:tgtEl>
                                        <p:attrNameLst>
                                          <p:attrName>style.visibility</p:attrName>
                                        </p:attrNameLst>
                                      </p:cBhvr>
                                      <p:to>
                                        <p:strVal val="visible"/>
                                      </p:to>
                                    </p:set>
                                    <p:animEffect filter="fade" transition="in">
                                      <p:cBhvr>
                                        <p:cTn id="22" dur="1500"/>
                                        <p:tgtEl>
                                          <p:spTgt spid="1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191">
                                            <p:txEl>
                                              <p:pRg st="5" end="5"/>
                                            </p:txEl>
                                          </p:spTgt>
                                        </p:tgtEl>
                                        <p:attrNameLst>
                                          <p:attrName>style.visibility</p:attrName>
                                        </p:attrNameLst>
                                      </p:cBhvr>
                                      <p:to>
                                        <p:strVal val="visible"/>
                                      </p:to>
                                    </p:set>
                                    <p:animEffect filter="fade" transition="in">
                                      <p:cBhvr>
                                        <p:cTn id="27" dur="1500"/>
                                        <p:tgtEl>
                                          <p:spTgt spid="19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09" name="The Corinthians were not denying the bodily resurrection of Jesus, but the future bodily resurrection of humanity. (vs. 11)…"/>
          <p:cNvGrpSpPr/>
          <p:nvPr/>
        </p:nvGrpSpPr>
        <p:grpSpPr>
          <a:xfrm>
            <a:off x="10040355" y="3373388"/>
            <a:ext cx="14337678" cy="10251282"/>
            <a:chOff x="0" y="0"/>
            <a:chExt cx="14337676" cy="10251281"/>
          </a:xfrm>
        </p:grpSpPr>
        <p:sp>
          <p:nvSpPr>
            <p:cNvPr id="608" name="The Corinthians were not denying the bodily resurrection of Jesus, but the future bodily resurrection of humanity. (vs. 11)…"/>
            <p:cNvSpPr txBox="1"/>
            <p:nvPr/>
          </p:nvSpPr>
          <p:spPr>
            <a:xfrm>
              <a:off x="914400" y="876300"/>
              <a:ext cx="12610477" cy="8587582"/>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marL="949568" indent="-949568" algn="l" defTabSz="821531">
                <a:spcBef>
                  <a:spcPts val="3000"/>
                </a:spcBef>
                <a:buSzPct val="80000"/>
                <a:buBlip>
                  <a:blip r:embed="rId2"/>
                </a:buBlip>
                <a:defRPr sz="6500">
                  <a:solidFill>
                    <a:srgbClr val="000000"/>
                  </a:solidFill>
                  <a:latin typeface="Century Gothic"/>
                  <a:ea typeface="Century Gothic"/>
                  <a:cs typeface="Century Gothic"/>
                  <a:sym typeface="Century Gothic"/>
                </a:defRPr>
              </a:pPr>
              <a:r>
                <a:t>The Corinthians were not denying the bodily resurrection of Jesus, but the future bodily resurrection of humanity. (vs. 11) </a:t>
              </a:r>
            </a:p>
            <a:p>
              <a:pPr marL="949568" indent="-949568" algn="l" defTabSz="821531">
                <a:spcBef>
                  <a:spcPts val="3000"/>
                </a:spcBef>
                <a:buSzPct val="80000"/>
                <a:buBlip>
                  <a:blip r:embed="rId2"/>
                </a:buBlip>
                <a:defRPr sz="6500">
                  <a:solidFill>
                    <a:srgbClr val="000000"/>
                  </a:solidFill>
                  <a:latin typeface="Century Gothic"/>
                  <a:ea typeface="Century Gothic"/>
                  <a:cs typeface="Century Gothic"/>
                  <a:sym typeface="Century Gothic"/>
                </a:defRPr>
              </a:pPr>
              <a:r>
                <a:t>If there is no resurrection of the dead, then Christ is not risen (15:12)</a:t>
              </a:r>
            </a:p>
          </p:txBody>
        </p:sp>
        <p:pic>
          <p:nvPicPr>
            <p:cNvPr id="607" name="The Corinthians were not denying the bodily resurrection of Jesus, but the future bodily resurrection of humanity. (vs. 11)… The Corinthians were not denying the bodily resurrection of Jesus, but the future bodily resurrection of humanity. (vs. 11) If th" descr="The Corinthians were not denying the bodily resurrection of Jesus, but the future bodily resurrection of humanity. (vs. 11)… The Corinthians were not denying the bodily resurrection of Jesus, but the future bodily resurrection of humanity. (vs. 11) If there is no resurrection of the dead, then Christ is not risen (15:12)"/>
            <p:cNvPicPr>
              <a:picLocks noChangeAspect="0"/>
            </p:cNvPicPr>
            <p:nvPr/>
          </p:nvPicPr>
          <p:blipFill>
            <a:blip r:embed="rId3">
              <a:extLst/>
            </a:blip>
            <a:stretch>
              <a:fillRect/>
            </a:stretch>
          </p:blipFill>
          <p:spPr>
            <a:xfrm>
              <a:off x="-1" y="0"/>
              <a:ext cx="14337678" cy="10251282"/>
            </a:xfrm>
            <a:prstGeom prst="rect">
              <a:avLst/>
            </a:prstGeom>
            <a:effectLst/>
          </p:spPr>
        </p:pic>
      </p:grpSp>
      <p:sp>
        <p:nvSpPr>
          <p:cNvPr id="610" name="1 Corinthians 15:12–20 (NASB95)…"/>
          <p:cNvSpPr txBox="1"/>
          <p:nvPr/>
        </p:nvSpPr>
        <p:spPr>
          <a:xfrm>
            <a:off x="389188" y="3641056"/>
            <a:ext cx="9480224" cy="971594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900"/>
              </a:spcBef>
              <a:defRPr b="1" sz="7200">
                <a:solidFill>
                  <a:srgbClr val="000000"/>
                </a:solidFill>
                <a:latin typeface="Times New Roman"/>
                <a:ea typeface="Times New Roman"/>
                <a:cs typeface="Times New Roman"/>
                <a:sym typeface="Times New Roman"/>
              </a:defRPr>
            </a:pPr>
            <a:r>
              <a:t>1 Corinthians 15:12–20 (NASB95) </a:t>
            </a:r>
          </a:p>
          <a:p>
            <a:pPr defTabSz="642937">
              <a:spcBef>
                <a:spcPts val="900"/>
              </a:spcBef>
              <a:defRPr sz="7200">
                <a:solidFill>
                  <a:srgbClr val="000000"/>
                </a:solidFill>
                <a:latin typeface="Times New Roman"/>
                <a:ea typeface="Times New Roman"/>
                <a:cs typeface="Times New Roman"/>
                <a:sym typeface="Times New Roman"/>
              </a:defRPr>
            </a:pPr>
            <a:r>
              <a:rPr baseline="31999"/>
              <a:t>12</a:t>
            </a:r>
            <a:r>
              <a:t> Now if Christ is preached, that He has been raised from the dead, how do some among you say that there is no resurrection of the dead?</a:t>
            </a:r>
          </a:p>
        </p:txBody>
      </p:sp>
      <p:sp>
        <p:nvSpPr>
          <p:cNvPr id="611" name="&gt;&gt;&gt;&gt; OUR RESURRECTION &lt;&lt;&lt;&lt;"/>
          <p:cNvSpPr txBox="1"/>
          <p:nvPr/>
        </p:nvSpPr>
        <p:spPr>
          <a:xfrm>
            <a:off x="110824" y="1640891"/>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612" name="Implications of"/>
          <p:cNvSpPr txBox="1"/>
          <p:nvPr/>
        </p:nvSpPr>
        <p:spPr>
          <a:xfrm>
            <a:off x="458332"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13" name="Image" descr="Image"/>
          <p:cNvPicPr>
            <a:picLocks noChangeAspect="0"/>
          </p:cNvPicPr>
          <p:nvPr/>
        </p:nvPicPr>
        <p:blipFill>
          <a:blip r:embed="rId4">
            <a:extLst/>
          </a:blip>
          <a:stretch>
            <a:fillRect/>
          </a:stretch>
        </p:blipFill>
        <p:spPr>
          <a:xfrm>
            <a:off x="8712354"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09"/>
                                        </p:tgtEl>
                                        <p:attrNameLst>
                                          <p:attrName>style.visibility</p:attrName>
                                        </p:attrNameLst>
                                      </p:cBhvr>
                                      <p:to>
                                        <p:strVal val="visible"/>
                                      </p:to>
                                    </p:set>
                                    <p:animEffect filter="wipe(left)" transition="in">
                                      <p:cBhvr>
                                        <p:cTn id="7" dur="500"/>
                                        <p:tgtEl>
                                          <p:spTgt spid="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9"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617" name="The logical consequence of denying the future bodily resurrection would lead to the denial of the bodily resurrection of Jesus.…"/>
          <p:cNvGrpSpPr/>
          <p:nvPr/>
        </p:nvGrpSpPr>
        <p:grpSpPr>
          <a:xfrm>
            <a:off x="10040355" y="3373388"/>
            <a:ext cx="14337678" cy="10048082"/>
            <a:chOff x="0" y="0"/>
            <a:chExt cx="14337676" cy="10048081"/>
          </a:xfrm>
        </p:grpSpPr>
        <p:sp>
          <p:nvSpPr>
            <p:cNvPr id="616" name="The logical consequence of denying the future bodily resurrection would lead to the denial of the bodily resurrection of Jesus.…"/>
            <p:cNvSpPr txBox="1"/>
            <p:nvPr/>
          </p:nvSpPr>
          <p:spPr>
            <a:xfrm>
              <a:off x="914400" y="876300"/>
              <a:ext cx="12610477" cy="8384382"/>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marL="963826" indent="-963826" algn="l" defTabSz="821531">
                <a:spcBef>
                  <a:spcPts val="3000"/>
                </a:spcBef>
                <a:buSzPct val="80000"/>
                <a:buBlip>
                  <a:blip r:embed="rId2"/>
                </a:buBlip>
                <a:defRPr sz="6300">
                  <a:solidFill>
                    <a:srgbClr val="000000"/>
                  </a:solidFill>
                  <a:latin typeface="Century Gothic"/>
                  <a:ea typeface="Century Gothic"/>
                  <a:cs typeface="Century Gothic"/>
                  <a:sym typeface="Century Gothic"/>
                </a:defRPr>
              </a:pPr>
              <a:r>
                <a:t>The logical consequence of denying the future bodily resurrection would lead to the denial of the bodily resurrection of Jesus.</a:t>
              </a:r>
            </a:p>
            <a:p>
              <a:pPr marL="963826" indent="-963826" algn="l" defTabSz="821531">
                <a:spcBef>
                  <a:spcPts val="3000"/>
                </a:spcBef>
                <a:buSzPct val="80000"/>
                <a:buBlip>
                  <a:blip r:embed="rId2"/>
                </a:buBlip>
                <a:defRPr sz="6300">
                  <a:solidFill>
                    <a:srgbClr val="000000"/>
                  </a:solidFill>
                  <a:latin typeface="Century Gothic"/>
                  <a:ea typeface="Century Gothic"/>
                  <a:cs typeface="Century Gothic"/>
                  <a:sym typeface="Century Gothic"/>
                </a:defRPr>
              </a:pPr>
              <a:r>
                <a:t>The resurrection they were denying was the same in kind as the resurrection of Jesus!</a:t>
              </a:r>
            </a:p>
          </p:txBody>
        </p:sp>
        <p:pic>
          <p:nvPicPr>
            <p:cNvPr id="615" name="The logical consequence of denying the future bodily resurrection would lead to the denial of the bodily resurrection of Jesus.… The logical consequence of denying the future bodily resurrection would lead to the denial of the bodily resurrection of Jesu" descr="The logical consequence of denying the future bodily resurrection would lead to the denial of the bodily resurrection of Jesus.… The logical consequence of denying the future bodily resurrection would lead to the denial of the bodily resurrection of Jesus.The resurrection they were denying was the same in kind as the resurrection of Jesus!"/>
            <p:cNvPicPr>
              <a:picLocks noChangeAspect="0"/>
            </p:cNvPicPr>
            <p:nvPr/>
          </p:nvPicPr>
          <p:blipFill>
            <a:blip r:embed="rId3">
              <a:extLst/>
            </a:blip>
            <a:stretch>
              <a:fillRect/>
            </a:stretch>
          </p:blipFill>
          <p:spPr>
            <a:xfrm>
              <a:off x="-1" y="0"/>
              <a:ext cx="14337678" cy="10048082"/>
            </a:xfrm>
            <a:prstGeom prst="rect">
              <a:avLst/>
            </a:prstGeom>
            <a:effectLst/>
          </p:spPr>
        </p:pic>
      </p:grpSp>
      <p:sp>
        <p:nvSpPr>
          <p:cNvPr id="618" name="1 Corinthians 15:12–20 (NASB95)…"/>
          <p:cNvSpPr txBox="1"/>
          <p:nvPr/>
        </p:nvSpPr>
        <p:spPr>
          <a:xfrm>
            <a:off x="389188" y="3641056"/>
            <a:ext cx="9480224" cy="971594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900"/>
              </a:spcBef>
              <a:defRPr b="1" sz="7200">
                <a:solidFill>
                  <a:srgbClr val="000000"/>
                </a:solidFill>
                <a:latin typeface="Times New Roman"/>
                <a:ea typeface="Times New Roman"/>
                <a:cs typeface="Times New Roman"/>
                <a:sym typeface="Times New Roman"/>
              </a:defRPr>
            </a:pPr>
            <a:r>
              <a:t>1 Corinthians 15:12–20 (NASB95) </a:t>
            </a:r>
          </a:p>
          <a:p>
            <a:pPr defTabSz="642937">
              <a:spcBef>
                <a:spcPts val="900"/>
              </a:spcBef>
              <a:defRPr sz="7200">
                <a:solidFill>
                  <a:srgbClr val="000000"/>
                </a:solidFill>
                <a:latin typeface="Times New Roman"/>
                <a:ea typeface="Times New Roman"/>
                <a:cs typeface="Times New Roman"/>
                <a:sym typeface="Times New Roman"/>
              </a:defRPr>
            </a:pPr>
            <a:r>
              <a:rPr baseline="31999"/>
              <a:t>12</a:t>
            </a:r>
            <a:r>
              <a:t> Now if Christ is preached, that He has been raised from the dead, how do some among you say that there is no resurrection of the dead?</a:t>
            </a:r>
          </a:p>
        </p:txBody>
      </p:sp>
      <p:sp>
        <p:nvSpPr>
          <p:cNvPr id="619" name="&gt;&gt;&gt;&gt; OUR RESURRECTION &lt;&lt;&lt;&lt;"/>
          <p:cNvSpPr txBox="1"/>
          <p:nvPr/>
        </p:nvSpPr>
        <p:spPr>
          <a:xfrm>
            <a:off x="110824" y="1640891"/>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620" name="Implications of"/>
          <p:cNvSpPr txBox="1"/>
          <p:nvPr/>
        </p:nvSpPr>
        <p:spPr>
          <a:xfrm>
            <a:off x="458332"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21" name="Image" descr="Image"/>
          <p:cNvPicPr>
            <a:picLocks noChangeAspect="0"/>
          </p:cNvPicPr>
          <p:nvPr/>
        </p:nvPicPr>
        <p:blipFill>
          <a:blip r:embed="rId4">
            <a:extLst/>
          </a:blip>
          <a:stretch>
            <a:fillRect/>
          </a:stretch>
        </p:blipFill>
        <p:spPr>
          <a:xfrm>
            <a:off x="8712354"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7"/>
                                        </p:tgtEl>
                                        <p:attrNameLst>
                                          <p:attrName>style.visibility</p:attrName>
                                        </p:attrNameLst>
                                      </p:cBhvr>
                                      <p:to>
                                        <p:strVal val="visible"/>
                                      </p:to>
                                    </p:set>
                                    <p:animEffect filter="wipe(left)" transition="in">
                                      <p:cBhvr>
                                        <p:cTn id="7" dur="500"/>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7"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gt;&gt;&gt;&gt; OUR RESURRECTION &lt;&lt;&lt;&lt;"/>
          <p:cNvSpPr txBox="1"/>
          <p:nvPr/>
        </p:nvSpPr>
        <p:spPr>
          <a:xfrm>
            <a:off x="110824" y="1640891"/>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624" name="Implications of"/>
          <p:cNvSpPr txBox="1"/>
          <p:nvPr/>
        </p:nvSpPr>
        <p:spPr>
          <a:xfrm>
            <a:off x="458332"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25" name="Image" descr="Image"/>
          <p:cNvPicPr>
            <a:picLocks noChangeAspect="0"/>
          </p:cNvPicPr>
          <p:nvPr/>
        </p:nvPicPr>
        <p:blipFill>
          <a:blip r:embed="rId2">
            <a:extLst/>
          </a:blip>
          <a:stretch>
            <a:fillRect/>
          </a:stretch>
        </p:blipFill>
        <p:spPr>
          <a:xfrm>
            <a:off x="8712354"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628" name="Image"/>
          <p:cNvGrpSpPr/>
          <p:nvPr/>
        </p:nvGrpSpPr>
        <p:grpSpPr>
          <a:xfrm>
            <a:off x="-166576" y="2858156"/>
            <a:ext cx="8731506" cy="10777177"/>
            <a:chOff x="0" y="0"/>
            <a:chExt cx="8731504" cy="10777175"/>
          </a:xfrm>
        </p:grpSpPr>
        <p:pic>
          <p:nvPicPr>
            <p:cNvPr id="627" name="Image" descr="Image"/>
            <p:cNvPicPr>
              <a:picLocks noChangeAspect="1"/>
            </p:cNvPicPr>
            <p:nvPr/>
          </p:nvPicPr>
          <p:blipFill>
            <a:blip r:embed="rId3">
              <a:extLst/>
            </a:blip>
            <a:srcRect l="5513" t="9763" r="46084" b="0"/>
            <a:stretch>
              <a:fillRect/>
            </a:stretch>
          </p:blipFill>
          <p:spPr>
            <a:xfrm>
              <a:off x="914400" y="876300"/>
              <a:ext cx="7004305" cy="9113475"/>
            </a:xfrm>
            <a:prstGeom prst="rect">
              <a:avLst/>
            </a:prstGeom>
            <a:ln>
              <a:noFill/>
            </a:ln>
            <a:effectLst/>
          </p:spPr>
        </p:pic>
        <p:pic>
          <p:nvPicPr>
            <p:cNvPr id="626" name="Image" descr="Image"/>
            <p:cNvPicPr>
              <a:picLocks noChangeAspect="0"/>
            </p:cNvPicPr>
            <p:nvPr/>
          </p:nvPicPr>
          <p:blipFill>
            <a:blip r:embed="rId4">
              <a:extLst/>
            </a:blip>
            <a:stretch>
              <a:fillRect/>
            </a:stretch>
          </p:blipFill>
          <p:spPr>
            <a:xfrm>
              <a:off x="0" y="0"/>
              <a:ext cx="8731505" cy="10777176"/>
            </a:xfrm>
            <a:prstGeom prst="rect">
              <a:avLst/>
            </a:prstGeom>
            <a:effectLst/>
          </p:spPr>
        </p:pic>
      </p:grpSp>
      <p:grpSp>
        <p:nvGrpSpPr>
          <p:cNvPr id="631" name="Image"/>
          <p:cNvGrpSpPr/>
          <p:nvPr/>
        </p:nvGrpSpPr>
        <p:grpSpPr>
          <a:xfrm>
            <a:off x="15819069" y="2857564"/>
            <a:ext cx="8731506" cy="10778360"/>
            <a:chOff x="0" y="0"/>
            <a:chExt cx="8731504" cy="10778359"/>
          </a:xfrm>
        </p:grpSpPr>
        <p:pic>
          <p:nvPicPr>
            <p:cNvPr id="630" name="Image" descr="Image"/>
            <p:cNvPicPr>
              <a:picLocks noChangeAspect="1"/>
            </p:cNvPicPr>
            <p:nvPr/>
          </p:nvPicPr>
          <p:blipFill>
            <a:blip r:embed="rId5">
              <a:extLst/>
            </a:blip>
            <a:srcRect l="33799" t="0" r="37286" b="0"/>
            <a:stretch>
              <a:fillRect/>
            </a:stretch>
          </p:blipFill>
          <p:spPr>
            <a:xfrm>
              <a:off x="914400" y="876300"/>
              <a:ext cx="7004305" cy="9114658"/>
            </a:xfrm>
            <a:prstGeom prst="rect">
              <a:avLst/>
            </a:prstGeom>
            <a:ln>
              <a:noFill/>
            </a:ln>
            <a:effectLst/>
          </p:spPr>
        </p:pic>
        <p:pic>
          <p:nvPicPr>
            <p:cNvPr id="629" name="Image" descr="Image"/>
            <p:cNvPicPr>
              <a:picLocks noChangeAspect="0"/>
            </p:cNvPicPr>
            <p:nvPr/>
          </p:nvPicPr>
          <p:blipFill>
            <a:blip r:embed="rId6">
              <a:extLst/>
            </a:blip>
            <a:stretch>
              <a:fillRect/>
            </a:stretch>
          </p:blipFill>
          <p:spPr>
            <a:xfrm>
              <a:off x="-1" y="-1"/>
              <a:ext cx="8731506" cy="10778361"/>
            </a:xfrm>
            <a:prstGeom prst="rect">
              <a:avLst/>
            </a:prstGeom>
            <a:effectLst/>
          </p:spPr>
        </p:pic>
      </p:grpSp>
      <p:sp>
        <p:nvSpPr>
          <p:cNvPr id="632" name="To DENY One"/>
          <p:cNvSpPr txBox="1"/>
          <p:nvPr/>
        </p:nvSpPr>
        <p:spPr>
          <a:xfrm>
            <a:off x="8643624" y="7848385"/>
            <a:ext cx="7232905" cy="1196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7200">
                <a:solidFill>
                  <a:schemeClr val="accent6">
                    <a:hueOff val="-133706"/>
                    <a:satOff val="8281"/>
                    <a:lumOff val="-27269"/>
                  </a:schemeClr>
                </a:solidFill>
                <a:latin typeface="Gill Sans"/>
                <a:ea typeface="Gill Sans"/>
                <a:cs typeface="Gill Sans"/>
                <a:sym typeface="Gill Sans"/>
              </a:defRPr>
            </a:lvl1pPr>
          </a:lstStyle>
          <a:p>
            <a:pPr/>
            <a:r>
              <a:t>To DENY One</a:t>
            </a:r>
          </a:p>
        </p:txBody>
      </p:sp>
      <p:sp>
        <p:nvSpPr>
          <p:cNvPr id="633" name="Is To DENY The Other"/>
          <p:cNvSpPr txBox="1"/>
          <p:nvPr/>
        </p:nvSpPr>
        <p:spPr>
          <a:xfrm>
            <a:off x="8645588" y="10718936"/>
            <a:ext cx="7228977" cy="217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900">
                <a:solidFill>
                  <a:schemeClr val="accent5">
                    <a:hueOff val="-92222"/>
                    <a:lumOff val="-9871"/>
                  </a:schemeClr>
                </a:solidFill>
                <a:latin typeface="Gill Sans"/>
                <a:ea typeface="Gill Sans"/>
                <a:cs typeface="Gill Sans"/>
                <a:sym typeface="Gill Sans"/>
              </a:defRPr>
            </a:lvl1pPr>
          </a:lstStyle>
          <a:p>
            <a:pPr/>
            <a:r>
              <a:t>Is To DENY The Other</a:t>
            </a:r>
          </a:p>
        </p:txBody>
      </p:sp>
      <p:sp>
        <p:nvSpPr>
          <p:cNvPr id="634" name="Bodily Resurrection of ALL"/>
          <p:cNvSpPr txBox="1"/>
          <p:nvPr/>
        </p:nvSpPr>
        <p:spPr>
          <a:xfrm>
            <a:off x="16634570" y="9107567"/>
            <a:ext cx="7151303" cy="3724276"/>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8100">
                <a:solidFill>
                  <a:srgbClr val="FFFFFF"/>
                </a:solidFill>
                <a:effectLst>
                  <a:outerShdw sx="100000" sy="100000" kx="0" ky="0" algn="b" rotWithShape="0" blurRad="12700" dist="63500" dir="3923261">
                    <a:srgbClr val="000000"/>
                  </a:outerShdw>
                </a:effectLst>
                <a:latin typeface="Gill Sans"/>
                <a:ea typeface="Gill Sans"/>
                <a:cs typeface="Gill Sans"/>
                <a:sym typeface="Gill Sans"/>
              </a:defRPr>
            </a:lvl1pPr>
          </a:lstStyle>
          <a:p>
            <a:pPr/>
            <a:r>
              <a:t>Bodily Resurrection of ALL</a:t>
            </a:r>
          </a:p>
        </p:txBody>
      </p:sp>
      <p:sp>
        <p:nvSpPr>
          <p:cNvPr id="635" name="1 Corinthians 15:12–20 (NASB95)…"/>
          <p:cNvSpPr txBox="1"/>
          <p:nvPr/>
        </p:nvSpPr>
        <p:spPr>
          <a:xfrm>
            <a:off x="7238250" y="3360323"/>
            <a:ext cx="10043652" cy="386095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900"/>
              </a:spcBef>
              <a:defRPr b="1" sz="4900">
                <a:solidFill>
                  <a:srgbClr val="FFFFFF"/>
                </a:solidFill>
                <a:latin typeface="Times New Roman"/>
                <a:ea typeface="Times New Roman"/>
                <a:cs typeface="Times New Roman"/>
                <a:sym typeface="Times New Roman"/>
              </a:defRPr>
            </a:pPr>
            <a:r>
              <a:t>1 Corinthians 15:12–20 (NASB95) </a:t>
            </a:r>
          </a:p>
          <a:p>
            <a:pPr defTabSz="642937">
              <a:spcBef>
                <a:spcPts val="900"/>
              </a:spcBef>
              <a:defRPr sz="4900">
                <a:solidFill>
                  <a:srgbClr val="FFFFFF"/>
                </a:solidFill>
                <a:latin typeface="Times New Roman"/>
                <a:ea typeface="Times New Roman"/>
                <a:cs typeface="Times New Roman"/>
                <a:sym typeface="Times New Roman"/>
              </a:defRPr>
            </a:pPr>
            <a:r>
              <a:rPr baseline="31999"/>
              <a:t>12</a:t>
            </a:r>
            <a:r>
              <a:t> Now if Christ is preached, that He has been raised from the dead, how do some among you say that there is no resurrection of the dead?</a:t>
            </a:r>
          </a:p>
        </p:txBody>
      </p:sp>
      <p:sp>
        <p:nvSpPr>
          <p:cNvPr id="636" name="Jesus’s Bodily Resurrection"/>
          <p:cNvSpPr txBox="1"/>
          <p:nvPr/>
        </p:nvSpPr>
        <p:spPr>
          <a:xfrm>
            <a:off x="683479" y="9145667"/>
            <a:ext cx="7151302" cy="3724276"/>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8100">
                <a:solidFill>
                  <a:srgbClr val="FFFFFF"/>
                </a:solidFill>
                <a:effectLst>
                  <a:outerShdw sx="100000" sy="100000" kx="0" ky="0" algn="b" rotWithShape="0" blurRad="12700" dist="63500" dir="3923261">
                    <a:srgbClr val="000000"/>
                  </a:outerShdw>
                </a:effectLst>
                <a:latin typeface="Gill Sans"/>
                <a:ea typeface="Gill Sans"/>
                <a:cs typeface="Gill Sans"/>
                <a:sym typeface="Gill Sans"/>
              </a:defRPr>
            </a:lvl1pPr>
          </a:lstStyle>
          <a:p>
            <a:pPr/>
            <a:r>
              <a:t>Jesus’s Bodily Resurrection</a:t>
            </a:r>
          </a:p>
        </p:txBody>
      </p:sp>
      <p:sp>
        <p:nvSpPr>
          <p:cNvPr id="637" name="SAME IN KIND"/>
          <p:cNvSpPr/>
          <p:nvPr/>
        </p:nvSpPr>
        <p:spPr>
          <a:xfrm>
            <a:off x="7541812" y="7917514"/>
            <a:ext cx="9300377" cy="3707483"/>
          </a:xfrm>
          <a:prstGeom prst="leftRightArrow">
            <a:avLst>
              <a:gd name="adj1" fmla="val 41956"/>
              <a:gd name="adj2" fmla="val 23244"/>
            </a:avLst>
          </a:prstGeom>
          <a:solidFill>
            <a:srgbClr val="FFFB00"/>
          </a:solidFill>
          <a:ln w="152400">
            <a:solidFill>
              <a:srgbClr val="D6D6D6"/>
            </a:solidFill>
            <a:miter lim="400000"/>
          </a:ln>
          <a:effectLst>
            <a:outerShdw sx="100000" sy="100000" kx="0" ky="0" algn="b" rotWithShape="0" blurRad="203200" dist="114300" dir="2214254">
              <a:srgbClr val="000000">
                <a:alpha val="92618"/>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6900">
                <a:solidFill>
                  <a:srgbClr val="000000"/>
                </a:solidFill>
                <a:effectLst>
                  <a:outerShdw sx="100000" sy="100000" kx="0" ky="0" algn="b" rotWithShape="0" blurRad="12700" dist="63500" dir="3480260">
                    <a:srgbClr val="000000"/>
                  </a:outerShdw>
                </a:effectLst>
                <a:latin typeface="Gill Sans"/>
                <a:ea typeface="Gill Sans"/>
                <a:cs typeface="Gill Sans"/>
                <a:sym typeface="Gill Sans"/>
              </a:defRPr>
            </a:lvl1pPr>
          </a:lstStyle>
          <a:p>
            <a:pPr/>
            <a:r>
              <a:t>SAME IN KIND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641" name="The first-fruits are the first of a kind - the latter-fruits are the same in kind —…"/>
          <p:cNvGrpSpPr/>
          <p:nvPr/>
        </p:nvGrpSpPr>
        <p:grpSpPr>
          <a:xfrm>
            <a:off x="9097949" y="2919286"/>
            <a:ext cx="15525923" cy="10961689"/>
            <a:chOff x="0" y="0"/>
            <a:chExt cx="15525922" cy="10961687"/>
          </a:xfrm>
        </p:grpSpPr>
        <p:sp>
          <p:nvSpPr>
            <p:cNvPr id="640" name="The first-fruits are the first of a kind - the latter-fruits are the same in kind —…"/>
            <p:cNvSpPr txBox="1"/>
            <p:nvPr/>
          </p:nvSpPr>
          <p:spPr>
            <a:xfrm>
              <a:off x="914400" y="876300"/>
              <a:ext cx="13798723" cy="929798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marL="955963" indent="-955963" algn="l" defTabSz="821531">
                <a:spcBef>
                  <a:spcPts val="3000"/>
                </a:spcBef>
                <a:buSzPct val="80000"/>
                <a:buBlip>
                  <a:blip r:embed="rId2"/>
                </a:buBlip>
                <a:defRPr sz="6000">
                  <a:solidFill>
                    <a:srgbClr val="000000"/>
                  </a:solidFill>
                  <a:latin typeface="Century Gothic"/>
                  <a:ea typeface="Century Gothic"/>
                  <a:cs typeface="Century Gothic"/>
                  <a:sym typeface="Century Gothic"/>
                </a:defRPr>
              </a:pPr>
              <a:r>
                <a:t>The first-fruits are the first of a kind - the latter-fruits are the same in kind — </a:t>
              </a:r>
            </a:p>
            <a:p>
              <a:pPr marL="955963" indent="-955963" algn="l" defTabSz="821531">
                <a:spcBef>
                  <a:spcPts val="3000"/>
                </a:spcBef>
                <a:buSzPct val="80000"/>
                <a:buBlip>
                  <a:blip r:embed="rId2"/>
                </a:buBlip>
                <a:defRPr sz="6000">
                  <a:solidFill>
                    <a:srgbClr val="000000"/>
                  </a:solidFill>
                  <a:latin typeface="Century Gothic"/>
                  <a:ea typeface="Century Gothic"/>
                  <a:cs typeface="Century Gothic"/>
                  <a:sym typeface="Century Gothic"/>
                </a:defRPr>
              </a:pPr>
              <a:r>
                <a:t>First-fruits, as the initial product, provides both the guarantee and representation of more to come.</a:t>
              </a:r>
            </a:p>
            <a:p>
              <a:pPr marL="955963" indent="-955963" algn="l" defTabSz="821531">
                <a:spcBef>
                  <a:spcPts val="3000"/>
                </a:spcBef>
                <a:buSzPct val="80000"/>
                <a:buBlip>
                  <a:blip r:embed="rId2"/>
                </a:buBlip>
                <a:defRPr sz="6000">
                  <a:solidFill>
                    <a:srgbClr val="000000"/>
                  </a:solidFill>
                  <a:latin typeface="Century Gothic"/>
                  <a:ea typeface="Century Gothic"/>
                  <a:cs typeface="Century Gothic"/>
                  <a:sym typeface="Century Gothic"/>
                </a:defRPr>
              </a:pPr>
              <a:r>
                <a:t>JESUS’ BODILY resurrection serves as the guarantee of our bodily resurrection.</a:t>
              </a:r>
            </a:p>
          </p:txBody>
        </p:sp>
        <p:pic>
          <p:nvPicPr>
            <p:cNvPr id="639" name="The first-fruits are the first of a kind - the latter-fruits are the same in kind —… The first-fruits are the first of a kind - the latter-fruits are the same in kind — First-fruits, as the initial product, provides both the guarantee and representation " descr="The first-fruits are the first of a kind - the latter-fruits are the same in kind —… The first-fruits are the first of a kind - the latter-fruits are the same in kind — First-fruits, as the initial product, provides both the guarantee and representation of more to come.JESUS’ BODILY resurrection serves as the guarantee of our bodily resurrection."/>
            <p:cNvPicPr>
              <a:picLocks noChangeAspect="0"/>
            </p:cNvPicPr>
            <p:nvPr/>
          </p:nvPicPr>
          <p:blipFill>
            <a:blip r:embed="rId3">
              <a:extLst/>
            </a:blip>
            <a:stretch>
              <a:fillRect/>
            </a:stretch>
          </p:blipFill>
          <p:spPr>
            <a:xfrm>
              <a:off x="0" y="0"/>
              <a:ext cx="15525923" cy="10961688"/>
            </a:xfrm>
            <a:prstGeom prst="rect">
              <a:avLst/>
            </a:prstGeom>
            <a:effectLst/>
          </p:spPr>
        </p:pic>
      </p:grpSp>
      <p:sp>
        <p:nvSpPr>
          <p:cNvPr id="642" name="&gt;&gt;&gt;&gt; OUR RESURRECTION &lt;&lt;&lt;&lt;"/>
          <p:cNvSpPr txBox="1"/>
          <p:nvPr/>
        </p:nvSpPr>
        <p:spPr>
          <a:xfrm>
            <a:off x="110824" y="1640891"/>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643" name="Implications of"/>
          <p:cNvSpPr txBox="1"/>
          <p:nvPr/>
        </p:nvSpPr>
        <p:spPr>
          <a:xfrm>
            <a:off x="458332"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44" name="Image" descr="Image"/>
          <p:cNvPicPr>
            <a:picLocks noChangeAspect="0"/>
          </p:cNvPicPr>
          <p:nvPr/>
        </p:nvPicPr>
        <p:blipFill>
          <a:blip r:embed="rId4">
            <a:extLst/>
          </a:blip>
          <a:stretch>
            <a:fillRect/>
          </a:stretch>
        </p:blipFill>
        <p:spPr>
          <a:xfrm>
            <a:off x="8712354"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pic>
        <p:nvPicPr>
          <p:cNvPr id="645" name="Image" descr="Image"/>
          <p:cNvPicPr>
            <a:picLocks noChangeAspect="1"/>
          </p:cNvPicPr>
          <p:nvPr/>
        </p:nvPicPr>
        <p:blipFill>
          <a:blip r:embed="rId5">
            <a:extLst/>
          </a:blip>
          <a:srcRect l="0" t="10545" r="0" b="0"/>
          <a:stretch>
            <a:fillRect/>
          </a:stretch>
        </p:blipFill>
        <p:spPr>
          <a:xfrm>
            <a:off x="79640" y="6025669"/>
            <a:ext cx="8899129" cy="7960719"/>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6" y="197"/>
                  <a:pt x="7231" y="519"/>
                </a:cubicBezTo>
                <a:cubicBezTo>
                  <a:pt x="6908" y="752"/>
                  <a:pt x="6582" y="1147"/>
                  <a:pt x="6431" y="1488"/>
                </a:cubicBezTo>
                <a:cubicBezTo>
                  <a:pt x="6292" y="1803"/>
                  <a:pt x="6197" y="1928"/>
                  <a:pt x="6091" y="1937"/>
                </a:cubicBezTo>
                <a:cubicBezTo>
                  <a:pt x="6009" y="1943"/>
                  <a:pt x="5861" y="2058"/>
                  <a:pt x="5892" y="2092"/>
                </a:cubicBezTo>
                <a:cubicBezTo>
                  <a:pt x="5904" y="2106"/>
                  <a:pt x="5891" y="2127"/>
                  <a:pt x="5863" y="2139"/>
                </a:cubicBezTo>
                <a:cubicBezTo>
                  <a:pt x="5831" y="2152"/>
                  <a:pt x="5813" y="2208"/>
                  <a:pt x="5817" y="2279"/>
                </a:cubicBezTo>
                <a:cubicBezTo>
                  <a:pt x="5822" y="2353"/>
                  <a:pt x="5781" y="2469"/>
                  <a:pt x="5706" y="2597"/>
                </a:cubicBezTo>
                <a:cubicBezTo>
                  <a:pt x="5640" y="2708"/>
                  <a:pt x="5594" y="2805"/>
                  <a:pt x="5603" y="2815"/>
                </a:cubicBezTo>
                <a:cubicBezTo>
                  <a:pt x="5613" y="2826"/>
                  <a:pt x="5597" y="2894"/>
                  <a:pt x="5569" y="2969"/>
                </a:cubicBezTo>
                <a:cubicBezTo>
                  <a:pt x="5541" y="3044"/>
                  <a:pt x="5520" y="3194"/>
                  <a:pt x="5523" y="3301"/>
                </a:cubicBezTo>
                <a:cubicBezTo>
                  <a:pt x="5525" y="3407"/>
                  <a:pt x="5514" y="3502"/>
                  <a:pt x="5499" y="3513"/>
                </a:cubicBezTo>
                <a:cubicBezTo>
                  <a:pt x="5464" y="3537"/>
                  <a:pt x="5465" y="3745"/>
                  <a:pt x="5499" y="3784"/>
                </a:cubicBezTo>
                <a:cubicBezTo>
                  <a:pt x="5514" y="3800"/>
                  <a:pt x="5528" y="3925"/>
                  <a:pt x="5531" y="4061"/>
                </a:cubicBezTo>
                <a:cubicBezTo>
                  <a:pt x="5557" y="5013"/>
                  <a:pt x="5632" y="5362"/>
                  <a:pt x="5887" y="5695"/>
                </a:cubicBezTo>
                <a:cubicBezTo>
                  <a:pt x="5975" y="5811"/>
                  <a:pt x="6048" y="5920"/>
                  <a:pt x="6048" y="5939"/>
                </a:cubicBezTo>
                <a:cubicBezTo>
                  <a:pt x="6048" y="5958"/>
                  <a:pt x="6119" y="6031"/>
                  <a:pt x="6207" y="6101"/>
                </a:cubicBezTo>
                <a:cubicBezTo>
                  <a:pt x="6357" y="6221"/>
                  <a:pt x="6363" y="6235"/>
                  <a:pt x="6328" y="6348"/>
                </a:cubicBezTo>
                <a:cubicBezTo>
                  <a:pt x="6287" y="6479"/>
                  <a:pt x="6317" y="6889"/>
                  <a:pt x="6373" y="6965"/>
                </a:cubicBezTo>
                <a:cubicBezTo>
                  <a:pt x="6392" y="6990"/>
                  <a:pt x="6397" y="7023"/>
                  <a:pt x="6384" y="7038"/>
                </a:cubicBezTo>
                <a:cubicBezTo>
                  <a:pt x="6378" y="7044"/>
                  <a:pt x="6379" y="7048"/>
                  <a:pt x="6380" y="7053"/>
                </a:cubicBezTo>
                <a:cubicBezTo>
                  <a:pt x="6383" y="7056"/>
                  <a:pt x="6387" y="7057"/>
                  <a:pt x="6391" y="7060"/>
                </a:cubicBezTo>
                <a:cubicBezTo>
                  <a:pt x="6411" y="7070"/>
                  <a:pt x="6472" y="7071"/>
                  <a:pt x="6582" y="7066"/>
                </a:cubicBezTo>
                <a:cubicBezTo>
                  <a:pt x="6626" y="7053"/>
                  <a:pt x="6660" y="7058"/>
                  <a:pt x="6686" y="7082"/>
                </a:cubicBezTo>
                <a:cubicBezTo>
                  <a:pt x="6831" y="7121"/>
                  <a:pt x="6939" y="7266"/>
                  <a:pt x="6968" y="7489"/>
                </a:cubicBezTo>
                <a:cubicBezTo>
                  <a:pt x="6981" y="7598"/>
                  <a:pt x="7024" y="7769"/>
                  <a:pt x="7063" y="7868"/>
                </a:cubicBezTo>
                <a:cubicBezTo>
                  <a:pt x="7102" y="7968"/>
                  <a:pt x="7143" y="8153"/>
                  <a:pt x="7154" y="8282"/>
                </a:cubicBezTo>
                <a:lnTo>
                  <a:pt x="7175" y="8518"/>
                </a:lnTo>
                <a:lnTo>
                  <a:pt x="6963" y="8759"/>
                </a:lnTo>
                <a:cubicBezTo>
                  <a:pt x="6708" y="9048"/>
                  <a:pt x="6160" y="9373"/>
                  <a:pt x="5919" y="9377"/>
                </a:cubicBezTo>
                <a:cubicBezTo>
                  <a:pt x="5830" y="9379"/>
                  <a:pt x="5731" y="9414"/>
                  <a:pt x="5662" y="9469"/>
                </a:cubicBezTo>
                <a:cubicBezTo>
                  <a:pt x="5601" y="9517"/>
                  <a:pt x="5528" y="9557"/>
                  <a:pt x="5499" y="9557"/>
                </a:cubicBezTo>
                <a:cubicBezTo>
                  <a:pt x="5471" y="9557"/>
                  <a:pt x="5418" y="9592"/>
                  <a:pt x="5382" y="9637"/>
                </a:cubicBezTo>
                <a:cubicBezTo>
                  <a:pt x="5346" y="9681"/>
                  <a:pt x="5297" y="9717"/>
                  <a:pt x="5272" y="9717"/>
                </a:cubicBezTo>
                <a:cubicBezTo>
                  <a:pt x="5248" y="9717"/>
                  <a:pt x="5219" y="9741"/>
                  <a:pt x="5210" y="9770"/>
                </a:cubicBezTo>
                <a:cubicBezTo>
                  <a:pt x="5200" y="9799"/>
                  <a:pt x="5145" y="9821"/>
                  <a:pt x="5088" y="9819"/>
                </a:cubicBezTo>
                <a:cubicBezTo>
                  <a:pt x="5050" y="9818"/>
                  <a:pt x="5016" y="9832"/>
                  <a:pt x="4985" y="9851"/>
                </a:cubicBezTo>
                <a:cubicBezTo>
                  <a:pt x="5027" y="9879"/>
                  <a:pt x="5033" y="9900"/>
                  <a:pt x="5001" y="9942"/>
                </a:cubicBezTo>
                <a:cubicBezTo>
                  <a:pt x="4978" y="9973"/>
                  <a:pt x="4942" y="9999"/>
                  <a:pt x="4921" y="9999"/>
                </a:cubicBezTo>
                <a:cubicBezTo>
                  <a:pt x="4864" y="9999"/>
                  <a:pt x="4492" y="10202"/>
                  <a:pt x="4396" y="10285"/>
                </a:cubicBezTo>
                <a:cubicBezTo>
                  <a:pt x="4349" y="10326"/>
                  <a:pt x="4268" y="10360"/>
                  <a:pt x="4216" y="10361"/>
                </a:cubicBezTo>
                <a:cubicBezTo>
                  <a:pt x="4165" y="10361"/>
                  <a:pt x="4025" y="10415"/>
                  <a:pt x="3906" y="10481"/>
                </a:cubicBezTo>
                <a:cubicBezTo>
                  <a:pt x="3787" y="10547"/>
                  <a:pt x="3662" y="10601"/>
                  <a:pt x="3628" y="10602"/>
                </a:cubicBezTo>
                <a:cubicBezTo>
                  <a:pt x="3594" y="10602"/>
                  <a:pt x="3540" y="10645"/>
                  <a:pt x="3509" y="10698"/>
                </a:cubicBezTo>
                <a:cubicBezTo>
                  <a:pt x="3478" y="10751"/>
                  <a:pt x="3421" y="10803"/>
                  <a:pt x="3383" y="10814"/>
                </a:cubicBezTo>
                <a:cubicBezTo>
                  <a:pt x="3319" y="10833"/>
                  <a:pt x="3280" y="10904"/>
                  <a:pt x="3224" y="11100"/>
                </a:cubicBezTo>
                <a:cubicBezTo>
                  <a:pt x="3206" y="11163"/>
                  <a:pt x="3195" y="11166"/>
                  <a:pt x="3147" y="11121"/>
                </a:cubicBezTo>
                <a:cubicBezTo>
                  <a:pt x="3099" y="11076"/>
                  <a:pt x="3079" y="11082"/>
                  <a:pt x="3025" y="11162"/>
                </a:cubicBezTo>
                <a:cubicBezTo>
                  <a:pt x="2963" y="11253"/>
                  <a:pt x="2960" y="11255"/>
                  <a:pt x="2923" y="11181"/>
                </a:cubicBezTo>
                <a:cubicBezTo>
                  <a:pt x="2873" y="11084"/>
                  <a:pt x="2784" y="11137"/>
                  <a:pt x="2686" y="11324"/>
                </a:cubicBezTo>
                <a:cubicBezTo>
                  <a:pt x="2632" y="11426"/>
                  <a:pt x="2625" y="11471"/>
                  <a:pt x="2656" y="11527"/>
                </a:cubicBezTo>
                <a:cubicBezTo>
                  <a:pt x="2702" y="11609"/>
                  <a:pt x="2680" y="11647"/>
                  <a:pt x="2585" y="11647"/>
                </a:cubicBezTo>
                <a:cubicBezTo>
                  <a:pt x="2541" y="11647"/>
                  <a:pt x="2521" y="11671"/>
                  <a:pt x="2528" y="11715"/>
                </a:cubicBezTo>
                <a:cubicBezTo>
                  <a:pt x="2535" y="11759"/>
                  <a:pt x="2506" y="11791"/>
                  <a:pt x="2449" y="11806"/>
                </a:cubicBezTo>
                <a:cubicBezTo>
                  <a:pt x="2386" y="11824"/>
                  <a:pt x="2354" y="11868"/>
                  <a:pt x="2338" y="11956"/>
                </a:cubicBezTo>
                <a:cubicBezTo>
                  <a:pt x="2325" y="12024"/>
                  <a:pt x="2280" y="12134"/>
                  <a:pt x="2238" y="12201"/>
                </a:cubicBezTo>
                <a:cubicBezTo>
                  <a:pt x="2195" y="12268"/>
                  <a:pt x="2160" y="12336"/>
                  <a:pt x="2160" y="12353"/>
                </a:cubicBezTo>
                <a:cubicBezTo>
                  <a:pt x="2160" y="12423"/>
                  <a:pt x="1972" y="12652"/>
                  <a:pt x="1914" y="12652"/>
                </a:cubicBezTo>
                <a:cubicBezTo>
                  <a:pt x="1832" y="12652"/>
                  <a:pt x="1764" y="12729"/>
                  <a:pt x="1764" y="12824"/>
                </a:cubicBezTo>
                <a:cubicBezTo>
                  <a:pt x="1764" y="12846"/>
                  <a:pt x="1754" y="12869"/>
                  <a:pt x="1740" y="12887"/>
                </a:cubicBezTo>
                <a:cubicBezTo>
                  <a:pt x="1741" y="12889"/>
                  <a:pt x="1743" y="12889"/>
                  <a:pt x="1745" y="12891"/>
                </a:cubicBezTo>
                <a:cubicBezTo>
                  <a:pt x="1756" y="12912"/>
                  <a:pt x="1631" y="13160"/>
                  <a:pt x="1465" y="13444"/>
                </a:cubicBezTo>
                <a:cubicBezTo>
                  <a:pt x="1300" y="13727"/>
                  <a:pt x="1132" y="14017"/>
                  <a:pt x="1094" y="14089"/>
                </a:cubicBezTo>
                <a:cubicBezTo>
                  <a:pt x="1056" y="14160"/>
                  <a:pt x="948" y="14364"/>
                  <a:pt x="853" y="14541"/>
                </a:cubicBezTo>
                <a:lnTo>
                  <a:pt x="679" y="14861"/>
                </a:lnTo>
                <a:lnTo>
                  <a:pt x="773" y="14999"/>
                </a:lnTo>
                <a:cubicBezTo>
                  <a:pt x="885" y="15163"/>
                  <a:pt x="958" y="15204"/>
                  <a:pt x="987" y="15117"/>
                </a:cubicBezTo>
                <a:cubicBezTo>
                  <a:pt x="1007" y="15061"/>
                  <a:pt x="1018" y="15062"/>
                  <a:pt x="1081" y="15126"/>
                </a:cubicBezTo>
                <a:cubicBezTo>
                  <a:pt x="1132" y="15178"/>
                  <a:pt x="1141" y="15211"/>
                  <a:pt x="1114" y="15248"/>
                </a:cubicBezTo>
                <a:cubicBezTo>
                  <a:pt x="1088" y="15281"/>
                  <a:pt x="1088" y="15306"/>
                  <a:pt x="1113" y="15323"/>
                </a:cubicBezTo>
                <a:cubicBezTo>
                  <a:pt x="1135" y="15338"/>
                  <a:pt x="1122" y="15398"/>
                  <a:pt x="1079" y="15478"/>
                </a:cubicBezTo>
                <a:cubicBezTo>
                  <a:pt x="958" y="15701"/>
                  <a:pt x="937" y="15783"/>
                  <a:pt x="958" y="15959"/>
                </a:cubicBezTo>
                <a:cubicBezTo>
                  <a:pt x="968" y="16052"/>
                  <a:pt x="953" y="16263"/>
                  <a:pt x="925" y="16426"/>
                </a:cubicBezTo>
                <a:cubicBezTo>
                  <a:pt x="896" y="16590"/>
                  <a:pt x="881" y="16753"/>
                  <a:pt x="889" y="16790"/>
                </a:cubicBezTo>
                <a:cubicBezTo>
                  <a:pt x="898" y="16827"/>
                  <a:pt x="872" y="16889"/>
                  <a:pt x="833" y="16929"/>
                </a:cubicBezTo>
                <a:cubicBezTo>
                  <a:pt x="772" y="16990"/>
                  <a:pt x="758" y="16979"/>
                  <a:pt x="717" y="16886"/>
                </a:cubicBezTo>
                <a:cubicBezTo>
                  <a:pt x="706" y="16939"/>
                  <a:pt x="695" y="16997"/>
                  <a:pt x="683" y="17034"/>
                </a:cubicBezTo>
                <a:cubicBezTo>
                  <a:pt x="665" y="17090"/>
                  <a:pt x="608" y="17357"/>
                  <a:pt x="559" y="17629"/>
                </a:cubicBezTo>
                <a:cubicBezTo>
                  <a:pt x="389" y="18557"/>
                  <a:pt x="211" y="19303"/>
                  <a:pt x="105" y="19523"/>
                </a:cubicBezTo>
                <a:lnTo>
                  <a:pt x="2" y="19736"/>
                </a:lnTo>
                <a:lnTo>
                  <a:pt x="0" y="21577"/>
                </a:lnTo>
                <a:lnTo>
                  <a:pt x="10800" y="21577"/>
                </a:lnTo>
                <a:lnTo>
                  <a:pt x="21600" y="21577"/>
                </a:lnTo>
                <a:lnTo>
                  <a:pt x="21600" y="19705"/>
                </a:lnTo>
                <a:lnTo>
                  <a:pt x="21600" y="18201"/>
                </a:lnTo>
                <a:lnTo>
                  <a:pt x="21600" y="18054"/>
                </a:lnTo>
                <a:cubicBezTo>
                  <a:pt x="21600" y="17936"/>
                  <a:pt x="21599" y="17942"/>
                  <a:pt x="21599" y="17831"/>
                </a:cubicBezTo>
                <a:lnTo>
                  <a:pt x="21474" y="17700"/>
                </a:lnTo>
                <a:cubicBezTo>
                  <a:pt x="21405" y="17627"/>
                  <a:pt x="21349" y="17529"/>
                  <a:pt x="21349" y="17482"/>
                </a:cubicBezTo>
                <a:cubicBezTo>
                  <a:pt x="21349" y="17435"/>
                  <a:pt x="21331" y="17396"/>
                  <a:pt x="21311" y="17396"/>
                </a:cubicBezTo>
                <a:cubicBezTo>
                  <a:pt x="21291" y="17396"/>
                  <a:pt x="21256" y="17351"/>
                  <a:pt x="21233" y="17296"/>
                </a:cubicBezTo>
                <a:cubicBezTo>
                  <a:pt x="21210" y="17240"/>
                  <a:pt x="21173" y="17195"/>
                  <a:pt x="21148" y="17195"/>
                </a:cubicBezTo>
                <a:cubicBezTo>
                  <a:pt x="21086" y="17195"/>
                  <a:pt x="20768" y="16796"/>
                  <a:pt x="20682" y="16608"/>
                </a:cubicBezTo>
                <a:cubicBezTo>
                  <a:pt x="20601" y="16431"/>
                  <a:pt x="20530" y="16354"/>
                  <a:pt x="20444" y="16352"/>
                </a:cubicBezTo>
                <a:cubicBezTo>
                  <a:pt x="20412" y="16352"/>
                  <a:pt x="20338" y="16323"/>
                  <a:pt x="20281" y="16290"/>
                </a:cubicBezTo>
                <a:cubicBezTo>
                  <a:pt x="20155" y="16216"/>
                  <a:pt x="20081" y="16214"/>
                  <a:pt x="20019" y="16280"/>
                </a:cubicBezTo>
                <a:cubicBezTo>
                  <a:pt x="19981" y="16321"/>
                  <a:pt x="19965" y="16316"/>
                  <a:pt x="19932" y="16254"/>
                </a:cubicBezTo>
                <a:cubicBezTo>
                  <a:pt x="19909" y="16212"/>
                  <a:pt x="19793" y="16062"/>
                  <a:pt x="19674" y="15920"/>
                </a:cubicBezTo>
                <a:cubicBezTo>
                  <a:pt x="19556" y="15778"/>
                  <a:pt x="19459" y="15650"/>
                  <a:pt x="19459" y="15635"/>
                </a:cubicBezTo>
                <a:cubicBezTo>
                  <a:pt x="19458" y="15620"/>
                  <a:pt x="19429" y="15540"/>
                  <a:pt x="19394" y="15458"/>
                </a:cubicBezTo>
                <a:cubicBezTo>
                  <a:pt x="19347" y="15349"/>
                  <a:pt x="19297" y="15299"/>
                  <a:pt x="19198" y="15264"/>
                </a:cubicBezTo>
                <a:cubicBezTo>
                  <a:pt x="19053" y="15212"/>
                  <a:pt x="18799" y="14936"/>
                  <a:pt x="18682" y="14702"/>
                </a:cubicBezTo>
                <a:cubicBezTo>
                  <a:pt x="18380" y="14099"/>
                  <a:pt x="18215" y="13716"/>
                  <a:pt x="18167" y="13505"/>
                </a:cubicBezTo>
                <a:cubicBezTo>
                  <a:pt x="18136" y="13369"/>
                  <a:pt x="18061" y="13161"/>
                  <a:pt x="18001" y="13042"/>
                </a:cubicBezTo>
                <a:cubicBezTo>
                  <a:pt x="17912" y="12866"/>
                  <a:pt x="17878" y="12685"/>
                  <a:pt x="17906" y="12598"/>
                </a:cubicBezTo>
                <a:cubicBezTo>
                  <a:pt x="17896" y="12566"/>
                  <a:pt x="17887" y="12546"/>
                  <a:pt x="17877" y="12511"/>
                </a:cubicBezTo>
                <a:cubicBezTo>
                  <a:pt x="17714" y="11935"/>
                  <a:pt x="17673" y="11627"/>
                  <a:pt x="17677" y="11004"/>
                </a:cubicBezTo>
                <a:cubicBezTo>
                  <a:pt x="17680" y="10683"/>
                  <a:pt x="17680" y="10275"/>
                  <a:pt x="17678" y="10096"/>
                </a:cubicBezTo>
                <a:cubicBezTo>
                  <a:pt x="17676" y="9846"/>
                  <a:pt x="17687" y="9775"/>
                  <a:pt x="17733" y="9717"/>
                </a:cubicBezTo>
                <a:cubicBezTo>
                  <a:pt x="17733" y="9717"/>
                  <a:pt x="17733" y="9717"/>
                  <a:pt x="17733" y="9716"/>
                </a:cubicBezTo>
                <a:cubicBezTo>
                  <a:pt x="17739" y="9676"/>
                  <a:pt x="17744" y="9631"/>
                  <a:pt x="17753" y="9605"/>
                </a:cubicBezTo>
                <a:cubicBezTo>
                  <a:pt x="17757" y="9592"/>
                  <a:pt x="17759" y="9574"/>
                  <a:pt x="17763" y="9559"/>
                </a:cubicBezTo>
                <a:cubicBezTo>
                  <a:pt x="17747" y="9497"/>
                  <a:pt x="17732" y="9426"/>
                  <a:pt x="17726" y="9328"/>
                </a:cubicBezTo>
                <a:cubicBezTo>
                  <a:pt x="17714" y="9151"/>
                  <a:pt x="17674" y="8976"/>
                  <a:pt x="17614" y="8833"/>
                </a:cubicBezTo>
                <a:cubicBezTo>
                  <a:pt x="17563" y="8711"/>
                  <a:pt x="17517" y="8594"/>
                  <a:pt x="17513" y="8572"/>
                </a:cubicBezTo>
                <a:cubicBezTo>
                  <a:pt x="17508" y="8550"/>
                  <a:pt x="17472" y="8405"/>
                  <a:pt x="17431" y="8250"/>
                </a:cubicBezTo>
                <a:cubicBezTo>
                  <a:pt x="17390" y="8095"/>
                  <a:pt x="17345" y="7833"/>
                  <a:pt x="17333" y="7667"/>
                </a:cubicBezTo>
                <a:cubicBezTo>
                  <a:pt x="17320" y="7501"/>
                  <a:pt x="17292" y="7302"/>
                  <a:pt x="17270" y="7225"/>
                </a:cubicBezTo>
                <a:cubicBezTo>
                  <a:pt x="17226" y="7072"/>
                  <a:pt x="17219" y="7046"/>
                  <a:pt x="17212" y="6983"/>
                </a:cubicBezTo>
                <a:cubicBezTo>
                  <a:pt x="17208" y="6944"/>
                  <a:pt x="16939" y="6601"/>
                  <a:pt x="16572" y="6171"/>
                </a:cubicBezTo>
                <a:cubicBezTo>
                  <a:pt x="16483" y="6067"/>
                  <a:pt x="16420" y="5965"/>
                  <a:pt x="16432" y="5943"/>
                </a:cubicBezTo>
                <a:cubicBezTo>
                  <a:pt x="16444" y="5920"/>
                  <a:pt x="16389" y="5827"/>
                  <a:pt x="16310" y="5738"/>
                </a:cubicBezTo>
                <a:cubicBezTo>
                  <a:pt x="16230" y="5649"/>
                  <a:pt x="16164" y="5560"/>
                  <a:pt x="16164" y="5539"/>
                </a:cubicBezTo>
                <a:cubicBezTo>
                  <a:pt x="16164" y="5462"/>
                  <a:pt x="16085" y="5451"/>
                  <a:pt x="16019" y="5518"/>
                </a:cubicBezTo>
                <a:cubicBezTo>
                  <a:pt x="15981" y="5556"/>
                  <a:pt x="15929" y="5577"/>
                  <a:pt x="15903" y="5566"/>
                </a:cubicBezTo>
                <a:cubicBezTo>
                  <a:pt x="15877" y="5555"/>
                  <a:pt x="15817" y="5581"/>
                  <a:pt x="15769" y="5624"/>
                </a:cubicBezTo>
                <a:cubicBezTo>
                  <a:pt x="15660" y="5723"/>
                  <a:pt x="15663" y="5953"/>
                  <a:pt x="15775" y="6087"/>
                </a:cubicBezTo>
                <a:cubicBezTo>
                  <a:pt x="15853" y="6179"/>
                  <a:pt x="15961" y="6565"/>
                  <a:pt x="15927" y="6627"/>
                </a:cubicBezTo>
                <a:cubicBezTo>
                  <a:pt x="15917" y="6646"/>
                  <a:pt x="15878" y="6662"/>
                  <a:pt x="15842" y="6662"/>
                </a:cubicBezTo>
                <a:cubicBezTo>
                  <a:pt x="15806" y="6662"/>
                  <a:pt x="15756" y="6691"/>
                  <a:pt x="15730" y="6726"/>
                </a:cubicBezTo>
                <a:cubicBezTo>
                  <a:pt x="15686" y="6784"/>
                  <a:pt x="15678" y="6784"/>
                  <a:pt x="15637" y="6722"/>
                </a:cubicBezTo>
                <a:cubicBezTo>
                  <a:pt x="15575" y="6627"/>
                  <a:pt x="15516" y="6683"/>
                  <a:pt x="15516" y="6838"/>
                </a:cubicBezTo>
                <a:cubicBezTo>
                  <a:pt x="15516" y="7015"/>
                  <a:pt x="15574" y="7087"/>
                  <a:pt x="15787" y="7173"/>
                </a:cubicBezTo>
                <a:lnTo>
                  <a:pt x="15966" y="7247"/>
                </a:lnTo>
                <a:lnTo>
                  <a:pt x="15966" y="7254"/>
                </a:lnTo>
                <a:lnTo>
                  <a:pt x="15966" y="7486"/>
                </a:lnTo>
                <a:lnTo>
                  <a:pt x="15966" y="7489"/>
                </a:lnTo>
                <a:lnTo>
                  <a:pt x="15966" y="7726"/>
                </a:lnTo>
                <a:lnTo>
                  <a:pt x="15966" y="7727"/>
                </a:lnTo>
                <a:lnTo>
                  <a:pt x="15944" y="7729"/>
                </a:lnTo>
                <a:lnTo>
                  <a:pt x="15787" y="7758"/>
                </a:lnTo>
                <a:cubicBezTo>
                  <a:pt x="15742" y="7767"/>
                  <a:pt x="15697" y="7781"/>
                  <a:pt x="15657" y="7795"/>
                </a:cubicBezTo>
                <a:cubicBezTo>
                  <a:pt x="15643" y="7811"/>
                  <a:pt x="15633" y="7831"/>
                  <a:pt x="15629" y="7862"/>
                </a:cubicBezTo>
                <a:cubicBezTo>
                  <a:pt x="15612" y="7999"/>
                  <a:pt x="15686" y="8165"/>
                  <a:pt x="15807" y="8265"/>
                </a:cubicBezTo>
                <a:cubicBezTo>
                  <a:pt x="15901" y="8343"/>
                  <a:pt x="15912" y="8377"/>
                  <a:pt x="15912" y="8571"/>
                </a:cubicBezTo>
                <a:cubicBezTo>
                  <a:pt x="15912" y="8827"/>
                  <a:pt x="15872" y="8958"/>
                  <a:pt x="15744" y="9129"/>
                </a:cubicBezTo>
                <a:cubicBezTo>
                  <a:pt x="15608" y="9310"/>
                  <a:pt x="15479" y="9398"/>
                  <a:pt x="15408" y="9356"/>
                </a:cubicBezTo>
                <a:cubicBezTo>
                  <a:pt x="15344" y="9318"/>
                  <a:pt x="15270" y="9053"/>
                  <a:pt x="15171" y="8511"/>
                </a:cubicBezTo>
                <a:cubicBezTo>
                  <a:pt x="15136" y="8322"/>
                  <a:pt x="15087" y="8169"/>
                  <a:pt x="15030" y="8046"/>
                </a:cubicBezTo>
                <a:cubicBezTo>
                  <a:pt x="15025" y="8036"/>
                  <a:pt x="15020" y="8030"/>
                  <a:pt x="15014" y="8020"/>
                </a:cubicBezTo>
                <a:cubicBezTo>
                  <a:pt x="14993" y="7984"/>
                  <a:pt x="14998" y="7979"/>
                  <a:pt x="14983" y="7949"/>
                </a:cubicBezTo>
                <a:cubicBezTo>
                  <a:pt x="14943" y="7882"/>
                  <a:pt x="14899" y="7834"/>
                  <a:pt x="14853" y="7798"/>
                </a:cubicBezTo>
                <a:cubicBezTo>
                  <a:pt x="14748" y="7790"/>
                  <a:pt x="14557" y="7799"/>
                  <a:pt x="14513" y="7825"/>
                </a:cubicBezTo>
                <a:cubicBezTo>
                  <a:pt x="14428" y="7876"/>
                  <a:pt x="14368" y="8064"/>
                  <a:pt x="14367" y="8273"/>
                </a:cubicBezTo>
                <a:cubicBezTo>
                  <a:pt x="14367" y="8294"/>
                  <a:pt x="14368" y="8316"/>
                  <a:pt x="14369" y="8338"/>
                </a:cubicBezTo>
                <a:cubicBezTo>
                  <a:pt x="14381" y="8568"/>
                  <a:pt x="14456" y="8944"/>
                  <a:pt x="14509" y="9015"/>
                </a:cubicBezTo>
                <a:cubicBezTo>
                  <a:pt x="14566" y="9092"/>
                  <a:pt x="14586" y="9346"/>
                  <a:pt x="14538" y="9379"/>
                </a:cubicBezTo>
                <a:cubicBezTo>
                  <a:pt x="14518" y="9393"/>
                  <a:pt x="14484" y="9385"/>
                  <a:pt x="14462" y="9360"/>
                </a:cubicBezTo>
                <a:cubicBezTo>
                  <a:pt x="14440" y="9336"/>
                  <a:pt x="14374" y="9315"/>
                  <a:pt x="14316" y="9315"/>
                </a:cubicBezTo>
                <a:cubicBezTo>
                  <a:pt x="14258" y="9315"/>
                  <a:pt x="14122" y="9259"/>
                  <a:pt x="14014" y="9190"/>
                </a:cubicBezTo>
                <a:cubicBezTo>
                  <a:pt x="13927" y="9135"/>
                  <a:pt x="13878" y="9105"/>
                  <a:pt x="13839" y="9094"/>
                </a:cubicBezTo>
                <a:cubicBezTo>
                  <a:pt x="13835" y="9094"/>
                  <a:pt x="13831" y="9094"/>
                  <a:pt x="13827" y="9093"/>
                </a:cubicBezTo>
                <a:cubicBezTo>
                  <a:pt x="13792" y="9087"/>
                  <a:pt x="13766" y="9096"/>
                  <a:pt x="13729" y="9118"/>
                </a:cubicBezTo>
                <a:cubicBezTo>
                  <a:pt x="13667" y="9155"/>
                  <a:pt x="13621" y="9159"/>
                  <a:pt x="13579" y="9131"/>
                </a:cubicBezTo>
                <a:cubicBezTo>
                  <a:pt x="13545" y="9109"/>
                  <a:pt x="13397" y="9086"/>
                  <a:pt x="13248" y="9080"/>
                </a:cubicBezTo>
                <a:cubicBezTo>
                  <a:pt x="13100" y="9075"/>
                  <a:pt x="12926" y="9051"/>
                  <a:pt x="12863" y="9029"/>
                </a:cubicBezTo>
                <a:cubicBezTo>
                  <a:pt x="12785" y="9002"/>
                  <a:pt x="12704" y="9003"/>
                  <a:pt x="12610" y="9031"/>
                </a:cubicBezTo>
                <a:cubicBezTo>
                  <a:pt x="12471" y="9073"/>
                  <a:pt x="12282" y="9041"/>
                  <a:pt x="12191" y="8960"/>
                </a:cubicBezTo>
                <a:cubicBezTo>
                  <a:pt x="12169" y="8940"/>
                  <a:pt x="11999" y="8838"/>
                  <a:pt x="11815" y="8734"/>
                </a:cubicBezTo>
                <a:cubicBezTo>
                  <a:pt x="11624" y="8626"/>
                  <a:pt x="11547" y="8573"/>
                  <a:pt x="11525" y="8535"/>
                </a:cubicBezTo>
                <a:cubicBezTo>
                  <a:pt x="11346" y="8417"/>
                  <a:pt x="11178" y="8253"/>
                  <a:pt x="11174" y="8175"/>
                </a:cubicBezTo>
                <a:cubicBezTo>
                  <a:pt x="11172" y="8128"/>
                  <a:pt x="11165" y="8013"/>
                  <a:pt x="11158" y="7920"/>
                </a:cubicBezTo>
                <a:cubicBezTo>
                  <a:pt x="11147" y="7776"/>
                  <a:pt x="11161" y="7731"/>
                  <a:pt x="11249" y="7628"/>
                </a:cubicBezTo>
                <a:cubicBezTo>
                  <a:pt x="11307" y="7561"/>
                  <a:pt x="11375" y="7507"/>
                  <a:pt x="11401" y="7507"/>
                </a:cubicBezTo>
                <a:cubicBezTo>
                  <a:pt x="11427" y="7507"/>
                  <a:pt x="11448" y="7481"/>
                  <a:pt x="11448" y="7451"/>
                </a:cubicBezTo>
                <a:cubicBezTo>
                  <a:pt x="11448" y="7420"/>
                  <a:pt x="11472" y="7373"/>
                  <a:pt x="11502" y="7345"/>
                </a:cubicBezTo>
                <a:cubicBezTo>
                  <a:pt x="11531" y="7318"/>
                  <a:pt x="11556" y="7254"/>
                  <a:pt x="11556" y="7202"/>
                </a:cubicBezTo>
                <a:cubicBezTo>
                  <a:pt x="11556" y="7151"/>
                  <a:pt x="11573" y="7097"/>
                  <a:pt x="11595" y="7082"/>
                </a:cubicBezTo>
                <a:cubicBezTo>
                  <a:pt x="11618" y="7066"/>
                  <a:pt x="11627" y="7005"/>
                  <a:pt x="11614" y="6938"/>
                </a:cubicBezTo>
                <a:cubicBezTo>
                  <a:pt x="11590" y="6799"/>
                  <a:pt x="11711" y="6555"/>
                  <a:pt x="11859" y="6447"/>
                </a:cubicBezTo>
                <a:cubicBezTo>
                  <a:pt x="11941" y="6387"/>
                  <a:pt x="11952" y="6351"/>
                  <a:pt x="11952" y="6158"/>
                </a:cubicBezTo>
                <a:cubicBezTo>
                  <a:pt x="11952" y="6036"/>
                  <a:pt x="11933" y="5903"/>
                  <a:pt x="11909" y="5861"/>
                </a:cubicBezTo>
                <a:cubicBezTo>
                  <a:pt x="11876" y="5801"/>
                  <a:pt x="11876" y="5760"/>
                  <a:pt x="11909" y="5678"/>
                </a:cubicBezTo>
                <a:cubicBezTo>
                  <a:pt x="11933" y="5620"/>
                  <a:pt x="11969" y="5583"/>
                  <a:pt x="11988" y="5596"/>
                </a:cubicBezTo>
                <a:cubicBezTo>
                  <a:pt x="12053" y="5641"/>
                  <a:pt x="11952" y="5402"/>
                  <a:pt x="11842" y="5248"/>
                </a:cubicBezTo>
                <a:cubicBezTo>
                  <a:pt x="11720" y="5078"/>
                  <a:pt x="11714" y="5033"/>
                  <a:pt x="11791" y="4862"/>
                </a:cubicBezTo>
                <a:cubicBezTo>
                  <a:pt x="11878" y="4666"/>
                  <a:pt x="11884" y="4507"/>
                  <a:pt x="11806" y="4396"/>
                </a:cubicBezTo>
                <a:cubicBezTo>
                  <a:pt x="11768" y="4342"/>
                  <a:pt x="11736" y="4252"/>
                  <a:pt x="11736" y="4196"/>
                </a:cubicBezTo>
                <a:cubicBezTo>
                  <a:pt x="11736" y="4140"/>
                  <a:pt x="11719" y="4044"/>
                  <a:pt x="11698" y="3983"/>
                </a:cubicBezTo>
                <a:cubicBezTo>
                  <a:pt x="11677" y="3921"/>
                  <a:pt x="11652" y="3716"/>
                  <a:pt x="11641" y="3528"/>
                </a:cubicBezTo>
                <a:cubicBezTo>
                  <a:pt x="11627" y="3264"/>
                  <a:pt x="11607" y="3166"/>
                  <a:pt x="11553" y="3102"/>
                </a:cubicBezTo>
                <a:cubicBezTo>
                  <a:pt x="11514" y="3056"/>
                  <a:pt x="11493" y="3008"/>
                  <a:pt x="11504" y="2995"/>
                </a:cubicBezTo>
                <a:cubicBezTo>
                  <a:pt x="11515" y="2983"/>
                  <a:pt x="11492" y="2913"/>
                  <a:pt x="11454" y="2842"/>
                </a:cubicBezTo>
                <a:cubicBezTo>
                  <a:pt x="11439" y="2816"/>
                  <a:pt x="11436" y="2797"/>
                  <a:pt x="11428" y="2775"/>
                </a:cubicBezTo>
                <a:cubicBezTo>
                  <a:pt x="11373" y="2752"/>
                  <a:pt x="11341" y="2676"/>
                  <a:pt x="11377" y="2599"/>
                </a:cubicBezTo>
                <a:cubicBezTo>
                  <a:pt x="11397" y="2560"/>
                  <a:pt x="11412" y="2486"/>
                  <a:pt x="11412" y="2437"/>
                </a:cubicBezTo>
                <a:cubicBezTo>
                  <a:pt x="11412" y="2294"/>
                  <a:pt x="11232" y="1925"/>
                  <a:pt x="11118" y="1834"/>
                </a:cubicBezTo>
                <a:cubicBezTo>
                  <a:pt x="11061" y="1789"/>
                  <a:pt x="11018" y="1729"/>
                  <a:pt x="11023" y="1703"/>
                </a:cubicBezTo>
                <a:cubicBezTo>
                  <a:pt x="11028" y="1677"/>
                  <a:pt x="11013" y="1621"/>
                  <a:pt x="10991" y="1576"/>
                </a:cubicBezTo>
                <a:cubicBezTo>
                  <a:pt x="10969" y="1532"/>
                  <a:pt x="10945" y="1460"/>
                  <a:pt x="10938" y="1416"/>
                </a:cubicBezTo>
                <a:cubicBezTo>
                  <a:pt x="10931" y="1372"/>
                  <a:pt x="10841" y="1254"/>
                  <a:pt x="10737" y="1156"/>
                </a:cubicBezTo>
                <a:cubicBezTo>
                  <a:pt x="10633" y="1057"/>
                  <a:pt x="10548" y="955"/>
                  <a:pt x="10548" y="930"/>
                </a:cubicBezTo>
                <a:cubicBezTo>
                  <a:pt x="10548" y="904"/>
                  <a:pt x="10502" y="861"/>
                  <a:pt x="10445" y="835"/>
                </a:cubicBezTo>
                <a:cubicBezTo>
                  <a:pt x="10388" y="809"/>
                  <a:pt x="10292" y="730"/>
                  <a:pt x="10232" y="660"/>
                </a:cubicBezTo>
                <a:cubicBezTo>
                  <a:pt x="10198" y="620"/>
                  <a:pt x="10175" y="590"/>
                  <a:pt x="10162" y="564"/>
                </a:cubicBezTo>
                <a:cubicBezTo>
                  <a:pt x="10067" y="480"/>
                  <a:pt x="9901" y="360"/>
                  <a:pt x="9750" y="275"/>
                </a:cubicBezTo>
                <a:cubicBezTo>
                  <a:pt x="9496" y="131"/>
                  <a:pt x="9395" y="95"/>
                  <a:pt x="9193" y="81"/>
                </a:cubicBezTo>
                <a:cubicBezTo>
                  <a:pt x="9057" y="71"/>
                  <a:pt x="8898" y="47"/>
                  <a:pt x="8838" y="26"/>
                </a:cubicBezTo>
                <a:cubicBezTo>
                  <a:pt x="8798" y="12"/>
                  <a:pt x="8750" y="5"/>
                  <a:pt x="8697" y="1"/>
                </a:cubicBezTo>
                <a:close/>
                <a:moveTo>
                  <a:pt x="33" y="2257"/>
                </a:moveTo>
                <a:cubicBezTo>
                  <a:pt x="15" y="2245"/>
                  <a:pt x="0" y="2281"/>
                  <a:pt x="0" y="2338"/>
                </a:cubicBezTo>
                <a:cubicBezTo>
                  <a:pt x="0" y="2461"/>
                  <a:pt x="20" y="2471"/>
                  <a:pt x="46" y="2360"/>
                </a:cubicBezTo>
                <a:cubicBezTo>
                  <a:pt x="57" y="2316"/>
                  <a:pt x="51" y="2270"/>
                  <a:pt x="33" y="2257"/>
                </a:cubicBezTo>
                <a:close/>
                <a:moveTo>
                  <a:pt x="342" y="2495"/>
                </a:moveTo>
                <a:cubicBezTo>
                  <a:pt x="314" y="2495"/>
                  <a:pt x="299" y="2509"/>
                  <a:pt x="309" y="2527"/>
                </a:cubicBezTo>
                <a:cubicBezTo>
                  <a:pt x="319" y="2546"/>
                  <a:pt x="334" y="2562"/>
                  <a:pt x="342" y="2562"/>
                </a:cubicBezTo>
                <a:cubicBezTo>
                  <a:pt x="350" y="2562"/>
                  <a:pt x="365" y="2546"/>
                  <a:pt x="375" y="2527"/>
                </a:cubicBezTo>
                <a:cubicBezTo>
                  <a:pt x="385" y="2509"/>
                  <a:pt x="370" y="2495"/>
                  <a:pt x="342" y="2495"/>
                </a:cubicBezTo>
                <a:close/>
                <a:moveTo>
                  <a:pt x="33" y="2498"/>
                </a:moveTo>
                <a:cubicBezTo>
                  <a:pt x="15" y="2486"/>
                  <a:pt x="0" y="2525"/>
                  <a:pt x="0" y="2585"/>
                </a:cubicBezTo>
                <a:cubicBezTo>
                  <a:pt x="0" y="2646"/>
                  <a:pt x="11" y="2682"/>
                  <a:pt x="25" y="2667"/>
                </a:cubicBezTo>
                <a:cubicBezTo>
                  <a:pt x="64" y="2623"/>
                  <a:pt x="69" y="2523"/>
                  <a:pt x="33" y="2498"/>
                </a:cubicBezTo>
                <a:close/>
                <a:moveTo>
                  <a:pt x="327" y="2601"/>
                </a:moveTo>
                <a:cubicBezTo>
                  <a:pt x="306" y="2601"/>
                  <a:pt x="288" y="2620"/>
                  <a:pt x="288" y="2642"/>
                </a:cubicBezTo>
                <a:cubicBezTo>
                  <a:pt x="288" y="2664"/>
                  <a:pt x="295" y="2682"/>
                  <a:pt x="303" y="2682"/>
                </a:cubicBezTo>
                <a:cubicBezTo>
                  <a:pt x="312" y="2682"/>
                  <a:pt x="330" y="2664"/>
                  <a:pt x="342" y="2642"/>
                </a:cubicBezTo>
                <a:cubicBezTo>
                  <a:pt x="354" y="2620"/>
                  <a:pt x="348" y="2601"/>
                  <a:pt x="327" y="2601"/>
                </a:cubicBezTo>
                <a:close/>
                <a:moveTo>
                  <a:pt x="2505" y="3132"/>
                </a:moveTo>
                <a:cubicBezTo>
                  <a:pt x="2513" y="3153"/>
                  <a:pt x="2493" y="3214"/>
                  <a:pt x="2458" y="3273"/>
                </a:cubicBezTo>
                <a:cubicBezTo>
                  <a:pt x="2423" y="3333"/>
                  <a:pt x="2412" y="3370"/>
                  <a:pt x="2435" y="3354"/>
                </a:cubicBezTo>
                <a:cubicBezTo>
                  <a:pt x="2443" y="3349"/>
                  <a:pt x="2488" y="3343"/>
                  <a:pt x="2510" y="3336"/>
                </a:cubicBezTo>
                <a:cubicBezTo>
                  <a:pt x="2482" y="3294"/>
                  <a:pt x="2488" y="3264"/>
                  <a:pt x="2548" y="3272"/>
                </a:cubicBezTo>
                <a:cubicBezTo>
                  <a:pt x="2576" y="3275"/>
                  <a:pt x="2563" y="3229"/>
                  <a:pt x="2512" y="3151"/>
                </a:cubicBezTo>
                <a:cubicBezTo>
                  <a:pt x="2508" y="3145"/>
                  <a:pt x="2508" y="3138"/>
                  <a:pt x="2505" y="3132"/>
                </a:cubicBezTo>
                <a:close/>
                <a:moveTo>
                  <a:pt x="2093" y="3657"/>
                </a:moveTo>
                <a:cubicBezTo>
                  <a:pt x="2088" y="3657"/>
                  <a:pt x="2095" y="3674"/>
                  <a:pt x="2098" y="3686"/>
                </a:cubicBezTo>
                <a:cubicBezTo>
                  <a:pt x="2105" y="3681"/>
                  <a:pt x="2112" y="3677"/>
                  <a:pt x="2120" y="3673"/>
                </a:cubicBezTo>
                <a:cubicBezTo>
                  <a:pt x="2113" y="3669"/>
                  <a:pt x="2097" y="3657"/>
                  <a:pt x="2093" y="3657"/>
                </a:cubicBezTo>
                <a:close/>
                <a:moveTo>
                  <a:pt x="11943" y="4910"/>
                </a:moveTo>
                <a:cubicBezTo>
                  <a:pt x="11913" y="4904"/>
                  <a:pt x="11917" y="4940"/>
                  <a:pt x="11956" y="5020"/>
                </a:cubicBezTo>
                <a:cubicBezTo>
                  <a:pt x="11998" y="5105"/>
                  <a:pt x="12004" y="5108"/>
                  <a:pt x="12017" y="5039"/>
                </a:cubicBezTo>
                <a:cubicBezTo>
                  <a:pt x="12025" y="4997"/>
                  <a:pt x="12010" y="4948"/>
                  <a:pt x="11983" y="4930"/>
                </a:cubicBezTo>
                <a:cubicBezTo>
                  <a:pt x="11966" y="4918"/>
                  <a:pt x="11953" y="4912"/>
                  <a:pt x="11943" y="4910"/>
                </a:cubicBezTo>
                <a:close/>
                <a:moveTo>
                  <a:pt x="4247" y="9716"/>
                </a:moveTo>
                <a:cubicBezTo>
                  <a:pt x="4206" y="9745"/>
                  <a:pt x="4259" y="9766"/>
                  <a:pt x="4357" y="9780"/>
                </a:cubicBezTo>
                <a:cubicBezTo>
                  <a:pt x="4357" y="9778"/>
                  <a:pt x="4356" y="9778"/>
                  <a:pt x="4356" y="9776"/>
                </a:cubicBezTo>
                <a:cubicBezTo>
                  <a:pt x="4356" y="9741"/>
                  <a:pt x="4309" y="9723"/>
                  <a:pt x="4247" y="9716"/>
                </a:cubicBezTo>
                <a:close/>
              </a:path>
            </a:pathLst>
          </a:custGeom>
          <a:ln w="12700">
            <a:miter lim="400000"/>
          </a:ln>
        </p:spPr>
      </p:pic>
      <p:sp>
        <p:nvSpPr>
          <p:cNvPr id="646" name="1 Corinthians 15:20 (NKJV)…"/>
          <p:cNvSpPr txBox="1"/>
          <p:nvPr/>
        </p:nvSpPr>
        <p:spPr>
          <a:xfrm>
            <a:off x="419893" y="3461923"/>
            <a:ext cx="8655047" cy="247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3800">
                <a:solidFill>
                  <a:srgbClr val="000000"/>
                </a:solidFill>
                <a:latin typeface="Century Gothic"/>
                <a:ea typeface="Century Gothic"/>
                <a:cs typeface="Century Gothic"/>
                <a:sym typeface="Century Gothic"/>
              </a:defRPr>
            </a:pPr>
            <a:r>
              <a:t>1 Corinthians 15:20 (NKJV) </a:t>
            </a:r>
          </a:p>
          <a:p>
            <a:pPr defTabSz="821531">
              <a:defRPr sz="3800">
                <a:solidFill>
                  <a:srgbClr val="000000"/>
                </a:solidFill>
                <a:latin typeface="Century Gothic"/>
                <a:ea typeface="Century Gothic"/>
                <a:cs typeface="Century Gothic"/>
                <a:sym typeface="Century Gothic"/>
              </a:defRPr>
            </a:pPr>
            <a:r>
              <a:rPr baseline="31999"/>
              <a:t>20</a:t>
            </a:r>
            <a:r>
              <a:t> But now Christ is risen from the dead, </a:t>
            </a:r>
            <a:r>
              <a:rPr i="1"/>
              <a:t>and</a:t>
            </a:r>
            <a:r>
              <a:t> has become the firstfruits of those who have fallen asleep. </a:t>
            </a:r>
          </a:p>
        </p:txBody>
      </p:sp>
      <p:sp>
        <p:nvSpPr>
          <p:cNvPr id="647" name="1 Corinthians 15:49 (NKJV)…"/>
          <p:cNvSpPr txBox="1"/>
          <p:nvPr/>
        </p:nvSpPr>
        <p:spPr>
          <a:xfrm>
            <a:off x="237894" y="10086495"/>
            <a:ext cx="8678792" cy="3444876"/>
          </a:xfrm>
          <a:prstGeom prst="rect">
            <a:avLst/>
          </a:prstGeom>
          <a:ln w="12700">
            <a:miter lim="400000"/>
          </a:ln>
          <a:effectLst>
            <a:outerShdw sx="100000" sy="100000" kx="0" ky="0" algn="b" rotWithShape="0" blurRad="228600" dist="127000" dir="341399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sz="4300">
                <a:solidFill>
                  <a:srgbClr val="FFFFFF"/>
                </a:solidFill>
                <a:effectLst>
                  <a:outerShdw sx="100000" sy="100000" kx="0" ky="0" algn="b" rotWithShape="0" blurRad="63500" dist="63500" dir="18900000">
                    <a:srgbClr val="000000"/>
                  </a:outerShdw>
                </a:effectLst>
                <a:latin typeface="Century Gothic"/>
                <a:ea typeface="Century Gothic"/>
                <a:cs typeface="Century Gothic"/>
                <a:sym typeface="Century Gothic"/>
              </a:defRPr>
            </a:pPr>
            <a:r>
              <a:t>1 Corinthians 15:49 (NKJV)</a:t>
            </a:r>
          </a:p>
          <a:p>
            <a:pPr defTabSz="642937">
              <a:defRPr sz="4300">
                <a:solidFill>
                  <a:srgbClr val="FFFFFF"/>
                </a:solidFill>
                <a:effectLst>
                  <a:outerShdw sx="100000" sy="100000" kx="0" ky="0" algn="b" rotWithShape="0" blurRad="63500" dist="63500" dir="18900000">
                    <a:srgbClr val="000000"/>
                  </a:outerShdw>
                </a:effectLst>
                <a:latin typeface="Century Gothic"/>
                <a:ea typeface="Century Gothic"/>
                <a:cs typeface="Century Gothic"/>
                <a:sym typeface="Century Gothic"/>
              </a:defRPr>
            </a:pPr>
            <a:r>
              <a:rPr baseline="31999"/>
              <a:t>49</a:t>
            </a:r>
            <a:r>
              <a:t> And as we have borne the image of the </a:t>
            </a:r>
            <a:r>
              <a:rPr i="1"/>
              <a:t>man</a:t>
            </a:r>
            <a:r>
              <a:t> of dust, we shall also bear the image of the heavenly </a:t>
            </a:r>
            <a:r>
              <a:rPr i="1"/>
              <a:t>Man</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41"/>
                                        </p:tgtEl>
                                        <p:attrNameLst>
                                          <p:attrName>style.visibility</p:attrName>
                                        </p:attrNameLst>
                                      </p:cBhvr>
                                      <p:to>
                                        <p:strVal val="visible"/>
                                      </p:to>
                                    </p:set>
                                    <p:animEffect filter="wipe(left)" transition="in">
                                      <p:cBhvr>
                                        <p:cTn id="7" dur="500"/>
                                        <p:tgtEl>
                                          <p:spTgt spid="6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1"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gt;&gt;&gt;&gt; OUR RESURRECTION &lt;&lt;&lt;&lt;"/>
          <p:cNvSpPr txBox="1"/>
          <p:nvPr/>
        </p:nvSpPr>
        <p:spPr>
          <a:xfrm>
            <a:off x="110824" y="1640891"/>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650" name="Implications of"/>
          <p:cNvSpPr txBox="1"/>
          <p:nvPr/>
        </p:nvSpPr>
        <p:spPr>
          <a:xfrm>
            <a:off x="458332"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51" name="Image" descr="Image"/>
          <p:cNvPicPr>
            <a:picLocks noChangeAspect="0"/>
          </p:cNvPicPr>
          <p:nvPr/>
        </p:nvPicPr>
        <p:blipFill>
          <a:blip r:embed="rId2">
            <a:extLst/>
          </a:blip>
          <a:stretch>
            <a:fillRect/>
          </a:stretch>
        </p:blipFill>
        <p:spPr>
          <a:xfrm>
            <a:off x="8712354"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652" name="those who are Christ’s at His coming"/>
          <p:cNvSpPr/>
          <p:nvPr/>
        </p:nvSpPr>
        <p:spPr>
          <a:xfrm>
            <a:off x="15777235" y="5553542"/>
            <a:ext cx="8212516" cy="6631667"/>
          </a:xfrm>
          <a:prstGeom prst="ellipse">
            <a:avLst/>
          </a:prstGeom>
          <a:gradFill>
            <a:gsLst>
              <a:gs pos="0">
                <a:srgbClr val="86D0C1"/>
              </a:gs>
              <a:gs pos="100000">
                <a:srgbClr val="C8EAF8"/>
              </a:gs>
            </a:gsLst>
            <a:lin ang="5400000"/>
          </a:gradFill>
          <a:ln w="25400">
            <a:solidFill>
              <a:srgbClr val="000000"/>
            </a:solidFill>
            <a:miter lim="400000"/>
          </a:ln>
          <a:effectLst>
            <a:outerShdw sx="100000" sy="100000" kx="0" ky="0" algn="b" rotWithShape="0" blurRad="355600" dist="165100" dir="2597830">
              <a:srgbClr val="000000">
                <a:alpha val="76449"/>
              </a:srgbClr>
            </a:outerShdw>
          </a:effectLst>
          <a:extLst>
            <a:ext uri="{C572A759-6A51-4108-AA02-DFA0A04FC94B}">
              <ma14:wrappingTextBoxFlag xmlns:ma14="http://schemas.microsoft.com/office/mac/drawingml/2011/main" val="1"/>
            </a:ext>
          </a:extLst>
        </p:spPr>
        <p:txBody>
          <a:bodyPr lIns="71437" tIns="71437" rIns="71437" bIns="71437" anchor="ctr"/>
          <a:lstStyle/>
          <a:p>
            <a:pPr defTabSz="821531">
              <a:defRPr sz="8000">
                <a:solidFill>
                  <a:srgbClr val="000000"/>
                </a:solidFill>
                <a:latin typeface="Century Gothic"/>
                <a:ea typeface="Century Gothic"/>
                <a:cs typeface="Century Gothic"/>
                <a:sym typeface="Century Gothic"/>
              </a:defRPr>
            </a:pPr>
            <a:r>
              <a:t>those </a:t>
            </a:r>
            <a:r>
              <a:rPr i="1"/>
              <a:t>who are</a:t>
            </a:r>
            <a:r>
              <a:t> Christ’s at His coming</a:t>
            </a:r>
          </a:p>
        </p:txBody>
      </p:sp>
      <p:sp>
        <p:nvSpPr>
          <p:cNvPr id="653" name="1 Corinthians 15:23 (NKJV)…"/>
          <p:cNvSpPr txBox="1"/>
          <p:nvPr/>
        </p:nvSpPr>
        <p:spPr>
          <a:xfrm>
            <a:off x="3629898" y="3183730"/>
            <a:ext cx="17124204" cy="2606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5600">
                <a:solidFill>
                  <a:srgbClr val="000000"/>
                </a:solidFill>
                <a:latin typeface="Century Gothic"/>
                <a:ea typeface="Century Gothic"/>
                <a:cs typeface="Century Gothic"/>
                <a:sym typeface="Century Gothic"/>
              </a:defRPr>
            </a:pPr>
            <a:r>
              <a:t>1 Corinthians 15:23 (NKJV) </a:t>
            </a:r>
          </a:p>
          <a:p>
            <a:pPr defTabSz="821531">
              <a:defRPr sz="5200">
                <a:solidFill>
                  <a:srgbClr val="000000"/>
                </a:solidFill>
                <a:latin typeface="Century Gothic"/>
                <a:ea typeface="Century Gothic"/>
                <a:cs typeface="Century Gothic"/>
                <a:sym typeface="Century Gothic"/>
              </a:defRPr>
            </a:pPr>
            <a:r>
              <a:rPr baseline="31999"/>
              <a:t>23</a:t>
            </a:r>
            <a:r>
              <a:t> But each one in his own order: Christ the firstfruits, afterward those </a:t>
            </a:r>
            <a:r>
              <a:rPr i="1"/>
              <a:t>who are</a:t>
            </a:r>
            <a:r>
              <a:t> Christ’s at His coming.</a:t>
            </a:r>
          </a:p>
        </p:txBody>
      </p:sp>
      <p:sp>
        <p:nvSpPr>
          <p:cNvPr id="654" name="AFTERWARD…"/>
          <p:cNvSpPr/>
          <p:nvPr/>
        </p:nvSpPr>
        <p:spPr>
          <a:xfrm>
            <a:off x="8883572" y="5635931"/>
            <a:ext cx="7229529" cy="6466890"/>
          </a:xfrm>
          <a:prstGeom prst="rightArrow">
            <a:avLst>
              <a:gd name="adj1" fmla="val 71698"/>
              <a:gd name="adj2" fmla="val 15378"/>
            </a:avLst>
          </a:prstGeom>
          <a:solidFill>
            <a:srgbClr val="808785"/>
          </a:solidFill>
          <a:ln w="25400">
            <a:solidFill>
              <a:srgbClr val="000000"/>
            </a:solidFill>
            <a:miter lim="400000"/>
          </a:ln>
          <a:effectLst>
            <a:outerShdw sx="100000" sy="100000" kx="0" ky="0" algn="b" rotWithShape="0" blurRad="355600" dist="165100" dir="2597830">
              <a:srgbClr val="000000">
                <a:alpha val="76449"/>
              </a:srgbClr>
            </a:outerShdw>
          </a:effectLst>
          <a:extLst>
            <a:ext uri="{C572A759-6A51-4108-AA02-DFA0A04FC94B}">
              <ma14:wrappingTextBoxFlag xmlns:ma14="http://schemas.microsoft.com/office/mac/drawingml/2011/main" val="1"/>
            </a:ext>
          </a:extLst>
        </p:spPr>
        <p:txBody>
          <a:bodyPr lIns="71437" tIns="71437" rIns="71437" bIns="71437" anchor="ctr"/>
          <a:lstStyle/>
          <a:p>
            <a:pPr defTabSz="821531">
              <a:defRPr b="1" sz="6300">
                <a:solidFill>
                  <a:schemeClr val="accent3">
                    <a:hueOff val="198700"/>
                    <a:satOff val="21248"/>
                    <a:lumOff val="19305"/>
                  </a:schemeClr>
                </a:solidFill>
                <a:effectLst>
                  <a:outerShdw sx="100000" sy="100000" kx="0" ky="0" algn="b" rotWithShape="0" blurRad="50800" dist="63500" dir="2133555">
                    <a:srgbClr val="000000"/>
                  </a:outerShdw>
                </a:effectLst>
                <a:latin typeface="Gill Sans"/>
                <a:ea typeface="Gill Sans"/>
                <a:cs typeface="Gill Sans"/>
                <a:sym typeface="Gill Sans"/>
              </a:defRPr>
            </a:pPr>
            <a:r>
              <a:t>AFTERWARD</a:t>
            </a:r>
          </a:p>
          <a:p>
            <a:pPr defTabSz="821531">
              <a:defRPr sz="5100">
                <a:solidFill>
                  <a:srgbClr val="FFFFFF"/>
                </a:solidFill>
                <a:effectLst>
                  <a:outerShdw sx="100000" sy="100000" kx="0" ky="0" algn="b" rotWithShape="0" blurRad="50800" dist="63500" dir="2133555">
                    <a:srgbClr val="000000"/>
                  </a:outerShdw>
                </a:effectLst>
                <a:latin typeface="Century Gothic"/>
                <a:ea typeface="Century Gothic"/>
                <a:cs typeface="Century Gothic"/>
                <a:sym typeface="Century Gothic"/>
              </a:defRPr>
            </a:pPr>
            <a:r>
              <a:t>JESUS’ BODILY resurrection serves as the </a:t>
            </a:r>
            <a:r>
              <a:rPr b="1"/>
              <a:t>guarantee</a:t>
            </a:r>
            <a:r>
              <a:t> of our bodily resurrection.</a:t>
            </a:r>
          </a:p>
        </p:txBody>
      </p:sp>
      <p:grpSp>
        <p:nvGrpSpPr>
          <p:cNvPr id="657" name="Image"/>
          <p:cNvGrpSpPr/>
          <p:nvPr/>
        </p:nvGrpSpPr>
        <p:grpSpPr>
          <a:xfrm>
            <a:off x="189225" y="5948304"/>
            <a:ext cx="8786998" cy="5842145"/>
            <a:chOff x="0" y="0"/>
            <a:chExt cx="8786996" cy="5842143"/>
          </a:xfrm>
        </p:grpSpPr>
        <p:pic>
          <p:nvPicPr>
            <p:cNvPr id="656" name="Image" descr="Image"/>
            <p:cNvPicPr>
              <a:picLocks noChangeAspect="1"/>
            </p:cNvPicPr>
            <p:nvPr/>
          </p:nvPicPr>
          <p:blipFill>
            <a:blip r:embed="rId3">
              <a:extLst/>
            </a:blip>
            <a:srcRect l="19912" t="18516" r="19912" b="15854"/>
            <a:stretch>
              <a:fillRect/>
            </a:stretch>
          </p:blipFill>
          <p:spPr>
            <a:xfrm>
              <a:off x="215900" y="139700"/>
              <a:ext cx="8355197" cy="5283344"/>
            </a:xfrm>
            <a:prstGeom prst="rect">
              <a:avLst/>
            </a:prstGeom>
            <a:ln>
              <a:noFill/>
            </a:ln>
            <a:effectLst/>
          </p:spPr>
        </p:pic>
        <p:pic>
          <p:nvPicPr>
            <p:cNvPr id="655" name="Image" descr="Image"/>
            <p:cNvPicPr>
              <a:picLocks noChangeAspect="0"/>
            </p:cNvPicPr>
            <p:nvPr/>
          </p:nvPicPr>
          <p:blipFill>
            <a:blip r:embed="rId4">
              <a:extLst/>
            </a:blip>
            <a:stretch>
              <a:fillRect/>
            </a:stretch>
          </p:blipFill>
          <p:spPr>
            <a:xfrm>
              <a:off x="-1" y="0"/>
              <a:ext cx="8786998" cy="5842144"/>
            </a:xfrm>
            <a:prstGeom prst="rect">
              <a:avLst/>
            </a:prstGeom>
            <a:effectLst/>
          </p:spPr>
        </p:pic>
      </p:grpSp>
      <p:sp>
        <p:nvSpPr>
          <p:cNvPr id="658" name="CHRIST the FIRSTFRUITS"/>
          <p:cNvSpPr txBox="1"/>
          <p:nvPr/>
        </p:nvSpPr>
        <p:spPr>
          <a:xfrm>
            <a:off x="1027907" y="9133689"/>
            <a:ext cx="7098766" cy="214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6800">
                <a:ln w="38100" cap="flat">
                  <a:solidFill>
                    <a:srgbClr val="FFFFFF"/>
                  </a:solidFill>
                  <a:prstDash val="solid"/>
                  <a:miter lim="400000"/>
                </a:ln>
                <a:effectLst>
                  <a:outerShdw sx="100000" sy="100000" kx="0" ky="0" algn="b" rotWithShape="0" blurRad="63500" dist="63500" dir="2783692">
                    <a:srgbClr val="000000"/>
                  </a:outerShdw>
                </a:effectLst>
                <a:latin typeface="Gill Sans"/>
                <a:ea typeface="Gill Sans"/>
                <a:cs typeface="Gill Sans"/>
                <a:sym typeface="Gill Sans"/>
              </a:defRPr>
            </a:lvl1pPr>
          </a:lstStyle>
          <a:p>
            <a:pPr/>
            <a:r>
              <a:t>CHRIST the FIRSTFRUITS</a:t>
            </a:r>
          </a:p>
        </p:txBody>
      </p:sp>
      <p:grpSp>
        <p:nvGrpSpPr>
          <p:cNvPr id="661" name="“Promise of more of the same kind to come.”"/>
          <p:cNvGrpSpPr/>
          <p:nvPr/>
        </p:nvGrpSpPr>
        <p:grpSpPr>
          <a:xfrm>
            <a:off x="317593" y="11802295"/>
            <a:ext cx="23748815" cy="1717676"/>
            <a:chOff x="0" y="0"/>
            <a:chExt cx="23748813" cy="1717675"/>
          </a:xfrm>
        </p:grpSpPr>
        <p:sp>
          <p:nvSpPr>
            <p:cNvPr id="660" name="“Promise of more of the same kind to come.”"/>
            <p:cNvSpPr txBox="1"/>
            <p:nvPr/>
          </p:nvSpPr>
          <p:spPr>
            <a:xfrm>
              <a:off x="139700" y="88900"/>
              <a:ext cx="23469414" cy="1362075"/>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defRPr sz="8200">
                  <a:solidFill>
                    <a:srgbClr val="FFFFFF"/>
                  </a:solidFill>
                </a:defRPr>
              </a:lvl1pPr>
            </a:lstStyle>
            <a:p>
              <a:pPr/>
              <a:r>
                <a:t>“Promise of more of the same kind to come.”</a:t>
              </a:r>
            </a:p>
          </p:txBody>
        </p:sp>
        <p:pic>
          <p:nvPicPr>
            <p:cNvPr id="659" name="“Promise of more of the same kind to come.” “Promise of more of the same kind to come.”" descr="“Promise of more of the same kind to come.” “Promise of more of the same kind to come.”"/>
            <p:cNvPicPr>
              <a:picLocks noChangeAspect="0"/>
            </p:cNvPicPr>
            <p:nvPr/>
          </p:nvPicPr>
          <p:blipFill>
            <a:blip r:embed="rId5">
              <a:extLst/>
            </a:blip>
            <a:stretch>
              <a:fillRect/>
            </a:stretch>
          </p:blipFill>
          <p:spPr>
            <a:xfrm>
              <a:off x="0" y="0"/>
              <a:ext cx="23748814" cy="17176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gt;&gt;&gt;&gt; OUR RESURRECTION &lt;&lt;&lt;&lt;"/>
          <p:cNvSpPr txBox="1"/>
          <p:nvPr/>
        </p:nvSpPr>
        <p:spPr>
          <a:xfrm>
            <a:off x="110824" y="1640891"/>
            <a:ext cx="24162351" cy="1654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103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664" name="Implications of"/>
          <p:cNvSpPr txBox="1"/>
          <p:nvPr/>
        </p:nvSpPr>
        <p:spPr>
          <a:xfrm>
            <a:off x="458332"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65" name="Image" descr="Image"/>
          <p:cNvPicPr>
            <a:picLocks noChangeAspect="0"/>
          </p:cNvPicPr>
          <p:nvPr/>
        </p:nvPicPr>
        <p:blipFill>
          <a:blip r:embed="rId2">
            <a:extLst/>
          </a:blip>
          <a:stretch>
            <a:fillRect/>
          </a:stretch>
        </p:blipFill>
        <p:spPr>
          <a:xfrm>
            <a:off x="8712354"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sp>
        <p:nvSpPr>
          <p:cNvPr id="666" name="1 Corinthians 15:23 (NKJV)…"/>
          <p:cNvSpPr txBox="1"/>
          <p:nvPr/>
        </p:nvSpPr>
        <p:spPr>
          <a:xfrm>
            <a:off x="511730" y="3220623"/>
            <a:ext cx="23360540" cy="1285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3700">
                <a:solidFill>
                  <a:srgbClr val="000000"/>
                </a:solidFill>
                <a:latin typeface="Century Gothic"/>
                <a:ea typeface="Century Gothic"/>
                <a:cs typeface="Century Gothic"/>
                <a:sym typeface="Century Gothic"/>
              </a:defRPr>
            </a:pPr>
            <a:r>
              <a:t>1 Corinthians 15:23 (NKJV) </a:t>
            </a:r>
          </a:p>
          <a:p>
            <a:pPr defTabSz="821531">
              <a:defRPr sz="3700">
                <a:solidFill>
                  <a:srgbClr val="000000"/>
                </a:solidFill>
                <a:latin typeface="Century Gothic"/>
                <a:ea typeface="Century Gothic"/>
                <a:cs typeface="Century Gothic"/>
                <a:sym typeface="Century Gothic"/>
              </a:defRPr>
            </a:pPr>
            <a:r>
              <a:rPr baseline="31999"/>
              <a:t>23</a:t>
            </a:r>
            <a:r>
              <a:t> But each one in his own order: Christ the firstfruits, afterward those </a:t>
            </a:r>
            <a:r>
              <a:rPr i="1"/>
              <a:t>who are</a:t>
            </a:r>
            <a:r>
              <a:t> Christ’s at His coming.</a:t>
            </a:r>
          </a:p>
        </p:txBody>
      </p:sp>
      <p:graphicFrame>
        <p:nvGraphicFramePr>
          <p:cNvPr id="667" name="Table 1"/>
          <p:cNvGraphicFramePr/>
          <p:nvPr/>
        </p:nvGraphicFramePr>
        <p:xfrm>
          <a:off x="508452" y="4679134"/>
          <a:ext cx="23379796" cy="7186138"/>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1683547"/>
                <a:gridCol w="11683547"/>
              </a:tblGrid>
              <a:tr h="1135196">
                <a:tc>
                  <a:txBody>
                    <a:bodyPr/>
                    <a:lstStyle/>
                    <a:p>
                      <a:pPr defTabSz="821531">
                        <a:defRPr sz="1800">
                          <a:solidFill>
                            <a:srgbClr val="000000"/>
                          </a:solidFill>
                        </a:defRPr>
                      </a:pPr>
                      <a:r>
                        <a:rPr b="1" sz="5300">
                          <a:solidFill>
                            <a:srgbClr val="FFFFFF"/>
                          </a:solidFill>
                          <a:latin typeface="Gill Sans"/>
                          <a:ea typeface="Gill Sans"/>
                          <a:cs typeface="Gill Sans"/>
                          <a:sym typeface="Gill Sans"/>
                        </a:rPr>
                        <a:t>PRE-RESURRECTION BODY</a:t>
                      </a:r>
                    </a:p>
                  </a:txBody>
                  <a:tcPr marL="50800" marR="50800" marT="50800" marB="50800" anchor="ctr" anchorCtr="0" horzOverflow="overflow">
                    <a:lnL w="12700">
                      <a:solidFill>
                        <a:srgbClr val="000000"/>
                      </a:solidFill>
                      <a:miter lim="400000"/>
                    </a:lnL>
                    <a:lnT w="12700">
                      <a:solidFill>
                        <a:srgbClr val="000000"/>
                      </a:solidFill>
                      <a:miter lim="400000"/>
                    </a:lnT>
                    <a:lnB w="12700">
                      <a:solidFill>
                        <a:srgbClr val="000000"/>
                      </a:solidFill>
                      <a:miter lim="400000"/>
                    </a:lnB>
                    <a:solidFill>
                      <a:schemeClr val="accent5">
                        <a:hueOff val="-379513"/>
                        <a:satOff val="-6951"/>
                        <a:lumOff val="-17345"/>
                      </a:schemeClr>
                    </a:solidFill>
                  </a:tcPr>
                </a:tc>
                <a:tc>
                  <a:txBody>
                    <a:bodyPr/>
                    <a:lstStyle/>
                    <a:p>
                      <a:pPr defTabSz="821531">
                        <a:defRPr sz="1800">
                          <a:solidFill>
                            <a:srgbClr val="000000"/>
                          </a:solidFill>
                        </a:defRPr>
                      </a:pPr>
                      <a:r>
                        <a:rPr b="1" sz="5300">
                          <a:latin typeface="Gill Sans"/>
                          <a:ea typeface="Gill Sans"/>
                          <a:cs typeface="Gill Sans"/>
                          <a:sym typeface="Gill Sans"/>
                        </a:rPr>
                        <a:t>POST-RESURRECTION BODY</a:t>
                      </a:r>
                    </a:p>
                  </a:txBody>
                  <a:tcPr marL="50800" marR="50800" marT="50800" marB="50800" anchor="ctr" anchorCtr="0" horzOverflow="overflow">
                    <a:lnR w="12700">
                      <a:solidFill>
                        <a:srgbClr val="000000"/>
                      </a:solidFill>
                      <a:miter lim="400000"/>
                    </a:lnR>
                    <a:lnT w="12700">
                      <a:solidFill>
                        <a:srgbClr val="000000"/>
                      </a:solidFill>
                      <a:miter lim="400000"/>
                    </a:lnT>
                    <a:lnB w="12700">
                      <a:solidFill>
                        <a:srgbClr val="000000"/>
                      </a:solidFill>
                      <a:miter lim="400000"/>
                    </a:lnB>
                    <a:solidFill>
                      <a:srgbClr val="73FDFF"/>
                    </a:solidFill>
                  </a:tcPr>
                </a:tc>
              </a:tr>
              <a:tr h="1207648">
                <a:tc>
                  <a:txBody>
                    <a:bodyPr/>
                    <a:lstStyle/>
                    <a:p>
                      <a:pPr defTabSz="821531">
                        <a:defRPr sz="6800">
                          <a:solidFill>
                            <a:srgbClr val="FFFFFF"/>
                          </a:solidFill>
                          <a:effectLst>
                            <a:outerShdw sx="100000" sy="100000" kx="0" ky="0" algn="b" rotWithShape="0" blurRad="50800" dist="63500" dir="1069133">
                              <a:srgbClr val="000000"/>
                            </a:outerShdw>
                          </a:effectLst>
                        </a:defRPr>
                      </a:pPr>
                      <a:r>
                        <a:t>It is sown a perishable </a:t>
                      </a:r>
                      <a:r>
                        <a:rPr i="1">
                          <a:latin typeface="Gill Sans"/>
                          <a:ea typeface="Gill Sans"/>
                          <a:cs typeface="Gill Sans"/>
                          <a:sym typeface="Gill Sans"/>
                        </a:rPr>
                        <a:t>body</a:t>
                      </a:r>
                    </a:p>
                  </a:txBody>
                  <a:tcPr marL="50800" marR="50800" marT="50800" marB="50800" anchor="ctr" anchorCtr="0" horzOverflow="overflow">
                    <a:lnL w="12700">
                      <a:solidFill>
                        <a:srgbClr val="000000"/>
                      </a:solidFill>
                      <a:miter lim="400000"/>
                    </a:lnL>
                    <a:lnR w="12700">
                      <a:miter lim="400000"/>
                    </a:lnR>
                    <a:lnT w="12700">
                      <a:solidFill>
                        <a:srgbClr val="000000"/>
                      </a:solidFill>
                      <a:miter lim="400000"/>
                    </a:lnT>
                    <a:solidFill>
                      <a:srgbClr val="797979"/>
                    </a:solidFill>
                  </a:tcPr>
                </a:tc>
                <a:tc>
                  <a:txBody>
                    <a:bodyPr/>
                    <a:lstStyle/>
                    <a:p>
                      <a:pPr defTabSz="821531">
                        <a:defRPr sz="6800">
                          <a:solidFill>
                            <a:srgbClr val="000000"/>
                          </a:solidFill>
                        </a:defRPr>
                      </a:pPr>
                      <a:r>
                        <a:t>it is raised an imperishable </a:t>
                      </a:r>
                      <a:r>
                        <a:rPr i="1">
                          <a:latin typeface="Gill Sans"/>
                          <a:ea typeface="Gill Sans"/>
                          <a:cs typeface="Gill Sans"/>
                          <a:sym typeface="Gill Sans"/>
                        </a:rPr>
                        <a:t>body;</a:t>
                      </a:r>
                    </a:p>
                  </a:txBody>
                  <a:tcPr marL="50800" marR="50800" marT="50800" marB="50800" anchor="ctr" anchorCtr="0" horzOverflow="overflow">
                    <a:lnL w="12700">
                      <a:miter lim="400000"/>
                    </a:lnL>
                    <a:lnR w="12700">
                      <a:solidFill>
                        <a:srgbClr val="000000"/>
                      </a:solidFill>
                      <a:miter lim="400000"/>
                    </a:lnR>
                    <a:lnT w="12700">
                      <a:solidFill>
                        <a:srgbClr val="000000"/>
                      </a:solidFill>
                      <a:miter lim="400000"/>
                    </a:lnT>
                    <a:solidFill>
                      <a:srgbClr val="FFFFFF"/>
                    </a:solidFill>
                  </a:tcPr>
                </a:tc>
              </a:tr>
              <a:tr h="1207648">
                <a:tc>
                  <a:txBody>
                    <a:bodyPr/>
                    <a:lstStyle/>
                    <a:p>
                      <a:pPr defTabSz="821531">
                        <a:defRPr sz="1800">
                          <a:solidFill>
                            <a:srgbClr val="000000"/>
                          </a:solidFill>
                        </a:defRPr>
                      </a:pPr>
                      <a:r>
                        <a:rPr sz="6800">
                          <a:solidFill>
                            <a:srgbClr val="FFFFFF"/>
                          </a:solidFill>
                          <a:effectLst>
                            <a:outerShdw sx="100000" sy="100000" kx="0" ky="0" algn="b" rotWithShape="0" blurRad="50800" dist="63500" dir="1069133">
                              <a:srgbClr val="000000"/>
                            </a:outerShdw>
                          </a:effectLst>
                        </a:rPr>
                        <a:t>it is sown in dishonor</a:t>
                      </a:r>
                    </a:p>
                  </a:txBody>
                  <a:tcPr marL="50800" marR="50800" marT="50800" marB="50800" anchor="ctr" anchorCtr="0" horzOverflow="overflow">
                    <a:lnL w="12700">
                      <a:solidFill>
                        <a:srgbClr val="000000"/>
                      </a:solidFill>
                      <a:miter lim="400000"/>
                    </a:lnL>
                    <a:lnR w="12700">
                      <a:miter lim="400000"/>
                    </a:lnR>
                    <a:solidFill>
                      <a:srgbClr val="797979"/>
                    </a:solidFill>
                  </a:tcPr>
                </a:tc>
                <a:tc>
                  <a:txBody>
                    <a:bodyPr/>
                    <a:lstStyle/>
                    <a:p>
                      <a:pPr defTabSz="821531">
                        <a:defRPr sz="1800">
                          <a:solidFill>
                            <a:srgbClr val="000000"/>
                          </a:solidFill>
                        </a:defRPr>
                      </a:pPr>
                      <a:r>
                        <a:rPr sz="6800"/>
                        <a:t>it is raised in glory;</a:t>
                      </a:r>
                    </a:p>
                  </a:txBody>
                  <a:tcPr marL="50800" marR="50800" marT="50800" marB="50800" anchor="ctr" anchorCtr="0" horzOverflow="overflow">
                    <a:lnL w="12700">
                      <a:miter lim="400000"/>
                    </a:lnL>
                    <a:lnR w="12700">
                      <a:solidFill>
                        <a:srgbClr val="000000"/>
                      </a:solidFill>
                      <a:miter lim="400000"/>
                    </a:lnR>
                    <a:solidFill>
                      <a:srgbClr val="FFFFFF"/>
                    </a:solidFill>
                  </a:tcPr>
                </a:tc>
              </a:tr>
              <a:tr h="1207648">
                <a:tc>
                  <a:txBody>
                    <a:bodyPr/>
                    <a:lstStyle/>
                    <a:p>
                      <a:pPr defTabSz="821531">
                        <a:defRPr sz="1800">
                          <a:solidFill>
                            <a:srgbClr val="000000"/>
                          </a:solidFill>
                        </a:defRPr>
                      </a:pPr>
                      <a:r>
                        <a:rPr sz="6800">
                          <a:solidFill>
                            <a:srgbClr val="FFFFFF"/>
                          </a:solidFill>
                          <a:effectLst>
                            <a:outerShdw sx="100000" sy="100000" kx="0" ky="0" algn="b" rotWithShape="0" blurRad="50800" dist="63500" dir="1069133">
                              <a:srgbClr val="000000"/>
                            </a:outerShdw>
                          </a:effectLst>
                        </a:rPr>
                        <a:t>it is sown in weakness,</a:t>
                      </a:r>
                    </a:p>
                  </a:txBody>
                  <a:tcPr marL="50800" marR="50800" marT="50800" marB="50800" anchor="ctr" anchorCtr="0" horzOverflow="overflow">
                    <a:lnL w="12700">
                      <a:solidFill>
                        <a:srgbClr val="000000"/>
                      </a:solidFill>
                      <a:miter lim="400000"/>
                    </a:lnL>
                    <a:lnR w="12700">
                      <a:miter lim="400000"/>
                    </a:lnR>
                    <a:solidFill>
                      <a:srgbClr val="797979"/>
                    </a:solidFill>
                  </a:tcPr>
                </a:tc>
                <a:tc>
                  <a:txBody>
                    <a:bodyPr/>
                    <a:lstStyle/>
                    <a:p>
                      <a:pPr defTabSz="821531">
                        <a:defRPr sz="1800">
                          <a:solidFill>
                            <a:srgbClr val="000000"/>
                          </a:solidFill>
                        </a:defRPr>
                      </a:pPr>
                      <a:r>
                        <a:rPr sz="6800"/>
                        <a:t>it is raised in power;</a:t>
                      </a:r>
                    </a:p>
                  </a:txBody>
                  <a:tcPr marL="50800" marR="50800" marT="50800" marB="50800" anchor="ctr" anchorCtr="0" horzOverflow="overflow">
                    <a:lnL w="12700">
                      <a:miter lim="400000"/>
                    </a:lnL>
                    <a:lnR w="12700">
                      <a:solidFill>
                        <a:srgbClr val="000000"/>
                      </a:solidFill>
                      <a:miter lim="400000"/>
                    </a:lnR>
                    <a:solidFill>
                      <a:srgbClr val="FFFFFF"/>
                    </a:solidFill>
                  </a:tcPr>
                </a:tc>
              </a:tr>
              <a:tr h="1207648">
                <a:tc>
                  <a:txBody>
                    <a:bodyPr/>
                    <a:lstStyle/>
                    <a:p>
                      <a:pPr defTabSz="821531">
                        <a:defRPr sz="1800">
                          <a:solidFill>
                            <a:srgbClr val="000000"/>
                          </a:solidFill>
                        </a:defRPr>
                      </a:pPr>
                      <a:r>
                        <a:rPr sz="6800">
                          <a:solidFill>
                            <a:srgbClr val="FFFFFF"/>
                          </a:solidFill>
                          <a:effectLst>
                            <a:outerShdw sx="100000" sy="100000" kx="0" ky="0" algn="b" rotWithShape="0" blurRad="50800" dist="63500" dir="1069133">
                              <a:srgbClr val="000000"/>
                            </a:outerShdw>
                          </a:effectLst>
                        </a:rPr>
                        <a:t>it is sown a natural body,</a:t>
                      </a:r>
                    </a:p>
                  </a:txBody>
                  <a:tcPr marL="50800" marR="50800" marT="50800" marB="50800" anchor="ctr" anchorCtr="0" horzOverflow="overflow">
                    <a:lnL w="12700">
                      <a:solidFill>
                        <a:srgbClr val="000000"/>
                      </a:solidFill>
                      <a:miter lim="400000"/>
                    </a:lnL>
                    <a:lnR w="12700">
                      <a:miter lim="400000"/>
                    </a:lnR>
                    <a:solidFill>
                      <a:srgbClr val="797979"/>
                    </a:solidFill>
                  </a:tcPr>
                </a:tc>
                <a:tc>
                  <a:txBody>
                    <a:bodyPr/>
                    <a:lstStyle/>
                    <a:p>
                      <a:pPr defTabSz="821531">
                        <a:defRPr sz="1800">
                          <a:solidFill>
                            <a:srgbClr val="000000"/>
                          </a:solidFill>
                        </a:defRPr>
                      </a:pPr>
                      <a:r>
                        <a:rPr sz="6800"/>
                        <a:t>it is raised a spiritual body.</a:t>
                      </a:r>
                    </a:p>
                  </a:txBody>
                  <a:tcPr marL="50800" marR="50800" marT="50800" marB="50800" anchor="ctr" anchorCtr="0" horzOverflow="overflow">
                    <a:lnL w="12700">
                      <a:miter lim="400000"/>
                    </a:lnL>
                    <a:lnR w="12700">
                      <a:solidFill>
                        <a:srgbClr val="000000"/>
                      </a:solidFill>
                      <a:miter lim="400000"/>
                    </a:lnR>
                    <a:solidFill>
                      <a:srgbClr val="FFFFFF"/>
                    </a:solidFill>
                  </a:tcPr>
                </a:tc>
              </a:tr>
              <a:tr h="1207648">
                <a:tc>
                  <a:txBody>
                    <a:bodyPr/>
                    <a:lstStyle/>
                    <a:p>
                      <a:pPr defTabSz="821531">
                        <a:defRPr sz="1800">
                          <a:solidFill>
                            <a:srgbClr val="000000"/>
                          </a:solidFill>
                        </a:defRPr>
                      </a:pPr>
                      <a:r>
                        <a:rPr sz="6800">
                          <a:solidFill>
                            <a:srgbClr val="FFFFFF"/>
                          </a:solidFill>
                          <a:effectLst>
                            <a:outerShdw sx="100000" sy="100000" kx="0" ky="0" algn="b" rotWithShape="0" blurRad="50800" dist="63500" dir="1069133">
                              <a:srgbClr val="000000"/>
                            </a:outerShdw>
                          </a:effectLst>
                        </a:rPr>
                        <a:t>If there is a natural body,</a:t>
                      </a:r>
                    </a:p>
                  </a:txBody>
                  <a:tcPr marL="50800" marR="50800" marT="50800" marB="50800" anchor="ctr" anchorCtr="0" horzOverflow="overflow">
                    <a:lnL w="12700">
                      <a:solidFill>
                        <a:srgbClr val="000000"/>
                      </a:solidFill>
                      <a:miter lim="400000"/>
                    </a:lnL>
                    <a:lnR w="12700">
                      <a:miter lim="400000"/>
                    </a:lnR>
                    <a:lnB w="12700">
                      <a:solidFill>
                        <a:srgbClr val="000000"/>
                      </a:solidFill>
                      <a:miter lim="400000"/>
                    </a:lnB>
                    <a:solidFill>
                      <a:srgbClr val="797979"/>
                    </a:solidFill>
                  </a:tcPr>
                </a:tc>
                <a:tc>
                  <a:txBody>
                    <a:bodyPr/>
                    <a:lstStyle/>
                    <a:p>
                      <a:pPr defTabSz="821531">
                        <a:defRPr sz="6800">
                          <a:solidFill>
                            <a:srgbClr val="000000"/>
                          </a:solidFill>
                        </a:defRPr>
                      </a:pPr>
                      <a:r>
                        <a:t>there is also a spiritual </a:t>
                      </a:r>
                      <a:r>
                        <a:rPr i="1">
                          <a:latin typeface="Gill Sans"/>
                          <a:ea typeface="Gill Sans"/>
                          <a:cs typeface="Gill Sans"/>
                          <a:sym typeface="Gill Sans"/>
                        </a:rPr>
                        <a:t>body.</a:t>
                      </a:r>
                    </a:p>
                  </a:txBody>
                  <a:tcPr marL="50800" marR="50800" marT="50800" marB="50800" anchor="ctr" anchorCtr="0" horzOverflow="overflow">
                    <a:lnL w="12700">
                      <a:miter lim="400000"/>
                    </a:lnL>
                    <a:lnR w="12700">
                      <a:solidFill>
                        <a:srgbClr val="000000"/>
                      </a:solidFill>
                      <a:miter lim="400000"/>
                    </a:lnR>
                    <a:lnB w="12700">
                      <a:solidFill>
                        <a:srgbClr val="000000"/>
                      </a:solidFill>
                      <a:miter lim="400000"/>
                    </a:lnB>
                    <a:solidFill>
                      <a:srgbClr val="FFFFFF"/>
                    </a:solidFill>
                  </a:tcPr>
                </a:tc>
              </a:tr>
            </a:tbl>
          </a:graphicData>
        </a:graphic>
      </p:graphicFrame>
      <p:grpSp>
        <p:nvGrpSpPr>
          <p:cNvPr id="670" name="“Promise of more of the same kind to come.”"/>
          <p:cNvGrpSpPr/>
          <p:nvPr/>
        </p:nvGrpSpPr>
        <p:grpSpPr>
          <a:xfrm>
            <a:off x="317593" y="11802295"/>
            <a:ext cx="23748815" cy="1717676"/>
            <a:chOff x="0" y="0"/>
            <a:chExt cx="23748813" cy="1717675"/>
          </a:xfrm>
        </p:grpSpPr>
        <p:sp>
          <p:nvSpPr>
            <p:cNvPr id="669" name="“Promise of more of the same kind to come.”"/>
            <p:cNvSpPr txBox="1"/>
            <p:nvPr/>
          </p:nvSpPr>
          <p:spPr>
            <a:xfrm>
              <a:off x="139700" y="88900"/>
              <a:ext cx="23469414" cy="1362075"/>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defRPr sz="8200">
                  <a:solidFill>
                    <a:srgbClr val="FFFFFF"/>
                  </a:solidFill>
                </a:defRPr>
              </a:lvl1pPr>
            </a:lstStyle>
            <a:p>
              <a:pPr/>
              <a:r>
                <a:t>“Promise of more of the same kind to come.”</a:t>
              </a:r>
            </a:p>
          </p:txBody>
        </p:sp>
        <p:pic>
          <p:nvPicPr>
            <p:cNvPr id="668" name="“Promise of more of the same kind to come.” “Promise of more of the same kind to come.”" descr="“Promise of more of the same kind to come.” “Promise of more of the same kind to come.”"/>
            <p:cNvPicPr>
              <a:picLocks noChangeAspect="0"/>
            </p:cNvPicPr>
            <p:nvPr/>
          </p:nvPicPr>
          <p:blipFill>
            <a:blip r:embed="rId3">
              <a:extLst/>
            </a:blip>
            <a:stretch>
              <a:fillRect/>
            </a:stretch>
          </p:blipFill>
          <p:spPr>
            <a:xfrm>
              <a:off x="0" y="0"/>
              <a:ext cx="23748814" cy="17176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74" name="“He always lives to make intercession for them ”"/>
          <p:cNvGrpSpPr/>
          <p:nvPr/>
        </p:nvGrpSpPr>
        <p:grpSpPr>
          <a:xfrm>
            <a:off x="471823" y="1894356"/>
            <a:ext cx="23496562" cy="2065413"/>
            <a:chOff x="0" y="0"/>
            <a:chExt cx="23496561" cy="2065412"/>
          </a:xfrm>
        </p:grpSpPr>
        <p:sp>
          <p:nvSpPr>
            <p:cNvPr id="673"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672"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675"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76"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679" name="“We shall all stand before the judgment seat of Christ ”"/>
          <p:cNvGrpSpPr/>
          <p:nvPr/>
        </p:nvGrpSpPr>
        <p:grpSpPr>
          <a:xfrm>
            <a:off x="514724" y="1894356"/>
            <a:ext cx="23496562" cy="2065413"/>
            <a:chOff x="0" y="0"/>
            <a:chExt cx="23496561" cy="2065412"/>
          </a:xfrm>
        </p:grpSpPr>
        <p:sp>
          <p:nvSpPr>
            <p:cNvPr id="678"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677"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sp>
        <p:nvSpPr>
          <p:cNvPr id="680" name="Romans 14:7–12 (NKJV)…"/>
          <p:cNvSpPr txBox="1"/>
          <p:nvPr/>
        </p:nvSpPr>
        <p:spPr>
          <a:xfrm>
            <a:off x="726711" y="3855149"/>
            <a:ext cx="23072587" cy="93798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6300">
                <a:solidFill>
                  <a:srgbClr val="000000"/>
                </a:solidFill>
                <a:latin typeface="Times New Roman"/>
                <a:ea typeface="Times New Roman"/>
                <a:cs typeface="Times New Roman"/>
                <a:sym typeface="Times New Roman"/>
              </a:defRPr>
            </a:pPr>
            <a:r>
              <a:t>Romans 14:7–12 (NKJV)</a:t>
            </a:r>
          </a:p>
          <a:p>
            <a:pPr defTabSz="642937">
              <a:defRPr sz="6300">
                <a:solidFill>
                  <a:srgbClr val="000000"/>
                </a:solidFill>
                <a:latin typeface="Times New Roman"/>
                <a:ea typeface="Times New Roman"/>
                <a:cs typeface="Times New Roman"/>
                <a:sym typeface="Times New Roman"/>
              </a:defRPr>
            </a:pPr>
            <a:r>
              <a:rPr baseline="31999"/>
              <a:t>7</a:t>
            </a:r>
            <a:r>
              <a:t> For none of us lives to himself, and no one dies to himself. </a:t>
            </a:r>
            <a:r>
              <a:rPr baseline="31999"/>
              <a:t>8</a:t>
            </a:r>
            <a:r>
              <a:t> For if we live, we live to the Lord; and if we die, we die to the Lord. Therefore, whether we live or die, we are the Lord’s. </a:t>
            </a:r>
            <a:r>
              <a:rPr baseline="31999"/>
              <a:t>9</a:t>
            </a:r>
            <a:r>
              <a:t> For to this end Christ died and rose and lived again, that He might be Lord of both the dead and the living. </a:t>
            </a:r>
            <a:r>
              <a:rPr baseline="31999"/>
              <a:t>10</a:t>
            </a:r>
            <a:r>
              <a:t> But why do you judge your brother? Or why do you show contempt for your brother? For we shall all stand before the judgment seat of Christ. </a:t>
            </a:r>
            <a:r>
              <a:rPr baseline="31999"/>
              <a:t>11</a:t>
            </a:r>
            <a:r>
              <a:t> For it is written: </a:t>
            </a:r>
            <a:r>
              <a:rPr i="1"/>
              <a:t>“As I live, says the Lord,</a:t>
            </a:r>
            <a:r>
              <a:t> </a:t>
            </a:r>
            <a:r>
              <a:rPr i="1"/>
              <a:t>Every knee shall bow to Me,</a:t>
            </a:r>
            <a:r>
              <a:t> </a:t>
            </a:r>
            <a:r>
              <a:rPr i="1"/>
              <a:t>And every tongue shall confess to God.”</a:t>
            </a:r>
            <a:r>
              <a:t> </a:t>
            </a:r>
            <a:r>
              <a:rPr baseline="31999"/>
              <a:t>12</a:t>
            </a:r>
            <a:r>
              <a:t> So then each of us shall give account of himself to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684" name="“He always lives to make intercession for them ”"/>
          <p:cNvGrpSpPr/>
          <p:nvPr/>
        </p:nvGrpSpPr>
        <p:grpSpPr>
          <a:xfrm>
            <a:off x="471823" y="1894356"/>
            <a:ext cx="23496562" cy="2065413"/>
            <a:chOff x="0" y="0"/>
            <a:chExt cx="23496561" cy="2065412"/>
          </a:xfrm>
        </p:grpSpPr>
        <p:sp>
          <p:nvSpPr>
            <p:cNvPr id="683"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682"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685"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686"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689" name="“We shall all stand before the judgment seat of Christ ”"/>
          <p:cNvGrpSpPr/>
          <p:nvPr/>
        </p:nvGrpSpPr>
        <p:grpSpPr>
          <a:xfrm>
            <a:off x="514724" y="1894356"/>
            <a:ext cx="23496562" cy="2065413"/>
            <a:chOff x="0" y="0"/>
            <a:chExt cx="23496561" cy="2065412"/>
          </a:xfrm>
        </p:grpSpPr>
        <p:sp>
          <p:nvSpPr>
            <p:cNvPr id="688"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687"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grpSp>
        <p:nvGrpSpPr>
          <p:cNvPr id="692" name="Image"/>
          <p:cNvGrpSpPr/>
          <p:nvPr/>
        </p:nvGrpSpPr>
        <p:grpSpPr>
          <a:xfrm>
            <a:off x="485425" y="3954080"/>
            <a:ext cx="7804945" cy="9770565"/>
            <a:chOff x="0" y="0"/>
            <a:chExt cx="7804944" cy="9770563"/>
          </a:xfrm>
        </p:grpSpPr>
        <p:pic>
          <p:nvPicPr>
            <p:cNvPr id="691"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690"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693" name="Philippians 2:5–11 (NKJV)…"/>
          <p:cNvSpPr txBox="1"/>
          <p:nvPr/>
        </p:nvSpPr>
        <p:spPr>
          <a:xfrm>
            <a:off x="8596962" y="3951920"/>
            <a:ext cx="15116290" cy="894485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5600">
                <a:solidFill>
                  <a:srgbClr val="000000"/>
                </a:solidFill>
                <a:latin typeface="Times New Roman"/>
                <a:ea typeface="Times New Roman"/>
                <a:cs typeface="Times New Roman"/>
                <a:sym typeface="Times New Roman"/>
              </a:defRPr>
            </a:pPr>
            <a:r>
              <a:t>Philippians 2:5–11 (NKJV) </a:t>
            </a:r>
          </a:p>
          <a:p>
            <a:pPr defTabSz="642937">
              <a:defRPr sz="6900">
                <a:solidFill>
                  <a:srgbClr val="000000"/>
                </a:solidFill>
                <a:latin typeface="Times New Roman"/>
                <a:ea typeface="Times New Roman"/>
                <a:cs typeface="Times New Roman"/>
                <a:sym typeface="Times New Roman"/>
              </a:defRPr>
            </a:pPr>
            <a:r>
              <a:rPr baseline="31999"/>
              <a:t>9</a:t>
            </a:r>
            <a:r>
              <a:t> Therefore God also has highly exalted Him and given Him the name which is above every name, </a:t>
            </a:r>
            <a:r>
              <a:rPr baseline="31999"/>
              <a:t>10</a:t>
            </a:r>
            <a:r>
              <a:t> that at the name of Jesus every knee should bow, of those in heaven, and of those on earth, and of those under the earth, </a:t>
            </a:r>
            <a:r>
              <a:rPr baseline="31999"/>
              <a:t>11</a:t>
            </a:r>
            <a:r>
              <a:t> and </a:t>
            </a:r>
            <a:r>
              <a:rPr i="1"/>
              <a:t>that</a:t>
            </a:r>
            <a:r>
              <a:t> every tongue should confess that Jesus Christ </a:t>
            </a:r>
            <a:r>
              <a:rPr i="1"/>
              <a:t>is</a:t>
            </a:r>
            <a:r>
              <a:t> Lord, to the glory of God the Father.</a:t>
            </a:r>
          </a:p>
        </p:txBody>
      </p:sp>
      <p:sp>
        <p:nvSpPr>
          <p:cNvPr id="694"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698" name="“He always lives to make intercession for them ”"/>
          <p:cNvGrpSpPr/>
          <p:nvPr/>
        </p:nvGrpSpPr>
        <p:grpSpPr>
          <a:xfrm>
            <a:off x="471823" y="1894356"/>
            <a:ext cx="23496562" cy="2065413"/>
            <a:chOff x="0" y="0"/>
            <a:chExt cx="23496561" cy="2065412"/>
          </a:xfrm>
        </p:grpSpPr>
        <p:sp>
          <p:nvSpPr>
            <p:cNvPr id="697"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696"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699"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700"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703" name="“We shall all stand before the judgment seat of Christ ”"/>
          <p:cNvGrpSpPr/>
          <p:nvPr/>
        </p:nvGrpSpPr>
        <p:grpSpPr>
          <a:xfrm>
            <a:off x="514724" y="1894356"/>
            <a:ext cx="23496562" cy="2065413"/>
            <a:chOff x="0" y="0"/>
            <a:chExt cx="23496561" cy="2065412"/>
          </a:xfrm>
        </p:grpSpPr>
        <p:sp>
          <p:nvSpPr>
            <p:cNvPr id="702"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701"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grpSp>
        <p:nvGrpSpPr>
          <p:cNvPr id="706" name="Image"/>
          <p:cNvGrpSpPr/>
          <p:nvPr/>
        </p:nvGrpSpPr>
        <p:grpSpPr>
          <a:xfrm>
            <a:off x="485425" y="3954080"/>
            <a:ext cx="7804945" cy="9770565"/>
            <a:chOff x="0" y="0"/>
            <a:chExt cx="7804944" cy="9770563"/>
          </a:xfrm>
        </p:grpSpPr>
        <p:pic>
          <p:nvPicPr>
            <p:cNvPr id="705"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704"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707" name="John 5:22–23 (NKJV)…"/>
          <p:cNvSpPr txBox="1"/>
          <p:nvPr/>
        </p:nvSpPr>
        <p:spPr>
          <a:xfrm>
            <a:off x="8596962" y="3951920"/>
            <a:ext cx="15116290" cy="83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8100">
                <a:solidFill>
                  <a:srgbClr val="000000"/>
                </a:solidFill>
                <a:latin typeface="Times New Roman"/>
                <a:ea typeface="Times New Roman"/>
                <a:cs typeface="Times New Roman"/>
                <a:sym typeface="Times New Roman"/>
              </a:defRPr>
            </a:pPr>
            <a:r>
              <a:t>John 5:22–23 (NKJV) </a:t>
            </a:r>
          </a:p>
          <a:p>
            <a:pPr defTabSz="642937">
              <a:defRPr sz="8100">
                <a:solidFill>
                  <a:srgbClr val="000000"/>
                </a:solidFill>
                <a:latin typeface="Times New Roman"/>
                <a:ea typeface="Times New Roman"/>
                <a:cs typeface="Times New Roman"/>
                <a:sym typeface="Times New Roman"/>
              </a:defRPr>
            </a:pPr>
            <a:r>
              <a:rPr baseline="31999"/>
              <a:t>22</a:t>
            </a:r>
            <a:r>
              <a:t> For the Father judges no one, but has committed all judgment to the Son, </a:t>
            </a:r>
            <a:r>
              <a:rPr baseline="31999"/>
              <a:t>23</a:t>
            </a:r>
            <a:r>
              <a:t> that all should honor the Son just as they honor the Father. He who does not honor the Son does not honor the Father who sent Him.</a:t>
            </a:r>
          </a:p>
        </p:txBody>
      </p:sp>
      <p:sp>
        <p:nvSpPr>
          <p:cNvPr id="708"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
        <p:nvSpPr>
          <p:cNvPr id="709" name="John 12:48 (NKJV)…"/>
          <p:cNvSpPr/>
          <p:nvPr/>
        </p:nvSpPr>
        <p:spPr>
          <a:xfrm>
            <a:off x="944839" y="4595087"/>
            <a:ext cx="7905751" cy="56935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57" y="0"/>
                </a:moveTo>
                <a:cubicBezTo>
                  <a:pt x="1010" y="0"/>
                  <a:pt x="0" y="1403"/>
                  <a:pt x="0" y="3133"/>
                </a:cubicBezTo>
                <a:lnTo>
                  <a:pt x="0" y="18467"/>
                </a:lnTo>
                <a:cubicBezTo>
                  <a:pt x="0" y="20197"/>
                  <a:pt x="1010" y="21600"/>
                  <a:pt x="2257" y="21600"/>
                </a:cubicBezTo>
                <a:lnTo>
                  <a:pt x="17772" y="21600"/>
                </a:lnTo>
                <a:cubicBezTo>
                  <a:pt x="19019" y="21600"/>
                  <a:pt x="20029" y="20197"/>
                  <a:pt x="20029" y="18467"/>
                </a:cubicBezTo>
                <a:lnTo>
                  <a:pt x="20029" y="11502"/>
                </a:lnTo>
                <a:lnTo>
                  <a:pt x="21600" y="10619"/>
                </a:lnTo>
                <a:lnTo>
                  <a:pt x="20029" y="9736"/>
                </a:lnTo>
                <a:lnTo>
                  <a:pt x="20029" y="3133"/>
                </a:lnTo>
                <a:cubicBezTo>
                  <a:pt x="20029" y="1403"/>
                  <a:pt x="19019" y="0"/>
                  <a:pt x="17772" y="0"/>
                </a:cubicBezTo>
                <a:lnTo>
                  <a:pt x="2257" y="0"/>
                </a:lnTo>
                <a:close/>
              </a:path>
            </a:pathLst>
          </a:custGeom>
          <a:solidFill>
            <a:srgbClr val="FFFC79"/>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p>
            <a:pPr defTabSz="642937">
              <a:defRPr b="1" sz="5200">
                <a:solidFill>
                  <a:srgbClr val="000000"/>
                </a:solidFill>
                <a:latin typeface="Times New Roman"/>
                <a:ea typeface="Times New Roman"/>
                <a:cs typeface="Times New Roman"/>
                <a:sym typeface="Times New Roman"/>
              </a:defRPr>
            </a:pPr>
            <a:r>
              <a:t>John 12:48 (NKJV) </a:t>
            </a:r>
          </a:p>
          <a:p>
            <a:pPr defTabSz="642937">
              <a:defRPr sz="5200">
                <a:solidFill>
                  <a:srgbClr val="000000"/>
                </a:solidFill>
                <a:latin typeface="Times New Roman"/>
                <a:ea typeface="Times New Roman"/>
                <a:cs typeface="Times New Roman"/>
                <a:sym typeface="Times New Roman"/>
              </a:defRPr>
            </a:pPr>
            <a:r>
              <a:rPr baseline="31999"/>
              <a:t>48</a:t>
            </a:r>
            <a:r>
              <a:t> He who rejects Me, and does not receive My words, has that which judges him—the word that I have spoken will judge him in the last day.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709"/>
                                        </p:tgtEl>
                                        <p:attrNameLst>
                                          <p:attrName>style.visibility</p:attrName>
                                        </p:attrNameLst>
                                      </p:cBhvr>
                                      <p:to>
                                        <p:strVal val="visible"/>
                                      </p:to>
                                    </p:set>
                                    <p:anim calcmode="lin" valueType="num">
                                      <p:cBhvr>
                                        <p:cTn id="7" dur="1500" fill="hold"/>
                                        <p:tgtEl>
                                          <p:spTgt spid="709"/>
                                        </p:tgtEl>
                                        <p:attrNameLst>
                                          <p:attrName>ppt_w</p:attrName>
                                        </p:attrNameLst>
                                      </p:cBhvr>
                                      <p:tavLst>
                                        <p:tav tm="0">
                                          <p:val>
                                            <p:strVal val="4*#ppt_w"/>
                                          </p:val>
                                        </p:tav>
                                        <p:tav tm="100000">
                                          <p:val>
                                            <p:strVal val="#ppt_w"/>
                                          </p:val>
                                        </p:tav>
                                      </p:tavLst>
                                    </p:anim>
                                    <p:anim calcmode="lin" valueType="num">
                                      <p:cBhvr>
                                        <p:cTn id="8" dur="1500" fill="hold"/>
                                        <p:tgtEl>
                                          <p:spTgt spid="70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9"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713" name="“He always lives to make intercession for them ”"/>
          <p:cNvGrpSpPr/>
          <p:nvPr/>
        </p:nvGrpSpPr>
        <p:grpSpPr>
          <a:xfrm>
            <a:off x="471823" y="1894356"/>
            <a:ext cx="23496562" cy="2065413"/>
            <a:chOff x="0" y="0"/>
            <a:chExt cx="23496561" cy="2065412"/>
          </a:xfrm>
        </p:grpSpPr>
        <p:sp>
          <p:nvSpPr>
            <p:cNvPr id="712"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711"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714"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715"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718" name="“We shall all stand before the judgment seat of Christ ”"/>
          <p:cNvGrpSpPr/>
          <p:nvPr/>
        </p:nvGrpSpPr>
        <p:grpSpPr>
          <a:xfrm>
            <a:off x="514724" y="1894356"/>
            <a:ext cx="23496562" cy="2065413"/>
            <a:chOff x="0" y="0"/>
            <a:chExt cx="23496561" cy="2065412"/>
          </a:xfrm>
        </p:grpSpPr>
        <p:sp>
          <p:nvSpPr>
            <p:cNvPr id="717"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716"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grpSp>
        <p:nvGrpSpPr>
          <p:cNvPr id="721" name="Image"/>
          <p:cNvGrpSpPr/>
          <p:nvPr/>
        </p:nvGrpSpPr>
        <p:grpSpPr>
          <a:xfrm>
            <a:off x="485425" y="3954080"/>
            <a:ext cx="7804945" cy="9770565"/>
            <a:chOff x="0" y="0"/>
            <a:chExt cx="7804944" cy="9770563"/>
          </a:xfrm>
        </p:grpSpPr>
        <p:pic>
          <p:nvPicPr>
            <p:cNvPr id="720"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719"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722" name="John 5:22–23 (NKJV)…"/>
          <p:cNvSpPr txBox="1"/>
          <p:nvPr/>
        </p:nvSpPr>
        <p:spPr>
          <a:xfrm>
            <a:off x="8596962" y="3951920"/>
            <a:ext cx="15116290" cy="83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8100">
                <a:solidFill>
                  <a:srgbClr val="000000"/>
                </a:solidFill>
                <a:latin typeface="Times New Roman"/>
                <a:ea typeface="Times New Roman"/>
                <a:cs typeface="Times New Roman"/>
                <a:sym typeface="Times New Roman"/>
              </a:defRPr>
            </a:pPr>
            <a:r>
              <a:t>John 5:22–23 (NKJV) </a:t>
            </a:r>
          </a:p>
          <a:p>
            <a:pPr defTabSz="642937">
              <a:defRPr sz="8100">
                <a:solidFill>
                  <a:srgbClr val="000000"/>
                </a:solidFill>
                <a:latin typeface="Times New Roman"/>
                <a:ea typeface="Times New Roman"/>
                <a:cs typeface="Times New Roman"/>
                <a:sym typeface="Times New Roman"/>
              </a:defRPr>
            </a:pPr>
            <a:r>
              <a:rPr baseline="31999"/>
              <a:t>22</a:t>
            </a:r>
            <a:r>
              <a:t> For the Father judges no one, but has committed all judgment to the Son, </a:t>
            </a:r>
            <a:r>
              <a:rPr baseline="31999"/>
              <a:t>23</a:t>
            </a:r>
            <a:r>
              <a:t> that all should honor the Son just as they honor the Father. He who does not honor the Son does not honor the Father who sent Him.</a:t>
            </a:r>
          </a:p>
        </p:txBody>
      </p:sp>
      <p:sp>
        <p:nvSpPr>
          <p:cNvPr id="723"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
        <p:nvSpPr>
          <p:cNvPr id="724" name="Luke 10:16 (NKJV)…"/>
          <p:cNvSpPr/>
          <p:nvPr/>
        </p:nvSpPr>
        <p:spPr>
          <a:xfrm>
            <a:off x="273262" y="4291190"/>
            <a:ext cx="9082882" cy="6899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4" y="0"/>
                </a:moveTo>
                <a:cubicBezTo>
                  <a:pt x="879" y="0"/>
                  <a:pt x="0" y="1158"/>
                  <a:pt x="0" y="2586"/>
                </a:cubicBezTo>
                <a:lnTo>
                  <a:pt x="0" y="19014"/>
                </a:lnTo>
                <a:cubicBezTo>
                  <a:pt x="0" y="20442"/>
                  <a:pt x="879" y="21600"/>
                  <a:pt x="1964" y="21600"/>
                </a:cubicBezTo>
                <a:lnTo>
                  <a:pt x="18194" y="21600"/>
                </a:lnTo>
                <a:cubicBezTo>
                  <a:pt x="18975" y="21600"/>
                  <a:pt x="19648" y="20999"/>
                  <a:pt x="19964" y="20130"/>
                </a:cubicBezTo>
                <a:lnTo>
                  <a:pt x="21600" y="19657"/>
                </a:lnTo>
                <a:lnTo>
                  <a:pt x="20158" y="18617"/>
                </a:lnTo>
                <a:lnTo>
                  <a:pt x="20158" y="2586"/>
                </a:lnTo>
                <a:cubicBezTo>
                  <a:pt x="20158" y="1158"/>
                  <a:pt x="19279" y="0"/>
                  <a:pt x="18194" y="0"/>
                </a:cubicBezTo>
                <a:lnTo>
                  <a:pt x="1964" y="0"/>
                </a:lnTo>
                <a:close/>
              </a:path>
            </a:pathLst>
          </a:custGeom>
          <a:solidFill>
            <a:srgbClr val="FFFC79"/>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p>
            <a:pPr defTabSz="642937">
              <a:defRPr b="1" sz="6000">
                <a:solidFill>
                  <a:srgbClr val="000000"/>
                </a:solidFill>
                <a:latin typeface="Times New Roman"/>
                <a:ea typeface="Times New Roman"/>
                <a:cs typeface="Times New Roman"/>
                <a:sym typeface="Times New Roman"/>
              </a:defRPr>
            </a:pPr>
            <a:r>
              <a:t>Luke 10:16 (NKJV)</a:t>
            </a:r>
          </a:p>
          <a:p>
            <a:pPr defTabSz="642937">
              <a:defRPr sz="6000">
                <a:solidFill>
                  <a:srgbClr val="000000"/>
                </a:solidFill>
                <a:latin typeface="Times New Roman"/>
                <a:ea typeface="Times New Roman"/>
                <a:cs typeface="Times New Roman"/>
                <a:sym typeface="Times New Roman"/>
              </a:defRPr>
            </a:pPr>
            <a:r>
              <a:rPr baseline="31999"/>
              <a:t>16</a:t>
            </a:r>
            <a:r>
              <a:t> He who hears you hears Me, he who rejects you rejects Me, and he who rejects Me rejects Him who sent Me.”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5" name="RESURRECTION EVIDENCE"/>
          <p:cNvGrpSpPr/>
          <p:nvPr/>
        </p:nvGrpSpPr>
        <p:grpSpPr>
          <a:xfrm>
            <a:off x="3194478" y="231113"/>
            <a:ext cx="17995044" cy="2217738"/>
            <a:chOff x="0" y="0"/>
            <a:chExt cx="17995042" cy="2217737"/>
          </a:xfrm>
        </p:grpSpPr>
        <p:sp>
          <p:nvSpPr>
            <p:cNvPr id="194" name="RESURRECTION EVIDENCE"/>
            <p:cNvSpPr/>
            <p:nvPr/>
          </p:nvSpPr>
          <p:spPr>
            <a:xfrm>
              <a:off x="165099" y="114300"/>
              <a:ext cx="17664844" cy="1785938"/>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EVIDENCE</a:t>
              </a:r>
            </a:p>
          </p:txBody>
        </p:sp>
        <p:pic>
          <p:nvPicPr>
            <p:cNvPr id="193" name="RESURRECTION EVIDENCE RESURRECTION EVIDENCE" descr="RESURRECTION EVIDENCE RESURRECTION EVIDENCE"/>
            <p:cNvPicPr>
              <a:picLocks noChangeAspect="0"/>
            </p:cNvPicPr>
            <p:nvPr/>
          </p:nvPicPr>
          <p:blipFill>
            <a:blip r:embed="rId2">
              <a:extLst/>
            </a:blip>
            <a:stretch>
              <a:fillRect/>
            </a:stretch>
          </p:blipFill>
          <p:spPr>
            <a:xfrm>
              <a:off x="-1" y="0"/>
              <a:ext cx="17995044" cy="2217738"/>
            </a:xfrm>
            <a:prstGeom prst="rect">
              <a:avLst/>
            </a:prstGeom>
            <a:effectLst/>
          </p:spPr>
        </p:pic>
      </p:grpSp>
      <p:pic>
        <p:nvPicPr>
          <p:cNvPr id="196" name="Image" descr="Image"/>
          <p:cNvPicPr>
            <a:picLocks noChangeAspect="0"/>
          </p:cNvPicPr>
          <p:nvPr/>
        </p:nvPicPr>
        <p:blipFill>
          <a:blip r:embed="rId3">
            <a:extLst/>
          </a:blip>
          <a:stretch>
            <a:fillRect/>
          </a:stretch>
        </p:blipFill>
        <p:spPr>
          <a:xfrm>
            <a:off x="343643" y="2265228"/>
            <a:ext cx="7606067" cy="11345601"/>
          </a:xfrm>
          <a:prstGeom prst="rect">
            <a:avLst/>
          </a:prstGeom>
          <a:effectLst>
            <a:outerShdw sx="100000" sy="100000" kx="0" ky="0" algn="b" rotWithShape="0" blurRad="203200" dist="101600" dir="2700000">
              <a:srgbClr val="000000">
                <a:alpha val="37979"/>
              </a:srgbClr>
            </a:outerShdw>
          </a:effectLst>
        </p:spPr>
      </p:pic>
      <p:sp>
        <p:nvSpPr>
          <p:cNvPr id="197" name="Circumstantial evidence…"/>
          <p:cNvSpPr/>
          <p:nvPr/>
        </p:nvSpPr>
        <p:spPr>
          <a:xfrm>
            <a:off x="8280726" y="2341425"/>
            <a:ext cx="15845727" cy="11064082"/>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038242" indent="-1038242" algn="l" defTabSz="821531">
              <a:spcBef>
                <a:spcPts val="1200"/>
              </a:spcBef>
              <a:buClr>
                <a:srgbClr val="FFD479"/>
              </a:buClr>
              <a:buSzPct val="80000"/>
              <a:buFont typeface="Zapf Dingbats"/>
              <a:buBlip>
                <a:blip r:embed="rId4"/>
              </a:buBlip>
              <a:defRPr b="1" sz="8000">
                <a:solidFill>
                  <a:srgbClr val="000000"/>
                </a:solidFill>
                <a:latin typeface="Century Gothic"/>
                <a:ea typeface="Century Gothic"/>
                <a:cs typeface="Century Gothic"/>
                <a:sym typeface="Century Gothic"/>
              </a:defRPr>
            </a:pPr>
            <a:r>
              <a:t>Circumstantial evidence</a:t>
            </a:r>
          </a:p>
          <a:p>
            <a:pPr lvl="1" marL="1390303" indent="-1047403" algn="l" defTabSz="821531">
              <a:spcBef>
                <a:spcPts val="1200"/>
              </a:spcBef>
              <a:buClr>
                <a:srgbClr val="FFD479"/>
              </a:buClr>
              <a:buSzPct val="80000"/>
              <a:buFont typeface="Zapf Dingbats"/>
              <a:buBlip>
                <a:blip r:embed="rId5"/>
              </a:buBlip>
              <a:defRPr sz="8000">
                <a:solidFill>
                  <a:srgbClr val="000000"/>
                </a:solidFill>
                <a:latin typeface="Century Gothic"/>
                <a:ea typeface="Century Gothic"/>
                <a:cs typeface="Century Gothic"/>
                <a:sym typeface="Century Gothic"/>
              </a:defRPr>
            </a:pPr>
            <a:r>
              <a:t>The church</a:t>
            </a:r>
          </a:p>
          <a:p>
            <a:pPr lvl="1" marL="1390303" indent="-1047403" algn="l" defTabSz="821531">
              <a:spcBef>
                <a:spcPts val="1200"/>
              </a:spcBef>
              <a:buClr>
                <a:srgbClr val="FFD479"/>
              </a:buClr>
              <a:buSzPct val="80000"/>
              <a:buFont typeface="Zapf Dingbats"/>
              <a:buBlip>
                <a:blip r:embed="rId5"/>
              </a:buBlip>
              <a:defRPr sz="8000">
                <a:solidFill>
                  <a:srgbClr val="000000"/>
                </a:solidFill>
                <a:latin typeface="Century Gothic"/>
                <a:ea typeface="Century Gothic"/>
                <a:cs typeface="Century Gothic"/>
                <a:sym typeface="Century Gothic"/>
              </a:defRPr>
            </a:pPr>
            <a:r>
              <a:t>First day assembly</a:t>
            </a:r>
          </a:p>
          <a:p>
            <a:pPr lvl="1" marL="1390303" indent="-1047403" algn="l" defTabSz="821531">
              <a:spcBef>
                <a:spcPts val="1200"/>
              </a:spcBef>
              <a:buClr>
                <a:srgbClr val="FFD479"/>
              </a:buClr>
              <a:buSzPct val="80000"/>
              <a:buFont typeface="Zapf Dingbats"/>
              <a:buBlip>
                <a:blip r:embed="rId5"/>
              </a:buBlip>
              <a:defRPr sz="8000">
                <a:solidFill>
                  <a:srgbClr val="000000"/>
                </a:solidFill>
                <a:latin typeface="Century Gothic"/>
                <a:ea typeface="Century Gothic"/>
                <a:cs typeface="Century Gothic"/>
                <a:sym typeface="Century Gothic"/>
              </a:defRPr>
            </a:pPr>
            <a:r>
              <a:t>Baptism</a:t>
            </a:r>
          </a:p>
          <a:p>
            <a:pPr lvl="1" marL="1390303" indent="-1047403" algn="l" defTabSz="821531">
              <a:spcBef>
                <a:spcPts val="1200"/>
              </a:spcBef>
              <a:buClr>
                <a:srgbClr val="FFD479"/>
              </a:buClr>
              <a:buSzPct val="80000"/>
              <a:buFont typeface="Zapf Dingbats"/>
              <a:buBlip>
                <a:blip r:embed="rId5"/>
              </a:buBlip>
              <a:defRPr sz="8000">
                <a:solidFill>
                  <a:srgbClr val="000000"/>
                </a:solidFill>
                <a:latin typeface="Century Gothic"/>
                <a:ea typeface="Century Gothic"/>
                <a:cs typeface="Century Gothic"/>
                <a:sym typeface="Century Gothic"/>
              </a:defRPr>
            </a:pPr>
            <a:r>
              <a:t>The Lord’s Supper</a:t>
            </a:r>
          </a:p>
          <a:p>
            <a:pPr lvl="1" marL="1390303" indent="-1047403" algn="l" defTabSz="821531">
              <a:spcBef>
                <a:spcPts val="1200"/>
              </a:spcBef>
              <a:buClr>
                <a:srgbClr val="FFD479"/>
              </a:buClr>
              <a:buSzPct val="80000"/>
              <a:buFont typeface="Zapf Dingbats"/>
              <a:buBlip>
                <a:blip r:embed="rId5"/>
              </a:buBlip>
              <a:defRPr sz="8000">
                <a:solidFill>
                  <a:srgbClr val="000000"/>
                </a:solidFill>
                <a:latin typeface="Century Gothic"/>
                <a:ea typeface="Century Gothic"/>
                <a:cs typeface="Century Gothic"/>
                <a:sym typeface="Century Gothic"/>
              </a:defRPr>
            </a:pPr>
            <a:r>
              <a:t>Changed lives</a:t>
            </a:r>
          </a:p>
          <a:p>
            <a:pPr lvl="1" marL="1390303" indent="-1047403" algn="l" defTabSz="821531">
              <a:spcBef>
                <a:spcPts val="1200"/>
              </a:spcBef>
              <a:buClr>
                <a:srgbClr val="FFD479"/>
              </a:buClr>
              <a:buSzPct val="80000"/>
              <a:buFont typeface="Zapf Dingbats"/>
              <a:buBlip>
                <a:blip r:embed="rId5"/>
              </a:buBlip>
              <a:defRPr sz="8000">
                <a:solidFill>
                  <a:srgbClr val="000000"/>
                </a:solidFill>
                <a:latin typeface="Century Gothic"/>
                <a:ea typeface="Century Gothic"/>
                <a:cs typeface="Century Gothic"/>
                <a:sym typeface="Century Gothic"/>
              </a:defRPr>
            </a:pPr>
            <a:r>
              <a:t>WILLING TO SUFFER EVEN DEATH!!!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7">
                                            <p:txEl>
                                              <p:pRg st="1" end="1"/>
                                            </p:txEl>
                                          </p:spTgt>
                                        </p:tgtEl>
                                        <p:attrNameLst>
                                          <p:attrName>style.visibility</p:attrName>
                                        </p:attrNameLst>
                                      </p:cBhvr>
                                      <p:to>
                                        <p:strVal val="visible"/>
                                      </p:to>
                                    </p:set>
                                    <p:animEffect filter="fade" transition="in">
                                      <p:cBhvr>
                                        <p:cTn id="7" dur="1500"/>
                                        <p:tgtEl>
                                          <p:spTgt spid="1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97">
                                            <p:txEl>
                                              <p:pRg st="2" end="2"/>
                                            </p:txEl>
                                          </p:spTgt>
                                        </p:tgtEl>
                                        <p:attrNameLst>
                                          <p:attrName>style.visibility</p:attrName>
                                        </p:attrNameLst>
                                      </p:cBhvr>
                                      <p:to>
                                        <p:strVal val="visible"/>
                                      </p:to>
                                    </p:set>
                                    <p:animEffect filter="fade" transition="in">
                                      <p:cBhvr>
                                        <p:cTn id="12" dur="1500"/>
                                        <p:tgtEl>
                                          <p:spTgt spid="1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97">
                                            <p:txEl>
                                              <p:pRg st="3" end="3"/>
                                            </p:txEl>
                                          </p:spTgt>
                                        </p:tgtEl>
                                        <p:attrNameLst>
                                          <p:attrName>style.visibility</p:attrName>
                                        </p:attrNameLst>
                                      </p:cBhvr>
                                      <p:to>
                                        <p:strVal val="visible"/>
                                      </p:to>
                                    </p:set>
                                    <p:animEffect filter="fade" transition="in">
                                      <p:cBhvr>
                                        <p:cTn id="17" dur="1500"/>
                                        <p:tgtEl>
                                          <p:spTgt spid="1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197">
                                            <p:txEl>
                                              <p:pRg st="4" end="4"/>
                                            </p:txEl>
                                          </p:spTgt>
                                        </p:tgtEl>
                                        <p:attrNameLst>
                                          <p:attrName>style.visibility</p:attrName>
                                        </p:attrNameLst>
                                      </p:cBhvr>
                                      <p:to>
                                        <p:strVal val="visible"/>
                                      </p:to>
                                    </p:set>
                                    <p:animEffect filter="fade" transition="in">
                                      <p:cBhvr>
                                        <p:cTn id="22" dur="1500"/>
                                        <p:tgtEl>
                                          <p:spTgt spid="19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197">
                                            <p:txEl>
                                              <p:pRg st="5" end="5"/>
                                            </p:txEl>
                                          </p:spTgt>
                                        </p:tgtEl>
                                        <p:attrNameLst>
                                          <p:attrName>style.visibility</p:attrName>
                                        </p:attrNameLst>
                                      </p:cBhvr>
                                      <p:to>
                                        <p:strVal val="visible"/>
                                      </p:to>
                                    </p:set>
                                    <p:animEffect filter="fade" transition="in">
                                      <p:cBhvr>
                                        <p:cTn id="27" dur="1500"/>
                                        <p:tgtEl>
                                          <p:spTgt spid="19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197">
                                            <p:txEl>
                                              <p:pRg st="6" end="6"/>
                                            </p:txEl>
                                          </p:spTgt>
                                        </p:tgtEl>
                                        <p:attrNameLst>
                                          <p:attrName>style.visibility</p:attrName>
                                        </p:attrNameLst>
                                      </p:cBhvr>
                                      <p:to>
                                        <p:strVal val="visible"/>
                                      </p:to>
                                    </p:set>
                                    <p:animEffect filter="fade" transition="in">
                                      <p:cBhvr>
                                        <p:cTn id="32" dur="1500"/>
                                        <p:tgtEl>
                                          <p:spTgt spid="19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728" name="“He always lives to make intercession for them ”"/>
          <p:cNvGrpSpPr/>
          <p:nvPr/>
        </p:nvGrpSpPr>
        <p:grpSpPr>
          <a:xfrm>
            <a:off x="471823" y="1894356"/>
            <a:ext cx="23496562" cy="2065413"/>
            <a:chOff x="0" y="0"/>
            <a:chExt cx="23496561" cy="2065412"/>
          </a:xfrm>
        </p:grpSpPr>
        <p:sp>
          <p:nvSpPr>
            <p:cNvPr id="727"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726"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729"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730"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733" name="“We shall all stand before the judgment seat of Christ ”"/>
          <p:cNvGrpSpPr/>
          <p:nvPr/>
        </p:nvGrpSpPr>
        <p:grpSpPr>
          <a:xfrm>
            <a:off x="514724" y="1894356"/>
            <a:ext cx="23496562" cy="2065413"/>
            <a:chOff x="0" y="0"/>
            <a:chExt cx="23496561" cy="2065412"/>
          </a:xfrm>
        </p:grpSpPr>
        <p:sp>
          <p:nvSpPr>
            <p:cNvPr id="732"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731"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grpSp>
        <p:nvGrpSpPr>
          <p:cNvPr id="736" name="Image"/>
          <p:cNvGrpSpPr/>
          <p:nvPr/>
        </p:nvGrpSpPr>
        <p:grpSpPr>
          <a:xfrm>
            <a:off x="485425" y="3954080"/>
            <a:ext cx="7804945" cy="9770565"/>
            <a:chOff x="0" y="0"/>
            <a:chExt cx="7804944" cy="9770563"/>
          </a:xfrm>
        </p:grpSpPr>
        <p:pic>
          <p:nvPicPr>
            <p:cNvPr id="735"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734"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737" name="John 5:26–30 (NKJV)…"/>
          <p:cNvSpPr txBox="1"/>
          <p:nvPr/>
        </p:nvSpPr>
        <p:spPr>
          <a:xfrm>
            <a:off x="8596962" y="3951920"/>
            <a:ext cx="15116290" cy="892189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700">
                <a:solidFill>
                  <a:srgbClr val="000000"/>
                </a:solidFill>
                <a:latin typeface="Times New Roman"/>
                <a:ea typeface="Times New Roman"/>
                <a:cs typeface="Times New Roman"/>
                <a:sym typeface="Times New Roman"/>
              </a:defRPr>
            </a:pPr>
            <a:r>
              <a:t>John 5:26–30 (NKJV)</a:t>
            </a:r>
          </a:p>
          <a:p>
            <a:pPr defTabSz="642937">
              <a:defRPr sz="8800">
                <a:solidFill>
                  <a:srgbClr val="000000"/>
                </a:solidFill>
                <a:latin typeface="Times New Roman"/>
                <a:ea typeface="Times New Roman"/>
                <a:cs typeface="Times New Roman"/>
                <a:sym typeface="Times New Roman"/>
              </a:defRPr>
            </a:pPr>
            <a:r>
              <a:rPr baseline="31999"/>
              <a:t>26</a:t>
            </a:r>
            <a:r>
              <a:t> For as the Father has life in Himself, so He has granted the Son to have life in Himself, </a:t>
            </a:r>
            <a:r>
              <a:rPr baseline="31999"/>
              <a:t>27</a:t>
            </a:r>
            <a:r>
              <a:t> and has given Him authority to execute judgment also, because He is the Son of Man. </a:t>
            </a:r>
          </a:p>
        </p:txBody>
      </p:sp>
      <p:sp>
        <p:nvSpPr>
          <p:cNvPr id="738"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742" name="“He always lives to make intercession for them ”"/>
          <p:cNvGrpSpPr/>
          <p:nvPr/>
        </p:nvGrpSpPr>
        <p:grpSpPr>
          <a:xfrm>
            <a:off x="471823" y="1894356"/>
            <a:ext cx="23496562" cy="2065413"/>
            <a:chOff x="0" y="0"/>
            <a:chExt cx="23496561" cy="2065412"/>
          </a:xfrm>
        </p:grpSpPr>
        <p:sp>
          <p:nvSpPr>
            <p:cNvPr id="741"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740"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743"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744"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747" name="“We shall all stand before the judgment seat of Christ ”"/>
          <p:cNvGrpSpPr/>
          <p:nvPr/>
        </p:nvGrpSpPr>
        <p:grpSpPr>
          <a:xfrm>
            <a:off x="514724" y="1894356"/>
            <a:ext cx="23496562" cy="2065413"/>
            <a:chOff x="0" y="0"/>
            <a:chExt cx="23496561" cy="2065412"/>
          </a:xfrm>
        </p:grpSpPr>
        <p:sp>
          <p:nvSpPr>
            <p:cNvPr id="746"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745"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grpSp>
        <p:nvGrpSpPr>
          <p:cNvPr id="750" name="Image"/>
          <p:cNvGrpSpPr/>
          <p:nvPr/>
        </p:nvGrpSpPr>
        <p:grpSpPr>
          <a:xfrm>
            <a:off x="485425" y="3954080"/>
            <a:ext cx="7804945" cy="9770565"/>
            <a:chOff x="0" y="0"/>
            <a:chExt cx="7804944" cy="9770563"/>
          </a:xfrm>
        </p:grpSpPr>
        <p:pic>
          <p:nvPicPr>
            <p:cNvPr id="749"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748"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751"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
        <p:nvSpPr>
          <p:cNvPr id="752" name="John 5:26–30 (NKJV)…"/>
          <p:cNvSpPr txBox="1"/>
          <p:nvPr/>
        </p:nvSpPr>
        <p:spPr>
          <a:xfrm>
            <a:off x="8596962" y="3951920"/>
            <a:ext cx="15116290" cy="924126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700">
                <a:solidFill>
                  <a:srgbClr val="000000"/>
                </a:solidFill>
                <a:latin typeface="Times New Roman"/>
                <a:ea typeface="Times New Roman"/>
                <a:cs typeface="Times New Roman"/>
                <a:sym typeface="Times New Roman"/>
              </a:defRPr>
            </a:pPr>
            <a:r>
              <a:t>John 5:26–30 (NKJV)</a:t>
            </a:r>
          </a:p>
          <a:p>
            <a:pPr defTabSz="642937">
              <a:defRPr sz="6100">
                <a:solidFill>
                  <a:srgbClr val="000000"/>
                </a:solidFill>
                <a:latin typeface="Times New Roman"/>
                <a:ea typeface="Times New Roman"/>
                <a:cs typeface="Times New Roman"/>
                <a:sym typeface="Times New Roman"/>
              </a:defRPr>
            </a:pPr>
            <a:r>
              <a:rPr baseline="31999"/>
              <a:t>28</a:t>
            </a:r>
            <a:r>
              <a:t> Do not marvel at this; for the hour is coming in which all who are in the graves will hear His voice </a:t>
            </a:r>
            <a:r>
              <a:rPr baseline="31999"/>
              <a:t>29</a:t>
            </a:r>
            <a:r>
              <a:t> and come forth—those who have done good, to the resurrection of life, and those who have done evil, to the resurrection of condemnation. </a:t>
            </a:r>
            <a:r>
              <a:rPr baseline="31999"/>
              <a:t>30</a:t>
            </a:r>
            <a:r>
              <a:t> I can of Myself do nothing. As I hear, I judge; and My judgment is righteous, because I do not seek My own will but the will of the Father who sent 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56" name="“He always lives to make intercession for them ”"/>
          <p:cNvGrpSpPr/>
          <p:nvPr/>
        </p:nvGrpSpPr>
        <p:grpSpPr>
          <a:xfrm>
            <a:off x="471823" y="1894356"/>
            <a:ext cx="23496562" cy="2065413"/>
            <a:chOff x="0" y="0"/>
            <a:chExt cx="23496561" cy="2065412"/>
          </a:xfrm>
        </p:grpSpPr>
        <p:sp>
          <p:nvSpPr>
            <p:cNvPr id="755"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754"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757"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758"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761" name="“We shall all stand before the judgment seat of Christ ”"/>
          <p:cNvGrpSpPr/>
          <p:nvPr/>
        </p:nvGrpSpPr>
        <p:grpSpPr>
          <a:xfrm>
            <a:off x="514724" y="1894356"/>
            <a:ext cx="23496562" cy="2065413"/>
            <a:chOff x="0" y="0"/>
            <a:chExt cx="23496561" cy="2065412"/>
          </a:xfrm>
        </p:grpSpPr>
        <p:sp>
          <p:nvSpPr>
            <p:cNvPr id="760"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759"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grpSp>
        <p:nvGrpSpPr>
          <p:cNvPr id="764" name="Image"/>
          <p:cNvGrpSpPr/>
          <p:nvPr/>
        </p:nvGrpSpPr>
        <p:grpSpPr>
          <a:xfrm>
            <a:off x="485425" y="3954080"/>
            <a:ext cx="7804945" cy="9770565"/>
            <a:chOff x="0" y="0"/>
            <a:chExt cx="7804944" cy="9770563"/>
          </a:xfrm>
        </p:grpSpPr>
        <p:pic>
          <p:nvPicPr>
            <p:cNvPr id="763"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762"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765"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
        <p:nvSpPr>
          <p:cNvPr id="766" name="2 Corinthians 5:9–11 (NKJV)…"/>
          <p:cNvSpPr txBox="1"/>
          <p:nvPr/>
        </p:nvSpPr>
        <p:spPr>
          <a:xfrm>
            <a:off x="8596962" y="3951920"/>
            <a:ext cx="15116290" cy="94179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6600">
                <a:solidFill>
                  <a:srgbClr val="000000"/>
                </a:solidFill>
                <a:latin typeface="Times New Roman"/>
                <a:ea typeface="Times New Roman"/>
                <a:cs typeface="Times New Roman"/>
                <a:sym typeface="Times New Roman"/>
              </a:defRPr>
            </a:pPr>
            <a:r>
              <a:t>2 Corinthians 5:9–11 (NKJV) </a:t>
            </a:r>
          </a:p>
          <a:p>
            <a:pPr defTabSz="642937">
              <a:defRPr sz="6300">
                <a:solidFill>
                  <a:srgbClr val="000000"/>
                </a:solidFill>
                <a:latin typeface="Times New Roman"/>
                <a:ea typeface="Times New Roman"/>
                <a:cs typeface="Times New Roman"/>
                <a:sym typeface="Times New Roman"/>
              </a:defRPr>
            </a:pPr>
            <a:r>
              <a:rPr baseline="31999"/>
              <a:t>9</a:t>
            </a:r>
            <a:r>
              <a:t> Therefore we make it our aim, whether present or absent, to be well pleasing to Him. </a:t>
            </a:r>
            <a:r>
              <a:rPr baseline="31999"/>
              <a:t>10</a:t>
            </a:r>
            <a:r>
              <a:t> For we must all appear before the judgment seat of Christ, that each one may receive the things </a:t>
            </a:r>
            <a:r>
              <a:rPr i="1"/>
              <a:t>done</a:t>
            </a:r>
            <a:r>
              <a:t> in the body, according to what he has done, whether good or bad. </a:t>
            </a:r>
            <a:r>
              <a:rPr baseline="31999"/>
              <a:t>11</a:t>
            </a:r>
            <a:r>
              <a:t> Knowing, therefore, the terror of the Lord, we persuade men; but we are well known to God, and I also trust are well known in your consciences.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70" name="“He always lives to make intercession for them ”"/>
          <p:cNvGrpSpPr/>
          <p:nvPr/>
        </p:nvGrpSpPr>
        <p:grpSpPr>
          <a:xfrm>
            <a:off x="471823" y="1894356"/>
            <a:ext cx="23496562" cy="2065413"/>
            <a:chOff x="0" y="0"/>
            <a:chExt cx="23496561" cy="2065412"/>
          </a:xfrm>
        </p:grpSpPr>
        <p:sp>
          <p:nvSpPr>
            <p:cNvPr id="769"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768"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771"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772"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775" name="“We shall all stand before the judgment seat of Christ ”"/>
          <p:cNvGrpSpPr/>
          <p:nvPr/>
        </p:nvGrpSpPr>
        <p:grpSpPr>
          <a:xfrm>
            <a:off x="514724" y="1894356"/>
            <a:ext cx="23496562" cy="2065413"/>
            <a:chOff x="0" y="0"/>
            <a:chExt cx="23496561" cy="2065412"/>
          </a:xfrm>
        </p:grpSpPr>
        <p:sp>
          <p:nvSpPr>
            <p:cNvPr id="774"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773"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grpSp>
        <p:nvGrpSpPr>
          <p:cNvPr id="778" name="Image"/>
          <p:cNvGrpSpPr/>
          <p:nvPr/>
        </p:nvGrpSpPr>
        <p:grpSpPr>
          <a:xfrm>
            <a:off x="485425" y="3954080"/>
            <a:ext cx="7804945" cy="9770565"/>
            <a:chOff x="0" y="0"/>
            <a:chExt cx="7804944" cy="9770563"/>
          </a:xfrm>
        </p:grpSpPr>
        <p:pic>
          <p:nvPicPr>
            <p:cNvPr id="777"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776"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779"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
        <p:nvSpPr>
          <p:cNvPr id="780" name="Acts 10:39–43 (NKJV)…"/>
          <p:cNvSpPr txBox="1"/>
          <p:nvPr/>
        </p:nvSpPr>
        <p:spPr>
          <a:xfrm>
            <a:off x="8596962" y="3951920"/>
            <a:ext cx="15116290" cy="943662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400">
                <a:solidFill>
                  <a:srgbClr val="000000"/>
                </a:solidFill>
                <a:latin typeface="Times New Roman"/>
                <a:ea typeface="Times New Roman"/>
                <a:cs typeface="Times New Roman"/>
                <a:sym typeface="Times New Roman"/>
              </a:defRPr>
            </a:pPr>
            <a:r>
              <a:t>Acts 10:39–43 (NKJV)</a:t>
            </a:r>
          </a:p>
          <a:p>
            <a:pPr defTabSz="642937">
              <a:defRPr sz="5200">
                <a:solidFill>
                  <a:srgbClr val="000000"/>
                </a:solidFill>
                <a:latin typeface="Times New Roman"/>
                <a:ea typeface="Times New Roman"/>
                <a:cs typeface="Times New Roman"/>
                <a:sym typeface="Times New Roman"/>
              </a:defRPr>
            </a:pPr>
            <a:r>
              <a:rPr baseline="31999"/>
              <a:t>39</a:t>
            </a:r>
            <a:r>
              <a:t> And we are witnesses of all things which He did both in the land of the Jews and in Jerusalem, whom they killed by hanging on a tree. </a:t>
            </a:r>
            <a:r>
              <a:rPr baseline="31999"/>
              <a:t>40</a:t>
            </a:r>
            <a:r>
              <a:t> Him God raised up on the third day, and showed Him openly, </a:t>
            </a:r>
            <a:r>
              <a:rPr baseline="31999"/>
              <a:t>41</a:t>
            </a:r>
            <a:r>
              <a:t> not to all the people, but to witnesses chosen before by God, </a:t>
            </a:r>
            <a:r>
              <a:rPr i="1"/>
              <a:t>even</a:t>
            </a:r>
            <a:r>
              <a:t> to us who ate and drank with Him after He arose from the dead. </a:t>
            </a:r>
            <a:r>
              <a:rPr baseline="31999"/>
              <a:t>42</a:t>
            </a:r>
            <a:r>
              <a:t> And He commanded us to preach to the people, and to testify that it is He who was ordained by God </a:t>
            </a:r>
            <a:r>
              <a:rPr i="1"/>
              <a:t>to be</a:t>
            </a:r>
            <a:r>
              <a:t> Judge of the living and the dead. </a:t>
            </a:r>
            <a:r>
              <a:rPr baseline="31999"/>
              <a:t>43</a:t>
            </a:r>
            <a:r>
              <a:t> To Him all the prophets witness that, through His name, whoever believes in Him will receive remission of sins.”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84" name="“He always lives to make intercession for them ”"/>
          <p:cNvGrpSpPr/>
          <p:nvPr/>
        </p:nvGrpSpPr>
        <p:grpSpPr>
          <a:xfrm>
            <a:off x="471823" y="1894356"/>
            <a:ext cx="23496562" cy="2065413"/>
            <a:chOff x="0" y="0"/>
            <a:chExt cx="23496561" cy="2065412"/>
          </a:xfrm>
        </p:grpSpPr>
        <p:sp>
          <p:nvSpPr>
            <p:cNvPr id="783"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782"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785"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786"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789" name="“We shall all stand before the judgment seat of Christ ”"/>
          <p:cNvGrpSpPr/>
          <p:nvPr/>
        </p:nvGrpSpPr>
        <p:grpSpPr>
          <a:xfrm>
            <a:off x="514724" y="1894356"/>
            <a:ext cx="23496562" cy="2065413"/>
            <a:chOff x="0" y="0"/>
            <a:chExt cx="23496561" cy="2065412"/>
          </a:xfrm>
        </p:grpSpPr>
        <p:sp>
          <p:nvSpPr>
            <p:cNvPr id="788"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787"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sp>
        <p:nvSpPr>
          <p:cNvPr id="790" name="Acts 17:30–31 (NKJV)…"/>
          <p:cNvSpPr txBox="1"/>
          <p:nvPr/>
        </p:nvSpPr>
        <p:spPr>
          <a:xfrm>
            <a:off x="8656198" y="3923427"/>
            <a:ext cx="15213313" cy="936287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b="1" sz="7100">
                <a:solidFill>
                  <a:srgbClr val="000000"/>
                </a:solidFill>
                <a:latin typeface="Times New Roman"/>
                <a:ea typeface="Times New Roman"/>
                <a:cs typeface="Times New Roman"/>
                <a:sym typeface="Times New Roman"/>
              </a:defRPr>
            </a:pPr>
            <a:r>
              <a:t>Acts 17:30–31 (NKJV) </a:t>
            </a:r>
          </a:p>
          <a:p>
            <a:pPr defTabSz="642937">
              <a:defRPr sz="7100">
                <a:solidFill>
                  <a:srgbClr val="000000"/>
                </a:solidFill>
                <a:latin typeface="Times New Roman"/>
                <a:ea typeface="Times New Roman"/>
                <a:cs typeface="Times New Roman"/>
                <a:sym typeface="Times New Roman"/>
              </a:defRPr>
            </a:pPr>
            <a:r>
              <a:rPr baseline="31999"/>
              <a:t>30</a:t>
            </a:r>
            <a:r>
              <a:t> Truly, these times of ignorance God overlooked, but now commands all men everywhere to repent, </a:t>
            </a:r>
            <a:r>
              <a:rPr baseline="31999"/>
              <a:t>31</a:t>
            </a:r>
            <a:r>
              <a:t> because He has appointed a day on which He will judge the world in righteousness by the Man whom He has ordained. He has given assurance of this to all by raising Him from the dead.”</a:t>
            </a:r>
          </a:p>
        </p:txBody>
      </p:sp>
      <p:grpSp>
        <p:nvGrpSpPr>
          <p:cNvPr id="793" name="Image"/>
          <p:cNvGrpSpPr/>
          <p:nvPr/>
        </p:nvGrpSpPr>
        <p:grpSpPr>
          <a:xfrm>
            <a:off x="485425" y="3954080"/>
            <a:ext cx="7804945" cy="9770565"/>
            <a:chOff x="0" y="0"/>
            <a:chExt cx="7804944" cy="9770563"/>
          </a:xfrm>
        </p:grpSpPr>
        <p:pic>
          <p:nvPicPr>
            <p:cNvPr id="792"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791"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794"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98" name="“He always lives to make intercession for them ”"/>
          <p:cNvGrpSpPr/>
          <p:nvPr/>
        </p:nvGrpSpPr>
        <p:grpSpPr>
          <a:xfrm>
            <a:off x="471823" y="1894356"/>
            <a:ext cx="23496562" cy="2065413"/>
            <a:chOff x="0" y="0"/>
            <a:chExt cx="23496561" cy="2065412"/>
          </a:xfrm>
        </p:grpSpPr>
        <p:sp>
          <p:nvSpPr>
            <p:cNvPr id="797" name="“He always lives to make intercession for them ”"/>
            <p:cNvSpPr/>
            <p:nvPr/>
          </p:nvSpPr>
          <p:spPr>
            <a:xfrm>
              <a:off x="165099" y="114299"/>
              <a:ext cx="23166363" cy="1633614"/>
            </a:xfrm>
            <a:prstGeom prst="rect">
              <a:avLst/>
            </a:prstGeom>
            <a:solidFill>
              <a:srgbClr val="FFFC79"/>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7100">
                  <a:solidFill>
                    <a:srgbClr val="000000"/>
                  </a:solidFill>
                  <a:latin typeface="Gill Sans"/>
                  <a:ea typeface="Gill Sans"/>
                  <a:cs typeface="Gill Sans"/>
                  <a:sym typeface="Gill Sans"/>
                </a:defRPr>
              </a:lvl1pPr>
            </a:lstStyle>
            <a:p>
              <a:pPr/>
              <a:r>
                <a:t>“He always lives to make intercession for them ”</a:t>
              </a:r>
            </a:p>
          </p:txBody>
        </p:sp>
        <p:pic>
          <p:nvPicPr>
            <p:cNvPr id="796" name="“He always lives to make intercession for them ” “He always lives to make intercession for them ”" descr="“He always lives to make intercession for them ” “He always lives to make intercession for them ”"/>
            <p:cNvPicPr>
              <a:picLocks noChangeAspect="0"/>
            </p:cNvPicPr>
            <p:nvPr/>
          </p:nvPicPr>
          <p:blipFill>
            <a:blip r:embed="rId2">
              <a:extLst/>
            </a:blip>
            <a:stretch>
              <a:fillRect/>
            </a:stretch>
          </p:blipFill>
          <p:spPr>
            <a:xfrm>
              <a:off x="0" y="-1"/>
              <a:ext cx="23496562" cy="2065414"/>
            </a:xfrm>
            <a:prstGeom prst="rect">
              <a:avLst/>
            </a:prstGeom>
            <a:effectLst/>
          </p:spPr>
        </p:pic>
      </p:grpSp>
      <p:sp>
        <p:nvSpPr>
          <p:cNvPr id="799" name="Implications of"/>
          <p:cNvSpPr txBox="1"/>
          <p:nvPr/>
        </p:nvSpPr>
        <p:spPr>
          <a:xfrm>
            <a:off x="486959" y="143693"/>
            <a:ext cx="8237916" cy="16160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9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800" name="Image" descr="Image"/>
          <p:cNvPicPr>
            <a:picLocks noChangeAspect="0"/>
          </p:cNvPicPr>
          <p:nvPr/>
        </p:nvPicPr>
        <p:blipFill>
          <a:blip r:embed="rId3">
            <a:extLst/>
          </a:blip>
          <a:stretch>
            <a:fillRect/>
          </a:stretch>
        </p:blipFill>
        <p:spPr>
          <a:xfrm>
            <a:off x="8740981" y="327827"/>
            <a:ext cx="15213312" cy="1247808"/>
          </a:xfrm>
          <a:prstGeom prst="rect">
            <a:avLst/>
          </a:prstGeom>
          <a:ln w="12700">
            <a:miter lim="400000"/>
          </a:ln>
          <a:effectLst>
            <a:outerShdw sx="100000" sy="100000" kx="0" ky="0" algn="b" rotWithShape="0" blurRad="266700" dist="88900" dir="2147338">
              <a:srgbClr val="000000">
                <a:alpha val="97621"/>
              </a:srgbClr>
            </a:outerShdw>
          </a:effectLst>
        </p:spPr>
      </p:pic>
      <p:grpSp>
        <p:nvGrpSpPr>
          <p:cNvPr id="803" name="“We shall all stand before the judgment seat of Christ ”"/>
          <p:cNvGrpSpPr/>
          <p:nvPr/>
        </p:nvGrpSpPr>
        <p:grpSpPr>
          <a:xfrm>
            <a:off x="514724" y="1894356"/>
            <a:ext cx="23496562" cy="2065413"/>
            <a:chOff x="0" y="0"/>
            <a:chExt cx="23496561" cy="2065412"/>
          </a:xfrm>
        </p:grpSpPr>
        <p:sp>
          <p:nvSpPr>
            <p:cNvPr id="802" name="“We shall all stand before the judgment seat of Christ ”"/>
            <p:cNvSpPr/>
            <p:nvPr/>
          </p:nvSpPr>
          <p:spPr>
            <a:xfrm>
              <a:off x="165100" y="114300"/>
              <a:ext cx="23166362" cy="1633613"/>
            </a:xfrm>
            <a:prstGeom prst="rect">
              <a:avLst/>
            </a:prstGeom>
            <a:gradFill flip="none" rotWithShape="1">
              <a:gsLst>
                <a:gs pos="0">
                  <a:srgbClr val="FF9300"/>
                </a:gs>
                <a:gs pos="100000">
                  <a:srgbClr val="945200"/>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63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“We shall all stand before the judgment seat of Christ ”</a:t>
              </a:r>
            </a:p>
          </p:txBody>
        </p:sp>
        <p:pic>
          <p:nvPicPr>
            <p:cNvPr id="801" name="“We shall all stand before the judgment seat of Christ ” “We shall all stand before the judgment seat of Christ ”" descr="“We shall all stand before the judgment seat of Christ ” “We shall all stand before the judgment seat of Christ ”"/>
            <p:cNvPicPr>
              <a:picLocks noChangeAspect="0"/>
            </p:cNvPicPr>
            <p:nvPr/>
          </p:nvPicPr>
          <p:blipFill>
            <a:blip r:embed="rId2">
              <a:extLst/>
            </a:blip>
            <a:stretch>
              <a:fillRect/>
            </a:stretch>
          </p:blipFill>
          <p:spPr>
            <a:xfrm>
              <a:off x="0" y="0"/>
              <a:ext cx="23496562" cy="2065413"/>
            </a:xfrm>
            <a:prstGeom prst="rect">
              <a:avLst/>
            </a:prstGeom>
            <a:effectLst/>
          </p:spPr>
        </p:pic>
      </p:grpSp>
      <p:grpSp>
        <p:nvGrpSpPr>
          <p:cNvPr id="806" name="Image"/>
          <p:cNvGrpSpPr/>
          <p:nvPr/>
        </p:nvGrpSpPr>
        <p:grpSpPr>
          <a:xfrm>
            <a:off x="485425" y="3954080"/>
            <a:ext cx="7804945" cy="9770565"/>
            <a:chOff x="0" y="0"/>
            <a:chExt cx="7804944" cy="9770563"/>
          </a:xfrm>
        </p:grpSpPr>
        <p:pic>
          <p:nvPicPr>
            <p:cNvPr id="805" name="Image" descr="Image"/>
            <p:cNvPicPr>
              <a:picLocks noChangeAspect="0"/>
            </p:cNvPicPr>
            <p:nvPr/>
          </p:nvPicPr>
          <p:blipFill>
            <a:blip r:embed="rId4">
              <a:extLst/>
            </a:blip>
            <a:srcRect l="16174" t="0" r="16174" b="0"/>
            <a:stretch>
              <a:fillRect/>
            </a:stretch>
          </p:blipFill>
          <p:spPr>
            <a:xfrm>
              <a:off x="165100" y="114300"/>
              <a:ext cx="7474745" cy="9338763"/>
            </a:xfrm>
            <a:prstGeom prst="rect">
              <a:avLst/>
            </a:prstGeom>
            <a:ln>
              <a:noFill/>
            </a:ln>
            <a:effectLst/>
          </p:spPr>
        </p:pic>
        <p:pic>
          <p:nvPicPr>
            <p:cNvPr id="804" name="Image" descr="Image"/>
            <p:cNvPicPr>
              <a:picLocks noChangeAspect="0"/>
            </p:cNvPicPr>
            <p:nvPr/>
          </p:nvPicPr>
          <p:blipFill>
            <a:blip r:embed="rId5">
              <a:extLst/>
            </a:blip>
            <a:stretch>
              <a:fillRect/>
            </a:stretch>
          </p:blipFill>
          <p:spPr>
            <a:xfrm>
              <a:off x="0" y="-1"/>
              <a:ext cx="7804945" cy="9770565"/>
            </a:xfrm>
            <a:prstGeom prst="rect">
              <a:avLst/>
            </a:prstGeom>
            <a:effectLst/>
          </p:spPr>
        </p:pic>
      </p:grpSp>
      <p:sp>
        <p:nvSpPr>
          <p:cNvPr id="807" name="JUDGE"/>
          <p:cNvSpPr/>
          <p:nvPr/>
        </p:nvSpPr>
        <p:spPr>
          <a:xfrm>
            <a:off x="977050" y="11394459"/>
            <a:ext cx="6821694" cy="1590676"/>
          </a:xfrm>
          <a:prstGeom prst="roundRect">
            <a:avLst>
              <a:gd name="adj" fmla="val 16841"/>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79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
        <p:nvSpPr>
          <p:cNvPr id="808" name="We can CHOOSE SALVATION or REJECT IT…"/>
          <p:cNvSpPr/>
          <p:nvPr/>
        </p:nvSpPr>
        <p:spPr>
          <a:xfrm>
            <a:off x="8680212" y="3918770"/>
            <a:ext cx="15334848" cy="9311879"/>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021857" indent="-1021857" algn="l" defTabSz="821531">
              <a:spcBef>
                <a:spcPts val="1200"/>
              </a:spcBef>
              <a:buClr>
                <a:srgbClr val="FFD479"/>
              </a:buClr>
              <a:buSzPct val="80000"/>
              <a:buFont typeface="Zapf Dingbats"/>
              <a:buBlip>
                <a:blip r:embed="rId6"/>
              </a:buBlip>
              <a:defRPr b="1" sz="5600">
                <a:solidFill>
                  <a:srgbClr val="000000"/>
                </a:solidFill>
                <a:latin typeface="Century Gothic"/>
                <a:ea typeface="Century Gothic"/>
                <a:cs typeface="Century Gothic"/>
                <a:sym typeface="Century Gothic"/>
              </a:defRPr>
            </a:pPr>
            <a:r>
              <a:t>We can CHOOSE SALVATION or REJECT IT </a:t>
            </a:r>
          </a:p>
          <a:p>
            <a:pPr lvl="1" marL="1355096" indent="-1012196" algn="l" defTabSz="821531">
              <a:spcBef>
                <a:spcPts val="1200"/>
              </a:spcBef>
              <a:buClr>
                <a:srgbClr val="FFD479"/>
              </a:buClr>
              <a:buSzPct val="80000"/>
              <a:buFont typeface="Zapf Dingbats"/>
              <a:buBlip>
                <a:blip r:embed="rId7"/>
              </a:buBlip>
              <a:defRPr sz="6300">
                <a:solidFill>
                  <a:srgbClr val="000000"/>
                </a:solidFill>
                <a:latin typeface="Century Gothic"/>
                <a:ea typeface="Century Gothic"/>
                <a:cs typeface="Century Gothic"/>
                <a:sym typeface="Century Gothic"/>
              </a:defRPr>
            </a:pPr>
            <a:r>
              <a:t>Jesus came to SAVE us - will we believe in His NAME (John 3:16-21)</a:t>
            </a:r>
          </a:p>
          <a:p>
            <a:pPr lvl="1" marL="1355096" indent="-1012196" algn="l" defTabSz="821531">
              <a:spcBef>
                <a:spcPts val="1200"/>
              </a:spcBef>
              <a:buClr>
                <a:srgbClr val="FFD479"/>
              </a:buClr>
              <a:buSzPct val="80000"/>
              <a:buFont typeface="Zapf Dingbats"/>
              <a:buBlip>
                <a:blip r:embed="rId7"/>
              </a:buBlip>
              <a:defRPr sz="6300">
                <a:solidFill>
                  <a:srgbClr val="000000"/>
                </a:solidFill>
                <a:latin typeface="Century Gothic"/>
                <a:ea typeface="Century Gothic"/>
                <a:cs typeface="Century Gothic"/>
                <a:sym typeface="Century Gothic"/>
              </a:defRPr>
            </a:pPr>
            <a:r>
              <a:t>Repentance, confession &amp; baptism commanded in order to receive salvation (Acts 17:30; Rom. 10:9,10; Acts 2:38; 10:47,48; </a:t>
            </a:r>
            <a:r>
              <a:rPr>
                <a:solidFill>
                  <a:schemeClr val="accent5"/>
                </a:solidFill>
              </a:rPr>
              <a:t>1 Pet. 3:21</a:t>
            </a:r>
            <a:r>
              <a:t>)</a:t>
            </a:r>
          </a:p>
          <a:p>
            <a:pPr lvl="1" marL="1355096" indent="-1012196" algn="l" defTabSz="821531">
              <a:spcBef>
                <a:spcPts val="1200"/>
              </a:spcBef>
              <a:buClr>
                <a:srgbClr val="FFD479"/>
              </a:buClr>
              <a:buSzPct val="80000"/>
              <a:buFont typeface="Zapf Dingbats"/>
              <a:buBlip>
                <a:blip r:embed="rId7"/>
              </a:buBlip>
              <a:defRPr sz="6300">
                <a:solidFill>
                  <a:srgbClr val="000000"/>
                </a:solidFill>
                <a:latin typeface="Century Gothic"/>
                <a:ea typeface="Century Gothic"/>
                <a:cs typeface="Century Gothic"/>
                <a:sym typeface="Century Gothic"/>
              </a:defRPr>
            </a:pPr>
            <a:r>
              <a:t>We MUST LIVE for Him Who died for us (1 Cor. 15:58; 2 Cor. 5:15)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08">
                                            <p:txEl>
                                              <p:pRg st="1" end="1"/>
                                            </p:txEl>
                                          </p:spTgt>
                                        </p:tgtEl>
                                        <p:attrNameLst>
                                          <p:attrName>style.visibility</p:attrName>
                                        </p:attrNameLst>
                                      </p:cBhvr>
                                      <p:to>
                                        <p:strVal val="visible"/>
                                      </p:to>
                                    </p:set>
                                    <p:animEffect filter="fade" transition="in">
                                      <p:cBhvr>
                                        <p:cTn id="7" dur="1500"/>
                                        <p:tgtEl>
                                          <p:spTgt spid="8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808">
                                            <p:txEl>
                                              <p:pRg st="2" end="2"/>
                                            </p:txEl>
                                          </p:spTgt>
                                        </p:tgtEl>
                                        <p:attrNameLst>
                                          <p:attrName>style.visibility</p:attrName>
                                        </p:attrNameLst>
                                      </p:cBhvr>
                                      <p:to>
                                        <p:strVal val="visible"/>
                                      </p:to>
                                    </p:set>
                                    <p:animEffect filter="fade" transition="in">
                                      <p:cBhvr>
                                        <p:cTn id="12" dur="1500"/>
                                        <p:tgtEl>
                                          <p:spTgt spid="8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808">
                                            <p:txEl>
                                              <p:pRg st="3" end="3"/>
                                            </p:txEl>
                                          </p:spTgt>
                                        </p:tgtEl>
                                        <p:attrNameLst>
                                          <p:attrName>style.visibility</p:attrName>
                                        </p:attrNameLst>
                                      </p:cBhvr>
                                      <p:to>
                                        <p:strVal val="visible"/>
                                      </p:to>
                                    </p:set>
                                    <p:animEffect filter="fade" transition="in">
                                      <p:cBhvr>
                                        <p:cTn id="17" dur="1500"/>
                                        <p:tgtEl>
                                          <p:spTgt spid="80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08"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10" name="The resurrection"/>
          <p:cNvSpPr txBox="1"/>
          <p:nvPr/>
        </p:nvSpPr>
        <p:spPr>
          <a:xfrm>
            <a:off x="3338880" y="-64005"/>
            <a:ext cx="17706240" cy="1910081"/>
          </a:xfrm>
          <a:prstGeom prst="rect">
            <a:avLst/>
          </a:prstGeom>
          <a:ln w="12700">
            <a:miter lim="400000"/>
          </a:ln>
          <a:effectLst>
            <a:outerShdw sx="100000" sy="100000" kx="0" ky="0" algn="b" rotWithShape="0" blurRad="495300" dist="241300" dir="3413990">
              <a:srgbClr val="000000">
                <a:alpha val="70000"/>
              </a:srgbClr>
            </a:outerShdw>
          </a:effectLst>
          <a:extLst>
            <a:ext uri="{C572A759-6A51-4108-AA02-DFA0A04FC94B}">
              <ma14:wrappingTextBoxFlag xmlns:ma14="http://schemas.microsoft.com/office/mac/drawingml/2011/main" val="1"/>
            </a:ext>
          </a:extLst>
        </p:spPr>
        <p:txBody>
          <a:bodyPr wrap="none" tIns="91439" bIns="91439">
            <a:spAutoFit/>
          </a:bodyPr>
          <a:lstStyle>
            <a:lvl1pPr defTabSz="1828800">
              <a:defRPr sz="9400">
                <a:solidFill>
                  <a:srgbClr val="000000"/>
                </a:solidFill>
                <a:latin typeface="Thames Nude Roman"/>
                <a:ea typeface="Thames Nude Roman"/>
                <a:cs typeface="Thames Nude Roman"/>
                <a:sym typeface="Thames Nude Roman"/>
              </a:defRPr>
            </a:lvl1pPr>
          </a:lstStyle>
          <a:p>
            <a:pPr/>
            <a:r>
              <a:t>The resurrection</a:t>
            </a:r>
          </a:p>
        </p:txBody>
      </p:sp>
      <p:grpSp>
        <p:nvGrpSpPr>
          <p:cNvPr id="813" name="BIBLICAL AFFIRMATION OF THE BODILY RESURRECTION"/>
          <p:cNvGrpSpPr/>
          <p:nvPr/>
        </p:nvGrpSpPr>
        <p:grpSpPr>
          <a:xfrm>
            <a:off x="2845492" y="1484721"/>
            <a:ext cx="18695792" cy="1808481"/>
            <a:chOff x="0" y="0"/>
            <a:chExt cx="18695790" cy="1808479"/>
          </a:xfrm>
        </p:grpSpPr>
        <p:sp>
          <p:nvSpPr>
            <p:cNvPr id="812" name="BIBLICAL AFFIRMATION OF THE BODILY RESURRECTION"/>
            <p:cNvSpPr txBox="1"/>
            <p:nvPr/>
          </p:nvSpPr>
          <p:spPr>
            <a:xfrm>
              <a:off x="457200" y="431799"/>
              <a:ext cx="17832191" cy="982982"/>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821531">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11"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8695791" cy="1808480"/>
            </a:xfrm>
            <a:prstGeom prst="rect">
              <a:avLst/>
            </a:prstGeom>
            <a:effectLst/>
          </p:spPr>
        </p:pic>
      </p:grpSp>
      <p:pic>
        <p:nvPicPr>
          <p:cNvPr id="814" name="Image" descr="Image"/>
          <p:cNvPicPr>
            <a:picLocks noChangeAspect="1"/>
          </p:cNvPicPr>
          <p:nvPr/>
        </p:nvPicPr>
        <p:blipFill>
          <a:blip r:embed="rId3">
            <a:extLst/>
          </a:blip>
          <a:srcRect l="15841" t="10545" r="0" b="2139"/>
          <a:stretch>
            <a:fillRect/>
          </a:stretch>
        </p:blipFill>
        <p:spPr>
          <a:xfrm>
            <a:off x="3052818" y="5973312"/>
            <a:ext cx="7489430" cy="7770305"/>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2" y="771"/>
                  <a:pt x="3755" y="1176"/>
                  <a:pt x="3576" y="1525"/>
                </a:cubicBezTo>
                <a:cubicBezTo>
                  <a:pt x="3410" y="1848"/>
                  <a:pt x="3297" y="1976"/>
                  <a:pt x="3172" y="1985"/>
                </a:cubicBezTo>
                <a:cubicBezTo>
                  <a:pt x="3074" y="1992"/>
                  <a:pt x="2899" y="2109"/>
                  <a:pt x="2935" y="2143"/>
                </a:cubicBezTo>
                <a:cubicBezTo>
                  <a:pt x="2950" y="2158"/>
                  <a:pt x="2935" y="2179"/>
                  <a:pt x="2900" y="2192"/>
                </a:cubicBezTo>
                <a:cubicBezTo>
                  <a:pt x="2863" y="2206"/>
                  <a:pt x="2841" y="2263"/>
                  <a:pt x="2847" y="2335"/>
                </a:cubicBezTo>
                <a:cubicBezTo>
                  <a:pt x="2852" y="2411"/>
                  <a:pt x="2804" y="2530"/>
                  <a:pt x="2714" y="2661"/>
                </a:cubicBezTo>
                <a:cubicBezTo>
                  <a:pt x="2636" y="2775"/>
                  <a:pt x="2582" y="2875"/>
                  <a:pt x="2593" y="2885"/>
                </a:cubicBezTo>
                <a:cubicBezTo>
                  <a:pt x="2603" y="2895"/>
                  <a:pt x="2585" y="2966"/>
                  <a:pt x="2551" y="3043"/>
                </a:cubicBezTo>
                <a:cubicBezTo>
                  <a:pt x="2518" y="3119"/>
                  <a:pt x="2494" y="3273"/>
                  <a:pt x="2496" y="3382"/>
                </a:cubicBezTo>
                <a:cubicBezTo>
                  <a:pt x="2499" y="3491"/>
                  <a:pt x="2487" y="3589"/>
                  <a:pt x="2469" y="3599"/>
                </a:cubicBezTo>
                <a:cubicBezTo>
                  <a:pt x="2427" y="3624"/>
                  <a:pt x="2427" y="3837"/>
                  <a:pt x="2469" y="3877"/>
                </a:cubicBezTo>
                <a:cubicBezTo>
                  <a:pt x="2486" y="3894"/>
                  <a:pt x="2502" y="4021"/>
                  <a:pt x="2507" y="4161"/>
                </a:cubicBezTo>
                <a:cubicBezTo>
                  <a:pt x="2537" y="5137"/>
                  <a:pt x="2627" y="5494"/>
                  <a:pt x="2929" y="5835"/>
                </a:cubicBezTo>
                <a:cubicBezTo>
                  <a:pt x="3034" y="5954"/>
                  <a:pt x="3120" y="6066"/>
                  <a:pt x="3120" y="6085"/>
                </a:cubicBezTo>
                <a:cubicBezTo>
                  <a:pt x="3120" y="6105"/>
                  <a:pt x="3205" y="6179"/>
                  <a:pt x="3309" y="6251"/>
                </a:cubicBezTo>
                <a:cubicBezTo>
                  <a:pt x="3488" y="6374"/>
                  <a:pt x="3495" y="6388"/>
                  <a:pt x="3453" y="6504"/>
                </a:cubicBezTo>
                <a:cubicBezTo>
                  <a:pt x="3405" y="6639"/>
                  <a:pt x="3441" y="7059"/>
                  <a:pt x="3507" y="7136"/>
                </a:cubicBezTo>
                <a:cubicBezTo>
                  <a:pt x="3530" y="7162"/>
                  <a:pt x="3534" y="7196"/>
                  <a:pt x="3519" y="7211"/>
                </a:cubicBezTo>
                <a:cubicBezTo>
                  <a:pt x="3512" y="7217"/>
                  <a:pt x="3514" y="7222"/>
                  <a:pt x="3515" y="7226"/>
                </a:cubicBezTo>
                <a:cubicBezTo>
                  <a:pt x="3519" y="7229"/>
                  <a:pt x="3523" y="7231"/>
                  <a:pt x="3527" y="7234"/>
                </a:cubicBezTo>
                <a:cubicBezTo>
                  <a:pt x="3551" y="7243"/>
                  <a:pt x="3624" y="7245"/>
                  <a:pt x="3755" y="7239"/>
                </a:cubicBezTo>
                <a:cubicBezTo>
                  <a:pt x="3807" y="7227"/>
                  <a:pt x="3848" y="7232"/>
                  <a:pt x="3879" y="7256"/>
                </a:cubicBezTo>
                <a:cubicBezTo>
                  <a:pt x="4051" y="7296"/>
                  <a:pt x="4180" y="7444"/>
                  <a:pt x="4213" y="7673"/>
                </a:cubicBezTo>
                <a:cubicBezTo>
                  <a:pt x="4230" y="7785"/>
                  <a:pt x="4280" y="7959"/>
                  <a:pt x="4327" y="8061"/>
                </a:cubicBezTo>
                <a:cubicBezTo>
                  <a:pt x="4373" y="8163"/>
                  <a:pt x="4421" y="8354"/>
                  <a:pt x="4434" y="8486"/>
                </a:cubicBezTo>
                <a:lnTo>
                  <a:pt x="4458" y="8727"/>
                </a:lnTo>
                <a:lnTo>
                  <a:pt x="4208" y="8974"/>
                </a:lnTo>
                <a:cubicBezTo>
                  <a:pt x="3905" y="9270"/>
                  <a:pt x="3254" y="9603"/>
                  <a:pt x="2968" y="9608"/>
                </a:cubicBezTo>
                <a:cubicBezTo>
                  <a:pt x="2861" y="9609"/>
                  <a:pt x="2744" y="9646"/>
                  <a:pt x="2662" y="9701"/>
                </a:cubicBezTo>
                <a:cubicBezTo>
                  <a:pt x="2590" y="9751"/>
                  <a:pt x="2503" y="9792"/>
                  <a:pt x="2469" y="9792"/>
                </a:cubicBezTo>
                <a:cubicBezTo>
                  <a:pt x="2435" y="9792"/>
                  <a:pt x="2372" y="9828"/>
                  <a:pt x="2329" y="9873"/>
                </a:cubicBezTo>
                <a:cubicBezTo>
                  <a:pt x="2287" y="9918"/>
                  <a:pt x="2228" y="9956"/>
                  <a:pt x="2199" y="9956"/>
                </a:cubicBezTo>
                <a:cubicBezTo>
                  <a:pt x="2170" y="9956"/>
                  <a:pt x="2136" y="9980"/>
                  <a:pt x="2124" y="10010"/>
                </a:cubicBezTo>
                <a:cubicBezTo>
                  <a:pt x="2113" y="10039"/>
                  <a:pt x="2047" y="10062"/>
                  <a:pt x="1980" y="10061"/>
                </a:cubicBezTo>
                <a:cubicBezTo>
                  <a:pt x="1935" y="10059"/>
                  <a:pt x="1894" y="10073"/>
                  <a:pt x="1858" y="10092"/>
                </a:cubicBezTo>
                <a:cubicBezTo>
                  <a:pt x="1907" y="10122"/>
                  <a:pt x="1914" y="10143"/>
                  <a:pt x="1877" y="10186"/>
                </a:cubicBezTo>
                <a:cubicBezTo>
                  <a:pt x="1849" y="10218"/>
                  <a:pt x="1806" y="10245"/>
                  <a:pt x="1782" y="10245"/>
                </a:cubicBezTo>
                <a:cubicBezTo>
                  <a:pt x="1714" y="10245"/>
                  <a:pt x="1272" y="10452"/>
                  <a:pt x="1158" y="10538"/>
                </a:cubicBezTo>
                <a:cubicBezTo>
                  <a:pt x="1102" y="10580"/>
                  <a:pt x="1006" y="10615"/>
                  <a:pt x="944" y="10615"/>
                </a:cubicBezTo>
                <a:cubicBezTo>
                  <a:pt x="883" y="10615"/>
                  <a:pt x="717" y="10670"/>
                  <a:pt x="576" y="10738"/>
                </a:cubicBezTo>
                <a:cubicBezTo>
                  <a:pt x="435" y="10806"/>
                  <a:pt x="286" y="10862"/>
                  <a:pt x="245" y="10862"/>
                </a:cubicBezTo>
                <a:cubicBezTo>
                  <a:pt x="204" y="10862"/>
                  <a:pt x="141" y="10907"/>
                  <a:pt x="104" y="10961"/>
                </a:cubicBezTo>
                <a:cubicBezTo>
                  <a:pt x="78" y="10999"/>
                  <a:pt x="38" y="11031"/>
                  <a:pt x="0" y="11053"/>
                </a:cubicBezTo>
                <a:lnTo>
                  <a:pt x="0" y="21577"/>
                </a:lnTo>
                <a:lnTo>
                  <a:pt x="21600" y="21577"/>
                </a:lnTo>
                <a:lnTo>
                  <a:pt x="21600" y="20188"/>
                </a:lnTo>
                <a:lnTo>
                  <a:pt x="21600" y="18648"/>
                </a:lnTo>
                <a:lnTo>
                  <a:pt x="21600" y="18497"/>
                </a:lnTo>
                <a:cubicBezTo>
                  <a:pt x="21600" y="18376"/>
                  <a:pt x="21599" y="18381"/>
                  <a:pt x="21599" y="18269"/>
                </a:cubicBezTo>
                <a:lnTo>
                  <a:pt x="21450" y="18134"/>
                </a:lnTo>
                <a:cubicBezTo>
                  <a:pt x="21368" y="18059"/>
                  <a:pt x="21301" y="17959"/>
                  <a:pt x="21301" y="17910"/>
                </a:cubicBezTo>
                <a:cubicBezTo>
                  <a:pt x="21301" y="17862"/>
                  <a:pt x="21281" y="17822"/>
                  <a:pt x="21257" y="17822"/>
                </a:cubicBezTo>
                <a:cubicBezTo>
                  <a:pt x="21233" y="17822"/>
                  <a:pt x="21191" y="17776"/>
                  <a:pt x="21164" y="17720"/>
                </a:cubicBezTo>
                <a:cubicBezTo>
                  <a:pt x="21137" y="17663"/>
                  <a:pt x="21092" y="17616"/>
                  <a:pt x="21063" y="17616"/>
                </a:cubicBezTo>
                <a:cubicBezTo>
                  <a:pt x="20989" y="17616"/>
                  <a:pt x="20612" y="17208"/>
                  <a:pt x="20509" y="17016"/>
                </a:cubicBezTo>
                <a:cubicBezTo>
                  <a:pt x="20412" y="16834"/>
                  <a:pt x="20328" y="16755"/>
                  <a:pt x="20226" y="16753"/>
                </a:cubicBezTo>
                <a:cubicBezTo>
                  <a:pt x="20188" y="16753"/>
                  <a:pt x="20100" y="16723"/>
                  <a:pt x="20033" y="16689"/>
                </a:cubicBezTo>
                <a:cubicBezTo>
                  <a:pt x="19883" y="16614"/>
                  <a:pt x="19795" y="16612"/>
                  <a:pt x="19722" y="16679"/>
                </a:cubicBezTo>
                <a:cubicBezTo>
                  <a:pt x="19677" y="16721"/>
                  <a:pt x="19657" y="16716"/>
                  <a:pt x="19618" y="16653"/>
                </a:cubicBezTo>
                <a:cubicBezTo>
                  <a:pt x="19591" y="16610"/>
                  <a:pt x="19453" y="16456"/>
                  <a:pt x="19312" y="16310"/>
                </a:cubicBezTo>
                <a:cubicBezTo>
                  <a:pt x="19171" y="16165"/>
                  <a:pt x="19055" y="16034"/>
                  <a:pt x="19054" y="16018"/>
                </a:cubicBezTo>
                <a:cubicBezTo>
                  <a:pt x="19054" y="16003"/>
                  <a:pt x="19020" y="15921"/>
                  <a:pt x="18979" y="15837"/>
                </a:cubicBezTo>
                <a:cubicBezTo>
                  <a:pt x="18923" y="15725"/>
                  <a:pt x="18864" y="15674"/>
                  <a:pt x="18745" y="15638"/>
                </a:cubicBezTo>
                <a:cubicBezTo>
                  <a:pt x="18574" y="15585"/>
                  <a:pt x="18272" y="15302"/>
                  <a:pt x="18133" y="15063"/>
                </a:cubicBezTo>
                <a:cubicBezTo>
                  <a:pt x="17774" y="14445"/>
                  <a:pt x="17578" y="14052"/>
                  <a:pt x="17521" y="13836"/>
                </a:cubicBezTo>
                <a:cubicBezTo>
                  <a:pt x="17484" y="13697"/>
                  <a:pt x="17395" y="13484"/>
                  <a:pt x="17324" y="13362"/>
                </a:cubicBezTo>
                <a:cubicBezTo>
                  <a:pt x="17218" y="13181"/>
                  <a:pt x="17177" y="12996"/>
                  <a:pt x="17210" y="12907"/>
                </a:cubicBezTo>
                <a:cubicBezTo>
                  <a:pt x="17199" y="12874"/>
                  <a:pt x="17187" y="12853"/>
                  <a:pt x="17175" y="12818"/>
                </a:cubicBezTo>
                <a:cubicBezTo>
                  <a:pt x="16981" y="12227"/>
                  <a:pt x="16934" y="11912"/>
                  <a:pt x="16939" y="11274"/>
                </a:cubicBezTo>
                <a:cubicBezTo>
                  <a:pt x="16942" y="10945"/>
                  <a:pt x="16942" y="10527"/>
                  <a:pt x="16940" y="10344"/>
                </a:cubicBezTo>
                <a:cubicBezTo>
                  <a:pt x="16937" y="10088"/>
                  <a:pt x="16950" y="10015"/>
                  <a:pt x="17006" y="9956"/>
                </a:cubicBezTo>
                <a:cubicBezTo>
                  <a:pt x="17006" y="9955"/>
                  <a:pt x="17005" y="9955"/>
                  <a:pt x="17006" y="9955"/>
                </a:cubicBezTo>
                <a:cubicBezTo>
                  <a:pt x="17012" y="9913"/>
                  <a:pt x="17018" y="9868"/>
                  <a:pt x="17028" y="9841"/>
                </a:cubicBezTo>
                <a:cubicBezTo>
                  <a:pt x="17034" y="9827"/>
                  <a:pt x="17037" y="9809"/>
                  <a:pt x="17041" y="9794"/>
                </a:cubicBezTo>
                <a:cubicBezTo>
                  <a:pt x="17022" y="9730"/>
                  <a:pt x="17004" y="9657"/>
                  <a:pt x="16996" y="9557"/>
                </a:cubicBezTo>
                <a:cubicBezTo>
                  <a:pt x="16983" y="9376"/>
                  <a:pt x="16935" y="9196"/>
                  <a:pt x="16864" y="9050"/>
                </a:cubicBezTo>
                <a:cubicBezTo>
                  <a:pt x="16803" y="8925"/>
                  <a:pt x="16749" y="8805"/>
                  <a:pt x="16743" y="8782"/>
                </a:cubicBezTo>
                <a:cubicBezTo>
                  <a:pt x="16738" y="8759"/>
                  <a:pt x="16695" y="8611"/>
                  <a:pt x="16646" y="8453"/>
                </a:cubicBezTo>
                <a:cubicBezTo>
                  <a:pt x="16598" y="8294"/>
                  <a:pt x="16544" y="8025"/>
                  <a:pt x="16529" y="7855"/>
                </a:cubicBezTo>
                <a:cubicBezTo>
                  <a:pt x="16514" y="7685"/>
                  <a:pt x="16481" y="7482"/>
                  <a:pt x="16455" y="7402"/>
                </a:cubicBezTo>
                <a:cubicBezTo>
                  <a:pt x="16403" y="7246"/>
                  <a:pt x="16394" y="7219"/>
                  <a:pt x="16386" y="7154"/>
                </a:cubicBezTo>
                <a:cubicBezTo>
                  <a:pt x="16381" y="7114"/>
                  <a:pt x="16062" y="6764"/>
                  <a:pt x="15625" y="6322"/>
                </a:cubicBezTo>
                <a:cubicBezTo>
                  <a:pt x="15520" y="6216"/>
                  <a:pt x="15445" y="6111"/>
                  <a:pt x="15459" y="6089"/>
                </a:cubicBezTo>
                <a:cubicBezTo>
                  <a:pt x="15474" y="6066"/>
                  <a:pt x="15409" y="5971"/>
                  <a:pt x="15314" y="5879"/>
                </a:cubicBezTo>
                <a:cubicBezTo>
                  <a:pt x="15219" y="5788"/>
                  <a:pt x="15141" y="5697"/>
                  <a:pt x="15141" y="5675"/>
                </a:cubicBezTo>
                <a:cubicBezTo>
                  <a:pt x="15141" y="5597"/>
                  <a:pt x="15047" y="5585"/>
                  <a:pt x="14968" y="5653"/>
                </a:cubicBezTo>
                <a:cubicBezTo>
                  <a:pt x="14923" y="5692"/>
                  <a:pt x="14862" y="5714"/>
                  <a:pt x="14831" y="5703"/>
                </a:cubicBezTo>
                <a:cubicBezTo>
                  <a:pt x="14800" y="5692"/>
                  <a:pt x="14729" y="5718"/>
                  <a:pt x="14672" y="5762"/>
                </a:cubicBezTo>
                <a:cubicBezTo>
                  <a:pt x="14542" y="5864"/>
                  <a:pt x="14545" y="6100"/>
                  <a:pt x="14679" y="6236"/>
                </a:cubicBezTo>
                <a:cubicBezTo>
                  <a:pt x="14771" y="6331"/>
                  <a:pt x="14900" y="6726"/>
                  <a:pt x="14859" y="6790"/>
                </a:cubicBezTo>
                <a:cubicBezTo>
                  <a:pt x="14847" y="6809"/>
                  <a:pt x="14801" y="6826"/>
                  <a:pt x="14759" y="6826"/>
                </a:cubicBezTo>
                <a:cubicBezTo>
                  <a:pt x="14716" y="6826"/>
                  <a:pt x="14656" y="6855"/>
                  <a:pt x="14625" y="6891"/>
                </a:cubicBezTo>
                <a:cubicBezTo>
                  <a:pt x="14573" y="6951"/>
                  <a:pt x="14563" y="6951"/>
                  <a:pt x="14515" y="6888"/>
                </a:cubicBezTo>
                <a:cubicBezTo>
                  <a:pt x="14441" y="6790"/>
                  <a:pt x="14371" y="6847"/>
                  <a:pt x="14371" y="7006"/>
                </a:cubicBezTo>
                <a:cubicBezTo>
                  <a:pt x="14371" y="7187"/>
                  <a:pt x="14440" y="7261"/>
                  <a:pt x="14692" y="7349"/>
                </a:cubicBezTo>
                <a:lnTo>
                  <a:pt x="14905" y="7425"/>
                </a:lnTo>
                <a:lnTo>
                  <a:pt x="14905" y="7432"/>
                </a:lnTo>
                <a:lnTo>
                  <a:pt x="14905" y="7670"/>
                </a:lnTo>
                <a:lnTo>
                  <a:pt x="14905" y="7673"/>
                </a:lnTo>
                <a:lnTo>
                  <a:pt x="14905" y="7916"/>
                </a:lnTo>
                <a:lnTo>
                  <a:pt x="14905" y="7917"/>
                </a:lnTo>
                <a:lnTo>
                  <a:pt x="14880" y="7919"/>
                </a:lnTo>
                <a:lnTo>
                  <a:pt x="14692" y="7949"/>
                </a:lnTo>
                <a:cubicBezTo>
                  <a:pt x="14640" y="7957"/>
                  <a:pt x="14586" y="7972"/>
                  <a:pt x="14539" y="7986"/>
                </a:cubicBezTo>
                <a:cubicBezTo>
                  <a:pt x="14521" y="8003"/>
                  <a:pt x="14510" y="8023"/>
                  <a:pt x="14506" y="8055"/>
                </a:cubicBezTo>
                <a:cubicBezTo>
                  <a:pt x="14485" y="8196"/>
                  <a:pt x="14573" y="8366"/>
                  <a:pt x="14716" y="8468"/>
                </a:cubicBezTo>
                <a:cubicBezTo>
                  <a:pt x="14828" y="8548"/>
                  <a:pt x="14841" y="8582"/>
                  <a:pt x="14841" y="8781"/>
                </a:cubicBezTo>
                <a:cubicBezTo>
                  <a:pt x="14841" y="9043"/>
                  <a:pt x="14794" y="9178"/>
                  <a:pt x="14642" y="9353"/>
                </a:cubicBezTo>
                <a:cubicBezTo>
                  <a:pt x="14480" y="9539"/>
                  <a:pt x="14327" y="9629"/>
                  <a:pt x="14242" y="9586"/>
                </a:cubicBezTo>
                <a:cubicBezTo>
                  <a:pt x="14167" y="9546"/>
                  <a:pt x="14079" y="9275"/>
                  <a:pt x="13961" y="8720"/>
                </a:cubicBezTo>
                <a:cubicBezTo>
                  <a:pt x="13920" y="8527"/>
                  <a:pt x="13862" y="8370"/>
                  <a:pt x="13794" y="8243"/>
                </a:cubicBezTo>
                <a:cubicBezTo>
                  <a:pt x="13787" y="8234"/>
                  <a:pt x="13781" y="8227"/>
                  <a:pt x="13774" y="8217"/>
                </a:cubicBezTo>
                <a:cubicBezTo>
                  <a:pt x="13750" y="8180"/>
                  <a:pt x="13755" y="8175"/>
                  <a:pt x="13738" y="8144"/>
                </a:cubicBezTo>
                <a:cubicBezTo>
                  <a:pt x="13691" y="8076"/>
                  <a:pt x="13638" y="8027"/>
                  <a:pt x="13583" y="7990"/>
                </a:cubicBezTo>
                <a:cubicBezTo>
                  <a:pt x="13458" y="7981"/>
                  <a:pt x="13231" y="7990"/>
                  <a:pt x="13179" y="8017"/>
                </a:cubicBezTo>
                <a:cubicBezTo>
                  <a:pt x="13078" y="8069"/>
                  <a:pt x="13006" y="8262"/>
                  <a:pt x="13005" y="8476"/>
                </a:cubicBezTo>
                <a:cubicBezTo>
                  <a:pt x="13006" y="8498"/>
                  <a:pt x="13007" y="8520"/>
                  <a:pt x="13009" y="8543"/>
                </a:cubicBezTo>
                <a:cubicBezTo>
                  <a:pt x="13022" y="8778"/>
                  <a:pt x="13112" y="9163"/>
                  <a:pt x="13175" y="9236"/>
                </a:cubicBezTo>
                <a:cubicBezTo>
                  <a:pt x="13242" y="9315"/>
                  <a:pt x="13266" y="9576"/>
                  <a:pt x="13209" y="9610"/>
                </a:cubicBezTo>
                <a:cubicBezTo>
                  <a:pt x="13185" y="9624"/>
                  <a:pt x="13145" y="9615"/>
                  <a:pt x="13118" y="9590"/>
                </a:cubicBezTo>
                <a:cubicBezTo>
                  <a:pt x="13092" y="9565"/>
                  <a:pt x="13013" y="9544"/>
                  <a:pt x="12944" y="9544"/>
                </a:cubicBezTo>
                <a:cubicBezTo>
                  <a:pt x="12876" y="9544"/>
                  <a:pt x="12715" y="9487"/>
                  <a:pt x="12586" y="9416"/>
                </a:cubicBezTo>
                <a:cubicBezTo>
                  <a:pt x="12483" y="9359"/>
                  <a:pt x="12424" y="9328"/>
                  <a:pt x="12378" y="9318"/>
                </a:cubicBezTo>
                <a:cubicBezTo>
                  <a:pt x="12374" y="9317"/>
                  <a:pt x="12368" y="9317"/>
                  <a:pt x="12364" y="9317"/>
                </a:cubicBezTo>
                <a:cubicBezTo>
                  <a:pt x="12323" y="9310"/>
                  <a:pt x="12291" y="9319"/>
                  <a:pt x="12247" y="9342"/>
                </a:cubicBezTo>
                <a:cubicBezTo>
                  <a:pt x="12174" y="9380"/>
                  <a:pt x="12119" y="9384"/>
                  <a:pt x="12069" y="9355"/>
                </a:cubicBezTo>
                <a:cubicBezTo>
                  <a:pt x="12029" y="9333"/>
                  <a:pt x="11853" y="9309"/>
                  <a:pt x="11676" y="9303"/>
                </a:cubicBezTo>
                <a:cubicBezTo>
                  <a:pt x="11500" y="9298"/>
                  <a:pt x="11293" y="9273"/>
                  <a:pt x="11218" y="9250"/>
                </a:cubicBezTo>
                <a:cubicBezTo>
                  <a:pt x="11126" y="9223"/>
                  <a:pt x="11028" y="9224"/>
                  <a:pt x="10916" y="9253"/>
                </a:cubicBezTo>
                <a:cubicBezTo>
                  <a:pt x="10751" y="9295"/>
                  <a:pt x="10528" y="9263"/>
                  <a:pt x="10421" y="9180"/>
                </a:cubicBezTo>
                <a:cubicBezTo>
                  <a:pt x="10393" y="9159"/>
                  <a:pt x="10192" y="9055"/>
                  <a:pt x="9973" y="8949"/>
                </a:cubicBezTo>
                <a:cubicBezTo>
                  <a:pt x="9747" y="8838"/>
                  <a:pt x="9654" y="8784"/>
                  <a:pt x="9628" y="8745"/>
                </a:cubicBezTo>
                <a:cubicBezTo>
                  <a:pt x="9416" y="8624"/>
                  <a:pt x="9216" y="8456"/>
                  <a:pt x="9212" y="8375"/>
                </a:cubicBezTo>
                <a:cubicBezTo>
                  <a:pt x="9210" y="8327"/>
                  <a:pt x="9201" y="8210"/>
                  <a:pt x="9192" y="8114"/>
                </a:cubicBezTo>
                <a:cubicBezTo>
                  <a:pt x="9179" y="7967"/>
                  <a:pt x="9196" y="7921"/>
                  <a:pt x="9301" y="7816"/>
                </a:cubicBezTo>
                <a:cubicBezTo>
                  <a:pt x="9369" y="7747"/>
                  <a:pt x="9450" y="7691"/>
                  <a:pt x="9481" y="7691"/>
                </a:cubicBezTo>
                <a:cubicBezTo>
                  <a:pt x="9512" y="7691"/>
                  <a:pt x="9537" y="7665"/>
                  <a:pt x="9537" y="7634"/>
                </a:cubicBezTo>
                <a:cubicBezTo>
                  <a:pt x="9537" y="7603"/>
                  <a:pt x="9566" y="7554"/>
                  <a:pt x="9601" y="7526"/>
                </a:cubicBezTo>
                <a:cubicBezTo>
                  <a:pt x="9636" y="7498"/>
                  <a:pt x="9665" y="7432"/>
                  <a:pt x="9665" y="7379"/>
                </a:cubicBezTo>
                <a:cubicBezTo>
                  <a:pt x="9665" y="7327"/>
                  <a:pt x="9686" y="7271"/>
                  <a:pt x="9712" y="7256"/>
                </a:cubicBezTo>
                <a:cubicBezTo>
                  <a:pt x="9739" y="7240"/>
                  <a:pt x="9749" y="7177"/>
                  <a:pt x="9735" y="7108"/>
                </a:cubicBezTo>
                <a:cubicBezTo>
                  <a:pt x="9705" y="6966"/>
                  <a:pt x="9849" y="6716"/>
                  <a:pt x="10025" y="6606"/>
                </a:cubicBezTo>
                <a:cubicBezTo>
                  <a:pt x="10122" y="6544"/>
                  <a:pt x="10136" y="6507"/>
                  <a:pt x="10136" y="6309"/>
                </a:cubicBezTo>
                <a:cubicBezTo>
                  <a:pt x="10136" y="6185"/>
                  <a:pt x="10113" y="6048"/>
                  <a:pt x="10085" y="6005"/>
                </a:cubicBezTo>
                <a:cubicBezTo>
                  <a:pt x="10046" y="5944"/>
                  <a:pt x="10045" y="5902"/>
                  <a:pt x="10085" y="5818"/>
                </a:cubicBezTo>
                <a:cubicBezTo>
                  <a:pt x="10113" y="5758"/>
                  <a:pt x="10156" y="5720"/>
                  <a:pt x="10179" y="5734"/>
                </a:cubicBezTo>
                <a:cubicBezTo>
                  <a:pt x="10256" y="5779"/>
                  <a:pt x="10136" y="5535"/>
                  <a:pt x="10005" y="5377"/>
                </a:cubicBezTo>
                <a:cubicBezTo>
                  <a:pt x="9861" y="5203"/>
                  <a:pt x="9853" y="5157"/>
                  <a:pt x="9944" y="4981"/>
                </a:cubicBezTo>
                <a:cubicBezTo>
                  <a:pt x="10048" y="4781"/>
                  <a:pt x="10056" y="4618"/>
                  <a:pt x="9963" y="4504"/>
                </a:cubicBezTo>
                <a:cubicBezTo>
                  <a:pt x="9917" y="4449"/>
                  <a:pt x="9879" y="4356"/>
                  <a:pt x="9879" y="4299"/>
                </a:cubicBezTo>
                <a:cubicBezTo>
                  <a:pt x="9879" y="4242"/>
                  <a:pt x="9858" y="4144"/>
                  <a:pt x="9833" y="4081"/>
                </a:cubicBezTo>
                <a:cubicBezTo>
                  <a:pt x="9808" y="4017"/>
                  <a:pt x="9779" y="3808"/>
                  <a:pt x="9767" y="3615"/>
                </a:cubicBezTo>
                <a:cubicBezTo>
                  <a:pt x="9750" y="3344"/>
                  <a:pt x="9726" y="3244"/>
                  <a:pt x="9662" y="3178"/>
                </a:cubicBezTo>
                <a:cubicBezTo>
                  <a:pt x="9616" y="3131"/>
                  <a:pt x="9589" y="3082"/>
                  <a:pt x="9602" y="3069"/>
                </a:cubicBezTo>
                <a:cubicBezTo>
                  <a:pt x="9615" y="3056"/>
                  <a:pt x="9590" y="2985"/>
                  <a:pt x="9544" y="2913"/>
                </a:cubicBezTo>
                <a:cubicBezTo>
                  <a:pt x="9526" y="2885"/>
                  <a:pt x="9523" y="2866"/>
                  <a:pt x="9513" y="2843"/>
                </a:cubicBezTo>
                <a:cubicBezTo>
                  <a:pt x="9448" y="2820"/>
                  <a:pt x="9410" y="2742"/>
                  <a:pt x="9453" y="2664"/>
                </a:cubicBezTo>
                <a:cubicBezTo>
                  <a:pt x="9476" y="2623"/>
                  <a:pt x="9495" y="2547"/>
                  <a:pt x="9495" y="2497"/>
                </a:cubicBezTo>
                <a:cubicBezTo>
                  <a:pt x="9495" y="2350"/>
                  <a:pt x="9280" y="1972"/>
                  <a:pt x="9145" y="1880"/>
                </a:cubicBezTo>
                <a:cubicBezTo>
                  <a:pt x="9077" y="1833"/>
                  <a:pt x="9027" y="1772"/>
                  <a:pt x="9032" y="1745"/>
                </a:cubicBezTo>
                <a:cubicBezTo>
                  <a:pt x="9038" y="1719"/>
                  <a:pt x="9020" y="1661"/>
                  <a:pt x="8994" y="1615"/>
                </a:cubicBezTo>
                <a:cubicBezTo>
                  <a:pt x="8968" y="1570"/>
                  <a:pt x="8940" y="1497"/>
                  <a:pt x="8931" y="1451"/>
                </a:cubicBezTo>
                <a:cubicBezTo>
                  <a:pt x="8923" y="1406"/>
                  <a:pt x="8816" y="1286"/>
                  <a:pt x="8692" y="1185"/>
                </a:cubicBezTo>
                <a:cubicBezTo>
                  <a:pt x="8569" y="1083"/>
                  <a:pt x="8468" y="979"/>
                  <a:pt x="8468" y="953"/>
                </a:cubicBezTo>
                <a:cubicBezTo>
                  <a:pt x="8468" y="927"/>
                  <a:pt x="8412" y="883"/>
                  <a:pt x="8344" y="856"/>
                </a:cubicBezTo>
                <a:cubicBezTo>
                  <a:pt x="8277" y="829"/>
                  <a:pt x="8164" y="749"/>
                  <a:pt x="8092" y="676"/>
                </a:cubicBezTo>
                <a:cubicBezTo>
                  <a:pt x="8052" y="635"/>
                  <a:pt x="8025" y="605"/>
                  <a:pt x="8009" y="578"/>
                </a:cubicBezTo>
                <a:cubicBezTo>
                  <a:pt x="7896" y="492"/>
                  <a:pt x="7699" y="369"/>
                  <a:pt x="7520" y="282"/>
                </a:cubicBezTo>
                <a:cubicBezTo>
                  <a:pt x="7218" y="134"/>
                  <a:pt x="7097" y="98"/>
                  <a:pt x="6857" y="84"/>
                </a:cubicBezTo>
                <a:cubicBezTo>
                  <a:pt x="6696" y="74"/>
                  <a:pt x="6507" y="48"/>
                  <a:pt x="6436" y="27"/>
                </a:cubicBezTo>
                <a:cubicBezTo>
                  <a:pt x="6388" y="13"/>
                  <a:pt x="6331" y="6"/>
                  <a:pt x="6268" y="2"/>
                </a:cubicBezTo>
                <a:close/>
                <a:moveTo>
                  <a:pt x="10125" y="5031"/>
                </a:moveTo>
                <a:cubicBezTo>
                  <a:pt x="10090" y="5024"/>
                  <a:pt x="10095" y="5062"/>
                  <a:pt x="10141" y="5143"/>
                </a:cubicBezTo>
                <a:cubicBezTo>
                  <a:pt x="10191" y="5230"/>
                  <a:pt x="10198" y="5233"/>
                  <a:pt x="10213" y="5163"/>
                </a:cubicBezTo>
                <a:cubicBezTo>
                  <a:pt x="10223" y="5120"/>
                  <a:pt x="10204" y="5070"/>
                  <a:pt x="10173" y="5052"/>
                </a:cubicBezTo>
                <a:cubicBezTo>
                  <a:pt x="10153" y="5039"/>
                  <a:pt x="10137" y="5033"/>
                  <a:pt x="10125" y="5031"/>
                </a:cubicBezTo>
                <a:close/>
                <a:moveTo>
                  <a:pt x="981" y="9955"/>
                </a:moveTo>
                <a:cubicBezTo>
                  <a:pt x="932" y="9984"/>
                  <a:pt x="995" y="10006"/>
                  <a:pt x="1111" y="10020"/>
                </a:cubicBezTo>
                <a:cubicBezTo>
                  <a:pt x="1111" y="10018"/>
                  <a:pt x="1110" y="10018"/>
                  <a:pt x="1110" y="10016"/>
                </a:cubicBezTo>
                <a:cubicBezTo>
                  <a:pt x="1110" y="9980"/>
                  <a:pt x="1055" y="9962"/>
                  <a:pt x="981" y="9955"/>
                </a:cubicBezTo>
                <a:close/>
              </a:path>
            </a:pathLst>
          </a:custGeom>
          <a:ln w="12700">
            <a:miter lim="400000"/>
          </a:ln>
        </p:spPr>
      </p:pic>
      <p:grpSp>
        <p:nvGrpSpPr>
          <p:cNvPr id="817" name="the dead will be raised imperishable, and we will be changed."/>
          <p:cNvGrpSpPr/>
          <p:nvPr/>
        </p:nvGrpSpPr>
        <p:grpSpPr>
          <a:xfrm>
            <a:off x="3327548" y="3528643"/>
            <a:ext cx="5980723" cy="2632076"/>
            <a:chOff x="0" y="0"/>
            <a:chExt cx="5980722" cy="2632075"/>
          </a:xfrm>
        </p:grpSpPr>
        <p:sp>
          <p:nvSpPr>
            <p:cNvPr id="816" name="the dead will be raised imperishable, and we will be changed."/>
            <p:cNvSpPr txBox="1"/>
            <p:nvPr/>
          </p:nvSpPr>
          <p:spPr>
            <a:xfrm>
              <a:off x="215900" y="139700"/>
              <a:ext cx="5548923" cy="2073275"/>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defRPr sz="44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815"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5980723" cy="2632075"/>
            </a:xfrm>
            <a:prstGeom prst="rect">
              <a:avLst/>
            </a:prstGeom>
            <a:effectLst/>
          </p:spPr>
        </p:pic>
      </p:grpSp>
      <p:grpSp>
        <p:nvGrpSpPr>
          <p:cNvPr id="820" name="Because you believe in the bodily resurrection of Jesus and your future bodily resurrection, your labor is NOT in vain —…"/>
          <p:cNvGrpSpPr/>
          <p:nvPr/>
        </p:nvGrpSpPr>
        <p:grpSpPr>
          <a:xfrm>
            <a:off x="6827910" y="5865629"/>
            <a:ext cx="14488760" cy="8004970"/>
            <a:chOff x="0" y="0"/>
            <a:chExt cx="14488759" cy="8004968"/>
          </a:xfrm>
        </p:grpSpPr>
        <p:sp>
          <p:nvSpPr>
            <p:cNvPr id="819" name="Because you believe in the bodily resurrection of Jesus and your future bodily resurrection, your labor is NOT in vain —…"/>
            <p:cNvSpPr txBox="1"/>
            <p:nvPr/>
          </p:nvSpPr>
          <p:spPr>
            <a:xfrm>
              <a:off x="914400" y="876300"/>
              <a:ext cx="12761559" cy="634126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marL="963827" indent="-963827" algn="l" defTabSz="821531">
                <a:spcBef>
                  <a:spcPts val="1400"/>
                </a:spcBef>
                <a:buSzPct val="80000"/>
                <a:buBlip>
                  <a:blip r:embed="rId5"/>
                </a:buBlip>
                <a:defRPr sz="5200">
                  <a:solidFill>
                    <a:srgbClr val="000000"/>
                  </a:solidFill>
                </a:defRPr>
              </a:pPr>
              <a:r>
                <a:t>Because you believe in the bodily resurrection of Jesus and your future bodily resurrection, your labor is NOT in vain — </a:t>
              </a:r>
            </a:p>
            <a:p>
              <a:pPr marL="963827" indent="-963827" algn="l" defTabSz="821531">
                <a:spcBef>
                  <a:spcPts val="1400"/>
                </a:spcBef>
                <a:buSzPct val="80000"/>
                <a:buBlip>
                  <a:blip r:embed="rId5"/>
                </a:buBlip>
                <a:defRPr sz="5200">
                  <a:solidFill>
                    <a:srgbClr val="000000"/>
                  </a:solidFill>
                </a:defRPr>
              </a:pPr>
              <a:r>
                <a:t>The firm foundation of the bodily resurrection of Jesus and the promise of the future harvest provides motivation for steadfastness in our labor (Heb 6:18,19; 1 John 3:2,3)</a:t>
              </a:r>
            </a:p>
          </p:txBody>
        </p:sp>
        <p:pic>
          <p:nvPicPr>
            <p:cNvPr id="818" name="Because you believe in the bodily resurrection of Jesus and your future bodily resurrection, your labor is NOT in vain —… Because you believe in the bodily resurrection of Jesus and your future bodily resurrection, your labor is NOT in vain — The firm fo" descr="Because you believe in the bodily resurrection of Jesus and your future bodily resurrection, your labor is NOT in vain —… Because you believe in the bodily resurrection of Jesus and your future bodily resurrection, your labor is NOT in vain — The firm foundation of the bodily resurrection of Jesus and the promise of the future harvest provides motivation for steadfastness in our labor (Heb 6:18,19; 1 John 3:2,3)"/>
            <p:cNvPicPr>
              <a:picLocks noChangeAspect="0"/>
            </p:cNvPicPr>
            <p:nvPr/>
          </p:nvPicPr>
          <p:blipFill>
            <a:blip r:embed="rId6">
              <a:extLst/>
            </a:blip>
            <a:stretch>
              <a:fillRect/>
            </a:stretch>
          </p:blipFill>
          <p:spPr>
            <a:xfrm>
              <a:off x="-1" y="0"/>
              <a:ext cx="14488760" cy="8004969"/>
            </a:xfrm>
            <a:prstGeom prst="rect">
              <a:avLst/>
            </a:prstGeom>
            <a:effectLst/>
          </p:spPr>
        </p:pic>
      </p:grpSp>
      <p:sp>
        <p:nvSpPr>
          <p:cNvPr id="821" name="58 Therefore, my beloved brethren, be steadfast, immovable, always abounding in the work of the Lord, knowing that your toil is not in vain in the Lord."/>
          <p:cNvSpPr txBox="1"/>
          <p:nvPr/>
        </p:nvSpPr>
        <p:spPr>
          <a:xfrm>
            <a:off x="10000265" y="3337460"/>
            <a:ext cx="10867008" cy="291098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defRPr sz="4800">
                <a:solidFill>
                  <a:srgbClr val="000000"/>
                </a:solidFill>
                <a:latin typeface="Times New Roman"/>
                <a:ea typeface="Times New Roman"/>
                <a:cs typeface="Times New Roman"/>
                <a:sym typeface="Times New Roman"/>
              </a:defRPr>
            </a:pPr>
            <a:r>
              <a:rPr baseline="31999"/>
              <a:t>58</a:t>
            </a:r>
            <a:r>
              <a:t> Therefore, my beloved brethren, be steadfast, immovable, always abounding in the work of the Lord, knowing that your toil is not </a:t>
            </a:r>
            <a:r>
              <a:rPr i="1"/>
              <a:t>in</a:t>
            </a:r>
            <a:r>
              <a:t> vain in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20"/>
                                        </p:tgtEl>
                                        <p:attrNameLst>
                                          <p:attrName>style.visibility</p:attrName>
                                        </p:attrNameLst>
                                      </p:cBhvr>
                                      <p:to>
                                        <p:strVal val="visible"/>
                                      </p:to>
                                    </p:set>
                                    <p:animEffect filter="wipe(left)" transition="in">
                                      <p:cBhvr>
                                        <p:cTn id="7" dur="500"/>
                                        <p:tgtEl>
                                          <p:spTgt spid="8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0"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23" name="Hebrews 12:22–29 (NKJV)…"/>
          <p:cNvSpPr txBox="1"/>
          <p:nvPr/>
        </p:nvSpPr>
        <p:spPr>
          <a:xfrm>
            <a:off x="311224" y="136922"/>
            <a:ext cx="23761552" cy="12700274"/>
          </a:xfrm>
          <a:prstGeom prst="rect">
            <a:avLst/>
          </a:prstGeom>
          <a:ln w="12700">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642937">
              <a:defRPr sz="10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Hebrews 12:22–29 (NKJV) </a:t>
            </a:r>
          </a:p>
          <a:p>
            <a:pPr defTabSz="642937">
              <a:defRPr sz="7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22</a:t>
            </a:r>
            <a:r>
              <a:t> But you have come to Mount Zion and to the city of the living God, the heavenly Jerusalem, to an innumerable company of angels, </a:t>
            </a:r>
            <a:r>
              <a:rPr baseline="31999"/>
              <a:t>23</a:t>
            </a:r>
            <a:r>
              <a:t> to the general assembly and church of the firstborn </a:t>
            </a:r>
            <a:r>
              <a:rPr i="1"/>
              <a:t>who are</a:t>
            </a:r>
            <a:r>
              <a:t> registered in heaven, to God the Judge of all, to the spirits of just men made perfect, </a:t>
            </a:r>
            <a:r>
              <a:rPr baseline="31999"/>
              <a:t>24</a:t>
            </a:r>
            <a:r>
              <a:t> to Jesus the Mediator of the new covenant, and to the blood of sprinkling that speaks better things than </a:t>
            </a:r>
            <a:r>
              <a:rPr i="1"/>
              <a:t>that of</a:t>
            </a:r>
            <a:r>
              <a:t> Abel. </a:t>
            </a:r>
            <a:r>
              <a:rPr baseline="31999"/>
              <a:t>25</a:t>
            </a:r>
            <a:r>
              <a:t> See that you do not refuse Him who speaks. For if they did not escape who refused Him who spoke on earth, much more </a:t>
            </a:r>
            <a:r>
              <a:rPr i="1"/>
              <a:t>shall we not escape</a:t>
            </a:r>
            <a:r>
              <a:t> if we turn away from Him who </a:t>
            </a:r>
            <a:r>
              <a:rPr i="1"/>
              <a:t>speaks</a:t>
            </a:r>
            <a:r>
              <a:t> from heaven,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25" name="Hebrews 12:22–29 (NKJV)…"/>
          <p:cNvSpPr txBox="1"/>
          <p:nvPr/>
        </p:nvSpPr>
        <p:spPr>
          <a:xfrm>
            <a:off x="311224" y="136922"/>
            <a:ext cx="23761552" cy="11937195"/>
          </a:xfrm>
          <a:prstGeom prst="rect">
            <a:avLst/>
          </a:prstGeom>
          <a:ln w="12700">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642937">
              <a:defRPr sz="10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Hebrews 12:22–29 (NKJV) </a:t>
            </a:r>
          </a:p>
          <a:p>
            <a:pPr defTabSz="642937">
              <a:defRPr sz="78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26</a:t>
            </a:r>
            <a:r>
              <a:t> whose voice then shook the earth; but now He has promised, saying, “</a:t>
            </a:r>
            <a:r>
              <a:rPr i="1"/>
              <a:t>Yet once more I</a:t>
            </a:r>
            <a:r>
              <a:t> shake not only the earth, but also heaven.” </a:t>
            </a:r>
            <a:r>
              <a:rPr baseline="31999"/>
              <a:t>27</a:t>
            </a:r>
            <a:r>
              <a:t> Now this, </a:t>
            </a:r>
            <a:r>
              <a:rPr i="1"/>
              <a:t>“Yet once more,”</a:t>
            </a:r>
            <a:r>
              <a:t> indicates the removal of those things that are being shaken, as of things that are made, that the things which cannot be shaken may remain. </a:t>
            </a:r>
            <a:r>
              <a:rPr baseline="31999"/>
              <a:t>28</a:t>
            </a:r>
            <a:r>
              <a:t> Therefore, since we are receiving a kingdom which cannot be shaken, let us have grace, by which we may serve God acceptably with reverence and godly fear. </a:t>
            </a:r>
            <a:r>
              <a:rPr baseline="31999"/>
              <a:t>29</a:t>
            </a:r>
            <a:r>
              <a:t> For our God </a:t>
            </a:r>
            <a:r>
              <a:rPr i="1"/>
              <a:t>is</a:t>
            </a:r>
            <a:r>
              <a:t> a consuming fire.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7"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25000"/>
          <a:stretch>
            <a:fillRect/>
          </a:stretch>
        </p:blipFill>
        <p:spPr>
          <a:prstGeom prst="rect">
            <a:avLst/>
          </a:prstGeom>
        </p:spPr>
      </p:pic>
      <p:sp>
        <p:nvSpPr>
          <p:cNvPr id="828" name="Implications of"/>
          <p:cNvSpPr txBox="1"/>
          <p:nvPr/>
        </p:nvSpPr>
        <p:spPr>
          <a:xfrm>
            <a:off x="-1337964" y="1910109"/>
            <a:ext cx="15306319" cy="26701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166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829" name="Image" descr="Image"/>
          <p:cNvPicPr>
            <a:picLocks noChangeAspect="1"/>
          </p:cNvPicPr>
          <p:nvPr/>
        </p:nvPicPr>
        <p:blipFill>
          <a:blip r:embed="rId3">
            <a:extLst/>
          </a:blip>
          <a:stretch>
            <a:fillRect/>
          </a:stretch>
        </p:blipFill>
        <p:spPr>
          <a:xfrm>
            <a:off x="963779" y="5084207"/>
            <a:ext cx="22456442" cy="1875653"/>
          </a:xfrm>
          <a:prstGeom prst="rect">
            <a:avLst/>
          </a:prstGeom>
          <a:ln w="12700">
            <a:miter lim="400000"/>
          </a:ln>
          <a:effectLst>
            <a:outerShdw sx="100000" sy="100000" kx="0" ky="0" algn="b" rotWithShape="0" blurRad="266700" dist="88900" dir="2147338">
              <a:srgbClr val="000000">
                <a:alpha val="97621"/>
              </a:srgbClr>
            </a:outerShdw>
          </a:effectLst>
        </p:spPr>
      </p:pic>
      <p:sp>
        <p:nvSpPr>
          <p:cNvPr id="830" name="Double Arrow"/>
          <p:cNvSpPr/>
          <p:nvPr/>
        </p:nvSpPr>
        <p:spPr>
          <a:xfrm>
            <a:off x="8131670" y="7463782"/>
            <a:ext cx="8120659" cy="1188834"/>
          </a:xfrm>
          <a:prstGeom prst="leftRightArrow">
            <a:avLst>
              <a:gd name="adj1" fmla="val 49917"/>
              <a:gd name="adj2" fmla="val 68668"/>
            </a:avLst>
          </a:prstGeom>
          <a:solidFill>
            <a:srgbClr val="FFFC79">
              <a:alpha val="64533"/>
            </a:srgbClr>
          </a:solidFill>
          <a:ln w="12700">
            <a:miter lim="400000"/>
          </a:ln>
          <a:effectLst>
            <a:outerShdw sx="100000" sy="100000" kx="0" ky="0" algn="b" rotWithShape="0" blurRad="266700" dist="88900" dir="2147338">
              <a:srgbClr val="000000">
                <a:alpha val="97621"/>
              </a:srgbClr>
            </a:outerShdw>
          </a:effectLst>
        </p:spPr>
        <p:txBody>
          <a:bodyPr lIns="71437" tIns="71437" rIns="71437" bIns="71437" anchor="ctr"/>
          <a:lstStyle/>
          <a:p>
            <a:pPr defTabSz="821531">
              <a:defRPr>
                <a:solidFill>
                  <a:srgbClr val="FFFFFF"/>
                </a:solidFill>
              </a:defRPr>
            </a:pPr>
          </a:p>
        </p:txBody>
      </p:sp>
      <p:sp>
        <p:nvSpPr>
          <p:cNvPr id="831" name="Double Arrow"/>
          <p:cNvSpPr/>
          <p:nvPr/>
        </p:nvSpPr>
        <p:spPr>
          <a:xfrm>
            <a:off x="8131671" y="9004817"/>
            <a:ext cx="8120659" cy="1188834"/>
          </a:xfrm>
          <a:prstGeom prst="leftRightArrow">
            <a:avLst>
              <a:gd name="adj1" fmla="val 49917"/>
              <a:gd name="adj2" fmla="val 68668"/>
            </a:avLst>
          </a:prstGeom>
          <a:solidFill>
            <a:srgbClr val="FFFC79">
              <a:alpha val="64533"/>
            </a:srgbClr>
          </a:solidFill>
          <a:ln w="12700">
            <a:miter lim="400000"/>
          </a:ln>
          <a:effectLst>
            <a:outerShdw sx="100000" sy="100000" kx="0" ky="0" algn="b" rotWithShape="0" blurRad="266700" dist="88900" dir="2147338">
              <a:srgbClr val="000000">
                <a:alpha val="97621"/>
              </a:srgbClr>
            </a:outerShdw>
          </a:effectLst>
        </p:spPr>
        <p:txBody>
          <a:bodyPr lIns="71437" tIns="71437" rIns="71437" bIns="71437" anchor="ctr"/>
          <a:lstStyle/>
          <a:p>
            <a:pPr defTabSz="821531">
              <a:defRPr>
                <a:solidFill>
                  <a:srgbClr val="FFFFFF"/>
                </a:solidFill>
              </a:defRPr>
            </a:pPr>
          </a:p>
        </p:txBody>
      </p:sp>
      <p:sp>
        <p:nvSpPr>
          <p:cNvPr id="832" name="Double Arrow"/>
          <p:cNvSpPr/>
          <p:nvPr/>
        </p:nvSpPr>
        <p:spPr>
          <a:xfrm>
            <a:off x="8131671" y="10545853"/>
            <a:ext cx="8120659" cy="1188834"/>
          </a:xfrm>
          <a:prstGeom prst="leftRightArrow">
            <a:avLst>
              <a:gd name="adj1" fmla="val 49917"/>
              <a:gd name="adj2" fmla="val 68668"/>
            </a:avLst>
          </a:prstGeom>
          <a:solidFill>
            <a:srgbClr val="FFFC79">
              <a:alpha val="64533"/>
            </a:srgbClr>
          </a:solidFill>
          <a:ln w="12700">
            <a:miter lim="400000"/>
          </a:ln>
          <a:effectLst>
            <a:outerShdw sx="100000" sy="100000" kx="0" ky="0" algn="b" rotWithShape="0" blurRad="266700" dist="88900" dir="2147338">
              <a:srgbClr val="000000">
                <a:alpha val="97621"/>
              </a:srgbClr>
            </a:outerShdw>
          </a:effectLst>
        </p:spPr>
        <p:txBody>
          <a:bodyPr lIns="71437" tIns="71437" rIns="71437" bIns="71437" anchor="ctr"/>
          <a:lstStyle/>
          <a:p>
            <a:pPr defTabSz="821531">
              <a:defRPr>
                <a:solidFill>
                  <a:srgbClr val="FFFFFF"/>
                </a:solidFill>
              </a:defRPr>
            </a:pPr>
          </a:p>
        </p:txBody>
      </p:sp>
      <p:sp>
        <p:nvSpPr>
          <p:cNvPr id="833" name="Double Arrow"/>
          <p:cNvSpPr/>
          <p:nvPr/>
        </p:nvSpPr>
        <p:spPr>
          <a:xfrm>
            <a:off x="8131670" y="12086887"/>
            <a:ext cx="8120659" cy="1188835"/>
          </a:xfrm>
          <a:prstGeom prst="leftRightArrow">
            <a:avLst>
              <a:gd name="adj1" fmla="val 49917"/>
              <a:gd name="adj2" fmla="val 68668"/>
            </a:avLst>
          </a:prstGeom>
          <a:solidFill>
            <a:srgbClr val="FFFC79">
              <a:alpha val="64533"/>
            </a:srgbClr>
          </a:solidFill>
          <a:ln w="12700">
            <a:miter lim="400000"/>
          </a:ln>
          <a:effectLst>
            <a:outerShdw sx="100000" sy="100000" kx="0" ky="0" algn="b" rotWithShape="0" blurRad="266700" dist="88900" dir="2147338">
              <a:srgbClr val="000000">
                <a:alpha val="97621"/>
              </a:srgbClr>
            </a:outerShdw>
          </a:effectLst>
        </p:spPr>
        <p:txBody>
          <a:bodyPr lIns="71437" tIns="71437" rIns="71437" bIns="71437" anchor="ctr"/>
          <a:lstStyle/>
          <a:p>
            <a:pPr defTabSz="821531">
              <a:defRPr>
                <a:solidFill>
                  <a:srgbClr val="FFFFFF"/>
                </a:solidFill>
              </a:defRPr>
            </a:pPr>
          </a:p>
        </p:txBody>
      </p:sp>
      <p:sp>
        <p:nvSpPr>
          <p:cNvPr id="834" name="KING"/>
          <p:cNvSpPr/>
          <p:nvPr/>
        </p:nvSpPr>
        <p:spPr>
          <a:xfrm>
            <a:off x="10021861" y="7481641"/>
            <a:ext cx="4340279" cy="1153116"/>
          </a:xfrm>
          <a:prstGeom prst="roundRect">
            <a:avLst>
              <a:gd name="adj" fmla="val 23232"/>
            </a:avLst>
          </a:prstGeom>
          <a:solidFill>
            <a:srgbClr val="531B93">
              <a:alpha val="61587"/>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3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
        <p:nvSpPr>
          <p:cNvPr id="835" name="HIGH PRIEST"/>
          <p:cNvSpPr/>
          <p:nvPr/>
        </p:nvSpPr>
        <p:spPr>
          <a:xfrm>
            <a:off x="10021861" y="9022676"/>
            <a:ext cx="4340279" cy="1153116"/>
          </a:xfrm>
          <a:prstGeom prst="roundRect">
            <a:avLst>
              <a:gd name="adj" fmla="val 23232"/>
            </a:avLst>
          </a:prstGeom>
          <a:solidFill>
            <a:srgbClr val="FF2600">
              <a:alpha val="6343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3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HIGH PRIEST</a:t>
            </a:r>
          </a:p>
        </p:txBody>
      </p:sp>
      <p:sp>
        <p:nvSpPr>
          <p:cNvPr id="836" name="MEDIATOR"/>
          <p:cNvSpPr/>
          <p:nvPr/>
        </p:nvSpPr>
        <p:spPr>
          <a:xfrm>
            <a:off x="10021861" y="10563712"/>
            <a:ext cx="4340279" cy="1153116"/>
          </a:xfrm>
          <a:prstGeom prst="roundRect">
            <a:avLst>
              <a:gd name="adj" fmla="val 23232"/>
            </a:avLst>
          </a:prstGeom>
          <a:solidFill>
            <a:srgbClr val="FFFB00">
              <a:alpha val="69006"/>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3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837" name="JUDGE"/>
          <p:cNvSpPr/>
          <p:nvPr/>
        </p:nvSpPr>
        <p:spPr>
          <a:xfrm>
            <a:off x="10021861" y="12104747"/>
            <a:ext cx="4340279" cy="1153115"/>
          </a:xfrm>
          <a:prstGeom prst="roundRect">
            <a:avLst>
              <a:gd name="adj" fmla="val 23232"/>
            </a:avLst>
          </a:prstGeom>
          <a:solidFill>
            <a:srgbClr val="FF9300">
              <a:alpha val="64263"/>
            </a:srgbClr>
          </a:solidFill>
          <a:ln w="25400">
            <a:solidFill>
              <a:srgbClr val="000000"/>
            </a:solidFill>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1" sz="3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grpSp>
        <p:nvGrpSpPr>
          <p:cNvPr id="845" name="Group"/>
          <p:cNvGrpSpPr/>
          <p:nvPr/>
        </p:nvGrpSpPr>
        <p:grpSpPr>
          <a:xfrm>
            <a:off x="16322671" y="7481641"/>
            <a:ext cx="4340280" cy="5776222"/>
            <a:chOff x="0" y="0"/>
            <a:chExt cx="4340278" cy="5776220"/>
          </a:xfrm>
        </p:grpSpPr>
        <p:sp>
          <p:nvSpPr>
            <p:cNvPr id="838" name="SAVIOR"/>
            <p:cNvSpPr/>
            <p:nvPr/>
          </p:nvSpPr>
          <p:spPr>
            <a:xfrm>
              <a:off x="0" y="4623105"/>
              <a:ext cx="4340279" cy="1153116"/>
            </a:xfrm>
            <a:prstGeom prst="roundRect">
              <a:avLst>
                <a:gd name="adj" fmla="val 23232"/>
              </a:avLst>
            </a:prstGeom>
            <a:solidFill>
              <a:srgbClr val="FFFFFF">
                <a:alpha val="65946"/>
              </a:srgbClr>
            </a:solidFill>
            <a:ln w="25400" cap="flat">
              <a:solidFill>
                <a:srgbClr val="000000"/>
              </a:solidFill>
              <a:prstDash val="solid"/>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3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SAVIOR</a:t>
              </a:r>
            </a:p>
          </p:txBody>
        </p:sp>
        <p:sp>
          <p:nvSpPr>
            <p:cNvPr id="839" name="Arrow"/>
            <p:cNvSpPr/>
            <p:nvPr/>
          </p:nvSpPr>
          <p:spPr>
            <a:xfrm rot="5400000">
              <a:off x="1984918" y="4170174"/>
              <a:ext cx="782453" cy="672017"/>
            </a:xfrm>
            <a:prstGeom prst="rightArrow">
              <a:avLst>
                <a:gd name="adj1" fmla="val 32000"/>
                <a:gd name="adj2" fmla="val 74518"/>
              </a:avLst>
            </a:prstGeom>
            <a:solidFill>
              <a:schemeClr val="accent3">
                <a:hueOff val="198700"/>
                <a:satOff val="21248"/>
                <a:lumOff val="19305"/>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a:solidFill>
                    <a:srgbClr val="FFFFFF"/>
                  </a:solidFill>
                </a:defRPr>
              </a:pPr>
            </a:p>
          </p:txBody>
        </p:sp>
        <p:sp>
          <p:nvSpPr>
            <p:cNvPr id="840" name="SUPPORT"/>
            <p:cNvSpPr/>
            <p:nvPr/>
          </p:nvSpPr>
          <p:spPr>
            <a:xfrm>
              <a:off x="0" y="3082070"/>
              <a:ext cx="4340279" cy="1153116"/>
            </a:xfrm>
            <a:prstGeom prst="roundRect">
              <a:avLst>
                <a:gd name="adj" fmla="val 23232"/>
              </a:avLst>
            </a:prstGeom>
            <a:solidFill>
              <a:srgbClr val="FFFFFF">
                <a:alpha val="65946"/>
              </a:srgbClr>
            </a:solidFill>
            <a:ln w="25400" cap="flat">
              <a:solidFill>
                <a:srgbClr val="000000"/>
              </a:solidFill>
              <a:prstDash val="solid"/>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3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SUPPORT</a:t>
              </a:r>
            </a:p>
          </p:txBody>
        </p:sp>
        <p:sp>
          <p:nvSpPr>
            <p:cNvPr id="841" name="Arrow"/>
            <p:cNvSpPr/>
            <p:nvPr/>
          </p:nvSpPr>
          <p:spPr>
            <a:xfrm rot="5400000">
              <a:off x="1984918" y="2634302"/>
              <a:ext cx="782453" cy="672017"/>
            </a:xfrm>
            <a:prstGeom prst="rightArrow">
              <a:avLst>
                <a:gd name="adj1" fmla="val 32000"/>
                <a:gd name="adj2" fmla="val 74518"/>
              </a:avLst>
            </a:prstGeom>
            <a:solidFill>
              <a:schemeClr val="accent3">
                <a:hueOff val="198700"/>
                <a:satOff val="21248"/>
                <a:lumOff val="19305"/>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a:solidFill>
                    <a:srgbClr val="FFFFFF"/>
                  </a:solidFill>
                </a:defRPr>
              </a:pPr>
            </a:p>
          </p:txBody>
        </p:sp>
        <p:sp>
          <p:nvSpPr>
            <p:cNvPr id="842" name="SALVATION"/>
            <p:cNvSpPr/>
            <p:nvPr/>
          </p:nvSpPr>
          <p:spPr>
            <a:xfrm>
              <a:off x="0" y="1541034"/>
              <a:ext cx="4340279" cy="1153116"/>
            </a:xfrm>
            <a:prstGeom prst="roundRect">
              <a:avLst>
                <a:gd name="adj" fmla="val 23232"/>
              </a:avLst>
            </a:prstGeom>
            <a:solidFill>
              <a:srgbClr val="FFFFFF">
                <a:alpha val="65946"/>
              </a:srgbClr>
            </a:solidFill>
            <a:ln w="25400" cap="flat">
              <a:solidFill>
                <a:srgbClr val="000000"/>
              </a:solidFill>
              <a:prstDash val="solid"/>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3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SALVATION</a:t>
              </a:r>
            </a:p>
          </p:txBody>
        </p:sp>
        <p:sp>
          <p:nvSpPr>
            <p:cNvPr id="843" name="Arrow"/>
            <p:cNvSpPr/>
            <p:nvPr/>
          </p:nvSpPr>
          <p:spPr>
            <a:xfrm rot="5400000">
              <a:off x="1984918" y="1116896"/>
              <a:ext cx="782453" cy="672016"/>
            </a:xfrm>
            <a:prstGeom prst="rightArrow">
              <a:avLst>
                <a:gd name="adj1" fmla="val 32000"/>
                <a:gd name="adj2" fmla="val 74518"/>
              </a:avLst>
            </a:prstGeom>
            <a:solidFill>
              <a:schemeClr val="accent3">
                <a:hueOff val="198700"/>
                <a:satOff val="21248"/>
                <a:lumOff val="19305"/>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a:solidFill>
                    <a:srgbClr val="FFFFFF"/>
                  </a:solidFill>
                </a:defRPr>
              </a:pPr>
            </a:p>
          </p:txBody>
        </p:sp>
        <p:sp>
          <p:nvSpPr>
            <p:cNvPr id="844" name="SUBMISSION"/>
            <p:cNvSpPr/>
            <p:nvPr/>
          </p:nvSpPr>
          <p:spPr>
            <a:xfrm>
              <a:off x="0" y="0"/>
              <a:ext cx="4340279" cy="1153115"/>
            </a:xfrm>
            <a:prstGeom prst="roundRect">
              <a:avLst>
                <a:gd name="adj" fmla="val 23232"/>
              </a:avLst>
            </a:prstGeom>
            <a:solidFill>
              <a:srgbClr val="FFFFFF">
                <a:alpha val="65946"/>
              </a:srgbClr>
            </a:solidFill>
            <a:ln w="25400" cap="flat">
              <a:solidFill>
                <a:srgbClr val="000000"/>
              </a:solidFill>
              <a:prstDash val="solid"/>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3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SUBMISSION</a:t>
              </a:r>
            </a:p>
          </p:txBody>
        </p:sp>
      </p:grpSp>
      <p:grpSp>
        <p:nvGrpSpPr>
          <p:cNvPr id="853" name="Group"/>
          <p:cNvGrpSpPr/>
          <p:nvPr/>
        </p:nvGrpSpPr>
        <p:grpSpPr>
          <a:xfrm>
            <a:off x="3602903" y="7481641"/>
            <a:ext cx="4340280" cy="5776222"/>
            <a:chOff x="0" y="0"/>
            <a:chExt cx="4340278" cy="5776220"/>
          </a:xfrm>
        </p:grpSpPr>
        <p:sp>
          <p:nvSpPr>
            <p:cNvPr id="846" name="CONDEMNED"/>
            <p:cNvSpPr/>
            <p:nvPr/>
          </p:nvSpPr>
          <p:spPr>
            <a:xfrm>
              <a:off x="0" y="4623105"/>
              <a:ext cx="4340279" cy="1153116"/>
            </a:xfrm>
            <a:prstGeom prst="roundRect">
              <a:avLst>
                <a:gd name="adj" fmla="val 23232"/>
              </a:avLst>
            </a:prstGeom>
            <a:solidFill>
              <a:schemeClr val="accent6">
                <a:hueOff val="-133706"/>
                <a:satOff val="8281"/>
                <a:lumOff val="-27269"/>
                <a:alpha val="55190"/>
              </a:schemeClr>
            </a:solidFill>
            <a:ln w="25400" cap="flat">
              <a:solidFill>
                <a:srgbClr val="000000"/>
              </a:solidFill>
              <a:prstDash val="solid"/>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36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CONDEMNED</a:t>
              </a:r>
            </a:p>
          </p:txBody>
        </p:sp>
        <p:sp>
          <p:nvSpPr>
            <p:cNvPr id="847" name="Arrow"/>
            <p:cNvSpPr/>
            <p:nvPr/>
          </p:nvSpPr>
          <p:spPr>
            <a:xfrm rot="5400000">
              <a:off x="1886982" y="4259471"/>
              <a:ext cx="782453" cy="672017"/>
            </a:xfrm>
            <a:prstGeom prst="rightArrow">
              <a:avLst>
                <a:gd name="adj1" fmla="val 32000"/>
                <a:gd name="adj2" fmla="val 74518"/>
              </a:avLst>
            </a:prstGeom>
            <a:solidFill>
              <a:schemeClr val="accent3">
                <a:hueOff val="198700"/>
                <a:satOff val="21248"/>
                <a:lumOff val="19305"/>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a:solidFill>
                    <a:srgbClr val="FFFFFF"/>
                  </a:solidFill>
                </a:defRPr>
              </a:pPr>
            </a:p>
          </p:txBody>
        </p:sp>
        <p:sp>
          <p:nvSpPr>
            <p:cNvPr id="848" name="HELPLESS"/>
            <p:cNvSpPr/>
            <p:nvPr/>
          </p:nvSpPr>
          <p:spPr>
            <a:xfrm>
              <a:off x="0" y="3082070"/>
              <a:ext cx="4340279" cy="1153116"/>
            </a:xfrm>
            <a:prstGeom prst="roundRect">
              <a:avLst>
                <a:gd name="adj" fmla="val 23232"/>
              </a:avLst>
            </a:prstGeom>
            <a:solidFill>
              <a:schemeClr val="accent6">
                <a:hueOff val="-133706"/>
                <a:satOff val="8281"/>
                <a:lumOff val="-27269"/>
                <a:alpha val="55190"/>
              </a:schemeClr>
            </a:solidFill>
            <a:ln w="25400" cap="flat">
              <a:solidFill>
                <a:srgbClr val="000000"/>
              </a:solidFill>
              <a:prstDash val="solid"/>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36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HELPLESS</a:t>
              </a:r>
            </a:p>
          </p:txBody>
        </p:sp>
        <p:sp>
          <p:nvSpPr>
            <p:cNvPr id="849" name="Arrow"/>
            <p:cNvSpPr/>
            <p:nvPr/>
          </p:nvSpPr>
          <p:spPr>
            <a:xfrm rot="5400000">
              <a:off x="1886982" y="2634302"/>
              <a:ext cx="782453" cy="672017"/>
            </a:xfrm>
            <a:prstGeom prst="rightArrow">
              <a:avLst>
                <a:gd name="adj1" fmla="val 32000"/>
                <a:gd name="adj2" fmla="val 74518"/>
              </a:avLst>
            </a:prstGeom>
            <a:solidFill>
              <a:schemeClr val="accent3">
                <a:hueOff val="198700"/>
                <a:satOff val="21248"/>
                <a:lumOff val="19305"/>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a:solidFill>
                    <a:srgbClr val="FFFFFF"/>
                  </a:solidFill>
                </a:defRPr>
              </a:pPr>
            </a:p>
          </p:txBody>
        </p:sp>
        <p:sp>
          <p:nvSpPr>
            <p:cNvPr id="850" name="LOST"/>
            <p:cNvSpPr/>
            <p:nvPr/>
          </p:nvSpPr>
          <p:spPr>
            <a:xfrm>
              <a:off x="0" y="1541034"/>
              <a:ext cx="4340279" cy="1153116"/>
            </a:xfrm>
            <a:prstGeom prst="roundRect">
              <a:avLst>
                <a:gd name="adj" fmla="val 23232"/>
              </a:avLst>
            </a:prstGeom>
            <a:solidFill>
              <a:schemeClr val="accent6">
                <a:hueOff val="-133706"/>
                <a:satOff val="8281"/>
                <a:lumOff val="-27269"/>
                <a:alpha val="55190"/>
              </a:schemeClr>
            </a:solidFill>
            <a:ln w="25400" cap="flat">
              <a:solidFill>
                <a:srgbClr val="000000"/>
              </a:solidFill>
              <a:prstDash val="solid"/>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36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LOST</a:t>
              </a:r>
            </a:p>
          </p:txBody>
        </p:sp>
        <p:sp>
          <p:nvSpPr>
            <p:cNvPr id="851" name="Arrow"/>
            <p:cNvSpPr/>
            <p:nvPr/>
          </p:nvSpPr>
          <p:spPr>
            <a:xfrm rot="5400000">
              <a:off x="1886982" y="1116896"/>
              <a:ext cx="782453" cy="672016"/>
            </a:xfrm>
            <a:prstGeom prst="rightArrow">
              <a:avLst>
                <a:gd name="adj1" fmla="val 32000"/>
                <a:gd name="adj2" fmla="val 74518"/>
              </a:avLst>
            </a:prstGeom>
            <a:solidFill>
              <a:schemeClr val="accent3">
                <a:hueOff val="198700"/>
                <a:satOff val="21248"/>
                <a:lumOff val="19305"/>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a:solidFill>
                    <a:srgbClr val="FFFFFF"/>
                  </a:solidFill>
                </a:defRPr>
              </a:pPr>
            </a:p>
          </p:txBody>
        </p:sp>
        <p:sp>
          <p:nvSpPr>
            <p:cNvPr id="852" name="DISOBEDIENT"/>
            <p:cNvSpPr/>
            <p:nvPr/>
          </p:nvSpPr>
          <p:spPr>
            <a:xfrm>
              <a:off x="0" y="0"/>
              <a:ext cx="4340279" cy="1153115"/>
            </a:xfrm>
            <a:prstGeom prst="roundRect">
              <a:avLst>
                <a:gd name="adj" fmla="val 23232"/>
              </a:avLst>
            </a:prstGeom>
            <a:solidFill>
              <a:schemeClr val="accent6">
                <a:hueOff val="-133706"/>
                <a:satOff val="8281"/>
                <a:lumOff val="-27269"/>
                <a:alpha val="55190"/>
              </a:schemeClr>
            </a:solidFill>
            <a:ln w="25400" cap="flat">
              <a:solidFill>
                <a:srgbClr val="000000"/>
              </a:solidFill>
              <a:prstDash val="solid"/>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36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DISOBEDIENT</a:t>
              </a:r>
            </a:p>
          </p:txBody>
        </p:sp>
      </p:grpSp>
      <p:grpSp>
        <p:nvGrpSpPr>
          <p:cNvPr id="856" name="We can CHOOSE SALVATION or REJECT IT"/>
          <p:cNvGrpSpPr/>
          <p:nvPr/>
        </p:nvGrpSpPr>
        <p:grpSpPr>
          <a:xfrm>
            <a:off x="2318593" y="274464"/>
            <a:ext cx="7993205" cy="2047876"/>
            <a:chOff x="0" y="0"/>
            <a:chExt cx="7993203" cy="2047875"/>
          </a:xfrm>
        </p:grpSpPr>
        <p:sp>
          <p:nvSpPr>
            <p:cNvPr id="855" name="We can CHOOSE SALVATION or REJECT IT"/>
            <p:cNvSpPr txBox="1"/>
            <p:nvPr/>
          </p:nvSpPr>
          <p:spPr>
            <a:xfrm>
              <a:off x="165100" y="114300"/>
              <a:ext cx="7663004" cy="1616075"/>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defRPr>
                  <a:solidFill>
                    <a:srgbClr val="FFFFFF"/>
                  </a:solidFill>
                </a:defRPr>
              </a:lvl1pPr>
            </a:lstStyle>
            <a:p>
              <a:pPr/>
              <a:r>
                <a:t>We can CHOOSE SALVATION or REJECT IT</a:t>
              </a:r>
            </a:p>
          </p:txBody>
        </p:sp>
        <p:pic>
          <p:nvPicPr>
            <p:cNvPr id="854"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7993204" cy="20478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853"/>
                                        </p:tgtEl>
                                        <p:attrNameLst>
                                          <p:attrName>style.visibility</p:attrName>
                                        </p:attrNameLst>
                                      </p:cBhvr>
                                      <p:to>
                                        <p:strVal val="visible"/>
                                      </p:to>
                                    </p:set>
                                    <p:animEffect filter="wipe(up)" transition="in">
                                      <p:cBhvr>
                                        <p:cTn id="7" dur="9250"/>
                                        <p:tgtEl>
                                          <p:spTgt spid="8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845"/>
                                        </p:tgtEl>
                                        <p:attrNameLst>
                                          <p:attrName>style.visibility</p:attrName>
                                        </p:attrNameLst>
                                      </p:cBhvr>
                                      <p:to>
                                        <p:strVal val="visible"/>
                                      </p:to>
                                    </p:set>
                                    <p:animEffect filter="wipe(up)" transition="in">
                                      <p:cBhvr>
                                        <p:cTn id="12" dur="3000"/>
                                        <p:tgtEl>
                                          <p:spTgt spid="8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3" grpId="1"/>
      <p:bldP build="whole" bldLvl="1" animBg="1" rev="0" advAuto="0" spid="845"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01" name="RESURRECTION EVIDENCE"/>
          <p:cNvGrpSpPr/>
          <p:nvPr/>
        </p:nvGrpSpPr>
        <p:grpSpPr>
          <a:xfrm>
            <a:off x="3194478" y="231113"/>
            <a:ext cx="17995044" cy="2217738"/>
            <a:chOff x="0" y="0"/>
            <a:chExt cx="17995042" cy="2217737"/>
          </a:xfrm>
        </p:grpSpPr>
        <p:sp>
          <p:nvSpPr>
            <p:cNvPr id="200" name="RESURRECTION EVIDENCE"/>
            <p:cNvSpPr/>
            <p:nvPr/>
          </p:nvSpPr>
          <p:spPr>
            <a:xfrm>
              <a:off x="165099" y="114300"/>
              <a:ext cx="17664844" cy="1785938"/>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EVIDENCE</a:t>
              </a:r>
            </a:p>
          </p:txBody>
        </p:sp>
        <p:pic>
          <p:nvPicPr>
            <p:cNvPr id="199" name="RESURRECTION EVIDENCE RESURRECTION EVIDENCE" descr="RESURRECTION EVIDENCE RESURRECTION EVIDENCE"/>
            <p:cNvPicPr>
              <a:picLocks noChangeAspect="0"/>
            </p:cNvPicPr>
            <p:nvPr/>
          </p:nvPicPr>
          <p:blipFill>
            <a:blip r:embed="rId2">
              <a:extLst/>
            </a:blip>
            <a:stretch>
              <a:fillRect/>
            </a:stretch>
          </p:blipFill>
          <p:spPr>
            <a:xfrm>
              <a:off x="-1" y="0"/>
              <a:ext cx="17995044" cy="2217738"/>
            </a:xfrm>
            <a:prstGeom prst="rect">
              <a:avLst/>
            </a:prstGeom>
            <a:effectLst/>
          </p:spPr>
        </p:pic>
      </p:grpSp>
      <p:sp>
        <p:nvSpPr>
          <p:cNvPr id="202" name="WILLING TO SUFFER — EVEN DEATH!!!…"/>
          <p:cNvSpPr/>
          <p:nvPr/>
        </p:nvSpPr>
        <p:spPr>
          <a:xfrm>
            <a:off x="7648792" y="2625786"/>
            <a:ext cx="16763393" cy="10158017"/>
          </a:xfrm>
          <a:prstGeom prst="rect">
            <a:avLst/>
          </a:prstGeom>
          <a:ln w="12700">
            <a:miter lim="400000"/>
          </a:ln>
          <a:effectLst>
            <a:outerShdw sx="100000" sy="100000" kx="0" ky="0" algn="b" rotWithShape="0" blurRad="203200" dist="101600" dir="2700000">
              <a:srgbClr val="000000">
                <a:alpha val="37979"/>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038242" indent="-1038242" algn="l" defTabSz="821531">
              <a:spcBef>
                <a:spcPts val="1200"/>
              </a:spcBef>
              <a:buClr>
                <a:srgbClr val="FFD479"/>
              </a:buClr>
              <a:buSzPct val="80000"/>
              <a:buFont typeface="Zapf Dingbats"/>
              <a:buBlip>
                <a:blip r:embed="rId3"/>
              </a:buBlip>
              <a:defRPr b="1" sz="6900">
                <a:solidFill>
                  <a:srgbClr val="000000"/>
                </a:solidFill>
                <a:latin typeface="Century Gothic"/>
                <a:ea typeface="Century Gothic"/>
                <a:cs typeface="Century Gothic"/>
                <a:sym typeface="Century Gothic"/>
              </a:defRPr>
            </a:pPr>
            <a:r>
              <a:t>WILLING TO SUFFER — EVEN DEATH!!!</a:t>
            </a:r>
          </a:p>
          <a:p>
            <a:pPr lvl="1" marL="1390303" indent="-1047403" algn="l" defTabSz="821531">
              <a:spcBef>
                <a:spcPts val="1200"/>
              </a:spcBef>
              <a:buClr>
                <a:srgbClr val="FFD479"/>
              </a:buClr>
              <a:buSzPct val="80000"/>
              <a:buFont typeface="Zapf Dingbats"/>
              <a:buBlip>
                <a:blip r:embed="rId4"/>
              </a:buBlip>
              <a:defRPr sz="6300">
                <a:solidFill>
                  <a:srgbClr val="000000"/>
                </a:solidFill>
                <a:latin typeface="Century Gothic"/>
                <a:ea typeface="Century Gothic"/>
                <a:cs typeface="Century Gothic"/>
                <a:sym typeface="Century Gothic"/>
              </a:defRPr>
            </a:pPr>
            <a:r>
              <a:t>Peter &amp; John — </a:t>
            </a:r>
            <a:br/>
            <a:r>
              <a:t>Ac 4:18-20</a:t>
            </a:r>
          </a:p>
          <a:p>
            <a:pPr lvl="1" marL="1390303" indent="-1047403" algn="l" defTabSz="821531">
              <a:spcBef>
                <a:spcPts val="1200"/>
              </a:spcBef>
              <a:buClr>
                <a:srgbClr val="FFD479"/>
              </a:buClr>
              <a:buSzPct val="80000"/>
              <a:buFont typeface="Zapf Dingbats"/>
              <a:buBlip>
                <a:blip r:embed="rId4"/>
              </a:buBlip>
              <a:defRPr sz="6300">
                <a:solidFill>
                  <a:srgbClr val="000000"/>
                </a:solidFill>
                <a:latin typeface="Century Gothic"/>
                <a:ea typeface="Century Gothic"/>
                <a:cs typeface="Century Gothic"/>
                <a:sym typeface="Century Gothic"/>
              </a:defRPr>
            </a:pPr>
            <a:r>
              <a:t>Apostles — Ac 5:29</a:t>
            </a:r>
          </a:p>
          <a:p>
            <a:pPr lvl="1" marL="1390303" indent="-1047403" algn="l" defTabSz="821531">
              <a:spcBef>
                <a:spcPts val="1200"/>
              </a:spcBef>
              <a:buClr>
                <a:srgbClr val="FFD479"/>
              </a:buClr>
              <a:buSzPct val="80000"/>
              <a:buFont typeface="Zapf Dingbats"/>
              <a:buBlip>
                <a:blip r:embed="rId4"/>
              </a:buBlip>
              <a:defRPr sz="6300">
                <a:solidFill>
                  <a:srgbClr val="000000"/>
                </a:solidFill>
                <a:latin typeface="Century Gothic"/>
                <a:ea typeface="Century Gothic"/>
                <a:cs typeface="Century Gothic"/>
                <a:sym typeface="Century Gothic"/>
              </a:defRPr>
            </a:pPr>
            <a:r>
              <a:t>Stephen - Ac 7</a:t>
            </a:r>
          </a:p>
          <a:p>
            <a:pPr lvl="1" marL="1390303" indent="-1047403" algn="l" defTabSz="821531">
              <a:spcBef>
                <a:spcPts val="1200"/>
              </a:spcBef>
              <a:buClr>
                <a:srgbClr val="FFD479"/>
              </a:buClr>
              <a:buSzPct val="80000"/>
              <a:buFont typeface="Zapf Dingbats"/>
              <a:buBlip>
                <a:blip r:embed="rId4"/>
              </a:buBlip>
              <a:defRPr sz="6300">
                <a:solidFill>
                  <a:srgbClr val="000000"/>
                </a:solidFill>
                <a:latin typeface="Century Gothic"/>
                <a:ea typeface="Century Gothic"/>
                <a:cs typeface="Century Gothic"/>
                <a:sym typeface="Century Gothic"/>
              </a:defRPr>
            </a:pPr>
            <a:r>
              <a:t>James, Jesus’ brother &amp; Peter — Ac 12</a:t>
            </a:r>
          </a:p>
          <a:p>
            <a:pPr lvl="1" marL="1390303" indent="-1047403" algn="l" defTabSz="821531">
              <a:spcBef>
                <a:spcPts val="1200"/>
              </a:spcBef>
              <a:buClr>
                <a:srgbClr val="FFD479"/>
              </a:buClr>
              <a:buSzPct val="80000"/>
              <a:buFont typeface="Zapf Dingbats"/>
              <a:buBlip>
                <a:blip r:embed="rId4"/>
              </a:buBlip>
              <a:defRPr sz="6300">
                <a:solidFill>
                  <a:srgbClr val="000000"/>
                </a:solidFill>
                <a:latin typeface="Century Gothic"/>
                <a:ea typeface="Century Gothic"/>
                <a:cs typeface="Century Gothic"/>
                <a:sym typeface="Century Gothic"/>
              </a:defRPr>
            </a:pPr>
            <a:r>
              <a:t>Paul in Lystra — Ac 14:19</a:t>
            </a:r>
          </a:p>
          <a:p>
            <a:pPr lvl="1" marL="1390303" indent="-1047403" algn="l" defTabSz="821531">
              <a:spcBef>
                <a:spcPts val="1200"/>
              </a:spcBef>
              <a:buClr>
                <a:srgbClr val="FFD479"/>
              </a:buClr>
              <a:buSzPct val="80000"/>
              <a:buFont typeface="Zapf Dingbats"/>
              <a:buBlip>
                <a:blip r:embed="rId4"/>
              </a:buBlip>
              <a:defRPr sz="6300">
                <a:solidFill>
                  <a:srgbClr val="000000"/>
                </a:solidFill>
                <a:latin typeface="Century Gothic"/>
                <a:ea typeface="Century Gothic"/>
                <a:cs typeface="Century Gothic"/>
                <a:sym typeface="Century Gothic"/>
              </a:defRPr>
            </a:pPr>
            <a:r>
              <a:t>Disciples — Ac 14:22</a:t>
            </a:r>
          </a:p>
          <a:p>
            <a:pPr lvl="1" marL="1390303" indent="-1047403" algn="l" defTabSz="821531">
              <a:spcBef>
                <a:spcPts val="1200"/>
              </a:spcBef>
              <a:buClr>
                <a:srgbClr val="FFD479"/>
              </a:buClr>
              <a:buSzPct val="80000"/>
              <a:buFont typeface="Zapf Dingbats"/>
              <a:buBlip>
                <a:blip r:embed="rId4"/>
              </a:buBlip>
              <a:defRPr sz="6300">
                <a:solidFill>
                  <a:srgbClr val="000000"/>
                </a:solidFill>
                <a:latin typeface="Century Gothic"/>
                <a:ea typeface="Century Gothic"/>
                <a:cs typeface="Century Gothic"/>
                <a:sym typeface="Century Gothic"/>
              </a:defRPr>
            </a:pPr>
            <a:r>
              <a:t>Paul, Silas, Jailor — Ac 16</a:t>
            </a:r>
          </a:p>
        </p:txBody>
      </p:sp>
      <p:pic>
        <p:nvPicPr>
          <p:cNvPr id="203" name="Image" descr="Image"/>
          <p:cNvPicPr>
            <a:picLocks noChangeAspect="1"/>
          </p:cNvPicPr>
          <p:nvPr/>
        </p:nvPicPr>
        <p:blipFill>
          <a:blip r:embed="rId5">
            <a:extLst/>
          </a:blip>
          <a:srcRect l="19742" t="3901" r="2178" b="113"/>
          <a:stretch>
            <a:fillRect/>
          </a:stretch>
        </p:blipFill>
        <p:spPr>
          <a:xfrm>
            <a:off x="-713605" y="5594275"/>
            <a:ext cx="8307013" cy="8373826"/>
          </a:xfrm>
          <a:custGeom>
            <a:avLst/>
            <a:gdLst/>
            <a:ahLst/>
            <a:cxnLst>
              <a:cxn ang="0">
                <a:pos x="wd2" y="hd2"/>
              </a:cxn>
              <a:cxn ang="5400000">
                <a:pos x="wd2" y="hd2"/>
              </a:cxn>
              <a:cxn ang="10800000">
                <a:pos x="wd2" y="hd2"/>
              </a:cxn>
              <a:cxn ang="16200000">
                <a:pos x="wd2" y="hd2"/>
              </a:cxn>
            </a:cxnLst>
            <a:rect l="0" t="0" r="r" b="b"/>
            <a:pathLst>
              <a:path w="21599" h="21592" fill="norm" stroke="1" extrusionOk="0">
                <a:moveTo>
                  <a:pt x="17053" y="2"/>
                </a:moveTo>
                <a:cubicBezTo>
                  <a:pt x="16700" y="11"/>
                  <a:pt x="16352" y="69"/>
                  <a:pt x="16196" y="170"/>
                </a:cubicBezTo>
                <a:cubicBezTo>
                  <a:pt x="15845" y="398"/>
                  <a:pt x="15595" y="792"/>
                  <a:pt x="15562" y="1171"/>
                </a:cubicBezTo>
                <a:cubicBezTo>
                  <a:pt x="15547" y="1342"/>
                  <a:pt x="15532" y="1535"/>
                  <a:pt x="15526" y="1600"/>
                </a:cubicBezTo>
                <a:cubicBezTo>
                  <a:pt x="15520" y="1665"/>
                  <a:pt x="15252" y="1837"/>
                  <a:pt x="14932" y="1982"/>
                </a:cubicBezTo>
                <a:cubicBezTo>
                  <a:pt x="14099" y="2358"/>
                  <a:pt x="13792" y="2529"/>
                  <a:pt x="13350" y="2871"/>
                </a:cubicBezTo>
                <a:cubicBezTo>
                  <a:pt x="12969" y="3165"/>
                  <a:pt x="12960" y="3187"/>
                  <a:pt x="13023" y="3658"/>
                </a:cubicBezTo>
                <a:cubicBezTo>
                  <a:pt x="13070" y="4014"/>
                  <a:pt x="13047" y="4205"/>
                  <a:pt x="12930" y="4382"/>
                </a:cubicBezTo>
                <a:cubicBezTo>
                  <a:pt x="12785" y="4600"/>
                  <a:pt x="12787" y="4662"/>
                  <a:pt x="12935" y="5061"/>
                </a:cubicBezTo>
                <a:cubicBezTo>
                  <a:pt x="13335" y="6138"/>
                  <a:pt x="13374" y="6330"/>
                  <a:pt x="13248" y="6502"/>
                </a:cubicBezTo>
                <a:cubicBezTo>
                  <a:pt x="13135" y="6654"/>
                  <a:pt x="13087" y="6651"/>
                  <a:pt x="12625" y="6455"/>
                </a:cubicBezTo>
                <a:cubicBezTo>
                  <a:pt x="12342" y="6334"/>
                  <a:pt x="11963" y="6252"/>
                  <a:pt x="11752" y="6268"/>
                </a:cubicBezTo>
                <a:cubicBezTo>
                  <a:pt x="11547" y="6282"/>
                  <a:pt x="11318" y="6248"/>
                  <a:pt x="11243" y="6191"/>
                </a:cubicBezTo>
                <a:cubicBezTo>
                  <a:pt x="10998" y="6005"/>
                  <a:pt x="10195" y="5752"/>
                  <a:pt x="9853" y="5752"/>
                </a:cubicBezTo>
                <a:cubicBezTo>
                  <a:pt x="9619" y="5752"/>
                  <a:pt x="9384" y="5860"/>
                  <a:pt x="9075" y="6112"/>
                </a:cubicBezTo>
                <a:cubicBezTo>
                  <a:pt x="8666" y="6444"/>
                  <a:pt x="8420" y="6492"/>
                  <a:pt x="8420" y="6240"/>
                </a:cubicBezTo>
                <a:cubicBezTo>
                  <a:pt x="8420" y="6184"/>
                  <a:pt x="8743" y="5785"/>
                  <a:pt x="9135" y="5357"/>
                </a:cubicBezTo>
                <a:cubicBezTo>
                  <a:pt x="9837" y="4591"/>
                  <a:pt x="10346" y="3806"/>
                  <a:pt x="10346" y="3492"/>
                </a:cubicBezTo>
                <a:cubicBezTo>
                  <a:pt x="10346" y="3405"/>
                  <a:pt x="10250" y="3039"/>
                  <a:pt x="10133" y="2681"/>
                </a:cubicBezTo>
                <a:cubicBezTo>
                  <a:pt x="9969" y="2177"/>
                  <a:pt x="9883" y="2037"/>
                  <a:pt x="9754" y="2072"/>
                </a:cubicBezTo>
                <a:cubicBezTo>
                  <a:pt x="9169" y="2227"/>
                  <a:pt x="9003" y="2229"/>
                  <a:pt x="8699" y="2074"/>
                </a:cubicBezTo>
                <a:cubicBezTo>
                  <a:pt x="8210" y="1825"/>
                  <a:pt x="7799" y="1456"/>
                  <a:pt x="7619" y="1103"/>
                </a:cubicBezTo>
                <a:cubicBezTo>
                  <a:pt x="7425" y="726"/>
                  <a:pt x="7258" y="677"/>
                  <a:pt x="5876" y="584"/>
                </a:cubicBezTo>
                <a:lnTo>
                  <a:pt x="4819" y="511"/>
                </a:lnTo>
                <a:lnTo>
                  <a:pt x="4493" y="822"/>
                </a:lnTo>
                <a:cubicBezTo>
                  <a:pt x="4313" y="992"/>
                  <a:pt x="4103" y="1130"/>
                  <a:pt x="4024" y="1130"/>
                </a:cubicBezTo>
                <a:cubicBezTo>
                  <a:pt x="3694" y="1130"/>
                  <a:pt x="3661" y="1967"/>
                  <a:pt x="3977" y="2301"/>
                </a:cubicBezTo>
                <a:cubicBezTo>
                  <a:pt x="4154" y="2488"/>
                  <a:pt x="4172" y="2559"/>
                  <a:pt x="4070" y="2681"/>
                </a:cubicBezTo>
                <a:cubicBezTo>
                  <a:pt x="4001" y="2763"/>
                  <a:pt x="3856" y="2857"/>
                  <a:pt x="3750" y="2891"/>
                </a:cubicBezTo>
                <a:cubicBezTo>
                  <a:pt x="3485" y="2974"/>
                  <a:pt x="3508" y="3189"/>
                  <a:pt x="3823" y="3598"/>
                </a:cubicBezTo>
                <a:cubicBezTo>
                  <a:pt x="4037" y="3875"/>
                  <a:pt x="4064" y="3972"/>
                  <a:pt x="3966" y="4089"/>
                </a:cubicBezTo>
                <a:cubicBezTo>
                  <a:pt x="3889" y="4180"/>
                  <a:pt x="3874" y="4321"/>
                  <a:pt x="3924" y="4465"/>
                </a:cubicBezTo>
                <a:cubicBezTo>
                  <a:pt x="3969" y="4592"/>
                  <a:pt x="4014" y="4832"/>
                  <a:pt x="4024" y="4998"/>
                </a:cubicBezTo>
                <a:cubicBezTo>
                  <a:pt x="4035" y="5163"/>
                  <a:pt x="4148" y="5572"/>
                  <a:pt x="4275" y="5906"/>
                </a:cubicBezTo>
                <a:cubicBezTo>
                  <a:pt x="4509" y="6522"/>
                  <a:pt x="4491" y="6974"/>
                  <a:pt x="4240" y="6782"/>
                </a:cubicBezTo>
                <a:cubicBezTo>
                  <a:pt x="4171" y="6730"/>
                  <a:pt x="3921" y="6612"/>
                  <a:pt x="3685" y="6521"/>
                </a:cubicBezTo>
                <a:cubicBezTo>
                  <a:pt x="3277" y="6364"/>
                  <a:pt x="3236" y="6365"/>
                  <a:pt x="2907" y="6549"/>
                </a:cubicBezTo>
                <a:cubicBezTo>
                  <a:pt x="2654" y="6690"/>
                  <a:pt x="2483" y="6721"/>
                  <a:pt x="2273" y="6663"/>
                </a:cubicBezTo>
                <a:cubicBezTo>
                  <a:pt x="1971" y="6579"/>
                  <a:pt x="1428" y="6770"/>
                  <a:pt x="1428" y="6960"/>
                </a:cubicBezTo>
                <a:cubicBezTo>
                  <a:pt x="1428" y="7016"/>
                  <a:pt x="1313" y="7104"/>
                  <a:pt x="1171" y="7158"/>
                </a:cubicBezTo>
                <a:cubicBezTo>
                  <a:pt x="982" y="7229"/>
                  <a:pt x="556" y="7147"/>
                  <a:pt x="0" y="6951"/>
                </a:cubicBezTo>
                <a:lnTo>
                  <a:pt x="0" y="16273"/>
                </a:lnTo>
                <a:cubicBezTo>
                  <a:pt x="210" y="16318"/>
                  <a:pt x="370" y="16387"/>
                  <a:pt x="529" y="16496"/>
                </a:cubicBezTo>
                <a:cubicBezTo>
                  <a:pt x="1327" y="17039"/>
                  <a:pt x="1499" y="17335"/>
                  <a:pt x="1175" y="17601"/>
                </a:cubicBezTo>
                <a:cubicBezTo>
                  <a:pt x="1092" y="17670"/>
                  <a:pt x="1025" y="17797"/>
                  <a:pt x="1025" y="17882"/>
                </a:cubicBezTo>
                <a:cubicBezTo>
                  <a:pt x="1025" y="17968"/>
                  <a:pt x="949" y="18118"/>
                  <a:pt x="858" y="18218"/>
                </a:cubicBezTo>
                <a:cubicBezTo>
                  <a:pt x="722" y="18366"/>
                  <a:pt x="715" y="18428"/>
                  <a:pt x="819" y="18553"/>
                </a:cubicBezTo>
                <a:cubicBezTo>
                  <a:pt x="890" y="18637"/>
                  <a:pt x="1007" y="18705"/>
                  <a:pt x="1082" y="18705"/>
                </a:cubicBezTo>
                <a:cubicBezTo>
                  <a:pt x="1274" y="18705"/>
                  <a:pt x="2034" y="19098"/>
                  <a:pt x="2375" y="19375"/>
                </a:cubicBezTo>
                <a:cubicBezTo>
                  <a:pt x="2533" y="19503"/>
                  <a:pt x="2708" y="19610"/>
                  <a:pt x="2764" y="19610"/>
                </a:cubicBezTo>
                <a:cubicBezTo>
                  <a:pt x="2821" y="19610"/>
                  <a:pt x="3124" y="19788"/>
                  <a:pt x="3440" y="20008"/>
                </a:cubicBezTo>
                <a:cubicBezTo>
                  <a:pt x="4092" y="20461"/>
                  <a:pt x="4595" y="20642"/>
                  <a:pt x="5686" y="20812"/>
                </a:cubicBezTo>
                <a:cubicBezTo>
                  <a:pt x="6104" y="20877"/>
                  <a:pt x="6628" y="20970"/>
                  <a:pt x="6851" y="21020"/>
                </a:cubicBezTo>
                <a:cubicBezTo>
                  <a:pt x="7522" y="21169"/>
                  <a:pt x="9213" y="21344"/>
                  <a:pt x="9379" y="21281"/>
                </a:cubicBezTo>
                <a:cubicBezTo>
                  <a:pt x="9464" y="21249"/>
                  <a:pt x="9784" y="21271"/>
                  <a:pt x="10090" y="21332"/>
                </a:cubicBezTo>
                <a:cubicBezTo>
                  <a:pt x="10484" y="21410"/>
                  <a:pt x="10685" y="21413"/>
                  <a:pt x="10777" y="21337"/>
                </a:cubicBezTo>
                <a:cubicBezTo>
                  <a:pt x="10872" y="21259"/>
                  <a:pt x="10974" y="21282"/>
                  <a:pt x="11158" y="21422"/>
                </a:cubicBezTo>
                <a:cubicBezTo>
                  <a:pt x="11306" y="21535"/>
                  <a:pt x="11924" y="21572"/>
                  <a:pt x="13226" y="21592"/>
                </a:cubicBezTo>
                <a:cubicBezTo>
                  <a:pt x="14738" y="21569"/>
                  <a:pt x="15145" y="21528"/>
                  <a:pt x="15327" y="21449"/>
                </a:cubicBezTo>
                <a:cubicBezTo>
                  <a:pt x="15769" y="21255"/>
                  <a:pt x="15808" y="21127"/>
                  <a:pt x="15504" y="20854"/>
                </a:cubicBezTo>
                <a:cubicBezTo>
                  <a:pt x="15387" y="20749"/>
                  <a:pt x="15226" y="20542"/>
                  <a:pt x="15147" y="20392"/>
                </a:cubicBezTo>
                <a:cubicBezTo>
                  <a:pt x="15017" y="20143"/>
                  <a:pt x="15025" y="20109"/>
                  <a:pt x="15212" y="20010"/>
                </a:cubicBezTo>
                <a:cubicBezTo>
                  <a:pt x="15325" y="19950"/>
                  <a:pt x="15458" y="19926"/>
                  <a:pt x="15509" y="19957"/>
                </a:cubicBezTo>
                <a:cubicBezTo>
                  <a:pt x="15559" y="19988"/>
                  <a:pt x="15632" y="19962"/>
                  <a:pt x="15671" y="19900"/>
                </a:cubicBezTo>
                <a:cubicBezTo>
                  <a:pt x="15714" y="19831"/>
                  <a:pt x="15861" y="19815"/>
                  <a:pt x="16058" y="19858"/>
                </a:cubicBezTo>
                <a:cubicBezTo>
                  <a:pt x="16505" y="19956"/>
                  <a:pt x="17269" y="19994"/>
                  <a:pt x="17389" y="19924"/>
                </a:cubicBezTo>
                <a:cubicBezTo>
                  <a:pt x="17444" y="19892"/>
                  <a:pt x="17797" y="19879"/>
                  <a:pt x="18173" y="19896"/>
                </a:cubicBezTo>
                <a:cubicBezTo>
                  <a:pt x="18704" y="19920"/>
                  <a:pt x="18858" y="19898"/>
                  <a:pt x="18858" y="19790"/>
                </a:cubicBezTo>
                <a:cubicBezTo>
                  <a:pt x="18858" y="19581"/>
                  <a:pt x="19077" y="19399"/>
                  <a:pt x="19204" y="19502"/>
                </a:cubicBezTo>
                <a:cubicBezTo>
                  <a:pt x="19264" y="19551"/>
                  <a:pt x="19521" y="19568"/>
                  <a:pt x="19774" y="19539"/>
                </a:cubicBezTo>
                <a:cubicBezTo>
                  <a:pt x="20212" y="19490"/>
                  <a:pt x="20237" y="19470"/>
                  <a:pt x="20258" y="19157"/>
                </a:cubicBezTo>
                <a:cubicBezTo>
                  <a:pt x="20278" y="18875"/>
                  <a:pt x="20228" y="18798"/>
                  <a:pt x="19915" y="18615"/>
                </a:cubicBezTo>
                <a:cubicBezTo>
                  <a:pt x="19576" y="18417"/>
                  <a:pt x="19095" y="18313"/>
                  <a:pt x="17624" y="18118"/>
                </a:cubicBezTo>
                <a:cubicBezTo>
                  <a:pt x="16947" y="18028"/>
                  <a:pt x="16647" y="17840"/>
                  <a:pt x="16853" y="17636"/>
                </a:cubicBezTo>
                <a:cubicBezTo>
                  <a:pt x="16961" y="17529"/>
                  <a:pt x="17211" y="17524"/>
                  <a:pt x="18149" y="17610"/>
                </a:cubicBezTo>
                <a:cubicBezTo>
                  <a:pt x="19529" y="17736"/>
                  <a:pt x="20882" y="17789"/>
                  <a:pt x="21064" y="17724"/>
                </a:cubicBezTo>
                <a:cubicBezTo>
                  <a:pt x="21136" y="17698"/>
                  <a:pt x="21286" y="17490"/>
                  <a:pt x="21398" y="17262"/>
                </a:cubicBezTo>
                <a:cubicBezTo>
                  <a:pt x="21585" y="16878"/>
                  <a:pt x="21600" y="16640"/>
                  <a:pt x="21599" y="14035"/>
                </a:cubicBezTo>
                <a:cubicBezTo>
                  <a:pt x="21598" y="11327"/>
                  <a:pt x="21476" y="8801"/>
                  <a:pt x="21331" y="8426"/>
                </a:cubicBezTo>
                <a:cubicBezTo>
                  <a:pt x="21292" y="8327"/>
                  <a:pt x="21153" y="8204"/>
                  <a:pt x="21019" y="8154"/>
                </a:cubicBezTo>
                <a:lnTo>
                  <a:pt x="20775" y="8061"/>
                </a:lnTo>
                <a:lnTo>
                  <a:pt x="20997" y="7764"/>
                </a:lnTo>
                <a:cubicBezTo>
                  <a:pt x="21247" y="7429"/>
                  <a:pt x="21503" y="6372"/>
                  <a:pt x="21417" y="6026"/>
                </a:cubicBezTo>
                <a:cubicBezTo>
                  <a:pt x="21334" y="5687"/>
                  <a:pt x="21181" y="5536"/>
                  <a:pt x="20719" y="5333"/>
                </a:cubicBezTo>
                <a:cubicBezTo>
                  <a:pt x="20460" y="5220"/>
                  <a:pt x="20277" y="5062"/>
                  <a:pt x="20239" y="4922"/>
                </a:cubicBezTo>
                <a:cubicBezTo>
                  <a:pt x="20146" y="4577"/>
                  <a:pt x="20164" y="4051"/>
                  <a:pt x="20276" y="3844"/>
                </a:cubicBezTo>
                <a:cubicBezTo>
                  <a:pt x="20423" y="3572"/>
                  <a:pt x="20139" y="2976"/>
                  <a:pt x="19774" y="2789"/>
                </a:cubicBezTo>
                <a:cubicBezTo>
                  <a:pt x="19203" y="2496"/>
                  <a:pt x="18679" y="2643"/>
                  <a:pt x="18577" y="3124"/>
                </a:cubicBezTo>
                <a:cubicBezTo>
                  <a:pt x="18558" y="3215"/>
                  <a:pt x="18495" y="3630"/>
                  <a:pt x="18437" y="4044"/>
                </a:cubicBezTo>
                <a:cubicBezTo>
                  <a:pt x="18317" y="4892"/>
                  <a:pt x="18240" y="5098"/>
                  <a:pt x="18037" y="5098"/>
                </a:cubicBezTo>
                <a:cubicBezTo>
                  <a:pt x="17930" y="5098"/>
                  <a:pt x="17901" y="4963"/>
                  <a:pt x="17922" y="4545"/>
                </a:cubicBezTo>
                <a:cubicBezTo>
                  <a:pt x="17938" y="4241"/>
                  <a:pt x="17962" y="3609"/>
                  <a:pt x="17975" y="3139"/>
                </a:cubicBezTo>
                <a:cubicBezTo>
                  <a:pt x="17988" y="2670"/>
                  <a:pt x="18063" y="2090"/>
                  <a:pt x="18143" y="1851"/>
                </a:cubicBezTo>
                <a:cubicBezTo>
                  <a:pt x="18257" y="1508"/>
                  <a:pt x="18262" y="1374"/>
                  <a:pt x="18167" y="1222"/>
                </a:cubicBezTo>
                <a:cubicBezTo>
                  <a:pt x="18093" y="1106"/>
                  <a:pt x="18070" y="876"/>
                  <a:pt x="18108" y="638"/>
                </a:cubicBezTo>
                <a:cubicBezTo>
                  <a:pt x="18163" y="299"/>
                  <a:pt x="18140" y="229"/>
                  <a:pt x="17940" y="123"/>
                </a:cubicBezTo>
                <a:cubicBezTo>
                  <a:pt x="17765" y="31"/>
                  <a:pt x="17407" y="-8"/>
                  <a:pt x="17053" y="2"/>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2">
                                            <p:txEl>
                                              <p:pRg st="1" end="1"/>
                                            </p:txEl>
                                          </p:spTgt>
                                        </p:tgtEl>
                                        <p:attrNameLst>
                                          <p:attrName>style.visibility</p:attrName>
                                        </p:attrNameLst>
                                      </p:cBhvr>
                                      <p:to>
                                        <p:strVal val="visible"/>
                                      </p:to>
                                    </p:set>
                                    <p:animEffect filter="fade" transition="in">
                                      <p:cBhvr>
                                        <p:cTn id="7" dur="1500"/>
                                        <p:tgtEl>
                                          <p:spTgt spid="2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02">
                                            <p:txEl>
                                              <p:pRg st="2" end="2"/>
                                            </p:txEl>
                                          </p:spTgt>
                                        </p:tgtEl>
                                        <p:attrNameLst>
                                          <p:attrName>style.visibility</p:attrName>
                                        </p:attrNameLst>
                                      </p:cBhvr>
                                      <p:to>
                                        <p:strVal val="visible"/>
                                      </p:to>
                                    </p:set>
                                    <p:animEffect filter="fade" transition="in">
                                      <p:cBhvr>
                                        <p:cTn id="12" dur="1500"/>
                                        <p:tgtEl>
                                          <p:spTgt spid="2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02">
                                            <p:txEl>
                                              <p:pRg st="3" end="3"/>
                                            </p:txEl>
                                          </p:spTgt>
                                        </p:tgtEl>
                                        <p:attrNameLst>
                                          <p:attrName>style.visibility</p:attrName>
                                        </p:attrNameLst>
                                      </p:cBhvr>
                                      <p:to>
                                        <p:strVal val="visible"/>
                                      </p:to>
                                    </p:set>
                                    <p:animEffect filter="fade" transition="in">
                                      <p:cBhvr>
                                        <p:cTn id="17" dur="1500"/>
                                        <p:tgtEl>
                                          <p:spTgt spid="20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02">
                                            <p:txEl>
                                              <p:pRg st="4" end="4"/>
                                            </p:txEl>
                                          </p:spTgt>
                                        </p:tgtEl>
                                        <p:attrNameLst>
                                          <p:attrName>style.visibility</p:attrName>
                                        </p:attrNameLst>
                                      </p:cBhvr>
                                      <p:to>
                                        <p:strVal val="visible"/>
                                      </p:to>
                                    </p:set>
                                    <p:animEffect filter="fade" transition="in">
                                      <p:cBhvr>
                                        <p:cTn id="22" dur="1500"/>
                                        <p:tgtEl>
                                          <p:spTgt spid="20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02">
                                            <p:txEl>
                                              <p:pRg st="5" end="5"/>
                                            </p:txEl>
                                          </p:spTgt>
                                        </p:tgtEl>
                                        <p:attrNameLst>
                                          <p:attrName>style.visibility</p:attrName>
                                        </p:attrNameLst>
                                      </p:cBhvr>
                                      <p:to>
                                        <p:strVal val="visible"/>
                                      </p:to>
                                    </p:set>
                                    <p:animEffect filter="fade" transition="in">
                                      <p:cBhvr>
                                        <p:cTn id="27" dur="1500"/>
                                        <p:tgtEl>
                                          <p:spTgt spid="20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02">
                                            <p:txEl>
                                              <p:pRg st="6" end="6"/>
                                            </p:txEl>
                                          </p:spTgt>
                                        </p:tgtEl>
                                        <p:attrNameLst>
                                          <p:attrName>style.visibility</p:attrName>
                                        </p:attrNameLst>
                                      </p:cBhvr>
                                      <p:to>
                                        <p:strVal val="visible"/>
                                      </p:to>
                                    </p:set>
                                    <p:animEffect filter="fade" transition="in">
                                      <p:cBhvr>
                                        <p:cTn id="32" dur="1500"/>
                                        <p:tgtEl>
                                          <p:spTgt spid="20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202">
                                            <p:txEl>
                                              <p:pRg st="7" end="7"/>
                                            </p:txEl>
                                          </p:spTgt>
                                        </p:tgtEl>
                                        <p:attrNameLst>
                                          <p:attrName>style.visibility</p:attrName>
                                        </p:attrNameLst>
                                      </p:cBhvr>
                                      <p:to>
                                        <p:strVal val="visible"/>
                                      </p:to>
                                    </p:set>
                                    <p:animEffect filter="fade" transition="in">
                                      <p:cBhvr>
                                        <p:cTn id="37" dur="1500"/>
                                        <p:tgtEl>
                                          <p:spTgt spid="202">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8"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grpSp>
        <p:nvGrpSpPr>
          <p:cNvPr id="861" name="15 and He died for all, that those who live should live no longer for themselves, but for Him who died for them and rose again.  2 Corinthians 5:15 (NKJV)"/>
          <p:cNvGrpSpPr/>
          <p:nvPr/>
        </p:nvGrpSpPr>
        <p:grpSpPr>
          <a:xfrm>
            <a:off x="711199" y="8957174"/>
            <a:ext cx="22961601" cy="2623610"/>
            <a:chOff x="0" y="0"/>
            <a:chExt cx="22961600" cy="2623608"/>
          </a:xfrm>
        </p:grpSpPr>
        <p:sp>
          <p:nvSpPr>
            <p:cNvPr id="860" name="15 and He died for all, that those who live should live no longer for themselves, but for Him who died for them and rose again.  2 Corinthians 5:15 (NKJV)"/>
            <p:cNvSpPr/>
            <p:nvPr/>
          </p:nvSpPr>
          <p:spPr>
            <a:xfrm>
              <a:off x="165100" y="114300"/>
              <a:ext cx="22631401" cy="2191809"/>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642937">
                <a:defRPr sz="5600">
                  <a:solidFill>
                    <a:srgbClr val="FFFFFF"/>
                  </a:solidFill>
                  <a:effectLst>
                    <a:outerShdw sx="100000" sy="100000" kx="0" ky="0" algn="b" rotWithShape="0" blurRad="76200" dist="63500" dir="1080000">
                      <a:srgbClr val="000000"/>
                    </a:outerShdw>
                  </a:effectLst>
                  <a:latin typeface="Times New Roman"/>
                  <a:ea typeface="Times New Roman"/>
                  <a:cs typeface="Times New Roman"/>
                  <a:sym typeface="Times New Roman"/>
                </a:defRPr>
              </a:pPr>
              <a:r>
                <a:rPr baseline="31999"/>
                <a:t>15</a:t>
              </a:r>
              <a:r>
                <a:t> and He died for all, that those who live should live no longer for themselves, but for Him who died for them and rose again.  2 Corinthians 5:15 (NKJV)</a:t>
              </a:r>
            </a:p>
          </p:txBody>
        </p:sp>
        <p:pic>
          <p:nvPicPr>
            <p:cNvPr id="859" name="15 and He died for all, that those who live should live no longer for themselves, but for Him who died for them and rose again.  2 Corinthians 5:15 (NKJV) 15 and He died for all, that those who live should live no longer for themselves, but for Him who d" descr="15 and He died for all, that those who live should live no longer for themselves, but for Him who died for them and rose again.  2 Corinthians 5:15 (NKJV) 15 and He died for all, that those who live should live no longer for themselves, but for Him who died for them and rose again.  2 Corinthians 5:15 (NKJV)"/>
            <p:cNvPicPr>
              <a:picLocks noChangeAspect="0"/>
            </p:cNvPicPr>
            <p:nvPr/>
          </p:nvPicPr>
          <p:blipFill>
            <a:blip r:embed="rId3">
              <a:extLst/>
            </a:blip>
            <a:stretch>
              <a:fillRect/>
            </a:stretch>
          </p:blipFill>
          <p:spPr>
            <a:xfrm>
              <a:off x="0" y="0"/>
              <a:ext cx="22961601" cy="2623609"/>
            </a:xfrm>
            <a:prstGeom prst="rect">
              <a:avLst/>
            </a:prstGeom>
            <a:effectLst/>
          </p:spPr>
        </p:pic>
      </p:grpSp>
      <p:grpSp>
        <p:nvGrpSpPr>
          <p:cNvPr id="864" name="AM I LIVING FOR JESUS AS I SHOULD BE?"/>
          <p:cNvGrpSpPr/>
          <p:nvPr/>
        </p:nvGrpSpPr>
        <p:grpSpPr>
          <a:xfrm>
            <a:off x="736600" y="11474904"/>
            <a:ext cx="22910801" cy="2032632"/>
            <a:chOff x="0" y="0"/>
            <a:chExt cx="22910800" cy="2032630"/>
          </a:xfrm>
        </p:grpSpPr>
        <p:sp>
          <p:nvSpPr>
            <p:cNvPr id="863" name="AM I LIVING FOR JESUS AS I SHOULD BE?"/>
            <p:cNvSpPr txBox="1"/>
            <p:nvPr/>
          </p:nvSpPr>
          <p:spPr>
            <a:xfrm>
              <a:off x="139700" y="139700"/>
              <a:ext cx="22631400" cy="1753231"/>
            </a:xfrm>
            <a:prstGeom prst="rect">
              <a:avLst/>
            </a:prstGeom>
            <a:solidFill>
              <a:srgbClr val="AA7942">
                <a:alpha val="56876"/>
              </a:srgbClr>
            </a:solid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buClr>
                  <a:srgbClr val="A29A85"/>
                </a:buClr>
                <a:defRPr sz="10400">
                  <a:solidFill>
                    <a:srgbClr val="FFFFFF"/>
                  </a:solidFill>
                  <a:effectLst>
                    <a:outerShdw sx="100000" sy="100000" kx="0" ky="0" algn="b" rotWithShape="0" blurRad="114300" dist="114300" dir="3095160">
                      <a:srgbClr val="000000"/>
                    </a:outerShdw>
                  </a:effectLst>
                  <a:latin typeface="Phosphate Inline"/>
                  <a:ea typeface="Phosphate Inline"/>
                  <a:cs typeface="Phosphate Inline"/>
                  <a:sym typeface="Phosphate Inline"/>
                </a:defRPr>
              </a:lvl1pPr>
            </a:lstStyle>
            <a:p>
              <a:pPr/>
              <a:r>
                <a:t>AM I LIVING FOR JESUS AS I SHOULD BE?</a:t>
              </a:r>
            </a:p>
          </p:txBody>
        </p:sp>
        <p:pic>
          <p:nvPicPr>
            <p:cNvPr id="862" name="AM I LIVING FOR JESUS AS I SHOULD BE? AM I LIVING FOR JESUS AS I SHOULD BE?" descr="AM I LIVING FOR JESUS AS I SHOULD BE? AM I LIVING FOR JESUS AS I SHOULD BE?"/>
            <p:cNvPicPr>
              <a:picLocks noChangeAspect="0"/>
            </p:cNvPicPr>
            <p:nvPr/>
          </p:nvPicPr>
          <p:blipFill>
            <a:blip r:embed="rId4">
              <a:extLst/>
            </a:blip>
            <a:stretch>
              <a:fillRect/>
            </a:stretch>
          </p:blipFill>
          <p:spPr>
            <a:xfrm>
              <a:off x="0" y="0"/>
              <a:ext cx="22910800" cy="2032631"/>
            </a:xfrm>
            <a:prstGeom prst="rect">
              <a:avLst/>
            </a:prstGeom>
            <a:effectLst/>
          </p:spPr>
        </p:pic>
      </p:grpSp>
      <p:sp>
        <p:nvSpPr>
          <p:cNvPr id="865" name="Implications of"/>
          <p:cNvSpPr txBox="1"/>
          <p:nvPr/>
        </p:nvSpPr>
        <p:spPr>
          <a:xfrm>
            <a:off x="-1669720" y="-293693"/>
            <a:ext cx="15306320" cy="26701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166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866" name="Image" descr="Image"/>
          <p:cNvPicPr>
            <a:picLocks noChangeAspect="1"/>
          </p:cNvPicPr>
          <p:nvPr/>
        </p:nvPicPr>
        <p:blipFill>
          <a:blip r:embed="rId5">
            <a:extLst/>
          </a:blip>
          <a:stretch>
            <a:fillRect/>
          </a:stretch>
        </p:blipFill>
        <p:spPr>
          <a:xfrm>
            <a:off x="963779" y="1885139"/>
            <a:ext cx="22456442" cy="1875654"/>
          </a:xfrm>
          <a:prstGeom prst="rect">
            <a:avLst/>
          </a:prstGeom>
          <a:ln w="12700">
            <a:miter lim="400000"/>
          </a:ln>
          <a:effectLst>
            <a:outerShdw sx="100000" sy="100000" kx="0" ky="0" algn="b" rotWithShape="0" blurRad="266700" dist="88900" dir="2147338">
              <a:srgbClr val="000000">
                <a:alpha val="9762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9" name="Image" descr="Image"/>
          <p:cNvPicPr>
            <a:picLocks noChangeAspect="1"/>
          </p:cNvPicPr>
          <p:nvPr>
            <p:ph type="pic" idx="21"/>
          </p:nvPr>
        </p:nvPicPr>
        <p:blipFill>
          <a:blip r:embed="rId2">
            <a:extLst/>
          </a:blip>
          <a:srcRect l="0" t="0" r="0" b="0"/>
          <a:stretch>
            <a:fillRect/>
          </a:stretch>
        </p:blipFill>
        <p:spPr>
          <a:xfrm>
            <a:off x="3048000" y="0"/>
            <a:ext cx="18288000" cy="13716000"/>
          </a:xfrm>
          <a:prstGeom prst="rect">
            <a:avLst/>
          </a:prstGeom>
        </p:spPr>
      </p:pic>
      <p:sp>
        <p:nvSpPr>
          <p:cNvPr id="870" name="Implications of"/>
          <p:cNvSpPr txBox="1"/>
          <p:nvPr/>
        </p:nvSpPr>
        <p:spPr>
          <a:xfrm>
            <a:off x="6348571" y="8722696"/>
            <a:ext cx="11994439" cy="1793876"/>
          </a:xfrm>
          <a:prstGeom prst="rect">
            <a:avLst/>
          </a:prstGeom>
          <a:ln w="12700">
            <a:miter lim="400000"/>
          </a:ln>
          <a:effectLst>
            <a:outerShdw sx="100000" sy="100000" kx="0" ky="0" algn="b" rotWithShape="0" blurRad="266700" dist="889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defTabSz="642937">
              <a:spcBef>
                <a:spcPts val="800"/>
              </a:spcBef>
              <a:defRPr i="1" sz="108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871" name="Image" descr="Image"/>
          <p:cNvPicPr>
            <a:picLocks noChangeAspect="1"/>
          </p:cNvPicPr>
          <p:nvPr/>
        </p:nvPicPr>
        <p:blipFill>
          <a:blip r:embed="rId3">
            <a:extLst/>
          </a:blip>
          <a:stretch>
            <a:fillRect/>
          </a:stretch>
        </p:blipFill>
        <p:spPr>
          <a:xfrm>
            <a:off x="3501552" y="10523735"/>
            <a:ext cx="17380896" cy="1451724"/>
          </a:xfrm>
          <a:prstGeom prst="rect">
            <a:avLst/>
          </a:prstGeom>
          <a:ln w="12700">
            <a:miter lim="400000"/>
          </a:ln>
          <a:effectLst>
            <a:outerShdw sx="100000" sy="100000" kx="0" ky="0" algn="b" rotWithShape="0" blurRad="266700" dist="88900" dir="2147338">
              <a:srgbClr val="000000">
                <a:alpha val="97621"/>
              </a:srgbClr>
            </a:outerShdw>
          </a:effectLst>
        </p:spPr>
      </p:pic>
      <p:sp>
        <p:nvSpPr>
          <p:cNvPr id="872" name="(Mat 28:18-20; Acts 1,2; 17:30,31; Heb 7:1-8:6; 12:22-29; 1 Tim. 2:5,6)"/>
          <p:cNvSpPr txBox="1"/>
          <p:nvPr/>
        </p:nvSpPr>
        <p:spPr>
          <a:xfrm>
            <a:off x="3751719" y="12603914"/>
            <a:ext cx="16880562"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642937">
              <a:spcBef>
                <a:spcPts val="800"/>
              </a:spcBef>
              <a:defRPr sz="4800">
                <a:solidFill>
                  <a:srgbClr val="FFFFFF"/>
                </a:solidFill>
                <a:effectLst>
                  <a:outerShdw sx="100000" sy="100000" kx="0" ky="0" algn="b" rotWithShape="0" blurRad="63500" dist="63500" dir="2352725">
                    <a:srgbClr val="000000"/>
                  </a:outerShdw>
                </a:effectLst>
                <a:latin typeface="Hoefler Text"/>
                <a:ea typeface="Hoefler Text"/>
                <a:cs typeface="Hoefler Text"/>
                <a:sym typeface="Hoefler Text"/>
              </a:defRPr>
            </a:lvl1pPr>
          </a:lstStyle>
          <a:p>
            <a:pPr/>
            <a:r>
              <a:t>(Mat 28:18-20; Acts 1,2; 17:30,31; Heb 7:1-8:6; 12:22-29; 1 Tim. 2:5,6)</a:t>
            </a:r>
          </a:p>
        </p:txBody>
      </p:sp>
      <p:sp>
        <p:nvSpPr>
          <p:cNvPr id="873" name="Charts by Don McClain…"/>
          <p:cNvSpPr/>
          <p:nvPr/>
        </p:nvSpPr>
        <p:spPr>
          <a:xfrm>
            <a:off x="4192312" y="3565372"/>
            <a:ext cx="15370838" cy="4926061"/>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sz="4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t>
            </a: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June 22 - Hwy 79 coC VBS</a:t>
            </a: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October 7, 2019 — West 65th Street church of Christ, P.O. Box 190062, Little Rock AR 72219</a:t>
            </a: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501-568-1062</a:t>
            </a: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642937">
              <a:defRPr sz="28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https://www.w65stchurchofchrist.com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75" name="Acts 17:30–32 (NKJV)…"/>
          <p:cNvSpPr txBox="1"/>
          <p:nvPr/>
        </p:nvSpPr>
        <p:spPr>
          <a:xfrm>
            <a:off x="245860" y="1134179"/>
            <a:ext cx="23892280" cy="11447643"/>
          </a:xfrm>
          <a:prstGeom prst="rect">
            <a:avLst/>
          </a:prstGeom>
          <a:ln w="12700">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9900">
                <a:solidFill>
                  <a:srgbClr val="FFFFFF"/>
                </a:solidFill>
                <a:effectLst>
                  <a:outerShdw sx="100000" sy="100000" kx="0" ky="0" algn="b" rotWithShape="0" blurRad="50800" dist="63500" dir="2160000">
                    <a:srgbClr val="000000"/>
                  </a:outerShdw>
                </a:effectLst>
                <a:latin typeface="Times New Roman"/>
                <a:ea typeface="Times New Roman"/>
                <a:cs typeface="Times New Roman"/>
                <a:sym typeface="Times New Roman"/>
              </a:defRPr>
            </a:pPr>
            <a:r>
              <a:t>Acts 17:30–32 (NKJV)</a:t>
            </a:r>
          </a:p>
          <a:p>
            <a:pPr defTabSz="457200">
              <a:defRPr sz="8500">
                <a:solidFill>
                  <a:srgbClr val="FFFFFF"/>
                </a:solidFill>
                <a:effectLst>
                  <a:outerShdw sx="100000" sy="100000" kx="0" ky="0" algn="b" rotWithShape="0" blurRad="50800" dist="63500" dir="2160000">
                    <a:srgbClr val="000000"/>
                  </a:outerShdw>
                </a:effectLst>
                <a:latin typeface="Times New Roman"/>
                <a:ea typeface="Times New Roman"/>
                <a:cs typeface="Times New Roman"/>
                <a:sym typeface="Times New Roman"/>
              </a:defRPr>
            </a:pPr>
            <a:r>
              <a:rPr baseline="31999"/>
              <a:t>30</a:t>
            </a:r>
            <a:r>
              <a:t> Truly, these times of ignorance God overlooked, but now commands all men everywhere to repent, </a:t>
            </a:r>
            <a:r>
              <a:rPr baseline="31999"/>
              <a:t>31</a:t>
            </a:r>
            <a:r>
              <a:t> because He has appointed a day on which He will judge the world in righteousness by the Man whom He has ordained. He has given assurance of this to all by raising Him from the dead.” </a:t>
            </a:r>
            <a:r>
              <a:rPr baseline="31999"/>
              <a:t>32</a:t>
            </a:r>
            <a:r>
              <a:t> And when they heard of the resurrection of the dead, some mocked, while others said, “We will hear you again on this </a:t>
            </a:r>
            <a:r>
              <a:rPr i="1"/>
              <a:t>matter</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Acts 2:29–39 (NKJV)…"/>
          <p:cNvSpPr txBox="1"/>
          <p:nvPr/>
        </p:nvSpPr>
        <p:spPr>
          <a:xfrm>
            <a:off x="3392632" y="136922"/>
            <a:ext cx="17598736" cy="12273869"/>
          </a:xfrm>
          <a:prstGeom prst="rect">
            <a:avLst/>
          </a:prstGeom>
          <a:ln w="12700">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642937">
              <a:defRPr sz="10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Acts 2:29–39 (NKJV) </a:t>
            </a:r>
          </a:p>
          <a:p>
            <a:pPr defTabSz="642937">
              <a:defRPr sz="6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29</a:t>
            </a:r>
            <a:r>
              <a:t> “Men </a:t>
            </a:r>
            <a:r>
              <a:rPr i="1"/>
              <a:t>and</a:t>
            </a:r>
            <a:r>
              <a:t> brethren, let </a:t>
            </a:r>
            <a:r>
              <a:rPr i="1"/>
              <a:t>me</a:t>
            </a:r>
            <a:r>
              <a:t> speak freely to you of the patriarch David, that he is both dead and buried, and his tomb is with us to this day. </a:t>
            </a:r>
            <a:r>
              <a:rPr baseline="31999"/>
              <a:t>30</a:t>
            </a:r>
            <a:r>
              <a:t> Therefore, being a prophet, and knowing that God had sworn with an oath to him that of the fruit of his body, according to the flesh, He would raise up the Christ to sit on his throne, </a:t>
            </a:r>
            <a:r>
              <a:rPr baseline="31999"/>
              <a:t>31</a:t>
            </a:r>
            <a:r>
              <a:t> he, foreseeing this, spoke concerning the resurrection of the Christ, that His soul was not left in Hades, nor did His flesh see corruption. </a:t>
            </a:r>
            <a:r>
              <a:rPr baseline="31999"/>
              <a:t>32</a:t>
            </a:r>
            <a:r>
              <a:t> This Jesus God has raised up, of which we are all witnesses. </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Acts 2:29–39 (NKJV)…"/>
          <p:cNvSpPr txBox="1"/>
          <p:nvPr/>
        </p:nvSpPr>
        <p:spPr>
          <a:xfrm>
            <a:off x="3392632" y="136922"/>
            <a:ext cx="17598736" cy="12830511"/>
          </a:xfrm>
          <a:prstGeom prst="rect">
            <a:avLst/>
          </a:prstGeom>
          <a:ln w="12700">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642937">
              <a:defRPr sz="10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Acts 2:29–39 (NKJV) </a:t>
            </a:r>
          </a:p>
          <a:p>
            <a:pPr defTabSz="642937">
              <a:defRPr sz="70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33</a:t>
            </a:r>
            <a:r>
              <a:t> Therefore being exalted to the right hand of God, and having received from the Father the promise of the Holy Spirit, He poured out this which you now see and hear. </a:t>
            </a:r>
            <a:r>
              <a:rPr baseline="31999"/>
              <a:t>34</a:t>
            </a:r>
            <a:r>
              <a:t> “For David did not ascend into the heavens, but he says himself: ‘The Lord said to my Lord, “</a:t>
            </a:r>
            <a:r>
              <a:rPr i="1"/>
              <a:t>Sit at My right hand,</a:t>
            </a:r>
            <a:r>
              <a:t> </a:t>
            </a:r>
            <a:r>
              <a:rPr baseline="31999"/>
              <a:t>35</a:t>
            </a:r>
            <a:r>
              <a:t> </a:t>
            </a:r>
            <a:r>
              <a:rPr i="1"/>
              <a:t>Till I make Your enemies Your footstool.”</a:t>
            </a:r>
            <a:r>
              <a:t> ’ </a:t>
            </a:r>
            <a:r>
              <a:rPr baseline="31999"/>
              <a:t>36</a:t>
            </a:r>
            <a:r>
              <a:t> “Therefore let all the house of Israel know assuredly that God has made this Jesus, whom you crucified, both Lord and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Acts 2:29–39 (NKJV)…"/>
          <p:cNvSpPr txBox="1"/>
          <p:nvPr/>
        </p:nvSpPr>
        <p:spPr>
          <a:xfrm>
            <a:off x="3392632" y="136922"/>
            <a:ext cx="17598736" cy="12447353"/>
          </a:xfrm>
          <a:prstGeom prst="rect">
            <a:avLst/>
          </a:prstGeom>
          <a:ln w="12700">
            <a:miter lim="400000"/>
          </a:ln>
          <a:effectLst>
            <a:outerShdw sx="100000" sy="100000" kx="0" ky="0" algn="b" rotWithShape="0" blurRad="228600" dist="139700" dir="2147338">
              <a:srgbClr val="000000">
                <a:alpha val="97621"/>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defTabSz="642937">
              <a:defRPr sz="10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Acts 2:29–39 (NKJV) </a:t>
            </a:r>
          </a:p>
          <a:p>
            <a:pPr defTabSz="642937">
              <a:defRPr sz="74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37</a:t>
            </a:r>
            <a:r>
              <a:t> Now when they heard </a:t>
            </a:r>
            <a:r>
              <a:rPr i="1"/>
              <a:t>this,</a:t>
            </a:r>
            <a:r>
              <a:t> they were cut to the heart, and said to Peter and the rest of the apostles, “Men </a:t>
            </a:r>
            <a:r>
              <a:rPr i="1"/>
              <a:t>and</a:t>
            </a:r>
            <a:r>
              <a:t> brethren, what shall we do?” </a:t>
            </a:r>
            <a:r>
              <a:rPr baseline="31999"/>
              <a:t>38</a:t>
            </a:r>
            <a:r>
              <a:t> Then Peter said to them, “Repent, and let every one of you be baptized in the name of Jesus Christ for the remission of sins; and you shall receive the gift of the Holy Spirit. </a:t>
            </a:r>
            <a:r>
              <a:rPr baseline="31999"/>
              <a:t>39</a:t>
            </a:r>
            <a:r>
              <a:t> For the promise is to you and to your children, and to all who are afar off, as many as the Lord our God will call.”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7" name="RESURRECTION EVIDENCE"/>
          <p:cNvGrpSpPr/>
          <p:nvPr/>
        </p:nvGrpSpPr>
        <p:grpSpPr>
          <a:xfrm>
            <a:off x="3194478" y="231113"/>
            <a:ext cx="17995044" cy="2217738"/>
            <a:chOff x="0" y="0"/>
            <a:chExt cx="17995042" cy="2217737"/>
          </a:xfrm>
        </p:grpSpPr>
        <p:sp>
          <p:nvSpPr>
            <p:cNvPr id="206" name="RESURRECTION EVIDENCE"/>
            <p:cNvSpPr/>
            <p:nvPr/>
          </p:nvSpPr>
          <p:spPr>
            <a:xfrm>
              <a:off x="165099" y="114300"/>
              <a:ext cx="17664844" cy="1785938"/>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90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EVIDENCE</a:t>
              </a:r>
            </a:p>
          </p:txBody>
        </p:sp>
        <p:pic>
          <p:nvPicPr>
            <p:cNvPr id="205" name="RESURRECTION EVIDENCE RESURRECTION EVIDENCE" descr="RESURRECTION EVIDENCE RESURRECTION EVIDENCE"/>
            <p:cNvPicPr>
              <a:picLocks noChangeAspect="0"/>
            </p:cNvPicPr>
            <p:nvPr/>
          </p:nvPicPr>
          <p:blipFill>
            <a:blip r:embed="rId2">
              <a:extLst/>
            </a:blip>
            <a:stretch>
              <a:fillRect/>
            </a:stretch>
          </p:blipFill>
          <p:spPr>
            <a:xfrm>
              <a:off x="-1" y="0"/>
              <a:ext cx="17995044" cy="2217738"/>
            </a:xfrm>
            <a:prstGeom prst="rect">
              <a:avLst/>
            </a:prstGeom>
            <a:effectLst/>
          </p:spPr>
        </p:pic>
      </p:grpSp>
      <p:grpSp>
        <p:nvGrpSpPr>
          <p:cNvPr id="210" name="Image"/>
          <p:cNvGrpSpPr/>
          <p:nvPr/>
        </p:nvGrpSpPr>
        <p:grpSpPr>
          <a:xfrm>
            <a:off x="318684" y="2573354"/>
            <a:ext cx="8106529" cy="11056725"/>
            <a:chOff x="0" y="0"/>
            <a:chExt cx="8106528" cy="11056724"/>
          </a:xfrm>
        </p:grpSpPr>
        <p:pic>
          <p:nvPicPr>
            <p:cNvPr id="209" name="Image" descr="Image"/>
            <p:cNvPicPr>
              <a:picLocks noChangeAspect="1"/>
            </p:cNvPicPr>
            <p:nvPr/>
          </p:nvPicPr>
          <p:blipFill>
            <a:blip r:embed="rId3">
              <a:extLst/>
            </a:blip>
            <a:srcRect l="12770" t="0" r="38400" b="0"/>
            <a:stretch>
              <a:fillRect/>
            </a:stretch>
          </p:blipFill>
          <p:spPr>
            <a:xfrm>
              <a:off x="165100" y="114300"/>
              <a:ext cx="7776329" cy="10624925"/>
            </a:xfrm>
            <a:prstGeom prst="rect">
              <a:avLst/>
            </a:prstGeom>
            <a:ln>
              <a:noFill/>
            </a:ln>
            <a:effectLst/>
          </p:spPr>
        </p:pic>
        <p:pic>
          <p:nvPicPr>
            <p:cNvPr id="208" name="Image" descr="Image"/>
            <p:cNvPicPr>
              <a:picLocks noChangeAspect="0"/>
            </p:cNvPicPr>
            <p:nvPr/>
          </p:nvPicPr>
          <p:blipFill>
            <a:blip r:embed="rId4">
              <a:extLst/>
            </a:blip>
            <a:stretch>
              <a:fillRect/>
            </a:stretch>
          </p:blipFill>
          <p:spPr>
            <a:xfrm>
              <a:off x="-1" y="0"/>
              <a:ext cx="8106530" cy="11056725"/>
            </a:xfrm>
            <a:prstGeom prst="rect">
              <a:avLst/>
            </a:prstGeom>
            <a:effectLst/>
          </p:spPr>
        </p:pic>
      </p:grpSp>
      <p:sp>
        <p:nvSpPr>
          <p:cNvPr id="211" name="2 Corinthians 4:11–14 (NKJV)…"/>
          <p:cNvSpPr txBox="1"/>
          <p:nvPr/>
        </p:nvSpPr>
        <p:spPr>
          <a:xfrm>
            <a:off x="8661830" y="2427606"/>
            <a:ext cx="15418447" cy="1069617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1900"/>
              </a:spcBef>
              <a:defRPr b="1" sz="6400">
                <a:solidFill>
                  <a:srgbClr val="000000"/>
                </a:solidFill>
                <a:latin typeface="Times New Roman"/>
                <a:ea typeface="Times New Roman"/>
                <a:cs typeface="Times New Roman"/>
                <a:sym typeface="Times New Roman"/>
              </a:defRPr>
            </a:pPr>
            <a:r>
              <a:t>2 Corinthians 4:11–14 (NKJV)</a:t>
            </a:r>
          </a:p>
          <a:p>
            <a:pPr defTabSz="642937">
              <a:defRPr sz="6400">
                <a:solidFill>
                  <a:srgbClr val="000000"/>
                </a:solidFill>
                <a:latin typeface="Times New Roman"/>
                <a:ea typeface="Times New Roman"/>
                <a:cs typeface="Times New Roman"/>
                <a:sym typeface="Times New Roman"/>
              </a:defRPr>
            </a:pPr>
            <a:r>
              <a:rPr baseline="31999"/>
              <a:t>11</a:t>
            </a:r>
            <a:r>
              <a:t> For we who live are always delivered to death for Jesus’ sake, that the life of Jesus also may be manifested in our mortal flesh. </a:t>
            </a:r>
            <a:r>
              <a:rPr baseline="31999"/>
              <a:t>12</a:t>
            </a:r>
            <a:r>
              <a:t> So then death is working in us, but life in you. </a:t>
            </a:r>
            <a:r>
              <a:rPr baseline="31999"/>
              <a:t>13</a:t>
            </a:r>
            <a:r>
              <a:t> And since we have the same spirit of faith, according to what is written, </a:t>
            </a:r>
            <a:r>
              <a:rPr i="1"/>
              <a:t>“I believed and therefore I spoke,”</a:t>
            </a:r>
            <a:r>
              <a:t> we also believe and therefore speak, </a:t>
            </a:r>
            <a:r>
              <a:rPr baseline="31999"/>
              <a:t>14</a:t>
            </a:r>
            <a:r>
              <a:t> knowing that He who raised up the Lord Jesus will also raise us up with Jesus, and will present </a:t>
            </a:r>
            <a:r>
              <a:rPr i="1"/>
              <a:t>us</a:t>
            </a:r>
            <a:r>
              <a:t> with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5" name="Image"/>
          <p:cNvGrpSpPr/>
          <p:nvPr/>
        </p:nvGrpSpPr>
        <p:grpSpPr>
          <a:xfrm>
            <a:off x="318684" y="2573354"/>
            <a:ext cx="8106529" cy="11056725"/>
            <a:chOff x="0" y="0"/>
            <a:chExt cx="8106528" cy="11056724"/>
          </a:xfrm>
        </p:grpSpPr>
        <p:pic>
          <p:nvPicPr>
            <p:cNvPr id="214" name="Image" descr="Image"/>
            <p:cNvPicPr>
              <a:picLocks noChangeAspect="1"/>
            </p:cNvPicPr>
            <p:nvPr/>
          </p:nvPicPr>
          <p:blipFill>
            <a:blip r:embed="rId2">
              <a:extLst/>
            </a:blip>
            <a:srcRect l="12770" t="0" r="38400" b="0"/>
            <a:stretch>
              <a:fillRect/>
            </a:stretch>
          </p:blipFill>
          <p:spPr>
            <a:xfrm>
              <a:off x="165100" y="114300"/>
              <a:ext cx="7776329" cy="10624925"/>
            </a:xfrm>
            <a:prstGeom prst="rect">
              <a:avLst/>
            </a:prstGeom>
            <a:ln>
              <a:noFill/>
            </a:ln>
            <a:effectLst/>
          </p:spPr>
        </p:pic>
        <p:pic>
          <p:nvPicPr>
            <p:cNvPr id="213" name="Image" descr="Image"/>
            <p:cNvPicPr>
              <a:picLocks noChangeAspect="0"/>
            </p:cNvPicPr>
            <p:nvPr/>
          </p:nvPicPr>
          <p:blipFill>
            <a:blip r:embed="rId3">
              <a:extLst/>
            </a:blip>
            <a:stretch>
              <a:fillRect/>
            </a:stretch>
          </p:blipFill>
          <p:spPr>
            <a:xfrm>
              <a:off x="-1" y="0"/>
              <a:ext cx="8106530" cy="11056725"/>
            </a:xfrm>
            <a:prstGeom prst="rect">
              <a:avLst/>
            </a:prstGeom>
            <a:effectLst/>
          </p:spPr>
        </p:pic>
      </p:grpSp>
      <p:sp>
        <p:nvSpPr>
          <p:cNvPr id="216" name="1 Peter 3:18; 4:1–2 (NKJV)…"/>
          <p:cNvSpPr txBox="1"/>
          <p:nvPr/>
        </p:nvSpPr>
        <p:spPr>
          <a:xfrm>
            <a:off x="8661830" y="2427606"/>
            <a:ext cx="15418447" cy="1091720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defTabSz="642937">
              <a:spcBef>
                <a:spcPts val="400"/>
              </a:spcBef>
              <a:defRPr b="1" sz="6700">
                <a:solidFill>
                  <a:srgbClr val="000000"/>
                </a:solidFill>
                <a:latin typeface="Times New Roman"/>
                <a:ea typeface="Times New Roman"/>
                <a:cs typeface="Times New Roman"/>
                <a:sym typeface="Times New Roman"/>
              </a:defRPr>
            </a:pPr>
            <a:r>
              <a:t>1 Peter 3:18; 4:1–2 (NKJV)  </a:t>
            </a:r>
          </a:p>
          <a:p>
            <a:pPr defTabSz="642937">
              <a:defRPr sz="6700">
                <a:solidFill>
                  <a:srgbClr val="000000"/>
                </a:solidFill>
                <a:latin typeface="Times New Roman"/>
                <a:ea typeface="Times New Roman"/>
                <a:cs typeface="Times New Roman"/>
                <a:sym typeface="Times New Roman"/>
              </a:defRPr>
            </a:pPr>
            <a:r>
              <a:rPr baseline="31999"/>
              <a:t>18 </a:t>
            </a:r>
            <a:r>
              <a:t>For Christ also suffered once for sins, the just for the unjust, that He might bring us to God, being put to death in the flesh but made alive by the Spirit, … </a:t>
            </a:r>
            <a:r>
              <a:rPr baseline="31999"/>
              <a:t>1</a:t>
            </a:r>
            <a:r>
              <a:t> Therefore, since Christ suffered for us in the flesh, arm yourselves also with the same mind, for he who has suffered in the flesh has ceased from sin, </a:t>
            </a:r>
            <a:r>
              <a:rPr baseline="31999"/>
              <a:t>2</a:t>
            </a:r>
            <a:r>
              <a:t> that he no longer should live the rest of </a:t>
            </a:r>
            <a:r>
              <a:rPr i="1"/>
              <a:t>his</a:t>
            </a:r>
            <a:r>
              <a:t> time in the flesh for the lusts of men, but for the will of God</a:t>
            </a:r>
          </a:p>
        </p:txBody>
      </p:sp>
      <p:grpSp>
        <p:nvGrpSpPr>
          <p:cNvPr id="219" name="RESURRECTION MOTIVATION"/>
          <p:cNvGrpSpPr/>
          <p:nvPr/>
        </p:nvGrpSpPr>
        <p:grpSpPr>
          <a:xfrm>
            <a:off x="3194478" y="231113"/>
            <a:ext cx="17995044" cy="2217738"/>
            <a:chOff x="0" y="0"/>
            <a:chExt cx="17995042" cy="2217737"/>
          </a:xfrm>
        </p:grpSpPr>
        <p:sp>
          <p:nvSpPr>
            <p:cNvPr id="218" name="RESURRECTION MOTIVATION"/>
            <p:cNvSpPr/>
            <p:nvPr/>
          </p:nvSpPr>
          <p:spPr>
            <a:xfrm>
              <a:off x="165099" y="114300"/>
              <a:ext cx="17664844" cy="1785938"/>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a:noFill/>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1" sz="8400">
                  <a:solidFill>
                    <a:srgbClr val="FFFFFF"/>
                  </a:solidFill>
                  <a:effectLst>
                    <a:outerShdw sx="100000" sy="100000" kx="0" ky="0" algn="b" rotWithShape="0" blurRad="63500" dist="63500" dir="2789029">
                      <a:srgbClr val="000000"/>
                    </a:outerShdw>
                  </a:effectLst>
                  <a:latin typeface="Gill Sans"/>
                  <a:ea typeface="Gill Sans"/>
                  <a:cs typeface="Gill Sans"/>
                  <a:sym typeface="Gill Sans"/>
                </a:defRPr>
              </a:lvl1pPr>
            </a:lstStyle>
            <a:p>
              <a:pPr/>
              <a:r>
                <a:t>RESURRECTION MOTIVATION</a:t>
              </a:r>
            </a:p>
          </p:txBody>
        </p:sp>
        <p:pic>
          <p:nvPicPr>
            <p:cNvPr id="217" name="RESURRECTION MOTIVATION RESURRECTION MOTIVATION" descr="RESURRECTION MOTIVATION RESURRECTION MOTIVATION"/>
            <p:cNvPicPr>
              <a:picLocks noChangeAspect="0"/>
            </p:cNvPicPr>
            <p:nvPr/>
          </p:nvPicPr>
          <p:blipFill>
            <a:blip r:embed="rId4">
              <a:extLst/>
            </a:blip>
            <a:stretch>
              <a:fillRect/>
            </a:stretch>
          </p:blipFill>
          <p:spPr>
            <a:xfrm>
              <a:off x="-1" y="0"/>
              <a:ext cx="17995044" cy="221773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