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9" name="Shape 149"/>
          <p:cNvSpPr/>
          <p:nvPr>
            <p:ph type="sldImg"/>
          </p:nvPr>
        </p:nvSpPr>
        <p:spPr>
          <a:xfrm>
            <a:off x="1143000" y="685800"/>
            <a:ext cx="4572000" cy="3429000"/>
          </a:xfrm>
          <a:prstGeom prst="rect">
            <a:avLst/>
          </a:prstGeom>
        </p:spPr>
        <p:txBody>
          <a:bodyPr/>
          <a:lstStyle/>
          <a:p>
            <a:pPr/>
          </a:p>
        </p:txBody>
      </p:sp>
      <p:sp>
        <p:nvSpPr>
          <p:cNvPr id="150" name="Shape 15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Ducati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Ducati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Ducati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Ducati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000000"/>
        </a:solidFill>
      </p:bgPr>
    </p:bg>
    <p:spTree>
      <p:nvGrpSpPr>
        <p:cNvPr id="1" name=""/>
        <p:cNvGrpSpPr/>
        <p:nvPr/>
      </p:nvGrpSpPr>
      <p:grpSpPr>
        <a:xfrm>
          <a:off x="0" y="0"/>
          <a:ext cx="0" cy="0"/>
          <a:chOff x="0" y="0"/>
          <a:chExt cx="0" cy="0"/>
        </a:xfrm>
      </p:grpSpPr>
      <p:sp>
        <p:nvSpPr>
          <p:cNvPr id="135" name="Slide Number"/>
          <p:cNvSpPr txBox="1"/>
          <p:nvPr>
            <p:ph type="sldNum" sz="quarter" idx="2"/>
          </p:nvPr>
        </p:nvSpPr>
        <p:spPr>
          <a:xfrm>
            <a:off x="11935814" y="13019484"/>
            <a:ext cx="494513" cy="511176"/>
          </a:xfrm>
          <a:prstGeom prst="rect">
            <a:avLst/>
          </a:prstGeom>
        </p:spPr>
        <p:txBody>
          <a:bodyPr lIns="71437" tIns="71437" rIns="71437" bIns="71437" anchor="t"/>
          <a:lstStyle>
            <a:lvl1pPr defTabSz="821531">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FFFFFF"/>
        </a:solidFill>
      </p:bgPr>
    </p:bg>
    <p:spTree>
      <p:nvGrpSpPr>
        <p:cNvPr id="1" name=""/>
        <p:cNvGrpSpPr/>
        <p:nvPr/>
      </p:nvGrpSpPr>
      <p:grpSpPr>
        <a:xfrm>
          <a:off x="0" y="0"/>
          <a:ext cx="0" cy="0"/>
          <a:chOff x="0" y="0"/>
          <a:chExt cx="0" cy="0"/>
        </a:xfrm>
      </p:grpSpPr>
      <p:sp>
        <p:nvSpPr>
          <p:cNvPr id="142" name="Image"/>
          <p:cNvSpPr/>
          <p:nvPr>
            <p:ph type="pic" idx="21"/>
          </p:nvPr>
        </p:nvSpPr>
        <p:spPr>
          <a:xfrm>
            <a:off x="-1333500" y="-5524500"/>
            <a:ext cx="27051000" cy="21640800"/>
          </a:xfrm>
          <a:prstGeom prst="rect">
            <a:avLst/>
          </a:prstGeom>
        </p:spPr>
        <p:txBody>
          <a:bodyPr lIns="91439" tIns="45719" rIns="91439" bIns="45719" anchor="t">
            <a:noAutofit/>
          </a:bodyPr>
          <a:lstStyle/>
          <a:p>
            <a:pPr/>
          </a:p>
        </p:txBody>
      </p:sp>
      <p:sp>
        <p:nvSpPr>
          <p:cNvPr id="143" name="Slide Number"/>
          <p:cNvSpPr txBox="1"/>
          <p:nvPr>
            <p:ph type="sldNum" sz="quarter" idx="2"/>
          </p:nvPr>
        </p:nvSpPr>
        <p:spPr>
          <a:xfrm>
            <a:off x="12001499" y="13080999"/>
            <a:ext cx="368505" cy="374600"/>
          </a:xfrm>
          <a:prstGeom prst="rect">
            <a:avLst/>
          </a:prstGeom>
        </p:spPr>
        <p:txBody>
          <a:bodyPr/>
          <a:lstStyle>
            <a:lvl1pPr defTabSz="584200">
              <a:defRPr sz="1800">
                <a:solidFill>
                  <a:srgbClr val="FFFFFF"/>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1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1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1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1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2.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2.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19.png"/><Relationship Id="rId6" Type="http://schemas.openxmlformats.org/officeDocument/2006/relationships/image" Target="../media/image20.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 Id="rId3" Type="http://schemas.openxmlformats.org/officeDocument/2006/relationships/image" Target="../media/image7.png"/><Relationship Id="rId4" Type="http://schemas.openxmlformats.org/officeDocument/2006/relationships/image" Target="../media/image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2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2" name="Front view of a red Ducati motorcycle against a black background" descr="Front view of a red Ducati motorcycle against a black background"/>
          <p:cNvPicPr>
            <a:picLocks noChangeAspect="1"/>
          </p:cNvPicPr>
          <p:nvPr>
            <p:ph type="pic" idx="21"/>
          </p:nvPr>
        </p:nvPicPr>
        <p:blipFill>
          <a:blip r:embed="rId2">
            <a:extLst/>
          </a:blip>
          <a:srcRect l="3259" t="0" r="0" b="0"/>
          <a:stretch>
            <a:fillRect/>
          </a:stretch>
        </p:blipFill>
        <p:spPr>
          <a:prstGeom prst="rect">
            <a:avLst/>
          </a:prstGeom>
        </p:spPr>
      </p:pic>
      <p:pic>
        <p:nvPicPr>
          <p:cNvPr id="153" name="Image" descr="Image"/>
          <p:cNvPicPr>
            <a:picLocks noChangeAspect="1"/>
          </p:cNvPicPr>
          <p:nvPr/>
        </p:nvPicPr>
        <p:blipFill>
          <a:blip r:embed="rId3">
            <a:extLst/>
          </a:blip>
          <a:stretch>
            <a:fillRect/>
          </a:stretch>
        </p:blipFill>
        <p:spPr>
          <a:xfrm>
            <a:off x="-544914" y="-343562"/>
            <a:ext cx="11862686" cy="11840758"/>
          </a:xfrm>
          <a:prstGeom prst="rect">
            <a:avLst/>
          </a:prstGeom>
          <a:ln w="12700">
            <a:miter lim="400000"/>
          </a:ln>
        </p:spPr>
      </p:pic>
      <p:sp>
        <p:nvSpPr>
          <p:cNvPr id="154" name="Leviticus 10:1–11"/>
          <p:cNvSpPr txBox="1"/>
          <p:nvPr/>
        </p:nvSpPr>
        <p:spPr>
          <a:xfrm>
            <a:off x="16981059" y="12330601"/>
            <a:ext cx="6576381" cy="1104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642937">
              <a:lnSpc>
                <a:spcPct val="100000"/>
              </a:lnSpc>
              <a:spcBef>
                <a:spcPts val="0"/>
              </a:spcBef>
              <a:defRPr sz="6600">
                <a:solidFill>
                  <a:srgbClr val="FFFFFF"/>
                </a:solidFill>
                <a:latin typeface="Helvetica"/>
                <a:ea typeface="Helvetica"/>
                <a:cs typeface="Helvetica"/>
                <a:sym typeface="Helvetica"/>
              </a:defRPr>
            </a:lvl1pPr>
          </a:lstStyle>
          <a:p>
            <a:pPr/>
            <a:r>
              <a:t>Leviticus 10:1–11</a:t>
            </a:r>
          </a:p>
        </p:txBody>
      </p:sp>
      <p:pic>
        <p:nvPicPr>
          <p:cNvPr id="155" name="pasted-movie.png" descr="pasted-movie.png"/>
          <p:cNvPicPr>
            <a:picLocks noChangeAspect="1"/>
          </p:cNvPicPr>
          <p:nvPr/>
        </p:nvPicPr>
        <p:blipFill>
          <a:blip r:embed="rId4">
            <a:extLst/>
          </a:blip>
          <a:stretch>
            <a:fillRect/>
          </a:stretch>
        </p:blipFill>
        <p:spPr>
          <a:xfrm>
            <a:off x="1042038" y="2669141"/>
            <a:ext cx="8330099" cy="5815352"/>
          </a:xfrm>
          <a:prstGeom prst="rect">
            <a:avLst/>
          </a:prstGeom>
          <a:ln w="12700">
            <a:miter lim="400000"/>
          </a:ln>
        </p:spPr>
      </p:pic>
      <p:pic>
        <p:nvPicPr>
          <p:cNvPr id="156" name="pasted-movie.png" descr="pasted-movie.png"/>
          <p:cNvPicPr>
            <a:picLocks noChangeAspect="1"/>
          </p:cNvPicPr>
          <p:nvPr/>
        </p:nvPicPr>
        <p:blipFill>
          <a:blip r:embed="rId5">
            <a:extLst/>
          </a:blip>
          <a:stretch>
            <a:fillRect/>
          </a:stretch>
        </p:blipFill>
        <p:spPr>
          <a:xfrm>
            <a:off x="-12053" y="12049124"/>
            <a:ext cx="16621697" cy="166785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210" name="Group"/>
          <p:cNvGrpSpPr/>
          <p:nvPr/>
        </p:nvGrpSpPr>
        <p:grpSpPr>
          <a:xfrm>
            <a:off x="158842" y="-172594"/>
            <a:ext cx="24223350" cy="3182004"/>
            <a:chOff x="0" y="0"/>
            <a:chExt cx="24223349" cy="3182002"/>
          </a:xfrm>
        </p:grpSpPr>
        <p:sp>
          <p:nvSpPr>
            <p:cNvPr id="207"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08" name="Image" descr="Image"/>
            <p:cNvPicPr>
              <a:picLocks noChangeAspect="1"/>
            </p:cNvPicPr>
            <p:nvPr/>
          </p:nvPicPr>
          <p:blipFill>
            <a:blip r:embed="rId2">
              <a:extLst/>
            </a:blip>
            <a:stretch>
              <a:fillRect/>
            </a:stretch>
          </p:blipFill>
          <p:spPr>
            <a:xfrm>
              <a:off x="103138" y="0"/>
              <a:ext cx="7563569" cy="3182003"/>
            </a:xfrm>
            <a:prstGeom prst="rect">
              <a:avLst/>
            </a:prstGeom>
            <a:ln w="12700" cap="flat">
              <a:noFill/>
              <a:miter lim="400000"/>
            </a:ln>
            <a:effectLst/>
          </p:spPr>
        </p:pic>
        <p:pic>
          <p:nvPicPr>
            <p:cNvPr id="209" name="pasted-movie.png" descr="pasted-movie.png"/>
            <p:cNvPicPr>
              <a:picLocks noChangeAspect="1"/>
            </p:cNvPicPr>
            <p:nvPr/>
          </p:nvPicPr>
          <p:blipFill>
            <a:blip r:embed="rId3">
              <a:extLst/>
            </a:blip>
            <a:stretch>
              <a:fillRect/>
            </a:stretch>
          </p:blipFill>
          <p:spPr>
            <a:xfrm>
              <a:off x="7601653" y="509434"/>
              <a:ext cx="16621697" cy="1667857"/>
            </a:xfrm>
            <a:prstGeom prst="rect">
              <a:avLst/>
            </a:prstGeom>
            <a:ln w="12700" cap="flat">
              <a:noFill/>
              <a:miter lim="400000"/>
            </a:ln>
            <a:effectLst/>
          </p:spPr>
        </p:pic>
      </p:grpSp>
      <p:sp>
        <p:nvSpPr>
          <p:cNvPr id="211" name="Disrespecting That Which Is Holy Is A Serious Matter"/>
          <p:cNvSpPr/>
          <p:nvPr/>
        </p:nvSpPr>
        <p:spPr>
          <a:xfrm>
            <a:off x="304800" y="2342057"/>
            <a:ext cx="23774400" cy="12731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1285875">
              <a:lnSpc>
                <a:spcPct val="100000"/>
              </a:lnSpc>
              <a:spcBef>
                <a:spcPts val="0"/>
              </a:spcBef>
              <a:defRPr b="1" sz="7300">
                <a:solidFill>
                  <a:schemeClr val="accent5">
                    <a:hueOff val="-92222"/>
                    <a:lumOff val="-9871"/>
                  </a:schemeClr>
                </a:solidFill>
                <a:latin typeface="Century Gothic"/>
                <a:ea typeface="Century Gothic"/>
                <a:cs typeface="Century Gothic"/>
                <a:sym typeface="Century Gothic"/>
              </a:defRPr>
            </a:lvl1pPr>
          </a:lstStyle>
          <a:p>
            <a:pPr/>
            <a:r>
              <a:t>Disrespecting That Which Is Holy Is A Serious Matter</a:t>
            </a:r>
          </a:p>
        </p:txBody>
      </p:sp>
      <p:sp>
        <p:nvSpPr>
          <p:cNvPr id="212" name="Leviticus 19:12 (NKJV)…"/>
          <p:cNvSpPr/>
          <p:nvPr/>
        </p:nvSpPr>
        <p:spPr>
          <a:xfrm>
            <a:off x="618731" y="4475162"/>
            <a:ext cx="23303574" cy="5680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sz="9100">
                <a:solidFill>
                  <a:srgbClr val="FFFFFF"/>
                </a:solidFill>
                <a:latin typeface="Helvetica"/>
                <a:ea typeface="Helvetica"/>
                <a:cs typeface="Helvetica"/>
                <a:sym typeface="Helvetica"/>
              </a:defRPr>
            </a:pPr>
            <a:r>
              <a:t>Leviticus 19:12 (NKJV)</a:t>
            </a:r>
          </a:p>
          <a:p>
            <a:pPr algn="ctr" defTabSz="642937">
              <a:lnSpc>
                <a:spcPct val="100000"/>
              </a:lnSpc>
              <a:spcBef>
                <a:spcPts val="0"/>
              </a:spcBef>
              <a:defRPr sz="9100">
                <a:solidFill>
                  <a:srgbClr val="FFFFFF"/>
                </a:solidFill>
                <a:latin typeface="Helvetica"/>
                <a:ea typeface="Helvetica"/>
                <a:cs typeface="Helvetica"/>
                <a:sym typeface="Helvetica"/>
              </a:defRPr>
            </a:pPr>
            <a:r>
              <a:rPr baseline="31999"/>
              <a:t>12</a:t>
            </a:r>
            <a:r>
              <a:t> And you shall not swear by My name falsely, nor shall you </a:t>
            </a:r>
            <a:r>
              <a:rPr>
                <a:solidFill>
                  <a:srgbClr val="7BDB45"/>
                </a:solidFill>
              </a:rPr>
              <a:t>profane</a:t>
            </a:r>
            <a:r>
              <a:t> the name of your God: I </a:t>
            </a:r>
            <a:r>
              <a:rPr i="1"/>
              <a:t>am</a:t>
            </a:r>
            <a:r>
              <a:t> the Lord.</a:t>
            </a:r>
          </a:p>
        </p:txBody>
      </p:sp>
      <p:sp>
        <p:nvSpPr>
          <p:cNvPr id="213" name="חָלַל ḥālal 135× [N] to defile oneself, be profaned, be desecrated;"/>
          <p:cNvSpPr/>
          <p:nvPr/>
        </p:nvSpPr>
        <p:spPr>
          <a:xfrm>
            <a:off x="3910784" y="11009826"/>
            <a:ext cx="16562432" cy="25019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100000"/>
              </a:lnSpc>
              <a:spcBef>
                <a:spcPts val="0"/>
              </a:spcBef>
              <a:defRPr i="1" sz="7600">
                <a:solidFill>
                  <a:srgbClr val="DCDEE0"/>
                </a:solidFill>
                <a:latin typeface="Times New Roman"/>
                <a:ea typeface="Times New Roman"/>
                <a:cs typeface="Times New Roman"/>
                <a:sym typeface="Times New Roman"/>
              </a:defRPr>
            </a:lvl1pPr>
          </a:lstStyle>
          <a:p>
            <a:pPr/>
            <a:r>
              <a:t>חָלַל ḥālal 135× [N] to defile oneself, be profaned, be desecrated;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8" name="Group"/>
          <p:cNvGrpSpPr/>
          <p:nvPr/>
        </p:nvGrpSpPr>
        <p:grpSpPr>
          <a:xfrm>
            <a:off x="158842" y="-172594"/>
            <a:ext cx="24223350" cy="3182004"/>
            <a:chOff x="0" y="0"/>
            <a:chExt cx="24223349" cy="3182002"/>
          </a:xfrm>
        </p:grpSpPr>
        <p:sp>
          <p:nvSpPr>
            <p:cNvPr id="215"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16" name="Image" descr="Image"/>
            <p:cNvPicPr>
              <a:picLocks noChangeAspect="1"/>
            </p:cNvPicPr>
            <p:nvPr/>
          </p:nvPicPr>
          <p:blipFill>
            <a:blip r:embed="rId2">
              <a:extLst/>
            </a:blip>
            <a:stretch>
              <a:fillRect/>
            </a:stretch>
          </p:blipFill>
          <p:spPr>
            <a:xfrm>
              <a:off x="103138" y="0"/>
              <a:ext cx="7563569" cy="3182003"/>
            </a:xfrm>
            <a:prstGeom prst="rect">
              <a:avLst/>
            </a:prstGeom>
            <a:ln w="12700" cap="flat">
              <a:noFill/>
              <a:miter lim="400000"/>
            </a:ln>
            <a:effectLst/>
          </p:spPr>
        </p:pic>
        <p:pic>
          <p:nvPicPr>
            <p:cNvPr id="217" name="pasted-movie.png" descr="pasted-movie.png"/>
            <p:cNvPicPr>
              <a:picLocks noChangeAspect="1"/>
            </p:cNvPicPr>
            <p:nvPr/>
          </p:nvPicPr>
          <p:blipFill>
            <a:blip r:embed="rId3">
              <a:extLst/>
            </a:blip>
            <a:stretch>
              <a:fillRect/>
            </a:stretch>
          </p:blipFill>
          <p:spPr>
            <a:xfrm>
              <a:off x="7601653" y="509434"/>
              <a:ext cx="16621697" cy="1667857"/>
            </a:xfrm>
            <a:prstGeom prst="rect">
              <a:avLst/>
            </a:prstGeom>
            <a:ln w="12700" cap="flat">
              <a:noFill/>
              <a:miter lim="400000"/>
            </a:ln>
            <a:effectLst/>
          </p:spPr>
        </p:pic>
      </p:grpSp>
      <p:sp>
        <p:nvSpPr>
          <p:cNvPr id="219" name="PROFANE IN THE NEW TESTAMENT"/>
          <p:cNvSpPr/>
          <p:nvPr/>
        </p:nvSpPr>
        <p:spPr>
          <a:xfrm>
            <a:off x="304800" y="2342057"/>
            <a:ext cx="23774400" cy="12731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1285875">
              <a:lnSpc>
                <a:spcPct val="100000"/>
              </a:lnSpc>
              <a:spcBef>
                <a:spcPts val="0"/>
              </a:spcBef>
              <a:defRPr b="1" sz="7300">
                <a:solidFill>
                  <a:srgbClr val="005493"/>
                </a:solidFill>
                <a:latin typeface="Century Gothic"/>
                <a:ea typeface="Century Gothic"/>
                <a:cs typeface="Century Gothic"/>
                <a:sym typeface="Century Gothic"/>
              </a:defRPr>
            </a:lvl1pPr>
          </a:lstStyle>
          <a:p>
            <a:pPr/>
            <a:r>
              <a:t>PROFANE IN THE NEW TESTAMENT</a:t>
            </a:r>
          </a:p>
        </p:txBody>
      </p:sp>
      <p:sp>
        <p:nvSpPr>
          <p:cNvPr id="220" name="(Verb) 1. To treat (something sacred) with abuse, irreverence, or contempt: desecrate (Merriam Webster)"/>
          <p:cNvSpPr txBox="1"/>
          <p:nvPr/>
        </p:nvSpPr>
        <p:spPr>
          <a:xfrm>
            <a:off x="12299811" y="3897283"/>
            <a:ext cx="11742742" cy="2698670"/>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sz="5900">
                <a:solidFill>
                  <a:srgbClr val="FFFFFF"/>
                </a:solidFill>
                <a:latin typeface="Times New Roman"/>
                <a:ea typeface="Times New Roman"/>
                <a:cs typeface="Times New Roman"/>
                <a:sym typeface="Times New Roman"/>
              </a:defRPr>
            </a:pPr>
            <a:r>
              <a:t>(Verb) 1. To treat (something sacred) with abuse, irreverence, or contempt</a:t>
            </a:r>
            <a:r>
              <a:rPr b="1"/>
              <a:t>:</a:t>
            </a:r>
            <a:r>
              <a:t> desecrate (Merriam Webster)</a:t>
            </a:r>
          </a:p>
        </p:txBody>
      </p:sp>
      <p:sp>
        <p:nvSpPr>
          <p:cNvPr id="221" name="(Adjective.) 2: not holy because unconsecrated, impure, or defiled: unsanctified (Merriam Webster)"/>
          <p:cNvSpPr txBox="1"/>
          <p:nvPr/>
        </p:nvSpPr>
        <p:spPr>
          <a:xfrm>
            <a:off x="341447" y="3897283"/>
            <a:ext cx="11742742" cy="2698670"/>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sz="5900">
                <a:solidFill>
                  <a:srgbClr val="FFFFFF"/>
                </a:solidFill>
                <a:latin typeface="Times New Roman"/>
                <a:ea typeface="Times New Roman"/>
                <a:cs typeface="Times New Roman"/>
                <a:sym typeface="Times New Roman"/>
              </a:defRPr>
            </a:lvl1pPr>
          </a:lstStyle>
          <a:p>
            <a:pPr/>
            <a:r>
              <a:t>(Adjective.) 2:	not holy because unconsecrated, impure, or defiled: unsanctified (Merriam Webster)</a:t>
            </a:r>
          </a:p>
        </p:txBody>
      </p:sp>
      <p:sp>
        <p:nvSpPr>
          <p:cNvPr id="222" name="[1013] βέβηλος bebēlos 5× pr. what is open and accessible to all; hence, profane, not religious, not connected with religion; unholy; a despiser, scorner, [952]…"/>
          <p:cNvSpPr txBox="1"/>
          <p:nvPr/>
        </p:nvSpPr>
        <p:spPr>
          <a:xfrm>
            <a:off x="342370" y="6878002"/>
            <a:ext cx="11740896" cy="662836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6000">
                <a:solidFill>
                  <a:srgbClr val="000000"/>
                </a:solidFill>
                <a:latin typeface="Times New Roman"/>
                <a:ea typeface="Times New Roman"/>
                <a:cs typeface="Times New Roman"/>
                <a:sym typeface="Times New Roman"/>
              </a:defRPr>
            </a:pPr>
            <a:r>
              <a:t>[1013] βέβηλος bebēlos 5× pr. what is open and accessible to all; hence, profane, not religious, not connected with religion; unholy; a despiser, scorner, [952]</a:t>
            </a:r>
          </a:p>
          <a:p>
            <a:pPr algn="ctr" defTabSz="457200">
              <a:lnSpc>
                <a:spcPct val="100000"/>
              </a:lnSpc>
              <a:spcBef>
                <a:spcPts val="0"/>
              </a:spcBef>
              <a:defRPr sz="4900">
                <a:solidFill>
                  <a:srgbClr val="000000"/>
                </a:solidFill>
                <a:latin typeface="Times New Roman"/>
                <a:ea typeface="Times New Roman"/>
                <a:cs typeface="Times New Roman"/>
                <a:sym typeface="Times New Roman"/>
              </a:defRPr>
            </a:pPr>
            <a:r>
              <a:t>Mounce, W. D. (2006). In Mounce’s Complete Expository Dictionary of Old &amp; New Testament Words. Zondervan.</a:t>
            </a:r>
          </a:p>
        </p:txBody>
      </p:sp>
      <p:sp>
        <p:nvSpPr>
          <p:cNvPr id="223" name="[1014] βεβηλόω bebēloō 2× to profane, pollute, violate, Mt. 12:5; Acts 24:6* [953]…"/>
          <p:cNvSpPr txBox="1"/>
          <p:nvPr/>
        </p:nvSpPr>
        <p:spPr>
          <a:xfrm>
            <a:off x="12300734" y="6878002"/>
            <a:ext cx="11740897" cy="487576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6000">
                <a:solidFill>
                  <a:srgbClr val="000000"/>
                </a:solidFill>
                <a:latin typeface="Times New Roman"/>
                <a:ea typeface="Times New Roman"/>
                <a:cs typeface="Times New Roman"/>
                <a:sym typeface="Times New Roman"/>
              </a:defRPr>
            </a:pPr>
            <a:r>
              <a:t>[1014] βεβηλόω bebēloō 2× to profane, pollute, violate, Mt. 12:5; Acts 24:6* [953]</a:t>
            </a:r>
          </a:p>
          <a:p>
            <a:pPr algn="ctr" defTabSz="457200">
              <a:lnSpc>
                <a:spcPct val="100000"/>
              </a:lnSpc>
              <a:spcBef>
                <a:spcPts val="0"/>
              </a:spcBef>
              <a:defRPr sz="4900">
                <a:solidFill>
                  <a:srgbClr val="000000"/>
                </a:solidFill>
                <a:latin typeface="Times New Roman"/>
                <a:ea typeface="Times New Roman"/>
                <a:cs typeface="Times New Roman"/>
                <a:sym typeface="Times New Roman"/>
              </a:defRPr>
            </a:pPr>
            <a:r>
              <a:t>Mounce, W. D. (2006). In Mounce’s Complete Expository Dictionary of Old &amp; New Testament Words. Zondervan.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228" name="Group"/>
          <p:cNvGrpSpPr/>
          <p:nvPr/>
        </p:nvGrpSpPr>
        <p:grpSpPr>
          <a:xfrm>
            <a:off x="158842" y="-172594"/>
            <a:ext cx="24223350" cy="3182004"/>
            <a:chOff x="0" y="0"/>
            <a:chExt cx="24223349" cy="3182002"/>
          </a:xfrm>
        </p:grpSpPr>
        <p:sp>
          <p:nvSpPr>
            <p:cNvPr id="225"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26" name="Image" descr="Image"/>
            <p:cNvPicPr>
              <a:picLocks noChangeAspect="1"/>
            </p:cNvPicPr>
            <p:nvPr/>
          </p:nvPicPr>
          <p:blipFill>
            <a:blip r:embed="rId2">
              <a:extLst/>
            </a:blip>
            <a:stretch>
              <a:fillRect/>
            </a:stretch>
          </p:blipFill>
          <p:spPr>
            <a:xfrm>
              <a:off x="103138" y="0"/>
              <a:ext cx="7563569" cy="3182003"/>
            </a:xfrm>
            <a:prstGeom prst="rect">
              <a:avLst/>
            </a:prstGeom>
            <a:ln w="12700" cap="flat">
              <a:noFill/>
              <a:miter lim="400000"/>
            </a:ln>
            <a:effectLst/>
          </p:spPr>
        </p:pic>
        <p:pic>
          <p:nvPicPr>
            <p:cNvPr id="227" name="pasted-movie.png" descr="pasted-movie.png"/>
            <p:cNvPicPr>
              <a:picLocks noChangeAspect="1"/>
            </p:cNvPicPr>
            <p:nvPr/>
          </p:nvPicPr>
          <p:blipFill>
            <a:blip r:embed="rId3">
              <a:extLst/>
            </a:blip>
            <a:stretch>
              <a:fillRect/>
            </a:stretch>
          </p:blipFill>
          <p:spPr>
            <a:xfrm>
              <a:off x="7601653" y="509434"/>
              <a:ext cx="16621697" cy="1667857"/>
            </a:xfrm>
            <a:prstGeom prst="rect">
              <a:avLst/>
            </a:prstGeom>
            <a:ln w="12700" cap="flat">
              <a:noFill/>
              <a:miter lim="400000"/>
            </a:ln>
            <a:effectLst/>
          </p:spPr>
        </p:pic>
      </p:grpSp>
      <p:sp>
        <p:nvSpPr>
          <p:cNvPr id="229" name="Disrespecting That Which Is Holy Is A Serious Matter"/>
          <p:cNvSpPr/>
          <p:nvPr/>
        </p:nvSpPr>
        <p:spPr>
          <a:xfrm>
            <a:off x="304800" y="2342057"/>
            <a:ext cx="23774400" cy="12731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1285875">
              <a:lnSpc>
                <a:spcPct val="100000"/>
              </a:lnSpc>
              <a:spcBef>
                <a:spcPts val="0"/>
              </a:spcBef>
              <a:defRPr b="1" sz="7300">
                <a:solidFill>
                  <a:schemeClr val="accent5">
                    <a:hueOff val="-92222"/>
                    <a:lumOff val="-9871"/>
                  </a:schemeClr>
                </a:solidFill>
                <a:latin typeface="Century Gothic"/>
                <a:ea typeface="Century Gothic"/>
                <a:cs typeface="Century Gothic"/>
                <a:sym typeface="Century Gothic"/>
              </a:defRPr>
            </a:lvl1pPr>
          </a:lstStyle>
          <a:p>
            <a:pPr/>
            <a:r>
              <a:t>Disrespecting That Which Is Holy Is A Serious Matter</a:t>
            </a:r>
          </a:p>
        </p:txBody>
      </p:sp>
      <p:sp>
        <p:nvSpPr>
          <p:cNvPr id="230" name="1 Timothy 1:9 (NKJV)  9 knowing this: that the law is not made for a righteous person, but for the lawless and insubordinate, for the ungodly and for sinners, for the unholy and profane, for murderers of fathers and murderers of mothers, for manslayers,"/>
          <p:cNvSpPr/>
          <p:nvPr/>
        </p:nvSpPr>
        <p:spPr>
          <a:xfrm>
            <a:off x="618731" y="4475162"/>
            <a:ext cx="23303574" cy="5222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sz="6700">
                <a:solidFill>
                  <a:srgbClr val="FFFFFF"/>
                </a:solidFill>
                <a:latin typeface="Helvetica"/>
                <a:ea typeface="Helvetica"/>
                <a:cs typeface="Helvetica"/>
                <a:sym typeface="Helvetica"/>
              </a:defRPr>
            </a:pPr>
            <a:r>
              <a:t>1 Timothy 1:9 (NKJV)  </a:t>
            </a:r>
            <a:r>
              <a:rPr baseline="31999"/>
              <a:t>9</a:t>
            </a:r>
            <a:r>
              <a:t> knowing this: that the law is not made for a righteous person, but for </a:t>
            </a:r>
            <a:r>
              <a:rPr i="1"/>
              <a:t>the</a:t>
            </a:r>
            <a:r>
              <a:t> lawless and insubordinate, for </a:t>
            </a:r>
            <a:r>
              <a:rPr i="1"/>
              <a:t>the</a:t>
            </a:r>
            <a:r>
              <a:t> ungodly and for sinners, for </a:t>
            </a:r>
            <a:r>
              <a:rPr i="1"/>
              <a:t>the</a:t>
            </a:r>
            <a:r>
              <a:t> unholy and </a:t>
            </a:r>
            <a:r>
              <a:rPr>
                <a:solidFill>
                  <a:srgbClr val="7BDB45"/>
                </a:solidFill>
              </a:rPr>
              <a:t>profane</a:t>
            </a:r>
            <a:r>
              <a:t>, for murderers of fathers and murderers of mothers, for manslayers,</a:t>
            </a:r>
          </a:p>
        </p:txBody>
      </p:sp>
      <p:sp>
        <p:nvSpPr>
          <p:cNvPr id="231" name="(ADJ.) [1013] βέβηλος bebēlos 5× pr. what is open and accessible to all; hence, profane, not religious, not connected with religion; unholy;"/>
          <p:cNvSpPr/>
          <p:nvPr/>
        </p:nvSpPr>
        <p:spPr>
          <a:xfrm>
            <a:off x="811322" y="10197038"/>
            <a:ext cx="22232280" cy="341657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100000"/>
              </a:lnSpc>
              <a:spcBef>
                <a:spcPts val="0"/>
              </a:spcBef>
              <a:defRPr i="1" sz="7600">
                <a:solidFill>
                  <a:srgbClr val="DCDEE0"/>
                </a:solidFill>
                <a:latin typeface="Times New Roman"/>
                <a:ea typeface="Times New Roman"/>
                <a:cs typeface="Times New Roman"/>
                <a:sym typeface="Times New Roman"/>
              </a:defRPr>
            </a:lvl1pPr>
          </a:lstStyle>
          <a:p>
            <a:pPr/>
            <a:r>
              <a:t>(ADJ.) [1013] βέβηλος bebēlos 5× pr. what is open and accessible to all; hence, profane, not religious, not connected with religion; unholy;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236" name="Group"/>
          <p:cNvGrpSpPr/>
          <p:nvPr/>
        </p:nvGrpSpPr>
        <p:grpSpPr>
          <a:xfrm>
            <a:off x="158842" y="-172594"/>
            <a:ext cx="24223350" cy="3182004"/>
            <a:chOff x="0" y="0"/>
            <a:chExt cx="24223349" cy="3182002"/>
          </a:xfrm>
        </p:grpSpPr>
        <p:sp>
          <p:nvSpPr>
            <p:cNvPr id="233"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34" name="Image" descr="Image"/>
            <p:cNvPicPr>
              <a:picLocks noChangeAspect="1"/>
            </p:cNvPicPr>
            <p:nvPr/>
          </p:nvPicPr>
          <p:blipFill>
            <a:blip r:embed="rId2">
              <a:extLst/>
            </a:blip>
            <a:stretch>
              <a:fillRect/>
            </a:stretch>
          </p:blipFill>
          <p:spPr>
            <a:xfrm>
              <a:off x="103138" y="0"/>
              <a:ext cx="7563569" cy="3182003"/>
            </a:xfrm>
            <a:prstGeom prst="rect">
              <a:avLst/>
            </a:prstGeom>
            <a:ln w="12700" cap="flat">
              <a:noFill/>
              <a:miter lim="400000"/>
            </a:ln>
            <a:effectLst/>
          </p:spPr>
        </p:pic>
        <p:pic>
          <p:nvPicPr>
            <p:cNvPr id="235" name="pasted-movie.png" descr="pasted-movie.png"/>
            <p:cNvPicPr>
              <a:picLocks noChangeAspect="1"/>
            </p:cNvPicPr>
            <p:nvPr/>
          </p:nvPicPr>
          <p:blipFill>
            <a:blip r:embed="rId3">
              <a:extLst/>
            </a:blip>
            <a:stretch>
              <a:fillRect/>
            </a:stretch>
          </p:blipFill>
          <p:spPr>
            <a:xfrm>
              <a:off x="7601653" y="509434"/>
              <a:ext cx="16621697" cy="1667857"/>
            </a:xfrm>
            <a:prstGeom prst="rect">
              <a:avLst/>
            </a:prstGeom>
            <a:ln w="12700" cap="flat">
              <a:noFill/>
              <a:miter lim="400000"/>
            </a:ln>
            <a:effectLst/>
          </p:spPr>
        </p:pic>
      </p:grpSp>
      <p:sp>
        <p:nvSpPr>
          <p:cNvPr id="237" name="Disrespecting That Which Is Holy Is A Serious Matter"/>
          <p:cNvSpPr/>
          <p:nvPr/>
        </p:nvSpPr>
        <p:spPr>
          <a:xfrm>
            <a:off x="304800" y="2342057"/>
            <a:ext cx="23774400" cy="12731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1285875">
              <a:lnSpc>
                <a:spcPct val="100000"/>
              </a:lnSpc>
              <a:spcBef>
                <a:spcPts val="0"/>
              </a:spcBef>
              <a:defRPr b="1" sz="7300">
                <a:solidFill>
                  <a:schemeClr val="accent5">
                    <a:hueOff val="-92222"/>
                    <a:lumOff val="-9871"/>
                  </a:schemeClr>
                </a:solidFill>
                <a:latin typeface="Century Gothic"/>
                <a:ea typeface="Century Gothic"/>
                <a:cs typeface="Century Gothic"/>
                <a:sym typeface="Century Gothic"/>
              </a:defRPr>
            </a:lvl1pPr>
          </a:lstStyle>
          <a:p>
            <a:pPr/>
            <a:r>
              <a:t>Disrespecting That Which Is Holy Is A Serious Matter</a:t>
            </a:r>
          </a:p>
        </p:txBody>
      </p:sp>
      <p:sp>
        <p:nvSpPr>
          <p:cNvPr id="238" name="Hebrews 12:16 (NKJV) 16 lest there be any fornicator or profane person like Esau, who for one morsel of food sold his birthright."/>
          <p:cNvSpPr/>
          <p:nvPr/>
        </p:nvSpPr>
        <p:spPr>
          <a:xfrm>
            <a:off x="618731" y="4475162"/>
            <a:ext cx="23303574" cy="4181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sz="8800">
                <a:solidFill>
                  <a:srgbClr val="FFFFFF"/>
                </a:solidFill>
                <a:latin typeface="Helvetica"/>
                <a:ea typeface="Helvetica"/>
                <a:cs typeface="Helvetica"/>
                <a:sym typeface="Helvetica"/>
              </a:defRPr>
            </a:pPr>
            <a:r>
              <a:t>Hebrews 12:16 (NKJV) </a:t>
            </a:r>
            <a:r>
              <a:rPr baseline="31999"/>
              <a:t>16</a:t>
            </a:r>
            <a:r>
              <a:t> lest there </a:t>
            </a:r>
            <a:r>
              <a:rPr i="1"/>
              <a:t>be</a:t>
            </a:r>
            <a:r>
              <a:t> any fornicator or </a:t>
            </a:r>
            <a:r>
              <a:rPr>
                <a:solidFill>
                  <a:srgbClr val="7BDB45"/>
                </a:solidFill>
              </a:rPr>
              <a:t>profane</a:t>
            </a:r>
            <a:r>
              <a:t> person like Esau, who for one morsel of food sold his birthright. </a:t>
            </a:r>
          </a:p>
        </p:txBody>
      </p:sp>
      <p:sp>
        <p:nvSpPr>
          <p:cNvPr id="239" name="(ADJ.) [1013] βέβηλος bebēlos 5× pr. what is open and accessible to all; hence, profane, not religious, not connected with religion; unholy;"/>
          <p:cNvSpPr/>
          <p:nvPr/>
        </p:nvSpPr>
        <p:spPr>
          <a:xfrm>
            <a:off x="811322" y="10197038"/>
            <a:ext cx="22232280" cy="341657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100000"/>
              </a:lnSpc>
              <a:spcBef>
                <a:spcPts val="0"/>
              </a:spcBef>
              <a:defRPr i="1" sz="7600">
                <a:solidFill>
                  <a:srgbClr val="DCDEE0"/>
                </a:solidFill>
                <a:latin typeface="Times New Roman"/>
                <a:ea typeface="Times New Roman"/>
                <a:cs typeface="Times New Roman"/>
                <a:sym typeface="Times New Roman"/>
              </a:defRPr>
            </a:lvl1pPr>
          </a:lstStyle>
          <a:p>
            <a:pPr/>
            <a:r>
              <a:t>(ADJ.) [1013] βέβηλος bebēlos 5× pr. what is open and accessible to all; hence, profane, not religious, not connected with religion; unholy;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244" name="Group"/>
          <p:cNvGrpSpPr/>
          <p:nvPr/>
        </p:nvGrpSpPr>
        <p:grpSpPr>
          <a:xfrm>
            <a:off x="158842" y="-172594"/>
            <a:ext cx="24223350" cy="3182004"/>
            <a:chOff x="0" y="0"/>
            <a:chExt cx="24223349" cy="3182002"/>
          </a:xfrm>
        </p:grpSpPr>
        <p:sp>
          <p:nvSpPr>
            <p:cNvPr id="241"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42" name="Image" descr="Image"/>
            <p:cNvPicPr>
              <a:picLocks noChangeAspect="1"/>
            </p:cNvPicPr>
            <p:nvPr/>
          </p:nvPicPr>
          <p:blipFill>
            <a:blip r:embed="rId2">
              <a:extLst/>
            </a:blip>
            <a:stretch>
              <a:fillRect/>
            </a:stretch>
          </p:blipFill>
          <p:spPr>
            <a:xfrm>
              <a:off x="103138" y="0"/>
              <a:ext cx="7563569" cy="3182003"/>
            </a:xfrm>
            <a:prstGeom prst="rect">
              <a:avLst/>
            </a:prstGeom>
            <a:ln w="12700" cap="flat">
              <a:noFill/>
              <a:miter lim="400000"/>
            </a:ln>
            <a:effectLst/>
          </p:spPr>
        </p:pic>
        <p:pic>
          <p:nvPicPr>
            <p:cNvPr id="243" name="pasted-movie.png" descr="pasted-movie.png"/>
            <p:cNvPicPr>
              <a:picLocks noChangeAspect="1"/>
            </p:cNvPicPr>
            <p:nvPr/>
          </p:nvPicPr>
          <p:blipFill>
            <a:blip r:embed="rId3">
              <a:extLst/>
            </a:blip>
            <a:stretch>
              <a:fillRect/>
            </a:stretch>
          </p:blipFill>
          <p:spPr>
            <a:xfrm>
              <a:off x="7601653" y="509434"/>
              <a:ext cx="16621697" cy="1667857"/>
            </a:xfrm>
            <a:prstGeom prst="rect">
              <a:avLst/>
            </a:prstGeom>
            <a:ln w="12700" cap="flat">
              <a:noFill/>
              <a:miter lim="400000"/>
            </a:ln>
            <a:effectLst/>
          </p:spPr>
        </p:pic>
      </p:grpSp>
      <p:sp>
        <p:nvSpPr>
          <p:cNvPr id="245" name="Disrespecting That Which Is Holy Is A Serious Matter"/>
          <p:cNvSpPr/>
          <p:nvPr/>
        </p:nvSpPr>
        <p:spPr>
          <a:xfrm>
            <a:off x="304800" y="2342057"/>
            <a:ext cx="23774400" cy="12731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1285875">
              <a:lnSpc>
                <a:spcPct val="100000"/>
              </a:lnSpc>
              <a:spcBef>
                <a:spcPts val="0"/>
              </a:spcBef>
              <a:defRPr b="1" sz="7300">
                <a:solidFill>
                  <a:schemeClr val="accent5">
                    <a:hueOff val="-92222"/>
                    <a:lumOff val="-9871"/>
                  </a:schemeClr>
                </a:solidFill>
                <a:latin typeface="Century Gothic"/>
                <a:ea typeface="Century Gothic"/>
                <a:cs typeface="Century Gothic"/>
                <a:sym typeface="Century Gothic"/>
              </a:defRPr>
            </a:lvl1pPr>
          </a:lstStyle>
          <a:p>
            <a:pPr/>
            <a:r>
              <a:t>Disrespecting That Which Is Holy Is A Serious Matter</a:t>
            </a:r>
          </a:p>
        </p:txBody>
      </p:sp>
      <p:sp>
        <p:nvSpPr>
          <p:cNvPr id="246" name="Matthew 12:5–6 (NKJV)…"/>
          <p:cNvSpPr/>
          <p:nvPr/>
        </p:nvSpPr>
        <p:spPr>
          <a:xfrm>
            <a:off x="618731" y="4475162"/>
            <a:ext cx="23303574" cy="6162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sz="7700">
                <a:solidFill>
                  <a:srgbClr val="FFFFFF"/>
                </a:solidFill>
                <a:latin typeface="Helvetica"/>
                <a:ea typeface="Helvetica"/>
                <a:cs typeface="Helvetica"/>
                <a:sym typeface="Helvetica"/>
              </a:defRPr>
            </a:pPr>
            <a:r>
              <a:t>Matthew 12:5–6 (NKJV) </a:t>
            </a:r>
          </a:p>
          <a:p>
            <a:pPr algn="ctr" defTabSz="642937">
              <a:lnSpc>
                <a:spcPct val="100000"/>
              </a:lnSpc>
              <a:spcBef>
                <a:spcPts val="0"/>
              </a:spcBef>
              <a:defRPr sz="7700">
                <a:solidFill>
                  <a:srgbClr val="FFFFFF"/>
                </a:solidFill>
                <a:latin typeface="Helvetica"/>
                <a:ea typeface="Helvetica"/>
                <a:cs typeface="Helvetica"/>
                <a:sym typeface="Helvetica"/>
              </a:defRPr>
            </a:pPr>
            <a:r>
              <a:rPr baseline="31999"/>
              <a:t>5</a:t>
            </a:r>
            <a:r>
              <a:t> Or have you not read in the law that on the Sabbath the priests in the temple </a:t>
            </a:r>
            <a:r>
              <a:rPr>
                <a:solidFill>
                  <a:srgbClr val="00F900"/>
                </a:solidFill>
              </a:rPr>
              <a:t>profane</a:t>
            </a:r>
            <a:r>
              <a:t> the Sabbath, and are blameless? </a:t>
            </a:r>
            <a:r>
              <a:rPr baseline="31999"/>
              <a:t>6</a:t>
            </a:r>
            <a:r>
              <a:t> Yet I say to you that in this place there is </a:t>
            </a:r>
            <a:r>
              <a:rPr i="1"/>
              <a:t>One</a:t>
            </a:r>
            <a:r>
              <a:t> greater than the temple.</a:t>
            </a:r>
          </a:p>
        </p:txBody>
      </p:sp>
      <p:sp>
        <p:nvSpPr>
          <p:cNvPr id="247" name="(V) [1014] βεβηλόω bebēloō 2× to profane, pollute, violate, Mt. 12:5; Acts 24:6* [953]"/>
          <p:cNvSpPr/>
          <p:nvPr/>
        </p:nvSpPr>
        <p:spPr>
          <a:xfrm>
            <a:off x="811322" y="10749488"/>
            <a:ext cx="22232280" cy="231167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100000"/>
              </a:lnSpc>
              <a:spcBef>
                <a:spcPts val="0"/>
              </a:spcBef>
              <a:defRPr i="1" sz="7600">
                <a:solidFill>
                  <a:srgbClr val="DCDEE0"/>
                </a:solidFill>
                <a:latin typeface="Times New Roman"/>
                <a:ea typeface="Times New Roman"/>
                <a:cs typeface="Times New Roman"/>
                <a:sym typeface="Times New Roman"/>
              </a:defRPr>
            </a:lvl1pPr>
          </a:lstStyle>
          <a:p>
            <a:pPr/>
            <a:r>
              <a:t>(V) [1014] βεβηλόω bebēloō 2× to profane, pollute, violate, Mt. 12:5; Acts 24:6* [953]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Rectangle"/>
          <p:cNvSpPr/>
          <p:nvPr/>
        </p:nvSpPr>
        <p:spPr>
          <a:xfrm>
            <a:off x="2020687" y="2394440"/>
            <a:ext cx="20499660" cy="1734370"/>
          </a:xfrm>
          <a:prstGeom prst="rect">
            <a:avLst/>
          </a:prstGeom>
          <a:solidFill>
            <a:srgbClr val="000000"/>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grpSp>
        <p:nvGrpSpPr>
          <p:cNvPr id="253" name="Group"/>
          <p:cNvGrpSpPr/>
          <p:nvPr/>
        </p:nvGrpSpPr>
        <p:grpSpPr>
          <a:xfrm>
            <a:off x="158842" y="-172594"/>
            <a:ext cx="24223350" cy="3182004"/>
            <a:chOff x="0" y="0"/>
            <a:chExt cx="24223349" cy="3182002"/>
          </a:xfrm>
        </p:grpSpPr>
        <p:sp>
          <p:nvSpPr>
            <p:cNvPr id="250"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51" name="Image" descr="Image"/>
            <p:cNvPicPr>
              <a:picLocks noChangeAspect="1"/>
            </p:cNvPicPr>
            <p:nvPr/>
          </p:nvPicPr>
          <p:blipFill>
            <a:blip r:embed="rId2">
              <a:extLst/>
            </a:blip>
            <a:stretch>
              <a:fillRect/>
            </a:stretch>
          </p:blipFill>
          <p:spPr>
            <a:xfrm>
              <a:off x="103138" y="0"/>
              <a:ext cx="7563569" cy="3182003"/>
            </a:xfrm>
            <a:prstGeom prst="rect">
              <a:avLst/>
            </a:prstGeom>
            <a:ln w="12700" cap="flat">
              <a:noFill/>
              <a:miter lim="400000"/>
            </a:ln>
            <a:effectLst/>
          </p:spPr>
        </p:pic>
        <p:pic>
          <p:nvPicPr>
            <p:cNvPr id="252" name="pasted-movie.png" descr="pasted-movie.png"/>
            <p:cNvPicPr>
              <a:picLocks noChangeAspect="1"/>
            </p:cNvPicPr>
            <p:nvPr/>
          </p:nvPicPr>
          <p:blipFill>
            <a:blip r:embed="rId3">
              <a:extLst/>
            </a:blip>
            <a:stretch>
              <a:fillRect/>
            </a:stretch>
          </p:blipFill>
          <p:spPr>
            <a:xfrm>
              <a:off x="7601653" y="509434"/>
              <a:ext cx="16621697" cy="1667857"/>
            </a:xfrm>
            <a:prstGeom prst="rect">
              <a:avLst/>
            </a:prstGeom>
            <a:ln w="12700" cap="flat">
              <a:noFill/>
              <a:miter lim="400000"/>
            </a:ln>
            <a:effectLst/>
          </p:spPr>
        </p:pic>
      </p:grpSp>
      <p:pic>
        <p:nvPicPr>
          <p:cNvPr id="254" name="pasted-movie.png" descr="pasted-movie.png"/>
          <p:cNvPicPr>
            <a:picLocks noChangeAspect="1"/>
          </p:cNvPicPr>
          <p:nvPr/>
        </p:nvPicPr>
        <p:blipFill>
          <a:blip r:embed="rId4">
            <a:extLst/>
          </a:blip>
          <a:stretch>
            <a:fillRect/>
          </a:stretch>
        </p:blipFill>
        <p:spPr>
          <a:xfrm>
            <a:off x="2068878" y="2252620"/>
            <a:ext cx="20246244" cy="2018009"/>
          </a:xfrm>
          <a:prstGeom prst="rect">
            <a:avLst/>
          </a:prstGeom>
          <a:ln w="12700">
            <a:miter lim="400000"/>
          </a:ln>
        </p:spPr>
      </p:pic>
      <p:pic>
        <p:nvPicPr>
          <p:cNvPr id="255" name="Image" descr="Image"/>
          <p:cNvPicPr>
            <a:picLocks noChangeAspect="1"/>
          </p:cNvPicPr>
          <p:nvPr/>
        </p:nvPicPr>
        <p:blipFill>
          <a:blip r:embed="rId5">
            <a:extLst/>
          </a:blip>
          <a:stretch>
            <a:fillRect/>
          </a:stretch>
        </p:blipFill>
        <p:spPr>
          <a:xfrm>
            <a:off x="39317" y="4520936"/>
            <a:ext cx="6882891" cy="8954130"/>
          </a:xfrm>
          <a:prstGeom prst="rect">
            <a:avLst/>
          </a:prstGeom>
          <a:ln w="12700">
            <a:miter lim="400000"/>
          </a:ln>
        </p:spPr>
      </p:pic>
      <p:sp>
        <p:nvSpPr>
          <p:cNvPr id="256" name="“The general is sorry to be informed that the foolish and wicked practice of profane swearing, a vice hitherto little known in the American Army, is growing in fashion.  He hopes the officers will by example as well as influence endeavor to check it and "/>
          <p:cNvSpPr/>
          <p:nvPr/>
        </p:nvSpPr>
        <p:spPr>
          <a:xfrm>
            <a:off x="7431274" y="4882510"/>
            <a:ext cx="16504703" cy="8294481"/>
          </a:xfrm>
          <a:prstGeom prst="rect">
            <a:avLst/>
          </a:prstGeom>
          <a:solidFill>
            <a:srgbClr val="FFFFFF"/>
          </a:solidFill>
          <a:ln w="63500">
            <a:solidFill>
              <a:srgbClr val="000000"/>
            </a:solidFill>
            <a:miter lim="400000"/>
          </a:ln>
          <a:extLst>
            <a:ext uri="{C572A759-6A51-4108-AA02-DFA0A04FC94B}">
              <ma14:wrappingTextBoxFlag xmlns:ma14="http://schemas.microsoft.com/office/mac/drawingml/2011/main" val="1"/>
            </a:ext>
          </a:extLst>
        </p:spPr>
        <p:txBody>
          <a:bodyPr lIns="71437" tIns="71437" rIns="71437" bIns="71437">
            <a:spAutoFit/>
          </a:bodyPr>
          <a:lstStyle/>
          <a:p>
            <a:pPr indent="397371" algn="ctr" defTabSz="1285875">
              <a:lnSpc>
                <a:spcPct val="100000"/>
              </a:lnSpc>
              <a:spcBef>
                <a:spcPts val="900"/>
              </a:spcBef>
              <a:defRPr sz="6100">
                <a:solidFill>
                  <a:srgbClr val="000000"/>
                </a:solidFill>
                <a:latin typeface="Times New Roman"/>
                <a:ea typeface="Times New Roman"/>
                <a:cs typeface="Times New Roman"/>
                <a:sym typeface="Times New Roman"/>
              </a:defRPr>
            </a:pPr>
            <a:r>
              <a:t>“The general is sorry to be informed that the foolish and wicked practice of profane swearing, a vice hitherto little known in the American Army, is growing in fashion.  He hopes the officers will by example as well as influence endeavor to check it and that both they and the men will reflect that we can have little hope of the blessing of heaven on our arms if we insult it by our impiety and profanity.” </a:t>
            </a:r>
          </a:p>
          <a:p>
            <a:pPr indent="397371" algn="ctr" defTabSz="1285875">
              <a:lnSpc>
                <a:spcPct val="100000"/>
              </a:lnSpc>
              <a:spcBef>
                <a:spcPts val="900"/>
              </a:spcBef>
              <a:defRPr sz="6100">
                <a:solidFill>
                  <a:srgbClr val="000000"/>
                </a:solidFill>
                <a:latin typeface="Times New Roman"/>
                <a:ea typeface="Times New Roman"/>
                <a:cs typeface="Times New Roman"/>
                <a:sym typeface="Times New Roman"/>
              </a:defRPr>
            </a:pPr>
            <a:r>
              <a:t> (George Washington)</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0" name="Image"/>
          <p:cNvGrpSpPr/>
          <p:nvPr/>
        </p:nvGrpSpPr>
        <p:grpSpPr>
          <a:xfrm flipH="1">
            <a:off x="317010" y="4368082"/>
            <a:ext cx="6947739" cy="9085421"/>
            <a:chOff x="0" y="0"/>
            <a:chExt cx="6947738" cy="9085419"/>
          </a:xfrm>
        </p:grpSpPr>
        <p:pic>
          <p:nvPicPr>
            <p:cNvPr id="259" name="Image" descr="Image"/>
            <p:cNvPicPr>
              <a:picLocks noChangeAspect="0"/>
            </p:cNvPicPr>
            <p:nvPr/>
          </p:nvPicPr>
          <p:blipFill>
            <a:blip r:embed="rId2">
              <a:extLst/>
            </a:blip>
            <a:srcRect l="44903" t="0" r="0" b="0"/>
            <a:stretch>
              <a:fillRect/>
            </a:stretch>
          </p:blipFill>
          <p:spPr>
            <a:xfrm>
              <a:off x="215900" y="139700"/>
              <a:ext cx="6515939" cy="8526620"/>
            </a:xfrm>
            <a:prstGeom prst="rect">
              <a:avLst/>
            </a:prstGeom>
            <a:ln>
              <a:noFill/>
            </a:ln>
            <a:effectLst/>
          </p:spPr>
        </p:pic>
        <p:pic>
          <p:nvPicPr>
            <p:cNvPr id="258" name="Image" descr="Image"/>
            <p:cNvPicPr>
              <a:picLocks noChangeAspect="0"/>
            </p:cNvPicPr>
            <p:nvPr/>
          </p:nvPicPr>
          <p:blipFill>
            <a:blip r:embed="rId3">
              <a:extLst/>
            </a:blip>
            <a:stretch>
              <a:fillRect/>
            </a:stretch>
          </p:blipFill>
          <p:spPr>
            <a:xfrm>
              <a:off x="0" y="-1"/>
              <a:ext cx="6947739" cy="9085421"/>
            </a:xfrm>
            <a:prstGeom prst="rect">
              <a:avLst/>
            </a:prstGeom>
            <a:effectLst/>
          </p:spPr>
        </p:pic>
      </p:grpSp>
      <p:sp>
        <p:nvSpPr>
          <p:cNvPr id="261" name="Rectangle"/>
          <p:cNvSpPr/>
          <p:nvPr/>
        </p:nvSpPr>
        <p:spPr>
          <a:xfrm>
            <a:off x="482981" y="2394440"/>
            <a:ext cx="23575072" cy="1734370"/>
          </a:xfrm>
          <a:prstGeom prst="rect">
            <a:avLst/>
          </a:prstGeom>
          <a:solidFill>
            <a:srgbClr val="000000"/>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grpSp>
        <p:nvGrpSpPr>
          <p:cNvPr id="265" name="Group"/>
          <p:cNvGrpSpPr/>
          <p:nvPr/>
        </p:nvGrpSpPr>
        <p:grpSpPr>
          <a:xfrm>
            <a:off x="158842" y="-172594"/>
            <a:ext cx="24223350" cy="3182004"/>
            <a:chOff x="0" y="0"/>
            <a:chExt cx="24223349" cy="3182002"/>
          </a:xfrm>
        </p:grpSpPr>
        <p:sp>
          <p:nvSpPr>
            <p:cNvPr id="262"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63" name="Image" descr="Image"/>
            <p:cNvPicPr>
              <a:picLocks noChangeAspect="1"/>
            </p:cNvPicPr>
            <p:nvPr/>
          </p:nvPicPr>
          <p:blipFill>
            <a:blip r:embed="rId4">
              <a:extLst/>
            </a:blip>
            <a:stretch>
              <a:fillRect/>
            </a:stretch>
          </p:blipFill>
          <p:spPr>
            <a:xfrm>
              <a:off x="103138" y="0"/>
              <a:ext cx="7563569" cy="3182003"/>
            </a:xfrm>
            <a:prstGeom prst="rect">
              <a:avLst/>
            </a:prstGeom>
            <a:ln w="12700" cap="flat">
              <a:noFill/>
              <a:miter lim="400000"/>
            </a:ln>
            <a:effectLst/>
          </p:spPr>
        </p:pic>
        <p:pic>
          <p:nvPicPr>
            <p:cNvPr id="264" name="pasted-movie.png" descr="pasted-movie.png"/>
            <p:cNvPicPr>
              <a:picLocks noChangeAspect="1"/>
            </p:cNvPicPr>
            <p:nvPr/>
          </p:nvPicPr>
          <p:blipFill>
            <a:blip r:embed="rId5">
              <a:extLst/>
            </a:blip>
            <a:stretch>
              <a:fillRect/>
            </a:stretch>
          </p:blipFill>
          <p:spPr>
            <a:xfrm>
              <a:off x="7601653" y="509434"/>
              <a:ext cx="16621697" cy="1667857"/>
            </a:xfrm>
            <a:prstGeom prst="rect">
              <a:avLst/>
            </a:prstGeom>
            <a:ln w="12700" cap="flat">
              <a:noFill/>
              <a:miter lim="400000"/>
            </a:ln>
            <a:effectLst/>
          </p:spPr>
        </p:pic>
      </p:grpSp>
      <p:pic>
        <p:nvPicPr>
          <p:cNvPr id="266" name="pasted-movie.png" descr="pasted-movie.png"/>
          <p:cNvPicPr>
            <a:picLocks noChangeAspect="1"/>
          </p:cNvPicPr>
          <p:nvPr/>
        </p:nvPicPr>
        <p:blipFill>
          <a:blip r:embed="rId6">
            <a:extLst/>
          </a:blip>
          <a:stretch>
            <a:fillRect/>
          </a:stretch>
        </p:blipFill>
        <p:spPr>
          <a:xfrm>
            <a:off x="2068878" y="2252620"/>
            <a:ext cx="20246244" cy="2018009"/>
          </a:xfrm>
          <a:prstGeom prst="rect">
            <a:avLst/>
          </a:prstGeom>
          <a:ln w="12700">
            <a:miter lim="400000"/>
          </a:ln>
        </p:spPr>
      </p:pic>
      <p:sp>
        <p:nvSpPr>
          <p:cNvPr id="267" name="The Israelites were not to use God's name for any idle, frivolous, or insincere purpose - Ex 20:7 - (i.e., speaking His name when taking an oath with no intention of keeping it, Lev. 19:12; Mat 5:33-37; James 5:12).…"/>
          <p:cNvSpPr/>
          <p:nvPr/>
        </p:nvSpPr>
        <p:spPr>
          <a:xfrm>
            <a:off x="8265044" y="4384990"/>
            <a:ext cx="15538696" cy="9159255"/>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1828799" indent="-1828799" defTabSz="642937">
              <a:lnSpc>
                <a:spcPct val="100000"/>
              </a:lnSpc>
              <a:spcBef>
                <a:spcPts val="1100"/>
              </a:spcBef>
              <a:buSzPct val="100000"/>
              <a:buBlip>
                <a:blip r:embed="rId7"/>
              </a:buBlip>
              <a:defRPr sz="6000">
                <a:solidFill>
                  <a:srgbClr val="FFFFFF"/>
                </a:solidFill>
                <a:latin typeface="Times New Roman"/>
                <a:ea typeface="Times New Roman"/>
                <a:cs typeface="Times New Roman"/>
                <a:sym typeface="Times New Roman"/>
              </a:defRPr>
            </a:pPr>
            <a:r>
              <a:t>The Israelites were not to use God's name for any idle, frivolous, or insincere purpose - Ex 20:7 - (</a:t>
            </a:r>
            <a:r>
              <a:rPr i="1"/>
              <a:t>i.e., speaking His name when taking an oath with no intention of keeping it, Lev. 19:12; Mat 5:33-37; James 5:12</a:t>
            </a:r>
            <a:r>
              <a:t>).</a:t>
            </a:r>
          </a:p>
          <a:p>
            <a:pPr marL="1828799" indent="-1828799" defTabSz="642937">
              <a:lnSpc>
                <a:spcPct val="100000"/>
              </a:lnSpc>
              <a:spcBef>
                <a:spcPts val="1100"/>
              </a:spcBef>
              <a:buSzPct val="100000"/>
              <a:buBlip>
                <a:blip r:embed="rId7"/>
              </a:buBlip>
              <a:defRPr sz="6000">
                <a:solidFill>
                  <a:srgbClr val="FFFFFF"/>
                </a:solidFill>
                <a:latin typeface="Times New Roman"/>
                <a:ea typeface="Times New Roman"/>
                <a:cs typeface="Times New Roman"/>
                <a:sym typeface="Times New Roman"/>
              </a:defRPr>
            </a:pPr>
            <a:r>
              <a:t>To misuse God’s name means literally, “to lift it up to or attach it to emptiness.”  </a:t>
            </a:r>
          </a:p>
          <a:p>
            <a:pPr marL="1828799" indent="-1828799" defTabSz="642937">
              <a:lnSpc>
                <a:spcPct val="100000"/>
              </a:lnSpc>
              <a:spcBef>
                <a:spcPts val="1100"/>
              </a:spcBef>
              <a:buSzPct val="100000"/>
              <a:buBlip>
                <a:blip r:embed="rId7"/>
              </a:buBlip>
              <a:defRPr sz="6000">
                <a:solidFill>
                  <a:srgbClr val="FFFFFF"/>
                </a:solidFill>
                <a:latin typeface="Times New Roman"/>
                <a:ea typeface="Times New Roman"/>
                <a:cs typeface="Times New Roman"/>
                <a:sym typeface="Times New Roman"/>
              </a:defRPr>
            </a:pPr>
            <a:r>
              <a:t>A Christian who uses God’s name flippantly or falsely demonstrates an irreverent attitude &amp; dishonors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7">
                                            <p:bg/>
                                          </p:spTgt>
                                        </p:tgtEl>
                                        <p:attrNameLst>
                                          <p:attrName>style.visibility</p:attrName>
                                        </p:attrNameLst>
                                      </p:cBhvr>
                                      <p:to>
                                        <p:strVal val="visible"/>
                                      </p:to>
                                    </p:set>
                                    <p:animEffect filter="fade" transition="in">
                                      <p:cBhvr>
                                        <p:cTn id="7" dur="1500"/>
                                        <p:tgtEl>
                                          <p:spTgt spid="26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67">
                                            <p:txEl>
                                              <p:pRg st="0" end="0"/>
                                            </p:txEl>
                                          </p:spTgt>
                                        </p:tgtEl>
                                        <p:attrNameLst>
                                          <p:attrName>style.visibility</p:attrName>
                                        </p:attrNameLst>
                                      </p:cBhvr>
                                      <p:to>
                                        <p:strVal val="visible"/>
                                      </p:to>
                                    </p:set>
                                    <p:animEffect filter="fade" transition="in">
                                      <p:cBhvr>
                                        <p:cTn id="10" dur="1500"/>
                                        <p:tgtEl>
                                          <p:spTgt spid="2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67">
                                            <p:txEl>
                                              <p:pRg st="1" end="1"/>
                                            </p:txEl>
                                          </p:spTgt>
                                        </p:tgtEl>
                                        <p:attrNameLst>
                                          <p:attrName>style.visibility</p:attrName>
                                        </p:attrNameLst>
                                      </p:cBhvr>
                                      <p:to>
                                        <p:strVal val="visible"/>
                                      </p:to>
                                    </p:set>
                                    <p:animEffect filter="fade" transition="in">
                                      <p:cBhvr>
                                        <p:cTn id="15" dur="1500"/>
                                        <p:tgtEl>
                                          <p:spTgt spid="26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67">
                                            <p:txEl>
                                              <p:pRg st="2" end="2"/>
                                            </p:txEl>
                                          </p:spTgt>
                                        </p:tgtEl>
                                        <p:attrNameLst>
                                          <p:attrName>style.visibility</p:attrName>
                                        </p:attrNameLst>
                                      </p:cBhvr>
                                      <p:to>
                                        <p:strVal val="visible"/>
                                      </p:to>
                                    </p:set>
                                    <p:animEffect filter="fade" transition="in">
                                      <p:cBhvr>
                                        <p:cTn id="20" dur="1500"/>
                                        <p:tgtEl>
                                          <p:spTgt spid="26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7"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1" name="Image"/>
          <p:cNvGrpSpPr/>
          <p:nvPr/>
        </p:nvGrpSpPr>
        <p:grpSpPr>
          <a:xfrm flipH="1">
            <a:off x="317010" y="4368082"/>
            <a:ext cx="6947739" cy="9085421"/>
            <a:chOff x="0" y="0"/>
            <a:chExt cx="6947738" cy="9085419"/>
          </a:xfrm>
        </p:grpSpPr>
        <p:pic>
          <p:nvPicPr>
            <p:cNvPr id="270" name="Image" descr="Image"/>
            <p:cNvPicPr>
              <a:picLocks noChangeAspect="0"/>
            </p:cNvPicPr>
            <p:nvPr/>
          </p:nvPicPr>
          <p:blipFill>
            <a:blip r:embed="rId2">
              <a:extLst/>
            </a:blip>
            <a:srcRect l="44903" t="0" r="0" b="0"/>
            <a:stretch>
              <a:fillRect/>
            </a:stretch>
          </p:blipFill>
          <p:spPr>
            <a:xfrm>
              <a:off x="215900" y="139700"/>
              <a:ext cx="6515939" cy="8526620"/>
            </a:xfrm>
            <a:prstGeom prst="rect">
              <a:avLst/>
            </a:prstGeom>
            <a:ln>
              <a:noFill/>
            </a:ln>
            <a:effectLst/>
          </p:spPr>
        </p:pic>
        <p:pic>
          <p:nvPicPr>
            <p:cNvPr id="269" name="Image" descr="Image"/>
            <p:cNvPicPr>
              <a:picLocks noChangeAspect="0"/>
            </p:cNvPicPr>
            <p:nvPr/>
          </p:nvPicPr>
          <p:blipFill>
            <a:blip r:embed="rId3">
              <a:extLst/>
            </a:blip>
            <a:stretch>
              <a:fillRect/>
            </a:stretch>
          </p:blipFill>
          <p:spPr>
            <a:xfrm>
              <a:off x="0" y="-1"/>
              <a:ext cx="6947739" cy="9085421"/>
            </a:xfrm>
            <a:prstGeom prst="rect">
              <a:avLst/>
            </a:prstGeom>
            <a:effectLst/>
          </p:spPr>
        </p:pic>
      </p:grpSp>
      <p:sp>
        <p:nvSpPr>
          <p:cNvPr id="272" name="Rectangle"/>
          <p:cNvSpPr/>
          <p:nvPr/>
        </p:nvSpPr>
        <p:spPr>
          <a:xfrm>
            <a:off x="482981" y="2394440"/>
            <a:ext cx="23575072" cy="1734370"/>
          </a:xfrm>
          <a:prstGeom prst="rect">
            <a:avLst/>
          </a:prstGeom>
          <a:solidFill>
            <a:srgbClr val="000000"/>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grpSp>
        <p:nvGrpSpPr>
          <p:cNvPr id="276" name="Group"/>
          <p:cNvGrpSpPr/>
          <p:nvPr/>
        </p:nvGrpSpPr>
        <p:grpSpPr>
          <a:xfrm>
            <a:off x="158842" y="-172594"/>
            <a:ext cx="24223350" cy="3182004"/>
            <a:chOff x="0" y="0"/>
            <a:chExt cx="24223349" cy="3182002"/>
          </a:xfrm>
        </p:grpSpPr>
        <p:sp>
          <p:nvSpPr>
            <p:cNvPr id="273"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74" name="Image" descr="Image"/>
            <p:cNvPicPr>
              <a:picLocks noChangeAspect="1"/>
            </p:cNvPicPr>
            <p:nvPr/>
          </p:nvPicPr>
          <p:blipFill>
            <a:blip r:embed="rId4">
              <a:extLst/>
            </a:blip>
            <a:stretch>
              <a:fillRect/>
            </a:stretch>
          </p:blipFill>
          <p:spPr>
            <a:xfrm>
              <a:off x="103138" y="0"/>
              <a:ext cx="7563569" cy="3182003"/>
            </a:xfrm>
            <a:prstGeom prst="rect">
              <a:avLst/>
            </a:prstGeom>
            <a:ln w="12700" cap="flat">
              <a:noFill/>
              <a:miter lim="400000"/>
            </a:ln>
            <a:effectLst/>
          </p:spPr>
        </p:pic>
        <p:pic>
          <p:nvPicPr>
            <p:cNvPr id="275" name="pasted-movie.png" descr="pasted-movie.png"/>
            <p:cNvPicPr>
              <a:picLocks noChangeAspect="1"/>
            </p:cNvPicPr>
            <p:nvPr/>
          </p:nvPicPr>
          <p:blipFill>
            <a:blip r:embed="rId5">
              <a:extLst/>
            </a:blip>
            <a:stretch>
              <a:fillRect/>
            </a:stretch>
          </p:blipFill>
          <p:spPr>
            <a:xfrm>
              <a:off x="7601653" y="509434"/>
              <a:ext cx="16621697" cy="1667857"/>
            </a:xfrm>
            <a:prstGeom prst="rect">
              <a:avLst/>
            </a:prstGeom>
            <a:ln w="12700" cap="flat">
              <a:noFill/>
              <a:miter lim="400000"/>
            </a:ln>
            <a:effectLst/>
          </p:spPr>
        </p:pic>
      </p:grpSp>
      <p:pic>
        <p:nvPicPr>
          <p:cNvPr id="277" name="pasted-movie.png" descr="pasted-movie.png"/>
          <p:cNvPicPr>
            <a:picLocks noChangeAspect="1"/>
          </p:cNvPicPr>
          <p:nvPr/>
        </p:nvPicPr>
        <p:blipFill>
          <a:blip r:embed="rId6">
            <a:extLst/>
          </a:blip>
          <a:stretch>
            <a:fillRect/>
          </a:stretch>
        </p:blipFill>
        <p:spPr>
          <a:xfrm>
            <a:off x="2068878" y="2252620"/>
            <a:ext cx="20246244" cy="2018009"/>
          </a:xfrm>
          <a:prstGeom prst="rect">
            <a:avLst/>
          </a:prstGeom>
          <a:ln w="12700">
            <a:miter lim="400000"/>
          </a:ln>
        </p:spPr>
      </p:pic>
      <p:sp>
        <p:nvSpPr>
          <p:cNvPr id="278" name="“Let no corrupt word proceed out of your mouth,” (Eph 4:29)…"/>
          <p:cNvSpPr/>
          <p:nvPr/>
        </p:nvSpPr>
        <p:spPr>
          <a:xfrm>
            <a:off x="9462690" y="4384990"/>
            <a:ext cx="14341050" cy="90297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1828800" indent="-1828800" defTabSz="642937">
              <a:lnSpc>
                <a:spcPct val="100000"/>
              </a:lnSpc>
              <a:spcBef>
                <a:spcPts val="1100"/>
              </a:spcBef>
              <a:buSzPct val="100000"/>
              <a:buBlip>
                <a:blip r:embed="rId7"/>
              </a:buBlip>
              <a:defRPr sz="6200">
                <a:solidFill>
                  <a:srgbClr val="FFFFFF"/>
                </a:solidFill>
                <a:latin typeface="Hoefler Text"/>
                <a:ea typeface="Hoefler Text"/>
                <a:cs typeface="Hoefler Text"/>
                <a:sym typeface="Hoefler Text"/>
              </a:defRPr>
            </a:pPr>
            <a:r>
              <a:t>“Let no </a:t>
            </a:r>
            <a:r>
              <a:rPr>
                <a:solidFill>
                  <a:srgbClr val="7BDB45"/>
                </a:solidFill>
              </a:rPr>
              <a:t>corrupt word</a:t>
            </a:r>
            <a:r>
              <a:t> proceed out of your mouth,” (Eph 4:29)</a:t>
            </a:r>
          </a:p>
          <a:p>
            <a:pPr marL="1828800" indent="-1828800" defTabSz="642937">
              <a:lnSpc>
                <a:spcPct val="100000"/>
              </a:lnSpc>
              <a:spcBef>
                <a:spcPts val="1100"/>
              </a:spcBef>
              <a:buSzPct val="100000"/>
              <a:buBlip>
                <a:blip r:embed="rId7"/>
              </a:buBlip>
              <a:defRPr sz="6200">
                <a:solidFill>
                  <a:srgbClr val="FFFFFF"/>
                </a:solidFill>
                <a:latin typeface="Hoefler Text"/>
                <a:ea typeface="Hoefler Text"/>
                <a:cs typeface="Hoefler Text"/>
                <a:sym typeface="Hoefler Text"/>
              </a:defRPr>
            </a:pPr>
            <a:r>
              <a:t>“Neither </a:t>
            </a:r>
            <a:r>
              <a:rPr>
                <a:solidFill>
                  <a:srgbClr val="7BDB45"/>
                </a:solidFill>
              </a:rPr>
              <a:t>filthiness</a:t>
            </a:r>
            <a:r>
              <a:t>, nor </a:t>
            </a:r>
            <a:r>
              <a:rPr>
                <a:solidFill>
                  <a:srgbClr val="7BDB45"/>
                </a:solidFill>
              </a:rPr>
              <a:t>foolish</a:t>
            </a:r>
            <a:r>
              <a:t> </a:t>
            </a:r>
            <a:r>
              <a:rPr>
                <a:solidFill>
                  <a:srgbClr val="7BDB45"/>
                </a:solidFill>
              </a:rPr>
              <a:t>talking</a:t>
            </a:r>
            <a:r>
              <a:t>,” (Eph 5:4)</a:t>
            </a:r>
          </a:p>
          <a:p>
            <a:pPr marL="1828800" indent="-1828800" defTabSz="642937">
              <a:lnSpc>
                <a:spcPct val="100000"/>
              </a:lnSpc>
              <a:spcBef>
                <a:spcPts val="1100"/>
              </a:spcBef>
              <a:buSzPct val="100000"/>
              <a:buBlip>
                <a:blip r:embed="rId7"/>
              </a:buBlip>
              <a:defRPr sz="6200">
                <a:solidFill>
                  <a:srgbClr val="FFFFFF"/>
                </a:solidFill>
                <a:latin typeface="Hoefler Text"/>
                <a:ea typeface="Hoefler Text"/>
                <a:cs typeface="Hoefler Text"/>
                <a:sym typeface="Hoefler Text"/>
              </a:defRPr>
            </a:pPr>
            <a:r>
              <a:t>“Nor </a:t>
            </a:r>
            <a:r>
              <a:rPr>
                <a:solidFill>
                  <a:srgbClr val="7BDB45"/>
                </a:solidFill>
              </a:rPr>
              <a:t>coarse jesting</a:t>
            </a:r>
            <a:r>
              <a:t>, which are not fitting,” (Eph 5:4)</a:t>
            </a:r>
          </a:p>
          <a:p>
            <a:pPr marL="1828800" indent="-1828800" defTabSz="642937">
              <a:lnSpc>
                <a:spcPct val="100000"/>
              </a:lnSpc>
              <a:spcBef>
                <a:spcPts val="1100"/>
              </a:spcBef>
              <a:buSzPct val="100000"/>
              <a:buBlip>
                <a:blip r:embed="rId7"/>
              </a:buBlip>
              <a:defRPr sz="6200">
                <a:solidFill>
                  <a:srgbClr val="FFFFFF"/>
                </a:solidFill>
                <a:latin typeface="Hoefler Text"/>
                <a:ea typeface="Hoefler Text"/>
                <a:cs typeface="Hoefler Text"/>
                <a:sym typeface="Hoefler Text"/>
              </a:defRPr>
            </a:pPr>
            <a:r>
              <a:t>“Put off all these: … </a:t>
            </a:r>
            <a:r>
              <a:rPr>
                <a:solidFill>
                  <a:srgbClr val="7BDB45"/>
                </a:solidFill>
              </a:rPr>
              <a:t>blasphemy</a:t>
            </a:r>
            <a:r>
              <a:t>, </a:t>
            </a:r>
            <a:r>
              <a:rPr>
                <a:solidFill>
                  <a:srgbClr val="7BDB45"/>
                </a:solidFill>
              </a:rPr>
              <a:t>filthy [</a:t>
            </a:r>
            <a:r>
              <a:rPr i="1">
                <a:solidFill>
                  <a:srgbClr val="7BDB45"/>
                </a:solidFill>
              </a:rPr>
              <a:t>abusive</a:t>
            </a:r>
            <a:r>
              <a:rPr>
                <a:solidFill>
                  <a:srgbClr val="7BDB45"/>
                </a:solidFill>
              </a:rPr>
              <a:t>] language</a:t>
            </a:r>
            <a:r>
              <a:t> out of your mouth.” (Col 3:8)</a:t>
            </a:r>
          </a:p>
        </p:txBody>
      </p:sp>
      <p:sp>
        <p:nvSpPr>
          <p:cNvPr id="279" name="1. aischrotes (αἰσχρότης, 151), “baseness” (from aischos, “shame, disgrace”), is used in Eph, 5:4, of obscenity, all that is contrary to purity"/>
          <p:cNvSpPr/>
          <p:nvPr/>
        </p:nvSpPr>
        <p:spPr>
          <a:xfrm>
            <a:off x="759240" y="6842602"/>
            <a:ext cx="10202863" cy="63674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0" y="0"/>
                </a:moveTo>
                <a:cubicBezTo>
                  <a:pt x="439" y="0"/>
                  <a:pt x="0" y="703"/>
                  <a:pt x="0" y="1570"/>
                </a:cubicBezTo>
                <a:lnTo>
                  <a:pt x="0" y="20030"/>
                </a:lnTo>
                <a:cubicBezTo>
                  <a:pt x="0" y="20897"/>
                  <a:pt x="439" y="21600"/>
                  <a:pt x="980" y="21600"/>
                </a:cubicBezTo>
                <a:lnTo>
                  <a:pt x="16050" y="21600"/>
                </a:lnTo>
                <a:cubicBezTo>
                  <a:pt x="16592" y="21600"/>
                  <a:pt x="17030" y="20897"/>
                  <a:pt x="17030" y="20030"/>
                </a:cubicBezTo>
                <a:lnTo>
                  <a:pt x="17030" y="3421"/>
                </a:lnTo>
                <a:lnTo>
                  <a:pt x="21600" y="2705"/>
                </a:lnTo>
                <a:lnTo>
                  <a:pt x="17030" y="1987"/>
                </a:lnTo>
                <a:lnTo>
                  <a:pt x="17030" y="1570"/>
                </a:lnTo>
                <a:cubicBezTo>
                  <a:pt x="17030" y="703"/>
                  <a:pt x="16592" y="0"/>
                  <a:pt x="16050" y="0"/>
                </a:cubicBezTo>
                <a:lnTo>
                  <a:pt x="980" y="0"/>
                </a:lnTo>
                <a:close/>
              </a:path>
            </a:pathLst>
          </a:custGeom>
          <a:solidFill>
            <a:srgbClr val="FFFFFF"/>
          </a:solidFill>
          <a:ln w="635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p>
            <a:pPr algn="ctr" defTabSz="642937">
              <a:lnSpc>
                <a:spcPct val="100000"/>
              </a:lnSpc>
              <a:spcBef>
                <a:spcPts val="0"/>
              </a:spcBef>
              <a:defRPr sz="5900">
                <a:solidFill>
                  <a:srgbClr val="000000"/>
                </a:solidFill>
                <a:latin typeface="Times New Roman"/>
                <a:ea typeface="Times New Roman"/>
                <a:cs typeface="Times New Roman"/>
                <a:sym typeface="Times New Roman"/>
              </a:defRPr>
            </a:pPr>
            <a:r>
              <a:t>1. </a:t>
            </a:r>
            <a:r>
              <a:rPr i="1"/>
              <a:t>aischrotes</a:t>
            </a:r>
            <a:r>
              <a:t> (αἰσχρότης, 151), “baseness” (from </a:t>
            </a:r>
            <a:r>
              <a:rPr i="1"/>
              <a:t>aischos</a:t>
            </a:r>
            <a:r>
              <a:t>, “shame, disgrace”), is used in Eph, 5:4, of obscenity, all that is contrary to purity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8">
                                            <p:bg/>
                                          </p:spTgt>
                                        </p:tgtEl>
                                        <p:attrNameLst>
                                          <p:attrName>style.visibility</p:attrName>
                                        </p:attrNameLst>
                                      </p:cBhvr>
                                      <p:to>
                                        <p:strVal val="visible"/>
                                      </p:to>
                                    </p:set>
                                    <p:animEffect filter="fade" transition="in">
                                      <p:cBhvr>
                                        <p:cTn id="7" dur="1500"/>
                                        <p:tgtEl>
                                          <p:spTgt spid="27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78">
                                            <p:txEl>
                                              <p:pRg st="0" end="0"/>
                                            </p:txEl>
                                          </p:spTgt>
                                        </p:tgtEl>
                                        <p:attrNameLst>
                                          <p:attrName>style.visibility</p:attrName>
                                        </p:attrNameLst>
                                      </p:cBhvr>
                                      <p:to>
                                        <p:strVal val="visible"/>
                                      </p:to>
                                    </p:set>
                                    <p:animEffect filter="fade" transition="in">
                                      <p:cBhvr>
                                        <p:cTn id="10" dur="1500"/>
                                        <p:tgtEl>
                                          <p:spTgt spid="27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78">
                                            <p:txEl>
                                              <p:pRg st="1" end="1"/>
                                            </p:txEl>
                                          </p:spTgt>
                                        </p:tgtEl>
                                        <p:attrNameLst>
                                          <p:attrName>style.visibility</p:attrName>
                                        </p:attrNameLst>
                                      </p:cBhvr>
                                      <p:to>
                                        <p:strVal val="visible"/>
                                      </p:to>
                                    </p:set>
                                    <p:animEffect filter="fade" transition="in">
                                      <p:cBhvr>
                                        <p:cTn id="15" dur="1500"/>
                                        <p:tgtEl>
                                          <p:spTgt spid="27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78">
                                            <p:txEl>
                                              <p:pRg st="2" end="2"/>
                                            </p:txEl>
                                          </p:spTgt>
                                        </p:tgtEl>
                                        <p:attrNameLst>
                                          <p:attrName>style.visibility</p:attrName>
                                        </p:attrNameLst>
                                      </p:cBhvr>
                                      <p:to>
                                        <p:strVal val="visible"/>
                                      </p:to>
                                    </p:set>
                                    <p:animEffect filter="fade" transition="in">
                                      <p:cBhvr>
                                        <p:cTn id="20" dur="1500"/>
                                        <p:tgtEl>
                                          <p:spTgt spid="27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78">
                                            <p:txEl>
                                              <p:pRg st="3" end="3"/>
                                            </p:txEl>
                                          </p:spTgt>
                                        </p:tgtEl>
                                        <p:attrNameLst>
                                          <p:attrName>style.visibility</p:attrName>
                                        </p:attrNameLst>
                                      </p:cBhvr>
                                      <p:to>
                                        <p:strVal val="visible"/>
                                      </p:to>
                                    </p:set>
                                    <p:animEffect filter="fade" transition="in">
                                      <p:cBhvr>
                                        <p:cTn id="25" dur="1500"/>
                                        <p:tgtEl>
                                          <p:spTgt spid="27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2" fill="hold">
                                  <p:stCondLst>
                                    <p:cond delay="0"/>
                                  </p:stCondLst>
                                  <p:iterate type="el" backwards="0">
                                    <p:tmAbs val="0"/>
                                  </p:iterate>
                                  <p:childTnLst>
                                    <p:set>
                                      <p:cBhvr>
                                        <p:cTn id="29" fill="hold"/>
                                        <p:tgtEl>
                                          <p:spTgt spid="279"/>
                                        </p:tgtEl>
                                        <p:attrNameLst>
                                          <p:attrName>style.visibility</p:attrName>
                                        </p:attrNameLst>
                                      </p:cBhvr>
                                      <p:to>
                                        <p:strVal val="visible"/>
                                      </p:to>
                                    </p:set>
                                    <p:animEffect filter="fade" transition="in">
                                      <p:cBhvr>
                                        <p:cTn id="30" dur="1500"/>
                                        <p:tgtEl>
                                          <p:spTgt spid="2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8" grpId="1"/>
      <p:bldP build="whole" bldLvl="1" animBg="1" rev="0" advAuto="0" spid="279" grpId="2"/>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Rectangle"/>
          <p:cNvSpPr/>
          <p:nvPr/>
        </p:nvSpPr>
        <p:spPr>
          <a:xfrm>
            <a:off x="482981" y="2394440"/>
            <a:ext cx="23575072" cy="1734370"/>
          </a:xfrm>
          <a:prstGeom prst="rect">
            <a:avLst/>
          </a:prstGeom>
          <a:solidFill>
            <a:srgbClr val="000000"/>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grpSp>
        <p:nvGrpSpPr>
          <p:cNvPr id="285" name="Group"/>
          <p:cNvGrpSpPr/>
          <p:nvPr/>
        </p:nvGrpSpPr>
        <p:grpSpPr>
          <a:xfrm>
            <a:off x="158842" y="-172594"/>
            <a:ext cx="24223350" cy="3182004"/>
            <a:chOff x="0" y="0"/>
            <a:chExt cx="24223349" cy="3182002"/>
          </a:xfrm>
        </p:grpSpPr>
        <p:sp>
          <p:nvSpPr>
            <p:cNvPr id="282"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83" name="Image" descr="Image"/>
            <p:cNvPicPr>
              <a:picLocks noChangeAspect="1"/>
            </p:cNvPicPr>
            <p:nvPr/>
          </p:nvPicPr>
          <p:blipFill>
            <a:blip r:embed="rId2">
              <a:extLst/>
            </a:blip>
            <a:stretch>
              <a:fillRect/>
            </a:stretch>
          </p:blipFill>
          <p:spPr>
            <a:xfrm>
              <a:off x="103138" y="0"/>
              <a:ext cx="7563569" cy="3182003"/>
            </a:xfrm>
            <a:prstGeom prst="rect">
              <a:avLst/>
            </a:prstGeom>
            <a:ln w="12700" cap="flat">
              <a:noFill/>
              <a:miter lim="400000"/>
            </a:ln>
            <a:effectLst/>
          </p:spPr>
        </p:pic>
        <p:pic>
          <p:nvPicPr>
            <p:cNvPr id="284" name="pasted-movie.png" descr="pasted-movie.png"/>
            <p:cNvPicPr>
              <a:picLocks noChangeAspect="1"/>
            </p:cNvPicPr>
            <p:nvPr/>
          </p:nvPicPr>
          <p:blipFill>
            <a:blip r:embed="rId3">
              <a:extLst/>
            </a:blip>
            <a:stretch>
              <a:fillRect/>
            </a:stretch>
          </p:blipFill>
          <p:spPr>
            <a:xfrm>
              <a:off x="7601653" y="509434"/>
              <a:ext cx="16621697" cy="1667857"/>
            </a:xfrm>
            <a:prstGeom prst="rect">
              <a:avLst/>
            </a:prstGeom>
            <a:ln w="12700" cap="flat">
              <a:noFill/>
              <a:miter lim="400000"/>
            </a:ln>
            <a:effectLst/>
          </p:spPr>
        </p:pic>
      </p:grpSp>
      <p:pic>
        <p:nvPicPr>
          <p:cNvPr id="286" name="pasted-movie.png" descr="pasted-movie.png"/>
          <p:cNvPicPr>
            <a:picLocks noChangeAspect="1"/>
          </p:cNvPicPr>
          <p:nvPr/>
        </p:nvPicPr>
        <p:blipFill>
          <a:blip r:embed="rId4">
            <a:extLst/>
          </a:blip>
          <a:stretch>
            <a:fillRect/>
          </a:stretch>
        </p:blipFill>
        <p:spPr>
          <a:xfrm>
            <a:off x="2068878" y="2252620"/>
            <a:ext cx="20246244" cy="2018009"/>
          </a:xfrm>
          <a:prstGeom prst="rect">
            <a:avLst/>
          </a:prstGeom>
          <a:ln w="12700">
            <a:miter lim="400000"/>
          </a:ln>
        </p:spPr>
      </p:pic>
      <p:grpSp>
        <p:nvGrpSpPr>
          <p:cNvPr id="289" name="Image"/>
          <p:cNvGrpSpPr/>
          <p:nvPr/>
        </p:nvGrpSpPr>
        <p:grpSpPr>
          <a:xfrm flipH="1">
            <a:off x="317010" y="4368082"/>
            <a:ext cx="6947739" cy="9085421"/>
            <a:chOff x="0" y="0"/>
            <a:chExt cx="6947738" cy="9085419"/>
          </a:xfrm>
        </p:grpSpPr>
        <p:pic>
          <p:nvPicPr>
            <p:cNvPr id="288" name="Image" descr="Image"/>
            <p:cNvPicPr>
              <a:picLocks noChangeAspect="0"/>
            </p:cNvPicPr>
            <p:nvPr/>
          </p:nvPicPr>
          <p:blipFill>
            <a:blip r:embed="rId5">
              <a:extLst/>
            </a:blip>
            <a:srcRect l="44903" t="0" r="0" b="0"/>
            <a:stretch>
              <a:fillRect/>
            </a:stretch>
          </p:blipFill>
          <p:spPr>
            <a:xfrm>
              <a:off x="215900" y="139700"/>
              <a:ext cx="6515939" cy="8526620"/>
            </a:xfrm>
            <a:prstGeom prst="rect">
              <a:avLst/>
            </a:prstGeom>
            <a:ln>
              <a:noFill/>
            </a:ln>
            <a:effectLst/>
          </p:spPr>
        </p:pic>
        <p:pic>
          <p:nvPicPr>
            <p:cNvPr id="287" name="Image" descr="Image"/>
            <p:cNvPicPr>
              <a:picLocks noChangeAspect="0"/>
            </p:cNvPicPr>
            <p:nvPr/>
          </p:nvPicPr>
          <p:blipFill>
            <a:blip r:embed="rId6">
              <a:extLst/>
            </a:blip>
            <a:stretch>
              <a:fillRect/>
            </a:stretch>
          </p:blipFill>
          <p:spPr>
            <a:xfrm>
              <a:off x="0" y="-1"/>
              <a:ext cx="6947739" cy="9085421"/>
            </a:xfrm>
            <a:prstGeom prst="rect">
              <a:avLst/>
            </a:prstGeom>
            <a:effectLst/>
          </p:spPr>
        </p:pic>
      </p:grpSp>
      <p:sp>
        <p:nvSpPr>
          <p:cNvPr id="290" name="Matthew 12:34–37 (NKJV)…"/>
          <p:cNvSpPr txBox="1"/>
          <p:nvPr/>
        </p:nvSpPr>
        <p:spPr>
          <a:xfrm>
            <a:off x="7596778" y="4248518"/>
            <a:ext cx="16594849" cy="88322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6000">
                <a:solidFill>
                  <a:srgbClr val="000000"/>
                </a:solidFill>
                <a:latin typeface="Times New Roman"/>
                <a:ea typeface="Times New Roman"/>
                <a:cs typeface="Times New Roman"/>
                <a:sym typeface="Times New Roman"/>
              </a:defRPr>
            </a:pPr>
            <a:r>
              <a:t>Matthew 12:34–37 (NKJV)</a:t>
            </a:r>
          </a:p>
          <a:p>
            <a:pPr algn="ctr" defTabSz="457200">
              <a:lnSpc>
                <a:spcPct val="100000"/>
              </a:lnSpc>
              <a:spcBef>
                <a:spcPts val="0"/>
              </a:spcBef>
              <a:defRPr sz="6000">
                <a:solidFill>
                  <a:srgbClr val="000000"/>
                </a:solidFill>
                <a:latin typeface="Times New Roman"/>
                <a:ea typeface="Times New Roman"/>
                <a:cs typeface="Times New Roman"/>
                <a:sym typeface="Times New Roman"/>
              </a:defRPr>
            </a:pPr>
            <a:r>
              <a:rPr baseline="31999"/>
              <a:t>34</a:t>
            </a:r>
            <a:r>
              <a:t> </a:t>
            </a:r>
            <a:r>
              <a:rPr>
                <a:solidFill>
                  <a:schemeClr val="accent5"/>
                </a:solidFill>
              </a:rPr>
              <a:t>Brood of vipers! How can you, being evil, speak good things? For out of the abundance of the heart the mouth speaks</a:t>
            </a:r>
            <a:r>
              <a:t>. </a:t>
            </a:r>
            <a:r>
              <a:rPr baseline="31999"/>
              <a:t>35</a:t>
            </a:r>
            <a:r>
              <a:t> </a:t>
            </a:r>
            <a:r>
              <a:rPr>
                <a:solidFill>
                  <a:schemeClr val="accent5"/>
                </a:solidFill>
              </a:rPr>
              <a:t>A good man out of the good treasure of his heart brings forth good things, and an evil man out of the evil treasure brings forth evil things</a:t>
            </a:r>
            <a:r>
              <a:t>. </a:t>
            </a:r>
            <a:r>
              <a:rPr baseline="31999"/>
              <a:t>36</a:t>
            </a:r>
            <a:r>
              <a:t> </a:t>
            </a:r>
            <a:r>
              <a:rPr>
                <a:solidFill>
                  <a:schemeClr val="accent5"/>
                </a:solidFill>
              </a:rPr>
              <a:t>But I say to you that for every idle word men may speak, they will give account of it in the day of judgment</a:t>
            </a:r>
            <a:r>
              <a:t>. </a:t>
            </a:r>
            <a:r>
              <a:rPr baseline="31999"/>
              <a:t>37</a:t>
            </a:r>
            <a:r>
              <a:t> </a:t>
            </a:r>
            <a:r>
              <a:rPr>
                <a:solidFill>
                  <a:schemeClr val="accent5"/>
                </a:solidFill>
              </a:rPr>
              <a:t>For by your words you will be justified, and by your words you will be condemned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Rectangle"/>
          <p:cNvSpPr/>
          <p:nvPr/>
        </p:nvSpPr>
        <p:spPr>
          <a:xfrm>
            <a:off x="482981" y="2394440"/>
            <a:ext cx="23575072" cy="1734370"/>
          </a:xfrm>
          <a:prstGeom prst="rect">
            <a:avLst/>
          </a:prstGeom>
          <a:solidFill>
            <a:srgbClr val="000000"/>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grpSp>
        <p:nvGrpSpPr>
          <p:cNvPr id="296" name="Group"/>
          <p:cNvGrpSpPr/>
          <p:nvPr/>
        </p:nvGrpSpPr>
        <p:grpSpPr>
          <a:xfrm>
            <a:off x="158842" y="-172594"/>
            <a:ext cx="24223350" cy="3182004"/>
            <a:chOff x="0" y="0"/>
            <a:chExt cx="24223349" cy="3182002"/>
          </a:xfrm>
        </p:grpSpPr>
        <p:sp>
          <p:nvSpPr>
            <p:cNvPr id="293"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94" name="Image" descr="Image"/>
            <p:cNvPicPr>
              <a:picLocks noChangeAspect="1"/>
            </p:cNvPicPr>
            <p:nvPr/>
          </p:nvPicPr>
          <p:blipFill>
            <a:blip r:embed="rId2">
              <a:extLst/>
            </a:blip>
            <a:stretch>
              <a:fillRect/>
            </a:stretch>
          </p:blipFill>
          <p:spPr>
            <a:xfrm>
              <a:off x="103138" y="0"/>
              <a:ext cx="7563569" cy="3182003"/>
            </a:xfrm>
            <a:prstGeom prst="rect">
              <a:avLst/>
            </a:prstGeom>
            <a:ln w="12700" cap="flat">
              <a:noFill/>
              <a:miter lim="400000"/>
            </a:ln>
            <a:effectLst/>
          </p:spPr>
        </p:pic>
        <p:pic>
          <p:nvPicPr>
            <p:cNvPr id="295" name="pasted-movie.png" descr="pasted-movie.png"/>
            <p:cNvPicPr>
              <a:picLocks noChangeAspect="1"/>
            </p:cNvPicPr>
            <p:nvPr/>
          </p:nvPicPr>
          <p:blipFill>
            <a:blip r:embed="rId3">
              <a:extLst/>
            </a:blip>
            <a:stretch>
              <a:fillRect/>
            </a:stretch>
          </p:blipFill>
          <p:spPr>
            <a:xfrm>
              <a:off x="7601653" y="509434"/>
              <a:ext cx="16621697" cy="1667857"/>
            </a:xfrm>
            <a:prstGeom prst="rect">
              <a:avLst/>
            </a:prstGeom>
            <a:ln w="12700" cap="flat">
              <a:noFill/>
              <a:miter lim="400000"/>
            </a:ln>
            <a:effectLst/>
          </p:spPr>
        </p:pic>
      </p:grpSp>
      <p:pic>
        <p:nvPicPr>
          <p:cNvPr id="297" name="pasted-movie.png" descr="pasted-movie.png"/>
          <p:cNvPicPr>
            <a:picLocks noChangeAspect="1"/>
          </p:cNvPicPr>
          <p:nvPr/>
        </p:nvPicPr>
        <p:blipFill>
          <a:blip r:embed="rId4">
            <a:extLst/>
          </a:blip>
          <a:stretch>
            <a:fillRect/>
          </a:stretch>
        </p:blipFill>
        <p:spPr>
          <a:xfrm>
            <a:off x="2068878" y="2252620"/>
            <a:ext cx="20246244" cy="2018009"/>
          </a:xfrm>
          <a:prstGeom prst="rect">
            <a:avLst/>
          </a:prstGeom>
          <a:ln w="12700">
            <a:miter lim="400000"/>
          </a:ln>
        </p:spPr>
      </p:pic>
      <p:grpSp>
        <p:nvGrpSpPr>
          <p:cNvPr id="300" name="Image"/>
          <p:cNvGrpSpPr/>
          <p:nvPr/>
        </p:nvGrpSpPr>
        <p:grpSpPr>
          <a:xfrm flipH="1">
            <a:off x="317010" y="4368082"/>
            <a:ext cx="6947739" cy="9085421"/>
            <a:chOff x="0" y="0"/>
            <a:chExt cx="6947738" cy="9085419"/>
          </a:xfrm>
        </p:grpSpPr>
        <p:pic>
          <p:nvPicPr>
            <p:cNvPr id="299" name="Image" descr="Image"/>
            <p:cNvPicPr>
              <a:picLocks noChangeAspect="0"/>
            </p:cNvPicPr>
            <p:nvPr/>
          </p:nvPicPr>
          <p:blipFill>
            <a:blip r:embed="rId5">
              <a:extLst/>
            </a:blip>
            <a:srcRect l="44903" t="0" r="0" b="0"/>
            <a:stretch>
              <a:fillRect/>
            </a:stretch>
          </p:blipFill>
          <p:spPr>
            <a:xfrm>
              <a:off x="215900" y="139700"/>
              <a:ext cx="6515939" cy="8526620"/>
            </a:xfrm>
            <a:prstGeom prst="rect">
              <a:avLst/>
            </a:prstGeom>
            <a:ln>
              <a:noFill/>
            </a:ln>
            <a:effectLst/>
          </p:spPr>
        </p:pic>
        <p:pic>
          <p:nvPicPr>
            <p:cNvPr id="298" name="Image" descr="Image"/>
            <p:cNvPicPr>
              <a:picLocks noChangeAspect="0"/>
            </p:cNvPicPr>
            <p:nvPr/>
          </p:nvPicPr>
          <p:blipFill>
            <a:blip r:embed="rId6">
              <a:extLst/>
            </a:blip>
            <a:stretch>
              <a:fillRect/>
            </a:stretch>
          </p:blipFill>
          <p:spPr>
            <a:xfrm>
              <a:off x="0" y="-1"/>
              <a:ext cx="6947739" cy="9085421"/>
            </a:xfrm>
            <a:prstGeom prst="rect">
              <a:avLst/>
            </a:prstGeom>
            <a:effectLst/>
          </p:spPr>
        </p:pic>
      </p:grpSp>
      <p:sp>
        <p:nvSpPr>
          <p:cNvPr id="301" name="James 3:9–12 (NKJV)…"/>
          <p:cNvSpPr txBox="1"/>
          <p:nvPr/>
        </p:nvSpPr>
        <p:spPr>
          <a:xfrm>
            <a:off x="7596778" y="4248518"/>
            <a:ext cx="16594849" cy="93386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6300">
                <a:solidFill>
                  <a:srgbClr val="000000"/>
                </a:solidFill>
                <a:latin typeface="Times New Roman"/>
                <a:ea typeface="Times New Roman"/>
                <a:cs typeface="Times New Roman"/>
                <a:sym typeface="Times New Roman"/>
              </a:defRPr>
            </a:pPr>
            <a:r>
              <a:t>James 3:9–12 (NKJV) </a:t>
            </a:r>
          </a:p>
          <a:p>
            <a:pPr algn="ctr" defTabSz="457200">
              <a:lnSpc>
                <a:spcPct val="100000"/>
              </a:lnSpc>
              <a:spcBef>
                <a:spcPts val="0"/>
              </a:spcBef>
              <a:defRPr sz="6300">
                <a:solidFill>
                  <a:srgbClr val="000000"/>
                </a:solidFill>
                <a:latin typeface="Times New Roman"/>
                <a:ea typeface="Times New Roman"/>
                <a:cs typeface="Times New Roman"/>
                <a:sym typeface="Times New Roman"/>
              </a:defRPr>
            </a:pPr>
            <a:r>
              <a:rPr baseline="31999"/>
              <a:t>9</a:t>
            </a:r>
            <a:r>
              <a:t> With it we bless our God and Father, and with it we curse men, who have been made in the similitude of God. </a:t>
            </a:r>
            <a:r>
              <a:rPr baseline="31999"/>
              <a:t>10</a:t>
            </a:r>
            <a:r>
              <a:t> Out of the same mouth proceed blessing and cursing. My brethren, these things ought not to be so. </a:t>
            </a:r>
            <a:r>
              <a:rPr baseline="31999"/>
              <a:t>11</a:t>
            </a:r>
            <a:r>
              <a:t> Does a spring send forth fresh </a:t>
            </a:r>
            <a:r>
              <a:rPr i="1"/>
              <a:t>water</a:t>
            </a:r>
            <a:r>
              <a:t> and bitter from the same opening? </a:t>
            </a:r>
            <a:r>
              <a:rPr baseline="31999"/>
              <a:t>12</a:t>
            </a:r>
            <a:r>
              <a:t> Can a fig tree, my brethren, bear olives, or a grapevine bear figs? Thus no spring yields both salt water and fresh.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Screenshot 2024-04-20 at 1.26.08 PM.png" descr="Screenshot 2024-04-20 at 1.26.08 PM.png"/>
          <p:cNvPicPr>
            <a:picLocks noChangeAspect="0"/>
          </p:cNvPicPr>
          <p:nvPr/>
        </p:nvPicPr>
        <p:blipFill>
          <a:blip r:embed="rId2">
            <a:extLst/>
          </a:blip>
          <a:stretch>
            <a:fillRect/>
          </a:stretch>
        </p:blipFill>
        <p:spPr>
          <a:xfrm>
            <a:off x="-51929" y="1208690"/>
            <a:ext cx="24487858" cy="12552929"/>
          </a:xfrm>
          <a:prstGeom prst="rect">
            <a:avLst/>
          </a:prstGeom>
          <a:ln w="12700">
            <a:miter lim="400000"/>
          </a:ln>
        </p:spPr>
      </p:pic>
      <p:sp>
        <p:nvSpPr>
          <p:cNvPr id="159" name="Leviticus 10:1–11"/>
          <p:cNvSpPr txBox="1"/>
          <p:nvPr/>
        </p:nvSpPr>
        <p:spPr>
          <a:xfrm>
            <a:off x="12920" y="45122"/>
            <a:ext cx="24358160" cy="103119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2937">
              <a:lnSpc>
                <a:spcPct val="100000"/>
              </a:lnSpc>
              <a:spcBef>
                <a:spcPts val="0"/>
              </a:spcBef>
              <a:defRPr b="1" sz="6600">
                <a:solidFill>
                  <a:srgbClr val="000000"/>
                </a:solidFill>
                <a:latin typeface="Times New Roman"/>
                <a:ea typeface="Times New Roman"/>
                <a:cs typeface="Times New Roman"/>
                <a:sym typeface="Times New Roman"/>
              </a:defRPr>
            </a:lvl1pPr>
          </a:lstStyle>
          <a:p>
            <a:pPr/>
            <a:r>
              <a:t>Leviticus 10:1–11</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Rectangle"/>
          <p:cNvSpPr/>
          <p:nvPr/>
        </p:nvSpPr>
        <p:spPr>
          <a:xfrm>
            <a:off x="7406654" y="4445740"/>
            <a:ext cx="16713152" cy="8930105"/>
          </a:xfrm>
          <a:prstGeom prst="rect">
            <a:avLst/>
          </a:prstGeom>
          <a:solidFill>
            <a:srgbClr val="FFFFFF"/>
          </a:solidFill>
          <a:ln w="63500">
            <a:solidFill>
              <a:srgbClr val="000000"/>
            </a:solidFill>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304" name="Rectangle"/>
          <p:cNvSpPr/>
          <p:nvPr/>
        </p:nvSpPr>
        <p:spPr>
          <a:xfrm>
            <a:off x="482981" y="2394440"/>
            <a:ext cx="23575072" cy="1734370"/>
          </a:xfrm>
          <a:prstGeom prst="rect">
            <a:avLst/>
          </a:prstGeom>
          <a:solidFill>
            <a:srgbClr val="000000"/>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grpSp>
        <p:nvGrpSpPr>
          <p:cNvPr id="308" name="Group"/>
          <p:cNvGrpSpPr/>
          <p:nvPr/>
        </p:nvGrpSpPr>
        <p:grpSpPr>
          <a:xfrm>
            <a:off x="158842" y="-172594"/>
            <a:ext cx="24223350" cy="3182004"/>
            <a:chOff x="0" y="0"/>
            <a:chExt cx="24223349" cy="3182002"/>
          </a:xfrm>
        </p:grpSpPr>
        <p:sp>
          <p:nvSpPr>
            <p:cNvPr id="305"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06" name="Image" descr="Image"/>
            <p:cNvPicPr>
              <a:picLocks noChangeAspect="1"/>
            </p:cNvPicPr>
            <p:nvPr/>
          </p:nvPicPr>
          <p:blipFill>
            <a:blip r:embed="rId2">
              <a:extLst/>
            </a:blip>
            <a:stretch>
              <a:fillRect/>
            </a:stretch>
          </p:blipFill>
          <p:spPr>
            <a:xfrm>
              <a:off x="103138" y="0"/>
              <a:ext cx="7563569" cy="3182003"/>
            </a:xfrm>
            <a:prstGeom prst="rect">
              <a:avLst/>
            </a:prstGeom>
            <a:ln w="12700" cap="flat">
              <a:noFill/>
              <a:miter lim="400000"/>
            </a:ln>
            <a:effectLst/>
          </p:spPr>
        </p:pic>
        <p:pic>
          <p:nvPicPr>
            <p:cNvPr id="307" name="pasted-movie.png" descr="pasted-movie.png"/>
            <p:cNvPicPr>
              <a:picLocks noChangeAspect="1"/>
            </p:cNvPicPr>
            <p:nvPr/>
          </p:nvPicPr>
          <p:blipFill>
            <a:blip r:embed="rId3">
              <a:extLst/>
            </a:blip>
            <a:stretch>
              <a:fillRect/>
            </a:stretch>
          </p:blipFill>
          <p:spPr>
            <a:xfrm>
              <a:off x="7601653" y="509434"/>
              <a:ext cx="16621697" cy="1667857"/>
            </a:xfrm>
            <a:prstGeom prst="rect">
              <a:avLst/>
            </a:prstGeom>
            <a:ln w="12700" cap="flat">
              <a:noFill/>
              <a:miter lim="400000"/>
            </a:ln>
            <a:effectLst/>
          </p:spPr>
        </p:pic>
      </p:grpSp>
      <p:pic>
        <p:nvPicPr>
          <p:cNvPr id="309" name="pasted-movie.png" descr="pasted-movie.png"/>
          <p:cNvPicPr>
            <a:picLocks noChangeAspect="1"/>
          </p:cNvPicPr>
          <p:nvPr/>
        </p:nvPicPr>
        <p:blipFill>
          <a:blip r:embed="rId4">
            <a:extLst/>
          </a:blip>
          <a:stretch>
            <a:fillRect/>
          </a:stretch>
        </p:blipFill>
        <p:spPr>
          <a:xfrm>
            <a:off x="2068878" y="2252620"/>
            <a:ext cx="20246244" cy="2018009"/>
          </a:xfrm>
          <a:prstGeom prst="rect">
            <a:avLst/>
          </a:prstGeom>
          <a:ln w="12700">
            <a:miter lim="400000"/>
          </a:ln>
        </p:spPr>
      </p:pic>
      <p:grpSp>
        <p:nvGrpSpPr>
          <p:cNvPr id="312" name="Image"/>
          <p:cNvGrpSpPr/>
          <p:nvPr/>
        </p:nvGrpSpPr>
        <p:grpSpPr>
          <a:xfrm flipH="1">
            <a:off x="317010" y="4368082"/>
            <a:ext cx="6947739" cy="9085421"/>
            <a:chOff x="0" y="0"/>
            <a:chExt cx="6947738" cy="9085419"/>
          </a:xfrm>
        </p:grpSpPr>
        <p:pic>
          <p:nvPicPr>
            <p:cNvPr id="311" name="Image" descr="Image"/>
            <p:cNvPicPr>
              <a:picLocks noChangeAspect="0"/>
            </p:cNvPicPr>
            <p:nvPr/>
          </p:nvPicPr>
          <p:blipFill>
            <a:blip r:embed="rId5">
              <a:extLst/>
            </a:blip>
            <a:srcRect l="44903" t="0" r="0" b="0"/>
            <a:stretch>
              <a:fillRect/>
            </a:stretch>
          </p:blipFill>
          <p:spPr>
            <a:xfrm>
              <a:off x="215900" y="139700"/>
              <a:ext cx="6515939" cy="8526620"/>
            </a:xfrm>
            <a:prstGeom prst="rect">
              <a:avLst/>
            </a:prstGeom>
            <a:ln>
              <a:noFill/>
            </a:ln>
            <a:effectLst/>
          </p:spPr>
        </p:pic>
        <p:pic>
          <p:nvPicPr>
            <p:cNvPr id="310" name="Image" descr="Image"/>
            <p:cNvPicPr>
              <a:picLocks noChangeAspect="0"/>
            </p:cNvPicPr>
            <p:nvPr/>
          </p:nvPicPr>
          <p:blipFill>
            <a:blip r:embed="rId6">
              <a:extLst/>
            </a:blip>
            <a:stretch>
              <a:fillRect/>
            </a:stretch>
          </p:blipFill>
          <p:spPr>
            <a:xfrm>
              <a:off x="0" y="-1"/>
              <a:ext cx="6947739" cy="9085421"/>
            </a:xfrm>
            <a:prstGeom prst="rect">
              <a:avLst/>
            </a:prstGeom>
            <a:effectLst/>
          </p:spPr>
        </p:pic>
      </p:grpSp>
      <p:sp>
        <p:nvSpPr>
          <p:cNvPr id="313" name="The False Teaching Tongue…"/>
          <p:cNvSpPr/>
          <p:nvPr/>
        </p:nvSpPr>
        <p:spPr>
          <a:xfrm>
            <a:off x="7545547" y="4845205"/>
            <a:ext cx="7901513" cy="8131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41142" indent="-641142" defTabSz="642937">
              <a:lnSpc>
                <a:spcPct val="100000"/>
              </a:lnSpc>
              <a:spcBef>
                <a:spcPts val="1100"/>
              </a:spcBef>
              <a:buSzPct val="50000"/>
              <a:buBlip>
                <a:blip r:embed="rId7"/>
              </a:buBlip>
              <a:defRPr sz="6000">
                <a:solidFill>
                  <a:srgbClr val="000000"/>
                </a:solidFill>
                <a:latin typeface="Century Gothic"/>
                <a:ea typeface="Century Gothic"/>
                <a:cs typeface="Century Gothic"/>
                <a:sym typeface="Century Gothic"/>
              </a:defRPr>
            </a:pPr>
            <a:r>
              <a:t>The False Teaching Tongue</a:t>
            </a:r>
          </a:p>
          <a:p>
            <a:pPr marL="641142" indent="-641142" defTabSz="642937">
              <a:lnSpc>
                <a:spcPct val="100000"/>
              </a:lnSpc>
              <a:spcBef>
                <a:spcPts val="1100"/>
              </a:spcBef>
              <a:buSzPct val="50000"/>
              <a:buBlip>
                <a:blip r:embed="rId7"/>
              </a:buBlip>
              <a:defRPr sz="6000">
                <a:solidFill>
                  <a:srgbClr val="000000"/>
                </a:solidFill>
                <a:latin typeface="Century Gothic"/>
                <a:ea typeface="Century Gothic"/>
                <a:cs typeface="Century Gothic"/>
                <a:sym typeface="Century Gothic"/>
              </a:defRPr>
            </a:pPr>
            <a:r>
              <a:t>The Cursing &amp; Filthy Tongue </a:t>
            </a:r>
          </a:p>
          <a:p>
            <a:pPr marL="641142" indent="-641142" defTabSz="642937">
              <a:lnSpc>
                <a:spcPct val="100000"/>
              </a:lnSpc>
              <a:spcBef>
                <a:spcPts val="1100"/>
              </a:spcBef>
              <a:buSzPct val="50000"/>
              <a:buBlip>
                <a:blip r:embed="rId7"/>
              </a:buBlip>
              <a:defRPr sz="6000">
                <a:solidFill>
                  <a:srgbClr val="000000"/>
                </a:solidFill>
                <a:latin typeface="Century Gothic"/>
                <a:ea typeface="Century Gothic"/>
                <a:cs typeface="Century Gothic"/>
                <a:sym typeface="Century Gothic"/>
              </a:defRPr>
            </a:pPr>
            <a:r>
              <a:t>The Lying Tongue </a:t>
            </a:r>
          </a:p>
          <a:p>
            <a:pPr marL="641142" indent="-641142" defTabSz="642937">
              <a:lnSpc>
                <a:spcPct val="100000"/>
              </a:lnSpc>
              <a:spcBef>
                <a:spcPts val="1100"/>
              </a:spcBef>
              <a:buSzPct val="50000"/>
              <a:buBlip>
                <a:blip r:embed="rId7"/>
              </a:buBlip>
              <a:defRPr sz="6000">
                <a:solidFill>
                  <a:srgbClr val="000000"/>
                </a:solidFill>
                <a:latin typeface="Century Gothic"/>
                <a:ea typeface="Century Gothic"/>
                <a:cs typeface="Century Gothic"/>
                <a:sym typeface="Century Gothic"/>
              </a:defRPr>
            </a:pPr>
            <a:r>
              <a:t>The Complaining Tongue</a:t>
            </a:r>
          </a:p>
          <a:p>
            <a:pPr marL="641142" indent="-641142" defTabSz="642937">
              <a:lnSpc>
                <a:spcPct val="100000"/>
              </a:lnSpc>
              <a:spcBef>
                <a:spcPts val="1100"/>
              </a:spcBef>
              <a:buSzPct val="50000"/>
              <a:buBlip>
                <a:blip r:embed="rId7"/>
              </a:buBlip>
              <a:defRPr sz="6000">
                <a:solidFill>
                  <a:srgbClr val="000000"/>
                </a:solidFill>
                <a:latin typeface="Century Gothic"/>
                <a:ea typeface="Century Gothic"/>
                <a:cs typeface="Century Gothic"/>
                <a:sym typeface="Century Gothic"/>
              </a:defRPr>
            </a:pPr>
            <a:r>
              <a:t>The Silent Tongue</a:t>
            </a:r>
          </a:p>
        </p:txBody>
      </p:sp>
      <p:sp>
        <p:nvSpPr>
          <p:cNvPr id="314" name="The Flattering Tongue…"/>
          <p:cNvSpPr/>
          <p:nvPr/>
        </p:nvSpPr>
        <p:spPr>
          <a:xfrm>
            <a:off x="15990121" y="4845205"/>
            <a:ext cx="7901513" cy="79883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41142" indent="-641142" defTabSz="642937">
              <a:lnSpc>
                <a:spcPct val="100000"/>
              </a:lnSpc>
              <a:spcBef>
                <a:spcPts val="1100"/>
              </a:spcBef>
              <a:buSzPct val="50000"/>
              <a:buBlip>
                <a:blip r:embed="rId7"/>
              </a:buBlip>
              <a:defRPr sz="6000">
                <a:solidFill>
                  <a:srgbClr val="000000"/>
                </a:solidFill>
                <a:latin typeface="Century Gothic"/>
                <a:ea typeface="Century Gothic"/>
                <a:cs typeface="Century Gothic"/>
                <a:sym typeface="Century Gothic"/>
              </a:defRPr>
            </a:pPr>
            <a:r>
              <a:t>The Flattering Tongue </a:t>
            </a:r>
          </a:p>
          <a:p>
            <a:pPr marL="641142" indent="-641142" defTabSz="642937">
              <a:lnSpc>
                <a:spcPct val="100000"/>
              </a:lnSpc>
              <a:spcBef>
                <a:spcPts val="1100"/>
              </a:spcBef>
              <a:buSzPct val="50000"/>
              <a:buBlip>
                <a:blip r:embed="rId7"/>
              </a:buBlip>
              <a:defRPr sz="6000">
                <a:solidFill>
                  <a:srgbClr val="000000"/>
                </a:solidFill>
                <a:latin typeface="Century Gothic"/>
                <a:ea typeface="Century Gothic"/>
                <a:cs typeface="Century Gothic"/>
                <a:sym typeface="Century Gothic"/>
              </a:defRPr>
            </a:pPr>
            <a:r>
              <a:t>The Overused Tongue </a:t>
            </a:r>
          </a:p>
          <a:p>
            <a:pPr marL="641142" indent="-641142" defTabSz="642937">
              <a:lnSpc>
                <a:spcPct val="100000"/>
              </a:lnSpc>
              <a:spcBef>
                <a:spcPts val="1100"/>
              </a:spcBef>
              <a:buSzPct val="50000"/>
              <a:buBlip>
                <a:blip r:embed="rId7"/>
              </a:buBlip>
              <a:defRPr sz="6000">
                <a:solidFill>
                  <a:srgbClr val="000000"/>
                </a:solidFill>
                <a:latin typeface="Century Gothic"/>
                <a:ea typeface="Century Gothic"/>
                <a:cs typeface="Century Gothic"/>
                <a:sym typeface="Century Gothic"/>
              </a:defRPr>
            </a:pPr>
            <a:r>
              <a:t>The Swift Tongue </a:t>
            </a:r>
          </a:p>
          <a:p>
            <a:pPr marL="641142" indent="-641142" defTabSz="642937">
              <a:lnSpc>
                <a:spcPct val="100000"/>
              </a:lnSpc>
              <a:spcBef>
                <a:spcPts val="1100"/>
              </a:spcBef>
              <a:buSzPct val="50000"/>
              <a:buBlip>
                <a:blip r:embed="rId7"/>
              </a:buBlip>
              <a:defRPr sz="6000">
                <a:solidFill>
                  <a:srgbClr val="000000"/>
                </a:solidFill>
                <a:latin typeface="Century Gothic"/>
                <a:ea typeface="Century Gothic"/>
                <a:cs typeface="Century Gothic"/>
                <a:sym typeface="Century Gothic"/>
              </a:defRPr>
            </a:pPr>
            <a:r>
              <a:t>The Backbiting, Tale bearing, &amp; (Gossiping) Tongue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313">
                                            <p:txEl>
                                              <p:pRg st="1" end="1"/>
                                            </p:txEl>
                                          </p:spTgt>
                                        </p:tgtEl>
                                        <p:attrNameLst>
                                          <p:attrName>style.visibility</p:attrName>
                                        </p:attrNameLst>
                                      </p:cBhvr>
                                      <p:to>
                                        <p:strVal val="visible"/>
                                      </p:to>
                                    </p:set>
                                    <p:animEffect filter="wipe(down)" transition="in">
                                      <p:cBhvr>
                                        <p:cTn id="7" dur="2500"/>
                                        <p:tgtEl>
                                          <p:spTgt spid="3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1" fill="hold">
                                  <p:stCondLst>
                                    <p:cond delay="0"/>
                                  </p:stCondLst>
                                  <p:iterate type="el" backwards="0">
                                    <p:tmAbs val="0"/>
                                  </p:iterate>
                                  <p:childTnLst>
                                    <p:set>
                                      <p:cBhvr>
                                        <p:cTn id="11" fill="hold"/>
                                        <p:tgtEl>
                                          <p:spTgt spid="313">
                                            <p:txEl>
                                              <p:pRg st="2" end="2"/>
                                            </p:txEl>
                                          </p:spTgt>
                                        </p:tgtEl>
                                        <p:attrNameLst>
                                          <p:attrName>style.visibility</p:attrName>
                                        </p:attrNameLst>
                                      </p:cBhvr>
                                      <p:to>
                                        <p:strVal val="visible"/>
                                      </p:to>
                                    </p:set>
                                    <p:animEffect filter="wipe(down)" transition="in">
                                      <p:cBhvr>
                                        <p:cTn id="12" dur="2500"/>
                                        <p:tgtEl>
                                          <p:spTgt spid="3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2" grpId="1" fill="hold">
                                  <p:stCondLst>
                                    <p:cond delay="0"/>
                                  </p:stCondLst>
                                  <p:iterate type="el" backwards="0">
                                    <p:tmAbs val="0"/>
                                  </p:iterate>
                                  <p:childTnLst>
                                    <p:set>
                                      <p:cBhvr>
                                        <p:cTn id="16" fill="hold"/>
                                        <p:tgtEl>
                                          <p:spTgt spid="313">
                                            <p:txEl>
                                              <p:pRg st="3" end="3"/>
                                            </p:txEl>
                                          </p:spTgt>
                                        </p:tgtEl>
                                        <p:attrNameLst>
                                          <p:attrName>style.visibility</p:attrName>
                                        </p:attrNameLst>
                                      </p:cBhvr>
                                      <p:to>
                                        <p:strVal val="visible"/>
                                      </p:to>
                                    </p:set>
                                    <p:animEffect filter="wipe(down)" transition="in">
                                      <p:cBhvr>
                                        <p:cTn id="17" dur="2500"/>
                                        <p:tgtEl>
                                          <p:spTgt spid="3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2" grpId="1" fill="hold">
                                  <p:stCondLst>
                                    <p:cond delay="0"/>
                                  </p:stCondLst>
                                  <p:iterate type="el" backwards="0">
                                    <p:tmAbs val="0"/>
                                  </p:iterate>
                                  <p:childTnLst>
                                    <p:set>
                                      <p:cBhvr>
                                        <p:cTn id="21" fill="hold"/>
                                        <p:tgtEl>
                                          <p:spTgt spid="313">
                                            <p:txEl>
                                              <p:pRg st="4" end="4"/>
                                            </p:txEl>
                                          </p:spTgt>
                                        </p:tgtEl>
                                        <p:attrNameLst>
                                          <p:attrName>style.visibility</p:attrName>
                                        </p:attrNameLst>
                                      </p:cBhvr>
                                      <p:to>
                                        <p:strVal val="visible"/>
                                      </p:to>
                                    </p:set>
                                    <p:animEffect filter="wipe(down)" transition="in">
                                      <p:cBhvr>
                                        <p:cTn id="22" dur="2500"/>
                                        <p:tgtEl>
                                          <p:spTgt spid="31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4" presetID="22" grpId="2" fill="hold">
                                  <p:stCondLst>
                                    <p:cond delay="0"/>
                                  </p:stCondLst>
                                  <p:iterate type="el" backwards="0">
                                    <p:tmAbs val="0"/>
                                  </p:iterate>
                                  <p:childTnLst>
                                    <p:set>
                                      <p:cBhvr>
                                        <p:cTn id="26" fill="hold"/>
                                        <p:tgtEl>
                                          <p:spTgt spid="314">
                                            <p:bg/>
                                          </p:spTgt>
                                        </p:tgtEl>
                                        <p:attrNameLst>
                                          <p:attrName>style.visibility</p:attrName>
                                        </p:attrNameLst>
                                      </p:cBhvr>
                                      <p:to>
                                        <p:strVal val="visible"/>
                                      </p:to>
                                    </p:set>
                                    <p:animEffect filter="wipe(down)" transition="in">
                                      <p:cBhvr>
                                        <p:cTn id="27" dur="2500"/>
                                        <p:tgtEl>
                                          <p:spTgt spid="314">
                                            <p:bg/>
                                          </p:spTgt>
                                        </p:tgtEl>
                                      </p:cBhvr>
                                    </p:animEffect>
                                  </p:childTnLst>
                                </p:cTn>
                              </p:par>
                              <p:par>
                                <p:cTn id="28" presetClass="entr" nodeType="withEffect" presetSubtype="4" presetID="22" grpId="2" fill="hold">
                                  <p:stCondLst>
                                    <p:cond delay="0"/>
                                  </p:stCondLst>
                                  <p:iterate type="el" backwards="0">
                                    <p:tmAbs val="0"/>
                                  </p:iterate>
                                  <p:childTnLst>
                                    <p:set>
                                      <p:cBhvr>
                                        <p:cTn id="29" fill="hold"/>
                                        <p:tgtEl>
                                          <p:spTgt spid="314">
                                            <p:txEl>
                                              <p:pRg st="0" end="0"/>
                                            </p:txEl>
                                          </p:spTgt>
                                        </p:tgtEl>
                                        <p:attrNameLst>
                                          <p:attrName>style.visibility</p:attrName>
                                        </p:attrNameLst>
                                      </p:cBhvr>
                                      <p:to>
                                        <p:strVal val="visible"/>
                                      </p:to>
                                    </p:set>
                                    <p:animEffect filter="wipe(down)" transition="in">
                                      <p:cBhvr>
                                        <p:cTn id="30" dur="2500"/>
                                        <p:tgtEl>
                                          <p:spTgt spid="31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4" presetID="22" grpId="2" fill="hold">
                                  <p:stCondLst>
                                    <p:cond delay="0"/>
                                  </p:stCondLst>
                                  <p:iterate type="el" backwards="0">
                                    <p:tmAbs val="0"/>
                                  </p:iterate>
                                  <p:childTnLst>
                                    <p:set>
                                      <p:cBhvr>
                                        <p:cTn id="34" fill="hold"/>
                                        <p:tgtEl>
                                          <p:spTgt spid="314">
                                            <p:txEl>
                                              <p:pRg st="1" end="1"/>
                                            </p:txEl>
                                          </p:spTgt>
                                        </p:tgtEl>
                                        <p:attrNameLst>
                                          <p:attrName>style.visibility</p:attrName>
                                        </p:attrNameLst>
                                      </p:cBhvr>
                                      <p:to>
                                        <p:strVal val="visible"/>
                                      </p:to>
                                    </p:set>
                                    <p:animEffect filter="wipe(down)" transition="in">
                                      <p:cBhvr>
                                        <p:cTn id="35" dur="2500"/>
                                        <p:tgtEl>
                                          <p:spTgt spid="31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4" presetID="22" grpId="2" fill="hold">
                                  <p:stCondLst>
                                    <p:cond delay="0"/>
                                  </p:stCondLst>
                                  <p:iterate type="el" backwards="0">
                                    <p:tmAbs val="0"/>
                                  </p:iterate>
                                  <p:childTnLst>
                                    <p:set>
                                      <p:cBhvr>
                                        <p:cTn id="39" fill="hold"/>
                                        <p:tgtEl>
                                          <p:spTgt spid="314">
                                            <p:txEl>
                                              <p:pRg st="2" end="2"/>
                                            </p:txEl>
                                          </p:spTgt>
                                        </p:tgtEl>
                                        <p:attrNameLst>
                                          <p:attrName>style.visibility</p:attrName>
                                        </p:attrNameLst>
                                      </p:cBhvr>
                                      <p:to>
                                        <p:strVal val="visible"/>
                                      </p:to>
                                    </p:set>
                                    <p:animEffect filter="wipe(down)" transition="in">
                                      <p:cBhvr>
                                        <p:cTn id="40" dur="2500"/>
                                        <p:tgtEl>
                                          <p:spTgt spid="31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4" presetID="22" grpId="2" fill="hold">
                                  <p:stCondLst>
                                    <p:cond delay="0"/>
                                  </p:stCondLst>
                                  <p:iterate type="el" backwards="0">
                                    <p:tmAbs val="0"/>
                                  </p:iterate>
                                  <p:childTnLst>
                                    <p:set>
                                      <p:cBhvr>
                                        <p:cTn id="44" fill="hold"/>
                                        <p:tgtEl>
                                          <p:spTgt spid="314">
                                            <p:txEl>
                                              <p:pRg st="3" end="3"/>
                                            </p:txEl>
                                          </p:spTgt>
                                        </p:tgtEl>
                                        <p:attrNameLst>
                                          <p:attrName>style.visibility</p:attrName>
                                        </p:attrNameLst>
                                      </p:cBhvr>
                                      <p:to>
                                        <p:strVal val="visible"/>
                                      </p:to>
                                    </p:set>
                                    <p:animEffect filter="wipe(down)" transition="in">
                                      <p:cBhvr>
                                        <p:cTn id="45" dur="2500"/>
                                        <p:tgtEl>
                                          <p:spTgt spid="31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3" grpId="1"/>
      <p:bldP build="p" bldLvl="5" animBg="1" rev="0" advAuto="0" spid="314" grpId="2"/>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Rectangle"/>
          <p:cNvSpPr/>
          <p:nvPr/>
        </p:nvSpPr>
        <p:spPr>
          <a:xfrm>
            <a:off x="7406654" y="4445740"/>
            <a:ext cx="16713152" cy="8930105"/>
          </a:xfrm>
          <a:prstGeom prst="rect">
            <a:avLst/>
          </a:prstGeom>
          <a:solidFill>
            <a:srgbClr val="FFFFFF"/>
          </a:solidFill>
          <a:ln w="63500">
            <a:solidFill>
              <a:srgbClr val="000000"/>
            </a:solidFill>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317" name="Rectangle"/>
          <p:cNvSpPr/>
          <p:nvPr/>
        </p:nvSpPr>
        <p:spPr>
          <a:xfrm>
            <a:off x="482981" y="2394440"/>
            <a:ext cx="23575072" cy="1734370"/>
          </a:xfrm>
          <a:prstGeom prst="rect">
            <a:avLst/>
          </a:prstGeom>
          <a:solidFill>
            <a:srgbClr val="000000"/>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grpSp>
        <p:nvGrpSpPr>
          <p:cNvPr id="321" name="Group"/>
          <p:cNvGrpSpPr/>
          <p:nvPr/>
        </p:nvGrpSpPr>
        <p:grpSpPr>
          <a:xfrm>
            <a:off x="158842" y="-172594"/>
            <a:ext cx="24223350" cy="3182004"/>
            <a:chOff x="0" y="0"/>
            <a:chExt cx="24223349" cy="3182002"/>
          </a:xfrm>
        </p:grpSpPr>
        <p:sp>
          <p:nvSpPr>
            <p:cNvPr id="318"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19" name="Image" descr="Image"/>
            <p:cNvPicPr>
              <a:picLocks noChangeAspect="1"/>
            </p:cNvPicPr>
            <p:nvPr/>
          </p:nvPicPr>
          <p:blipFill>
            <a:blip r:embed="rId2">
              <a:extLst/>
            </a:blip>
            <a:stretch>
              <a:fillRect/>
            </a:stretch>
          </p:blipFill>
          <p:spPr>
            <a:xfrm>
              <a:off x="103138" y="0"/>
              <a:ext cx="7563569" cy="3182003"/>
            </a:xfrm>
            <a:prstGeom prst="rect">
              <a:avLst/>
            </a:prstGeom>
            <a:ln w="12700" cap="flat">
              <a:noFill/>
              <a:miter lim="400000"/>
            </a:ln>
            <a:effectLst/>
          </p:spPr>
        </p:pic>
        <p:pic>
          <p:nvPicPr>
            <p:cNvPr id="320" name="pasted-movie.png" descr="pasted-movie.png"/>
            <p:cNvPicPr>
              <a:picLocks noChangeAspect="1"/>
            </p:cNvPicPr>
            <p:nvPr/>
          </p:nvPicPr>
          <p:blipFill>
            <a:blip r:embed="rId3">
              <a:extLst/>
            </a:blip>
            <a:stretch>
              <a:fillRect/>
            </a:stretch>
          </p:blipFill>
          <p:spPr>
            <a:xfrm>
              <a:off x="7601653" y="509434"/>
              <a:ext cx="16621697" cy="1667857"/>
            </a:xfrm>
            <a:prstGeom prst="rect">
              <a:avLst/>
            </a:prstGeom>
            <a:ln w="12700" cap="flat">
              <a:noFill/>
              <a:miter lim="400000"/>
            </a:ln>
            <a:effectLst/>
          </p:spPr>
        </p:pic>
      </p:grpSp>
      <p:pic>
        <p:nvPicPr>
          <p:cNvPr id="322" name="pasted-movie.png" descr="pasted-movie.png"/>
          <p:cNvPicPr>
            <a:picLocks noChangeAspect="1"/>
          </p:cNvPicPr>
          <p:nvPr/>
        </p:nvPicPr>
        <p:blipFill>
          <a:blip r:embed="rId4">
            <a:extLst/>
          </a:blip>
          <a:stretch>
            <a:fillRect/>
          </a:stretch>
        </p:blipFill>
        <p:spPr>
          <a:xfrm>
            <a:off x="2417807" y="1970666"/>
            <a:ext cx="19705420" cy="2402563"/>
          </a:xfrm>
          <a:prstGeom prst="rect">
            <a:avLst/>
          </a:prstGeom>
          <a:ln w="12700">
            <a:miter lim="400000"/>
          </a:ln>
        </p:spPr>
      </p:pic>
      <p:pic>
        <p:nvPicPr>
          <p:cNvPr id="323" name="Image" descr="Image"/>
          <p:cNvPicPr>
            <a:picLocks noChangeAspect="0"/>
          </p:cNvPicPr>
          <p:nvPr/>
        </p:nvPicPr>
        <p:blipFill>
          <a:blip r:embed="rId5">
            <a:extLst/>
          </a:blip>
          <a:stretch>
            <a:fillRect/>
          </a:stretch>
        </p:blipFill>
        <p:spPr>
          <a:xfrm>
            <a:off x="244684" y="3281419"/>
            <a:ext cx="5582958" cy="11258747"/>
          </a:xfrm>
          <a:prstGeom prst="rect">
            <a:avLst/>
          </a:prstGeom>
          <a:ln w="12700">
            <a:miter lim="400000"/>
          </a:ln>
        </p:spPr>
      </p:pic>
      <p:sp>
        <p:nvSpPr>
          <p:cNvPr id="324" name="Jesus says our worship is VAIN when we believe, teach &amp; practice the doctrines of men (Mat 15:1-9)…"/>
          <p:cNvSpPr/>
          <p:nvPr/>
        </p:nvSpPr>
        <p:spPr>
          <a:xfrm>
            <a:off x="7753745" y="4632480"/>
            <a:ext cx="16115676" cy="855662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34709" indent="-634709" defTabSz="642937">
              <a:lnSpc>
                <a:spcPct val="100000"/>
              </a:lnSpc>
              <a:spcBef>
                <a:spcPts val="3300"/>
              </a:spcBef>
              <a:buSzPct val="50000"/>
              <a:buBlip>
                <a:blip r:embed="rId6"/>
              </a:buBlip>
              <a:defRPr sz="7000">
                <a:solidFill>
                  <a:srgbClr val="000000"/>
                </a:solidFill>
                <a:latin typeface="Century Gothic"/>
                <a:ea typeface="Century Gothic"/>
                <a:cs typeface="Century Gothic"/>
                <a:sym typeface="Century Gothic"/>
              </a:defRPr>
            </a:pPr>
            <a:r>
              <a:t>Jesus says our worship is VAIN when we believe, teach &amp; practice the doctrines of men (Mat 15:1-9)</a:t>
            </a:r>
          </a:p>
          <a:p>
            <a:pPr marL="634709" indent="-634709" defTabSz="642937">
              <a:lnSpc>
                <a:spcPct val="100000"/>
              </a:lnSpc>
              <a:spcBef>
                <a:spcPts val="3300"/>
              </a:spcBef>
              <a:buSzPct val="50000"/>
              <a:buBlip>
                <a:blip r:embed="rId6"/>
              </a:buBlip>
              <a:defRPr sz="7000">
                <a:solidFill>
                  <a:srgbClr val="000000"/>
                </a:solidFill>
                <a:latin typeface="Century Gothic"/>
                <a:ea typeface="Century Gothic"/>
                <a:cs typeface="Century Gothic"/>
                <a:sym typeface="Century Gothic"/>
              </a:defRPr>
            </a:pPr>
            <a:r>
              <a:t>When we give God our leftovers (Mal 1:6-8, 10-14)</a:t>
            </a:r>
          </a:p>
          <a:p>
            <a:pPr marL="634709" indent="-634709" defTabSz="642937">
              <a:lnSpc>
                <a:spcPct val="100000"/>
              </a:lnSpc>
              <a:spcBef>
                <a:spcPts val="3300"/>
              </a:spcBef>
              <a:buSzPct val="50000"/>
              <a:buBlip>
                <a:blip r:embed="rId6"/>
              </a:buBlip>
              <a:defRPr sz="7000">
                <a:solidFill>
                  <a:srgbClr val="000000"/>
                </a:solidFill>
                <a:latin typeface="Century Gothic"/>
                <a:ea typeface="Century Gothic"/>
                <a:cs typeface="Century Gothic"/>
                <a:sym typeface="Century Gothic"/>
              </a:defRPr>
            </a:pPr>
            <a:r>
              <a:t>When we are unfaithful to God (Mal 2:10-12; Jn 9:31)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lt" backwards="0">
                                    <p:tmAbs val="0"/>
                                  </p:iterate>
                                  <p:childTnLst>
                                    <p:set>
                                      <p:cBhvr>
                                        <p:cTn id="6" fill="hold"/>
                                        <p:tgtEl>
                                          <p:spTgt spid="324">
                                            <p:txEl>
                                              <p:pRg st="1" end="1"/>
                                            </p:txEl>
                                          </p:spTgt>
                                        </p:tgtEl>
                                        <p:attrNameLst>
                                          <p:attrName>style.visibility</p:attrName>
                                        </p:attrNameLst>
                                      </p:cBhvr>
                                      <p:to>
                                        <p:strVal val="visible"/>
                                      </p:to>
                                    </p:set>
                                    <p:anim calcmode="lin" valueType="num">
                                      <p:cBhvr>
                                        <p:cTn id="7" dur="1500" fill="hold"/>
                                        <p:tgtEl>
                                          <p:spTgt spid="324">
                                            <p:txEl>
                                              <p:pRg st="1" end="1"/>
                                            </p:txEl>
                                          </p:spTgt>
                                        </p:tgtEl>
                                        <p:attrNameLst>
                                          <p:attrName>ppt_x</p:attrName>
                                        </p:attrNameLst>
                                      </p:cBhvr>
                                      <p:tavLst>
                                        <p:tav tm="0">
                                          <p:val>
                                            <p:strVal val="#ppt_x"/>
                                          </p:val>
                                        </p:tav>
                                        <p:tav tm="100000">
                                          <p:val>
                                            <p:strVal val="#ppt_x"/>
                                          </p:val>
                                        </p:tav>
                                      </p:tavLst>
                                    </p:anim>
                                    <p:anim calcmode="lin" valueType="num">
                                      <p:cBhvr>
                                        <p:cTn id="8" dur="1500" fill="hold"/>
                                        <p:tgtEl>
                                          <p:spTgt spid="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1" fill="hold">
                                  <p:stCondLst>
                                    <p:cond delay="0"/>
                                  </p:stCondLst>
                                  <p:iterate type="lt" backwards="0">
                                    <p:tmAbs val="0"/>
                                  </p:iterate>
                                  <p:childTnLst>
                                    <p:set>
                                      <p:cBhvr>
                                        <p:cTn id="12" fill="hold"/>
                                        <p:tgtEl>
                                          <p:spTgt spid="324">
                                            <p:txEl>
                                              <p:pRg st="2" end="2"/>
                                            </p:txEl>
                                          </p:spTgt>
                                        </p:tgtEl>
                                        <p:attrNameLst>
                                          <p:attrName>style.visibility</p:attrName>
                                        </p:attrNameLst>
                                      </p:cBhvr>
                                      <p:to>
                                        <p:strVal val="visible"/>
                                      </p:to>
                                    </p:set>
                                    <p:anim calcmode="lin" valueType="num">
                                      <p:cBhvr>
                                        <p:cTn id="13" dur="1500" fill="hold"/>
                                        <p:tgtEl>
                                          <p:spTgt spid="324">
                                            <p:txEl>
                                              <p:pRg st="2" end="2"/>
                                            </p:txEl>
                                          </p:spTgt>
                                        </p:tgtEl>
                                        <p:attrNameLst>
                                          <p:attrName>ppt_x</p:attrName>
                                        </p:attrNameLst>
                                      </p:cBhvr>
                                      <p:tavLst>
                                        <p:tav tm="0">
                                          <p:val>
                                            <p:strVal val="#ppt_x"/>
                                          </p:val>
                                        </p:tav>
                                        <p:tav tm="100000">
                                          <p:val>
                                            <p:strVal val="#ppt_x"/>
                                          </p:val>
                                        </p:tav>
                                      </p:tavLst>
                                    </p:anim>
                                    <p:anim calcmode="lin" valueType="num">
                                      <p:cBhvr>
                                        <p:cTn id="14" dur="1500" fill="hold"/>
                                        <p:tgtEl>
                                          <p:spTgt spid="324">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4"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Rectangle"/>
          <p:cNvSpPr/>
          <p:nvPr/>
        </p:nvSpPr>
        <p:spPr>
          <a:xfrm>
            <a:off x="7406654" y="4445740"/>
            <a:ext cx="16713152" cy="8930105"/>
          </a:xfrm>
          <a:prstGeom prst="rect">
            <a:avLst/>
          </a:prstGeom>
          <a:solidFill>
            <a:srgbClr val="FFFFFF"/>
          </a:solidFill>
          <a:ln w="63500">
            <a:solidFill>
              <a:srgbClr val="000000"/>
            </a:solidFill>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327" name="Rectangle"/>
          <p:cNvSpPr/>
          <p:nvPr/>
        </p:nvSpPr>
        <p:spPr>
          <a:xfrm>
            <a:off x="482981" y="2394440"/>
            <a:ext cx="23575072" cy="1734370"/>
          </a:xfrm>
          <a:prstGeom prst="rect">
            <a:avLst/>
          </a:prstGeom>
          <a:solidFill>
            <a:srgbClr val="000000"/>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grpSp>
        <p:nvGrpSpPr>
          <p:cNvPr id="331" name="Group"/>
          <p:cNvGrpSpPr/>
          <p:nvPr/>
        </p:nvGrpSpPr>
        <p:grpSpPr>
          <a:xfrm>
            <a:off x="158842" y="-172594"/>
            <a:ext cx="24223350" cy="3182004"/>
            <a:chOff x="0" y="0"/>
            <a:chExt cx="24223349" cy="3182002"/>
          </a:xfrm>
        </p:grpSpPr>
        <p:sp>
          <p:nvSpPr>
            <p:cNvPr id="328"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29" name="Image" descr="Image"/>
            <p:cNvPicPr>
              <a:picLocks noChangeAspect="1"/>
            </p:cNvPicPr>
            <p:nvPr/>
          </p:nvPicPr>
          <p:blipFill>
            <a:blip r:embed="rId2">
              <a:extLst/>
            </a:blip>
            <a:stretch>
              <a:fillRect/>
            </a:stretch>
          </p:blipFill>
          <p:spPr>
            <a:xfrm>
              <a:off x="103138" y="0"/>
              <a:ext cx="7563569" cy="3182003"/>
            </a:xfrm>
            <a:prstGeom prst="rect">
              <a:avLst/>
            </a:prstGeom>
            <a:ln w="12700" cap="flat">
              <a:noFill/>
              <a:miter lim="400000"/>
            </a:ln>
            <a:effectLst/>
          </p:spPr>
        </p:pic>
        <p:pic>
          <p:nvPicPr>
            <p:cNvPr id="330" name="pasted-movie.png" descr="pasted-movie.png"/>
            <p:cNvPicPr>
              <a:picLocks noChangeAspect="1"/>
            </p:cNvPicPr>
            <p:nvPr/>
          </p:nvPicPr>
          <p:blipFill>
            <a:blip r:embed="rId3">
              <a:extLst/>
            </a:blip>
            <a:stretch>
              <a:fillRect/>
            </a:stretch>
          </p:blipFill>
          <p:spPr>
            <a:xfrm>
              <a:off x="7601653" y="509434"/>
              <a:ext cx="16621697" cy="1667857"/>
            </a:xfrm>
            <a:prstGeom prst="rect">
              <a:avLst/>
            </a:prstGeom>
            <a:ln w="12700" cap="flat">
              <a:noFill/>
              <a:miter lim="400000"/>
            </a:ln>
            <a:effectLst/>
          </p:spPr>
        </p:pic>
      </p:grpSp>
      <p:pic>
        <p:nvPicPr>
          <p:cNvPr id="332" name="pasted-movie.png" descr="pasted-movie.png"/>
          <p:cNvPicPr>
            <a:picLocks noChangeAspect="1"/>
          </p:cNvPicPr>
          <p:nvPr/>
        </p:nvPicPr>
        <p:blipFill>
          <a:blip r:embed="rId4">
            <a:extLst/>
          </a:blip>
          <a:stretch>
            <a:fillRect/>
          </a:stretch>
        </p:blipFill>
        <p:spPr>
          <a:xfrm>
            <a:off x="2417807" y="1970666"/>
            <a:ext cx="19705420" cy="2402563"/>
          </a:xfrm>
          <a:prstGeom prst="rect">
            <a:avLst/>
          </a:prstGeom>
          <a:ln w="12700">
            <a:miter lim="400000"/>
          </a:ln>
        </p:spPr>
      </p:pic>
      <p:pic>
        <p:nvPicPr>
          <p:cNvPr id="333" name="Image" descr="Image"/>
          <p:cNvPicPr>
            <a:picLocks noChangeAspect="0"/>
          </p:cNvPicPr>
          <p:nvPr/>
        </p:nvPicPr>
        <p:blipFill>
          <a:blip r:embed="rId5">
            <a:extLst/>
          </a:blip>
          <a:stretch>
            <a:fillRect/>
          </a:stretch>
        </p:blipFill>
        <p:spPr>
          <a:xfrm>
            <a:off x="244684" y="3281419"/>
            <a:ext cx="5582958" cy="11258747"/>
          </a:xfrm>
          <a:prstGeom prst="rect">
            <a:avLst/>
          </a:prstGeom>
          <a:ln w="12700">
            <a:miter lim="400000"/>
          </a:ln>
        </p:spPr>
      </p:pic>
      <p:sp>
        <p:nvSpPr>
          <p:cNvPr id="334" name="Those who worship God “must worship Him in spirit &amp; truth” (John 4:24)…"/>
          <p:cNvSpPr/>
          <p:nvPr/>
        </p:nvSpPr>
        <p:spPr>
          <a:xfrm>
            <a:off x="7705392" y="4535642"/>
            <a:ext cx="16115676" cy="87503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34709" indent="-634709" defTabSz="642937">
              <a:lnSpc>
                <a:spcPct val="100000"/>
              </a:lnSpc>
              <a:spcBef>
                <a:spcPts val="3300"/>
              </a:spcBef>
              <a:buSzPct val="50000"/>
              <a:buBlip>
                <a:blip r:embed="rId6"/>
              </a:buBlip>
              <a:defRPr sz="7500">
                <a:solidFill>
                  <a:srgbClr val="000000"/>
                </a:solidFill>
                <a:latin typeface="Century Gothic"/>
                <a:ea typeface="Century Gothic"/>
                <a:cs typeface="Century Gothic"/>
                <a:sym typeface="Century Gothic"/>
              </a:defRPr>
            </a:pPr>
            <a:r>
              <a:t>Those who worship God “must worship Him in spirit &amp; truth” (John 4:24)</a:t>
            </a:r>
          </a:p>
          <a:p>
            <a:pPr marL="634709" indent="-634709" defTabSz="642937">
              <a:lnSpc>
                <a:spcPct val="100000"/>
              </a:lnSpc>
              <a:spcBef>
                <a:spcPts val="3300"/>
              </a:spcBef>
              <a:buSzPct val="50000"/>
              <a:buBlip>
                <a:blip r:embed="rId6"/>
              </a:buBlip>
              <a:defRPr sz="7500">
                <a:solidFill>
                  <a:srgbClr val="000000"/>
                </a:solidFill>
                <a:latin typeface="Century Gothic"/>
                <a:ea typeface="Century Gothic"/>
                <a:cs typeface="Century Gothic"/>
                <a:sym typeface="Century Gothic"/>
              </a:defRPr>
            </a:pPr>
            <a:r>
              <a:t>We do not have the right to change or take lightly God’s prescribed pattern for worship (Mat 15:1-9; 2 Jn 1:9,10)</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lt" backwards="0">
                                    <p:tmAbs val="0"/>
                                  </p:iterate>
                                  <p:childTnLst>
                                    <p:set>
                                      <p:cBhvr>
                                        <p:cTn id="6" fill="hold"/>
                                        <p:tgtEl>
                                          <p:spTgt spid="334">
                                            <p:txEl>
                                              <p:pRg st="1" end="1"/>
                                            </p:txEl>
                                          </p:spTgt>
                                        </p:tgtEl>
                                        <p:attrNameLst>
                                          <p:attrName>style.visibility</p:attrName>
                                        </p:attrNameLst>
                                      </p:cBhvr>
                                      <p:to>
                                        <p:strVal val="visible"/>
                                      </p:to>
                                    </p:set>
                                    <p:anim calcmode="lin" valueType="num">
                                      <p:cBhvr>
                                        <p:cTn id="7" dur="1500" fill="hold"/>
                                        <p:tgtEl>
                                          <p:spTgt spid="334">
                                            <p:txEl>
                                              <p:pRg st="1" end="1"/>
                                            </p:txEl>
                                          </p:spTgt>
                                        </p:tgtEl>
                                        <p:attrNameLst>
                                          <p:attrName>ppt_x</p:attrName>
                                        </p:attrNameLst>
                                      </p:cBhvr>
                                      <p:tavLst>
                                        <p:tav tm="0">
                                          <p:val>
                                            <p:strVal val="#ppt_x"/>
                                          </p:val>
                                        </p:tav>
                                        <p:tav tm="100000">
                                          <p:val>
                                            <p:strVal val="#ppt_x"/>
                                          </p:val>
                                        </p:tav>
                                      </p:tavLst>
                                    </p:anim>
                                    <p:anim calcmode="lin" valueType="num">
                                      <p:cBhvr>
                                        <p:cTn id="8" dur="1500" fill="hold"/>
                                        <p:tgtEl>
                                          <p:spTgt spid="334">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4"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Rectangle"/>
          <p:cNvSpPr/>
          <p:nvPr/>
        </p:nvSpPr>
        <p:spPr>
          <a:xfrm>
            <a:off x="7406654" y="4445740"/>
            <a:ext cx="16713152" cy="8930105"/>
          </a:xfrm>
          <a:prstGeom prst="rect">
            <a:avLst/>
          </a:prstGeom>
          <a:solidFill>
            <a:srgbClr val="FFFFFF"/>
          </a:solidFill>
          <a:ln w="63500">
            <a:solidFill>
              <a:srgbClr val="000000"/>
            </a:solidFill>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337" name="Rectangle"/>
          <p:cNvSpPr/>
          <p:nvPr/>
        </p:nvSpPr>
        <p:spPr>
          <a:xfrm>
            <a:off x="482981" y="2394440"/>
            <a:ext cx="23575072" cy="1734370"/>
          </a:xfrm>
          <a:prstGeom prst="rect">
            <a:avLst/>
          </a:prstGeom>
          <a:solidFill>
            <a:srgbClr val="000000"/>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grpSp>
        <p:nvGrpSpPr>
          <p:cNvPr id="341" name="Group"/>
          <p:cNvGrpSpPr/>
          <p:nvPr/>
        </p:nvGrpSpPr>
        <p:grpSpPr>
          <a:xfrm>
            <a:off x="158842" y="-172594"/>
            <a:ext cx="24223350" cy="3182004"/>
            <a:chOff x="0" y="0"/>
            <a:chExt cx="24223349" cy="3182002"/>
          </a:xfrm>
        </p:grpSpPr>
        <p:sp>
          <p:nvSpPr>
            <p:cNvPr id="338"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39" name="Image" descr="Image"/>
            <p:cNvPicPr>
              <a:picLocks noChangeAspect="1"/>
            </p:cNvPicPr>
            <p:nvPr/>
          </p:nvPicPr>
          <p:blipFill>
            <a:blip r:embed="rId2">
              <a:extLst/>
            </a:blip>
            <a:stretch>
              <a:fillRect/>
            </a:stretch>
          </p:blipFill>
          <p:spPr>
            <a:xfrm>
              <a:off x="103138" y="0"/>
              <a:ext cx="7563569" cy="3182003"/>
            </a:xfrm>
            <a:prstGeom prst="rect">
              <a:avLst/>
            </a:prstGeom>
            <a:ln w="12700" cap="flat">
              <a:noFill/>
              <a:miter lim="400000"/>
            </a:ln>
            <a:effectLst/>
          </p:spPr>
        </p:pic>
        <p:pic>
          <p:nvPicPr>
            <p:cNvPr id="340" name="pasted-movie.png" descr="pasted-movie.png"/>
            <p:cNvPicPr>
              <a:picLocks noChangeAspect="1"/>
            </p:cNvPicPr>
            <p:nvPr/>
          </p:nvPicPr>
          <p:blipFill>
            <a:blip r:embed="rId3">
              <a:extLst/>
            </a:blip>
            <a:stretch>
              <a:fillRect/>
            </a:stretch>
          </p:blipFill>
          <p:spPr>
            <a:xfrm>
              <a:off x="7601653" y="509434"/>
              <a:ext cx="16621697" cy="1667857"/>
            </a:xfrm>
            <a:prstGeom prst="rect">
              <a:avLst/>
            </a:prstGeom>
            <a:ln w="12700" cap="flat">
              <a:noFill/>
              <a:miter lim="400000"/>
            </a:ln>
            <a:effectLst/>
          </p:spPr>
        </p:pic>
      </p:grpSp>
      <p:pic>
        <p:nvPicPr>
          <p:cNvPr id="342" name="pasted-movie.png" descr="pasted-movie.png"/>
          <p:cNvPicPr>
            <a:picLocks noChangeAspect="1"/>
          </p:cNvPicPr>
          <p:nvPr/>
        </p:nvPicPr>
        <p:blipFill>
          <a:blip r:embed="rId4">
            <a:extLst/>
          </a:blip>
          <a:stretch>
            <a:fillRect/>
          </a:stretch>
        </p:blipFill>
        <p:spPr>
          <a:xfrm>
            <a:off x="2417807" y="1970666"/>
            <a:ext cx="19705420" cy="2402563"/>
          </a:xfrm>
          <a:prstGeom prst="rect">
            <a:avLst/>
          </a:prstGeom>
          <a:ln w="12700">
            <a:miter lim="400000"/>
          </a:ln>
        </p:spPr>
      </p:pic>
      <p:pic>
        <p:nvPicPr>
          <p:cNvPr id="343" name="Image" descr="Image"/>
          <p:cNvPicPr>
            <a:picLocks noChangeAspect="0"/>
          </p:cNvPicPr>
          <p:nvPr/>
        </p:nvPicPr>
        <p:blipFill>
          <a:blip r:embed="rId5">
            <a:extLst/>
          </a:blip>
          <a:stretch>
            <a:fillRect/>
          </a:stretch>
        </p:blipFill>
        <p:spPr>
          <a:xfrm>
            <a:off x="244684" y="3281419"/>
            <a:ext cx="5582958" cy="11258747"/>
          </a:xfrm>
          <a:prstGeom prst="rect">
            <a:avLst/>
          </a:prstGeom>
          <a:ln w="12700">
            <a:miter lim="400000"/>
          </a:ln>
        </p:spPr>
      </p:pic>
      <p:sp>
        <p:nvSpPr>
          <p:cNvPr id="344" name="Lord’s supper (1 Cor. 11:17-34)…"/>
          <p:cNvSpPr/>
          <p:nvPr/>
        </p:nvSpPr>
        <p:spPr>
          <a:xfrm>
            <a:off x="7705392" y="4851555"/>
            <a:ext cx="16115676" cy="8118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34709" indent="-634709" defTabSz="642937">
              <a:lnSpc>
                <a:spcPct val="100000"/>
              </a:lnSpc>
              <a:spcBef>
                <a:spcPts val="4200"/>
              </a:spcBef>
              <a:buSzPct val="50000"/>
              <a:buBlip>
                <a:blip r:embed="rId6"/>
              </a:buBlip>
              <a:defRPr sz="7500">
                <a:solidFill>
                  <a:srgbClr val="000000"/>
                </a:solidFill>
                <a:latin typeface="Century Gothic"/>
                <a:ea typeface="Century Gothic"/>
                <a:cs typeface="Century Gothic"/>
                <a:sym typeface="Century Gothic"/>
              </a:defRPr>
            </a:pPr>
            <a:r>
              <a:rPr b="1"/>
              <a:t>Lord’s supper</a:t>
            </a:r>
            <a:r>
              <a:t> (1 Cor. 11:17-34)</a:t>
            </a:r>
          </a:p>
          <a:p>
            <a:pPr marL="634709" indent="-634709" defTabSz="642937">
              <a:lnSpc>
                <a:spcPct val="100000"/>
              </a:lnSpc>
              <a:spcBef>
                <a:spcPts val="4200"/>
              </a:spcBef>
              <a:buSzPct val="50000"/>
              <a:buBlip>
                <a:blip r:embed="rId6"/>
              </a:buBlip>
              <a:defRPr sz="7500">
                <a:solidFill>
                  <a:srgbClr val="000000"/>
                </a:solidFill>
                <a:latin typeface="Century Gothic"/>
                <a:ea typeface="Century Gothic"/>
                <a:cs typeface="Century Gothic"/>
                <a:sym typeface="Century Gothic"/>
              </a:defRPr>
            </a:pPr>
            <a:r>
              <a:rPr b="1"/>
              <a:t>Praying</a:t>
            </a:r>
            <a:r>
              <a:t> (Mat 6:5-13)</a:t>
            </a:r>
          </a:p>
          <a:p>
            <a:pPr marL="634709" indent="-634709" defTabSz="642937">
              <a:lnSpc>
                <a:spcPct val="100000"/>
              </a:lnSpc>
              <a:spcBef>
                <a:spcPts val="4200"/>
              </a:spcBef>
              <a:buSzPct val="50000"/>
              <a:buBlip>
                <a:blip r:embed="rId6"/>
              </a:buBlip>
              <a:defRPr sz="7500">
                <a:solidFill>
                  <a:srgbClr val="000000"/>
                </a:solidFill>
                <a:latin typeface="Century Gothic"/>
                <a:ea typeface="Century Gothic"/>
                <a:cs typeface="Century Gothic"/>
                <a:sym typeface="Century Gothic"/>
              </a:defRPr>
            </a:pPr>
            <a:r>
              <a:rPr b="1"/>
              <a:t>Preaching</a:t>
            </a:r>
            <a:r>
              <a:t> (2 Tim 4:2-4)</a:t>
            </a:r>
          </a:p>
          <a:p>
            <a:pPr marL="634709" indent="-634709" defTabSz="642937">
              <a:lnSpc>
                <a:spcPct val="100000"/>
              </a:lnSpc>
              <a:spcBef>
                <a:spcPts val="4200"/>
              </a:spcBef>
              <a:buSzPct val="50000"/>
              <a:buBlip>
                <a:blip r:embed="rId6"/>
              </a:buBlip>
              <a:defRPr sz="7500">
                <a:solidFill>
                  <a:srgbClr val="000000"/>
                </a:solidFill>
                <a:latin typeface="Century Gothic"/>
                <a:ea typeface="Century Gothic"/>
                <a:cs typeface="Century Gothic"/>
                <a:sym typeface="Century Gothic"/>
              </a:defRPr>
            </a:pPr>
            <a:r>
              <a:rPr b="1"/>
              <a:t>Giving</a:t>
            </a:r>
            <a:r>
              <a:t> (1 Cor 16:1,2; 2 Cor 8:1-9)</a:t>
            </a:r>
          </a:p>
          <a:p>
            <a:pPr marL="634709" indent="-634709" defTabSz="642937">
              <a:lnSpc>
                <a:spcPct val="100000"/>
              </a:lnSpc>
              <a:spcBef>
                <a:spcPts val="4200"/>
              </a:spcBef>
              <a:buSzPct val="50000"/>
              <a:buBlip>
                <a:blip r:embed="rId6"/>
              </a:buBlip>
              <a:defRPr sz="7500">
                <a:solidFill>
                  <a:srgbClr val="000000"/>
                </a:solidFill>
                <a:latin typeface="Century Gothic"/>
                <a:ea typeface="Century Gothic"/>
                <a:cs typeface="Century Gothic"/>
                <a:sym typeface="Century Gothic"/>
              </a:defRPr>
            </a:pPr>
            <a:r>
              <a:rPr b="1"/>
              <a:t>Music</a:t>
            </a:r>
            <a:r>
              <a:t> (Eph 5:19; Col. 3:16)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lt" backwards="0">
                                    <p:tmAbs val="0"/>
                                  </p:iterate>
                                  <p:childTnLst>
                                    <p:set>
                                      <p:cBhvr>
                                        <p:cTn id="6" fill="hold"/>
                                        <p:tgtEl>
                                          <p:spTgt spid="344">
                                            <p:txEl>
                                              <p:pRg st="1" end="1"/>
                                            </p:txEl>
                                          </p:spTgt>
                                        </p:tgtEl>
                                        <p:attrNameLst>
                                          <p:attrName>style.visibility</p:attrName>
                                        </p:attrNameLst>
                                      </p:cBhvr>
                                      <p:to>
                                        <p:strVal val="visible"/>
                                      </p:to>
                                    </p:set>
                                    <p:anim calcmode="lin" valueType="num">
                                      <p:cBhvr>
                                        <p:cTn id="7" dur="1500" fill="hold"/>
                                        <p:tgtEl>
                                          <p:spTgt spid="344">
                                            <p:txEl>
                                              <p:pRg st="1" end="1"/>
                                            </p:txEl>
                                          </p:spTgt>
                                        </p:tgtEl>
                                        <p:attrNameLst>
                                          <p:attrName>ppt_x</p:attrName>
                                        </p:attrNameLst>
                                      </p:cBhvr>
                                      <p:tavLst>
                                        <p:tav tm="0">
                                          <p:val>
                                            <p:strVal val="#ppt_x"/>
                                          </p:val>
                                        </p:tav>
                                        <p:tav tm="100000">
                                          <p:val>
                                            <p:strVal val="#ppt_x"/>
                                          </p:val>
                                        </p:tav>
                                      </p:tavLst>
                                    </p:anim>
                                    <p:anim calcmode="lin" valueType="num">
                                      <p:cBhvr>
                                        <p:cTn id="8" dur="1500" fill="hold"/>
                                        <p:tgtEl>
                                          <p:spTgt spid="34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1" fill="hold">
                                  <p:stCondLst>
                                    <p:cond delay="0"/>
                                  </p:stCondLst>
                                  <p:iterate type="lt" backwards="0">
                                    <p:tmAbs val="0"/>
                                  </p:iterate>
                                  <p:childTnLst>
                                    <p:set>
                                      <p:cBhvr>
                                        <p:cTn id="12" fill="hold"/>
                                        <p:tgtEl>
                                          <p:spTgt spid="344">
                                            <p:txEl>
                                              <p:pRg st="2" end="2"/>
                                            </p:txEl>
                                          </p:spTgt>
                                        </p:tgtEl>
                                        <p:attrNameLst>
                                          <p:attrName>style.visibility</p:attrName>
                                        </p:attrNameLst>
                                      </p:cBhvr>
                                      <p:to>
                                        <p:strVal val="visible"/>
                                      </p:to>
                                    </p:set>
                                    <p:anim calcmode="lin" valueType="num">
                                      <p:cBhvr>
                                        <p:cTn id="13" dur="1500" fill="hold"/>
                                        <p:tgtEl>
                                          <p:spTgt spid="344">
                                            <p:txEl>
                                              <p:pRg st="2" end="2"/>
                                            </p:txEl>
                                          </p:spTgt>
                                        </p:tgtEl>
                                        <p:attrNameLst>
                                          <p:attrName>ppt_x</p:attrName>
                                        </p:attrNameLst>
                                      </p:cBhvr>
                                      <p:tavLst>
                                        <p:tav tm="0">
                                          <p:val>
                                            <p:strVal val="#ppt_x"/>
                                          </p:val>
                                        </p:tav>
                                        <p:tav tm="100000">
                                          <p:val>
                                            <p:strVal val="#ppt_x"/>
                                          </p:val>
                                        </p:tav>
                                      </p:tavLst>
                                    </p:anim>
                                    <p:anim calcmode="lin" valueType="num">
                                      <p:cBhvr>
                                        <p:cTn id="14" dur="1500" fill="hold"/>
                                        <p:tgtEl>
                                          <p:spTgt spid="34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1" fill="hold">
                                  <p:stCondLst>
                                    <p:cond delay="0"/>
                                  </p:stCondLst>
                                  <p:iterate type="lt" backwards="0">
                                    <p:tmAbs val="0"/>
                                  </p:iterate>
                                  <p:childTnLst>
                                    <p:set>
                                      <p:cBhvr>
                                        <p:cTn id="18" fill="hold"/>
                                        <p:tgtEl>
                                          <p:spTgt spid="344">
                                            <p:txEl>
                                              <p:pRg st="3" end="3"/>
                                            </p:txEl>
                                          </p:spTgt>
                                        </p:tgtEl>
                                        <p:attrNameLst>
                                          <p:attrName>style.visibility</p:attrName>
                                        </p:attrNameLst>
                                      </p:cBhvr>
                                      <p:to>
                                        <p:strVal val="visible"/>
                                      </p:to>
                                    </p:set>
                                    <p:anim calcmode="lin" valueType="num">
                                      <p:cBhvr>
                                        <p:cTn id="19" dur="1500" fill="hold"/>
                                        <p:tgtEl>
                                          <p:spTgt spid="344">
                                            <p:txEl>
                                              <p:pRg st="3" end="3"/>
                                            </p:txEl>
                                          </p:spTgt>
                                        </p:tgtEl>
                                        <p:attrNameLst>
                                          <p:attrName>ppt_x</p:attrName>
                                        </p:attrNameLst>
                                      </p:cBhvr>
                                      <p:tavLst>
                                        <p:tav tm="0">
                                          <p:val>
                                            <p:strVal val="#ppt_x"/>
                                          </p:val>
                                        </p:tav>
                                        <p:tav tm="100000">
                                          <p:val>
                                            <p:strVal val="#ppt_x"/>
                                          </p:val>
                                        </p:tav>
                                      </p:tavLst>
                                    </p:anim>
                                    <p:anim calcmode="lin" valueType="num">
                                      <p:cBhvr>
                                        <p:cTn id="20" dur="1500" fill="hold"/>
                                        <p:tgtEl>
                                          <p:spTgt spid="34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 presetID="2" grpId="1" fill="hold">
                                  <p:stCondLst>
                                    <p:cond delay="0"/>
                                  </p:stCondLst>
                                  <p:iterate type="lt" backwards="0">
                                    <p:tmAbs val="0"/>
                                  </p:iterate>
                                  <p:childTnLst>
                                    <p:set>
                                      <p:cBhvr>
                                        <p:cTn id="24" fill="hold"/>
                                        <p:tgtEl>
                                          <p:spTgt spid="344">
                                            <p:txEl>
                                              <p:pRg st="4" end="4"/>
                                            </p:txEl>
                                          </p:spTgt>
                                        </p:tgtEl>
                                        <p:attrNameLst>
                                          <p:attrName>style.visibility</p:attrName>
                                        </p:attrNameLst>
                                      </p:cBhvr>
                                      <p:to>
                                        <p:strVal val="visible"/>
                                      </p:to>
                                    </p:set>
                                    <p:anim calcmode="lin" valueType="num">
                                      <p:cBhvr>
                                        <p:cTn id="25" dur="1500" fill="hold"/>
                                        <p:tgtEl>
                                          <p:spTgt spid="344">
                                            <p:txEl>
                                              <p:pRg st="4" end="4"/>
                                            </p:txEl>
                                          </p:spTgt>
                                        </p:tgtEl>
                                        <p:attrNameLst>
                                          <p:attrName>ppt_x</p:attrName>
                                        </p:attrNameLst>
                                      </p:cBhvr>
                                      <p:tavLst>
                                        <p:tav tm="0">
                                          <p:val>
                                            <p:strVal val="#ppt_x"/>
                                          </p:val>
                                        </p:tav>
                                        <p:tav tm="100000">
                                          <p:val>
                                            <p:strVal val="#ppt_x"/>
                                          </p:val>
                                        </p:tav>
                                      </p:tavLst>
                                    </p:anim>
                                    <p:anim calcmode="lin" valueType="num">
                                      <p:cBhvr>
                                        <p:cTn id="26" dur="1500" fill="hold"/>
                                        <p:tgtEl>
                                          <p:spTgt spid="344">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4"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Rectangle"/>
          <p:cNvSpPr/>
          <p:nvPr/>
        </p:nvSpPr>
        <p:spPr>
          <a:xfrm>
            <a:off x="8765353" y="4445740"/>
            <a:ext cx="15354453" cy="8930105"/>
          </a:xfrm>
          <a:prstGeom prst="rect">
            <a:avLst/>
          </a:prstGeom>
          <a:solidFill>
            <a:srgbClr val="FFFFFF"/>
          </a:solidFill>
          <a:ln w="63500">
            <a:solidFill>
              <a:srgbClr val="000000"/>
            </a:solidFill>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347" name="Rectangle"/>
          <p:cNvSpPr/>
          <p:nvPr/>
        </p:nvSpPr>
        <p:spPr>
          <a:xfrm>
            <a:off x="482981" y="2394440"/>
            <a:ext cx="23575072" cy="1734370"/>
          </a:xfrm>
          <a:prstGeom prst="rect">
            <a:avLst/>
          </a:prstGeom>
          <a:solidFill>
            <a:srgbClr val="000000"/>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grpSp>
        <p:nvGrpSpPr>
          <p:cNvPr id="351" name="Group"/>
          <p:cNvGrpSpPr/>
          <p:nvPr/>
        </p:nvGrpSpPr>
        <p:grpSpPr>
          <a:xfrm>
            <a:off x="158842" y="-172594"/>
            <a:ext cx="24223350" cy="3182004"/>
            <a:chOff x="0" y="0"/>
            <a:chExt cx="24223349" cy="3182002"/>
          </a:xfrm>
        </p:grpSpPr>
        <p:sp>
          <p:nvSpPr>
            <p:cNvPr id="348"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49" name="Image" descr="Image"/>
            <p:cNvPicPr>
              <a:picLocks noChangeAspect="1"/>
            </p:cNvPicPr>
            <p:nvPr/>
          </p:nvPicPr>
          <p:blipFill>
            <a:blip r:embed="rId2">
              <a:extLst/>
            </a:blip>
            <a:stretch>
              <a:fillRect/>
            </a:stretch>
          </p:blipFill>
          <p:spPr>
            <a:xfrm>
              <a:off x="103138" y="0"/>
              <a:ext cx="7563569" cy="3182003"/>
            </a:xfrm>
            <a:prstGeom prst="rect">
              <a:avLst/>
            </a:prstGeom>
            <a:ln w="12700" cap="flat">
              <a:noFill/>
              <a:miter lim="400000"/>
            </a:ln>
            <a:effectLst/>
          </p:spPr>
        </p:pic>
        <p:pic>
          <p:nvPicPr>
            <p:cNvPr id="350" name="pasted-movie.png" descr="pasted-movie.png"/>
            <p:cNvPicPr>
              <a:picLocks noChangeAspect="1"/>
            </p:cNvPicPr>
            <p:nvPr/>
          </p:nvPicPr>
          <p:blipFill>
            <a:blip r:embed="rId3">
              <a:extLst/>
            </a:blip>
            <a:stretch>
              <a:fillRect/>
            </a:stretch>
          </p:blipFill>
          <p:spPr>
            <a:xfrm>
              <a:off x="7601653" y="509434"/>
              <a:ext cx="16621697" cy="1667857"/>
            </a:xfrm>
            <a:prstGeom prst="rect">
              <a:avLst/>
            </a:prstGeom>
            <a:ln w="12700" cap="flat">
              <a:noFill/>
              <a:miter lim="400000"/>
            </a:ln>
            <a:effectLst/>
          </p:spPr>
        </p:pic>
      </p:grpSp>
      <p:sp>
        <p:nvSpPr>
          <p:cNvPr id="352" name="Our bodies belong to God - they are NOT for sinning (1 Cor 6:13-20; Rom 6:1,11)…"/>
          <p:cNvSpPr/>
          <p:nvPr/>
        </p:nvSpPr>
        <p:spPr>
          <a:xfrm>
            <a:off x="9064091" y="4753046"/>
            <a:ext cx="14756978" cy="83947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34709" indent="-634709" defTabSz="642937">
              <a:lnSpc>
                <a:spcPct val="100000"/>
              </a:lnSpc>
              <a:spcBef>
                <a:spcPts val="3300"/>
              </a:spcBef>
              <a:buSzPct val="50000"/>
              <a:buBlip>
                <a:blip r:embed="rId4"/>
              </a:buBlip>
              <a:defRPr sz="6300">
                <a:solidFill>
                  <a:srgbClr val="000000"/>
                </a:solidFill>
                <a:latin typeface="Century Gothic"/>
                <a:ea typeface="Century Gothic"/>
                <a:cs typeface="Century Gothic"/>
                <a:sym typeface="Century Gothic"/>
              </a:defRPr>
            </a:pPr>
            <a:r>
              <a:t>Our bodies belong to God - they are NOT for sinning (1 Cor 6:13-20; Rom 6:1,11)</a:t>
            </a:r>
          </a:p>
          <a:p>
            <a:pPr marL="634709" indent="-634709" defTabSz="642937">
              <a:lnSpc>
                <a:spcPct val="100000"/>
              </a:lnSpc>
              <a:spcBef>
                <a:spcPts val="3300"/>
              </a:spcBef>
              <a:buSzPct val="50000"/>
              <a:buBlip>
                <a:blip r:embed="rId4"/>
              </a:buBlip>
              <a:defRPr sz="6300">
                <a:solidFill>
                  <a:srgbClr val="000000"/>
                </a:solidFill>
                <a:latin typeface="Century Gothic"/>
                <a:ea typeface="Century Gothic"/>
                <a:cs typeface="Century Gothic"/>
                <a:sym typeface="Century Gothic"/>
              </a:defRPr>
            </a:pPr>
            <a:r>
              <a:t>Where we go, what we do, what we say - all cast a refection upon God - GOOD or BAD (Mat 5:13-16; Phili 2:14-16; Ro. 2:24; 1 Co. 10:32; Titus 2:5, 8, 10; 1 Pe. 2:12; 3:16)</a:t>
            </a:r>
          </a:p>
        </p:txBody>
      </p:sp>
      <p:pic>
        <p:nvPicPr>
          <p:cNvPr id="353" name="pasted-movie.png" descr="pasted-movie.png"/>
          <p:cNvPicPr>
            <a:picLocks noChangeAspect="1"/>
          </p:cNvPicPr>
          <p:nvPr/>
        </p:nvPicPr>
        <p:blipFill>
          <a:blip r:embed="rId5">
            <a:extLst/>
          </a:blip>
          <a:stretch>
            <a:fillRect/>
          </a:stretch>
        </p:blipFill>
        <p:spPr>
          <a:xfrm>
            <a:off x="1926752" y="2046477"/>
            <a:ext cx="20530496" cy="2177477"/>
          </a:xfrm>
          <a:prstGeom prst="rect">
            <a:avLst/>
          </a:prstGeom>
          <a:ln w="12700">
            <a:miter lim="400000"/>
          </a:ln>
        </p:spPr>
      </p:pic>
      <p:pic>
        <p:nvPicPr>
          <p:cNvPr id="354" name="Image" descr="Image"/>
          <p:cNvPicPr>
            <a:picLocks noChangeAspect="1"/>
          </p:cNvPicPr>
          <p:nvPr/>
        </p:nvPicPr>
        <p:blipFill>
          <a:blip r:embed="rId6">
            <a:extLst/>
          </a:blip>
          <a:srcRect l="14040" t="0" r="0" b="0"/>
          <a:stretch>
            <a:fillRect/>
          </a:stretch>
        </p:blipFill>
        <p:spPr>
          <a:xfrm>
            <a:off x="550416" y="4453604"/>
            <a:ext cx="7730735" cy="8993476"/>
          </a:xfrm>
          <a:prstGeom prst="rect">
            <a:avLst/>
          </a:prstGeom>
          <a:ln w="63500">
            <a:solidFill>
              <a:srgbClr val="000000"/>
            </a:solidFill>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lt" backwards="0">
                                    <p:tmAbs val="0"/>
                                  </p:iterate>
                                  <p:childTnLst>
                                    <p:set>
                                      <p:cBhvr>
                                        <p:cTn id="6" fill="hold"/>
                                        <p:tgtEl>
                                          <p:spTgt spid="352">
                                            <p:txEl>
                                              <p:pRg st="1" end="1"/>
                                            </p:txEl>
                                          </p:spTgt>
                                        </p:tgtEl>
                                        <p:attrNameLst>
                                          <p:attrName>style.visibility</p:attrName>
                                        </p:attrNameLst>
                                      </p:cBhvr>
                                      <p:to>
                                        <p:strVal val="visible"/>
                                      </p:to>
                                    </p:set>
                                    <p:anim calcmode="lin" valueType="num">
                                      <p:cBhvr>
                                        <p:cTn id="7" dur="1500" fill="hold"/>
                                        <p:tgtEl>
                                          <p:spTgt spid="352">
                                            <p:txEl>
                                              <p:pRg st="1" end="1"/>
                                            </p:txEl>
                                          </p:spTgt>
                                        </p:tgtEl>
                                        <p:attrNameLst>
                                          <p:attrName>ppt_x</p:attrName>
                                        </p:attrNameLst>
                                      </p:cBhvr>
                                      <p:tavLst>
                                        <p:tav tm="0">
                                          <p:val>
                                            <p:strVal val="#ppt_x"/>
                                          </p:val>
                                        </p:tav>
                                        <p:tav tm="100000">
                                          <p:val>
                                            <p:strVal val="#ppt_x"/>
                                          </p:val>
                                        </p:tav>
                                      </p:tavLst>
                                    </p:anim>
                                    <p:anim calcmode="lin" valueType="num">
                                      <p:cBhvr>
                                        <p:cTn id="8" dur="1500" fill="hold"/>
                                        <p:tgtEl>
                                          <p:spTgt spid="352">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2"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Rectangle"/>
          <p:cNvSpPr/>
          <p:nvPr/>
        </p:nvSpPr>
        <p:spPr>
          <a:xfrm>
            <a:off x="8765353" y="4445740"/>
            <a:ext cx="15354453" cy="8930105"/>
          </a:xfrm>
          <a:prstGeom prst="rect">
            <a:avLst/>
          </a:prstGeom>
          <a:solidFill>
            <a:srgbClr val="FFFFFF"/>
          </a:solidFill>
          <a:ln w="63500">
            <a:solidFill>
              <a:srgbClr val="000000"/>
            </a:solidFill>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357" name="Rectangle"/>
          <p:cNvSpPr/>
          <p:nvPr/>
        </p:nvSpPr>
        <p:spPr>
          <a:xfrm>
            <a:off x="482981" y="2394440"/>
            <a:ext cx="23575072" cy="1734370"/>
          </a:xfrm>
          <a:prstGeom prst="rect">
            <a:avLst/>
          </a:prstGeom>
          <a:solidFill>
            <a:srgbClr val="000000"/>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grpSp>
        <p:nvGrpSpPr>
          <p:cNvPr id="361" name="Group"/>
          <p:cNvGrpSpPr/>
          <p:nvPr/>
        </p:nvGrpSpPr>
        <p:grpSpPr>
          <a:xfrm>
            <a:off x="158842" y="-172594"/>
            <a:ext cx="24223350" cy="3182004"/>
            <a:chOff x="0" y="0"/>
            <a:chExt cx="24223349" cy="3182002"/>
          </a:xfrm>
        </p:grpSpPr>
        <p:sp>
          <p:nvSpPr>
            <p:cNvPr id="358"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59" name="Image" descr="Image"/>
            <p:cNvPicPr>
              <a:picLocks noChangeAspect="1"/>
            </p:cNvPicPr>
            <p:nvPr/>
          </p:nvPicPr>
          <p:blipFill>
            <a:blip r:embed="rId2">
              <a:extLst/>
            </a:blip>
            <a:stretch>
              <a:fillRect/>
            </a:stretch>
          </p:blipFill>
          <p:spPr>
            <a:xfrm>
              <a:off x="103138" y="0"/>
              <a:ext cx="7563569" cy="3182003"/>
            </a:xfrm>
            <a:prstGeom prst="rect">
              <a:avLst/>
            </a:prstGeom>
            <a:ln w="12700" cap="flat">
              <a:noFill/>
              <a:miter lim="400000"/>
            </a:ln>
            <a:effectLst/>
          </p:spPr>
        </p:pic>
        <p:pic>
          <p:nvPicPr>
            <p:cNvPr id="360" name="pasted-movie.png" descr="pasted-movie.png"/>
            <p:cNvPicPr>
              <a:picLocks noChangeAspect="1"/>
            </p:cNvPicPr>
            <p:nvPr/>
          </p:nvPicPr>
          <p:blipFill>
            <a:blip r:embed="rId3">
              <a:extLst/>
            </a:blip>
            <a:stretch>
              <a:fillRect/>
            </a:stretch>
          </p:blipFill>
          <p:spPr>
            <a:xfrm>
              <a:off x="7601653" y="509434"/>
              <a:ext cx="16621697" cy="1667857"/>
            </a:xfrm>
            <a:prstGeom prst="rect">
              <a:avLst/>
            </a:prstGeom>
            <a:ln w="12700" cap="flat">
              <a:noFill/>
              <a:miter lim="400000"/>
            </a:ln>
            <a:effectLst/>
          </p:spPr>
        </p:pic>
      </p:grpSp>
      <p:sp>
        <p:nvSpPr>
          <p:cNvPr id="362" name="We are to be holy (1 Pet 1:13ff; 2 Cor 6:14-7:1; Rom 12:1,2)…"/>
          <p:cNvSpPr/>
          <p:nvPr/>
        </p:nvSpPr>
        <p:spPr>
          <a:xfrm>
            <a:off x="8827123" y="4378081"/>
            <a:ext cx="15230912" cy="9045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34709" indent="-634709" defTabSz="642937">
              <a:lnSpc>
                <a:spcPct val="100000"/>
              </a:lnSpc>
              <a:spcBef>
                <a:spcPts val="1200"/>
              </a:spcBef>
              <a:buSzPct val="50000"/>
              <a:buBlip>
                <a:blip r:embed="rId4"/>
              </a:buBlip>
              <a:defRPr sz="6300">
                <a:solidFill>
                  <a:srgbClr val="000000"/>
                </a:solidFill>
                <a:latin typeface="Century Gothic"/>
                <a:ea typeface="Century Gothic"/>
                <a:cs typeface="Century Gothic"/>
                <a:sym typeface="Century Gothic"/>
              </a:defRPr>
            </a:pPr>
            <a:r>
              <a:rPr b="1"/>
              <a:t>We are to be holy</a:t>
            </a:r>
            <a:r>
              <a:t> (1 Pet 1:13ff; 2 Cor 6:14-7:1; Rom 12:1,2)</a:t>
            </a:r>
          </a:p>
          <a:p>
            <a:pPr marL="1091909" indent="-634709" defTabSz="642937">
              <a:lnSpc>
                <a:spcPct val="100000"/>
              </a:lnSpc>
              <a:spcBef>
                <a:spcPts val="1200"/>
              </a:spcBef>
              <a:buSzPct val="50000"/>
              <a:buBlip>
                <a:blip r:embed="rId5"/>
              </a:buBlip>
              <a:defRPr sz="6000">
                <a:solidFill>
                  <a:srgbClr val="000000"/>
                </a:solidFill>
                <a:latin typeface="Century Gothic"/>
                <a:ea typeface="Century Gothic"/>
                <a:cs typeface="Century Gothic"/>
                <a:sym typeface="Century Gothic"/>
              </a:defRPr>
            </a:pPr>
            <a:r>
              <a:t>Do the clothes we wear profess holiness? (1 Tim 2:9,10; 1 Pt 3:1-4) </a:t>
            </a:r>
          </a:p>
          <a:p>
            <a:pPr marL="1091909" indent="-634709" defTabSz="642937">
              <a:lnSpc>
                <a:spcPct val="100000"/>
              </a:lnSpc>
              <a:spcBef>
                <a:spcPts val="1200"/>
              </a:spcBef>
              <a:buSzPct val="50000"/>
              <a:buBlip>
                <a:blip r:embed="rId5"/>
              </a:buBlip>
              <a:defRPr sz="6000">
                <a:solidFill>
                  <a:srgbClr val="000000"/>
                </a:solidFill>
                <a:latin typeface="Century Gothic"/>
                <a:ea typeface="Century Gothic"/>
                <a:cs typeface="Century Gothic"/>
                <a:sym typeface="Century Gothic"/>
              </a:defRPr>
            </a:pPr>
            <a:r>
              <a:t>Do the places we frequent profess holiness? (1 Cor 10:20,21; 8:10)</a:t>
            </a:r>
          </a:p>
          <a:p>
            <a:pPr marL="1091909" indent="-634709" defTabSz="642937">
              <a:lnSpc>
                <a:spcPct val="100000"/>
              </a:lnSpc>
              <a:spcBef>
                <a:spcPts val="1200"/>
              </a:spcBef>
              <a:buSzPct val="50000"/>
              <a:buBlip>
                <a:blip r:embed="rId5"/>
              </a:buBlip>
              <a:defRPr sz="6000">
                <a:solidFill>
                  <a:srgbClr val="000000"/>
                </a:solidFill>
                <a:latin typeface="Century Gothic"/>
                <a:ea typeface="Century Gothic"/>
                <a:cs typeface="Century Gothic"/>
                <a:sym typeface="Century Gothic"/>
              </a:defRPr>
            </a:pPr>
            <a:r>
              <a:t>Does the entertainment we enjoy and allow into our minds profess holiness? (Phili 4:8)</a:t>
            </a:r>
          </a:p>
        </p:txBody>
      </p:sp>
      <p:pic>
        <p:nvPicPr>
          <p:cNvPr id="363" name="pasted-movie.png" descr="pasted-movie.png"/>
          <p:cNvPicPr>
            <a:picLocks noChangeAspect="1"/>
          </p:cNvPicPr>
          <p:nvPr/>
        </p:nvPicPr>
        <p:blipFill>
          <a:blip r:embed="rId6">
            <a:extLst/>
          </a:blip>
          <a:stretch>
            <a:fillRect/>
          </a:stretch>
        </p:blipFill>
        <p:spPr>
          <a:xfrm>
            <a:off x="1926752" y="2046477"/>
            <a:ext cx="20530496" cy="2177477"/>
          </a:xfrm>
          <a:prstGeom prst="rect">
            <a:avLst/>
          </a:prstGeom>
          <a:ln w="12700">
            <a:miter lim="400000"/>
          </a:ln>
        </p:spPr>
      </p:pic>
      <p:pic>
        <p:nvPicPr>
          <p:cNvPr id="364" name="Image" descr="Image"/>
          <p:cNvPicPr>
            <a:picLocks noChangeAspect="1"/>
          </p:cNvPicPr>
          <p:nvPr/>
        </p:nvPicPr>
        <p:blipFill>
          <a:blip r:embed="rId7">
            <a:extLst/>
          </a:blip>
          <a:srcRect l="14040" t="0" r="0" b="0"/>
          <a:stretch>
            <a:fillRect/>
          </a:stretch>
        </p:blipFill>
        <p:spPr>
          <a:xfrm>
            <a:off x="550416" y="4453604"/>
            <a:ext cx="7730735" cy="8993476"/>
          </a:xfrm>
          <a:prstGeom prst="rect">
            <a:avLst/>
          </a:prstGeom>
          <a:ln w="63500">
            <a:solidFill>
              <a:srgbClr val="000000"/>
            </a:solidFill>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lt" backwards="0">
                                    <p:tmAbs val="0"/>
                                  </p:iterate>
                                  <p:childTnLst>
                                    <p:set>
                                      <p:cBhvr>
                                        <p:cTn id="6" fill="hold"/>
                                        <p:tgtEl>
                                          <p:spTgt spid="362">
                                            <p:txEl>
                                              <p:pRg st="1" end="1"/>
                                            </p:txEl>
                                          </p:spTgt>
                                        </p:tgtEl>
                                        <p:attrNameLst>
                                          <p:attrName>style.visibility</p:attrName>
                                        </p:attrNameLst>
                                      </p:cBhvr>
                                      <p:to>
                                        <p:strVal val="visible"/>
                                      </p:to>
                                    </p:set>
                                    <p:anim calcmode="lin" valueType="num">
                                      <p:cBhvr>
                                        <p:cTn id="7" dur="1500" fill="hold"/>
                                        <p:tgtEl>
                                          <p:spTgt spid="362">
                                            <p:txEl>
                                              <p:pRg st="1" end="1"/>
                                            </p:txEl>
                                          </p:spTgt>
                                        </p:tgtEl>
                                        <p:attrNameLst>
                                          <p:attrName>ppt_x</p:attrName>
                                        </p:attrNameLst>
                                      </p:cBhvr>
                                      <p:tavLst>
                                        <p:tav tm="0">
                                          <p:val>
                                            <p:strVal val="#ppt_x"/>
                                          </p:val>
                                        </p:tav>
                                        <p:tav tm="100000">
                                          <p:val>
                                            <p:strVal val="#ppt_x"/>
                                          </p:val>
                                        </p:tav>
                                      </p:tavLst>
                                    </p:anim>
                                    <p:anim calcmode="lin" valueType="num">
                                      <p:cBhvr>
                                        <p:cTn id="8" dur="1500" fill="hold"/>
                                        <p:tgtEl>
                                          <p:spTgt spid="36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1" fill="hold">
                                  <p:stCondLst>
                                    <p:cond delay="0"/>
                                  </p:stCondLst>
                                  <p:iterate type="lt" backwards="0">
                                    <p:tmAbs val="0"/>
                                  </p:iterate>
                                  <p:childTnLst>
                                    <p:set>
                                      <p:cBhvr>
                                        <p:cTn id="12" fill="hold"/>
                                        <p:tgtEl>
                                          <p:spTgt spid="362">
                                            <p:txEl>
                                              <p:pRg st="2" end="2"/>
                                            </p:txEl>
                                          </p:spTgt>
                                        </p:tgtEl>
                                        <p:attrNameLst>
                                          <p:attrName>style.visibility</p:attrName>
                                        </p:attrNameLst>
                                      </p:cBhvr>
                                      <p:to>
                                        <p:strVal val="visible"/>
                                      </p:to>
                                    </p:set>
                                    <p:anim calcmode="lin" valueType="num">
                                      <p:cBhvr>
                                        <p:cTn id="13" dur="1500" fill="hold"/>
                                        <p:tgtEl>
                                          <p:spTgt spid="362">
                                            <p:txEl>
                                              <p:pRg st="2" end="2"/>
                                            </p:txEl>
                                          </p:spTgt>
                                        </p:tgtEl>
                                        <p:attrNameLst>
                                          <p:attrName>ppt_x</p:attrName>
                                        </p:attrNameLst>
                                      </p:cBhvr>
                                      <p:tavLst>
                                        <p:tav tm="0">
                                          <p:val>
                                            <p:strVal val="#ppt_x"/>
                                          </p:val>
                                        </p:tav>
                                        <p:tav tm="100000">
                                          <p:val>
                                            <p:strVal val="#ppt_x"/>
                                          </p:val>
                                        </p:tav>
                                      </p:tavLst>
                                    </p:anim>
                                    <p:anim calcmode="lin" valueType="num">
                                      <p:cBhvr>
                                        <p:cTn id="14" dur="1500" fill="hold"/>
                                        <p:tgtEl>
                                          <p:spTgt spid="36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1" fill="hold">
                                  <p:stCondLst>
                                    <p:cond delay="0"/>
                                  </p:stCondLst>
                                  <p:iterate type="lt" backwards="0">
                                    <p:tmAbs val="0"/>
                                  </p:iterate>
                                  <p:childTnLst>
                                    <p:set>
                                      <p:cBhvr>
                                        <p:cTn id="18" fill="hold"/>
                                        <p:tgtEl>
                                          <p:spTgt spid="362">
                                            <p:txEl>
                                              <p:pRg st="3" end="3"/>
                                            </p:txEl>
                                          </p:spTgt>
                                        </p:tgtEl>
                                        <p:attrNameLst>
                                          <p:attrName>style.visibility</p:attrName>
                                        </p:attrNameLst>
                                      </p:cBhvr>
                                      <p:to>
                                        <p:strVal val="visible"/>
                                      </p:to>
                                    </p:set>
                                    <p:anim calcmode="lin" valueType="num">
                                      <p:cBhvr>
                                        <p:cTn id="19" dur="1500" fill="hold"/>
                                        <p:tgtEl>
                                          <p:spTgt spid="362">
                                            <p:txEl>
                                              <p:pRg st="3" end="3"/>
                                            </p:txEl>
                                          </p:spTgt>
                                        </p:tgtEl>
                                        <p:attrNameLst>
                                          <p:attrName>ppt_x</p:attrName>
                                        </p:attrNameLst>
                                      </p:cBhvr>
                                      <p:tavLst>
                                        <p:tav tm="0">
                                          <p:val>
                                            <p:strVal val="#ppt_x"/>
                                          </p:val>
                                        </p:tav>
                                        <p:tav tm="100000">
                                          <p:val>
                                            <p:strVal val="#ppt_x"/>
                                          </p:val>
                                        </p:tav>
                                      </p:tavLst>
                                    </p:anim>
                                    <p:anim calcmode="lin" valueType="num">
                                      <p:cBhvr>
                                        <p:cTn id="20" dur="1500" fill="hold"/>
                                        <p:tgtEl>
                                          <p:spTgt spid="362">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2"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Rectangle"/>
          <p:cNvSpPr/>
          <p:nvPr/>
        </p:nvSpPr>
        <p:spPr>
          <a:xfrm>
            <a:off x="8765353" y="4445740"/>
            <a:ext cx="15354453" cy="8930105"/>
          </a:xfrm>
          <a:prstGeom prst="rect">
            <a:avLst/>
          </a:prstGeom>
          <a:solidFill>
            <a:srgbClr val="FFFFFF"/>
          </a:solidFill>
          <a:ln w="63500">
            <a:solidFill>
              <a:srgbClr val="000000"/>
            </a:solidFill>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367" name="Rectangle"/>
          <p:cNvSpPr/>
          <p:nvPr/>
        </p:nvSpPr>
        <p:spPr>
          <a:xfrm>
            <a:off x="482981" y="2394440"/>
            <a:ext cx="23575072" cy="1734370"/>
          </a:xfrm>
          <a:prstGeom prst="rect">
            <a:avLst/>
          </a:prstGeom>
          <a:solidFill>
            <a:srgbClr val="000000"/>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grpSp>
        <p:nvGrpSpPr>
          <p:cNvPr id="371" name="Group"/>
          <p:cNvGrpSpPr/>
          <p:nvPr/>
        </p:nvGrpSpPr>
        <p:grpSpPr>
          <a:xfrm>
            <a:off x="158842" y="-172594"/>
            <a:ext cx="24223350" cy="3182004"/>
            <a:chOff x="0" y="0"/>
            <a:chExt cx="24223349" cy="3182002"/>
          </a:xfrm>
        </p:grpSpPr>
        <p:sp>
          <p:nvSpPr>
            <p:cNvPr id="368"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69" name="Image" descr="Image"/>
            <p:cNvPicPr>
              <a:picLocks noChangeAspect="1"/>
            </p:cNvPicPr>
            <p:nvPr/>
          </p:nvPicPr>
          <p:blipFill>
            <a:blip r:embed="rId2">
              <a:extLst/>
            </a:blip>
            <a:stretch>
              <a:fillRect/>
            </a:stretch>
          </p:blipFill>
          <p:spPr>
            <a:xfrm>
              <a:off x="103138" y="0"/>
              <a:ext cx="7563569" cy="3182003"/>
            </a:xfrm>
            <a:prstGeom prst="rect">
              <a:avLst/>
            </a:prstGeom>
            <a:ln w="12700" cap="flat">
              <a:noFill/>
              <a:miter lim="400000"/>
            </a:ln>
            <a:effectLst/>
          </p:spPr>
        </p:pic>
        <p:pic>
          <p:nvPicPr>
            <p:cNvPr id="370" name="pasted-movie.png" descr="pasted-movie.png"/>
            <p:cNvPicPr>
              <a:picLocks noChangeAspect="1"/>
            </p:cNvPicPr>
            <p:nvPr/>
          </p:nvPicPr>
          <p:blipFill>
            <a:blip r:embed="rId3">
              <a:extLst/>
            </a:blip>
            <a:stretch>
              <a:fillRect/>
            </a:stretch>
          </p:blipFill>
          <p:spPr>
            <a:xfrm>
              <a:off x="7601653" y="509434"/>
              <a:ext cx="16621697" cy="1667857"/>
            </a:xfrm>
            <a:prstGeom prst="rect">
              <a:avLst/>
            </a:prstGeom>
            <a:ln w="12700" cap="flat">
              <a:noFill/>
              <a:miter lim="400000"/>
            </a:ln>
            <a:effectLst/>
          </p:spPr>
        </p:pic>
      </p:grpSp>
      <p:sp>
        <p:nvSpPr>
          <p:cNvPr id="372" name="The Lord’s church (Mat 16:18; 1 Cor 3:16; Eph 5:23-27)…"/>
          <p:cNvSpPr/>
          <p:nvPr/>
        </p:nvSpPr>
        <p:spPr>
          <a:xfrm>
            <a:off x="8827123" y="4699155"/>
            <a:ext cx="15230912" cy="8423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34709" indent="-634709" defTabSz="642937">
              <a:lnSpc>
                <a:spcPct val="100000"/>
              </a:lnSpc>
              <a:spcBef>
                <a:spcPts val="1200"/>
              </a:spcBef>
              <a:buSzPct val="50000"/>
              <a:buBlip>
                <a:blip r:embed="rId4"/>
              </a:buBlip>
              <a:defRPr sz="6300">
                <a:solidFill>
                  <a:srgbClr val="000000"/>
                </a:solidFill>
                <a:latin typeface="Century Gothic"/>
                <a:ea typeface="Century Gothic"/>
                <a:cs typeface="Century Gothic"/>
                <a:sym typeface="Century Gothic"/>
              </a:defRPr>
            </a:pPr>
            <a:r>
              <a:t>The Lord’s church (Mat 16:18; 1 Cor 3:16; Eph 5:23-27)</a:t>
            </a:r>
          </a:p>
          <a:p>
            <a:pPr marL="634709" indent="-634709" defTabSz="642937">
              <a:lnSpc>
                <a:spcPct val="100000"/>
              </a:lnSpc>
              <a:spcBef>
                <a:spcPts val="1200"/>
              </a:spcBef>
              <a:buSzPct val="50000"/>
              <a:buBlip>
                <a:blip r:embed="rId4"/>
              </a:buBlip>
              <a:defRPr sz="6300">
                <a:solidFill>
                  <a:srgbClr val="000000"/>
                </a:solidFill>
                <a:latin typeface="Century Gothic"/>
                <a:ea typeface="Century Gothic"/>
                <a:cs typeface="Century Gothic"/>
                <a:sym typeface="Century Gothic"/>
              </a:defRPr>
            </a:pPr>
            <a:r>
              <a:t>The Lord’s money (Acts 5:4; 1 Cor 16:1,2)</a:t>
            </a:r>
          </a:p>
          <a:p>
            <a:pPr marL="634709" indent="-634709" defTabSz="642937">
              <a:lnSpc>
                <a:spcPct val="100000"/>
              </a:lnSpc>
              <a:spcBef>
                <a:spcPts val="1200"/>
              </a:spcBef>
              <a:buSzPct val="50000"/>
              <a:buBlip>
                <a:blip r:embed="rId4"/>
              </a:buBlip>
              <a:defRPr sz="6300">
                <a:solidFill>
                  <a:srgbClr val="000000"/>
                </a:solidFill>
                <a:latin typeface="Century Gothic"/>
                <a:ea typeface="Century Gothic"/>
                <a:cs typeface="Century Gothic"/>
                <a:sym typeface="Century Gothic"/>
              </a:defRPr>
            </a:pPr>
            <a:r>
              <a:t>The Lord’s institution of marriage (Gen 2:24; Mat 19:3-9; Heb 13:4)</a:t>
            </a:r>
          </a:p>
          <a:p>
            <a:pPr marL="634709" indent="-634709" defTabSz="642937">
              <a:lnSpc>
                <a:spcPct val="100000"/>
              </a:lnSpc>
              <a:spcBef>
                <a:spcPts val="1200"/>
              </a:spcBef>
              <a:buSzPct val="50000"/>
              <a:buBlip>
                <a:blip r:embed="rId4"/>
              </a:buBlip>
              <a:defRPr sz="6300">
                <a:solidFill>
                  <a:srgbClr val="000000"/>
                </a:solidFill>
                <a:latin typeface="Century Gothic"/>
                <a:ea typeface="Century Gothic"/>
                <a:cs typeface="Century Gothic"/>
                <a:sym typeface="Century Gothic"/>
              </a:defRPr>
            </a:pPr>
            <a:r>
              <a:t>The Lord’s revelation of Himself (2 Tim 2:15; 4:2-5; 1 Pet 4:11; 2 Pet 3:16-18)</a:t>
            </a:r>
          </a:p>
        </p:txBody>
      </p:sp>
      <p:pic>
        <p:nvPicPr>
          <p:cNvPr id="373" name="pasted-movie.png" descr="pasted-movie.png"/>
          <p:cNvPicPr>
            <a:picLocks noChangeAspect="1"/>
          </p:cNvPicPr>
          <p:nvPr/>
        </p:nvPicPr>
        <p:blipFill>
          <a:blip r:embed="rId5">
            <a:extLst/>
          </a:blip>
          <a:stretch>
            <a:fillRect/>
          </a:stretch>
        </p:blipFill>
        <p:spPr>
          <a:xfrm>
            <a:off x="1531539" y="1907365"/>
            <a:ext cx="21320922" cy="2299103"/>
          </a:xfrm>
          <a:prstGeom prst="rect">
            <a:avLst/>
          </a:prstGeom>
          <a:ln w="12700">
            <a:miter lim="400000"/>
          </a:ln>
        </p:spPr>
      </p:pic>
      <p:pic>
        <p:nvPicPr>
          <p:cNvPr id="374" name="Image" descr="Image"/>
          <p:cNvPicPr>
            <a:picLocks noChangeAspect="0"/>
          </p:cNvPicPr>
          <p:nvPr/>
        </p:nvPicPr>
        <p:blipFill>
          <a:blip r:embed="rId6">
            <a:extLst/>
          </a:blip>
          <a:stretch>
            <a:fillRect/>
          </a:stretch>
        </p:blipFill>
        <p:spPr>
          <a:xfrm>
            <a:off x="488862" y="4413990"/>
            <a:ext cx="7990186" cy="8993605"/>
          </a:xfrm>
          <a:prstGeom prst="rect">
            <a:avLst/>
          </a:prstGeom>
          <a:ln w="63500">
            <a:solidFill>
              <a:srgbClr val="000000"/>
            </a:solidFill>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lt" backwards="0">
                                    <p:tmAbs val="0"/>
                                  </p:iterate>
                                  <p:childTnLst>
                                    <p:set>
                                      <p:cBhvr>
                                        <p:cTn id="6" fill="hold"/>
                                        <p:tgtEl>
                                          <p:spTgt spid="372">
                                            <p:txEl>
                                              <p:pRg st="1" end="1"/>
                                            </p:txEl>
                                          </p:spTgt>
                                        </p:tgtEl>
                                        <p:attrNameLst>
                                          <p:attrName>style.visibility</p:attrName>
                                        </p:attrNameLst>
                                      </p:cBhvr>
                                      <p:to>
                                        <p:strVal val="visible"/>
                                      </p:to>
                                    </p:set>
                                    <p:anim calcmode="lin" valueType="num">
                                      <p:cBhvr>
                                        <p:cTn id="7" dur="1500" fill="hold"/>
                                        <p:tgtEl>
                                          <p:spTgt spid="372">
                                            <p:txEl>
                                              <p:pRg st="1" end="1"/>
                                            </p:txEl>
                                          </p:spTgt>
                                        </p:tgtEl>
                                        <p:attrNameLst>
                                          <p:attrName>ppt_x</p:attrName>
                                        </p:attrNameLst>
                                      </p:cBhvr>
                                      <p:tavLst>
                                        <p:tav tm="0">
                                          <p:val>
                                            <p:strVal val="#ppt_x"/>
                                          </p:val>
                                        </p:tav>
                                        <p:tav tm="100000">
                                          <p:val>
                                            <p:strVal val="#ppt_x"/>
                                          </p:val>
                                        </p:tav>
                                      </p:tavLst>
                                    </p:anim>
                                    <p:anim calcmode="lin" valueType="num">
                                      <p:cBhvr>
                                        <p:cTn id="8" dur="1500" fill="hold"/>
                                        <p:tgtEl>
                                          <p:spTgt spid="37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1" fill="hold">
                                  <p:stCondLst>
                                    <p:cond delay="0"/>
                                  </p:stCondLst>
                                  <p:iterate type="lt" backwards="0">
                                    <p:tmAbs val="0"/>
                                  </p:iterate>
                                  <p:childTnLst>
                                    <p:set>
                                      <p:cBhvr>
                                        <p:cTn id="12" fill="hold"/>
                                        <p:tgtEl>
                                          <p:spTgt spid="372">
                                            <p:txEl>
                                              <p:pRg st="2" end="2"/>
                                            </p:txEl>
                                          </p:spTgt>
                                        </p:tgtEl>
                                        <p:attrNameLst>
                                          <p:attrName>style.visibility</p:attrName>
                                        </p:attrNameLst>
                                      </p:cBhvr>
                                      <p:to>
                                        <p:strVal val="visible"/>
                                      </p:to>
                                    </p:set>
                                    <p:anim calcmode="lin" valueType="num">
                                      <p:cBhvr>
                                        <p:cTn id="13" dur="1500" fill="hold"/>
                                        <p:tgtEl>
                                          <p:spTgt spid="372">
                                            <p:txEl>
                                              <p:pRg st="2" end="2"/>
                                            </p:txEl>
                                          </p:spTgt>
                                        </p:tgtEl>
                                        <p:attrNameLst>
                                          <p:attrName>ppt_x</p:attrName>
                                        </p:attrNameLst>
                                      </p:cBhvr>
                                      <p:tavLst>
                                        <p:tav tm="0">
                                          <p:val>
                                            <p:strVal val="#ppt_x"/>
                                          </p:val>
                                        </p:tav>
                                        <p:tav tm="100000">
                                          <p:val>
                                            <p:strVal val="#ppt_x"/>
                                          </p:val>
                                        </p:tav>
                                      </p:tavLst>
                                    </p:anim>
                                    <p:anim calcmode="lin" valueType="num">
                                      <p:cBhvr>
                                        <p:cTn id="14" dur="1500" fill="hold"/>
                                        <p:tgtEl>
                                          <p:spTgt spid="37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1" fill="hold">
                                  <p:stCondLst>
                                    <p:cond delay="0"/>
                                  </p:stCondLst>
                                  <p:iterate type="lt" backwards="0">
                                    <p:tmAbs val="0"/>
                                  </p:iterate>
                                  <p:childTnLst>
                                    <p:set>
                                      <p:cBhvr>
                                        <p:cTn id="18" fill="hold"/>
                                        <p:tgtEl>
                                          <p:spTgt spid="372">
                                            <p:txEl>
                                              <p:pRg st="3" end="3"/>
                                            </p:txEl>
                                          </p:spTgt>
                                        </p:tgtEl>
                                        <p:attrNameLst>
                                          <p:attrName>style.visibility</p:attrName>
                                        </p:attrNameLst>
                                      </p:cBhvr>
                                      <p:to>
                                        <p:strVal val="visible"/>
                                      </p:to>
                                    </p:set>
                                    <p:anim calcmode="lin" valueType="num">
                                      <p:cBhvr>
                                        <p:cTn id="19" dur="1500" fill="hold"/>
                                        <p:tgtEl>
                                          <p:spTgt spid="372">
                                            <p:txEl>
                                              <p:pRg st="3" end="3"/>
                                            </p:txEl>
                                          </p:spTgt>
                                        </p:tgtEl>
                                        <p:attrNameLst>
                                          <p:attrName>ppt_x</p:attrName>
                                        </p:attrNameLst>
                                      </p:cBhvr>
                                      <p:tavLst>
                                        <p:tav tm="0">
                                          <p:val>
                                            <p:strVal val="#ppt_x"/>
                                          </p:val>
                                        </p:tav>
                                        <p:tav tm="100000">
                                          <p:val>
                                            <p:strVal val="#ppt_x"/>
                                          </p:val>
                                        </p:tav>
                                      </p:tavLst>
                                    </p:anim>
                                    <p:anim calcmode="lin" valueType="num">
                                      <p:cBhvr>
                                        <p:cTn id="20" dur="1500" fill="hold"/>
                                        <p:tgtEl>
                                          <p:spTgt spid="372">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2"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379" name="Group"/>
          <p:cNvGrpSpPr/>
          <p:nvPr/>
        </p:nvGrpSpPr>
        <p:grpSpPr>
          <a:xfrm>
            <a:off x="158842" y="-172594"/>
            <a:ext cx="24223350" cy="3182004"/>
            <a:chOff x="0" y="0"/>
            <a:chExt cx="24223349" cy="3182002"/>
          </a:xfrm>
        </p:grpSpPr>
        <p:sp>
          <p:nvSpPr>
            <p:cNvPr id="376"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77" name="Image" descr="Image"/>
            <p:cNvPicPr>
              <a:picLocks noChangeAspect="1"/>
            </p:cNvPicPr>
            <p:nvPr/>
          </p:nvPicPr>
          <p:blipFill>
            <a:blip r:embed="rId2">
              <a:extLst/>
            </a:blip>
            <a:stretch>
              <a:fillRect/>
            </a:stretch>
          </p:blipFill>
          <p:spPr>
            <a:xfrm>
              <a:off x="103138" y="0"/>
              <a:ext cx="7563569" cy="3182003"/>
            </a:xfrm>
            <a:prstGeom prst="rect">
              <a:avLst/>
            </a:prstGeom>
            <a:ln w="12700" cap="flat">
              <a:noFill/>
              <a:miter lim="400000"/>
            </a:ln>
            <a:effectLst/>
          </p:spPr>
        </p:pic>
        <p:pic>
          <p:nvPicPr>
            <p:cNvPr id="378" name="pasted-movie.png" descr="pasted-movie.png"/>
            <p:cNvPicPr>
              <a:picLocks noChangeAspect="1"/>
            </p:cNvPicPr>
            <p:nvPr/>
          </p:nvPicPr>
          <p:blipFill>
            <a:blip r:embed="rId3">
              <a:extLst/>
            </a:blip>
            <a:stretch>
              <a:fillRect/>
            </a:stretch>
          </p:blipFill>
          <p:spPr>
            <a:xfrm>
              <a:off x="7601653" y="509434"/>
              <a:ext cx="16621697" cy="1667857"/>
            </a:xfrm>
            <a:prstGeom prst="rect">
              <a:avLst/>
            </a:prstGeom>
            <a:ln w="12700" cap="flat">
              <a:noFill/>
              <a:miter lim="400000"/>
            </a:ln>
            <a:effectLst/>
          </p:spPr>
        </p:pic>
      </p:grpSp>
      <p:sp>
        <p:nvSpPr>
          <p:cNvPr id="380" name="Disrespecting That Which Is Holy Is A Serious Matter"/>
          <p:cNvSpPr/>
          <p:nvPr/>
        </p:nvSpPr>
        <p:spPr>
          <a:xfrm>
            <a:off x="304800" y="2342057"/>
            <a:ext cx="23774400" cy="12731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1285875">
              <a:lnSpc>
                <a:spcPct val="100000"/>
              </a:lnSpc>
              <a:spcBef>
                <a:spcPts val="0"/>
              </a:spcBef>
              <a:defRPr b="1" sz="7300">
                <a:solidFill>
                  <a:schemeClr val="accent5">
                    <a:hueOff val="-92222"/>
                    <a:lumOff val="-9871"/>
                  </a:schemeClr>
                </a:solidFill>
                <a:latin typeface="Century Gothic"/>
                <a:ea typeface="Century Gothic"/>
                <a:cs typeface="Century Gothic"/>
                <a:sym typeface="Century Gothic"/>
              </a:defRPr>
            </a:lvl1pPr>
          </a:lstStyle>
          <a:p>
            <a:pPr/>
            <a:r>
              <a:t>Disrespecting That Which Is Holy Is A Serious Matter</a:t>
            </a:r>
          </a:p>
        </p:txBody>
      </p:sp>
      <p:sp>
        <p:nvSpPr>
          <p:cNvPr id="381" name="Hebrews 12:15–17 (NKJV)…"/>
          <p:cNvSpPr/>
          <p:nvPr/>
        </p:nvSpPr>
        <p:spPr>
          <a:xfrm>
            <a:off x="618731" y="4143407"/>
            <a:ext cx="23303574" cy="8423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7700">
                <a:solidFill>
                  <a:srgbClr val="FFFFFF"/>
                </a:solidFill>
                <a:latin typeface="Helvetica"/>
                <a:ea typeface="Helvetica"/>
                <a:cs typeface="Helvetica"/>
                <a:sym typeface="Helvetica"/>
              </a:defRPr>
            </a:pPr>
            <a:r>
              <a:t>Hebrews 12:15–17 (NKJV) </a:t>
            </a:r>
          </a:p>
          <a:p>
            <a:pPr algn="ctr" defTabSz="642937">
              <a:lnSpc>
                <a:spcPct val="100000"/>
              </a:lnSpc>
              <a:spcBef>
                <a:spcPts val="0"/>
              </a:spcBef>
              <a:defRPr sz="6700">
                <a:solidFill>
                  <a:srgbClr val="FFFFFF"/>
                </a:solidFill>
                <a:latin typeface="Helvetica"/>
                <a:ea typeface="Helvetica"/>
                <a:cs typeface="Helvetica"/>
                <a:sym typeface="Helvetica"/>
              </a:defRPr>
            </a:pPr>
            <a:r>
              <a:rPr baseline="31999"/>
              <a:t>15</a:t>
            </a:r>
            <a:r>
              <a:t> looking carefully lest anyone fall short of the grace of God; lest any root of bitterness springing up cause trouble, and by this many become </a:t>
            </a:r>
            <a:r>
              <a:rPr>
                <a:solidFill>
                  <a:schemeClr val="accent3">
                    <a:hueOff val="198700"/>
                    <a:satOff val="21248"/>
                    <a:lumOff val="19305"/>
                  </a:schemeClr>
                </a:solidFill>
              </a:rPr>
              <a:t>defiled</a:t>
            </a:r>
            <a:r>
              <a:t>; </a:t>
            </a:r>
            <a:r>
              <a:rPr baseline="31999"/>
              <a:t>16</a:t>
            </a:r>
            <a:r>
              <a:t> lest there </a:t>
            </a:r>
            <a:r>
              <a:rPr i="1"/>
              <a:t>be</a:t>
            </a:r>
            <a:r>
              <a:t> any fornicator or </a:t>
            </a:r>
            <a:r>
              <a:rPr>
                <a:solidFill>
                  <a:srgbClr val="8EFA00"/>
                </a:solidFill>
              </a:rPr>
              <a:t>profane</a:t>
            </a:r>
            <a:r>
              <a:t> person like Esau, who </a:t>
            </a:r>
            <a:r>
              <a:rPr>
                <a:solidFill>
                  <a:schemeClr val="accent3">
                    <a:hueOff val="198700"/>
                    <a:satOff val="21248"/>
                    <a:lumOff val="19305"/>
                  </a:schemeClr>
                </a:solidFill>
              </a:rPr>
              <a:t>for one morsel of food sold his birthright</a:t>
            </a:r>
            <a:r>
              <a:t>. </a:t>
            </a:r>
            <a:r>
              <a:rPr baseline="31999"/>
              <a:t>17</a:t>
            </a:r>
            <a:r>
              <a:t> For you know that afterward, when he wanted to inherit the blessing, </a:t>
            </a:r>
            <a:r>
              <a:rPr>
                <a:solidFill>
                  <a:schemeClr val="accent3">
                    <a:hueOff val="198700"/>
                    <a:satOff val="21248"/>
                    <a:lumOff val="19305"/>
                  </a:schemeClr>
                </a:solidFill>
              </a:rPr>
              <a:t>he was rejected</a:t>
            </a:r>
            <a:r>
              <a:t>, for he </a:t>
            </a:r>
            <a:r>
              <a:rPr>
                <a:solidFill>
                  <a:schemeClr val="accent3">
                    <a:hueOff val="198700"/>
                    <a:satOff val="21248"/>
                    <a:lumOff val="19305"/>
                  </a:schemeClr>
                </a:solidFill>
              </a:rPr>
              <a:t>found no place for repentance</a:t>
            </a:r>
            <a:r>
              <a:t>, though he sought it diligently with tears.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3" name="Front view of a red Ducati motorcycle against a black background" descr="Front view of a red Ducati motorcycle against a black background"/>
          <p:cNvPicPr>
            <a:picLocks noChangeAspect="1"/>
          </p:cNvPicPr>
          <p:nvPr>
            <p:ph type="pic" idx="21"/>
          </p:nvPr>
        </p:nvPicPr>
        <p:blipFill>
          <a:blip r:embed="rId2">
            <a:extLst/>
          </a:blip>
          <a:srcRect l="0" t="15671" r="0" b="8607"/>
          <a:stretch>
            <a:fillRect/>
          </a:stretch>
        </p:blipFill>
        <p:spPr>
          <a:xfrm>
            <a:off x="0" y="0"/>
            <a:ext cx="24384000" cy="13716000"/>
          </a:xfrm>
          <a:prstGeom prst="rect">
            <a:avLst/>
          </a:prstGeom>
        </p:spPr>
      </p:pic>
      <p:grpSp>
        <p:nvGrpSpPr>
          <p:cNvPr id="387" name="Group"/>
          <p:cNvGrpSpPr/>
          <p:nvPr/>
        </p:nvGrpSpPr>
        <p:grpSpPr>
          <a:xfrm>
            <a:off x="158842" y="-172594"/>
            <a:ext cx="24223350" cy="3182004"/>
            <a:chOff x="0" y="0"/>
            <a:chExt cx="24223349" cy="3182002"/>
          </a:xfrm>
        </p:grpSpPr>
        <p:sp>
          <p:nvSpPr>
            <p:cNvPr id="384"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85" name="Image" descr="Image"/>
            <p:cNvPicPr>
              <a:picLocks noChangeAspect="1"/>
            </p:cNvPicPr>
            <p:nvPr/>
          </p:nvPicPr>
          <p:blipFill>
            <a:blip r:embed="rId3">
              <a:extLst/>
            </a:blip>
            <a:stretch>
              <a:fillRect/>
            </a:stretch>
          </p:blipFill>
          <p:spPr>
            <a:xfrm>
              <a:off x="103138" y="0"/>
              <a:ext cx="7563569" cy="3182003"/>
            </a:xfrm>
            <a:prstGeom prst="rect">
              <a:avLst/>
            </a:prstGeom>
            <a:ln w="12700" cap="flat">
              <a:noFill/>
              <a:miter lim="400000"/>
            </a:ln>
            <a:effectLst/>
          </p:spPr>
        </p:pic>
        <p:pic>
          <p:nvPicPr>
            <p:cNvPr id="386" name="pasted-movie.png" descr="pasted-movie.png"/>
            <p:cNvPicPr>
              <a:picLocks noChangeAspect="1"/>
            </p:cNvPicPr>
            <p:nvPr/>
          </p:nvPicPr>
          <p:blipFill>
            <a:blip r:embed="rId4">
              <a:extLst/>
            </a:blip>
            <a:stretch>
              <a:fillRect/>
            </a:stretch>
          </p:blipFill>
          <p:spPr>
            <a:xfrm>
              <a:off x="7601653" y="509434"/>
              <a:ext cx="16621697" cy="1667857"/>
            </a:xfrm>
            <a:prstGeom prst="rect">
              <a:avLst/>
            </a:prstGeom>
            <a:ln w="12700" cap="flat">
              <a:noFill/>
              <a:miter lim="400000"/>
            </a:ln>
            <a:effectLst/>
          </p:spPr>
        </p:pic>
      </p:grpSp>
      <p:sp>
        <p:nvSpPr>
          <p:cNvPr id="388" name="Disrespecting That Which Is Holy Is A Serious Matter"/>
          <p:cNvSpPr/>
          <p:nvPr/>
        </p:nvSpPr>
        <p:spPr>
          <a:xfrm>
            <a:off x="383317" y="11962955"/>
            <a:ext cx="23774401" cy="12731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1285875">
              <a:lnSpc>
                <a:spcPct val="100000"/>
              </a:lnSpc>
              <a:spcBef>
                <a:spcPts val="0"/>
              </a:spcBef>
              <a:defRPr b="1" sz="7300">
                <a:solidFill>
                  <a:schemeClr val="accent5">
                    <a:hueOff val="-92222"/>
                    <a:lumOff val="-9871"/>
                  </a:schemeClr>
                </a:solidFill>
                <a:latin typeface="Century Gothic"/>
                <a:ea typeface="Century Gothic"/>
                <a:cs typeface="Century Gothic"/>
                <a:sym typeface="Century Gothic"/>
              </a:defRPr>
            </a:lvl1pPr>
          </a:lstStyle>
          <a:p>
            <a:pPr/>
            <a:r>
              <a:t>Disrespecting That Which Is Holy Is A Serious Matter</a:t>
            </a:r>
          </a:p>
        </p:txBody>
      </p:sp>
      <p:sp>
        <p:nvSpPr>
          <p:cNvPr id="389" name="Do you truly seek to please God?…"/>
          <p:cNvSpPr txBox="1"/>
          <p:nvPr/>
        </p:nvSpPr>
        <p:spPr>
          <a:xfrm>
            <a:off x="6497471" y="3209528"/>
            <a:ext cx="11389059" cy="7296944"/>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821531">
              <a:lnSpc>
                <a:spcPct val="100000"/>
              </a:lnSpc>
              <a:spcBef>
                <a:spcPts val="3600"/>
              </a:spcBef>
              <a:buClr>
                <a:srgbClr val="A29A85"/>
              </a:buClr>
              <a:buFont typeface="Bradley Hand ITC TT-Bold"/>
              <a:defRPr b="1" sz="8600">
                <a:solidFill>
                  <a:srgbClr val="FFFFFF"/>
                </a:solidFill>
                <a:effectLst>
                  <a:outerShdw sx="100000" sy="100000" kx="0" ky="0" algn="b" rotWithShape="0" blurRad="63500" dist="63500" dir="3263672">
                    <a:srgbClr val="000000"/>
                  </a:outerShdw>
                </a:effectLst>
                <a:latin typeface="Century Gothic"/>
                <a:ea typeface="Century Gothic"/>
                <a:cs typeface="Century Gothic"/>
                <a:sym typeface="Century Gothic"/>
              </a:defRPr>
            </a:pPr>
            <a:r>
              <a:t>Do you truly seek to please God? </a:t>
            </a:r>
          </a:p>
          <a:p>
            <a:pPr algn="ctr" defTabSz="821531">
              <a:lnSpc>
                <a:spcPct val="100000"/>
              </a:lnSpc>
              <a:spcBef>
                <a:spcPts val="3600"/>
              </a:spcBef>
              <a:buClr>
                <a:srgbClr val="A29A85"/>
              </a:buClr>
              <a:buFont typeface="Bradley Hand ITC TT-Bold"/>
              <a:defRPr b="1" sz="8600">
                <a:solidFill>
                  <a:srgbClr val="FFFFFF"/>
                </a:solidFill>
                <a:effectLst>
                  <a:outerShdw sx="100000" sy="100000" kx="0" ky="0" algn="b" rotWithShape="0" blurRad="63500" dist="63500" dir="3263672">
                    <a:srgbClr val="000000"/>
                  </a:outerShdw>
                </a:effectLst>
                <a:latin typeface="Century Gothic"/>
                <a:ea typeface="Century Gothic"/>
                <a:cs typeface="Century Gothic"/>
                <a:sym typeface="Century Gothic"/>
              </a:defRPr>
            </a:pPr>
            <a:r>
              <a:t>God demands we respect His person, word, &amp; institutions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9">
                                            <p:txEl>
                                              <p:pRg st="1" end="1"/>
                                            </p:txEl>
                                          </p:spTgt>
                                        </p:tgtEl>
                                        <p:attrNameLst>
                                          <p:attrName>style.visibility</p:attrName>
                                        </p:attrNameLst>
                                      </p:cBhvr>
                                      <p:to>
                                        <p:strVal val="visible"/>
                                      </p:to>
                                    </p:set>
                                    <p:animEffect filter="wipe(left)" transition="in">
                                      <p:cBhvr>
                                        <p:cTn id="7" dur="1500"/>
                                        <p:tgtEl>
                                          <p:spTgt spid="38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9"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1" name="Front view of a red Ducati motorcycle against a black background" descr="Front view of a red Ducati motorcycle against a black background"/>
          <p:cNvPicPr>
            <a:picLocks noChangeAspect="1"/>
          </p:cNvPicPr>
          <p:nvPr>
            <p:ph type="pic" idx="21"/>
          </p:nvPr>
        </p:nvPicPr>
        <p:blipFill>
          <a:blip r:embed="rId2">
            <a:extLst/>
          </a:blip>
          <a:srcRect l="0" t="15671" r="0" b="8607"/>
          <a:stretch>
            <a:fillRect/>
          </a:stretch>
        </p:blipFill>
        <p:spPr>
          <a:xfrm>
            <a:off x="0" y="0"/>
            <a:ext cx="24384000" cy="13716000"/>
          </a:xfrm>
          <a:prstGeom prst="rect">
            <a:avLst/>
          </a:prstGeom>
        </p:spPr>
      </p:pic>
      <p:grpSp>
        <p:nvGrpSpPr>
          <p:cNvPr id="395" name="Group"/>
          <p:cNvGrpSpPr/>
          <p:nvPr/>
        </p:nvGrpSpPr>
        <p:grpSpPr>
          <a:xfrm>
            <a:off x="158842" y="-172594"/>
            <a:ext cx="24223350" cy="3182004"/>
            <a:chOff x="0" y="0"/>
            <a:chExt cx="24223349" cy="3182002"/>
          </a:xfrm>
        </p:grpSpPr>
        <p:sp>
          <p:nvSpPr>
            <p:cNvPr id="392"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93" name="Image" descr="Image"/>
            <p:cNvPicPr>
              <a:picLocks noChangeAspect="1"/>
            </p:cNvPicPr>
            <p:nvPr/>
          </p:nvPicPr>
          <p:blipFill>
            <a:blip r:embed="rId3">
              <a:extLst/>
            </a:blip>
            <a:stretch>
              <a:fillRect/>
            </a:stretch>
          </p:blipFill>
          <p:spPr>
            <a:xfrm>
              <a:off x="103138" y="0"/>
              <a:ext cx="7563569" cy="3182003"/>
            </a:xfrm>
            <a:prstGeom prst="rect">
              <a:avLst/>
            </a:prstGeom>
            <a:ln w="12700" cap="flat">
              <a:noFill/>
              <a:miter lim="400000"/>
            </a:ln>
            <a:effectLst/>
          </p:spPr>
        </p:pic>
        <p:pic>
          <p:nvPicPr>
            <p:cNvPr id="394" name="pasted-movie.png" descr="pasted-movie.png"/>
            <p:cNvPicPr>
              <a:picLocks noChangeAspect="1"/>
            </p:cNvPicPr>
            <p:nvPr/>
          </p:nvPicPr>
          <p:blipFill>
            <a:blip r:embed="rId4">
              <a:extLst/>
            </a:blip>
            <a:stretch>
              <a:fillRect/>
            </a:stretch>
          </p:blipFill>
          <p:spPr>
            <a:xfrm>
              <a:off x="7601653" y="509434"/>
              <a:ext cx="16621697" cy="1667857"/>
            </a:xfrm>
            <a:prstGeom prst="rect">
              <a:avLst/>
            </a:prstGeom>
            <a:ln w="12700" cap="flat">
              <a:noFill/>
              <a:miter lim="400000"/>
            </a:ln>
            <a:effectLst/>
          </p:spPr>
        </p:pic>
      </p:grpSp>
      <p:sp>
        <p:nvSpPr>
          <p:cNvPr id="396" name="Disrespecting That Which Is Holy Is A Serious Matter"/>
          <p:cNvSpPr/>
          <p:nvPr/>
        </p:nvSpPr>
        <p:spPr>
          <a:xfrm>
            <a:off x="304800" y="2199877"/>
            <a:ext cx="23774400" cy="12731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1285875">
              <a:lnSpc>
                <a:spcPct val="100000"/>
              </a:lnSpc>
              <a:spcBef>
                <a:spcPts val="0"/>
              </a:spcBef>
              <a:defRPr b="1" sz="7300">
                <a:solidFill>
                  <a:schemeClr val="accent5">
                    <a:hueOff val="-92222"/>
                    <a:lumOff val="-9871"/>
                  </a:schemeClr>
                </a:solidFill>
                <a:latin typeface="Century Gothic"/>
                <a:ea typeface="Century Gothic"/>
                <a:cs typeface="Century Gothic"/>
                <a:sym typeface="Century Gothic"/>
              </a:defRPr>
            </a:lvl1pPr>
          </a:lstStyle>
          <a:p>
            <a:pPr/>
            <a:r>
              <a:t>Disrespecting That Which Is Holy Is A Serious Matter</a:t>
            </a:r>
          </a:p>
        </p:txBody>
      </p:sp>
      <p:pic>
        <p:nvPicPr>
          <p:cNvPr id="397" name="pasted-movie.png" descr="pasted-movie.png"/>
          <p:cNvPicPr>
            <a:picLocks noChangeAspect="1"/>
          </p:cNvPicPr>
          <p:nvPr/>
        </p:nvPicPr>
        <p:blipFill>
          <a:blip r:embed="rId5">
            <a:extLst/>
          </a:blip>
          <a:stretch>
            <a:fillRect/>
          </a:stretch>
        </p:blipFill>
        <p:spPr>
          <a:xfrm>
            <a:off x="920232" y="7978012"/>
            <a:ext cx="22543536" cy="6121579"/>
          </a:xfrm>
          <a:prstGeom prst="rect">
            <a:avLst/>
          </a:prstGeom>
          <a:ln w="12700">
            <a:miter lim="400000"/>
          </a:ln>
          <a:effectLst>
            <a:outerShdw sx="100000" sy="100000" kx="0" ky="0" algn="b" rotWithShape="0" blurRad="203200" dist="12208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 name="Screenshot 2024-04-20 at 1.26.58 PM.png" descr="Screenshot 2024-04-20 at 1.26.58 PM.png"/>
          <p:cNvPicPr>
            <a:picLocks noChangeAspect="0"/>
          </p:cNvPicPr>
          <p:nvPr/>
        </p:nvPicPr>
        <p:blipFill>
          <a:blip r:embed="rId2">
            <a:extLst/>
          </a:blip>
          <a:stretch>
            <a:fillRect/>
          </a:stretch>
        </p:blipFill>
        <p:spPr>
          <a:xfrm>
            <a:off x="-45645" y="1169260"/>
            <a:ext cx="24475290" cy="12938794"/>
          </a:xfrm>
          <a:prstGeom prst="rect">
            <a:avLst/>
          </a:prstGeom>
          <a:ln w="12700">
            <a:miter lim="400000"/>
          </a:ln>
        </p:spPr>
      </p:pic>
      <p:sp>
        <p:nvSpPr>
          <p:cNvPr id="162" name="Leviticus 10:1–11"/>
          <p:cNvSpPr txBox="1"/>
          <p:nvPr/>
        </p:nvSpPr>
        <p:spPr>
          <a:xfrm>
            <a:off x="12920" y="45122"/>
            <a:ext cx="24358160" cy="103119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2937">
              <a:lnSpc>
                <a:spcPct val="100000"/>
              </a:lnSpc>
              <a:spcBef>
                <a:spcPts val="0"/>
              </a:spcBef>
              <a:defRPr b="1" sz="6600">
                <a:solidFill>
                  <a:srgbClr val="000000"/>
                </a:solidFill>
                <a:latin typeface="Times New Roman"/>
                <a:ea typeface="Times New Roman"/>
                <a:cs typeface="Times New Roman"/>
                <a:sym typeface="Times New Roman"/>
              </a:defRPr>
            </a:lvl1pPr>
          </a:lstStyle>
          <a:p>
            <a:pPr/>
            <a:r>
              <a:t>Leviticus 10:1–11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Hebrews 12:12–17 (NKJV)…"/>
          <p:cNvSpPr txBox="1"/>
          <p:nvPr/>
        </p:nvSpPr>
        <p:spPr>
          <a:xfrm>
            <a:off x="282765" y="597002"/>
            <a:ext cx="23818470" cy="125219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800">
                <a:solidFill>
                  <a:srgbClr val="000000"/>
                </a:solidFill>
                <a:latin typeface="Times New Roman"/>
                <a:ea typeface="Times New Roman"/>
                <a:cs typeface="Times New Roman"/>
                <a:sym typeface="Times New Roman"/>
              </a:defRPr>
            </a:pPr>
            <a:r>
              <a:t>Hebrews 12:12–17 (NKJV)</a:t>
            </a:r>
          </a:p>
          <a:p>
            <a:pPr algn="ctr" defTabSz="457200">
              <a:lnSpc>
                <a:spcPct val="100000"/>
              </a:lnSpc>
              <a:spcBef>
                <a:spcPts val="0"/>
              </a:spcBef>
              <a:defRPr sz="7100">
                <a:solidFill>
                  <a:srgbClr val="000000"/>
                </a:solidFill>
                <a:latin typeface="Times New Roman"/>
                <a:ea typeface="Times New Roman"/>
                <a:cs typeface="Times New Roman"/>
                <a:sym typeface="Times New Roman"/>
              </a:defRPr>
            </a:pPr>
            <a:r>
              <a:rPr baseline="31999"/>
              <a:t>12</a:t>
            </a:r>
            <a:r>
              <a:t> Therefore strengthen the hands which hang down, and the feeble knees, </a:t>
            </a:r>
            <a:r>
              <a:rPr baseline="31999"/>
              <a:t>13</a:t>
            </a:r>
            <a:r>
              <a:t> and make straight paths for your feet, so that what is lame may not be dislocated, but rather be healed. </a:t>
            </a:r>
            <a:r>
              <a:rPr baseline="31999"/>
              <a:t>14</a:t>
            </a:r>
            <a:r>
              <a:t> Pursue peace with all </a:t>
            </a:r>
            <a:r>
              <a:rPr i="1"/>
              <a:t>people,</a:t>
            </a:r>
            <a:r>
              <a:t> and holiness, without which no one will see the Lord: </a:t>
            </a:r>
            <a:r>
              <a:rPr baseline="31999"/>
              <a:t>15</a:t>
            </a:r>
            <a:r>
              <a:t> looking carefully lest anyone fall short of the grace of God; lest any root of bitterness springing up cause trouble, and by this many become defiled; </a:t>
            </a:r>
            <a:r>
              <a:rPr baseline="31999"/>
              <a:t>16</a:t>
            </a:r>
            <a:r>
              <a:t> lest there </a:t>
            </a:r>
            <a:r>
              <a:rPr i="1"/>
              <a:t>be</a:t>
            </a:r>
            <a:r>
              <a:t> any fornicator or profane person like Esau, who for one morsel of food sold his birthright. </a:t>
            </a:r>
            <a:r>
              <a:rPr baseline="31999"/>
              <a:t>17</a:t>
            </a:r>
            <a:r>
              <a:t> For you know that afterward, when he wanted to inherit the blessing, he was rejected, for he found no place for repentance, though he sought it diligently with tears.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pro•fane \prō-ˈfān, prə-\ verb transitive - pro•faned; pro•fan•ing [Middle English prophanen, from Anglo-French prophaner, from Latin profanare, from profanus] 14th century…"/>
          <p:cNvSpPr/>
          <p:nvPr/>
        </p:nvSpPr>
        <p:spPr>
          <a:xfrm>
            <a:off x="3429139" y="1935559"/>
            <a:ext cx="17525722" cy="98806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321468" indent="-321468" defTabSz="642937">
              <a:lnSpc>
                <a:spcPct val="100000"/>
              </a:lnSpc>
              <a:spcBef>
                <a:spcPts val="1200"/>
              </a:spcBef>
              <a:defRPr sz="4400">
                <a:solidFill>
                  <a:srgbClr val="FFFFFF"/>
                </a:solidFill>
                <a:latin typeface="Helvetica"/>
                <a:ea typeface="Helvetica"/>
                <a:cs typeface="Helvetica"/>
                <a:sym typeface="Helvetica"/>
              </a:defRPr>
            </a:pPr>
            <a:r>
              <a:rPr b="1" sz="5600">
                <a:solidFill>
                  <a:srgbClr val="7BDB45"/>
                </a:solidFill>
              </a:rPr>
              <a:t>pro•fane</a:t>
            </a:r>
            <a:r>
              <a:t> \prō-ˈfān, prə-\ </a:t>
            </a:r>
            <a:r>
              <a:rPr i="1"/>
              <a:t>verb transitive - </a:t>
            </a:r>
            <a:r>
              <a:t>pro•faned; pro•fan•ing</a:t>
            </a:r>
            <a:r>
              <a:t> </a:t>
            </a:r>
            <a:r>
              <a:rPr sz="3200"/>
              <a:t>[Middle English </a:t>
            </a:r>
            <a:r>
              <a:rPr i="1" sz="3200"/>
              <a:t>prophanen</a:t>
            </a:r>
            <a:r>
              <a:rPr sz="3200"/>
              <a:t>, from Anglo-French </a:t>
            </a:r>
            <a:r>
              <a:rPr i="1" sz="3200"/>
              <a:t>prophaner</a:t>
            </a:r>
            <a:r>
              <a:rPr sz="3200"/>
              <a:t>, from Latin </a:t>
            </a:r>
            <a:r>
              <a:rPr i="1" sz="3200"/>
              <a:t>profanare</a:t>
            </a:r>
            <a:r>
              <a:rPr sz="3200"/>
              <a:t>, from </a:t>
            </a:r>
            <a:r>
              <a:rPr i="1" sz="3200"/>
              <a:t>profanus</a:t>
            </a:r>
            <a:r>
              <a:rPr sz="3200"/>
              <a:t>] 14th century</a:t>
            </a:r>
          </a:p>
          <a:p>
            <a:pPr marL="321468" indent="-321468" algn="just" defTabSz="642937">
              <a:lnSpc>
                <a:spcPct val="100000"/>
              </a:lnSpc>
              <a:spcBef>
                <a:spcPts val="0"/>
              </a:spcBef>
              <a:tabLst>
                <a:tab pos="317500" algn="l"/>
              </a:tabLst>
              <a:defRPr sz="4400">
                <a:solidFill>
                  <a:srgbClr val="FFFFFF"/>
                </a:solidFill>
                <a:latin typeface="Helvetica"/>
                <a:ea typeface="Helvetica"/>
                <a:cs typeface="Helvetica"/>
                <a:sym typeface="Helvetica"/>
              </a:defRPr>
            </a:pPr>
            <a:r>
              <a:rPr b="1"/>
              <a:t>1:</a:t>
            </a:r>
            <a:r>
              <a:t>	to treat (something sacred) with abuse, irreverence, or contempt</a:t>
            </a:r>
            <a:r>
              <a:rPr b="1"/>
              <a:t>:</a:t>
            </a:r>
            <a:r>
              <a:t> desecrate</a:t>
            </a:r>
          </a:p>
          <a:p>
            <a:pPr marL="321468" indent="-321468" algn="just" defTabSz="642937">
              <a:lnSpc>
                <a:spcPct val="100000"/>
              </a:lnSpc>
              <a:spcBef>
                <a:spcPts val="0"/>
              </a:spcBef>
              <a:tabLst>
                <a:tab pos="317500" algn="l"/>
              </a:tabLst>
              <a:defRPr sz="4400">
                <a:solidFill>
                  <a:srgbClr val="FFFFFF"/>
                </a:solidFill>
                <a:latin typeface="Helvetica"/>
                <a:ea typeface="Helvetica"/>
                <a:cs typeface="Helvetica"/>
                <a:sym typeface="Helvetica"/>
              </a:defRPr>
            </a:pPr>
            <a:r>
              <a:rPr b="1"/>
              <a:t>2:</a:t>
            </a:r>
            <a:r>
              <a:t>	to debase by a wrong, unworthy, or vulgar use—</a:t>
            </a:r>
            <a:r>
              <a:rPr b="1"/>
              <a:t>pro•fan•er</a:t>
            </a:r>
            <a:r>
              <a:t> </a:t>
            </a:r>
            <a:r>
              <a:rPr i="1"/>
              <a:t>noun</a:t>
            </a:r>
          </a:p>
          <a:p>
            <a:pPr marL="321468" indent="-321468" defTabSz="642937">
              <a:lnSpc>
                <a:spcPct val="100000"/>
              </a:lnSpc>
              <a:spcBef>
                <a:spcPts val="1200"/>
              </a:spcBef>
              <a:defRPr i="1" sz="4400">
                <a:solidFill>
                  <a:srgbClr val="FFFFFF"/>
                </a:solidFill>
                <a:latin typeface="Helvetica"/>
                <a:ea typeface="Helvetica"/>
                <a:cs typeface="Helvetica"/>
                <a:sym typeface="Helvetica"/>
              </a:defRPr>
            </a:pPr>
            <a:r>
              <a:rPr b="1" baseline="31999" i="0" sz="5600">
                <a:solidFill>
                  <a:srgbClr val="7BDB45"/>
                </a:solidFill>
              </a:rPr>
              <a:t>2</a:t>
            </a:r>
            <a:r>
              <a:rPr b="1" i="0" sz="5600">
                <a:solidFill>
                  <a:srgbClr val="7BDB45"/>
                </a:solidFill>
              </a:rPr>
              <a:t>profane</a:t>
            </a:r>
            <a:r>
              <a:rPr i="0"/>
              <a:t> </a:t>
            </a:r>
            <a:r>
              <a:t>adjective</a:t>
            </a:r>
            <a:endParaRPr i="0"/>
          </a:p>
          <a:p>
            <a:pPr marL="321468" indent="-321468" algn="just" defTabSz="642937">
              <a:lnSpc>
                <a:spcPct val="100000"/>
              </a:lnSpc>
              <a:spcBef>
                <a:spcPts val="0"/>
              </a:spcBef>
              <a:tabLst>
                <a:tab pos="317500" algn="l"/>
              </a:tabLst>
              <a:defRPr sz="4400">
                <a:solidFill>
                  <a:srgbClr val="FFFFFF"/>
                </a:solidFill>
                <a:latin typeface="Helvetica"/>
                <a:ea typeface="Helvetica"/>
                <a:cs typeface="Helvetica"/>
                <a:sym typeface="Helvetica"/>
              </a:defRPr>
            </a:pPr>
            <a:r>
              <a:rPr b="1"/>
              <a:t>1:</a:t>
            </a:r>
            <a:r>
              <a:t>	not concerned with religion or religious purposes</a:t>
            </a:r>
            <a:r>
              <a:rPr b="1"/>
              <a:t>:</a:t>
            </a:r>
            <a:r>
              <a:t> secular</a:t>
            </a:r>
          </a:p>
          <a:p>
            <a:pPr marL="321468" indent="-321468" algn="just" defTabSz="642937">
              <a:lnSpc>
                <a:spcPct val="100000"/>
              </a:lnSpc>
              <a:spcBef>
                <a:spcPts val="0"/>
              </a:spcBef>
              <a:tabLst>
                <a:tab pos="317500" algn="l"/>
              </a:tabLst>
              <a:defRPr sz="4400">
                <a:solidFill>
                  <a:srgbClr val="FFFFFF"/>
                </a:solidFill>
                <a:latin typeface="Helvetica"/>
                <a:ea typeface="Helvetica"/>
                <a:cs typeface="Helvetica"/>
                <a:sym typeface="Helvetica"/>
              </a:defRPr>
            </a:pPr>
            <a:r>
              <a:rPr b="1"/>
              <a:t>2:</a:t>
            </a:r>
            <a:r>
              <a:t>	not holy because unconsecrated, impure, or defiled</a:t>
            </a:r>
            <a:r>
              <a:rPr b="1"/>
              <a:t>:</a:t>
            </a:r>
            <a:r>
              <a:t> unsanctified</a:t>
            </a:r>
          </a:p>
          <a:p>
            <a:pPr marL="642937" indent="-642937" algn="just" defTabSz="642937">
              <a:lnSpc>
                <a:spcPct val="100000"/>
              </a:lnSpc>
              <a:spcBef>
                <a:spcPts val="0"/>
              </a:spcBef>
              <a:tabLst>
                <a:tab pos="317500" algn="l"/>
              </a:tabLst>
              <a:defRPr sz="4400">
                <a:solidFill>
                  <a:srgbClr val="FFFFFF"/>
                </a:solidFill>
                <a:latin typeface="Helvetica"/>
                <a:ea typeface="Helvetica"/>
                <a:cs typeface="Helvetica"/>
                <a:sym typeface="Helvetica"/>
              </a:defRPr>
            </a:pPr>
            <a:r>
              <a:rPr b="1"/>
              <a:t>3</a:t>
            </a:r>
            <a:r>
              <a:t>	</a:t>
            </a:r>
            <a:r>
              <a:rPr b="1"/>
              <a:t>a:</a:t>
            </a:r>
            <a:r>
              <a:t> serving to debase or defile what is holy</a:t>
            </a:r>
            <a:r>
              <a:rPr b="1"/>
              <a:t>:</a:t>
            </a:r>
            <a:r>
              <a:t> irreverent</a:t>
            </a:r>
          </a:p>
          <a:p>
            <a:pPr marL="642937" indent="-321468" defTabSz="642937">
              <a:lnSpc>
                <a:spcPct val="100000"/>
              </a:lnSpc>
              <a:spcBef>
                <a:spcPts val="0"/>
              </a:spcBef>
              <a:defRPr sz="4400">
                <a:solidFill>
                  <a:srgbClr val="FFFFFF"/>
                </a:solidFill>
                <a:latin typeface="Helvetica"/>
                <a:ea typeface="Helvetica"/>
                <a:cs typeface="Helvetica"/>
                <a:sym typeface="Helvetica"/>
              </a:defRPr>
            </a:pPr>
            <a:r>
              <a:rPr b="1"/>
              <a:t>b:</a:t>
            </a:r>
            <a:r>
              <a:t> obscene, vulgar</a:t>
            </a:r>
          </a:p>
          <a:p>
            <a:pPr marL="642937" indent="-642937" algn="just" defTabSz="642937">
              <a:lnSpc>
                <a:spcPct val="100000"/>
              </a:lnSpc>
              <a:spcBef>
                <a:spcPts val="0"/>
              </a:spcBef>
              <a:tabLst>
                <a:tab pos="317500" algn="l"/>
              </a:tabLst>
              <a:defRPr sz="4400">
                <a:solidFill>
                  <a:srgbClr val="FFFFFF"/>
                </a:solidFill>
                <a:latin typeface="Helvetica"/>
                <a:ea typeface="Helvetica"/>
                <a:cs typeface="Helvetica"/>
                <a:sym typeface="Helvetica"/>
              </a:defRPr>
            </a:pPr>
            <a:r>
              <a:rPr b="1"/>
              <a:t>4</a:t>
            </a:r>
            <a:r>
              <a:t>	</a:t>
            </a:r>
            <a:r>
              <a:rPr b="1"/>
              <a:t>a:</a:t>
            </a:r>
            <a:r>
              <a:t> not being among the initiated</a:t>
            </a:r>
          </a:p>
          <a:p>
            <a:pPr marL="642937" indent="-321468" defTabSz="642937">
              <a:lnSpc>
                <a:spcPct val="100000"/>
              </a:lnSpc>
              <a:spcBef>
                <a:spcPts val="0"/>
              </a:spcBef>
              <a:defRPr sz="4400">
                <a:solidFill>
                  <a:srgbClr val="FFFFFF"/>
                </a:solidFill>
                <a:latin typeface="Helvetica"/>
                <a:ea typeface="Helvetica"/>
                <a:cs typeface="Helvetica"/>
                <a:sym typeface="Helvetica"/>
              </a:defRPr>
            </a:pPr>
            <a:r>
              <a:rPr b="1"/>
              <a:t>b:</a:t>
            </a:r>
            <a:r>
              <a:t> not possessing esoteric or expert knowledge—</a:t>
            </a:r>
            <a:r>
              <a:rPr b="1"/>
              <a:t>pro•fane•ly</a:t>
            </a:r>
            <a:r>
              <a:t> adverb—</a:t>
            </a:r>
            <a:r>
              <a:rPr b="1"/>
              <a:t>pro•fane•ness</a:t>
            </a:r>
            <a:r>
              <a:t> \-ˈfān-nəs\ </a:t>
            </a:r>
            <a:r>
              <a:rPr i="1"/>
              <a:t>noun</a:t>
            </a:r>
          </a:p>
        </p:txBody>
      </p:sp>
      <p:sp>
        <p:nvSpPr>
          <p:cNvPr id="403" name="Merriam-Webster, I. (2003). Merriam-Webster’s collegiate dictionary. (Eleventh ed.). Springfield, MA: Merriam-Webster, Inc."/>
          <p:cNvSpPr/>
          <p:nvPr/>
        </p:nvSpPr>
        <p:spPr>
          <a:xfrm>
            <a:off x="3137715" y="12536090"/>
            <a:ext cx="18108570" cy="11811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642937">
              <a:lnSpc>
                <a:spcPct val="100000"/>
              </a:lnSpc>
              <a:spcBef>
                <a:spcPts val="0"/>
              </a:spcBef>
              <a:defRPr sz="3200">
                <a:solidFill>
                  <a:srgbClr val="FFFFFF"/>
                </a:solidFill>
                <a:latin typeface="Helvetica"/>
                <a:ea typeface="Helvetica"/>
                <a:cs typeface="Helvetica"/>
                <a:sym typeface="Helvetica"/>
              </a:defRPr>
            </a:pPr>
            <a:r>
              <a:t>Merriam-Webster, I. (2003). </a:t>
            </a:r>
            <a:r>
              <a:rPr i="1"/>
              <a:t>Merriam-Webster’s collegiate dictionary.</a:t>
            </a:r>
            <a:r>
              <a:t> (Eleventh ed.). Springfield, MA: Merriam-Webster, Inc.</a:t>
            </a:r>
          </a:p>
        </p:txBody>
      </p:sp>
      <p:pic>
        <p:nvPicPr>
          <p:cNvPr id="404" name="Image" descr="Image"/>
          <p:cNvPicPr>
            <a:picLocks noChangeAspect="1"/>
          </p:cNvPicPr>
          <p:nvPr/>
        </p:nvPicPr>
        <p:blipFill>
          <a:blip r:embed="rId2">
            <a:extLst/>
          </a:blip>
          <a:stretch>
            <a:fillRect/>
          </a:stretch>
        </p:blipFill>
        <p:spPr>
          <a:xfrm>
            <a:off x="3318867" y="-148897"/>
            <a:ext cx="5528126" cy="2325691"/>
          </a:xfrm>
          <a:prstGeom prst="rect">
            <a:avLst/>
          </a:prstGeom>
          <a:ln w="12700">
            <a:miter lim="400000"/>
          </a:ln>
        </p:spPr>
      </p:pic>
      <p:sp>
        <p:nvSpPr>
          <p:cNvPr id="405" name="- Speech / Worship/ Behavior"/>
          <p:cNvSpPr/>
          <p:nvPr/>
        </p:nvSpPr>
        <p:spPr>
          <a:xfrm>
            <a:off x="8819081" y="301823"/>
            <a:ext cx="12511346" cy="9144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sz="6000">
                <a:solidFill>
                  <a:srgbClr val="FFFFFF"/>
                </a:solidFill>
                <a:effectLst>
                  <a:outerShdw sx="100000" sy="100000" kx="0" ky="0" algn="b" rotWithShape="0" blurRad="63500" dist="63500" dir="1763084">
                    <a:srgbClr val="000000"/>
                  </a:outerShdw>
                </a:effectLst>
                <a:latin typeface="Herculanum"/>
                <a:ea typeface="Herculanum"/>
                <a:cs typeface="Herculanum"/>
                <a:sym typeface="Herculanum"/>
              </a:defRPr>
            </a:pPr>
            <a:r>
              <a:t>- </a:t>
            </a:r>
            <a:r>
              <a:rPr>
                <a:solidFill>
                  <a:srgbClr val="7BDB45"/>
                </a:solidFill>
              </a:rPr>
              <a:t>Speech</a:t>
            </a:r>
            <a:r>
              <a:t> / </a:t>
            </a:r>
            <a:r>
              <a:rPr>
                <a:solidFill>
                  <a:srgbClr val="FF8AD8"/>
                </a:solidFill>
              </a:rPr>
              <a:t>Worship</a:t>
            </a:r>
            <a:r>
              <a:t>/ </a:t>
            </a:r>
            <a:r>
              <a:rPr>
                <a:solidFill>
                  <a:srgbClr val="E8A433"/>
                </a:solidFill>
              </a:rPr>
              <a:t>Behavior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4" name="Screenshot 2024-04-20 at 1.27.43 PM.png" descr="Screenshot 2024-04-20 at 1.27.43 PM.png"/>
          <p:cNvPicPr>
            <a:picLocks noChangeAspect="1"/>
          </p:cNvPicPr>
          <p:nvPr/>
        </p:nvPicPr>
        <p:blipFill>
          <a:blip r:embed="rId2">
            <a:extLst/>
          </a:blip>
          <a:stretch>
            <a:fillRect/>
          </a:stretch>
        </p:blipFill>
        <p:spPr>
          <a:xfrm>
            <a:off x="3354" y="1153554"/>
            <a:ext cx="24377292" cy="10584247"/>
          </a:xfrm>
          <a:prstGeom prst="rect">
            <a:avLst/>
          </a:prstGeom>
          <a:ln w="12700">
            <a:miter lim="400000"/>
          </a:ln>
        </p:spPr>
      </p:pic>
      <p:sp>
        <p:nvSpPr>
          <p:cNvPr id="165" name="Leviticus 10:1–11"/>
          <p:cNvSpPr txBox="1"/>
          <p:nvPr/>
        </p:nvSpPr>
        <p:spPr>
          <a:xfrm>
            <a:off x="12920" y="45122"/>
            <a:ext cx="24358160" cy="103119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2937">
              <a:lnSpc>
                <a:spcPct val="100000"/>
              </a:lnSpc>
              <a:spcBef>
                <a:spcPts val="0"/>
              </a:spcBef>
              <a:defRPr b="1" sz="6600">
                <a:solidFill>
                  <a:srgbClr val="000000"/>
                </a:solidFill>
                <a:latin typeface="Times New Roman"/>
                <a:ea typeface="Times New Roman"/>
                <a:cs typeface="Times New Roman"/>
                <a:sym typeface="Times New Roman"/>
              </a:defRPr>
            </a:lvl1pPr>
          </a:lstStyle>
          <a:p>
            <a:pPr/>
            <a:r>
              <a:t>Leviticus 10:1–11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Rounded Rectangle"/>
          <p:cNvSpPr/>
          <p:nvPr/>
        </p:nvSpPr>
        <p:spPr>
          <a:xfrm>
            <a:off x="158842" y="109227"/>
            <a:ext cx="24066317" cy="1942110"/>
          </a:xfrm>
          <a:prstGeom prst="roundRect">
            <a:avLst>
              <a:gd name="adj" fmla="val 31236"/>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168" name="Image" descr="Image"/>
          <p:cNvPicPr>
            <a:picLocks noChangeAspect="1"/>
          </p:cNvPicPr>
          <p:nvPr/>
        </p:nvPicPr>
        <p:blipFill>
          <a:blip r:embed="rId2">
            <a:extLst/>
          </a:blip>
          <a:stretch>
            <a:fillRect/>
          </a:stretch>
        </p:blipFill>
        <p:spPr>
          <a:xfrm>
            <a:off x="261980" y="-172594"/>
            <a:ext cx="7563570" cy="3182004"/>
          </a:xfrm>
          <a:prstGeom prst="rect">
            <a:avLst/>
          </a:prstGeom>
          <a:ln w="12700">
            <a:miter lim="400000"/>
          </a:ln>
        </p:spPr>
      </p:pic>
      <p:pic>
        <p:nvPicPr>
          <p:cNvPr id="169" name="pasted-movie.png" descr="pasted-movie.png"/>
          <p:cNvPicPr>
            <a:picLocks noChangeAspect="1"/>
          </p:cNvPicPr>
          <p:nvPr/>
        </p:nvPicPr>
        <p:blipFill>
          <a:blip r:embed="rId3">
            <a:extLst/>
          </a:blip>
          <a:stretch>
            <a:fillRect/>
          </a:stretch>
        </p:blipFill>
        <p:spPr>
          <a:xfrm>
            <a:off x="7760496" y="336841"/>
            <a:ext cx="16621696" cy="1667857"/>
          </a:xfrm>
          <a:prstGeom prst="rect">
            <a:avLst/>
          </a:prstGeom>
          <a:ln w="12700">
            <a:miter lim="400000"/>
          </a:ln>
        </p:spPr>
      </p:pic>
      <p:sp>
        <p:nvSpPr>
          <p:cNvPr id="170" name="Disrespecting That Which Is Holy Is A Serious Matter"/>
          <p:cNvSpPr/>
          <p:nvPr/>
        </p:nvSpPr>
        <p:spPr>
          <a:xfrm>
            <a:off x="304800" y="2342057"/>
            <a:ext cx="23774400" cy="12731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1285875">
              <a:lnSpc>
                <a:spcPct val="100000"/>
              </a:lnSpc>
              <a:spcBef>
                <a:spcPts val="0"/>
              </a:spcBef>
              <a:defRPr b="1" sz="7300">
                <a:solidFill>
                  <a:schemeClr val="accent5">
                    <a:hueOff val="-92222"/>
                    <a:lumOff val="-9871"/>
                  </a:schemeClr>
                </a:solidFill>
                <a:latin typeface="Century Gothic"/>
                <a:ea typeface="Century Gothic"/>
                <a:cs typeface="Century Gothic"/>
                <a:sym typeface="Century Gothic"/>
              </a:defRPr>
            </a:lvl1pPr>
          </a:lstStyle>
          <a:p>
            <a:pPr/>
            <a:r>
              <a:t>Disrespecting That Which Is Holy Is A Serious Matter</a:t>
            </a:r>
          </a:p>
        </p:txBody>
      </p:sp>
      <p:sp>
        <p:nvSpPr>
          <p:cNvPr id="171" name="Numbers 4:15,20 (NKJV)…"/>
          <p:cNvSpPr/>
          <p:nvPr/>
        </p:nvSpPr>
        <p:spPr>
          <a:xfrm>
            <a:off x="304799" y="3826221"/>
            <a:ext cx="23774401" cy="9756776"/>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7100">
                <a:solidFill>
                  <a:srgbClr val="FFFFFF"/>
                </a:solidFill>
                <a:latin typeface="Helvetica"/>
                <a:ea typeface="Helvetica"/>
                <a:cs typeface="Helvetica"/>
                <a:sym typeface="Helvetica"/>
              </a:defRPr>
            </a:pPr>
            <a:r>
              <a:t>Numbers 4:15,20 (NKJV)</a:t>
            </a:r>
          </a:p>
          <a:p>
            <a:pPr algn="ctr" defTabSz="642937">
              <a:lnSpc>
                <a:spcPct val="100000"/>
              </a:lnSpc>
              <a:spcBef>
                <a:spcPts val="0"/>
              </a:spcBef>
              <a:defRPr sz="7000">
                <a:solidFill>
                  <a:srgbClr val="FFFFFF"/>
                </a:solidFill>
                <a:latin typeface="Helvetica"/>
                <a:ea typeface="Helvetica"/>
                <a:cs typeface="Helvetica"/>
                <a:sym typeface="Helvetica"/>
              </a:defRPr>
            </a:pPr>
            <a:r>
              <a:rPr baseline="31999"/>
              <a:t>15</a:t>
            </a:r>
            <a:r>
              <a:t> And when Aaron and his sons have finished covering the sanctuary and all the furnishings of the sanctuary, when the camp is set to go, then the sons of Kohath shall come to carry </a:t>
            </a:r>
            <a:r>
              <a:rPr i="1"/>
              <a:t>them;</a:t>
            </a:r>
            <a:r>
              <a:t> but </a:t>
            </a:r>
            <a:r>
              <a:rPr>
                <a:solidFill>
                  <a:srgbClr val="FFFC79"/>
                </a:solidFill>
              </a:rPr>
              <a:t>they shall not touch any holy thing, lest they die</a:t>
            </a:r>
            <a:r>
              <a:t>. “These </a:t>
            </a:r>
            <a:r>
              <a:rPr i="1"/>
              <a:t>are</a:t>
            </a:r>
            <a:r>
              <a:t> the things in the tabernacle of meeting which the sons of Kohath are to carry. … </a:t>
            </a:r>
            <a:r>
              <a:rPr baseline="31999"/>
              <a:t>20</a:t>
            </a:r>
            <a:r>
              <a:t> But </a:t>
            </a:r>
            <a:r>
              <a:rPr>
                <a:solidFill>
                  <a:srgbClr val="FFFC79"/>
                </a:solidFill>
              </a:rPr>
              <a:t>they shall not go in to watch while the holy things are being covered, lest they die</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6" name="Group"/>
          <p:cNvGrpSpPr/>
          <p:nvPr/>
        </p:nvGrpSpPr>
        <p:grpSpPr>
          <a:xfrm>
            <a:off x="158842" y="-172594"/>
            <a:ext cx="24223350" cy="3182004"/>
            <a:chOff x="0" y="0"/>
            <a:chExt cx="24223349" cy="3182002"/>
          </a:xfrm>
        </p:grpSpPr>
        <p:sp>
          <p:nvSpPr>
            <p:cNvPr id="173"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174" name="Image" descr="Image"/>
            <p:cNvPicPr>
              <a:picLocks noChangeAspect="1"/>
            </p:cNvPicPr>
            <p:nvPr/>
          </p:nvPicPr>
          <p:blipFill>
            <a:blip r:embed="rId2">
              <a:extLst/>
            </a:blip>
            <a:stretch>
              <a:fillRect/>
            </a:stretch>
          </p:blipFill>
          <p:spPr>
            <a:xfrm>
              <a:off x="103138" y="0"/>
              <a:ext cx="7563569" cy="3182003"/>
            </a:xfrm>
            <a:prstGeom prst="rect">
              <a:avLst/>
            </a:prstGeom>
            <a:ln w="12700" cap="flat">
              <a:noFill/>
              <a:miter lim="400000"/>
            </a:ln>
            <a:effectLst/>
          </p:spPr>
        </p:pic>
        <p:pic>
          <p:nvPicPr>
            <p:cNvPr id="175" name="pasted-movie.png" descr="pasted-movie.png"/>
            <p:cNvPicPr>
              <a:picLocks noChangeAspect="1"/>
            </p:cNvPicPr>
            <p:nvPr/>
          </p:nvPicPr>
          <p:blipFill>
            <a:blip r:embed="rId3">
              <a:extLst/>
            </a:blip>
            <a:stretch>
              <a:fillRect/>
            </a:stretch>
          </p:blipFill>
          <p:spPr>
            <a:xfrm>
              <a:off x="7601653" y="509434"/>
              <a:ext cx="16621697" cy="1667857"/>
            </a:xfrm>
            <a:prstGeom prst="rect">
              <a:avLst/>
            </a:prstGeom>
            <a:ln w="12700" cap="flat">
              <a:noFill/>
              <a:miter lim="400000"/>
            </a:ln>
            <a:effectLst/>
          </p:spPr>
        </p:pic>
      </p:grpSp>
      <p:sp>
        <p:nvSpPr>
          <p:cNvPr id="177" name="PROFANE IN THE OLD TESTAMENT"/>
          <p:cNvSpPr/>
          <p:nvPr/>
        </p:nvSpPr>
        <p:spPr>
          <a:xfrm>
            <a:off x="304800" y="2342057"/>
            <a:ext cx="23774400" cy="12731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1285875">
              <a:lnSpc>
                <a:spcPct val="100000"/>
              </a:lnSpc>
              <a:spcBef>
                <a:spcPts val="0"/>
              </a:spcBef>
              <a:defRPr b="1" sz="7300">
                <a:solidFill>
                  <a:schemeClr val="accent5">
                    <a:hueOff val="-92222"/>
                    <a:lumOff val="-9871"/>
                  </a:schemeClr>
                </a:solidFill>
                <a:latin typeface="Century Gothic"/>
                <a:ea typeface="Century Gothic"/>
                <a:cs typeface="Century Gothic"/>
                <a:sym typeface="Century Gothic"/>
              </a:defRPr>
            </a:lvl1pPr>
          </a:lstStyle>
          <a:p>
            <a:pPr/>
            <a:r>
              <a:t>PROFANE IN THE OLD TESTAMENT</a:t>
            </a:r>
          </a:p>
        </p:txBody>
      </p:sp>
      <p:sp>
        <p:nvSpPr>
          <p:cNvPr id="178" name="(Verb) 1. To treat (something sacred) with abuse, irreverence, or contempt: desecrate (Merriam Webster)"/>
          <p:cNvSpPr txBox="1"/>
          <p:nvPr/>
        </p:nvSpPr>
        <p:spPr>
          <a:xfrm>
            <a:off x="12299811" y="3897283"/>
            <a:ext cx="11742742" cy="2698670"/>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sz="5900">
                <a:solidFill>
                  <a:srgbClr val="FFFFFF"/>
                </a:solidFill>
                <a:latin typeface="Times New Roman"/>
                <a:ea typeface="Times New Roman"/>
                <a:cs typeface="Times New Roman"/>
                <a:sym typeface="Times New Roman"/>
              </a:defRPr>
            </a:pPr>
            <a:r>
              <a:t>(Verb) 1. To treat (something sacred) with abuse, irreverence, or contempt</a:t>
            </a:r>
            <a:r>
              <a:rPr b="1"/>
              <a:t>:</a:t>
            </a:r>
            <a:r>
              <a:t> desecrate (Merriam Webster)</a:t>
            </a:r>
          </a:p>
        </p:txBody>
      </p:sp>
      <p:sp>
        <p:nvSpPr>
          <p:cNvPr id="179" name="(Adjective.) 2: not holy because unconsecrated, impure, or defiled: unsanctified (Merriam Webster)"/>
          <p:cNvSpPr txBox="1"/>
          <p:nvPr/>
        </p:nvSpPr>
        <p:spPr>
          <a:xfrm>
            <a:off x="341447" y="3897283"/>
            <a:ext cx="11742742" cy="2698670"/>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sz="5900">
                <a:solidFill>
                  <a:srgbClr val="FFFFFF"/>
                </a:solidFill>
                <a:latin typeface="Times New Roman"/>
                <a:ea typeface="Times New Roman"/>
                <a:cs typeface="Times New Roman"/>
                <a:sym typeface="Times New Roman"/>
              </a:defRPr>
            </a:lvl1pPr>
          </a:lstStyle>
          <a:p>
            <a:pPr/>
            <a:r>
              <a:t>(Adjective.) 2:	not holy because unconsecrated, impure, or defiled: unsanctified (Merriam Webster)</a:t>
            </a:r>
          </a:p>
        </p:txBody>
      </p:sp>
      <p:sp>
        <p:nvSpPr>
          <p:cNvPr id="180" name="[2424] זָר zār 70× strange, foreign, alien, one of a different kind; unauthorized, illegitimate [2214*] See foreign(er); strange(r); unauthorized.…"/>
          <p:cNvSpPr txBox="1"/>
          <p:nvPr/>
        </p:nvSpPr>
        <p:spPr>
          <a:xfrm>
            <a:off x="342370" y="6878002"/>
            <a:ext cx="11740896" cy="662836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6000">
                <a:solidFill>
                  <a:srgbClr val="000000"/>
                </a:solidFill>
                <a:latin typeface="Times New Roman"/>
                <a:ea typeface="Times New Roman"/>
                <a:cs typeface="Times New Roman"/>
                <a:sym typeface="Times New Roman"/>
              </a:defRPr>
            </a:pPr>
            <a:r>
              <a:rPr b="1"/>
              <a:t>[2424]</a:t>
            </a:r>
            <a:r>
              <a:t> זָר </a:t>
            </a:r>
            <a:r>
              <a:rPr i="1"/>
              <a:t>zār</a:t>
            </a:r>
            <a:r>
              <a:t> 70× strange, foreign, alien, one of a different kind; unauthorized, illegitimate [2214*] See </a:t>
            </a:r>
            <a:r>
              <a:rPr i="1"/>
              <a:t>foreign(er); strange(r); unauthorized</a:t>
            </a:r>
            <a:r>
              <a:t>. </a:t>
            </a:r>
          </a:p>
          <a:p>
            <a:pPr algn="ctr" defTabSz="457200">
              <a:lnSpc>
                <a:spcPct val="100000"/>
              </a:lnSpc>
              <a:spcBef>
                <a:spcPts val="0"/>
              </a:spcBef>
              <a:defRPr sz="4900">
                <a:solidFill>
                  <a:srgbClr val="000000"/>
                </a:solidFill>
                <a:latin typeface="Times New Roman"/>
                <a:ea typeface="Times New Roman"/>
                <a:cs typeface="Times New Roman"/>
                <a:sym typeface="Times New Roman"/>
              </a:defRPr>
            </a:pPr>
            <a:r>
              <a:t>Mounce, W. D. (2006). In Mounce’s Complete Expository Dictionary of Old &amp; New Testament Words. Zondervan.</a:t>
            </a:r>
          </a:p>
        </p:txBody>
      </p:sp>
      <p:sp>
        <p:nvSpPr>
          <p:cNvPr id="181" name="[2725] 1 חָלַל ḥālal 135× [N] to defile oneself, be profaned, be desecrated; [P] to defile, profane, desecrate; to enjoy; [Pu] to be defiled; … See … defile; desecrate; proceed; profane.…"/>
          <p:cNvSpPr txBox="1"/>
          <p:nvPr/>
        </p:nvSpPr>
        <p:spPr>
          <a:xfrm>
            <a:off x="12300734" y="6878002"/>
            <a:ext cx="11740897" cy="669022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6000">
                <a:solidFill>
                  <a:srgbClr val="000000"/>
                </a:solidFill>
                <a:latin typeface="Times New Roman"/>
                <a:ea typeface="Times New Roman"/>
                <a:cs typeface="Times New Roman"/>
                <a:sym typeface="Times New Roman"/>
              </a:defRPr>
            </a:pPr>
            <a:r>
              <a:rPr b="1"/>
              <a:t>[2725]</a:t>
            </a:r>
            <a:r>
              <a:t> </a:t>
            </a:r>
            <a:r>
              <a:rPr sz="1100"/>
              <a:t>1</a:t>
            </a:r>
            <a:r>
              <a:t> </a:t>
            </a:r>
            <a:r>
              <a:rPr>
                <a:latin typeface="Times Roman"/>
                <a:ea typeface="Times Roman"/>
                <a:cs typeface="Times Roman"/>
                <a:sym typeface="Times Roman"/>
              </a:rPr>
              <a:t>חָלַל</a:t>
            </a:r>
            <a:r>
              <a:t> </a:t>
            </a:r>
            <a:r>
              <a:rPr i="1"/>
              <a:t>ḥālal</a:t>
            </a:r>
            <a:r>
              <a:t> 135× [N] to defile oneself, be profaned, be desecrated; [P] to defile, profane, desecrate; to enjoy; [Pu] to be defiled; … See … defile; desecrate; proceed; profane.</a:t>
            </a:r>
          </a:p>
          <a:p>
            <a:pPr algn="ctr" defTabSz="457200">
              <a:lnSpc>
                <a:spcPct val="100000"/>
              </a:lnSpc>
              <a:spcBef>
                <a:spcPts val="0"/>
              </a:spcBef>
              <a:defRPr sz="4900">
                <a:solidFill>
                  <a:srgbClr val="000000"/>
                </a:solidFill>
                <a:latin typeface="Times New Roman"/>
                <a:ea typeface="Times New Roman"/>
                <a:cs typeface="Times New Roman"/>
                <a:sym typeface="Times New Roman"/>
              </a:defRPr>
            </a:pPr>
            <a:r>
              <a:t>Mounce, W. D. (2006). In Mounce’s Complete Expository Dictionary of Old &amp; New Testament Words. Zondervan.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186" name="Group"/>
          <p:cNvGrpSpPr/>
          <p:nvPr/>
        </p:nvGrpSpPr>
        <p:grpSpPr>
          <a:xfrm>
            <a:off x="158842" y="-172594"/>
            <a:ext cx="24223350" cy="3182004"/>
            <a:chOff x="0" y="0"/>
            <a:chExt cx="24223349" cy="3182002"/>
          </a:xfrm>
        </p:grpSpPr>
        <p:sp>
          <p:nvSpPr>
            <p:cNvPr id="183"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184" name="Image" descr="Image"/>
            <p:cNvPicPr>
              <a:picLocks noChangeAspect="1"/>
            </p:cNvPicPr>
            <p:nvPr/>
          </p:nvPicPr>
          <p:blipFill>
            <a:blip r:embed="rId2">
              <a:extLst/>
            </a:blip>
            <a:stretch>
              <a:fillRect/>
            </a:stretch>
          </p:blipFill>
          <p:spPr>
            <a:xfrm>
              <a:off x="103138" y="0"/>
              <a:ext cx="7563569" cy="3182003"/>
            </a:xfrm>
            <a:prstGeom prst="rect">
              <a:avLst/>
            </a:prstGeom>
            <a:ln w="12700" cap="flat">
              <a:noFill/>
              <a:miter lim="400000"/>
            </a:ln>
            <a:effectLst/>
          </p:spPr>
        </p:pic>
        <p:pic>
          <p:nvPicPr>
            <p:cNvPr id="185" name="pasted-movie.png" descr="pasted-movie.png"/>
            <p:cNvPicPr>
              <a:picLocks noChangeAspect="1"/>
            </p:cNvPicPr>
            <p:nvPr/>
          </p:nvPicPr>
          <p:blipFill>
            <a:blip r:embed="rId3">
              <a:extLst/>
            </a:blip>
            <a:stretch>
              <a:fillRect/>
            </a:stretch>
          </p:blipFill>
          <p:spPr>
            <a:xfrm>
              <a:off x="7601653" y="509434"/>
              <a:ext cx="16621697" cy="1667857"/>
            </a:xfrm>
            <a:prstGeom prst="rect">
              <a:avLst/>
            </a:prstGeom>
            <a:ln w="12700" cap="flat">
              <a:noFill/>
              <a:miter lim="400000"/>
            </a:ln>
            <a:effectLst/>
          </p:spPr>
        </p:pic>
      </p:grpSp>
      <p:sp>
        <p:nvSpPr>
          <p:cNvPr id="187" name="Disrespecting That Which Is Holy Is A Serious Matter"/>
          <p:cNvSpPr/>
          <p:nvPr/>
        </p:nvSpPr>
        <p:spPr>
          <a:xfrm>
            <a:off x="304800" y="2342057"/>
            <a:ext cx="23774400" cy="12731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1285875">
              <a:lnSpc>
                <a:spcPct val="100000"/>
              </a:lnSpc>
              <a:spcBef>
                <a:spcPts val="0"/>
              </a:spcBef>
              <a:defRPr b="1" sz="7300">
                <a:solidFill>
                  <a:schemeClr val="accent5">
                    <a:hueOff val="-92222"/>
                    <a:lumOff val="-9871"/>
                  </a:schemeClr>
                </a:solidFill>
                <a:latin typeface="Century Gothic"/>
                <a:ea typeface="Century Gothic"/>
                <a:cs typeface="Century Gothic"/>
                <a:sym typeface="Century Gothic"/>
              </a:defRPr>
            </a:lvl1pPr>
          </a:lstStyle>
          <a:p>
            <a:pPr/>
            <a:r>
              <a:t>Disrespecting That Which Is Holy Is A Serious Matter</a:t>
            </a:r>
          </a:p>
        </p:txBody>
      </p:sp>
      <p:sp>
        <p:nvSpPr>
          <p:cNvPr id="188" name="Leviticus 10:1–3 (NKJV)…"/>
          <p:cNvSpPr/>
          <p:nvPr/>
        </p:nvSpPr>
        <p:spPr>
          <a:xfrm>
            <a:off x="618731" y="4001226"/>
            <a:ext cx="23303574" cy="6950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sz="5600">
                <a:solidFill>
                  <a:srgbClr val="FFFFFF"/>
                </a:solidFill>
                <a:latin typeface="Helvetica"/>
                <a:ea typeface="Helvetica"/>
                <a:cs typeface="Helvetica"/>
                <a:sym typeface="Helvetica"/>
              </a:defRPr>
            </a:pPr>
            <a:r>
              <a:t>Leviticus 10:1–3 (NKJV)</a:t>
            </a:r>
          </a:p>
          <a:p>
            <a:pPr algn="ctr" defTabSz="642937">
              <a:lnSpc>
                <a:spcPct val="100000"/>
              </a:lnSpc>
              <a:spcBef>
                <a:spcPts val="0"/>
              </a:spcBef>
              <a:defRPr sz="5600">
                <a:solidFill>
                  <a:srgbClr val="FFFFFF"/>
                </a:solidFill>
                <a:latin typeface="Helvetica"/>
                <a:ea typeface="Helvetica"/>
                <a:cs typeface="Helvetica"/>
                <a:sym typeface="Helvetica"/>
              </a:defRPr>
            </a:pPr>
            <a:r>
              <a:rPr baseline="31999"/>
              <a:t>1</a:t>
            </a:r>
            <a:r>
              <a:t> Then Nadab and Abihu, the sons of Aaron, each took his censer and put fire in it, put incense on it, and offered </a:t>
            </a:r>
            <a:r>
              <a:rPr>
                <a:solidFill>
                  <a:srgbClr val="7BDB45"/>
                </a:solidFill>
              </a:rPr>
              <a:t>profane</a:t>
            </a:r>
            <a:r>
              <a:t> fire before the Lord, which He had not commanded them. </a:t>
            </a:r>
            <a:r>
              <a:rPr baseline="31999"/>
              <a:t>2</a:t>
            </a:r>
            <a:r>
              <a:t> So fire went out from the Lord and devoured them, and they died before the Lord. </a:t>
            </a:r>
            <a:r>
              <a:rPr baseline="31999"/>
              <a:t>3</a:t>
            </a:r>
            <a:r>
              <a:t> And Moses said to Aaron, “This is what the Lord spoke, saying: ‘</a:t>
            </a:r>
            <a:r>
              <a:rPr>
                <a:solidFill>
                  <a:srgbClr val="7BDB45"/>
                </a:solidFill>
              </a:rPr>
              <a:t>By those who come near Me I must be regarded as holy</a:t>
            </a:r>
            <a:r>
              <a:t>; And before all the people </a:t>
            </a:r>
            <a:r>
              <a:rPr>
                <a:solidFill>
                  <a:srgbClr val="7BDB45"/>
                </a:solidFill>
              </a:rPr>
              <a:t>I must be glorified.</a:t>
            </a:r>
            <a:r>
              <a:t>’ ” So Aaron held his peace.</a:t>
            </a:r>
          </a:p>
        </p:txBody>
      </p:sp>
      <p:sp>
        <p:nvSpPr>
          <p:cNvPr id="189" name="זָר zār 70× strange, foreign, alien, one of a different kind; unauthorized, illegitimate"/>
          <p:cNvSpPr/>
          <p:nvPr/>
        </p:nvSpPr>
        <p:spPr>
          <a:xfrm>
            <a:off x="3910784" y="11009826"/>
            <a:ext cx="16562432" cy="25019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100000"/>
              </a:lnSpc>
              <a:spcBef>
                <a:spcPts val="0"/>
              </a:spcBef>
              <a:defRPr i="1" sz="7600">
                <a:solidFill>
                  <a:srgbClr val="DCDEE0"/>
                </a:solidFill>
                <a:latin typeface="Times New Roman"/>
                <a:ea typeface="Times New Roman"/>
                <a:cs typeface="Times New Roman"/>
                <a:sym typeface="Times New Roman"/>
              </a:defRPr>
            </a:lvl1pPr>
          </a:lstStyle>
          <a:p>
            <a:pPr/>
            <a:r>
              <a:t>זָר zār 70× strange, foreign, alien, one of a different kind; unauthorized, illegitimate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194" name="Group"/>
          <p:cNvGrpSpPr/>
          <p:nvPr/>
        </p:nvGrpSpPr>
        <p:grpSpPr>
          <a:xfrm>
            <a:off x="158842" y="-172594"/>
            <a:ext cx="24223350" cy="3182004"/>
            <a:chOff x="0" y="0"/>
            <a:chExt cx="24223349" cy="3182002"/>
          </a:xfrm>
        </p:grpSpPr>
        <p:sp>
          <p:nvSpPr>
            <p:cNvPr id="191"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192" name="Image" descr="Image"/>
            <p:cNvPicPr>
              <a:picLocks noChangeAspect="1"/>
            </p:cNvPicPr>
            <p:nvPr/>
          </p:nvPicPr>
          <p:blipFill>
            <a:blip r:embed="rId2">
              <a:extLst/>
            </a:blip>
            <a:stretch>
              <a:fillRect/>
            </a:stretch>
          </p:blipFill>
          <p:spPr>
            <a:xfrm>
              <a:off x="103138" y="0"/>
              <a:ext cx="7563569" cy="3182003"/>
            </a:xfrm>
            <a:prstGeom prst="rect">
              <a:avLst/>
            </a:prstGeom>
            <a:ln w="12700" cap="flat">
              <a:noFill/>
              <a:miter lim="400000"/>
            </a:ln>
            <a:effectLst/>
          </p:spPr>
        </p:pic>
        <p:pic>
          <p:nvPicPr>
            <p:cNvPr id="193" name="pasted-movie.png" descr="pasted-movie.png"/>
            <p:cNvPicPr>
              <a:picLocks noChangeAspect="1"/>
            </p:cNvPicPr>
            <p:nvPr/>
          </p:nvPicPr>
          <p:blipFill>
            <a:blip r:embed="rId3">
              <a:extLst/>
            </a:blip>
            <a:stretch>
              <a:fillRect/>
            </a:stretch>
          </p:blipFill>
          <p:spPr>
            <a:xfrm>
              <a:off x="7601653" y="509434"/>
              <a:ext cx="16621697" cy="1667857"/>
            </a:xfrm>
            <a:prstGeom prst="rect">
              <a:avLst/>
            </a:prstGeom>
            <a:ln w="12700" cap="flat">
              <a:noFill/>
              <a:miter lim="400000"/>
            </a:ln>
            <a:effectLst/>
          </p:spPr>
        </p:pic>
      </p:grpSp>
      <p:sp>
        <p:nvSpPr>
          <p:cNvPr id="195" name="Disrespecting That Which Is Holy Is A Serious Matter"/>
          <p:cNvSpPr/>
          <p:nvPr/>
        </p:nvSpPr>
        <p:spPr>
          <a:xfrm>
            <a:off x="304800" y="2342057"/>
            <a:ext cx="23774400" cy="12731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1285875">
              <a:lnSpc>
                <a:spcPct val="100000"/>
              </a:lnSpc>
              <a:spcBef>
                <a:spcPts val="0"/>
              </a:spcBef>
              <a:defRPr b="1" sz="7300">
                <a:solidFill>
                  <a:schemeClr val="accent5">
                    <a:hueOff val="-92222"/>
                    <a:lumOff val="-9871"/>
                  </a:schemeClr>
                </a:solidFill>
                <a:latin typeface="Century Gothic"/>
                <a:ea typeface="Century Gothic"/>
                <a:cs typeface="Century Gothic"/>
                <a:sym typeface="Century Gothic"/>
              </a:defRPr>
            </a:lvl1pPr>
          </a:lstStyle>
          <a:p>
            <a:pPr/>
            <a:r>
              <a:t>Disrespecting That Which Is Holy Is A Serious Matter</a:t>
            </a:r>
          </a:p>
        </p:txBody>
      </p:sp>
      <p:sp>
        <p:nvSpPr>
          <p:cNvPr id="196" name="Exodus 20:25 (NKJV)…"/>
          <p:cNvSpPr/>
          <p:nvPr/>
        </p:nvSpPr>
        <p:spPr>
          <a:xfrm>
            <a:off x="618731" y="4475162"/>
            <a:ext cx="23303574" cy="542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sz="8700">
                <a:solidFill>
                  <a:srgbClr val="FFFFFF"/>
                </a:solidFill>
                <a:latin typeface="Helvetica"/>
                <a:ea typeface="Helvetica"/>
                <a:cs typeface="Helvetica"/>
                <a:sym typeface="Helvetica"/>
              </a:defRPr>
            </a:pPr>
            <a:r>
              <a:t>Exodus 20:25 (NKJV)</a:t>
            </a:r>
          </a:p>
          <a:p>
            <a:pPr algn="ctr" defTabSz="642937">
              <a:lnSpc>
                <a:spcPct val="100000"/>
              </a:lnSpc>
              <a:spcBef>
                <a:spcPts val="0"/>
              </a:spcBef>
              <a:defRPr sz="8700">
                <a:solidFill>
                  <a:srgbClr val="FFFFFF"/>
                </a:solidFill>
                <a:latin typeface="Helvetica"/>
                <a:ea typeface="Helvetica"/>
                <a:cs typeface="Helvetica"/>
                <a:sym typeface="Helvetica"/>
              </a:defRPr>
            </a:pPr>
            <a:r>
              <a:rPr baseline="31999"/>
              <a:t>25</a:t>
            </a:r>
            <a:r>
              <a:t> And if you make Me an altar of stone, you shall not build it of hewn stone; for if you use your tool on it, you have </a:t>
            </a:r>
            <a:r>
              <a:rPr>
                <a:solidFill>
                  <a:srgbClr val="7BDB45"/>
                </a:solidFill>
              </a:rPr>
              <a:t>profaned</a:t>
            </a:r>
            <a:r>
              <a:t> it.</a:t>
            </a:r>
          </a:p>
        </p:txBody>
      </p:sp>
      <p:sp>
        <p:nvSpPr>
          <p:cNvPr id="197" name="חָלַל ḥālal 135× [N] to defile oneself, be profaned, be desecrated;"/>
          <p:cNvSpPr/>
          <p:nvPr/>
        </p:nvSpPr>
        <p:spPr>
          <a:xfrm>
            <a:off x="3910784" y="11009826"/>
            <a:ext cx="16562432" cy="25019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100000"/>
              </a:lnSpc>
              <a:spcBef>
                <a:spcPts val="0"/>
              </a:spcBef>
              <a:defRPr i="1" sz="7600">
                <a:solidFill>
                  <a:srgbClr val="DCDEE0"/>
                </a:solidFill>
                <a:latin typeface="Times New Roman"/>
                <a:ea typeface="Times New Roman"/>
                <a:cs typeface="Times New Roman"/>
                <a:sym typeface="Times New Roman"/>
              </a:defRPr>
            </a:lvl1pPr>
          </a:lstStyle>
          <a:p>
            <a:pPr/>
            <a:r>
              <a:t>חָלַל ḥālal 135× [N] to defile oneself, be profaned, be desecrated;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202" name="Group"/>
          <p:cNvGrpSpPr/>
          <p:nvPr/>
        </p:nvGrpSpPr>
        <p:grpSpPr>
          <a:xfrm>
            <a:off x="158842" y="-172594"/>
            <a:ext cx="24223350" cy="3182004"/>
            <a:chOff x="0" y="0"/>
            <a:chExt cx="24223349" cy="3182002"/>
          </a:xfrm>
        </p:grpSpPr>
        <p:sp>
          <p:nvSpPr>
            <p:cNvPr id="199" name="Rounded Rectangle"/>
            <p:cNvSpPr/>
            <p:nvPr/>
          </p:nvSpPr>
          <p:spPr>
            <a:xfrm>
              <a:off x="0" y="281820"/>
              <a:ext cx="24066316" cy="1942110"/>
            </a:xfrm>
            <a:prstGeom prst="roundRect">
              <a:avLst>
                <a:gd name="adj" fmla="val 31236"/>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00" name="Image" descr="Image"/>
            <p:cNvPicPr>
              <a:picLocks noChangeAspect="1"/>
            </p:cNvPicPr>
            <p:nvPr/>
          </p:nvPicPr>
          <p:blipFill>
            <a:blip r:embed="rId2">
              <a:extLst/>
            </a:blip>
            <a:stretch>
              <a:fillRect/>
            </a:stretch>
          </p:blipFill>
          <p:spPr>
            <a:xfrm>
              <a:off x="103138" y="0"/>
              <a:ext cx="7563569" cy="3182003"/>
            </a:xfrm>
            <a:prstGeom prst="rect">
              <a:avLst/>
            </a:prstGeom>
            <a:ln w="12700" cap="flat">
              <a:noFill/>
              <a:miter lim="400000"/>
            </a:ln>
            <a:effectLst/>
          </p:spPr>
        </p:pic>
        <p:pic>
          <p:nvPicPr>
            <p:cNvPr id="201" name="pasted-movie.png" descr="pasted-movie.png"/>
            <p:cNvPicPr>
              <a:picLocks noChangeAspect="1"/>
            </p:cNvPicPr>
            <p:nvPr/>
          </p:nvPicPr>
          <p:blipFill>
            <a:blip r:embed="rId3">
              <a:extLst/>
            </a:blip>
            <a:stretch>
              <a:fillRect/>
            </a:stretch>
          </p:blipFill>
          <p:spPr>
            <a:xfrm>
              <a:off x="7601653" y="509434"/>
              <a:ext cx="16621697" cy="1667857"/>
            </a:xfrm>
            <a:prstGeom prst="rect">
              <a:avLst/>
            </a:prstGeom>
            <a:ln w="12700" cap="flat">
              <a:noFill/>
              <a:miter lim="400000"/>
            </a:ln>
            <a:effectLst/>
          </p:spPr>
        </p:pic>
      </p:grpSp>
      <p:sp>
        <p:nvSpPr>
          <p:cNvPr id="203" name="Disrespecting That Which Is Holy Is A Serious Matter"/>
          <p:cNvSpPr/>
          <p:nvPr/>
        </p:nvSpPr>
        <p:spPr>
          <a:xfrm>
            <a:off x="304800" y="2342057"/>
            <a:ext cx="23774400" cy="12731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1285875">
              <a:lnSpc>
                <a:spcPct val="100000"/>
              </a:lnSpc>
              <a:spcBef>
                <a:spcPts val="0"/>
              </a:spcBef>
              <a:defRPr b="1" sz="7300">
                <a:solidFill>
                  <a:schemeClr val="accent5">
                    <a:hueOff val="-92222"/>
                    <a:lumOff val="-9871"/>
                  </a:schemeClr>
                </a:solidFill>
                <a:latin typeface="Century Gothic"/>
                <a:ea typeface="Century Gothic"/>
                <a:cs typeface="Century Gothic"/>
                <a:sym typeface="Century Gothic"/>
              </a:defRPr>
            </a:lvl1pPr>
          </a:lstStyle>
          <a:p>
            <a:pPr/>
            <a:r>
              <a:t>Disrespecting That Which Is Holy Is A Serious Matter</a:t>
            </a:r>
          </a:p>
        </p:txBody>
      </p:sp>
      <p:sp>
        <p:nvSpPr>
          <p:cNvPr id="204" name="Exodus 31:14 (NKJV)…"/>
          <p:cNvSpPr/>
          <p:nvPr/>
        </p:nvSpPr>
        <p:spPr>
          <a:xfrm>
            <a:off x="618731" y="4475162"/>
            <a:ext cx="23303574" cy="5603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sz="7200">
                <a:solidFill>
                  <a:srgbClr val="FFFFFF"/>
                </a:solidFill>
                <a:latin typeface="Helvetica"/>
                <a:ea typeface="Helvetica"/>
                <a:cs typeface="Helvetica"/>
                <a:sym typeface="Helvetica"/>
              </a:defRPr>
            </a:pPr>
            <a:r>
              <a:t>Exodus 31:14 (NKJV)</a:t>
            </a:r>
          </a:p>
          <a:p>
            <a:pPr algn="ctr" defTabSz="642937">
              <a:lnSpc>
                <a:spcPct val="100000"/>
              </a:lnSpc>
              <a:spcBef>
                <a:spcPts val="0"/>
              </a:spcBef>
              <a:defRPr sz="7200">
                <a:solidFill>
                  <a:srgbClr val="FFFFFF"/>
                </a:solidFill>
                <a:latin typeface="Helvetica"/>
                <a:ea typeface="Helvetica"/>
                <a:cs typeface="Helvetica"/>
                <a:sym typeface="Helvetica"/>
              </a:defRPr>
            </a:pPr>
            <a:r>
              <a:rPr baseline="31999"/>
              <a:t>14</a:t>
            </a:r>
            <a:r>
              <a:t> You shall keep the Sabbath, therefore, for </a:t>
            </a:r>
            <a:r>
              <a:rPr i="1"/>
              <a:t>it is</a:t>
            </a:r>
            <a:r>
              <a:t> holy to you. Everyone who </a:t>
            </a:r>
            <a:r>
              <a:rPr>
                <a:solidFill>
                  <a:srgbClr val="7BDB45"/>
                </a:solidFill>
              </a:rPr>
              <a:t>profanes</a:t>
            </a:r>
            <a:r>
              <a:t> it shall surely be put to death; for whoever does </a:t>
            </a:r>
            <a:r>
              <a:rPr i="1"/>
              <a:t>any</a:t>
            </a:r>
            <a:r>
              <a:t> work on it, that person shall be cut off from among his people.</a:t>
            </a:r>
          </a:p>
        </p:txBody>
      </p:sp>
      <p:sp>
        <p:nvSpPr>
          <p:cNvPr id="205" name="חָלַל ḥālal 135× [N] to defile oneself, be profaned, be desecrated;"/>
          <p:cNvSpPr/>
          <p:nvPr/>
        </p:nvSpPr>
        <p:spPr>
          <a:xfrm>
            <a:off x="3910784" y="11009826"/>
            <a:ext cx="16562432" cy="25019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100000"/>
              </a:lnSpc>
              <a:spcBef>
                <a:spcPts val="0"/>
              </a:spcBef>
              <a:defRPr i="1" sz="7600">
                <a:solidFill>
                  <a:srgbClr val="DCDEE0"/>
                </a:solidFill>
                <a:latin typeface="Times New Roman"/>
                <a:ea typeface="Times New Roman"/>
                <a:cs typeface="Times New Roman"/>
                <a:sym typeface="Times New Roman"/>
              </a:defRPr>
            </a:lvl1pPr>
          </a:lstStyle>
          <a:p>
            <a:pPr/>
            <a:r>
              <a:t>חָלַל ḥālal 135× [N] to defile oneself, be profaned, be desecrated;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