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0" name="Shape 170"/>
          <p:cNvSpPr/>
          <p:nvPr>
            <p:ph type="sldImg"/>
          </p:nvPr>
        </p:nvSpPr>
        <p:spPr>
          <a:xfrm>
            <a:off x="1143000" y="685800"/>
            <a:ext cx="4572000" cy="3429000"/>
          </a:xfrm>
          <a:prstGeom prst="rect">
            <a:avLst/>
          </a:prstGeom>
        </p:spPr>
        <p:txBody>
          <a:bodyPr/>
          <a:lstStyle/>
          <a:p>
            <a:pPr/>
          </a:p>
        </p:txBody>
      </p:sp>
      <p:sp>
        <p:nvSpPr>
          <p:cNvPr id="171" name="Shape 17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35814" y="13027124"/>
            <a:ext cx="494513" cy="502642"/>
          </a:xfrm>
          <a:prstGeom prst="rect">
            <a:avLst/>
          </a:prstGeom>
        </p:spPr>
        <p:txBody>
          <a:bodyPr lIns="71437" tIns="71437" rIns="71437" bIns="71437" anchor="ctr"/>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1935814" y="13027124"/>
            <a:ext cx="494513" cy="502642"/>
          </a:xfrm>
          <a:prstGeom prst="rect">
            <a:avLst/>
          </a:prstGeom>
        </p:spPr>
        <p:txBody>
          <a:bodyPr lIns="71437" tIns="71437" rIns="71437" bIns="71437" anchor="ctr"/>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20575651" y="166067"/>
            <a:ext cx="510183" cy="582266"/>
          </a:xfrm>
          <a:prstGeom prst="rect">
            <a:avLst/>
          </a:prstGeom>
        </p:spPr>
        <p:txBody>
          <a:bodyPr lIns="0" tIns="0" rIns="0" bIns="0" anchor="ctr"/>
          <a:lstStyle>
            <a:lvl1pPr algn="r" defTabSz="1828800">
              <a:defRPr sz="4600">
                <a:solidFill>
                  <a:srgbClr val="FFFFFF"/>
                </a:solidFill>
                <a:effectLst>
                  <a:outerShdw sx="100000" sy="100000" kx="0" ky="0" algn="b" rotWithShape="0" blurRad="63500" dist="0" dir="3600000">
                    <a:srgbClr val="000000">
                      <a:alpha val="70000"/>
                    </a:srgbClr>
                  </a:outerShdw>
                </a:effectLst>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56"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57"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4"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2.png"/><Relationship Id="rId4" Type="http://schemas.openxmlformats.org/officeDocument/2006/relationships/image" Target="../media/image1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 Id="rId3"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 Id="rId3"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20.png"/><Relationship Id="rId4"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1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6.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6.jpeg"/><Relationship Id="rId4" Type="http://schemas.openxmlformats.org/officeDocument/2006/relationships/image" Target="../media/image1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3.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6.jpeg"/><Relationship Id="rId4" Type="http://schemas.openxmlformats.org/officeDocument/2006/relationships/image" Target="../media/image1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1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sp>
        <p:nvSpPr>
          <p:cNvPr id="174" name="When a Christian sins, what does the Bible teach he/she must do to be cleansed of his/her sin?"/>
          <p:cNvSpPr txBox="1"/>
          <p:nvPr/>
        </p:nvSpPr>
        <p:spPr>
          <a:xfrm>
            <a:off x="2470517" y="10327497"/>
            <a:ext cx="19442966" cy="2212232"/>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7200">
                <a:solidFill>
                  <a:srgbClr val="EBA9B7"/>
                </a:solidFill>
                <a:effectLst>
                  <a:outerShdw sx="100000" sy="100000" kx="0" ky="0" algn="b" rotWithShape="0" blurRad="38100" dist="63500" dir="1860000">
                    <a:srgbClr val="000000"/>
                  </a:outerShdw>
                </a:effectLst>
                <a:latin typeface="Times New Roman"/>
                <a:ea typeface="Times New Roman"/>
                <a:cs typeface="Times New Roman"/>
                <a:sym typeface="Times New Roman"/>
              </a:defRPr>
            </a:lvl1pPr>
          </a:lstStyle>
          <a:p>
            <a:pPr/>
            <a:r>
              <a:t>When a Christian sins, what does the Bible teach he/she must do to be cleansed of his/her sin?</a:t>
            </a:r>
          </a:p>
        </p:txBody>
      </p:sp>
      <p:pic>
        <p:nvPicPr>
          <p:cNvPr id="175" name="Image" descr="Image"/>
          <p:cNvPicPr>
            <a:picLocks noChangeAspect="1"/>
          </p:cNvPicPr>
          <p:nvPr/>
        </p:nvPicPr>
        <p:blipFill>
          <a:blip r:embed="rId3">
            <a:extLst/>
          </a:blip>
          <a:stretch>
            <a:fillRect/>
          </a:stretch>
        </p:blipFill>
        <p:spPr>
          <a:xfrm>
            <a:off x="11875143" y="2997690"/>
            <a:ext cx="11045170" cy="6105157"/>
          </a:xfrm>
          <a:prstGeom prst="rect">
            <a:avLst/>
          </a:prstGeom>
          <a:ln w="12700">
            <a:miter lim="400000"/>
          </a:ln>
        </p:spPr>
      </p:pic>
      <p:sp>
        <p:nvSpPr>
          <p:cNvPr id="176" name="HOW &amp; WHEN CHRISTIANS ARE CLEANSED OF THEIR"/>
          <p:cNvSpPr txBox="1"/>
          <p:nvPr/>
        </p:nvSpPr>
        <p:spPr>
          <a:xfrm>
            <a:off x="669590" y="1924805"/>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a:extLst/>
          </a:blip>
          <a:stretch>
            <a:fillRect/>
          </a:stretch>
        </p:blipFill>
        <p:spPr>
          <a:xfrm>
            <a:off x="10758468" y="-1289723"/>
            <a:ext cx="13637110" cy="11436642"/>
          </a:xfrm>
          <a:prstGeom prst="rect">
            <a:avLst/>
          </a:prstGeom>
          <a:ln w="12700">
            <a:miter lim="400000"/>
          </a:ln>
        </p:spPr>
      </p:pic>
      <p:sp>
        <p:nvSpPr>
          <p:cNvPr id="243" name="Defining What Sin Is"/>
          <p:cNvSpPr/>
          <p:nvPr/>
        </p:nvSpPr>
        <p:spPr>
          <a:xfrm>
            <a:off x="5734178" y="347382"/>
            <a:ext cx="12915644" cy="1607345"/>
          </a:xfrm>
          <a:prstGeom prst="roundRect">
            <a:avLst>
              <a:gd name="adj" fmla="val 16667"/>
            </a:avLst>
          </a:prstGeom>
          <a:blipFill>
            <a:blip r:embed="rId3"/>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Defining What Sin Is</a:t>
            </a:r>
          </a:p>
        </p:txBody>
      </p:sp>
      <p:sp>
        <p:nvSpPr>
          <p:cNvPr id="244" name="Commission"/>
          <p:cNvSpPr/>
          <p:nvPr/>
        </p:nvSpPr>
        <p:spPr>
          <a:xfrm>
            <a:off x="549772" y="4873933"/>
            <a:ext cx="11430001" cy="1471613"/>
          </a:xfrm>
          <a:prstGeom prst="roundRect">
            <a:avLst>
              <a:gd name="adj" fmla="val 34807"/>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z="84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lvl1pPr>
          </a:lstStyle>
          <a:p>
            <a:pPr>
              <a:defRPr b="0"/>
            </a:pPr>
            <a:r>
              <a:rPr b="1"/>
              <a:t>Commission</a:t>
            </a:r>
          </a:p>
        </p:txBody>
      </p:sp>
      <p:sp>
        <p:nvSpPr>
          <p:cNvPr id="245" name="Omission"/>
          <p:cNvSpPr/>
          <p:nvPr/>
        </p:nvSpPr>
        <p:spPr>
          <a:xfrm>
            <a:off x="12404227" y="4873933"/>
            <a:ext cx="11430001" cy="1471613"/>
          </a:xfrm>
          <a:prstGeom prst="roundRect">
            <a:avLst>
              <a:gd name="adj" fmla="val 34706"/>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z="84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lvl1pPr>
          </a:lstStyle>
          <a:p>
            <a:pPr>
              <a:defRPr b="0"/>
            </a:pPr>
            <a:r>
              <a:rPr b="1"/>
              <a:t>Omission</a:t>
            </a:r>
          </a:p>
        </p:txBody>
      </p:sp>
      <p:sp>
        <p:nvSpPr>
          <p:cNvPr id="246" name="Text Box 3"/>
          <p:cNvSpPr txBox="1"/>
          <p:nvPr/>
        </p:nvSpPr>
        <p:spPr>
          <a:xfrm>
            <a:off x="549772" y="6353541"/>
            <a:ext cx="11430001" cy="677418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2500"/>
              </a:spcBef>
              <a:defRPr sz="5500">
                <a:solidFill>
                  <a:srgbClr val="FFFFFF"/>
                </a:solidFill>
                <a:latin typeface="Century Gothic"/>
                <a:ea typeface="Century Gothic"/>
                <a:cs typeface="Century Gothic"/>
                <a:sym typeface="Century Gothic"/>
              </a:defRPr>
            </a:pPr>
            <a:r>
              <a:t>Doing what God Forbids (Gen 2:17,18; 3:6,17; 1 Cor 6:9-11).</a:t>
            </a:r>
            <a:endParaRPr>
              <a:effectLst>
                <a:outerShdw sx="100000" sy="100000" kx="0" ky="0" algn="b" rotWithShape="0" blurRad="63500" dist="310007" dir="7680000">
                  <a:srgbClr val="000000">
                    <a:alpha val="32000"/>
                  </a:srgbClr>
                </a:outerShdw>
              </a:effectLst>
            </a:endParaRPr>
          </a:p>
          <a:p>
            <a:pPr algn="ctr">
              <a:lnSpc>
                <a:spcPct val="100000"/>
              </a:lnSpc>
              <a:spcBef>
                <a:spcPts val="2500"/>
              </a:spcBef>
              <a:defRPr sz="5500">
                <a:solidFill>
                  <a:srgbClr val="FFFFFF"/>
                </a:solidFill>
                <a:latin typeface="Century Gothic"/>
                <a:ea typeface="Century Gothic"/>
                <a:cs typeface="Century Gothic"/>
                <a:sym typeface="Century Gothic"/>
              </a:defRPr>
            </a:pPr>
            <a:r>
              <a:t>Adding to God’s Word (Deut. 4:2; Rev. 22:19; 2 Sam. 6:3; Num. 4:1-15; Mat. 15:5,6).</a:t>
            </a:r>
          </a:p>
          <a:p>
            <a:pPr algn="ctr">
              <a:lnSpc>
                <a:spcPct val="100000"/>
              </a:lnSpc>
              <a:spcBef>
                <a:spcPts val="2500"/>
              </a:spcBef>
              <a:defRPr sz="5500">
                <a:solidFill>
                  <a:srgbClr val="FFFFFF"/>
                </a:solidFill>
                <a:latin typeface="Century Gothic"/>
                <a:ea typeface="Century Gothic"/>
                <a:cs typeface="Century Gothic"/>
                <a:sym typeface="Century Gothic"/>
              </a:defRPr>
            </a:pPr>
            <a:r>
              <a:t>Making substitutions (Gen. 4:4; Lev. 10; Heb 8:5).</a:t>
            </a:r>
          </a:p>
        </p:txBody>
      </p:sp>
      <p:sp>
        <p:nvSpPr>
          <p:cNvPr id="247" name="Text Box 13"/>
          <p:cNvSpPr txBox="1"/>
          <p:nvPr/>
        </p:nvSpPr>
        <p:spPr>
          <a:xfrm>
            <a:off x="12404227" y="6353541"/>
            <a:ext cx="11430001" cy="67741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2500"/>
              </a:spcBef>
              <a:defRPr sz="5500">
                <a:solidFill>
                  <a:srgbClr val="000000"/>
                </a:solidFill>
                <a:latin typeface="Century Gothic"/>
                <a:ea typeface="Century Gothic"/>
                <a:cs typeface="Century Gothic"/>
                <a:sym typeface="Century Gothic"/>
              </a:defRPr>
            </a:pPr>
            <a:r>
              <a:t>Not doing what God Commands (1 Sam. 15; 1 Chro. 15:13).</a:t>
            </a:r>
          </a:p>
          <a:p>
            <a:pPr algn="ctr">
              <a:lnSpc>
                <a:spcPct val="100000"/>
              </a:lnSpc>
              <a:spcBef>
                <a:spcPts val="2500"/>
              </a:spcBef>
              <a:defRPr sz="5500">
                <a:solidFill>
                  <a:srgbClr val="000000"/>
                </a:solidFill>
                <a:latin typeface="Century Gothic"/>
                <a:ea typeface="Century Gothic"/>
                <a:cs typeface="Century Gothic"/>
                <a:sym typeface="Century Gothic"/>
              </a:defRPr>
            </a:pPr>
            <a:r>
              <a:t>Subtracting from God’s Word (Deut. 4:2; Rev. 22:19; Mat. 23:1-3).</a:t>
            </a:r>
          </a:p>
          <a:p>
            <a:pPr algn="ctr">
              <a:lnSpc>
                <a:spcPct val="100000"/>
              </a:lnSpc>
              <a:spcBef>
                <a:spcPts val="2500"/>
              </a:spcBef>
              <a:defRPr sz="5500">
                <a:solidFill>
                  <a:srgbClr val="000000"/>
                </a:solidFill>
                <a:latin typeface="Century Gothic"/>
                <a:ea typeface="Century Gothic"/>
                <a:cs typeface="Century Gothic"/>
                <a:sym typeface="Century Gothic"/>
              </a:defRPr>
            </a:pPr>
            <a:r>
              <a:t>Knowing to do good and not doing it (Jam. 4:17)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anim calcmode="lin" valueType="num">
                                      <p:cBhvr>
                                        <p:cTn id="7" dur="500" fill="hold"/>
                                        <p:tgtEl>
                                          <p:spTgt spid="246">
                                            <p:bg/>
                                          </p:spTgt>
                                        </p:tgtEl>
                                        <p:attrNameLst>
                                          <p:attrName>ppt_x</p:attrName>
                                        </p:attrNameLst>
                                      </p:cBhvr>
                                      <p:tavLst>
                                        <p:tav tm="0">
                                          <p:val>
                                            <p:strVal val="0-#ppt_w/2"/>
                                          </p:val>
                                        </p:tav>
                                        <p:tav tm="100000">
                                          <p:val>
                                            <p:strVal val="#ppt_x"/>
                                          </p:val>
                                        </p:tav>
                                      </p:tavLst>
                                    </p:anim>
                                    <p:anim calcmode="lin" valueType="num">
                                      <p:cBhvr>
                                        <p:cTn id="8" dur="500" fill="hold"/>
                                        <p:tgtEl>
                                          <p:spTgt spid="246">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46">
                                            <p:txEl>
                                              <p:pRg st="0" end="0"/>
                                            </p:txEl>
                                          </p:spTgt>
                                        </p:tgtEl>
                                        <p:attrNameLst>
                                          <p:attrName>style.visibility</p:attrName>
                                        </p:attrNameLst>
                                      </p:cBhvr>
                                      <p:to>
                                        <p:strVal val="visible"/>
                                      </p:to>
                                    </p:set>
                                    <p:anim calcmode="lin" valueType="num">
                                      <p:cBhvr>
                                        <p:cTn id="11" dur="500" fill="hold"/>
                                        <p:tgtEl>
                                          <p:spTgt spid="24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2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2" fill="hold">
                                  <p:stCondLst>
                                    <p:cond delay="0"/>
                                  </p:stCondLst>
                                  <p:iterate type="el" backwards="0">
                                    <p:tmAbs val="0"/>
                                  </p:iterate>
                                  <p:childTnLst>
                                    <p:set>
                                      <p:cBhvr>
                                        <p:cTn id="16" fill="hold"/>
                                        <p:tgtEl>
                                          <p:spTgt spid="247">
                                            <p:bg/>
                                          </p:spTgt>
                                        </p:tgtEl>
                                        <p:attrNameLst>
                                          <p:attrName>style.visibility</p:attrName>
                                        </p:attrNameLst>
                                      </p:cBhvr>
                                      <p:to>
                                        <p:strVal val="visible"/>
                                      </p:to>
                                    </p:set>
                                    <p:anim calcmode="lin" valueType="num">
                                      <p:cBhvr>
                                        <p:cTn id="17" dur="500" fill="hold"/>
                                        <p:tgtEl>
                                          <p:spTgt spid="247">
                                            <p:bg/>
                                          </p:spTgt>
                                        </p:tgtEl>
                                        <p:attrNameLst>
                                          <p:attrName>ppt_x</p:attrName>
                                        </p:attrNameLst>
                                      </p:cBhvr>
                                      <p:tavLst>
                                        <p:tav tm="0">
                                          <p:val>
                                            <p:strVal val="0-#ppt_w/2"/>
                                          </p:val>
                                        </p:tav>
                                        <p:tav tm="100000">
                                          <p:val>
                                            <p:strVal val="#ppt_x"/>
                                          </p:val>
                                        </p:tav>
                                      </p:tavLst>
                                    </p:anim>
                                    <p:anim calcmode="lin" valueType="num">
                                      <p:cBhvr>
                                        <p:cTn id="18" dur="500" fill="hold"/>
                                        <p:tgtEl>
                                          <p:spTgt spid="247">
                                            <p:bg/>
                                          </p:spTgt>
                                        </p:tgtEl>
                                        <p:attrNameLst>
                                          <p:attrName>ppt_y</p:attrName>
                                        </p:attrNameLst>
                                      </p:cBhvr>
                                      <p:tavLst>
                                        <p:tav tm="0">
                                          <p:val>
                                            <p:strVal val="#ppt_y"/>
                                          </p:val>
                                        </p:tav>
                                        <p:tav tm="100000">
                                          <p:val>
                                            <p:strVal val="#ppt_y"/>
                                          </p:val>
                                        </p:tav>
                                      </p:tavLst>
                                    </p:anim>
                                  </p:childTnLst>
                                </p:cTn>
                              </p:par>
                              <p:par>
                                <p:cTn id="19" presetClass="entr" nodeType="withEffect" presetSubtype="8" presetID="2" grpId="2" fill="hold">
                                  <p:stCondLst>
                                    <p:cond delay="0"/>
                                  </p:stCondLst>
                                  <p:iterate type="el" backwards="0">
                                    <p:tmAbs val="0"/>
                                  </p:iterate>
                                  <p:childTnLst>
                                    <p:set>
                                      <p:cBhvr>
                                        <p:cTn id="20" fill="hold"/>
                                        <p:tgtEl>
                                          <p:spTgt spid="247">
                                            <p:txEl>
                                              <p:pRg st="0" end="0"/>
                                            </p:txEl>
                                          </p:spTgt>
                                        </p:tgtEl>
                                        <p:attrNameLst>
                                          <p:attrName>style.visibility</p:attrName>
                                        </p:attrNameLst>
                                      </p:cBhvr>
                                      <p:to>
                                        <p:strVal val="visible"/>
                                      </p:to>
                                    </p:set>
                                    <p:anim calcmode="lin" valueType="num">
                                      <p:cBhvr>
                                        <p:cTn id="21" dur="500" fill="hold"/>
                                        <p:tgtEl>
                                          <p:spTgt spid="247">
                                            <p:txEl>
                                              <p:pRg st="0" end="0"/>
                                            </p:txEl>
                                          </p:spTgt>
                                        </p:tgtEl>
                                        <p:attrNameLst>
                                          <p:attrName>ppt_x</p:attrName>
                                        </p:attrNameLst>
                                      </p:cBhvr>
                                      <p:tavLst>
                                        <p:tav tm="0">
                                          <p:val>
                                            <p:strVal val="0-#ppt_w/2"/>
                                          </p:val>
                                        </p:tav>
                                        <p:tav tm="100000">
                                          <p:val>
                                            <p:strVal val="#ppt_x"/>
                                          </p:val>
                                        </p:tav>
                                      </p:tavLst>
                                    </p:anim>
                                    <p:anim calcmode="lin" valueType="num">
                                      <p:cBhvr>
                                        <p:cTn id="22" dur="500" fill="hold"/>
                                        <p:tgtEl>
                                          <p:spTgt spid="2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 grpId="1" fill="hold">
                                  <p:stCondLst>
                                    <p:cond delay="0"/>
                                  </p:stCondLst>
                                  <p:iterate type="el" backwards="0">
                                    <p:tmAbs val="0"/>
                                  </p:iterate>
                                  <p:childTnLst>
                                    <p:set>
                                      <p:cBhvr>
                                        <p:cTn id="26" fill="hold"/>
                                        <p:tgtEl>
                                          <p:spTgt spid="246">
                                            <p:txEl>
                                              <p:pRg st="1" end="1"/>
                                            </p:txEl>
                                          </p:spTgt>
                                        </p:tgtEl>
                                        <p:attrNameLst>
                                          <p:attrName>style.visibility</p:attrName>
                                        </p:attrNameLst>
                                      </p:cBhvr>
                                      <p:to>
                                        <p:strVal val="visible"/>
                                      </p:to>
                                    </p:set>
                                    <p:anim calcmode="lin" valueType="num">
                                      <p:cBhvr>
                                        <p:cTn id="27" dur="500" fill="hold"/>
                                        <p:tgtEl>
                                          <p:spTgt spid="246">
                                            <p:txEl>
                                              <p:pRg st="1" end="1"/>
                                            </p:txEl>
                                          </p:spTgt>
                                        </p:tgtEl>
                                        <p:attrNameLst>
                                          <p:attrName>ppt_x</p:attrName>
                                        </p:attrNameLst>
                                      </p:cBhvr>
                                      <p:tavLst>
                                        <p:tav tm="0">
                                          <p:val>
                                            <p:strVal val="0-#ppt_w/2"/>
                                          </p:val>
                                        </p:tav>
                                        <p:tav tm="100000">
                                          <p:val>
                                            <p:strVal val="#ppt_x"/>
                                          </p:val>
                                        </p:tav>
                                      </p:tavLst>
                                    </p:anim>
                                    <p:anim calcmode="lin" valueType="num">
                                      <p:cBhvr>
                                        <p:cTn id="28" dur="500" fill="hold"/>
                                        <p:tgtEl>
                                          <p:spTgt spid="2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2" fill="hold">
                                  <p:stCondLst>
                                    <p:cond delay="0"/>
                                  </p:stCondLst>
                                  <p:iterate type="el" backwards="0">
                                    <p:tmAbs val="0"/>
                                  </p:iterate>
                                  <p:childTnLst>
                                    <p:set>
                                      <p:cBhvr>
                                        <p:cTn id="32" fill="hold"/>
                                        <p:tgtEl>
                                          <p:spTgt spid="247">
                                            <p:txEl>
                                              <p:pRg st="1" end="1"/>
                                            </p:txEl>
                                          </p:spTgt>
                                        </p:tgtEl>
                                        <p:attrNameLst>
                                          <p:attrName>style.visibility</p:attrName>
                                        </p:attrNameLst>
                                      </p:cBhvr>
                                      <p:to>
                                        <p:strVal val="visible"/>
                                      </p:to>
                                    </p:set>
                                    <p:anim calcmode="lin" valueType="num">
                                      <p:cBhvr>
                                        <p:cTn id="33" dur="500" fill="hold"/>
                                        <p:tgtEl>
                                          <p:spTgt spid="247">
                                            <p:txEl>
                                              <p:pRg st="1" end="1"/>
                                            </p:txEl>
                                          </p:spTgt>
                                        </p:tgtEl>
                                        <p:attrNameLst>
                                          <p:attrName>ppt_x</p:attrName>
                                        </p:attrNameLst>
                                      </p:cBhvr>
                                      <p:tavLst>
                                        <p:tav tm="0">
                                          <p:val>
                                            <p:strVal val="0-#ppt_w/2"/>
                                          </p:val>
                                        </p:tav>
                                        <p:tav tm="100000">
                                          <p:val>
                                            <p:strVal val="#ppt_x"/>
                                          </p:val>
                                        </p:tav>
                                      </p:tavLst>
                                    </p:anim>
                                    <p:anim calcmode="lin" valueType="num">
                                      <p:cBhvr>
                                        <p:cTn id="34" dur="500" fill="hold"/>
                                        <p:tgtEl>
                                          <p:spTgt spid="2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 grpId="1" fill="hold">
                                  <p:stCondLst>
                                    <p:cond delay="0"/>
                                  </p:stCondLst>
                                  <p:iterate type="el" backwards="0">
                                    <p:tmAbs val="0"/>
                                  </p:iterate>
                                  <p:childTnLst>
                                    <p:set>
                                      <p:cBhvr>
                                        <p:cTn id="38" fill="hold"/>
                                        <p:tgtEl>
                                          <p:spTgt spid="246">
                                            <p:txEl>
                                              <p:pRg st="2" end="2"/>
                                            </p:txEl>
                                          </p:spTgt>
                                        </p:tgtEl>
                                        <p:attrNameLst>
                                          <p:attrName>style.visibility</p:attrName>
                                        </p:attrNameLst>
                                      </p:cBhvr>
                                      <p:to>
                                        <p:strVal val="visible"/>
                                      </p:to>
                                    </p:set>
                                    <p:anim calcmode="lin" valueType="num">
                                      <p:cBhvr>
                                        <p:cTn id="39" dur="500" fill="hold"/>
                                        <p:tgtEl>
                                          <p:spTgt spid="246">
                                            <p:txEl>
                                              <p:pRg st="2" end="2"/>
                                            </p:txEl>
                                          </p:spTgt>
                                        </p:tgtEl>
                                        <p:attrNameLst>
                                          <p:attrName>ppt_x</p:attrName>
                                        </p:attrNameLst>
                                      </p:cBhvr>
                                      <p:tavLst>
                                        <p:tav tm="0">
                                          <p:val>
                                            <p:strVal val="0-#ppt_w/2"/>
                                          </p:val>
                                        </p:tav>
                                        <p:tav tm="100000">
                                          <p:val>
                                            <p:strVal val="#ppt_x"/>
                                          </p:val>
                                        </p:tav>
                                      </p:tavLst>
                                    </p:anim>
                                    <p:anim calcmode="lin" valueType="num">
                                      <p:cBhvr>
                                        <p:cTn id="40" dur="500" fill="hold"/>
                                        <p:tgtEl>
                                          <p:spTgt spid="2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 grpId="2" fill="hold">
                                  <p:stCondLst>
                                    <p:cond delay="0"/>
                                  </p:stCondLst>
                                  <p:iterate type="el" backwards="0">
                                    <p:tmAbs val="0"/>
                                  </p:iterate>
                                  <p:childTnLst>
                                    <p:set>
                                      <p:cBhvr>
                                        <p:cTn id="44" fill="hold"/>
                                        <p:tgtEl>
                                          <p:spTgt spid="247">
                                            <p:txEl>
                                              <p:pRg st="2" end="2"/>
                                            </p:txEl>
                                          </p:spTgt>
                                        </p:tgtEl>
                                        <p:attrNameLst>
                                          <p:attrName>style.visibility</p:attrName>
                                        </p:attrNameLst>
                                      </p:cBhvr>
                                      <p:to>
                                        <p:strVal val="visible"/>
                                      </p:to>
                                    </p:set>
                                    <p:anim calcmode="lin" valueType="num">
                                      <p:cBhvr>
                                        <p:cTn id="45" dur="500" fill="hold"/>
                                        <p:tgtEl>
                                          <p:spTgt spid="247">
                                            <p:txEl>
                                              <p:pRg st="2" end="2"/>
                                            </p:txEl>
                                          </p:spTgt>
                                        </p:tgtEl>
                                        <p:attrNameLst>
                                          <p:attrName>ppt_x</p:attrName>
                                        </p:attrNameLst>
                                      </p:cBhvr>
                                      <p:tavLst>
                                        <p:tav tm="0">
                                          <p:val>
                                            <p:strVal val="0-#ppt_w/2"/>
                                          </p:val>
                                        </p:tav>
                                        <p:tav tm="100000">
                                          <p:val>
                                            <p:strVal val="#ppt_x"/>
                                          </p:val>
                                        </p:tav>
                                      </p:tavLst>
                                    </p:anim>
                                    <p:anim calcmode="lin" valueType="num">
                                      <p:cBhvr>
                                        <p:cTn id="46" dur="500" fill="hold"/>
                                        <p:tgtEl>
                                          <p:spTgt spid="2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2"/>
      <p:bldP build="p" bldLvl="5" animBg="1" rev="0" advAuto="0" spid="24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Understanding What Sin Is"/>
          <p:cNvSpPr/>
          <p:nvPr/>
        </p:nvSpPr>
        <p:spPr>
          <a:xfrm>
            <a:off x="3804866" y="594112"/>
            <a:ext cx="16774268" cy="1607345"/>
          </a:xfrm>
          <a:prstGeom prst="roundRect">
            <a:avLst>
              <a:gd name="adj" fmla="val 16667"/>
            </a:avLst>
          </a:prstGeom>
          <a:blipFill>
            <a:blip r:embed="rId2"/>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Understanding What Sin Is</a:t>
            </a:r>
          </a:p>
        </p:txBody>
      </p:sp>
      <p:pic>
        <p:nvPicPr>
          <p:cNvPr id="250" name="Image" descr="Image"/>
          <p:cNvPicPr>
            <a:picLocks noChangeAspect="1"/>
          </p:cNvPicPr>
          <p:nvPr/>
        </p:nvPicPr>
        <p:blipFill>
          <a:blip r:embed="rId3">
            <a:extLst/>
          </a:blip>
          <a:stretch>
            <a:fillRect/>
          </a:stretch>
        </p:blipFill>
        <p:spPr>
          <a:xfrm>
            <a:off x="-782140" y="2683688"/>
            <a:ext cx="12424517" cy="12355874"/>
          </a:xfrm>
          <a:prstGeom prst="rect">
            <a:avLst/>
          </a:prstGeom>
          <a:ln w="12700">
            <a:miter lim="400000"/>
          </a:ln>
        </p:spPr>
      </p:pic>
      <p:sp>
        <p:nvSpPr>
          <p:cNvPr id="251" name="The first sin is a case study of all sin - Gen. 3:1-6; 1 Jn 2:15,16…"/>
          <p:cNvSpPr txBox="1"/>
          <p:nvPr/>
        </p:nvSpPr>
        <p:spPr>
          <a:xfrm>
            <a:off x="9646584" y="3131259"/>
            <a:ext cx="14275820" cy="9958630"/>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47057" indent="-947057" defTabSz="821531">
              <a:lnSpc>
                <a:spcPct val="100000"/>
              </a:lnSpc>
              <a:spcBef>
                <a:spcPts val="2800"/>
              </a:spcBef>
              <a:buSzPct val="76000"/>
              <a:buBlip>
                <a:blip r:embed="rId4"/>
              </a:buBlip>
              <a:defRPr sz="79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The first sin is a case study of all sin - Gen. 3:1-6; 1 Jn 2:15,16</a:t>
            </a:r>
          </a:p>
          <a:p>
            <a:pPr marL="947057" indent="-947057" defTabSz="821531">
              <a:lnSpc>
                <a:spcPct val="100000"/>
              </a:lnSpc>
              <a:spcBef>
                <a:spcPts val="2800"/>
              </a:spcBef>
              <a:buSzPct val="76000"/>
              <a:buBlip>
                <a:blip r:embed="rId4"/>
              </a:buBlip>
              <a:defRPr sz="79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Jesus was tempted through the same avenues - Mat 4:1-11; Heb.  4:15</a:t>
            </a:r>
          </a:p>
          <a:p>
            <a:pPr marL="947057" indent="-947057" defTabSz="821531">
              <a:lnSpc>
                <a:spcPct val="100000"/>
              </a:lnSpc>
              <a:spcBef>
                <a:spcPts val="2800"/>
              </a:spcBef>
              <a:buSzPct val="76000"/>
              <a:buBlip>
                <a:blip r:embed="rId4"/>
              </a:buBlip>
              <a:defRPr sz="79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Sin OCCURS when desire is enticed and the will yields - James 1:13-16; 1 Cor 9:27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1">
                                            <p:txEl>
                                              <p:pRg st="1" end="1"/>
                                            </p:txEl>
                                          </p:spTgt>
                                        </p:tgtEl>
                                        <p:attrNameLst>
                                          <p:attrName>style.visibility</p:attrName>
                                        </p:attrNameLst>
                                      </p:cBhvr>
                                      <p:to>
                                        <p:strVal val="visible"/>
                                      </p:to>
                                    </p:set>
                                    <p:animEffect filter="wipe(left)" transition="in">
                                      <p:cBhvr>
                                        <p:cTn id="7" dur="1500"/>
                                        <p:tgtEl>
                                          <p:spTgt spid="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1">
                                            <p:txEl>
                                              <p:pRg st="2" end="2"/>
                                            </p:txEl>
                                          </p:spTgt>
                                        </p:tgtEl>
                                        <p:attrNameLst>
                                          <p:attrName>style.visibility</p:attrName>
                                        </p:attrNameLst>
                                      </p:cBhvr>
                                      <p:to>
                                        <p:strVal val="visible"/>
                                      </p:to>
                                    </p:set>
                                    <p:animEffect filter="wipe(left)" transition="in">
                                      <p:cBhvr>
                                        <p:cTn id="12" dur="1500"/>
                                        <p:tgtEl>
                                          <p:spTgt spid="25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Rectangle 3"/>
          <p:cNvSpPr/>
          <p:nvPr/>
        </p:nvSpPr>
        <p:spPr>
          <a:xfrm>
            <a:off x="2341243" y="5096518"/>
            <a:ext cx="7772401" cy="7213601"/>
          </a:xfrm>
          <a:prstGeom prst="rect">
            <a:avLst/>
          </a:prstGeom>
          <a:solidFill>
            <a:srgbClr val="FFFFFF"/>
          </a:solidFill>
          <a:ln w="50800">
            <a:solidFill>
              <a:srgbClr val="000000"/>
            </a:solidFill>
          </a:ln>
        </p:spPr>
        <p:txBody>
          <a:bodyPr tIns="91439" bIns="91439" anchor="ctr"/>
          <a:lstStyle/>
          <a:p>
            <a:pPr defTabSz="1828800">
              <a:lnSpc>
                <a:spcPct val="100000"/>
              </a:lnSpc>
              <a:spcBef>
                <a:spcPts val="0"/>
              </a:spcBef>
              <a:defRPr sz="3600">
                <a:solidFill>
                  <a:srgbClr val="000000"/>
                </a:solidFill>
                <a:latin typeface="Calibri"/>
                <a:ea typeface="Calibri"/>
                <a:cs typeface="Calibri"/>
                <a:sym typeface="Calibri"/>
              </a:defRPr>
            </a:pPr>
          </a:p>
        </p:txBody>
      </p:sp>
      <p:sp>
        <p:nvSpPr>
          <p:cNvPr id="254" name="Rectangle 5"/>
          <p:cNvSpPr/>
          <p:nvPr/>
        </p:nvSpPr>
        <p:spPr>
          <a:xfrm>
            <a:off x="11454703" y="5071118"/>
            <a:ext cx="12558305" cy="7264401"/>
          </a:xfrm>
          <a:prstGeom prst="rect">
            <a:avLst/>
          </a:prstGeom>
          <a:solidFill>
            <a:srgbClr val="621617"/>
          </a:solidFill>
          <a:ln w="12700">
            <a:miter lim="400000"/>
          </a:ln>
          <a:effectLst>
            <a:outerShdw sx="100000" sy="100000" kx="0" ky="0" algn="b" rotWithShape="0" blurRad="101600" dist="50800" dir="5400000">
              <a:srgbClr val="000000">
                <a:alpha val="32000"/>
              </a:srgbClr>
            </a:outerShdw>
          </a:effectLst>
          <a:extLst>
            <a:ext uri="{C572A759-6A51-4108-AA02-DFA0A04FC94B}">
              <ma14:wrappingTextBoxFlag xmlns:ma14="http://schemas.microsoft.com/office/mac/drawingml/2011/main" val="1"/>
            </a:ext>
          </a:extLst>
        </p:spPr>
        <p:txBody>
          <a:bodyPr tIns="91439" bIns="91439" anchor="ctr"/>
          <a:lstStyle/>
          <a:p>
            <a:pPr algn="ctr" defTabSz="1828800">
              <a:lnSpc>
                <a:spcPct val="100000"/>
              </a:lnSpc>
              <a:spcBef>
                <a:spcPts val="2000"/>
              </a:spcBef>
              <a:defRPr b="1" sz="68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Adultery – Homosexuality</a:t>
            </a:r>
          </a:p>
          <a:p>
            <a:pPr algn="ctr" defTabSz="1828800">
              <a:lnSpc>
                <a:spcPct val="100000"/>
              </a:lnSpc>
              <a:spcBef>
                <a:spcPts val="2000"/>
              </a:spcBef>
              <a:defRPr b="1" sz="68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Fornication – Murder</a:t>
            </a:r>
          </a:p>
          <a:p>
            <a:pPr algn="ctr" defTabSz="1828800">
              <a:lnSpc>
                <a:spcPct val="100000"/>
              </a:lnSpc>
              <a:spcBef>
                <a:spcPts val="2000"/>
              </a:spcBef>
              <a:defRPr b="1" sz="68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Lying - Stealing, etc. . . .</a:t>
            </a:r>
          </a:p>
          <a:p>
            <a:pPr algn="ctr" defTabSz="1828800">
              <a:lnSpc>
                <a:spcPct val="100000"/>
              </a:lnSpc>
              <a:spcBef>
                <a:spcPts val="2000"/>
              </a:spcBef>
              <a:defRPr sz="55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Absolute, Immediately Condemns – </a:t>
            </a:r>
          </a:p>
          <a:p>
            <a:pPr algn="ctr" defTabSz="1828800">
              <a:lnSpc>
                <a:spcPct val="100000"/>
              </a:lnSpc>
              <a:spcBef>
                <a:spcPts val="2000"/>
              </a:spcBef>
              <a:defRPr sz="55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1 Cor 6:9-11; </a:t>
            </a:r>
          </a:p>
          <a:p>
            <a:pPr algn="ctr" defTabSz="1828800">
              <a:lnSpc>
                <a:spcPct val="100000"/>
              </a:lnSpc>
              <a:spcBef>
                <a:spcPts val="2000"/>
              </a:spcBef>
              <a:defRPr sz="55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Gal 5:19-21</a:t>
            </a:r>
          </a:p>
        </p:txBody>
      </p:sp>
      <p:sp>
        <p:nvSpPr>
          <p:cNvPr id="255" name="Freeform 6"/>
          <p:cNvSpPr/>
          <p:nvPr/>
        </p:nvSpPr>
        <p:spPr>
          <a:xfrm>
            <a:off x="2341243" y="7890518"/>
            <a:ext cx="7772401" cy="426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388" y="18514"/>
                </a:lnTo>
                <a:lnTo>
                  <a:pt x="5506" y="17743"/>
                </a:lnTo>
                <a:lnTo>
                  <a:pt x="7200" y="15429"/>
                </a:lnTo>
                <a:lnTo>
                  <a:pt x="10165" y="13114"/>
                </a:lnTo>
                <a:lnTo>
                  <a:pt x="13129" y="12343"/>
                </a:lnTo>
                <a:lnTo>
                  <a:pt x="16518" y="8486"/>
                </a:lnTo>
                <a:lnTo>
                  <a:pt x="17788" y="4629"/>
                </a:lnTo>
                <a:lnTo>
                  <a:pt x="19482" y="2314"/>
                </a:lnTo>
                <a:lnTo>
                  <a:pt x="21600" y="0"/>
                </a:lnTo>
              </a:path>
            </a:pathLst>
          </a:custGeom>
          <a:ln w="114300">
            <a:solidFill>
              <a:srgbClr val="3891A7"/>
            </a:solidFill>
            <a:tailEnd type="triangle"/>
          </a:ln>
          <a:effectLst>
            <a:outerShdw sx="100000" sy="100000" kx="0" ky="0" algn="b" rotWithShape="0" blurRad="0" dist="63500" dir="2700000">
              <a:srgbClr val="4F271C"/>
            </a:outerShdw>
          </a:effectLst>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56" name="Freeform 7"/>
          <p:cNvSpPr/>
          <p:nvPr/>
        </p:nvSpPr>
        <p:spPr>
          <a:xfrm>
            <a:off x="2341243" y="8804918"/>
            <a:ext cx="7772401" cy="289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812" y="19326"/>
                </a:lnTo>
                <a:lnTo>
                  <a:pt x="10588" y="11368"/>
                </a:lnTo>
                <a:lnTo>
                  <a:pt x="16094" y="9095"/>
                </a:lnTo>
                <a:lnTo>
                  <a:pt x="18635" y="5684"/>
                </a:lnTo>
                <a:lnTo>
                  <a:pt x="21600" y="0"/>
                </a:lnTo>
              </a:path>
            </a:pathLst>
          </a:custGeom>
          <a:ln w="114300">
            <a:solidFill>
              <a:srgbClr val="0066FF"/>
            </a:solidFill>
            <a:tailEnd type="triangle"/>
          </a:ln>
          <a:effectLst>
            <a:outerShdw sx="100000" sy="100000" kx="0" ky="0" algn="b" rotWithShape="0" blurRad="0" dist="63500" dir="2700000">
              <a:srgbClr val="4F271C"/>
            </a:outerShdw>
          </a:effectLst>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57" name="Freeform 8"/>
          <p:cNvSpPr/>
          <p:nvPr/>
        </p:nvSpPr>
        <p:spPr>
          <a:xfrm>
            <a:off x="2341243" y="10024118"/>
            <a:ext cx="7772401" cy="2133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506" y="16971"/>
                </a:lnTo>
                <a:lnTo>
                  <a:pt x="8894" y="7714"/>
                </a:lnTo>
                <a:lnTo>
                  <a:pt x="13129" y="0"/>
                </a:lnTo>
                <a:lnTo>
                  <a:pt x="16941" y="4629"/>
                </a:lnTo>
                <a:lnTo>
                  <a:pt x="19059" y="15429"/>
                </a:lnTo>
                <a:lnTo>
                  <a:pt x="21600" y="0"/>
                </a:lnTo>
              </a:path>
            </a:pathLst>
          </a:custGeom>
          <a:ln w="114300">
            <a:solidFill>
              <a:srgbClr val="66FFCC"/>
            </a:solidFill>
            <a:tailEnd type="triangle"/>
          </a:ln>
          <a:effectLst>
            <a:outerShdw sx="100000" sy="100000" kx="0" ky="0" algn="b" rotWithShape="0" blurRad="0" dist="63500" dir="2700000">
              <a:srgbClr val="4F271C">
                <a:alpha val="50000"/>
              </a:srgbClr>
            </a:outerShdw>
          </a:effectLst>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58" name="Freeform 9"/>
          <p:cNvSpPr/>
          <p:nvPr/>
        </p:nvSpPr>
        <p:spPr>
          <a:xfrm>
            <a:off x="2493643" y="6144754"/>
            <a:ext cx="7620001" cy="6012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965" y="2817"/>
                </a:lnTo>
                <a:lnTo>
                  <a:pt x="5506" y="1878"/>
                </a:lnTo>
                <a:lnTo>
                  <a:pt x="6776" y="0"/>
                </a:lnTo>
                <a:lnTo>
                  <a:pt x="8894" y="2817"/>
                </a:lnTo>
                <a:lnTo>
                  <a:pt x="11435" y="3757"/>
                </a:lnTo>
                <a:lnTo>
                  <a:pt x="11859" y="9391"/>
                </a:lnTo>
                <a:lnTo>
                  <a:pt x="14400" y="13617"/>
                </a:lnTo>
                <a:lnTo>
                  <a:pt x="16941" y="20661"/>
                </a:lnTo>
                <a:lnTo>
                  <a:pt x="21600" y="20661"/>
                </a:lnTo>
              </a:path>
            </a:pathLst>
          </a:custGeom>
          <a:ln w="114300">
            <a:solidFill>
              <a:srgbClr val="000000"/>
            </a:solidFill>
            <a:tailEnd type="triangle"/>
          </a:ln>
          <a:effectLst>
            <a:outerShdw sx="100000" sy="100000" kx="0" ky="0" algn="b" rotWithShape="0" blurRad="0" dist="63500" dir="2700000">
              <a:srgbClr val="4F271C"/>
            </a:outerShdw>
          </a:effectLst>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59" name="Text Box 17"/>
          <p:cNvSpPr txBox="1"/>
          <p:nvPr/>
        </p:nvSpPr>
        <p:spPr>
          <a:xfrm>
            <a:off x="3080383" y="12513318"/>
            <a:ext cx="6145432" cy="64077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lnSpc>
                <a:spcPct val="100000"/>
              </a:lnSpc>
              <a:spcBef>
                <a:spcPts val="0"/>
              </a:spcBef>
              <a:defRPr b="1" sz="3600">
                <a:solidFill>
                  <a:srgbClr val="FFFF00"/>
                </a:solidFill>
                <a:latin typeface="Calibri"/>
                <a:ea typeface="Calibri"/>
                <a:cs typeface="Calibri"/>
                <a:sym typeface="Calibri"/>
              </a:defRPr>
            </a:lvl1pPr>
          </a:lstStyle>
          <a:p>
            <a:pPr/>
            <a:r>
              <a:t>5	10	15	20</a:t>
            </a:r>
          </a:p>
        </p:txBody>
      </p:sp>
      <p:sp>
        <p:nvSpPr>
          <p:cNvPr id="260" name="Text Box 20"/>
          <p:cNvSpPr txBox="1"/>
          <p:nvPr/>
        </p:nvSpPr>
        <p:spPr>
          <a:xfrm>
            <a:off x="3499483" y="12919718"/>
            <a:ext cx="5722164" cy="894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lnSpc>
                <a:spcPct val="100000"/>
              </a:lnSpc>
              <a:spcBef>
                <a:spcPts val="0"/>
              </a:spcBef>
              <a:defRPr sz="4800">
                <a:solidFill>
                  <a:srgbClr val="FFFFFF"/>
                </a:solidFill>
                <a:effectLst>
                  <a:outerShdw sx="100000" sy="100000" kx="0" ky="0" algn="b" rotWithShape="0" blurRad="63500" dist="0" dir="3600000">
                    <a:srgbClr val="000000">
                      <a:alpha val="70000"/>
                    </a:srgbClr>
                  </a:outerShdw>
                </a:effectLst>
                <a:latin typeface="Rockwell Extra Bold"/>
                <a:ea typeface="Rockwell Extra Bold"/>
                <a:cs typeface="Rockwell Extra Bold"/>
                <a:sym typeface="Rockwell Extra Bold"/>
              </a:defRPr>
            </a:lvl1pPr>
          </a:lstStyle>
          <a:p>
            <a:pPr/>
            <a:r>
              <a:t>Time - Heb 5:12</a:t>
            </a:r>
          </a:p>
        </p:txBody>
      </p:sp>
      <p:sp>
        <p:nvSpPr>
          <p:cNvPr id="261" name="Text Box 22"/>
          <p:cNvSpPr txBox="1"/>
          <p:nvPr/>
        </p:nvSpPr>
        <p:spPr>
          <a:xfrm>
            <a:off x="13655039" y="12496800"/>
            <a:ext cx="7589521" cy="8940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lnSpc>
                <a:spcPct val="100000"/>
              </a:lnSpc>
              <a:spcBef>
                <a:spcPts val="0"/>
              </a:spcBef>
              <a:defRPr sz="4800">
                <a:solidFill>
                  <a:srgbClr val="FFFFFF"/>
                </a:solidFill>
                <a:effectLst>
                  <a:outerShdw sx="100000" sy="100000" kx="0" ky="0" algn="b" rotWithShape="0" blurRad="63500" dist="0" dir="3600000">
                    <a:srgbClr val="000000">
                      <a:alpha val="70000"/>
                    </a:srgbClr>
                  </a:outerShdw>
                </a:effectLst>
                <a:latin typeface="Rockwell Extra Bold"/>
                <a:ea typeface="Rockwell Extra Bold"/>
                <a:cs typeface="Rockwell Extra Bold"/>
                <a:sym typeface="Rockwell Extra Bold"/>
              </a:defRPr>
            </a:lvl1pPr>
          </a:lstStyle>
          <a:p>
            <a:pPr/>
            <a:r>
              <a:t>No Time - Heb 13:4</a:t>
            </a:r>
          </a:p>
        </p:txBody>
      </p:sp>
      <p:sp>
        <p:nvSpPr>
          <p:cNvPr id="262" name="WordArt 23"/>
          <p:cNvSpPr txBox="1"/>
          <p:nvPr/>
        </p:nvSpPr>
        <p:spPr>
          <a:xfrm>
            <a:off x="2495498" y="5315836"/>
            <a:ext cx="7315201" cy="762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828800">
              <a:lnSpc>
                <a:spcPct val="100000"/>
              </a:lnSpc>
              <a:spcBef>
                <a:spcPts val="0"/>
              </a:spcBef>
              <a:defRPr sz="3000">
                <a:solidFill>
                  <a:srgbClr val="C00000"/>
                </a:solidFill>
                <a:effectLst>
                  <a:outerShdw sx="100000" sy="100000" kx="0" ky="0" algn="b" rotWithShape="0" blurRad="50800" dist="39000" dir="5460000">
                    <a:srgbClr val="000000">
                      <a:alpha val="38000"/>
                    </a:srgbClr>
                  </a:outerShdw>
                </a:effectLst>
                <a:latin typeface="Rockwell Extra Bold"/>
                <a:ea typeface="Rockwell Extra Bold"/>
                <a:cs typeface="Rockwell Extra Bold"/>
                <a:sym typeface="Rockwell Extra Bold"/>
              </a:defRPr>
            </a:lvl1pPr>
          </a:lstStyle>
          <a:p>
            <a:pPr/>
            <a:r>
              <a:t>Christian Growth - 2 Peter 1:5-10</a:t>
            </a:r>
          </a:p>
        </p:txBody>
      </p:sp>
      <p:sp>
        <p:nvSpPr>
          <p:cNvPr id="263" name="Line 25"/>
          <p:cNvSpPr/>
          <p:nvPr/>
        </p:nvSpPr>
        <p:spPr>
          <a:xfrm>
            <a:off x="1884043" y="10786118"/>
            <a:ext cx="762001" cy="1"/>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64" name="Line 26"/>
          <p:cNvSpPr/>
          <p:nvPr/>
        </p:nvSpPr>
        <p:spPr>
          <a:xfrm>
            <a:off x="1884043" y="7128518"/>
            <a:ext cx="762001" cy="1"/>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65" name="Line 27"/>
          <p:cNvSpPr/>
          <p:nvPr/>
        </p:nvSpPr>
        <p:spPr>
          <a:xfrm>
            <a:off x="1884043" y="8957318"/>
            <a:ext cx="762001" cy="1"/>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66" name="Line 28"/>
          <p:cNvSpPr/>
          <p:nvPr/>
        </p:nvSpPr>
        <p:spPr>
          <a:xfrm>
            <a:off x="1907739" y="4991660"/>
            <a:ext cx="762001" cy="1"/>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67" name="Line 29"/>
          <p:cNvSpPr/>
          <p:nvPr/>
        </p:nvSpPr>
        <p:spPr>
          <a:xfrm flipV="1">
            <a:off x="3255643" y="11852918"/>
            <a:ext cx="1" cy="762001"/>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68" name="Line 30"/>
          <p:cNvSpPr/>
          <p:nvPr/>
        </p:nvSpPr>
        <p:spPr>
          <a:xfrm flipV="1">
            <a:off x="5135243" y="11852918"/>
            <a:ext cx="1" cy="762001"/>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69" name="Line 31"/>
          <p:cNvSpPr/>
          <p:nvPr/>
        </p:nvSpPr>
        <p:spPr>
          <a:xfrm flipV="1">
            <a:off x="7014843" y="11852918"/>
            <a:ext cx="1" cy="762001"/>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70" name="Line 32"/>
          <p:cNvSpPr/>
          <p:nvPr/>
        </p:nvSpPr>
        <p:spPr>
          <a:xfrm flipV="1">
            <a:off x="11430000" y="11430000"/>
            <a:ext cx="0" cy="762000"/>
          </a:xfrm>
          <a:prstGeom prst="line">
            <a:avLst/>
          </a:prstGeom>
          <a:ln w="12700">
            <a:solidFill>
              <a:srgbClr val="000000"/>
            </a:solidFill>
          </a:ln>
        </p:spPr>
        <p:txBody>
          <a:bodyPr tIns="91439" bIns="91439"/>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71" name="Rectangle 33"/>
          <p:cNvSpPr txBox="1"/>
          <p:nvPr/>
        </p:nvSpPr>
        <p:spPr>
          <a:xfrm>
            <a:off x="1089659" y="12319644"/>
            <a:ext cx="1485325" cy="906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lnSpc>
                <a:spcPct val="100000"/>
              </a:lnSpc>
              <a:spcBef>
                <a:spcPts val="0"/>
              </a:spcBef>
              <a:defRPr sz="48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Humanist 521 BT"/>
                <a:ea typeface="Humanist 521 BT"/>
                <a:cs typeface="Humanist 521 BT"/>
                <a:sym typeface="Humanist 521 BT"/>
              </a:defRPr>
            </a:lvl1pPr>
          </a:lstStyle>
          <a:p>
            <a:pPr/>
            <a:r>
              <a:t>years</a:t>
            </a:r>
          </a:p>
        </p:txBody>
      </p:sp>
      <p:sp>
        <p:nvSpPr>
          <p:cNvPr id="272" name="Text Box 34"/>
          <p:cNvSpPr txBox="1"/>
          <p:nvPr/>
        </p:nvSpPr>
        <p:spPr>
          <a:xfrm>
            <a:off x="11575894" y="3865969"/>
            <a:ext cx="12315923" cy="10273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5900">
                <a:solidFill>
                  <a:srgbClr val="000000"/>
                </a:solidFill>
                <a:effectLst>
                  <a:outerShdw sx="100000" sy="100000" kx="0" ky="0" algn="b" rotWithShape="0" blurRad="50800" dist="39000" dir="5460000">
                    <a:srgbClr val="000000">
                      <a:alpha val="38000"/>
                    </a:srgbClr>
                  </a:outerShdw>
                </a:effectLst>
                <a:latin typeface="Times New Roman"/>
                <a:ea typeface="Times New Roman"/>
                <a:cs typeface="Times New Roman"/>
                <a:sym typeface="Times New Roman"/>
              </a:defRPr>
            </a:lvl1pPr>
          </a:lstStyle>
          <a:p>
            <a:pPr/>
            <a:r>
              <a:t>No such thing as situational ethics!!</a:t>
            </a:r>
          </a:p>
        </p:txBody>
      </p:sp>
      <p:sp>
        <p:nvSpPr>
          <p:cNvPr id="273" name="WordArt 35"/>
          <p:cNvSpPr txBox="1"/>
          <p:nvPr/>
        </p:nvSpPr>
        <p:spPr>
          <a:xfrm>
            <a:off x="2379135" y="6828602"/>
            <a:ext cx="7696616" cy="3200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lgn="ctr" defTabSz="1828800">
              <a:lnSpc>
                <a:spcPct val="100000"/>
              </a:lnSpc>
              <a:spcBef>
                <a:spcPts val="0"/>
              </a:spcBef>
              <a:defRPr b="1" cap="all" sz="7300">
                <a:solidFill>
                  <a:srgbClr val="C00000"/>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t>All Sin</a:t>
            </a:r>
            <a:r>
              <a:rPr>
                <a:solidFill>
                  <a:srgbClr val="FFFFFF"/>
                </a:solidFill>
              </a:rPr>
              <a:t> </a:t>
            </a:r>
            <a:r>
              <a:t>Must be forgiven </a:t>
            </a:r>
          </a:p>
        </p:txBody>
      </p:sp>
      <p:sp>
        <p:nvSpPr>
          <p:cNvPr id="274" name="G…"/>
          <p:cNvSpPr txBox="1"/>
          <p:nvPr/>
        </p:nvSpPr>
        <p:spPr>
          <a:xfrm>
            <a:off x="318933" y="4064000"/>
            <a:ext cx="1338394" cy="726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spcBef>
                <a:spcPts val="0"/>
              </a:spcBef>
              <a:defRPr b="1" sz="8100">
                <a:solidFill>
                  <a:srgbClr val="FFFFFF"/>
                </a:solidFill>
                <a:latin typeface="Gill Sans"/>
                <a:ea typeface="Gill Sans"/>
                <a:cs typeface="Gill Sans"/>
                <a:sym typeface="Gill Sans"/>
              </a:defRPr>
            </a:pPr>
            <a:r>
              <a:t>G</a:t>
            </a:r>
          </a:p>
          <a:p>
            <a:pPr algn="ctr">
              <a:lnSpc>
                <a:spcPct val="100000"/>
              </a:lnSpc>
              <a:spcBef>
                <a:spcPts val="0"/>
              </a:spcBef>
              <a:defRPr b="1" sz="8100">
                <a:solidFill>
                  <a:srgbClr val="FFFFFF"/>
                </a:solidFill>
                <a:latin typeface="Gill Sans"/>
                <a:ea typeface="Gill Sans"/>
                <a:cs typeface="Gill Sans"/>
                <a:sym typeface="Gill Sans"/>
              </a:defRPr>
            </a:pPr>
            <a:r>
              <a:t>R</a:t>
            </a:r>
          </a:p>
          <a:p>
            <a:pPr algn="ctr">
              <a:lnSpc>
                <a:spcPct val="100000"/>
              </a:lnSpc>
              <a:spcBef>
                <a:spcPts val="0"/>
              </a:spcBef>
              <a:defRPr b="1" sz="8100">
                <a:solidFill>
                  <a:srgbClr val="FFFFFF"/>
                </a:solidFill>
                <a:latin typeface="Gill Sans"/>
                <a:ea typeface="Gill Sans"/>
                <a:cs typeface="Gill Sans"/>
                <a:sym typeface="Gill Sans"/>
              </a:defRPr>
            </a:pPr>
            <a:r>
              <a:t>O</a:t>
            </a:r>
          </a:p>
          <a:p>
            <a:pPr algn="ctr">
              <a:lnSpc>
                <a:spcPct val="100000"/>
              </a:lnSpc>
              <a:spcBef>
                <a:spcPts val="0"/>
              </a:spcBef>
              <a:defRPr b="1" sz="8100">
                <a:solidFill>
                  <a:srgbClr val="FFFFFF"/>
                </a:solidFill>
                <a:latin typeface="Gill Sans"/>
                <a:ea typeface="Gill Sans"/>
                <a:cs typeface="Gill Sans"/>
                <a:sym typeface="Gill Sans"/>
              </a:defRPr>
            </a:pPr>
            <a:r>
              <a:t>W</a:t>
            </a:r>
          </a:p>
          <a:p>
            <a:pPr algn="ctr">
              <a:lnSpc>
                <a:spcPct val="100000"/>
              </a:lnSpc>
              <a:spcBef>
                <a:spcPts val="0"/>
              </a:spcBef>
              <a:defRPr b="1" sz="8100">
                <a:solidFill>
                  <a:srgbClr val="FFFFFF"/>
                </a:solidFill>
                <a:latin typeface="Gill Sans"/>
                <a:ea typeface="Gill Sans"/>
                <a:cs typeface="Gill Sans"/>
                <a:sym typeface="Gill Sans"/>
              </a:defRPr>
            </a:pPr>
            <a:r>
              <a:t>T</a:t>
            </a:r>
          </a:p>
          <a:p>
            <a:pPr algn="ctr">
              <a:lnSpc>
                <a:spcPct val="100000"/>
              </a:lnSpc>
              <a:spcBef>
                <a:spcPts val="0"/>
              </a:spcBef>
              <a:defRPr b="1" sz="8100">
                <a:solidFill>
                  <a:srgbClr val="FFFFFF"/>
                </a:solidFill>
                <a:latin typeface="Gill Sans"/>
                <a:ea typeface="Gill Sans"/>
                <a:cs typeface="Gill Sans"/>
                <a:sym typeface="Gill Sans"/>
              </a:defRPr>
            </a:pPr>
            <a:r>
              <a:t>H</a:t>
            </a:r>
          </a:p>
        </p:txBody>
      </p:sp>
      <p:grpSp>
        <p:nvGrpSpPr>
          <p:cNvPr id="283" name="Group"/>
          <p:cNvGrpSpPr/>
          <p:nvPr/>
        </p:nvGrpSpPr>
        <p:grpSpPr>
          <a:xfrm>
            <a:off x="2331636" y="3262638"/>
            <a:ext cx="10567037" cy="1630681"/>
            <a:chOff x="0" y="0"/>
            <a:chExt cx="10567036" cy="1630680"/>
          </a:xfrm>
        </p:grpSpPr>
        <p:sp>
          <p:nvSpPr>
            <p:cNvPr id="275" name="Text Box 2"/>
            <p:cNvSpPr txBox="1"/>
            <p:nvPr/>
          </p:nvSpPr>
          <p:spPr>
            <a:xfrm>
              <a:off x="701040" y="0"/>
              <a:ext cx="3206671" cy="868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defTabSz="1828800">
                <a:lnSpc>
                  <a:spcPct val="100000"/>
                </a:lnSpc>
                <a:spcBef>
                  <a:spcPts val="0"/>
                </a:spcBef>
                <a:defRPr sz="4800">
                  <a:solidFill>
                    <a:srgbClr val="FFFFFF"/>
                  </a:solidFill>
                  <a:effectLst>
                    <a:outerShdw sx="100000" sy="100000" kx="0" ky="0" algn="b" rotWithShape="0" blurRad="63500" dist="0" dir="3600000">
                      <a:srgbClr val="000000">
                        <a:alpha val="70000"/>
                      </a:srgbClr>
                    </a:outerShdw>
                  </a:effectLst>
                  <a:latin typeface="Berlin Sans FB Demi Bold"/>
                  <a:ea typeface="Berlin Sans FB Demi Bold"/>
                  <a:cs typeface="Berlin Sans FB Demi Bold"/>
                  <a:sym typeface="Berlin Sans FB Demi Bold"/>
                </a:defRPr>
              </a:lvl1pPr>
            </a:lstStyle>
            <a:p>
              <a:pPr/>
              <a:r>
                <a:t>Knowledge</a:t>
              </a:r>
            </a:p>
          </p:txBody>
        </p:sp>
        <p:sp>
          <p:nvSpPr>
            <p:cNvPr id="276" name="Rectangle 10"/>
            <p:cNvSpPr txBox="1"/>
            <p:nvPr/>
          </p:nvSpPr>
          <p:spPr>
            <a:xfrm>
              <a:off x="701040" y="762000"/>
              <a:ext cx="3779521" cy="868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lnSpc>
                  <a:spcPct val="100000"/>
                </a:lnSpc>
                <a:spcBef>
                  <a:spcPts val="0"/>
                </a:spcBef>
                <a:defRPr sz="4800">
                  <a:solidFill>
                    <a:srgbClr val="FFFFFF"/>
                  </a:solidFill>
                  <a:effectLst>
                    <a:outerShdw sx="100000" sy="100000" kx="0" ky="0" algn="b" rotWithShape="0" blurRad="63500" dist="0" dir="3600000">
                      <a:srgbClr val="000000">
                        <a:alpha val="70000"/>
                      </a:srgbClr>
                    </a:outerShdw>
                  </a:effectLst>
                  <a:latin typeface="Berlin Sans FB Demi Bold"/>
                  <a:ea typeface="Berlin Sans FB Demi Bold"/>
                  <a:cs typeface="Berlin Sans FB Demi Bold"/>
                  <a:sym typeface="Berlin Sans FB Demi Bold"/>
                </a:defRPr>
              </a:lvl1pPr>
            </a:lstStyle>
            <a:p>
              <a:pPr/>
              <a:r>
                <a:t>Patience</a:t>
              </a:r>
            </a:p>
          </p:txBody>
        </p:sp>
        <p:sp>
          <p:nvSpPr>
            <p:cNvPr id="277" name="Rectangle 11"/>
            <p:cNvSpPr txBox="1"/>
            <p:nvPr/>
          </p:nvSpPr>
          <p:spPr>
            <a:xfrm>
              <a:off x="4968240" y="0"/>
              <a:ext cx="5598797" cy="868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lnSpc>
                  <a:spcPct val="100000"/>
                </a:lnSpc>
                <a:spcBef>
                  <a:spcPts val="0"/>
                </a:spcBef>
                <a:defRPr sz="4800">
                  <a:solidFill>
                    <a:srgbClr val="FFFFFF"/>
                  </a:solidFill>
                  <a:effectLst>
                    <a:outerShdw sx="100000" sy="100000" kx="0" ky="0" algn="b" rotWithShape="0" blurRad="63500" dist="0" dir="3600000">
                      <a:srgbClr val="000000">
                        <a:alpha val="70000"/>
                      </a:srgbClr>
                    </a:outerShdw>
                  </a:effectLst>
                  <a:latin typeface="Berlin Sans FB Demi Bold"/>
                  <a:ea typeface="Berlin Sans FB Demi Bold"/>
                  <a:cs typeface="Berlin Sans FB Demi Bold"/>
                  <a:sym typeface="Berlin Sans FB Demi Bold"/>
                </a:defRPr>
              </a:lvl1pPr>
            </a:lstStyle>
            <a:p>
              <a:pPr/>
              <a:r>
                <a:t>Teaching</a:t>
              </a:r>
            </a:p>
          </p:txBody>
        </p:sp>
        <p:sp>
          <p:nvSpPr>
            <p:cNvPr id="278" name="Rectangle 12"/>
            <p:cNvSpPr txBox="1"/>
            <p:nvPr/>
          </p:nvSpPr>
          <p:spPr>
            <a:xfrm>
              <a:off x="4968240" y="762000"/>
              <a:ext cx="2712721" cy="868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lnSpc>
                  <a:spcPct val="100000"/>
                </a:lnSpc>
                <a:spcBef>
                  <a:spcPts val="0"/>
                </a:spcBef>
                <a:defRPr sz="4800">
                  <a:solidFill>
                    <a:srgbClr val="FFFFFF"/>
                  </a:solidFill>
                  <a:effectLst>
                    <a:outerShdw sx="100000" sy="100000" kx="0" ky="0" algn="b" rotWithShape="0" blurRad="63500" dist="0" dir="3600000">
                      <a:srgbClr val="000000">
                        <a:alpha val="70000"/>
                      </a:srgbClr>
                    </a:outerShdw>
                  </a:effectLst>
                  <a:latin typeface="Berlin Sans FB Demi Bold"/>
                  <a:ea typeface="Berlin Sans FB Demi Bold"/>
                  <a:cs typeface="Berlin Sans FB Demi Bold"/>
                  <a:sym typeface="Berlin Sans FB Demi Bold"/>
                </a:defRPr>
              </a:lvl1pPr>
            </a:lstStyle>
            <a:p>
              <a:pPr/>
              <a:r>
                <a:t>Service</a:t>
              </a:r>
            </a:p>
          </p:txBody>
        </p:sp>
        <p:sp>
          <p:nvSpPr>
            <p:cNvPr id="279" name="Rectangle 13"/>
            <p:cNvSpPr/>
            <p:nvPr/>
          </p:nvSpPr>
          <p:spPr>
            <a:xfrm>
              <a:off x="0" y="152400"/>
              <a:ext cx="457200" cy="457200"/>
            </a:xfrm>
            <a:prstGeom prst="rect">
              <a:avLst/>
            </a:prstGeom>
            <a:solidFill>
              <a:srgbClr val="3891A7"/>
            </a:solidFill>
            <a:ln w="12700" cap="flat">
              <a:solidFill>
                <a:srgbClr val="000000"/>
              </a:solidFill>
              <a:prstDash val="solid"/>
              <a:miter lim="800000"/>
            </a:ln>
            <a:effectLst>
              <a:outerShdw sx="100000" sy="100000" kx="0" ky="0" algn="b" rotWithShape="0" blurRad="0" dist="63500" dir="2700000">
                <a:srgbClr val="4F271C"/>
              </a:outerShdw>
            </a:effectLst>
          </p:spPr>
          <p:txBody>
            <a:bodyPr wrap="square" lIns="91439" tIns="91439" rIns="91439" bIns="91439" numCol="1" anchor="ctr">
              <a:noAutofit/>
            </a:bodyPr>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80" name="Rectangle 14"/>
            <p:cNvSpPr/>
            <p:nvPr/>
          </p:nvSpPr>
          <p:spPr>
            <a:xfrm>
              <a:off x="0" y="914400"/>
              <a:ext cx="457200" cy="457200"/>
            </a:xfrm>
            <a:prstGeom prst="rect">
              <a:avLst/>
            </a:prstGeom>
            <a:solidFill>
              <a:srgbClr val="0066FF"/>
            </a:solidFill>
            <a:ln w="12700" cap="flat">
              <a:solidFill>
                <a:srgbClr val="000000"/>
              </a:solidFill>
              <a:prstDash val="solid"/>
              <a:miter lim="800000"/>
            </a:ln>
            <a:effectLst>
              <a:outerShdw sx="100000" sy="100000" kx="0" ky="0" algn="b" rotWithShape="0" blurRad="0" dist="63500" dir="2700000">
                <a:srgbClr val="4F271C"/>
              </a:outerShdw>
            </a:effectLst>
          </p:spPr>
          <p:txBody>
            <a:bodyPr wrap="square" lIns="91439" tIns="91439" rIns="91439" bIns="91439" numCol="1" anchor="ctr">
              <a:noAutofit/>
            </a:bodyPr>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81" name="Rectangle 15"/>
            <p:cNvSpPr/>
            <p:nvPr/>
          </p:nvSpPr>
          <p:spPr>
            <a:xfrm>
              <a:off x="4267200" y="152400"/>
              <a:ext cx="457200" cy="457200"/>
            </a:xfrm>
            <a:prstGeom prst="rect">
              <a:avLst/>
            </a:prstGeom>
            <a:solidFill>
              <a:srgbClr val="000000"/>
            </a:solidFill>
            <a:ln w="12700" cap="flat">
              <a:solidFill>
                <a:srgbClr val="000000"/>
              </a:solidFill>
              <a:prstDash val="solid"/>
              <a:miter lim="800000"/>
            </a:ln>
            <a:effectLst>
              <a:outerShdw sx="100000" sy="100000" kx="0" ky="0" algn="b" rotWithShape="0" blurRad="0" dist="63500" dir="2700000">
                <a:srgbClr val="4F271C"/>
              </a:outerShdw>
            </a:effectLst>
          </p:spPr>
          <p:txBody>
            <a:bodyPr wrap="square" lIns="91439" tIns="91439" rIns="91439" bIns="91439" numCol="1" anchor="ctr">
              <a:noAutofit/>
            </a:bodyPr>
            <a:lstStyle/>
            <a:p>
              <a:pPr defTabSz="1828800">
                <a:lnSpc>
                  <a:spcPct val="100000"/>
                </a:lnSpc>
                <a:spcBef>
                  <a:spcPts val="0"/>
                </a:spcBef>
                <a:defRPr sz="3600">
                  <a:solidFill>
                    <a:srgbClr val="FFFFFF"/>
                  </a:solidFill>
                  <a:latin typeface="Calibri"/>
                  <a:ea typeface="Calibri"/>
                  <a:cs typeface="Calibri"/>
                  <a:sym typeface="Calibri"/>
                </a:defRPr>
              </a:pPr>
            </a:p>
          </p:txBody>
        </p:sp>
        <p:sp>
          <p:nvSpPr>
            <p:cNvPr id="282" name="Rectangle 16"/>
            <p:cNvSpPr/>
            <p:nvPr/>
          </p:nvSpPr>
          <p:spPr>
            <a:xfrm>
              <a:off x="4267200" y="914400"/>
              <a:ext cx="457200" cy="457200"/>
            </a:xfrm>
            <a:prstGeom prst="rect">
              <a:avLst/>
            </a:prstGeom>
            <a:solidFill>
              <a:srgbClr val="66FFCC"/>
            </a:solidFill>
            <a:ln w="12700" cap="flat">
              <a:solidFill>
                <a:srgbClr val="000000"/>
              </a:solidFill>
              <a:prstDash val="solid"/>
              <a:miter lim="800000"/>
            </a:ln>
            <a:effectLst>
              <a:outerShdw sx="100000" sy="100000" kx="0" ky="0" algn="b" rotWithShape="0" blurRad="0" dist="63500" dir="2700000">
                <a:srgbClr val="4F271C"/>
              </a:outerShdw>
            </a:effectLst>
          </p:spPr>
          <p:txBody>
            <a:bodyPr wrap="square" lIns="91439" tIns="91439" rIns="91439" bIns="91439" numCol="1" anchor="ctr">
              <a:noAutofit/>
            </a:bodyPr>
            <a:lstStyle/>
            <a:p>
              <a:pPr defTabSz="1828800">
                <a:lnSpc>
                  <a:spcPct val="100000"/>
                </a:lnSpc>
                <a:spcBef>
                  <a:spcPts val="0"/>
                </a:spcBef>
                <a:defRPr sz="3600">
                  <a:solidFill>
                    <a:srgbClr val="FFFFFF"/>
                  </a:solidFill>
                  <a:latin typeface="Calibri"/>
                  <a:ea typeface="Calibri"/>
                  <a:cs typeface="Calibri"/>
                  <a:sym typeface="Calibri"/>
                </a:defRPr>
              </a:pPr>
            </a:p>
          </p:txBody>
        </p:sp>
      </p:grpSp>
      <p:sp>
        <p:nvSpPr>
          <p:cNvPr id="284" name="Understanding What Sin Is"/>
          <p:cNvSpPr/>
          <p:nvPr/>
        </p:nvSpPr>
        <p:spPr>
          <a:xfrm>
            <a:off x="3804866" y="594112"/>
            <a:ext cx="16774268" cy="1607345"/>
          </a:xfrm>
          <a:prstGeom prst="roundRect">
            <a:avLst>
              <a:gd name="adj" fmla="val 16667"/>
            </a:avLst>
          </a:prstGeom>
          <a:blipFill>
            <a:blip r:embed="rId2"/>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Understanding What Sin Is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IN is NOT vague &amp; unknowable!…"/>
          <p:cNvSpPr txBox="1"/>
          <p:nvPr/>
        </p:nvSpPr>
        <p:spPr>
          <a:xfrm>
            <a:off x="665499" y="2901114"/>
            <a:ext cx="16126809" cy="9902497"/>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47057" indent="-947057" defTabSz="821531">
              <a:lnSpc>
                <a:spcPct val="100000"/>
              </a:lnSpc>
              <a:spcBef>
                <a:spcPts val="2000"/>
              </a:spcBef>
              <a:buSzPct val="76000"/>
              <a:buBlip>
                <a:blip r:embed="rId2"/>
              </a:buBlip>
              <a:defRPr sz="8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SIN is NOT vague &amp; unknowable!</a:t>
            </a:r>
          </a:p>
          <a:p>
            <a:pPr marL="947057" indent="-947057" defTabSz="821531">
              <a:lnSpc>
                <a:spcPct val="100000"/>
              </a:lnSpc>
              <a:spcBef>
                <a:spcPts val="2000"/>
              </a:spcBef>
              <a:buSzPct val="76000"/>
              <a:buBlip>
                <a:blip r:embed="rId2"/>
              </a:buBlip>
              <a:defRPr sz="8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SIN is NOT unavoidable!</a:t>
            </a:r>
          </a:p>
          <a:p>
            <a:pPr marL="947057" indent="-947057" defTabSz="821531">
              <a:lnSpc>
                <a:spcPct val="100000"/>
              </a:lnSpc>
              <a:spcBef>
                <a:spcPts val="2000"/>
              </a:spcBef>
              <a:buSzPct val="76000"/>
              <a:buBlip>
                <a:blip r:embed="rId2"/>
              </a:buBlip>
              <a:defRPr sz="8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Is our view of sin causing: </a:t>
            </a:r>
          </a:p>
          <a:p>
            <a:pPr marL="1632856" indent="-947056" defTabSz="821531">
              <a:lnSpc>
                <a:spcPct val="100000"/>
              </a:lnSpc>
              <a:spcBef>
                <a:spcPts val="2000"/>
              </a:spcBef>
              <a:buSzPct val="76000"/>
              <a:buBlip>
                <a:blip r:embed="rId3"/>
              </a:buBlip>
              <a:defRPr sz="8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Undue fear?</a:t>
            </a:r>
          </a:p>
          <a:p>
            <a:pPr marL="1632856" indent="-947056" defTabSz="821531">
              <a:lnSpc>
                <a:spcPct val="100000"/>
              </a:lnSpc>
              <a:spcBef>
                <a:spcPts val="2000"/>
              </a:spcBef>
              <a:buSzPct val="76000"/>
              <a:buBlip>
                <a:blip r:embed="rId3"/>
              </a:buBlip>
              <a:defRPr sz="8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A lack of concern regarding      our sins? </a:t>
            </a:r>
          </a:p>
          <a:p>
            <a:pPr marL="1632856" indent="-947056" defTabSz="821531">
              <a:lnSpc>
                <a:spcPct val="100000"/>
              </a:lnSpc>
              <a:spcBef>
                <a:spcPts val="2000"/>
              </a:spcBef>
              <a:buSzPct val="76000"/>
              <a:buBlip>
                <a:blip r:embed="rId3"/>
              </a:buBlip>
              <a:defRPr sz="8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Lack of confidence?</a:t>
            </a:r>
          </a:p>
        </p:txBody>
      </p:sp>
      <p:pic>
        <p:nvPicPr>
          <p:cNvPr id="287" name="Image" descr="Image"/>
          <p:cNvPicPr>
            <a:picLocks noChangeAspect="1"/>
          </p:cNvPicPr>
          <p:nvPr/>
        </p:nvPicPr>
        <p:blipFill>
          <a:blip r:embed="rId4">
            <a:extLst/>
          </a:blip>
          <a:stretch>
            <a:fillRect/>
          </a:stretch>
        </p:blipFill>
        <p:spPr>
          <a:xfrm>
            <a:off x="9246126" y="1182235"/>
            <a:ext cx="15125755" cy="12685080"/>
          </a:xfrm>
          <a:prstGeom prst="rect">
            <a:avLst/>
          </a:prstGeom>
          <a:ln w="12700">
            <a:miter lim="400000"/>
          </a:ln>
        </p:spPr>
      </p:pic>
      <p:sp>
        <p:nvSpPr>
          <p:cNvPr id="288" name="Understanding What Sin Is"/>
          <p:cNvSpPr/>
          <p:nvPr/>
        </p:nvSpPr>
        <p:spPr>
          <a:xfrm>
            <a:off x="3804866" y="594112"/>
            <a:ext cx="16774268" cy="1607345"/>
          </a:xfrm>
          <a:prstGeom prst="roundRect">
            <a:avLst>
              <a:gd name="adj" fmla="val 16667"/>
            </a:avLst>
          </a:prstGeom>
          <a:blipFill>
            <a:blip r:embed="rId5"/>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Understanding What Sin Is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wipe(left)" transition="in">
                                      <p:cBhvr>
                                        <p:cTn id="7" dur="1500"/>
                                        <p:tgtEl>
                                          <p:spTgt spid="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6">
                                            <p:txEl>
                                              <p:pRg st="2" end="2"/>
                                            </p:txEl>
                                          </p:spTgt>
                                        </p:tgtEl>
                                        <p:attrNameLst>
                                          <p:attrName>style.visibility</p:attrName>
                                        </p:attrNameLst>
                                      </p:cBhvr>
                                      <p:to>
                                        <p:strVal val="visible"/>
                                      </p:to>
                                    </p:set>
                                    <p:animEffect filter="wipe(left)" transition="in">
                                      <p:cBhvr>
                                        <p:cTn id="12" dur="1500"/>
                                        <p:tgtEl>
                                          <p:spTgt spid="2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6">
                                            <p:txEl>
                                              <p:pRg st="3" end="3"/>
                                            </p:txEl>
                                          </p:spTgt>
                                        </p:tgtEl>
                                        <p:attrNameLst>
                                          <p:attrName>style.visibility</p:attrName>
                                        </p:attrNameLst>
                                      </p:cBhvr>
                                      <p:to>
                                        <p:strVal val="visible"/>
                                      </p:to>
                                    </p:set>
                                    <p:animEffect filter="wipe(left)" transition="in">
                                      <p:cBhvr>
                                        <p:cTn id="17" dur="1500"/>
                                        <p:tgtEl>
                                          <p:spTgt spid="2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6">
                                            <p:txEl>
                                              <p:pRg st="4" end="4"/>
                                            </p:txEl>
                                          </p:spTgt>
                                        </p:tgtEl>
                                        <p:attrNameLst>
                                          <p:attrName>style.visibility</p:attrName>
                                        </p:attrNameLst>
                                      </p:cBhvr>
                                      <p:to>
                                        <p:strVal val="visible"/>
                                      </p:to>
                                    </p:set>
                                    <p:animEffect filter="wipe(left)" transition="in">
                                      <p:cBhvr>
                                        <p:cTn id="22" dur="1500"/>
                                        <p:tgtEl>
                                          <p:spTgt spid="2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86">
                                            <p:txEl>
                                              <p:pRg st="5" end="5"/>
                                            </p:txEl>
                                          </p:spTgt>
                                        </p:tgtEl>
                                        <p:attrNameLst>
                                          <p:attrName>style.visibility</p:attrName>
                                        </p:attrNameLst>
                                      </p:cBhvr>
                                      <p:to>
                                        <p:strVal val="visible"/>
                                      </p:to>
                                    </p:set>
                                    <p:animEffect filter="wipe(left)" transition="in">
                                      <p:cBhvr>
                                        <p:cTn id="27" dur="1500"/>
                                        <p:tgtEl>
                                          <p:spTgt spid="28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0" name="Not knowing everything . . .…"/>
          <p:cNvSpPr txBox="1"/>
          <p:nvPr/>
        </p:nvSpPr>
        <p:spPr>
          <a:xfrm>
            <a:off x="547015" y="3734229"/>
            <a:ext cx="13899303" cy="9580390"/>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47057" indent="-947057" defTabSz="821531">
              <a:lnSpc>
                <a:spcPct val="100000"/>
              </a:lnSpc>
              <a:spcBef>
                <a:spcPts val="700"/>
              </a:spcBef>
              <a:buSzPct val="76000"/>
              <a:buBlip>
                <a:blip r:embed="rId2"/>
              </a:buBlip>
              <a:defRPr sz="68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Not knowing everything . . .</a:t>
            </a:r>
          </a:p>
          <a:p>
            <a:pPr marL="947057" indent="-947057" defTabSz="821531">
              <a:lnSpc>
                <a:spcPct val="100000"/>
              </a:lnSpc>
              <a:spcBef>
                <a:spcPts val="700"/>
              </a:spcBef>
              <a:buSzPct val="76000"/>
              <a:buBlip>
                <a:blip r:embed="rId2"/>
              </a:buBlip>
              <a:defRPr sz="68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Being tempted . . .</a:t>
            </a:r>
          </a:p>
          <a:p>
            <a:pPr marL="947057" indent="-947057" defTabSz="821531">
              <a:lnSpc>
                <a:spcPct val="100000"/>
              </a:lnSpc>
              <a:spcBef>
                <a:spcPts val="700"/>
              </a:spcBef>
              <a:buSzPct val="76000"/>
              <a:buBlip>
                <a:blip r:embed="rId2"/>
              </a:buBlip>
              <a:defRPr sz="68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Trying &amp; failing at a task / Simply making a mistake . . . </a:t>
            </a:r>
          </a:p>
          <a:p>
            <a:pPr marL="947057" indent="-947057" defTabSz="821531">
              <a:lnSpc>
                <a:spcPct val="100000"/>
              </a:lnSpc>
              <a:spcBef>
                <a:spcPts val="700"/>
              </a:spcBef>
              <a:buSzPct val="76000"/>
              <a:buBlip>
                <a:blip r:embed="rId2"/>
              </a:buBlip>
              <a:defRPr sz="68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Simply feeling depressed / Simply feeling discouraged / Simply feeling weak . . . </a:t>
            </a:r>
          </a:p>
          <a:p>
            <a:pPr marL="947057" indent="-947057" defTabSz="821531">
              <a:lnSpc>
                <a:spcPct val="100000"/>
              </a:lnSpc>
              <a:spcBef>
                <a:spcPts val="700"/>
              </a:spcBef>
              <a:buSzPct val="76000"/>
              <a:buBlip>
                <a:blip r:embed="rId2"/>
              </a:buBlip>
              <a:defRPr sz="68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Simply feeling guilty . . .</a:t>
            </a:r>
          </a:p>
          <a:p>
            <a:pPr marL="947057" indent="-947057" defTabSz="821531">
              <a:lnSpc>
                <a:spcPct val="100000"/>
              </a:lnSpc>
              <a:spcBef>
                <a:spcPts val="700"/>
              </a:spcBef>
              <a:buSzPct val="76000"/>
              <a:buBlip>
                <a:blip r:embed="rId2"/>
              </a:buBlip>
              <a:defRPr sz="68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Enjoying life . . .</a:t>
            </a:r>
          </a:p>
        </p:txBody>
      </p:sp>
      <p:pic>
        <p:nvPicPr>
          <p:cNvPr id="291" name="Image" descr="Image"/>
          <p:cNvPicPr>
            <a:picLocks noChangeAspect="1"/>
          </p:cNvPicPr>
          <p:nvPr/>
        </p:nvPicPr>
        <p:blipFill>
          <a:blip r:embed="rId3">
            <a:extLst/>
          </a:blip>
          <a:stretch>
            <a:fillRect/>
          </a:stretch>
        </p:blipFill>
        <p:spPr>
          <a:xfrm>
            <a:off x="9246126" y="1182235"/>
            <a:ext cx="15125755" cy="12685080"/>
          </a:xfrm>
          <a:prstGeom prst="rect">
            <a:avLst/>
          </a:prstGeom>
          <a:ln w="12700">
            <a:miter lim="400000"/>
          </a:ln>
        </p:spPr>
      </p:pic>
      <p:sp>
        <p:nvSpPr>
          <p:cNvPr id="292" name="Sin Is NOT:"/>
          <p:cNvSpPr txBox="1"/>
          <p:nvPr/>
        </p:nvSpPr>
        <p:spPr>
          <a:xfrm>
            <a:off x="491538" y="2294742"/>
            <a:ext cx="11703663" cy="13462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spcBef>
                <a:spcPts val="0"/>
              </a:spcBef>
              <a:defRPr b="1" cap="all" sz="8400">
                <a:solidFill>
                  <a:srgbClr val="FFFFFF"/>
                </a:solidFill>
                <a:latin typeface="Gill Sans"/>
                <a:ea typeface="Gill Sans"/>
                <a:cs typeface="Gill Sans"/>
                <a:sym typeface="Gill Sans"/>
              </a:defRPr>
            </a:lvl1pPr>
          </a:lstStyle>
          <a:p>
            <a:pPr/>
            <a:r>
              <a:t>Sin Is NOT:</a:t>
            </a:r>
          </a:p>
        </p:txBody>
      </p:sp>
      <p:sp>
        <p:nvSpPr>
          <p:cNvPr id="293" name="Understanding What Sin Is"/>
          <p:cNvSpPr/>
          <p:nvPr/>
        </p:nvSpPr>
        <p:spPr>
          <a:xfrm>
            <a:off x="3804866" y="594112"/>
            <a:ext cx="16774268" cy="1607345"/>
          </a:xfrm>
          <a:prstGeom prst="roundRect">
            <a:avLst>
              <a:gd name="adj" fmla="val 16667"/>
            </a:avLst>
          </a:prstGeom>
          <a:blipFill>
            <a:blip r:embed="rId4"/>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Understanding What Sin Is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0">
                                            <p:txEl>
                                              <p:pRg st="1" end="1"/>
                                            </p:txEl>
                                          </p:spTgt>
                                        </p:tgtEl>
                                        <p:attrNameLst>
                                          <p:attrName>style.visibility</p:attrName>
                                        </p:attrNameLst>
                                      </p:cBhvr>
                                      <p:to>
                                        <p:strVal val="visible"/>
                                      </p:to>
                                    </p:set>
                                    <p:animEffect filter="wipe(left)" transition="in">
                                      <p:cBhvr>
                                        <p:cTn id="7" dur="1500"/>
                                        <p:tgtEl>
                                          <p:spTgt spid="2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0">
                                            <p:txEl>
                                              <p:pRg st="2" end="2"/>
                                            </p:txEl>
                                          </p:spTgt>
                                        </p:tgtEl>
                                        <p:attrNameLst>
                                          <p:attrName>style.visibility</p:attrName>
                                        </p:attrNameLst>
                                      </p:cBhvr>
                                      <p:to>
                                        <p:strVal val="visible"/>
                                      </p:to>
                                    </p:set>
                                    <p:animEffect filter="wipe(left)" transition="in">
                                      <p:cBhvr>
                                        <p:cTn id="12" dur="1500"/>
                                        <p:tgtEl>
                                          <p:spTgt spid="2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0">
                                            <p:txEl>
                                              <p:pRg st="3" end="3"/>
                                            </p:txEl>
                                          </p:spTgt>
                                        </p:tgtEl>
                                        <p:attrNameLst>
                                          <p:attrName>style.visibility</p:attrName>
                                        </p:attrNameLst>
                                      </p:cBhvr>
                                      <p:to>
                                        <p:strVal val="visible"/>
                                      </p:to>
                                    </p:set>
                                    <p:animEffect filter="wipe(left)" transition="in">
                                      <p:cBhvr>
                                        <p:cTn id="17" dur="1500"/>
                                        <p:tgtEl>
                                          <p:spTgt spid="2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0">
                                            <p:txEl>
                                              <p:pRg st="4" end="4"/>
                                            </p:txEl>
                                          </p:spTgt>
                                        </p:tgtEl>
                                        <p:attrNameLst>
                                          <p:attrName>style.visibility</p:attrName>
                                        </p:attrNameLst>
                                      </p:cBhvr>
                                      <p:to>
                                        <p:strVal val="visible"/>
                                      </p:to>
                                    </p:set>
                                    <p:animEffect filter="wipe(left)" transition="in">
                                      <p:cBhvr>
                                        <p:cTn id="22" dur="1500"/>
                                        <p:tgtEl>
                                          <p:spTgt spid="29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90">
                                            <p:txEl>
                                              <p:pRg st="5" end="5"/>
                                            </p:txEl>
                                          </p:spTgt>
                                        </p:tgtEl>
                                        <p:attrNameLst>
                                          <p:attrName>style.visibility</p:attrName>
                                        </p:attrNameLst>
                                      </p:cBhvr>
                                      <p:to>
                                        <p:strVal val="visible"/>
                                      </p:to>
                                    </p:set>
                                    <p:animEffect filter="wipe(left)" transition="in">
                                      <p:cBhvr>
                                        <p:cTn id="27" dur="1500"/>
                                        <p:tgtEl>
                                          <p:spTgt spid="29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2">
            <a:extLst/>
          </a:blip>
          <a:stretch>
            <a:fillRect/>
          </a:stretch>
        </p:blipFill>
        <p:spPr>
          <a:xfrm>
            <a:off x="9246126" y="1182235"/>
            <a:ext cx="15125755" cy="12685080"/>
          </a:xfrm>
          <a:prstGeom prst="rect">
            <a:avLst/>
          </a:prstGeom>
          <a:ln w="12700">
            <a:miter lim="400000"/>
          </a:ln>
        </p:spPr>
      </p:pic>
      <p:sp>
        <p:nvSpPr>
          <p:cNvPr id="296" name="Not watchful (Mat. 26:41, Gal.  6:1).…"/>
          <p:cNvSpPr txBox="1"/>
          <p:nvPr/>
        </p:nvSpPr>
        <p:spPr>
          <a:xfrm>
            <a:off x="414281" y="2757282"/>
            <a:ext cx="15486031" cy="10420748"/>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38461" indent="-938461" defTabSz="821531">
              <a:lnSpc>
                <a:spcPct val="100000"/>
              </a:lnSpc>
              <a:spcBef>
                <a:spcPts val="12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are not watchful (Mat. 26:41, Gal.  6:1).</a:t>
            </a:r>
          </a:p>
          <a:p>
            <a:pPr marL="938461" indent="-938461" defTabSz="821531">
              <a:lnSpc>
                <a:spcPct val="100000"/>
              </a:lnSpc>
              <a:spcBef>
                <a:spcPts val="12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lack self-control (I Cor.  9:27).</a:t>
            </a:r>
          </a:p>
          <a:p>
            <a:pPr marL="938461" indent="-938461" defTabSz="821531">
              <a:lnSpc>
                <a:spcPct val="100000"/>
              </a:lnSpc>
              <a:spcBef>
                <a:spcPts val="12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want to fit in with the crowd, (Prov. 1:10; 1 Cor. 15:33; 1 Tim.  5:22).</a:t>
            </a:r>
          </a:p>
          <a:p>
            <a:pPr marL="938461" indent="-938461" defTabSz="821531">
              <a:lnSpc>
                <a:spcPct val="100000"/>
              </a:lnSpc>
              <a:spcBef>
                <a:spcPts val="12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do not control our thoughts             (Prov. 22:3; 15:26, 23:7, Phil  4:8).</a:t>
            </a:r>
          </a:p>
          <a:p>
            <a:pPr marL="938461" indent="-938461" defTabSz="821531">
              <a:lnSpc>
                <a:spcPct val="100000"/>
              </a:lnSpc>
              <a:spcBef>
                <a:spcPts val="12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don’t resist the devil (Jas.  4:7).</a:t>
            </a:r>
          </a:p>
          <a:p>
            <a:pPr marL="938461" indent="-938461" defTabSz="821531">
              <a:lnSpc>
                <a:spcPct val="100000"/>
              </a:lnSpc>
              <a:spcBef>
                <a:spcPts val="12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Selfishness (cp. Lk. 15:12; 18:22,23).</a:t>
            </a:r>
          </a:p>
          <a:p>
            <a:pPr marL="938461" indent="-938461" defTabSz="821531">
              <a:lnSpc>
                <a:spcPct val="100000"/>
              </a:lnSpc>
              <a:spcBef>
                <a:spcPts val="12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do not have the word hidden in our heart – (Ps. 119:11).</a:t>
            </a:r>
          </a:p>
        </p:txBody>
      </p:sp>
      <p:sp>
        <p:nvSpPr>
          <p:cNvPr id="297" name="WHY WE SIN …"/>
          <p:cNvSpPr/>
          <p:nvPr/>
        </p:nvSpPr>
        <p:spPr>
          <a:xfrm>
            <a:off x="3804866" y="594112"/>
            <a:ext cx="16774268" cy="1607345"/>
          </a:xfrm>
          <a:prstGeom prst="roundRect">
            <a:avLst>
              <a:gd name="adj" fmla="val 16667"/>
            </a:avLst>
          </a:prstGeom>
          <a:blipFill>
            <a:blip r:embed="rId4"/>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WHY WE SIN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bg/>
                                          </p:spTgt>
                                        </p:tgtEl>
                                        <p:attrNameLst>
                                          <p:attrName>style.visibility</p:attrName>
                                        </p:attrNameLst>
                                      </p:cBhvr>
                                      <p:to>
                                        <p:strVal val="visible"/>
                                      </p:to>
                                    </p:set>
                                    <p:animEffect filter="fade" transition="in">
                                      <p:cBhvr>
                                        <p:cTn id="7" dur="1500"/>
                                        <p:tgtEl>
                                          <p:spTgt spid="29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6">
                                            <p:txEl>
                                              <p:pRg st="0" end="0"/>
                                            </p:txEl>
                                          </p:spTgt>
                                        </p:tgtEl>
                                        <p:attrNameLst>
                                          <p:attrName>style.visibility</p:attrName>
                                        </p:attrNameLst>
                                      </p:cBhvr>
                                      <p:to>
                                        <p:strVal val="visible"/>
                                      </p:to>
                                    </p:set>
                                    <p:animEffect filter="fade" transition="in">
                                      <p:cBhvr>
                                        <p:cTn id="10" dur="1500"/>
                                        <p:tgtEl>
                                          <p:spTgt spid="296">
                                            <p:txEl>
                                              <p:pRg st="0" end="0"/>
                                            </p:txEl>
                                          </p:spTgt>
                                        </p:tgtEl>
                                      </p:cBhvr>
                                    </p:animEffect>
                                  </p:childTnLst>
                                </p:cTn>
                              </p:par>
                            </p:childTnLst>
                          </p:cTn>
                        </p:par>
                        <p:par>
                          <p:cTn id="11" fill="hold">
                            <p:stCondLst>
                              <p:cond delay="1500"/>
                            </p:stCondLst>
                            <p:childTnLst>
                              <p:par>
                                <p:cTn id="12" presetClass="entr" nodeType="afterEffect" presetID="10" grpId="1" fill="hold">
                                  <p:stCondLst>
                                    <p:cond delay="0"/>
                                  </p:stCondLst>
                                  <p:iterate type="el" backwards="0">
                                    <p:tmAbs val="0"/>
                                  </p:iterate>
                                  <p:childTnLst>
                                    <p:set>
                                      <p:cBhvr>
                                        <p:cTn id="13" fill="hold"/>
                                        <p:tgtEl>
                                          <p:spTgt spid="296">
                                            <p:txEl>
                                              <p:pRg st="1" end="1"/>
                                            </p:txEl>
                                          </p:spTgt>
                                        </p:tgtEl>
                                        <p:attrNameLst>
                                          <p:attrName>style.visibility</p:attrName>
                                        </p:attrNameLst>
                                      </p:cBhvr>
                                      <p:to>
                                        <p:strVal val="visible"/>
                                      </p:to>
                                    </p:set>
                                    <p:animEffect filter="fade" transition="in">
                                      <p:cBhvr>
                                        <p:cTn id="14" dur="1500"/>
                                        <p:tgtEl>
                                          <p:spTgt spid="29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296">
                                            <p:txEl>
                                              <p:pRg st="2" end="2"/>
                                            </p:txEl>
                                          </p:spTgt>
                                        </p:tgtEl>
                                        <p:attrNameLst>
                                          <p:attrName>style.visibility</p:attrName>
                                        </p:attrNameLst>
                                      </p:cBhvr>
                                      <p:to>
                                        <p:strVal val="visible"/>
                                      </p:to>
                                    </p:set>
                                    <p:animEffect filter="fade" transition="in">
                                      <p:cBhvr>
                                        <p:cTn id="19" dur="1500"/>
                                        <p:tgtEl>
                                          <p:spTgt spid="29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1" fill="hold">
                                  <p:stCondLst>
                                    <p:cond delay="0"/>
                                  </p:stCondLst>
                                  <p:iterate type="el" backwards="0">
                                    <p:tmAbs val="0"/>
                                  </p:iterate>
                                  <p:childTnLst>
                                    <p:set>
                                      <p:cBhvr>
                                        <p:cTn id="23" fill="hold"/>
                                        <p:tgtEl>
                                          <p:spTgt spid="296">
                                            <p:txEl>
                                              <p:pRg st="3" end="3"/>
                                            </p:txEl>
                                          </p:spTgt>
                                        </p:tgtEl>
                                        <p:attrNameLst>
                                          <p:attrName>style.visibility</p:attrName>
                                        </p:attrNameLst>
                                      </p:cBhvr>
                                      <p:to>
                                        <p:strVal val="visible"/>
                                      </p:to>
                                    </p:set>
                                    <p:animEffect filter="fade" transition="in">
                                      <p:cBhvr>
                                        <p:cTn id="24" dur="1500"/>
                                        <p:tgtEl>
                                          <p:spTgt spid="29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1" fill="hold">
                                  <p:stCondLst>
                                    <p:cond delay="0"/>
                                  </p:stCondLst>
                                  <p:iterate type="el" backwards="0">
                                    <p:tmAbs val="0"/>
                                  </p:iterate>
                                  <p:childTnLst>
                                    <p:set>
                                      <p:cBhvr>
                                        <p:cTn id="28" fill="hold"/>
                                        <p:tgtEl>
                                          <p:spTgt spid="296">
                                            <p:txEl>
                                              <p:pRg st="4" end="4"/>
                                            </p:txEl>
                                          </p:spTgt>
                                        </p:tgtEl>
                                        <p:attrNameLst>
                                          <p:attrName>style.visibility</p:attrName>
                                        </p:attrNameLst>
                                      </p:cBhvr>
                                      <p:to>
                                        <p:strVal val="visible"/>
                                      </p:to>
                                    </p:set>
                                    <p:animEffect filter="fade" transition="in">
                                      <p:cBhvr>
                                        <p:cTn id="29" dur="1500"/>
                                        <p:tgtEl>
                                          <p:spTgt spid="29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1" fill="hold">
                                  <p:stCondLst>
                                    <p:cond delay="0"/>
                                  </p:stCondLst>
                                  <p:iterate type="el" backwards="0">
                                    <p:tmAbs val="0"/>
                                  </p:iterate>
                                  <p:childTnLst>
                                    <p:set>
                                      <p:cBhvr>
                                        <p:cTn id="33" fill="hold"/>
                                        <p:tgtEl>
                                          <p:spTgt spid="296">
                                            <p:txEl>
                                              <p:pRg st="5" end="5"/>
                                            </p:txEl>
                                          </p:spTgt>
                                        </p:tgtEl>
                                        <p:attrNameLst>
                                          <p:attrName>style.visibility</p:attrName>
                                        </p:attrNameLst>
                                      </p:cBhvr>
                                      <p:to>
                                        <p:strVal val="visible"/>
                                      </p:to>
                                    </p:set>
                                    <p:animEffect filter="fade" transition="in">
                                      <p:cBhvr>
                                        <p:cTn id="34" dur="1500"/>
                                        <p:tgtEl>
                                          <p:spTgt spid="29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1" fill="hold">
                                  <p:stCondLst>
                                    <p:cond delay="0"/>
                                  </p:stCondLst>
                                  <p:iterate type="el" backwards="0">
                                    <p:tmAbs val="0"/>
                                  </p:iterate>
                                  <p:childTnLst>
                                    <p:set>
                                      <p:cBhvr>
                                        <p:cTn id="38" fill="hold"/>
                                        <p:tgtEl>
                                          <p:spTgt spid="296">
                                            <p:txEl>
                                              <p:pRg st="6" end="6"/>
                                            </p:txEl>
                                          </p:spTgt>
                                        </p:tgtEl>
                                        <p:attrNameLst>
                                          <p:attrName>style.visibility</p:attrName>
                                        </p:attrNameLst>
                                      </p:cBhvr>
                                      <p:to>
                                        <p:strVal val="visible"/>
                                      </p:to>
                                    </p:set>
                                    <p:animEffect filter="fade" transition="in">
                                      <p:cBhvr>
                                        <p:cTn id="39" dur="1500"/>
                                        <p:tgtEl>
                                          <p:spTgt spid="29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tretch>
            <a:fillRect/>
          </a:stretch>
        </p:blipFill>
        <p:spPr>
          <a:xfrm>
            <a:off x="9246126" y="1182235"/>
            <a:ext cx="15125755" cy="12685080"/>
          </a:xfrm>
          <a:prstGeom prst="rect">
            <a:avLst/>
          </a:prstGeom>
          <a:ln w="12700">
            <a:miter lim="400000"/>
          </a:ln>
        </p:spPr>
      </p:pic>
      <p:sp>
        <p:nvSpPr>
          <p:cNvPr id="300" name="Not watchful (Mat. 26:41, Gal.  6:1).…"/>
          <p:cNvSpPr txBox="1"/>
          <p:nvPr/>
        </p:nvSpPr>
        <p:spPr>
          <a:xfrm>
            <a:off x="509068" y="2304589"/>
            <a:ext cx="14082414" cy="11221387"/>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38461" indent="-938461" defTabSz="821531">
              <a:lnSpc>
                <a:spcPct val="100000"/>
              </a:lnSpc>
              <a:spcBef>
                <a:spcPts val="2900"/>
              </a:spcBef>
              <a:buSzPct val="76000"/>
              <a:buBlip>
                <a:blip r:embed="rId3"/>
              </a:buBlip>
              <a:defRPr sz="6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It’s often easier to sin than to do what is right (Mat 7:13,14)</a:t>
            </a:r>
          </a:p>
          <a:p>
            <a:pPr marL="938461" indent="-938461" defTabSz="821531">
              <a:lnSpc>
                <a:spcPct val="100000"/>
              </a:lnSpc>
              <a:spcBef>
                <a:spcPts val="2900"/>
              </a:spcBef>
              <a:buSzPct val="76000"/>
              <a:buBlip>
                <a:blip r:embed="rId3"/>
              </a:buBlip>
              <a:defRPr sz="6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It’s our habit (2 Pet 2:14)</a:t>
            </a:r>
          </a:p>
          <a:p>
            <a:pPr marL="938461" indent="-938461" defTabSz="821531">
              <a:lnSpc>
                <a:spcPct val="100000"/>
              </a:lnSpc>
              <a:spcBef>
                <a:spcPts val="2900"/>
              </a:spcBef>
              <a:buSzPct val="76000"/>
              <a:buBlip>
                <a:blip r:embed="rId3"/>
              </a:buBlip>
              <a:defRPr sz="6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Of its momentary pleasure (Heb 11:25; Jas 5:5)</a:t>
            </a:r>
          </a:p>
          <a:p>
            <a:pPr marL="938461" indent="-938461" defTabSz="821531">
              <a:lnSpc>
                <a:spcPct val="100000"/>
              </a:lnSpc>
              <a:spcBef>
                <a:spcPts val="2900"/>
              </a:spcBef>
              <a:buSzPct val="76000"/>
              <a:buBlip>
                <a:blip r:embed="rId3"/>
              </a:buBlip>
              <a:defRPr sz="6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It’s deceptive (Heb 3:13)</a:t>
            </a:r>
          </a:p>
          <a:p>
            <a:pPr marL="938461" indent="-938461" defTabSz="821531">
              <a:lnSpc>
                <a:spcPct val="100000"/>
              </a:lnSpc>
              <a:spcBef>
                <a:spcPts val="2900"/>
              </a:spcBef>
              <a:buSzPct val="76000"/>
              <a:buBlip>
                <a:blip r:embed="rId3"/>
              </a:buBlip>
              <a:defRPr sz="6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want to (Jas. 1: 14,15).</a:t>
            </a:r>
          </a:p>
          <a:p>
            <a:pPr marL="938461" indent="-938461" defTabSz="821531">
              <a:lnSpc>
                <a:spcPct val="100000"/>
              </a:lnSpc>
              <a:spcBef>
                <a:spcPts val="2900"/>
              </a:spcBef>
              <a:buSzPct val="76000"/>
              <a:buBlip>
                <a:blip r:embed="rId3"/>
              </a:buBlip>
              <a:defRPr sz="63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We do not fear the consequences of sin (Prov 1:7; 16:6; Jer 2:18; Rom 3:18; Mat 5:29,30)</a:t>
            </a:r>
          </a:p>
        </p:txBody>
      </p:sp>
      <p:sp>
        <p:nvSpPr>
          <p:cNvPr id="301" name="WHY WE SIN …"/>
          <p:cNvSpPr/>
          <p:nvPr/>
        </p:nvSpPr>
        <p:spPr>
          <a:xfrm>
            <a:off x="3804866" y="594112"/>
            <a:ext cx="16774268" cy="1607345"/>
          </a:xfrm>
          <a:prstGeom prst="roundRect">
            <a:avLst>
              <a:gd name="adj" fmla="val 16667"/>
            </a:avLst>
          </a:prstGeom>
          <a:blipFill>
            <a:blip r:embed="rId4"/>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WHY WE SIN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animEffect filter="fade" transition="in">
                                      <p:cBhvr>
                                        <p:cTn id="7" dur="1500"/>
                                        <p:tgtEl>
                                          <p:spTgt spid="30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0">
                                            <p:txEl>
                                              <p:pRg st="0" end="0"/>
                                            </p:txEl>
                                          </p:spTgt>
                                        </p:tgtEl>
                                        <p:attrNameLst>
                                          <p:attrName>style.visibility</p:attrName>
                                        </p:attrNameLst>
                                      </p:cBhvr>
                                      <p:to>
                                        <p:strVal val="visible"/>
                                      </p:to>
                                    </p:set>
                                    <p:animEffect filter="fade" transition="in">
                                      <p:cBhvr>
                                        <p:cTn id="10" dur="1500"/>
                                        <p:tgtEl>
                                          <p:spTgt spid="300">
                                            <p:txEl>
                                              <p:pRg st="0" end="0"/>
                                            </p:txEl>
                                          </p:spTgt>
                                        </p:tgtEl>
                                      </p:cBhvr>
                                    </p:animEffect>
                                  </p:childTnLst>
                                </p:cTn>
                              </p:par>
                            </p:childTnLst>
                          </p:cTn>
                        </p:par>
                        <p:par>
                          <p:cTn id="11" fill="hold">
                            <p:stCondLst>
                              <p:cond delay="1500"/>
                            </p:stCondLst>
                            <p:childTnLst>
                              <p:par>
                                <p:cTn id="12" presetClass="entr" nodeType="afterEffect" presetID="10" grpId="1" fill="hold">
                                  <p:stCondLst>
                                    <p:cond delay="0"/>
                                  </p:stCondLst>
                                  <p:iterate type="el" backwards="0">
                                    <p:tmAbs val="0"/>
                                  </p:iterate>
                                  <p:childTnLst>
                                    <p:set>
                                      <p:cBhvr>
                                        <p:cTn id="13" fill="hold"/>
                                        <p:tgtEl>
                                          <p:spTgt spid="300">
                                            <p:txEl>
                                              <p:pRg st="1" end="1"/>
                                            </p:txEl>
                                          </p:spTgt>
                                        </p:tgtEl>
                                        <p:attrNameLst>
                                          <p:attrName>style.visibility</p:attrName>
                                        </p:attrNameLst>
                                      </p:cBhvr>
                                      <p:to>
                                        <p:strVal val="visible"/>
                                      </p:to>
                                    </p:set>
                                    <p:animEffect filter="fade" transition="in">
                                      <p:cBhvr>
                                        <p:cTn id="14" dur="1500"/>
                                        <p:tgtEl>
                                          <p:spTgt spid="30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300">
                                            <p:txEl>
                                              <p:pRg st="2" end="2"/>
                                            </p:txEl>
                                          </p:spTgt>
                                        </p:tgtEl>
                                        <p:attrNameLst>
                                          <p:attrName>style.visibility</p:attrName>
                                        </p:attrNameLst>
                                      </p:cBhvr>
                                      <p:to>
                                        <p:strVal val="visible"/>
                                      </p:to>
                                    </p:set>
                                    <p:animEffect filter="fade" transition="in">
                                      <p:cBhvr>
                                        <p:cTn id="19" dur="1500"/>
                                        <p:tgtEl>
                                          <p:spTgt spid="30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1" fill="hold">
                                  <p:stCondLst>
                                    <p:cond delay="0"/>
                                  </p:stCondLst>
                                  <p:iterate type="el" backwards="0">
                                    <p:tmAbs val="0"/>
                                  </p:iterate>
                                  <p:childTnLst>
                                    <p:set>
                                      <p:cBhvr>
                                        <p:cTn id="23" fill="hold"/>
                                        <p:tgtEl>
                                          <p:spTgt spid="300">
                                            <p:txEl>
                                              <p:pRg st="3" end="3"/>
                                            </p:txEl>
                                          </p:spTgt>
                                        </p:tgtEl>
                                        <p:attrNameLst>
                                          <p:attrName>style.visibility</p:attrName>
                                        </p:attrNameLst>
                                      </p:cBhvr>
                                      <p:to>
                                        <p:strVal val="visible"/>
                                      </p:to>
                                    </p:set>
                                    <p:animEffect filter="fade" transition="in">
                                      <p:cBhvr>
                                        <p:cTn id="24" dur="1500"/>
                                        <p:tgtEl>
                                          <p:spTgt spid="30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1" fill="hold">
                                  <p:stCondLst>
                                    <p:cond delay="0"/>
                                  </p:stCondLst>
                                  <p:iterate type="el" backwards="0">
                                    <p:tmAbs val="0"/>
                                  </p:iterate>
                                  <p:childTnLst>
                                    <p:set>
                                      <p:cBhvr>
                                        <p:cTn id="28" fill="hold"/>
                                        <p:tgtEl>
                                          <p:spTgt spid="300">
                                            <p:txEl>
                                              <p:pRg st="4" end="4"/>
                                            </p:txEl>
                                          </p:spTgt>
                                        </p:tgtEl>
                                        <p:attrNameLst>
                                          <p:attrName>style.visibility</p:attrName>
                                        </p:attrNameLst>
                                      </p:cBhvr>
                                      <p:to>
                                        <p:strVal val="visible"/>
                                      </p:to>
                                    </p:set>
                                    <p:animEffect filter="fade" transition="in">
                                      <p:cBhvr>
                                        <p:cTn id="29" dur="1500"/>
                                        <p:tgtEl>
                                          <p:spTgt spid="30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1" fill="hold">
                                  <p:stCondLst>
                                    <p:cond delay="0"/>
                                  </p:stCondLst>
                                  <p:iterate type="el" backwards="0">
                                    <p:tmAbs val="0"/>
                                  </p:iterate>
                                  <p:childTnLst>
                                    <p:set>
                                      <p:cBhvr>
                                        <p:cTn id="33" fill="hold"/>
                                        <p:tgtEl>
                                          <p:spTgt spid="300">
                                            <p:txEl>
                                              <p:pRg st="5" end="5"/>
                                            </p:txEl>
                                          </p:spTgt>
                                        </p:tgtEl>
                                        <p:attrNameLst>
                                          <p:attrName>style.visibility</p:attrName>
                                        </p:attrNameLst>
                                      </p:cBhvr>
                                      <p:to>
                                        <p:strVal val="visible"/>
                                      </p:to>
                                    </p:set>
                                    <p:animEffect filter="fade" transition="in">
                                      <p:cBhvr>
                                        <p:cTn id="34" dur="1500"/>
                                        <p:tgtEl>
                                          <p:spTgt spid="30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What Place Does Sin Have In The Life of A Child of God?"/>
          <p:cNvSpPr/>
          <p:nvPr/>
        </p:nvSpPr>
        <p:spPr>
          <a:xfrm>
            <a:off x="272508" y="357144"/>
            <a:ext cx="23838984" cy="1607345"/>
          </a:xfrm>
          <a:prstGeom prst="roundRect">
            <a:avLst>
              <a:gd name="adj" fmla="val 16667"/>
            </a:avLst>
          </a:prstGeom>
          <a:solidFill>
            <a:schemeClr val="accent1">
              <a:satOff val="5412"/>
              <a:lumOff val="-30746"/>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63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What Place Does Sin Have In The Life of A Child of God?</a:t>
            </a:r>
          </a:p>
        </p:txBody>
      </p:sp>
      <p:sp>
        <p:nvSpPr>
          <p:cNvPr id="304" name="Not watchful (Mat. 26:41, Gal.  6:1).…"/>
          <p:cNvSpPr txBox="1"/>
          <p:nvPr/>
        </p:nvSpPr>
        <p:spPr>
          <a:xfrm>
            <a:off x="7950760" y="3932518"/>
            <a:ext cx="15574413" cy="9162369"/>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38461" indent="-938461" defTabSz="821531">
              <a:lnSpc>
                <a:spcPct val="100000"/>
              </a:lnSpc>
              <a:spcBef>
                <a:spcPts val="2900"/>
              </a:spcBef>
              <a:buSzPct val="76000"/>
              <a:buBlip>
                <a:blip r:embed="rId2"/>
              </a:buBlip>
              <a:defRPr sz="66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One of the special objects for which First John was written was to counteract the errors of the dangerous, deadly heresy of the day, later known as Gnosticism.</a:t>
            </a:r>
          </a:p>
          <a:p>
            <a:pPr marL="938461" indent="-938461" defTabSz="821531">
              <a:lnSpc>
                <a:spcPct val="100000"/>
              </a:lnSpc>
              <a:spcBef>
                <a:spcPts val="2900"/>
              </a:spcBef>
              <a:buSzPct val="76000"/>
              <a:buBlip>
                <a:blip r:embed="rId2"/>
              </a:buBlip>
              <a:defRPr sz="66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There were three sects whose heretical teachings began to influence the churches in the latter part of the 1 St century: The Ebionites, followers of Ebion; The Docetics; and Cerinthians.</a:t>
            </a:r>
          </a:p>
        </p:txBody>
      </p:sp>
      <p:pic>
        <p:nvPicPr>
          <p:cNvPr id="305" name="http://www.live4thelord.org/images/repent.jpg" descr="http://www.live4thelord.org/images/repent.jpg"/>
          <p:cNvPicPr>
            <a:picLocks noChangeAspect="1"/>
          </p:cNvPicPr>
          <p:nvPr/>
        </p:nvPicPr>
        <p:blipFill>
          <a:blip r:embed="rId3">
            <a:extLst/>
          </a:blip>
          <a:stretch>
            <a:fillRect/>
          </a:stretch>
        </p:blipFill>
        <p:spPr>
          <a:xfrm flipH="1">
            <a:off x="543100" y="3999055"/>
            <a:ext cx="6962347" cy="9029295"/>
          </a:xfrm>
          <a:prstGeom prst="rect">
            <a:avLst/>
          </a:prstGeom>
          <a:ln w="12700">
            <a:miter lim="400000"/>
          </a:ln>
          <a:effectLst>
            <a:reflection blurRad="0" stA="30000" stPos="0" endA="0" endPos="40000" dist="0" dir="5400000" fadeDir="5400000" sx="100000" sy="-100000" kx="0" ky="0" algn="bl" rotWithShape="0"/>
          </a:effectLst>
        </p:spPr>
      </p:pic>
      <p:sp>
        <p:nvSpPr>
          <p:cNvPr id="306" name="JOHN’S RESPONSE TO THE ERRORS OF GNOSTICISM"/>
          <p:cNvSpPr txBox="1"/>
          <p:nvPr/>
        </p:nvSpPr>
        <p:spPr>
          <a:xfrm>
            <a:off x="337323" y="2297358"/>
            <a:ext cx="23709354" cy="1231901"/>
          </a:xfrm>
          <a:prstGeom prst="rect">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7300">
                <a:solidFill>
                  <a:srgbClr val="FFFFFF"/>
                </a:solidFill>
                <a:latin typeface="Century Gothic"/>
                <a:ea typeface="Century Gothic"/>
                <a:cs typeface="Century Gothic"/>
                <a:sym typeface="Century Gothic"/>
              </a:defRPr>
            </a:lvl1pPr>
          </a:lstStyle>
          <a:p>
            <a:pPr/>
            <a:r>
              <a:t>JOHN’S RESPONSE TO THE ERRORS OF GNOSTICISM</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4">
                                            <p:bg/>
                                          </p:spTgt>
                                        </p:tgtEl>
                                        <p:attrNameLst>
                                          <p:attrName>style.visibility</p:attrName>
                                        </p:attrNameLst>
                                      </p:cBhvr>
                                      <p:to>
                                        <p:strVal val="visible"/>
                                      </p:to>
                                    </p:set>
                                    <p:animEffect filter="fade" transition="in">
                                      <p:cBhvr>
                                        <p:cTn id="7" dur="1500"/>
                                        <p:tgtEl>
                                          <p:spTgt spid="30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4">
                                            <p:txEl>
                                              <p:pRg st="0" end="0"/>
                                            </p:txEl>
                                          </p:spTgt>
                                        </p:tgtEl>
                                        <p:attrNameLst>
                                          <p:attrName>style.visibility</p:attrName>
                                        </p:attrNameLst>
                                      </p:cBhvr>
                                      <p:to>
                                        <p:strVal val="visible"/>
                                      </p:to>
                                    </p:set>
                                    <p:animEffect filter="fade" transition="in">
                                      <p:cBhvr>
                                        <p:cTn id="10" dur="1500"/>
                                        <p:tgtEl>
                                          <p:spTgt spid="3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4">
                                            <p:txEl>
                                              <p:pRg st="1" end="1"/>
                                            </p:txEl>
                                          </p:spTgt>
                                        </p:tgtEl>
                                        <p:attrNameLst>
                                          <p:attrName>style.visibility</p:attrName>
                                        </p:attrNameLst>
                                      </p:cBhvr>
                                      <p:to>
                                        <p:strVal val="visible"/>
                                      </p:to>
                                    </p:set>
                                    <p:animEffect filter="fade" transition="in">
                                      <p:cBhvr>
                                        <p:cTn id="15" dur="1500"/>
                                        <p:tgtEl>
                                          <p:spTgt spid="30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What Place Does Sin Have In The Life of A Child of God?"/>
          <p:cNvSpPr/>
          <p:nvPr/>
        </p:nvSpPr>
        <p:spPr>
          <a:xfrm>
            <a:off x="272508" y="357144"/>
            <a:ext cx="23838984" cy="1607345"/>
          </a:xfrm>
          <a:prstGeom prst="roundRect">
            <a:avLst>
              <a:gd name="adj" fmla="val 16667"/>
            </a:avLst>
          </a:prstGeom>
          <a:solidFill>
            <a:schemeClr val="accent1">
              <a:satOff val="5412"/>
              <a:lumOff val="-30746"/>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63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What Place Does Sin Have In The Life of A Child of God?</a:t>
            </a:r>
          </a:p>
        </p:txBody>
      </p:sp>
      <p:pic>
        <p:nvPicPr>
          <p:cNvPr id="309" name="http://www.live4thelord.org/images/repent.jpg" descr="http://www.live4thelord.org/images/repent.jpg"/>
          <p:cNvPicPr>
            <a:picLocks noChangeAspect="1"/>
          </p:cNvPicPr>
          <p:nvPr/>
        </p:nvPicPr>
        <p:blipFill>
          <a:blip r:embed="rId2">
            <a:extLst/>
          </a:blip>
          <a:stretch>
            <a:fillRect/>
          </a:stretch>
        </p:blipFill>
        <p:spPr>
          <a:xfrm flipH="1">
            <a:off x="543100" y="3999055"/>
            <a:ext cx="6962347" cy="9029295"/>
          </a:xfrm>
          <a:prstGeom prst="rect">
            <a:avLst/>
          </a:prstGeom>
          <a:ln w="12700">
            <a:miter lim="400000"/>
          </a:ln>
          <a:effectLst>
            <a:reflection blurRad="0" stA="30000" stPos="0" endA="0" endPos="40000" dist="0" dir="5400000" fadeDir="5400000" sx="100000" sy="-100000" kx="0" ky="0" algn="bl" rotWithShape="0"/>
          </a:effectLst>
        </p:spPr>
      </p:pic>
      <p:sp>
        <p:nvSpPr>
          <p:cNvPr id="310" name="Not watchful (Mat. 26:41, Gal.  6:1).…"/>
          <p:cNvSpPr txBox="1"/>
          <p:nvPr/>
        </p:nvSpPr>
        <p:spPr>
          <a:xfrm>
            <a:off x="7949861" y="3862129"/>
            <a:ext cx="15716789" cy="9303148"/>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38461" indent="-938461" defTabSz="821531">
              <a:lnSpc>
                <a:spcPct val="100000"/>
              </a:lnSpc>
              <a:spcBef>
                <a:spcPts val="29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The Ebonites declared that Jesus was a mere man, denying his deity.</a:t>
            </a:r>
          </a:p>
          <a:p>
            <a:pPr marL="938461" indent="-938461" defTabSz="821531">
              <a:lnSpc>
                <a:spcPct val="100000"/>
              </a:lnSpc>
              <a:spcBef>
                <a:spcPts val="29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One branch of the Cerinthian Gnostic maintained his body was, for a time, occupied by an aeon, eon, ("an emanation or phase of the supreme deity"), called Christ.</a:t>
            </a:r>
          </a:p>
          <a:p>
            <a:pPr marL="938461" indent="-938461" defTabSz="821531">
              <a:lnSpc>
                <a:spcPct val="100000"/>
              </a:lnSpc>
              <a:spcBef>
                <a:spcPts val="2900"/>
              </a:spcBef>
              <a:buSzPct val="76000"/>
              <a:buBlip>
                <a:blip r:embed="rId3"/>
              </a:buBlip>
              <a:defRPr>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The Docetic Gnostic argued that he only appeared to posses a body, but only a shadowy phantom.</a:t>
            </a:r>
          </a:p>
        </p:txBody>
      </p:sp>
      <p:sp>
        <p:nvSpPr>
          <p:cNvPr id="311" name="JOHN’S RESPONSE TO THE ERRORS OF GNOSTICISM"/>
          <p:cNvSpPr txBox="1"/>
          <p:nvPr/>
        </p:nvSpPr>
        <p:spPr>
          <a:xfrm>
            <a:off x="337323" y="2297358"/>
            <a:ext cx="23709354" cy="1231901"/>
          </a:xfrm>
          <a:prstGeom prst="rect">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7300">
                <a:solidFill>
                  <a:srgbClr val="FFFFFF"/>
                </a:solidFill>
                <a:latin typeface="Century Gothic"/>
                <a:ea typeface="Century Gothic"/>
                <a:cs typeface="Century Gothic"/>
                <a:sym typeface="Century Gothic"/>
              </a:defRPr>
            </a:lvl1pPr>
          </a:lstStyle>
          <a:p>
            <a:pPr/>
            <a:r>
              <a:t>JOHN’S RESPONSE TO THE ERRORS OF GNOSTICISM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0">
                                            <p:bg/>
                                          </p:spTgt>
                                        </p:tgtEl>
                                        <p:attrNameLst>
                                          <p:attrName>style.visibility</p:attrName>
                                        </p:attrNameLst>
                                      </p:cBhvr>
                                      <p:to>
                                        <p:strVal val="visible"/>
                                      </p:to>
                                    </p:set>
                                    <p:animEffect filter="fade" transition="in">
                                      <p:cBhvr>
                                        <p:cTn id="7" dur="1500"/>
                                        <p:tgtEl>
                                          <p:spTgt spid="31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0">
                                            <p:txEl>
                                              <p:pRg st="0" end="0"/>
                                            </p:txEl>
                                          </p:spTgt>
                                        </p:tgtEl>
                                        <p:attrNameLst>
                                          <p:attrName>style.visibility</p:attrName>
                                        </p:attrNameLst>
                                      </p:cBhvr>
                                      <p:to>
                                        <p:strVal val="visible"/>
                                      </p:to>
                                    </p:set>
                                    <p:animEffect filter="fade" transition="in">
                                      <p:cBhvr>
                                        <p:cTn id="10" dur="1500"/>
                                        <p:tgtEl>
                                          <p:spTgt spid="3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0">
                                            <p:txEl>
                                              <p:pRg st="1" end="1"/>
                                            </p:txEl>
                                          </p:spTgt>
                                        </p:tgtEl>
                                        <p:attrNameLst>
                                          <p:attrName>style.visibility</p:attrName>
                                        </p:attrNameLst>
                                      </p:cBhvr>
                                      <p:to>
                                        <p:strVal val="visible"/>
                                      </p:to>
                                    </p:set>
                                    <p:animEffect filter="fade" transition="in">
                                      <p:cBhvr>
                                        <p:cTn id="15" dur="1500"/>
                                        <p:tgtEl>
                                          <p:spTgt spid="3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0">
                                            <p:txEl>
                                              <p:pRg st="2" end="2"/>
                                            </p:txEl>
                                          </p:spTgt>
                                        </p:tgtEl>
                                        <p:attrNameLst>
                                          <p:attrName>style.visibility</p:attrName>
                                        </p:attrNameLst>
                                      </p:cBhvr>
                                      <p:to>
                                        <p:strVal val="visible"/>
                                      </p:to>
                                    </p:set>
                                    <p:animEffect filter="fade" transition="in">
                                      <p:cBhvr>
                                        <p:cTn id="20" dur="1500"/>
                                        <p:tgtEl>
                                          <p:spTgt spid="31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What Place Does Sin Have In The Life of A Child of God?"/>
          <p:cNvSpPr/>
          <p:nvPr/>
        </p:nvSpPr>
        <p:spPr>
          <a:xfrm>
            <a:off x="272508" y="357144"/>
            <a:ext cx="23838984" cy="1607345"/>
          </a:xfrm>
          <a:prstGeom prst="roundRect">
            <a:avLst>
              <a:gd name="adj" fmla="val 16667"/>
            </a:avLst>
          </a:prstGeom>
          <a:solidFill>
            <a:schemeClr val="accent1">
              <a:satOff val="5412"/>
              <a:lumOff val="-30746"/>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63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What Place Does Sin Have In The Life of A Child of God?</a:t>
            </a:r>
          </a:p>
        </p:txBody>
      </p:sp>
      <p:pic>
        <p:nvPicPr>
          <p:cNvPr id="314" name="http://www.live4thelord.org/images/repent.jpg" descr="http://www.live4thelord.org/images/repent.jpg"/>
          <p:cNvPicPr>
            <a:picLocks noChangeAspect="1"/>
          </p:cNvPicPr>
          <p:nvPr/>
        </p:nvPicPr>
        <p:blipFill>
          <a:blip r:embed="rId2">
            <a:extLst/>
          </a:blip>
          <a:stretch>
            <a:fillRect/>
          </a:stretch>
        </p:blipFill>
        <p:spPr>
          <a:xfrm flipH="1">
            <a:off x="543100" y="3999055"/>
            <a:ext cx="6962347" cy="9029295"/>
          </a:xfrm>
          <a:prstGeom prst="rect">
            <a:avLst/>
          </a:prstGeom>
          <a:ln w="12700">
            <a:miter lim="400000"/>
          </a:ln>
          <a:effectLst>
            <a:reflection blurRad="0" stA="30000" stPos="0" endA="0" endPos="40000" dist="0" dir="5400000" fadeDir="5400000" sx="100000" sy="-100000" kx="0" ky="0" algn="bl" rotWithShape="0"/>
          </a:effectLst>
        </p:spPr>
      </p:pic>
      <p:sp>
        <p:nvSpPr>
          <p:cNvPr id="315" name="Not watchful (Mat. 26:41, Gal.  6:1).…"/>
          <p:cNvSpPr txBox="1"/>
          <p:nvPr/>
        </p:nvSpPr>
        <p:spPr>
          <a:xfrm>
            <a:off x="7878771" y="3648117"/>
            <a:ext cx="15716788" cy="9731171"/>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38461" indent="-938461" defTabSz="821531">
              <a:lnSpc>
                <a:spcPct val="100000"/>
              </a:lnSpc>
              <a:spcBef>
                <a:spcPts val="2900"/>
              </a:spcBef>
              <a:buSzPct val="76000"/>
              <a:buBlip>
                <a:blip r:embed="rId3"/>
              </a:buBlip>
              <a:defRPr sz="71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Claimed to have reached such an advanced stage of spiritual experience and knowledge that they were `beyond good and evil'.</a:t>
            </a:r>
          </a:p>
          <a:p>
            <a:pPr marL="938461" indent="-938461" defTabSz="821531">
              <a:lnSpc>
                <a:spcPct val="100000"/>
              </a:lnSpc>
              <a:spcBef>
                <a:spcPts val="2900"/>
              </a:spcBef>
              <a:buSzPct val="76000"/>
              <a:buBlip>
                <a:blip r:embed="rId3"/>
              </a:buBlip>
              <a:defRPr sz="7100">
                <a:solidFill>
                  <a:srgbClr val="EBEBEB"/>
                </a:solidFill>
                <a:effectLst>
                  <a:outerShdw sx="100000" sy="100000" kx="0" ky="0" algn="b" rotWithShape="0" blurRad="50800" dist="25400" dir="5400000">
                    <a:srgbClr val="000000"/>
                  </a:outerShdw>
                </a:effectLst>
                <a:latin typeface="Times New Roman"/>
                <a:ea typeface="Times New Roman"/>
                <a:cs typeface="Times New Roman"/>
                <a:sym typeface="Times New Roman"/>
              </a:defRPr>
            </a:pPr>
            <a:r>
              <a:t>They contended that once regenerated, they were pure in spirit, and it mattered not what the body did, since it was inherently evil anyway because it was material.</a:t>
            </a:r>
          </a:p>
        </p:txBody>
      </p:sp>
      <p:sp>
        <p:nvSpPr>
          <p:cNvPr id="316" name="JOHN’S RESPONSE TO THE ERRORS OF GNOSTICISM"/>
          <p:cNvSpPr txBox="1"/>
          <p:nvPr/>
        </p:nvSpPr>
        <p:spPr>
          <a:xfrm>
            <a:off x="337323" y="2297358"/>
            <a:ext cx="23709354" cy="1231901"/>
          </a:xfrm>
          <a:prstGeom prst="rect">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7300">
                <a:solidFill>
                  <a:srgbClr val="FFFFFF"/>
                </a:solidFill>
                <a:latin typeface="Century Gothic"/>
                <a:ea typeface="Century Gothic"/>
                <a:cs typeface="Century Gothic"/>
                <a:sym typeface="Century Gothic"/>
              </a:defRPr>
            </a:lvl1pPr>
          </a:lstStyle>
          <a:p>
            <a:pPr/>
            <a:r>
              <a:t>JOHN’S RESPONSE TO THE ERRORS OF GNOSTICISM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5">
                                            <p:bg/>
                                          </p:spTgt>
                                        </p:tgtEl>
                                        <p:attrNameLst>
                                          <p:attrName>style.visibility</p:attrName>
                                        </p:attrNameLst>
                                      </p:cBhvr>
                                      <p:to>
                                        <p:strVal val="visible"/>
                                      </p:to>
                                    </p:set>
                                    <p:animEffect filter="fade" transition="in">
                                      <p:cBhvr>
                                        <p:cTn id="7" dur="1500"/>
                                        <p:tgtEl>
                                          <p:spTgt spid="31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5">
                                            <p:txEl>
                                              <p:pRg st="0" end="0"/>
                                            </p:txEl>
                                          </p:spTgt>
                                        </p:tgtEl>
                                        <p:attrNameLst>
                                          <p:attrName>style.visibility</p:attrName>
                                        </p:attrNameLst>
                                      </p:cBhvr>
                                      <p:to>
                                        <p:strVal val="visible"/>
                                      </p:to>
                                    </p:set>
                                    <p:animEffect filter="fade" transition="in">
                                      <p:cBhvr>
                                        <p:cTn id="10" dur="1500"/>
                                        <p:tgtEl>
                                          <p:spTgt spid="3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5">
                                            <p:txEl>
                                              <p:pRg st="1" end="1"/>
                                            </p:txEl>
                                          </p:spTgt>
                                        </p:tgtEl>
                                        <p:attrNameLst>
                                          <p:attrName>style.visibility</p:attrName>
                                        </p:attrNameLst>
                                      </p:cBhvr>
                                      <p:to>
                                        <p:strVal val="visible"/>
                                      </p:to>
                                    </p:set>
                                    <p:animEffect filter="fade" transition="in">
                                      <p:cBhvr>
                                        <p:cTn id="15" dur="1500"/>
                                        <p:tgtEl>
                                          <p:spTgt spid="31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sp>
        <p:nvSpPr>
          <p:cNvPr id="179" name="Our understanding of what the Scriptures teach about SIN significantly affects to our understanding the plan of salvation, our view of ourselves and others, and our attitude towards sin in striving to live for God."/>
          <p:cNvSpPr txBox="1"/>
          <p:nvPr/>
        </p:nvSpPr>
        <p:spPr>
          <a:xfrm>
            <a:off x="10381694" y="5512142"/>
            <a:ext cx="13504294" cy="7482732"/>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7200">
                <a:solidFill>
                  <a:srgbClr val="EBA9B7"/>
                </a:solidFill>
                <a:effectLst>
                  <a:outerShdw sx="100000" sy="100000" kx="0" ky="0" algn="b" rotWithShape="0" blurRad="38100" dist="63500" dir="1860000">
                    <a:srgbClr val="000000"/>
                  </a:outerShdw>
                </a:effectLst>
                <a:latin typeface="Times New Roman"/>
                <a:ea typeface="Times New Roman"/>
                <a:cs typeface="Times New Roman"/>
                <a:sym typeface="Times New Roman"/>
              </a:defRPr>
            </a:lvl1pPr>
          </a:lstStyle>
          <a:p>
            <a:pPr/>
            <a:r>
              <a:t>Our understanding of what the Scriptures teach about SIN significantly affects to our understanding the plan of salvation, our view of ourselves and others, and our attitude towards sin in striving to live for God.</a:t>
            </a:r>
          </a:p>
        </p:txBody>
      </p:sp>
      <p:pic>
        <p:nvPicPr>
          <p:cNvPr id="180" name="Image" descr="Image"/>
          <p:cNvPicPr>
            <a:picLocks noChangeAspect="1"/>
          </p:cNvPicPr>
          <p:nvPr/>
        </p:nvPicPr>
        <p:blipFill>
          <a:blip r:embed="rId3">
            <a:extLst/>
          </a:blip>
          <a:stretch>
            <a:fillRect/>
          </a:stretch>
        </p:blipFill>
        <p:spPr>
          <a:xfrm>
            <a:off x="13647822" y="1687562"/>
            <a:ext cx="6972038" cy="3853756"/>
          </a:xfrm>
          <a:prstGeom prst="rect">
            <a:avLst/>
          </a:prstGeom>
          <a:ln w="12700">
            <a:miter lim="400000"/>
          </a:ln>
        </p:spPr>
      </p:pic>
      <p:sp>
        <p:nvSpPr>
          <p:cNvPr id="181" name="HOW &amp; WHEN CHRISTIANS ARE CLEANSED OF THEIR"/>
          <p:cNvSpPr txBox="1"/>
          <p:nvPr/>
        </p:nvSpPr>
        <p:spPr>
          <a:xfrm>
            <a:off x="669590" y="218636"/>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Front view of a red Ducati motorcycle against a black background" descr="Front view of a red Ducati motorcycle against a black background"/>
          <p:cNvPicPr>
            <a:picLocks noChangeAspect="1"/>
          </p:cNvPicPr>
          <p:nvPr>
            <p:ph type="pic" idx="21"/>
          </p:nvPr>
        </p:nvPicPr>
        <p:blipFill>
          <a:blip r:embed="rId2">
            <a:extLst/>
          </a:blip>
          <a:srcRect l="0" t="20663" r="0" b="4336"/>
          <a:stretch>
            <a:fillRect/>
          </a:stretch>
        </p:blipFill>
        <p:spPr>
          <a:xfrm>
            <a:off x="0" y="0"/>
            <a:ext cx="24384000" cy="13716000"/>
          </a:xfrm>
          <a:prstGeom prst="rect">
            <a:avLst/>
          </a:prstGeom>
        </p:spPr>
      </p:pic>
      <p:pic>
        <p:nvPicPr>
          <p:cNvPr id="319" name="pasted-movie.png" descr="pasted-movie.png"/>
          <p:cNvPicPr>
            <a:picLocks noChangeAspect="1"/>
          </p:cNvPicPr>
          <p:nvPr/>
        </p:nvPicPr>
        <p:blipFill>
          <a:blip r:embed="rId3">
            <a:extLst/>
          </a:blip>
          <a:stretch>
            <a:fillRect/>
          </a:stretch>
        </p:blipFill>
        <p:spPr>
          <a:xfrm>
            <a:off x="-186919" y="9854959"/>
            <a:ext cx="24757838" cy="3081782"/>
          </a:xfrm>
          <a:prstGeom prst="rect">
            <a:avLst/>
          </a:prstGeom>
          <a:ln w="12700">
            <a:miter lim="400000"/>
          </a:ln>
          <a:effectLst>
            <a:outerShdw sx="100000" sy="100000" kx="0" ky="0" algn="b" rotWithShape="0" blurRad="63500" dist="195186" dir="3344082">
              <a:srgbClr val="000000">
                <a:alpha val="99294"/>
              </a:srgbClr>
            </a:outerShdw>
          </a:effectLst>
        </p:spPr>
      </p:pic>
      <p:pic>
        <p:nvPicPr>
          <p:cNvPr id="320" name="pasted-movie.png" descr="pasted-movie.png"/>
          <p:cNvPicPr>
            <a:picLocks noChangeAspect="1"/>
          </p:cNvPicPr>
          <p:nvPr/>
        </p:nvPicPr>
        <p:blipFill>
          <a:blip r:embed="rId4">
            <a:extLst/>
          </a:blip>
          <a:srcRect l="0" t="0" r="0" b="41197"/>
          <a:stretch>
            <a:fillRect/>
          </a:stretch>
        </p:blipFill>
        <p:spPr>
          <a:xfrm>
            <a:off x="755965" y="-119521"/>
            <a:ext cx="22872070" cy="268984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23" name="1 John 1:3-4 (NKJV)  3 that which we have seen and heard we declare to you, that you also may have fellowship with us; and truly our fellowship is with the Father and with His Son Jesus Christ.  4 And these things we write to you that your joy may be ful"/>
          <p:cNvSpPr txBox="1"/>
          <p:nvPr/>
        </p:nvSpPr>
        <p:spPr>
          <a:xfrm>
            <a:off x="9300102" y="4345070"/>
            <a:ext cx="14468469" cy="877895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400">
                <a:solidFill>
                  <a:srgbClr val="000000"/>
                </a:solidFill>
                <a:latin typeface="Times New Roman"/>
                <a:ea typeface="Times New Roman"/>
                <a:cs typeface="Times New Roman"/>
                <a:sym typeface="Times New Roman"/>
              </a:defRPr>
            </a:pPr>
            <a:r>
              <a:t>1 John 1:3-4 (NKJV) </a:t>
            </a:r>
            <a:br/>
            <a:r>
              <a:rPr b="0" baseline="31351"/>
              <a:t>3 </a:t>
            </a:r>
            <a:r>
              <a:rPr b="0"/>
              <a:t>that which we have seen and heard we declare to you, that you also may have fellowship with us; and truly our fellowship </a:t>
            </a:r>
            <a:r>
              <a:rPr b="0" i="1"/>
              <a:t>is</a:t>
            </a:r>
            <a:r>
              <a:rPr b="0"/>
              <a:t> with the Father and with His Son Jesus Christ.  </a:t>
            </a:r>
            <a:r>
              <a:rPr b="0" baseline="31351"/>
              <a:t>4 </a:t>
            </a:r>
            <a:r>
              <a:rPr b="0"/>
              <a:t>And these things we write to you that your joy may be full. </a:t>
            </a:r>
          </a:p>
        </p:txBody>
      </p:sp>
      <p:sp>
        <p:nvSpPr>
          <p:cNvPr id="324" name="Man was created to be in fellowship with God…"/>
          <p:cNvSpPr txBox="1"/>
          <p:nvPr/>
        </p:nvSpPr>
        <p:spPr>
          <a:xfrm>
            <a:off x="661584" y="4680708"/>
            <a:ext cx="7678360" cy="81076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0"/>
              </a:spcBef>
              <a:defRPr b="1" sz="8500">
                <a:solidFill>
                  <a:srgbClr val="FFFFFF"/>
                </a:solidFill>
                <a:latin typeface="Century Gothic"/>
                <a:ea typeface="Century Gothic"/>
                <a:cs typeface="Century Gothic"/>
                <a:sym typeface="Century Gothic"/>
              </a:defRPr>
            </a:pPr>
            <a:r>
              <a:t>Man was created to be in fellowship with God </a:t>
            </a:r>
          </a:p>
          <a:p>
            <a:pPr algn="ctr">
              <a:lnSpc>
                <a:spcPct val="100000"/>
              </a:lnSpc>
              <a:spcBef>
                <a:spcPts val="0"/>
              </a:spcBef>
              <a:defRPr sz="8500">
                <a:solidFill>
                  <a:srgbClr val="FFFFFF"/>
                </a:solidFill>
                <a:latin typeface="Century Gothic"/>
                <a:ea typeface="Century Gothic"/>
                <a:cs typeface="Century Gothic"/>
                <a:sym typeface="Century Gothic"/>
              </a:defRPr>
            </a:pPr>
            <a:r>
              <a:t>  Gen. 1:25-27; Acts 17:26,27;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4"/>
                                        </p:tgtEl>
                                        <p:attrNameLst>
                                          <p:attrName>style.visibility</p:attrName>
                                        </p:attrNameLst>
                                      </p:cBhvr>
                                      <p:to>
                                        <p:strVal val="visible"/>
                                      </p:to>
                                    </p:set>
                                    <p:anim calcmode="lin" valueType="num">
                                      <p:cBhvr>
                                        <p:cTn id="7" dur="500" fill="hold"/>
                                        <p:tgtEl>
                                          <p:spTgt spid="324"/>
                                        </p:tgtEl>
                                        <p:attrNameLst>
                                          <p:attrName>ppt_w</p:attrName>
                                        </p:attrNameLst>
                                      </p:cBhvr>
                                      <p:tavLst>
                                        <p:tav tm="0">
                                          <p:val>
                                            <p:fltVal val="0"/>
                                          </p:val>
                                        </p:tav>
                                        <p:tav tm="100000">
                                          <p:val>
                                            <p:strVal val="#ppt_w"/>
                                          </p:val>
                                        </p:tav>
                                      </p:tavLst>
                                    </p:anim>
                                    <p:anim calcmode="lin" valueType="num">
                                      <p:cBhvr>
                                        <p:cTn id="8" dur="500" fill="hold"/>
                                        <p:tgtEl>
                                          <p:spTgt spid="3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27" name="1 John 1:3-4 (NKJV)  3 that which we have seen and heard we declare to you, that you also may have fellowship with us; and truly our fellowship is with the Father and with His Son Jesus Christ.  4 And these things we write to you that your joy may be ful"/>
          <p:cNvSpPr txBox="1"/>
          <p:nvPr/>
        </p:nvSpPr>
        <p:spPr>
          <a:xfrm>
            <a:off x="9300102" y="4345070"/>
            <a:ext cx="14468469" cy="877895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400">
                <a:solidFill>
                  <a:srgbClr val="000000"/>
                </a:solidFill>
                <a:latin typeface="Times New Roman"/>
                <a:ea typeface="Times New Roman"/>
                <a:cs typeface="Times New Roman"/>
                <a:sym typeface="Times New Roman"/>
              </a:defRPr>
            </a:pPr>
            <a:r>
              <a:t>1 John 1:3-4 (NKJV) </a:t>
            </a:r>
            <a:br/>
            <a:r>
              <a:rPr b="0" baseline="31351"/>
              <a:t>3 </a:t>
            </a:r>
            <a:r>
              <a:rPr b="0"/>
              <a:t>that which we have seen and heard we declare to you, that you also may have fellowship with us; and truly our fellowship </a:t>
            </a:r>
            <a:r>
              <a:rPr b="0" i="1"/>
              <a:t>is</a:t>
            </a:r>
            <a:r>
              <a:rPr b="0"/>
              <a:t> with the Father and with His Son Jesus Christ.  </a:t>
            </a:r>
            <a:r>
              <a:rPr b="0" baseline="31351"/>
              <a:t>4 </a:t>
            </a:r>
            <a:r>
              <a:rPr b="0"/>
              <a:t>And these things we write to you that your joy may be full. </a:t>
            </a:r>
          </a:p>
        </p:txBody>
      </p:sp>
      <p:sp>
        <p:nvSpPr>
          <p:cNvPr id="328" name="BUT - our fellowship with God is broken by our sin –…"/>
          <p:cNvSpPr txBox="1"/>
          <p:nvPr/>
        </p:nvSpPr>
        <p:spPr>
          <a:xfrm>
            <a:off x="661584" y="4680708"/>
            <a:ext cx="7678360" cy="85648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0"/>
              </a:spcBef>
              <a:defRPr b="1" sz="7700">
                <a:solidFill>
                  <a:srgbClr val="FFFFFF"/>
                </a:solidFill>
                <a:latin typeface="Century Gothic"/>
                <a:ea typeface="Century Gothic"/>
                <a:cs typeface="Century Gothic"/>
                <a:sym typeface="Century Gothic"/>
              </a:defRPr>
            </a:pPr>
            <a:r>
              <a:t>BUT - our fellowship with God is broken by our sin –  </a:t>
            </a:r>
          </a:p>
          <a:p>
            <a:pPr algn="ctr">
              <a:lnSpc>
                <a:spcPct val="100000"/>
              </a:lnSpc>
              <a:spcBef>
                <a:spcPts val="0"/>
              </a:spcBef>
              <a:defRPr sz="5800">
                <a:solidFill>
                  <a:srgbClr val="FFFFFF"/>
                </a:solidFill>
                <a:latin typeface="Century Gothic"/>
                <a:ea typeface="Century Gothic"/>
                <a:cs typeface="Century Gothic"/>
                <a:sym typeface="Century Gothic"/>
              </a:defRPr>
            </a:pPr>
            <a:r>
              <a:t>Isaiah 59:1,2; </a:t>
            </a:r>
          </a:p>
          <a:p>
            <a:pPr algn="ctr">
              <a:lnSpc>
                <a:spcPct val="100000"/>
              </a:lnSpc>
              <a:spcBef>
                <a:spcPts val="0"/>
              </a:spcBef>
              <a:defRPr sz="5800">
                <a:solidFill>
                  <a:srgbClr val="FFFFFF"/>
                </a:solidFill>
                <a:latin typeface="Century Gothic"/>
                <a:ea typeface="Century Gothic"/>
                <a:cs typeface="Century Gothic"/>
                <a:sym typeface="Century Gothic"/>
              </a:defRPr>
            </a:pPr>
            <a:r>
              <a:t>Romans 3:23; 5:12</a:t>
            </a:r>
          </a:p>
          <a:p>
            <a:pPr algn="ctr">
              <a:lnSpc>
                <a:spcPct val="100000"/>
              </a:lnSpc>
              <a:spcBef>
                <a:spcPts val="0"/>
              </a:spcBef>
              <a:defRPr sz="5800">
                <a:solidFill>
                  <a:srgbClr val="FFFFFF"/>
                </a:solidFill>
                <a:latin typeface="Century Gothic"/>
                <a:ea typeface="Century Gothic"/>
                <a:cs typeface="Century Gothic"/>
                <a:sym typeface="Century Gothic"/>
              </a:defRPr>
            </a:pPr>
            <a:r>
              <a:t>Romans 6:23; </a:t>
            </a:r>
          </a:p>
          <a:p>
            <a:pPr algn="ctr">
              <a:lnSpc>
                <a:spcPct val="100000"/>
              </a:lnSpc>
              <a:spcBef>
                <a:spcPts val="0"/>
              </a:spcBef>
              <a:defRPr sz="5800">
                <a:solidFill>
                  <a:srgbClr val="FFFFFF"/>
                </a:solidFill>
                <a:latin typeface="Century Gothic"/>
                <a:ea typeface="Century Gothic"/>
                <a:cs typeface="Century Gothic"/>
                <a:sym typeface="Century Gothic"/>
              </a:defRPr>
            </a:pPr>
            <a:r>
              <a:t>1 Cor. 6:9-10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8"/>
                                        </p:tgtEl>
                                        <p:attrNameLst>
                                          <p:attrName>style.visibility</p:attrName>
                                        </p:attrNameLst>
                                      </p:cBhvr>
                                      <p:to>
                                        <p:strVal val="visible"/>
                                      </p:to>
                                    </p:set>
                                    <p:anim calcmode="lin" valueType="num">
                                      <p:cBhvr>
                                        <p:cTn id="7" dur="500" fill="hold"/>
                                        <p:tgtEl>
                                          <p:spTgt spid="328"/>
                                        </p:tgtEl>
                                        <p:attrNameLst>
                                          <p:attrName>ppt_w</p:attrName>
                                        </p:attrNameLst>
                                      </p:cBhvr>
                                      <p:tavLst>
                                        <p:tav tm="0">
                                          <p:val>
                                            <p:fltVal val="0"/>
                                          </p:val>
                                        </p:tav>
                                        <p:tav tm="100000">
                                          <p:val>
                                            <p:strVal val="#ppt_w"/>
                                          </p:val>
                                        </p:tav>
                                      </p:tavLst>
                                    </p:anim>
                                    <p:anim calcmode="lin" valueType="num">
                                      <p:cBhvr>
                                        <p:cTn id="8" dur="500" fill="hold"/>
                                        <p:tgtEl>
                                          <p:spTgt spid="3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31" name="1 John 1:3-4 (NKJV)  3 that which we have seen and heard we declare to you, that you also may have fellowship with us; and truly our fellowship is with the Father and with His Son Jesus Christ.  4 And these things we write to you that your joy may be ful"/>
          <p:cNvSpPr txBox="1"/>
          <p:nvPr/>
        </p:nvSpPr>
        <p:spPr>
          <a:xfrm>
            <a:off x="9300102" y="4345070"/>
            <a:ext cx="14468469" cy="877895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400">
                <a:solidFill>
                  <a:srgbClr val="000000"/>
                </a:solidFill>
                <a:latin typeface="Times New Roman"/>
                <a:ea typeface="Times New Roman"/>
                <a:cs typeface="Times New Roman"/>
                <a:sym typeface="Times New Roman"/>
              </a:defRPr>
            </a:pPr>
            <a:r>
              <a:t>1 John 1:3-4 (NKJV) </a:t>
            </a:r>
            <a:br/>
            <a:r>
              <a:rPr b="0" baseline="31351"/>
              <a:t>3 </a:t>
            </a:r>
            <a:r>
              <a:rPr b="0"/>
              <a:t>that which we have seen and heard we declare to you, that you also may have fellowship with us; and truly our fellowship </a:t>
            </a:r>
            <a:r>
              <a:rPr b="0" i="1"/>
              <a:t>is</a:t>
            </a:r>
            <a:r>
              <a:rPr b="0"/>
              <a:t> with the Father and with His Son Jesus Christ.  </a:t>
            </a:r>
            <a:r>
              <a:rPr b="0" baseline="31351"/>
              <a:t>4 </a:t>
            </a:r>
            <a:r>
              <a:rPr b="0"/>
              <a:t>And these things we write to you that your joy may be full. </a:t>
            </a:r>
          </a:p>
        </p:txBody>
      </p:sp>
      <p:sp>
        <p:nvSpPr>
          <p:cNvPr id="332" name="Fellowship with God can only be regained IN JESUS –…"/>
          <p:cNvSpPr txBox="1"/>
          <p:nvPr/>
        </p:nvSpPr>
        <p:spPr>
          <a:xfrm>
            <a:off x="661584" y="4680708"/>
            <a:ext cx="7678360" cy="86664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0"/>
              </a:spcBef>
              <a:defRPr b="1" sz="7700">
                <a:solidFill>
                  <a:srgbClr val="FFFFFF"/>
                </a:solidFill>
                <a:latin typeface="Century Gothic"/>
                <a:ea typeface="Century Gothic"/>
                <a:cs typeface="Century Gothic"/>
                <a:sym typeface="Century Gothic"/>
              </a:defRPr>
            </a:pPr>
            <a:r>
              <a:t>Fellowship with God can only be regained IN JESUS –  </a:t>
            </a:r>
          </a:p>
          <a:p>
            <a:pPr algn="ctr">
              <a:lnSpc>
                <a:spcPct val="100000"/>
              </a:lnSpc>
              <a:spcBef>
                <a:spcPts val="0"/>
              </a:spcBef>
              <a:defRPr sz="6000">
                <a:solidFill>
                  <a:srgbClr val="FFFFFF"/>
                </a:solidFill>
                <a:latin typeface="Century Gothic"/>
                <a:ea typeface="Century Gothic"/>
                <a:cs typeface="Century Gothic"/>
                <a:sym typeface="Century Gothic"/>
              </a:defRPr>
            </a:pPr>
            <a:r>
              <a:t>Acts 2:38;</a:t>
            </a:r>
          </a:p>
          <a:p>
            <a:pPr algn="ctr">
              <a:lnSpc>
                <a:spcPct val="100000"/>
              </a:lnSpc>
              <a:spcBef>
                <a:spcPts val="0"/>
              </a:spcBef>
              <a:defRPr sz="6000">
                <a:solidFill>
                  <a:srgbClr val="FFFFFF"/>
                </a:solidFill>
                <a:latin typeface="Century Gothic"/>
                <a:ea typeface="Century Gothic"/>
                <a:cs typeface="Century Gothic"/>
                <a:sym typeface="Century Gothic"/>
              </a:defRPr>
            </a:pPr>
            <a:r>
              <a:t>Romans 6:3-6;</a:t>
            </a:r>
          </a:p>
          <a:p>
            <a:pPr algn="ctr">
              <a:lnSpc>
                <a:spcPct val="100000"/>
              </a:lnSpc>
              <a:spcBef>
                <a:spcPts val="0"/>
              </a:spcBef>
              <a:defRPr sz="6000">
                <a:solidFill>
                  <a:srgbClr val="FFFFFF"/>
                </a:solidFill>
                <a:latin typeface="Century Gothic"/>
                <a:ea typeface="Century Gothic"/>
                <a:cs typeface="Century Gothic"/>
                <a:sym typeface="Century Gothic"/>
              </a:defRPr>
            </a:pPr>
            <a:r>
              <a:t>Gal. 3:26-28; </a:t>
            </a:r>
          </a:p>
          <a:p>
            <a:pPr algn="ctr">
              <a:lnSpc>
                <a:spcPct val="100000"/>
              </a:lnSpc>
              <a:spcBef>
                <a:spcPts val="0"/>
              </a:spcBef>
              <a:defRPr sz="6000">
                <a:solidFill>
                  <a:srgbClr val="FFFFFF"/>
                </a:solidFill>
                <a:latin typeface="Century Gothic"/>
                <a:ea typeface="Century Gothic"/>
                <a:cs typeface="Century Gothic"/>
                <a:sym typeface="Century Gothic"/>
              </a:defRPr>
            </a:pPr>
            <a:r>
              <a:t>Eph 2:14-17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32"/>
                                        </p:tgtEl>
                                        <p:attrNameLst>
                                          <p:attrName>style.visibility</p:attrName>
                                        </p:attrNameLst>
                                      </p:cBhvr>
                                      <p:to>
                                        <p:strVal val="visible"/>
                                      </p:to>
                                    </p:set>
                                    <p:anim calcmode="lin" valueType="num">
                                      <p:cBhvr>
                                        <p:cTn id="7" dur="500" fill="hold"/>
                                        <p:tgtEl>
                                          <p:spTgt spid="332"/>
                                        </p:tgtEl>
                                        <p:attrNameLst>
                                          <p:attrName>ppt_w</p:attrName>
                                        </p:attrNameLst>
                                      </p:cBhvr>
                                      <p:tavLst>
                                        <p:tav tm="0">
                                          <p:val>
                                            <p:fltVal val="0"/>
                                          </p:val>
                                        </p:tav>
                                        <p:tav tm="100000">
                                          <p:val>
                                            <p:strVal val="#ppt_w"/>
                                          </p:val>
                                        </p:tav>
                                      </p:tavLst>
                                    </p:anim>
                                    <p:anim calcmode="lin" valueType="num">
                                      <p:cBhvr>
                                        <p:cTn id="8" dur="500" fill="hold"/>
                                        <p:tgtEl>
                                          <p:spTgt spid="3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35" name="1 John 1:5-7 (NKJV)…"/>
          <p:cNvSpPr txBox="1"/>
          <p:nvPr/>
        </p:nvSpPr>
        <p:spPr>
          <a:xfrm>
            <a:off x="9300102" y="4345070"/>
            <a:ext cx="14468469" cy="877895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400">
                <a:solidFill>
                  <a:srgbClr val="000000"/>
                </a:solidFill>
                <a:latin typeface="Times New Roman"/>
                <a:ea typeface="Times New Roman"/>
                <a:cs typeface="Times New Roman"/>
                <a:sym typeface="Times New Roman"/>
              </a:defRPr>
            </a:pPr>
            <a:r>
              <a:t>1 John 1:5-7 (NKJV) </a:t>
            </a:r>
          </a:p>
          <a:p>
            <a:pPr algn="ctr" defTabSz="1828800">
              <a:lnSpc>
                <a:spcPct val="100000"/>
              </a:lnSpc>
              <a:spcBef>
                <a:spcPts val="0"/>
              </a:spcBef>
              <a:defRPr b="1" sz="7400">
                <a:solidFill>
                  <a:srgbClr val="000000"/>
                </a:solidFill>
                <a:latin typeface="Times New Roman"/>
                <a:ea typeface="Times New Roman"/>
                <a:cs typeface="Times New Roman"/>
                <a:sym typeface="Times New Roman"/>
              </a:defRPr>
            </a:pPr>
            <a:r>
              <a:rPr b="0" baseline="31351"/>
              <a:t>5 </a:t>
            </a:r>
            <a:r>
              <a:rPr b="0"/>
              <a:t>This is the message which we have heard from Him and declare to you, that God is light and in Him is no darkness at all.  </a:t>
            </a:r>
            <a:r>
              <a:rPr b="0" baseline="31351"/>
              <a:t>6 </a:t>
            </a:r>
            <a:r>
              <a:rPr b="0"/>
              <a:t>If we say that we have fellowship with Him, and walk in darkness, we lie and do not practice the truth</a:t>
            </a:r>
          </a:p>
        </p:txBody>
      </p:sp>
      <p:sp>
        <p:nvSpPr>
          <p:cNvPr id="336" name="God is absolute in truth, purity and holiness. There is NO amount of evil or sin in Him."/>
          <p:cNvSpPr txBox="1"/>
          <p:nvPr/>
        </p:nvSpPr>
        <p:spPr>
          <a:xfrm>
            <a:off x="661584" y="4680708"/>
            <a:ext cx="7678360" cy="87172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lvl1pPr algn="ctr">
              <a:lnSpc>
                <a:spcPct val="100000"/>
              </a:lnSpc>
              <a:spcBef>
                <a:spcPts val="0"/>
              </a:spcBef>
              <a:defRPr b="1" sz="7900">
                <a:solidFill>
                  <a:srgbClr val="FFFFFF"/>
                </a:solidFill>
                <a:latin typeface="Century Gothic"/>
                <a:ea typeface="Century Gothic"/>
                <a:cs typeface="Century Gothic"/>
                <a:sym typeface="Century Gothic"/>
              </a:defRPr>
            </a:lvl1pPr>
          </a:lstStyle>
          <a:p>
            <a:pPr/>
            <a:r>
              <a:t>God is absolute in truth, purity and holiness. There is NO amount of evil or sin in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36"/>
                                        </p:tgtEl>
                                        <p:attrNameLst>
                                          <p:attrName>style.visibility</p:attrName>
                                        </p:attrNameLst>
                                      </p:cBhvr>
                                      <p:to>
                                        <p:strVal val="visible"/>
                                      </p:to>
                                    </p:set>
                                    <p:anim calcmode="lin" valueType="num">
                                      <p:cBhvr>
                                        <p:cTn id="7" dur="500" fill="hold"/>
                                        <p:tgtEl>
                                          <p:spTgt spid="336"/>
                                        </p:tgtEl>
                                        <p:attrNameLst>
                                          <p:attrName>ppt_w</p:attrName>
                                        </p:attrNameLst>
                                      </p:cBhvr>
                                      <p:tavLst>
                                        <p:tav tm="0">
                                          <p:val>
                                            <p:fltVal val="0"/>
                                          </p:val>
                                        </p:tav>
                                        <p:tav tm="100000">
                                          <p:val>
                                            <p:strVal val="#ppt_w"/>
                                          </p:val>
                                        </p:tav>
                                      </p:tavLst>
                                    </p:anim>
                                    <p:anim calcmode="lin" valueType="num">
                                      <p:cBhvr>
                                        <p:cTn id="8" dur="500" fill="hold"/>
                                        <p:tgtEl>
                                          <p:spTgt spid="3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39" name="1 John 1:5-7 (NKJV)…"/>
          <p:cNvSpPr txBox="1"/>
          <p:nvPr/>
        </p:nvSpPr>
        <p:spPr>
          <a:xfrm>
            <a:off x="9300102" y="4345070"/>
            <a:ext cx="14468469" cy="906242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400">
                <a:solidFill>
                  <a:srgbClr val="000000"/>
                </a:solidFill>
                <a:latin typeface="Times New Roman"/>
                <a:ea typeface="Times New Roman"/>
                <a:cs typeface="Times New Roman"/>
                <a:sym typeface="Times New Roman"/>
              </a:defRPr>
            </a:pPr>
            <a:r>
              <a:t>1 John 1:5-7 (NKJV) </a:t>
            </a:r>
          </a:p>
          <a:p>
            <a:pPr algn="ctr" defTabSz="1828800">
              <a:lnSpc>
                <a:spcPct val="100000"/>
              </a:lnSpc>
              <a:spcBef>
                <a:spcPts val="0"/>
              </a:spcBef>
              <a:defRPr b="1" sz="9000">
                <a:solidFill>
                  <a:srgbClr val="000000"/>
                </a:solidFill>
                <a:latin typeface="Times New Roman"/>
                <a:ea typeface="Times New Roman"/>
                <a:cs typeface="Times New Roman"/>
                <a:sym typeface="Times New Roman"/>
              </a:defRPr>
            </a:pPr>
            <a:r>
              <a:rPr b="0" baseline="31377"/>
              <a:t>7 </a:t>
            </a:r>
            <a:r>
              <a:rPr b="0"/>
              <a:t>But if we walk in the light as He is in the light, we have fellowship with one another, and the blood of Jesus Christ His Son cleanses us from all sin.</a:t>
            </a:r>
          </a:p>
        </p:txBody>
      </p:sp>
      <p:sp>
        <p:nvSpPr>
          <p:cNvPr id="340" name="If we are to share with Him in the life He has to offer, our lives must reflect His nature."/>
          <p:cNvSpPr txBox="1"/>
          <p:nvPr/>
        </p:nvSpPr>
        <p:spPr>
          <a:xfrm>
            <a:off x="661584" y="4680708"/>
            <a:ext cx="7678360" cy="87172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lvl1pPr algn="ctr">
              <a:lnSpc>
                <a:spcPct val="100000"/>
              </a:lnSpc>
              <a:spcBef>
                <a:spcPts val="0"/>
              </a:spcBef>
              <a:defRPr b="1" sz="7900">
                <a:solidFill>
                  <a:srgbClr val="FFFFFF"/>
                </a:solidFill>
                <a:latin typeface="Century Gothic"/>
                <a:ea typeface="Century Gothic"/>
                <a:cs typeface="Century Gothic"/>
                <a:sym typeface="Century Gothic"/>
              </a:defRPr>
            </a:lvl1pPr>
          </a:lstStyle>
          <a:p>
            <a:pPr/>
            <a:r>
              <a:t>If we are to share with Him in the life He has to offer, our lives must reflect His nature.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0"/>
                                        </p:tgtEl>
                                        <p:attrNameLst>
                                          <p:attrName>style.visibility</p:attrName>
                                        </p:attrNameLst>
                                      </p:cBhvr>
                                      <p:to>
                                        <p:strVal val="visible"/>
                                      </p:to>
                                    </p:set>
                                    <p:anim calcmode="lin" valueType="num">
                                      <p:cBhvr>
                                        <p:cTn id="7" dur="500" fill="hold"/>
                                        <p:tgtEl>
                                          <p:spTgt spid="340"/>
                                        </p:tgtEl>
                                        <p:attrNameLst>
                                          <p:attrName>ppt_w</p:attrName>
                                        </p:attrNameLst>
                                      </p:cBhvr>
                                      <p:tavLst>
                                        <p:tav tm="0">
                                          <p:val>
                                            <p:fltVal val="0"/>
                                          </p:val>
                                        </p:tav>
                                        <p:tav tm="100000">
                                          <p:val>
                                            <p:strVal val="#ppt_w"/>
                                          </p:val>
                                        </p:tav>
                                      </p:tavLst>
                                    </p:anim>
                                    <p:anim calcmode="lin" valueType="num">
                                      <p:cBhvr>
                                        <p:cTn id="8" dur="500" fill="hold"/>
                                        <p:tgtEl>
                                          <p:spTgt spid="3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43" name="If we are to share with Him in the life He has to offer, our lives must reflect His nature."/>
          <p:cNvSpPr txBox="1"/>
          <p:nvPr/>
        </p:nvSpPr>
        <p:spPr>
          <a:xfrm>
            <a:off x="661584" y="4680708"/>
            <a:ext cx="7678360" cy="87172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lvl1pPr algn="ctr">
              <a:lnSpc>
                <a:spcPct val="100000"/>
              </a:lnSpc>
              <a:spcBef>
                <a:spcPts val="0"/>
              </a:spcBef>
              <a:defRPr b="1" sz="7900">
                <a:solidFill>
                  <a:srgbClr val="FFFFFF"/>
                </a:solidFill>
                <a:latin typeface="Century Gothic"/>
                <a:ea typeface="Century Gothic"/>
                <a:cs typeface="Century Gothic"/>
                <a:sym typeface="Century Gothic"/>
              </a:defRPr>
            </a:lvl1pPr>
          </a:lstStyle>
          <a:p>
            <a:pPr/>
            <a:r>
              <a:t>If we are to share with Him in the life He has to offer, our lives must reflect His nature.</a:t>
            </a:r>
          </a:p>
        </p:txBody>
      </p:sp>
      <p:sp>
        <p:nvSpPr>
          <p:cNvPr id="344" name="“Walk&quot; - in the present tense indicates our manner of life, the way we live (John 8:12; Romans 6:4; 8:4; etc, . . .).…"/>
          <p:cNvSpPr txBox="1"/>
          <p:nvPr/>
        </p:nvSpPr>
        <p:spPr>
          <a:xfrm>
            <a:off x="8509630" y="4677787"/>
            <a:ext cx="15555258" cy="8831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1163781" indent="-1163781" defTabSz="1828800">
              <a:lnSpc>
                <a:spcPct val="100000"/>
              </a:lnSpc>
              <a:spcBef>
                <a:spcPts val="1200"/>
              </a:spcBef>
              <a:buClr>
                <a:srgbClr val="DD8047"/>
              </a:buClr>
              <a:buSzPct val="80000"/>
              <a:buFont typeface="Wingdings 2"/>
              <a:buBlip>
                <a:blip r:embed="rId3"/>
              </a:buBlip>
              <a:defRPr sz="6000">
                <a:solidFill>
                  <a:srgbClr val="000000"/>
                </a:solidFill>
                <a:latin typeface="Century Gothic"/>
                <a:ea typeface="Century Gothic"/>
                <a:cs typeface="Century Gothic"/>
                <a:sym typeface="Century Gothic"/>
              </a:defRPr>
            </a:pPr>
            <a:r>
              <a:t>“</a:t>
            </a:r>
            <a:r>
              <a:rPr b="1"/>
              <a:t>Walk</a:t>
            </a:r>
            <a:r>
              <a:t>" - in the present tense indicates our manner of life, the way we live (John 8:12; Romans 6:4; 8:4; etc, . . .). </a:t>
            </a:r>
            <a:endParaRPr>
              <a:solidFill>
                <a:srgbClr val="FFFFFF"/>
              </a:solidFill>
            </a:endParaRPr>
          </a:p>
          <a:p>
            <a:pPr marL="1163781" indent="-1163781" defTabSz="1828800">
              <a:lnSpc>
                <a:spcPct val="100000"/>
              </a:lnSpc>
              <a:spcBef>
                <a:spcPts val="1200"/>
              </a:spcBef>
              <a:buClr>
                <a:srgbClr val="DD8047"/>
              </a:buClr>
              <a:buSzPct val="80000"/>
              <a:buFont typeface="Wingdings 2"/>
              <a:buBlip>
                <a:blip r:embed="rId3"/>
              </a:buBlip>
              <a:defRPr sz="6000">
                <a:solidFill>
                  <a:srgbClr val="000000"/>
                </a:solidFill>
                <a:latin typeface="Century Gothic"/>
                <a:ea typeface="Century Gothic"/>
                <a:cs typeface="Century Gothic"/>
                <a:sym typeface="Century Gothic"/>
              </a:defRPr>
            </a:pPr>
            <a:r>
              <a:rPr b="1"/>
              <a:t>Light</a:t>
            </a:r>
            <a:r>
              <a:t> – (metaphorically, of moral and spiritual truth, righteousness and holiness). </a:t>
            </a:r>
          </a:p>
          <a:p>
            <a:pPr marL="1163781" indent="-1163781" defTabSz="1828800">
              <a:lnSpc>
                <a:spcPct val="100000"/>
              </a:lnSpc>
              <a:spcBef>
                <a:spcPts val="1200"/>
              </a:spcBef>
              <a:buClr>
                <a:srgbClr val="DD8047"/>
              </a:buClr>
              <a:buSzPct val="80000"/>
              <a:buFont typeface="Wingdings 2"/>
              <a:buBlip>
                <a:blip r:embed="rId3"/>
              </a:buBlip>
              <a:defRPr sz="6000">
                <a:solidFill>
                  <a:srgbClr val="000000"/>
                </a:solidFill>
                <a:latin typeface="Century Gothic"/>
                <a:ea typeface="Century Gothic"/>
                <a:cs typeface="Century Gothic"/>
                <a:sym typeface="Century Gothic"/>
              </a:defRPr>
            </a:pPr>
            <a:r>
              <a:t>Our manner of life should consist of faithfulness, godliness, purity, brotherly love, growth.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4"/>
                                        </p:tgtEl>
                                        <p:attrNameLst>
                                          <p:attrName>style.visibility</p:attrName>
                                        </p:attrNameLst>
                                      </p:cBhvr>
                                      <p:to>
                                        <p:strVal val="visible"/>
                                      </p:to>
                                    </p:set>
                                    <p:anim calcmode="lin" valueType="num">
                                      <p:cBhvr>
                                        <p:cTn id="7" dur="500" fill="hold"/>
                                        <p:tgtEl>
                                          <p:spTgt spid="344"/>
                                        </p:tgtEl>
                                        <p:attrNameLst>
                                          <p:attrName>ppt_w</p:attrName>
                                        </p:attrNameLst>
                                      </p:cBhvr>
                                      <p:tavLst>
                                        <p:tav tm="0">
                                          <p:val>
                                            <p:fltVal val="0"/>
                                          </p:val>
                                        </p:tav>
                                        <p:tav tm="100000">
                                          <p:val>
                                            <p:strVal val="#ppt_w"/>
                                          </p:val>
                                        </p:tav>
                                      </p:tavLst>
                                    </p:anim>
                                    <p:anim calcmode="lin" valueType="num">
                                      <p:cBhvr>
                                        <p:cTn id="8" dur="500" fill="hold"/>
                                        <p:tgtEl>
                                          <p:spTgt spid="3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47" name="By God’s nature (1 Jn 1:5; Hab 1:12-13; 1 Pet. 1:13-16)…"/>
          <p:cNvSpPr txBox="1"/>
          <p:nvPr/>
        </p:nvSpPr>
        <p:spPr>
          <a:xfrm>
            <a:off x="8746598" y="6455047"/>
            <a:ext cx="15555258" cy="6888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1163781" indent="-1163781" defTabSz="1828800">
              <a:lnSpc>
                <a:spcPct val="100000"/>
              </a:lnSpc>
              <a:spcBef>
                <a:spcPts val="1200"/>
              </a:spcBef>
              <a:buClr>
                <a:srgbClr val="DD8047"/>
              </a:buClr>
              <a:buSzPct val="80000"/>
              <a:buFont typeface="Wingdings 2"/>
              <a:buBlip>
                <a:blip r:embed="rId3"/>
              </a:buBlip>
              <a:defRPr sz="6900">
                <a:solidFill>
                  <a:srgbClr val="000000"/>
                </a:solidFill>
                <a:latin typeface="Century Gothic"/>
                <a:ea typeface="Century Gothic"/>
                <a:cs typeface="Century Gothic"/>
                <a:sym typeface="Century Gothic"/>
              </a:defRPr>
            </a:pPr>
            <a:r>
              <a:t>By God’s nature (1 Jn 1:5; Hab 1:12-13; 1 Pet. 1:13-16)</a:t>
            </a:r>
          </a:p>
          <a:p>
            <a:pPr marL="1163781" indent="-1163781" defTabSz="1828800">
              <a:lnSpc>
                <a:spcPct val="100000"/>
              </a:lnSpc>
              <a:spcBef>
                <a:spcPts val="1200"/>
              </a:spcBef>
              <a:buClr>
                <a:srgbClr val="DD8047"/>
              </a:buClr>
              <a:buSzPct val="80000"/>
              <a:buFont typeface="Wingdings 2"/>
              <a:buBlip>
                <a:blip r:embed="rId3"/>
              </a:buBlip>
              <a:defRPr sz="6900">
                <a:solidFill>
                  <a:srgbClr val="000000"/>
                </a:solidFill>
                <a:latin typeface="Century Gothic"/>
                <a:ea typeface="Century Gothic"/>
                <a:cs typeface="Century Gothic"/>
                <a:sym typeface="Century Gothic"/>
              </a:defRPr>
            </a:pPr>
            <a:r>
              <a:t>By God’s Word (Ps. 119:105; Prov. 6:23; Eph. 5:1-18; Gal. 5:19-21)</a:t>
            </a:r>
          </a:p>
          <a:p>
            <a:pPr marL="1163781" indent="-1163781" defTabSz="1828800">
              <a:lnSpc>
                <a:spcPct val="100000"/>
              </a:lnSpc>
              <a:spcBef>
                <a:spcPts val="1200"/>
              </a:spcBef>
              <a:buClr>
                <a:srgbClr val="DD8047"/>
              </a:buClr>
              <a:buSzPct val="80000"/>
              <a:buFont typeface="Wingdings 2"/>
              <a:buBlip>
                <a:blip r:embed="rId3"/>
              </a:buBlip>
              <a:defRPr sz="6900">
                <a:solidFill>
                  <a:srgbClr val="000000"/>
                </a:solidFill>
                <a:latin typeface="Century Gothic"/>
                <a:ea typeface="Century Gothic"/>
                <a:cs typeface="Century Gothic"/>
                <a:sym typeface="Century Gothic"/>
              </a:defRPr>
            </a:pPr>
            <a:r>
              <a:t>By nature (Rom. 1:26,27; Prov. 13:15;  14:34; Jer 2:19)</a:t>
            </a:r>
          </a:p>
        </p:txBody>
      </p:sp>
      <p:sp>
        <p:nvSpPr>
          <p:cNvPr id="348" name="Our Sin Is Exposed"/>
          <p:cNvSpPr txBox="1"/>
          <p:nvPr/>
        </p:nvSpPr>
        <p:spPr>
          <a:xfrm>
            <a:off x="8552899" y="4661220"/>
            <a:ext cx="15555259" cy="15875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9500">
                <a:solidFill>
                  <a:srgbClr val="FFFFFF"/>
                </a:solidFill>
                <a:latin typeface="Century Gothic"/>
                <a:ea typeface="Century Gothic"/>
                <a:cs typeface="Century Gothic"/>
                <a:sym typeface="Century Gothic"/>
              </a:defRPr>
            </a:lvl1pPr>
          </a:lstStyle>
          <a:p>
            <a:pPr/>
            <a:r>
              <a:t>Our Sin Is Exposed</a:t>
            </a:r>
          </a:p>
        </p:txBody>
      </p:sp>
      <p:pic>
        <p:nvPicPr>
          <p:cNvPr id="349" name="http://isifonline.org/images/older%20man%20reading%20bible.jpg" descr="http://isifonline.org/images/older%20man%20reading%20bible.jpg"/>
          <p:cNvPicPr>
            <a:picLocks noChangeAspect="1"/>
          </p:cNvPicPr>
          <p:nvPr/>
        </p:nvPicPr>
        <p:blipFill>
          <a:blip r:embed="rId4">
            <a:extLst/>
          </a:blip>
          <a:srcRect l="0" t="0" r="0" b="8869"/>
          <a:stretch>
            <a:fillRect/>
          </a:stretch>
        </p:blipFill>
        <p:spPr>
          <a:xfrm>
            <a:off x="482229" y="4661220"/>
            <a:ext cx="7317861" cy="8818567"/>
          </a:xfrm>
          <a:prstGeom prst="rect">
            <a:avLst/>
          </a:prstGeom>
          <a:ln w="12700">
            <a:miter lim="400000"/>
          </a:ln>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7">
                                            <p:txEl>
                                              <p:pRg st="1" end="1"/>
                                            </p:txEl>
                                          </p:spTgt>
                                        </p:tgtEl>
                                        <p:attrNameLst>
                                          <p:attrName>style.visibility</p:attrName>
                                        </p:attrNameLst>
                                      </p:cBhvr>
                                      <p:to>
                                        <p:strVal val="visible"/>
                                      </p:to>
                                    </p:set>
                                    <p:anim calcmode="lin" valueType="num">
                                      <p:cBhvr>
                                        <p:cTn id="7" dur="500" fill="hold"/>
                                        <p:tgtEl>
                                          <p:spTgt spid="34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47">
                                            <p:txEl>
                                              <p:pRg st="2" end="2"/>
                                            </p:txEl>
                                          </p:spTgt>
                                        </p:tgtEl>
                                        <p:attrNameLst>
                                          <p:attrName>style.visibility</p:attrName>
                                        </p:attrNameLst>
                                      </p:cBhvr>
                                      <p:to>
                                        <p:strVal val="visible"/>
                                      </p:to>
                                    </p:set>
                                    <p:anim calcmode="lin" valueType="num">
                                      <p:cBhvr>
                                        <p:cTn id="13" dur="500" fill="hold"/>
                                        <p:tgtEl>
                                          <p:spTgt spid="34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4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52" name="Our Sin Must Be Confessed"/>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Our Sin Must Be Confessed</a:t>
            </a:r>
          </a:p>
        </p:txBody>
      </p:sp>
      <p:pic>
        <p:nvPicPr>
          <p:cNvPr id="353" name="http://www.encourage.org/images/smallmanpray.JPG" descr="http://www.encourage.org/images/smallmanpray.JPG"/>
          <p:cNvPicPr>
            <a:picLocks noChangeAspect="1"/>
          </p:cNvPicPr>
          <p:nvPr/>
        </p:nvPicPr>
        <p:blipFill>
          <a:blip r:embed="rId3">
            <a:extLst/>
          </a:blip>
          <a:stretch>
            <a:fillRect/>
          </a:stretch>
        </p:blipFill>
        <p:spPr>
          <a:xfrm>
            <a:off x="434836" y="4656568"/>
            <a:ext cx="5761398" cy="8642097"/>
          </a:xfrm>
          <a:prstGeom prst="rect">
            <a:avLst/>
          </a:prstGeom>
          <a:ln w="12700">
            <a:miter lim="400000"/>
          </a:ln>
          <a:effectLst>
            <a:reflection blurRad="0" stA="30000" stPos="0" endA="0" endPos="40000" dist="0" dir="5400000" fadeDir="5400000" sx="100000" sy="-100000" kx="0" ky="0" algn="bl" rotWithShape="0"/>
          </a:effectLst>
        </p:spPr>
      </p:pic>
      <p:sp>
        <p:nvSpPr>
          <p:cNvPr id="354" name="1 John 1:9–10 (NKJV)…"/>
          <p:cNvSpPr txBox="1"/>
          <p:nvPr/>
        </p:nvSpPr>
        <p:spPr>
          <a:xfrm>
            <a:off x="6432082" y="4952814"/>
            <a:ext cx="17415142" cy="74614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000000"/>
                </a:solidFill>
                <a:latin typeface="Times New Roman"/>
                <a:ea typeface="Times New Roman"/>
                <a:cs typeface="Times New Roman"/>
                <a:sym typeface="Times New Roman"/>
              </a:defRPr>
            </a:pPr>
            <a:r>
              <a:t>1 John 1:9–10 (NKJV)</a:t>
            </a:r>
          </a:p>
          <a:p>
            <a:pPr algn="ctr" defTabSz="457200">
              <a:lnSpc>
                <a:spcPct val="100000"/>
              </a:lnSpc>
              <a:spcBef>
                <a:spcPts val="0"/>
              </a:spcBef>
              <a:defRPr sz="8200">
                <a:solidFill>
                  <a:srgbClr val="000000"/>
                </a:solidFill>
                <a:latin typeface="Times New Roman"/>
                <a:ea typeface="Times New Roman"/>
                <a:cs typeface="Times New Roman"/>
                <a:sym typeface="Times New Roman"/>
              </a:defRPr>
            </a:pPr>
            <a:r>
              <a:rPr baseline="31999"/>
              <a:t>9</a:t>
            </a:r>
            <a:r>
              <a:t> If we confess our sins, He is faithful and just to forgive us </a:t>
            </a:r>
            <a:r>
              <a:rPr i="1"/>
              <a:t>our</a:t>
            </a:r>
            <a:r>
              <a:t> sins and to cleanse us from all unrighteousness. </a:t>
            </a:r>
            <a:r>
              <a:rPr baseline="31999"/>
              <a:t>10</a:t>
            </a:r>
            <a:r>
              <a:t> If we say that we have not sinned, we make Him a liar, and His word is not in us.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57" name="Our Sin Must Be Confessed"/>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Our Sin Must Be Confessed</a:t>
            </a:r>
          </a:p>
        </p:txBody>
      </p:sp>
      <p:pic>
        <p:nvPicPr>
          <p:cNvPr id="358" name="http://images.eden.co.uk/300/9780785211600.jpg" descr="http://images.eden.co.uk/300/9780785211600.jpg"/>
          <p:cNvPicPr>
            <a:picLocks noChangeAspect="1"/>
          </p:cNvPicPr>
          <p:nvPr/>
        </p:nvPicPr>
        <p:blipFill>
          <a:blip r:embed="rId3">
            <a:extLst/>
          </a:blip>
          <a:stretch>
            <a:fillRect/>
          </a:stretch>
        </p:blipFill>
        <p:spPr>
          <a:xfrm>
            <a:off x="698759" y="4823896"/>
            <a:ext cx="5850306" cy="8365936"/>
          </a:xfrm>
          <a:prstGeom prst="rect">
            <a:avLst/>
          </a:prstGeom>
          <a:ln w="12700">
            <a:miter lim="400000"/>
          </a:ln>
          <a:effectLst>
            <a:reflection blurRad="0" stA="30000" stPos="0" endA="0" endPos="40000" dist="0" dir="5400000" fadeDir="5400000" sx="100000" sy="-100000" kx="0" ky="0" algn="bl" rotWithShape="0"/>
          </a:effectLst>
        </p:spPr>
      </p:pic>
      <p:sp>
        <p:nvSpPr>
          <p:cNvPr id="359" name="Confess – Verb - Strong's Number: &lt;G3670&gt;…"/>
          <p:cNvSpPr txBox="1"/>
          <p:nvPr/>
        </p:nvSpPr>
        <p:spPr>
          <a:xfrm>
            <a:off x="6851216" y="4852481"/>
            <a:ext cx="17069441" cy="830876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6300">
                <a:solidFill>
                  <a:srgbClr val="000000"/>
                </a:solidFill>
                <a:latin typeface="Times New Roman"/>
                <a:ea typeface="Times New Roman"/>
                <a:cs typeface="Times New Roman"/>
                <a:sym typeface="Times New Roman"/>
              </a:defRPr>
            </a:pPr>
            <a:r>
              <a:rPr b="1"/>
              <a:t>Confess</a:t>
            </a:r>
            <a:r>
              <a:t> – Verb - Strong's Number: &lt;G3670&gt;</a:t>
            </a:r>
          </a:p>
          <a:p>
            <a:pPr algn="ctr" defTabSz="1828800">
              <a:lnSpc>
                <a:spcPct val="100000"/>
              </a:lnSpc>
              <a:spcBef>
                <a:spcPts val="0"/>
              </a:spcBef>
              <a:defRPr sz="6300">
                <a:solidFill>
                  <a:srgbClr val="000000"/>
                </a:solidFill>
                <a:latin typeface="Times New Roman"/>
                <a:ea typeface="Times New Roman"/>
                <a:cs typeface="Times New Roman"/>
                <a:sym typeface="Times New Roman"/>
              </a:defRPr>
            </a:pPr>
            <a:r>
              <a:t>Original Word: ὁμολογέω, homologeō</a:t>
            </a:r>
          </a:p>
          <a:p>
            <a:pPr algn="ctr" defTabSz="1828800">
              <a:lnSpc>
                <a:spcPct val="100000"/>
              </a:lnSpc>
              <a:spcBef>
                <a:spcPts val="0"/>
              </a:spcBef>
              <a:defRPr sz="6300">
                <a:solidFill>
                  <a:srgbClr val="000000"/>
                </a:solidFill>
                <a:latin typeface="Times New Roman"/>
                <a:ea typeface="Times New Roman"/>
                <a:cs typeface="Times New Roman"/>
                <a:sym typeface="Times New Roman"/>
              </a:defRPr>
            </a:pPr>
            <a:r>
              <a:t>lit., "to speak the same thing" (homōs, "same," legō, "to speak"), "to assent, accord, agree with," denotes, (a) "to confess, declare, admit," John 1:20; e.g., Acts 24:14; Heb. 11:13; (b) "to confess by way of admitting oneself guilty of what one is accused of, the result of inward conviction," 1 John 1:9; </a:t>
            </a:r>
            <a:endParaRPr>
              <a:solidFill>
                <a:srgbClr val="FFFFFF"/>
              </a:solidFill>
            </a:endParaRPr>
          </a:p>
          <a:p>
            <a:pPr algn="ctr" defTabSz="1828800">
              <a:lnSpc>
                <a:spcPct val="100000"/>
              </a:lnSpc>
              <a:spcBef>
                <a:spcPts val="0"/>
              </a:spcBef>
              <a:defRPr i="1" sz="5100">
                <a:solidFill>
                  <a:srgbClr val="000000"/>
                </a:solidFill>
                <a:latin typeface="Times New Roman"/>
                <a:ea typeface="Times New Roman"/>
                <a:cs typeface="Times New Roman"/>
                <a:sym typeface="Times New Roman"/>
              </a:defRPr>
            </a:pPr>
            <a:r>
              <a:t>—Vine's Expository Dictionary of Old and New Testament Words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184" name="Image" descr="Image"/>
          <p:cNvPicPr>
            <a:picLocks noChangeAspect="1"/>
          </p:cNvPicPr>
          <p:nvPr/>
        </p:nvPicPr>
        <p:blipFill>
          <a:blip r:embed="rId3">
            <a:extLst/>
          </a:blip>
          <a:stretch>
            <a:fillRect/>
          </a:stretch>
        </p:blipFill>
        <p:spPr>
          <a:xfrm>
            <a:off x="15188114" y="1474291"/>
            <a:ext cx="6972038" cy="3853756"/>
          </a:xfrm>
          <a:prstGeom prst="rect">
            <a:avLst/>
          </a:prstGeom>
          <a:ln w="12700">
            <a:miter lim="400000"/>
          </a:ln>
        </p:spPr>
      </p:pic>
      <p:sp>
        <p:nvSpPr>
          <p:cNvPr id="185" name="HOW &amp; WHEN CHRISTIANS ARE CLEANSED OF THEIR"/>
          <p:cNvSpPr txBox="1"/>
          <p:nvPr/>
        </p:nvSpPr>
        <p:spPr>
          <a:xfrm>
            <a:off x="669590" y="218636"/>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
        <p:nvSpPr>
          <p:cNvPr id="186" name="False Views of Sin:"/>
          <p:cNvSpPr txBox="1"/>
          <p:nvPr/>
        </p:nvSpPr>
        <p:spPr>
          <a:xfrm>
            <a:off x="530047" y="2442509"/>
            <a:ext cx="14383551"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b="1" cap="all" sz="9900">
                <a:ln w="12700" cap="flat">
                  <a:solidFill>
                    <a:srgbClr val="000000"/>
                  </a:solidFill>
                  <a:prstDash val="solid"/>
                  <a:miter lim="400000"/>
                </a:ln>
                <a:solidFill>
                  <a:srgbClr val="FFFFFF"/>
                </a:solidFill>
                <a:effectLst>
                  <a:outerShdw sx="100000" sy="100000" kx="0" ky="0" algn="b" rotWithShape="0" blurRad="12700" dist="63500" dir="3540000">
                    <a:srgbClr val="000000"/>
                  </a:outerShdw>
                </a:effectLst>
                <a:latin typeface="Gill Sans"/>
                <a:ea typeface="Gill Sans"/>
                <a:cs typeface="Gill Sans"/>
                <a:sym typeface="Gill Sans"/>
              </a:defRPr>
            </a:lvl1pPr>
          </a:lstStyle>
          <a:p>
            <a:pPr/>
            <a:r>
              <a:t>False Views of Sin:</a:t>
            </a:r>
          </a:p>
        </p:txBody>
      </p:sp>
      <p:sp>
        <p:nvSpPr>
          <p:cNvPr id="187" name="Sin is inherited from Adam…"/>
          <p:cNvSpPr txBox="1"/>
          <p:nvPr/>
        </p:nvSpPr>
        <p:spPr>
          <a:xfrm>
            <a:off x="11268672" y="5382137"/>
            <a:ext cx="12804916" cy="778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Sin is inherited from Adam </a:t>
            </a:r>
          </a:p>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We are born sinners</a:t>
            </a:r>
          </a:p>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Our very flesh is sinful</a:t>
            </a:r>
          </a:p>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Sin is the natural product of the flesh</a:t>
            </a:r>
          </a:p>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Sin is unavoidable</a:t>
            </a:r>
          </a:p>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Sin is vague &amp; unknowable</a:t>
            </a:r>
          </a:p>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Sin is not sin</a:t>
            </a:r>
          </a:p>
          <a:p>
            <a:pPr algn="ctr">
              <a:lnSpc>
                <a:spcPct val="100000"/>
              </a:lnSpc>
              <a:spcBef>
                <a:spcPts val="1100"/>
              </a:spcBef>
              <a:defRPr b="1" sz="5400">
                <a:solidFill>
                  <a:srgbClr val="FFFFFF"/>
                </a:solidFill>
                <a:effectLst>
                  <a:outerShdw sx="100000" sy="100000" kx="0" ky="0" algn="b" rotWithShape="0" blurRad="63500" dist="310007" dir="2820000">
                    <a:srgbClr val="000000"/>
                  </a:outerShdw>
                </a:effectLst>
                <a:latin typeface="Century Gothic"/>
                <a:ea typeface="Century Gothic"/>
                <a:cs typeface="Century Gothic"/>
                <a:sym typeface="Century Gothic"/>
              </a:defRPr>
            </a:pPr>
            <a:r>
              <a:t>Things NOT sinful as sin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animEffect filter="wipe(left)" transition="in">
                                      <p:cBhvr>
                                        <p:cTn id="7" dur="1500"/>
                                        <p:tgtEl>
                                          <p:spTgt spid="1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7">
                                            <p:txEl>
                                              <p:pRg st="0" end="0"/>
                                            </p:txEl>
                                          </p:spTgt>
                                        </p:tgtEl>
                                        <p:attrNameLst>
                                          <p:attrName>style.visibility</p:attrName>
                                        </p:attrNameLst>
                                      </p:cBhvr>
                                      <p:to>
                                        <p:strVal val="visible"/>
                                      </p:to>
                                    </p:set>
                                    <p:animEffect filter="wipe(left)" transition="in">
                                      <p:cBhvr>
                                        <p:cTn id="10" dur="1500"/>
                                        <p:tgtEl>
                                          <p:spTgt spid="1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7">
                                            <p:txEl>
                                              <p:pRg st="1" end="1"/>
                                            </p:txEl>
                                          </p:spTgt>
                                        </p:tgtEl>
                                        <p:attrNameLst>
                                          <p:attrName>style.visibility</p:attrName>
                                        </p:attrNameLst>
                                      </p:cBhvr>
                                      <p:to>
                                        <p:strVal val="visible"/>
                                      </p:to>
                                    </p:set>
                                    <p:animEffect filter="wipe(left)" transition="in">
                                      <p:cBhvr>
                                        <p:cTn id="15" dur="1500"/>
                                        <p:tgtEl>
                                          <p:spTgt spid="1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87">
                                            <p:txEl>
                                              <p:pRg st="2" end="2"/>
                                            </p:txEl>
                                          </p:spTgt>
                                        </p:tgtEl>
                                        <p:attrNameLst>
                                          <p:attrName>style.visibility</p:attrName>
                                        </p:attrNameLst>
                                      </p:cBhvr>
                                      <p:to>
                                        <p:strVal val="visible"/>
                                      </p:to>
                                    </p:set>
                                    <p:animEffect filter="wipe(left)" transition="in">
                                      <p:cBhvr>
                                        <p:cTn id="20" dur="1500"/>
                                        <p:tgtEl>
                                          <p:spTgt spid="1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87">
                                            <p:txEl>
                                              <p:pRg st="3" end="3"/>
                                            </p:txEl>
                                          </p:spTgt>
                                        </p:tgtEl>
                                        <p:attrNameLst>
                                          <p:attrName>style.visibility</p:attrName>
                                        </p:attrNameLst>
                                      </p:cBhvr>
                                      <p:to>
                                        <p:strVal val="visible"/>
                                      </p:to>
                                    </p:set>
                                    <p:animEffect filter="wipe(left)" transition="in">
                                      <p:cBhvr>
                                        <p:cTn id="25" dur="1500"/>
                                        <p:tgtEl>
                                          <p:spTgt spid="18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87">
                                            <p:txEl>
                                              <p:pRg st="4" end="4"/>
                                            </p:txEl>
                                          </p:spTgt>
                                        </p:tgtEl>
                                        <p:attrNameLst>
                                          <p:attrName>style.visibility</p:attrName>
                                        </p:attrNameLst>
                                      </p:cBhvr>
                                      <p:to>
                                        <p:strVal val="visible"/>
                                      </p:to>
                                    </p:set>
                                    <p:animEffect filter="wipe(left)" transition="in">
                                      <p:cBhvr>
                                        <p:cTn id="30" dur="1500"/>
                                        <p:tgtEl>
                                          <p:spTgt spid="18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87">
                                            <p:txEl>
                                              <p:pRg st="5" end="5"/>
                                            </p:txEl>
                                          </p:spTgt>
                                        </p:tgtEl>
                                        <p:attrNameLst>
                                          <p:attrName>style.visibility</p:attrName>
                                        </p:attrNameLst>
                                      </p:cBhvr>
                                      <p:to>
                                        <p:strVal val="visible"/>
                                      </p:to>
                                    </p:set>
                                    <p:animEffect filter="wipe(left)" transition="in">
                                      <p:cBhvr>
                                        <p:cTn id="35" dur="1500"/>
                                        <p:tgtEl>
                                          <p:spTgt spid="18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87">
                                            <p:txEl>
                                              <p:pRg st="6" end="6"/>
                                            </p:txEl>
                                          </p:spTgt>
                                        </p:tgtEl>
                                        <p:attrNameLst>
                                          <p:attrName>style.visibility</p:attrName>
                                        </p:attrNameLst>
                                      </p:cBhvr>
                                      <p:to>
                                        <p:strVal val="visible"/>
                                      </p:to>
                                    </p:set>
                                    <p:animEffect filter="wipe(left)" transition="in">
                                      <p:cBhvr>
                                        <p:cTn id="40" dur="1500"/>
                                        <p:tgtEl>
                                          <p:spTgt spid="18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187">
                                            <p:txEl>
                                              <p:pRg st="7" end="7"/>
                                            </p:txEl>
                                          </p:spTgt>
                                        </p:tgtEl>
                                        <p:attrNameLst>
                                          <p:attrName>style.visibility</p:attrName>
                                        </p:attrNameLst>
                                      </p:cBhvr>
                                      <p:to>
                                        <p:strVal val="visible"/>
                                      </p:to>
                                    </p:set>
                                    <p:animEffect filter="wipe(left)" transition="in">
                                      <p:cBhvr>
                                        <p:cTn id="45" dur="1500"/>
                                        <p:tgtEl>
                                          <p:spTgt spid="18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62" name="Our Sin Must Be Confessed"/>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Our Sin Must Be Confessed</a:t>
            </a:r>
          </a:p>
        </p:txBody>
      </p:sp>
      <p:pic>
        <p:nvPicPr>
          <p:cNvPr id="363" name="http://www.encourage.org/images/smallmanpray.JPG" descr="http://www.encourage.org/images/smallmanpray.JPG"/>
          <p:cNvPicPr>
            <a:picLocks noChangeAspect="1"/>
          </p:cNvPicPr>
          <p:nvPr/>
        </p:nvPicPr>
        <p:blipFill>
          <a:blip r:embed="rId3">
            <a:extLst/>
          </a:blip>
          <a:stretch>
            <a:fillRect/>
          </a:stretch>
        </p:blipFill>
        <p:spPr>
          <a:xfrm>
            <a:off x="434836" y="4656568"/>
            <a:ext cx="5761398" cy="8642097"/>
          </a:xfrm>
          <a:prstGeom prst="rect">
            <a:avLst/>
          </a:prstGeom>
          <a:ln w="12700">
            <a:miter lim="400000"/>
          </a:ln>
          <a:effectLst>
            <a:reflection blurRad="0" stA="30000" stPos="0" endA="0" endPos="40000" dist="0" dir="5400000" fadeDir="5400000" sx="100000" sy="-100000" kx="0" ky="0" algn="bl" rotWithShape="0"/>
          </a:effectLst>
        </p:spPr>
      </p:pic>
      <p:sp>
        <p:nvSpPr>
          <p:cNvPr id="364" name="Quickly (Isaiah 55:6,7; 2 Cor 6:2; Heb 3:13)…"/>
          <p:cNvSpPr txBox="1"/>
          <p:nvPr/>
        </p:nvSpPr>
        <p:spPr>
          <a:xfrm>
            <a:off x="6684978" y="5088875"/>
            <a:ext cx="17592082" cy="7777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1163781" indent="-1163781" defTabSz="1828800">
              <a:lnSpc>
                <a:spcPct val="100000"/>
              </a:lnSpc>
              <a:spcBef>
                <a:spcPts val="2000"/>
              </a:spcBef>
              <a:buClr>
                <a:srgbClr val="DD8047"/>
              </a:buClr>
              <a:buSzPct val="80000"/>
              <a:buFont typeface="Wingdings 2"/>
              <a:buBlip>
                <a:blip r:embed="rId4"/>
              </a:buBlip>
              <a:defRPr sz="7600">
                <a:solidFill>
                  <a:srgbClr val="000000"/>
                </a:solidFill>
                <a:latin typeface="Century Gothic"/>
                <a:ea typeface="Century Gothic"/>
                <a:cs typeface="Century Gothic"/>
                <a:sym typeface="Century Gothic"/>
              </a:defRPr>
            </a:pPr>
            <a:r>
              <a:t>Quickly (Isaiah 55:6,7; 2 Cor 6:2; Heb 3:13)</a:t>
            </a:r>
          </a:p>
          <a:p>
            <a:pPr marL="1163781" indent="-1163781" defTabSz="1828800">
              <a:lnSpc>
                <a:spcPct val="100000"/>
              </a:lnSpc>
              <a:spcBef>
                <a:spcPts val="2000"/>
              </a:spcBef>
              <a:buClr>
                <a:srgbClr val="DD8047"/>
              </a:buClr>
              <a:buSzPct val="80000"/>
              <a:buFont typeface="Wingdings 2"/>
              <a:buBlip>
                <a:blip r:embed="rId4"/>
              </a:buBlip>
              <a:defRPr sz="7600">
                <a:solidFill>
                  <a:srgbClr val="000000"/>
                </a:solidFill>
                <a:latin typeface="Century Gothic"/>
                <a:ea typeface="Century Gothic"/>
                <a:cs typeface="Century Gothic"/>
                <a:sym typeface="Century Gothic"/>
              </a:defRPr>
            </a:pPr>
            <a:r>
              <a:t>Specifically (confess our sins) - (Proverbs 28:13; Psalm 32:5; 51:1-4)</a:t>
            </a:r>
          </a:p>
          <a:p>
            <a:pPr marL="1163781" indent="-1163781" defTabSz="1828800">
              <a:lnSpc>
                <a:spcPct val="100000"/>
              </a:lnSpc>
              <a:spcBef>
                <a:spcPts val="2000"/>
              </a:spcBef>
              <a:buClr>
                <a:srgbClr val="DD8047"/>
              </a:buClr>
              <a:buSzPct val="80000"/>
              <a:buFont typeface="Wingdings 2"/>
              <a:buBlip>
                <a:blip r:embed="rId4"/>
              </a:buBlip>
              <a:defRPr sz="7600">
                <a:solidFill>
                  <a:srgbClr val="000000"/>
                </a:solidFill>
                <a:latin typeface="Century Gothic"/>
                <a:ea typeface="Century Gothic"/>
                <a:cs typeface="Century Gothic"/>
                <a:sym typeface="Century Gothic"/>
              </a:defRPr>
            </a:pPr>
            <a:r>
              <a:t>Confidently (He is faithful and just) (1 Cor 1:9; Heb 6:18; Rom 3:26)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64">
                                            <p:txEl>
                                              <p:pRg st="1" end="1"/>
                                            </p:txEl>
                                          </p:spTgt>
                                        </p:tgtEl>
                                        <p:attrNameLst>
                                          <p:attrName>style.visibility</p:attrName>
                                        </p:attrNameLst>
                                      </p:cBhvr>
                                      <p:to>
                                        <p:strVal val="visible"/>
                                      </p:to>
                                    </p:set>
                                    <p:anim calcmode="lin" valueType="num">
                                      <p:cBhvr>
                                        <p:cTn id="7" dur="500" fill="hold"/>
                                        <p:tgtEl>
                                          <p:spTgt spid="36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64">
                                            <p:txEl>
                                              <p:pRg st="2" end="2"/>
                                            </p:txEl>
                                          </p:spTgt>
                                        </p:tgtEl>
                                        <p:attrNameLst>
                                          <p:attrName>style.visibility</p:attrName>
                                        </p:attrNameLst>
                                      </p:cBhvr>
                                      <p:to>
                                        <p:strVal val="visible"/>
                                      </p:to>
                                    </p:set>
                                    <p:anim calcmode="lin" valueType="num">
                                      <p:cBhvr>
                                        <p:cTn id="13" dur="500" fill="hold"/>
                                        <p:tgtEl>
                                          <p:spTgt spid="36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6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67" name="WE MUST REPENT"/>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WE MUST REPENT</a:t>
            </a:r>
          </a:p>
        </p:txBody>
      </p:sp>
      <p:pic>
        <p:nvPicPr>
          <p:cNvPr id="368" name="http://www.encourage.org/images/smallmanpray.JPG" descr="http://www.encourage.org/images/smallmanpray.JPG"/>
          <p:cNvPicPr>
            <a:picLocks noChangeAspect="1"/>
          </p:cNvPicPr>
          <p:nvPr/>
        </p:nvPicPr>
        <p:blipFill>
          <a:blip r:embed="rId3">
            <a:extLst/>
          </a:blip>
          <a:stretch>
            <a:fillRect/>
          </a:stretch>
        </p:blipFill>
        <p:spPr>
          <a:xfrm>
            <a:off x="434836" y="4656568"/>
            <a:ext cx="5761398" cy="8642097"/>
          </a:xfrm>
          <a:prstGeom prst="rect">
            <a:avLst/>
          </a:prstGeom>
          <a:ln w="12700">
            <a:miter lim="400000"/>
          </a:ln>
          <a:effectLst>
            <a:reflection blurRad="0" stA="30000" stPos="0" endA="0" endPos="40000" dist="0" dir="5400000" fadeDir="5400000" sx="100000" sy="-100000" kx="0" ky="0" algn="bl" rotWithShape="0"/>
          </a:effectLst>
        </p:spPr>
      </p:pic>
      <p:sp>
        <p:nvSpPr>
          <p:cNvPr id="369" name="Acts 8:20–24 (NKJV)…"/>
          <p:cNvSpPr txBox="1"/>
          <p:nvPr/>
        </p:nvSpPr>
        <p:spPr>
          <a:xfrm>
            <a:off x="6360992" y="4549969"/>
            <a:ext cx="17816126" cy="8603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400">
                <a:solidFill>
                  <a:srgbClr val="000000"/>
                </a:solidFill>
                <a:latin typeface="Times New Roman"/>
                <a:ea typeface="Times New Roman"/>
                <a:cs typeface="Times New Roman"/>
                <a:sym typeface="Times New Roman"/>
              </a:defRPr>
            </a:pPr>
            <a:r>
              <a:t>Acts 8:20–24 (NKJV) </a:t>
            </a:r>
          </a:p>
          <a:p>
            <a:pPr algn="ctr" defTabSz="457200">
              <a:lnSpc>
                <a:spcPct val="100000"/>
              </a:lnSpc>
              <a:spcBef>
                <a:spcPts val="0"/>
              </a:spcBef>
              <a:defRPr sz="8300">
                <a:solidFill>
                  <a:srgbClr val="000000"/>
                </a:solidFill>
                <a:latin typeface="Times New Roman"/>
                <a:ea typeface="Times New Roman"/>
                <a:cs typeface="Times New Roman"/>
                <a:sym typeface="Times New Roman"/>
              </a:defRPr>
            </a:pPr>
            <a:r>
              <a:rPr baseline="31999"/>
              <a:t>20</a:t>
            </a:r>
            <a:r>
              <a:t> But Peter said to him, “Your money perish with you, because you thought that the gift of God could be purchased with money! </a:t>
            </a:r>
            <a:r>
              <a:rPr baseline="31999"/>
              <a:t>21</a:t>
            </a:r>
            <a:r>
              <a:t> You have neither part nor portion in this matter, for your heart is not right in the sight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72" name="WE MUST REPENT"/>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WE MUST REPENT</a:t>
            </a:r>
          </a:p>
        </p:txBody>
      </p:sp>
      <p:pic>
        <p:nvPicPr>
          <p:cNvPr id="373" name="http://www.encourage.org/images/smallmanpray.JPG" descr="http://www.encourage.org/images/smallmanpray.JPG"/>
          <p:cNvPicPr>
            <a:picLocks noChangeAspect="1"/>
          </p:cNvPicPr>
          <p:nvPr/>
        </p:nvPicPr>
        <p:blipFill>
          <a:blip r:embed="rId3">
            <a:extLst/>
          </a:blip>
          <a:stretch>
            <a:fillRect/>
          </a:stretch>
        </p:blipFill>
        <p:spPr>
          <a:xfrm>
            <a:off x="434836" y="4656568"/>
            <a:ext cx="5761398" cy="8642097"/>
          </a:xfrm>
          <a:prstGeom prst="rect">
            <a:avLst/>
          </a:prstGeom>
          <a:ln w="12700">
            <a:miter lim="400000"/>
          </a:ln>
          <a:effectLst>
            <a:reflection blurRad="0" stA="30000" stPos="0" endA="0" endPos="40000" dist="0" dir="5400000" fadeDir="5400000" sx="100000" sy="-100000" kx="0" ky="0" algn="bl" rotWithShape="0"/>
          </a:effectLst>
        </p:spPr>
      </p:pic>
      <p:sp>
        <p:nvSpPr>
          <p:cNvPr id="374" name="Acts 8:20–24 (NKJV)…"/>
          <p:cNvSpPr txBox="1"/>
          <p:nvPr/>
        </p:nvSpPr>
        <p:spPr>
          <a:xfrm>
            <a:off x="6360992" y="4549969"/>
            <a:ext cx="17816126" cy="84077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400">
                <a:solidFill>
                  <a:srgbClr val="000000"/>
                </a:solidFill>
                <a:latin typeface="Times New Roman"/>
                <a:ea typeface="Times New Roman"/>
                <a:cs typeface="Times New Roman"/>
                <a:sym typeface="Times New Roman"/>
              </a:defRPr>
            </a:pPr>
            <a:r>
              <a:t>Acts 8:20–24 (NKJV) </a:t>
            </a:r>
          </a:p>
          <a:p>
            <a:pPr algn="ctr" defTabSz="457200">
              <a:lnSpc>
                <a:spcPct val="100000"/>
              </a:lnSpc>
              <a:spcBef>
                <a:spcPts val="0"/>
              </a:spcBef>
              <a:defRPr sz="7000">
                <a:solidFill>
                  <a:srgbClr val="000000"/>
                </a:solidFill>
                <a:latin typeface="Times New Roman"/>
                <a:ea typeface="Times New Roman"/>
                <a:cs typeface="Times New Roman"/>
                <a:sym typeface="Times New Roman"/>
              </a:defRPr>
            </a:pPr>
            <a:r>
              <a:rPr baseline="31999"/>
              <a:t>22</a:t>
            </a:r>
            <a:r>
              <a:t> Repent therefore of this your wickedness, and pray God if perhaps the thought of your heart may be forgiven you. </a:t>
            </a:r>
            <a:r>
              <a:rPr baseline="31999"/>
              <a:t>23</a:t>
            </a:r>
            <a:r>
              <a:t> For I see that you are poisoned by bitterness and bound by iniquity.” </a:t>
            </a:r>
            <a:r>
              <a:rPr baseline="31999"/>
              <a:t>24</a:t>
            </a:r>
            <a:r>
              <a:t> Then Simon answered and said, “Pray to the Lord for me, that none of the things which you have spoken may come upon 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pic>
        <p:nvPicPr>
          <p:cNvPr id="377" name="http://images.eden.co.uk/300/9780785211600.jpg" descr="http://images.eden.co.uk/300/9780785211600.jpg"/>
          <p:cNvPicPr>
            <a:picLocks noChangeAspect="1"/>
          </p:cNvPicPr>
          <p:nvPr/>
        </p:nvPicPr>
        <p:blipFill>
          <a:blip r:embed="rId3">
            <a:extLst/>
          </a:blip>
          <a:stretch>
            <a:fillRect/>
          </a:stretch>
        </p:blipFill>
        <p:spPr>
          <a:xfrm>
            <a:off x="698759" y="4823896"/>
            <a:ext cx="5850306" cy="8365936"/>
          </a:xfrm>
          <a:prstGeom prst="rect">
            <a:avLst/>
          </a:prstGeom>
          <a:ln w="12700">
            <a:miter lim="400000"/>
          </a:ln>
          <a:effectLst>
            <a:reflection blurRad="0" stA="30000" stPos="0" endA="0" endPos="40000" dist="0" dir="5400000" fadeDir="5400000" sx="100000" sy="-100000" kx="0" ky="0" algn="bl" rotWithShape="0"/>
          </a:effectLst>
        </p:spPr>
      </p:pic>
      <p:sp>
        <p:nvSpPr>
          <p:cNvPr id="378" name="Repent – 1. metanoeo (μετανοέω, 3340), lit., “to perceive afterwards” (meta, “after,” implying “change,” noeo, “to perceive”; nous, “the mind, the seat of moral reflection”), … hence signifies “to change one’s mind or purpose,” always, in the NT, involvi"/>
          <p:cNvSpPr txBox="1"/>
          <p:nvPr/>
        </p:nvSpPr>
        <p:spPr>
          <a:xfrm>
            <a:off x="6851216" y="4852481"/>
            <a:ext cx="17069441" cy="830876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6300">
                <a:solidFill>
                  <a:srgbClr val="000000"/>
                </a:solidFill>
                <a:latin typeface="Times New Roman"/>
                <a:ea typeface="Times New Roman"/>
                <a:cs typeface="Times New Roman"/>
                <a:sym typeface="Times New Roman"/>
              </a:defRPr>
            </a:pPr>
            <a:r>
              <a:rPr b="1"/>
              <a:t>Repent</a:t>
            </a:r>
            <a:r>
              <a:t> – 1.</a:t>
            </a:r>
            <a:r>
              <a:rPr b="1"/>
              <a:t> </a:t>
            </a:r>
            <a:r>
              <a:rPr i="1"/>
              <a:t>metanoeo</a:t>
            </a:r>
            <a:r>
              <a:t> (μετανοέω,</a:t>
            </a:r>
            <a:r>
              <a:rPr b="1"/>
              <a:t> </a:t>
            </a:r>
            <a:r>
              <a:t>3340), lit., “to perceive afterwards” (</a:t>
            </a:r>
            <a:r>
              <a:rPr i="1"/>
              <a:t>meta</a:t>
            </a:r>
            <a:r>
              <a:t>, “after,” implying “change,”</a:t>
            </a:r>
            <a:r>
              <a:rPr b="1"/>
              <a:t> </a:t>
            </a:r>
            <a:r>
              <a:rPr i="1"/>
              <a:t>noeo</a:t>
            </a:r>
            <a:r>
              <a:t>, “to perceive”;</a:t>
            </a:r>
            <a:r>
              <a:rPr b="1"/>
              <a:t> </a:t>
            </a:r>
            <a:r>
              <a:rPr i="1"/>
              <a:t>nous</a:t>
            </a:r>
            <a:r>
              <a:t>, “the mind, the seat of moral reflection”), … hence signifies “to change one’s mind or purpose,” always, in the NT, involving a change for the better, an amendment, and always, except in</a:t>
            </a:r>
            <a:r>
              <a:rPr b="1"/>
              <a:t> </a:t>
            </a:r>
            <a:r>
              <a:t>Luke 17:3,</a:t>
            </a:r>
            <a:r>
              <a:rPr b="1"/>
              <a:t> </a:t>
            </a:r>
            <a:r>
              <a:t>4, of “repentance” from sin. </a:t>
            </a:r>
            <a:endParaRPr>
              <a:solidFill>
                <a:srgbClr val="FFFFFF"/>
              </a:solidFill>
            </a:endParaRPr>
          </a:p>
          <a:p>
            <a:pPr algn="ctr" defTabSz="1828800">
              <a:lnSpc>
                <a:spcPct val="100000"/>
              </a:lnSpc>
              <a:spcBef>
                <a:spcPts val="0"/>
              </a:spcBef>
              <a:defRPr i="1" sz="5100">
                <a:solidFill>
                  <a:srgbClr val="000000"/>
                </a:solidFill>
                <a:latin typeface="Times New Roman"/>
                <a:ea typeface="Times New Roman"/>
                <a:cs typeface="Times New Roman"/>
                <a:sym typeface="Times New Roman"/>
              </a:defRPr>
            </a:pPr>
            <a:r>
              <a:t>—Vine's Expository Dictionary of Old and New Testament Words </a:t>
            </a:r>
          </a:p>
        </p:txBody>
      </p:sp>
      <p:sp>
        <p:nvSpPr>
          <p:cNvPr id="379" name="WE MUST REPENT"/>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WE MUST REPENT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82" name="Repent – 1. metanoeo (μετανοέω, 3340),…"/>
          <p:cNvSpPr txBox="1"/>
          <p:nvPr/>
        </p:nvSpPr>
        <p:spPr>
          <a:xfrm>
            <a:off x="6851216" y="4852481"/>
            <a:ext cx="17069441" cy="85665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6300">
                <a:solidFill>
                  <a:srgbClr val="000000"/>
                </a:solidFill>
                <a:latin typeface="Times New Roman"/>
                <a:ea typeface="Times New Roman"/>
                <a:cs typeface="Times New Roman"/>
                <a:sym typeface="Times New Roman"/>
              </a:defRPr>
            </a:pPr>
            <a:r>
              <a:rPr b="1"/>
              <a:t>Repent</a:t>
            </a:r>
            <a:r>
              <a:t> – 1.</a:t>
            </a:r>
            <a:r>
              <a:rPr b="1"/>
              <a:t> </a:t>
            </a:r>
            <a:r>
              <a:rPr i="1"/>
              <a:t>metanoeo</a:t>
            </a:r>
            <a:r>
              <a:t> (μετανοέω,</a:t>
            </a:r>
            <a:r>
              <a:rPr b="1"/>
              <a:t> </a:t>
            </a:r>
            <a:r>
              <a:t>3340), </a:t>
            </a:r>
          </a:p>
          <a:p>
            <a:pPr marL="1050131" indent="-1050131" defTabSz="1828800">
              <a:lnSpc>
                <a:spcPct val="100000"/>
              </a:lnSpc>
              <a:spcBef>
                <a:spcPts val="0"/>
              </a:spcBef>
              <a:buSzPct val="100000"/>
              <a:buAutoNum type="circleNumDbPlain" startAt="1"/>
              <a:defRPr sz="6000">
                <a:solidFill>
                  <a:srgbClr val="000000"/>
                </a:solidFill>
                <a:latin typeface="Times New Roman"/>
                <a:ea typeface="Times New Roman"/>
                <a:cs typeface="Times New Roman"/>
                <a:sym typeface="Times New Roman"/>
              </a:defRPr>
            </a:pPr>
            <a:r>
              <a:t>change one’s mind</a:t>
            </a:r>
          </a:p>
          <a:p>
            <a:pPr marL="1050131" indent="-1050131" defTabSz="1828800">
              <a:lnSpc>
                <a:spcPct val="100000"/>
              </a:lnSpc>
              <a:spcBef>
                <a:spcPts val="2200"/>
              </a:spcBef>
              <a:buSzPct val="100000"/>
              <a:buAutoNum type="circleNumDbPlain" startAt="1"/>
              <a:defRPr sz="6000">
                <a:solidFill>
                  <a:srgbClr val="000000"/>
                </a:solidFill>
                <a:latin typeface="Times New Roman"/>
                <a:ea typeface="Times New Roman"/>
                <a:cs typeface="Times New Roman"/>
                <a:sym typeface="Times New Roman"/>
              </a:defRPr>
            </a:pPr>
            <a:r>
              <a:t>feel remorse, repent, be converted … Failure to repent leads to destruction </a:t>
            </a:r>
            <a:r>
              <a:rPr b="1"/>
              <a:t>Lk 13:3, 5</a:t>
            </a:r>
            <a:r>
              <a:t>; </a:t>
            </a:r>
            <a:r>
              <a:rPr b="1"/>
              <a:t>Mt 11:20 … </a:t>
            </a:r>
            <a:r>
              <a:t>the negative impulse of turning away is dominant, …</a:t>
            </a:r>
            <a:r>
              <a:rPr i="1"/>
              <a:t>repent and turn away from someth.</a:t>
            </a:r>
            <a:r>
              <a:t> ἀπὸ τῆς κακίας (Jer 8:6; Just., D. 109, 1) </a:t>
            </a:r>
            <a:r>
              <a:rPr b="1"/>
              <a:t>Ac 8:22</a:t>
            </a:r>
            <a:endParaRPr>
              <a:solidFill>
                <a:srgbClr val="FFFFFF"/>
              </a:solidFill>
            </a:endParaRPr>
          </a:p>
          <a:p>
            <a:pPr algn="ctr" defTabSz="1828800">
              <a:lnSpc>
                <a:spcPct val="100000"/>
              </a:lnSpc>
              <a:spcBef>
                <a:spcPts val="0"/>
              </a:spcBef>
              <a:defRPr i="1" sz="4400">
                <a:solidFill>
                  <a:srgbClr val="000000"/>
                </a:solidFill>
                <a:latin typeface="Times New Roman"/>
                <a:ea typeface="Times New Roman"/>
                <a:cs typeface="Times New Roman"/>
                <a:sym typeface="Times New Roman"/>
              </a:defRPr>
            </a:pPr>
            <a:r>
              <a:t>Arndt, W., Danker, F. W., Bauer, W., &amp; Gingrich, F. W. (2000). In A Greek-English lexicon of the New Testament and other early Christian literature (3rd ed.). University of Chicago Press.</a:t>
            </a:r>
          </a:p>
        </p:txBody>
      </p:sp>
      <p:sp>
        <p:nvSpPr>
          <p:cNvPr id="383" name="WE MUST REPENT"/>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WE MUST REPENT</a:t>
            </a:r>
          </a:p>
        </p:txBody>
      </p:sp>
      <p:pic>
        <p:nvPicPr>
          <p:cNvPr id="384" name="Image" descr="Image"/>
          <p:cNvPicPr>
            <a:picLocks noChangeAspect="1"/>
          </p:cNvPicPr>
          <p:nvPr/>
        </p:nvPicPr>
        <p:blipFill>
          <a:blip r:embed="rId3">
            <a:extLst/>
          </a:blip>
          <a:stretch>
            <a:fillRect/>
          </a:stretch>
        </p:blipFill>
        <p:spPr>
          <a:xfrm>
            <a:off x="544507" y="5050549"/>
            <a:ext cx="6011146" cy="79126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pic>
        <p:nvPicPr>
          <p:cNvPr id="387" name="http://www.encourage.org/images/smallmanpray.JPG" descr="http://www.encourage.org/images/smallmanpray.JPG"/>
          <p:cNvPicPr>
            <a:picLocks noChangeAspect="1"/>
          </p:cNvPicPr>
          <p:nvPr/>
        </p:nvPicPr>
        <p:blipFill>
          <a:blip r:embed="rId3">
            <a:extLst/>
          </a:blip>
          <a:stretch>
            <a:fillRect/>
          </a:stretch>
        </p:blipFill>
        <p:spPr>
          <a:xfrm>
            <a:off x="434836" y="4656568"/>
            <a:ext cx="5761398" cy="8642097"/>
          </a:xfrm>
          <a:prstGeom prst="rect">
            <a:avLst/>
          </a:prstGeom>
          <a:ln w="12700">
            <a:miter lim="400000"/>
          </a:ln>
          <a:effectLst>
            <a:reflection blurRad="0" stA="30000" stPos="0" endA="0" endPos="40000" dist="0" dir="5400000" fadeDir="5400000" sx="100000" sy="-100000" kx="0" ky="0" algn="bl" rotWithShape="0"/>
          </a:effectLst>
        </p:spPr>
      </p:pic>
      <p:sp>
        <p:nvSpPr>
          <p:cNvPr id="388" name="From the case of Simon we learn that the forgiveness of the sins one commits after baptism is conditioned on repentance.…"/>
          <p:cNvSpPr txBox="1"/>
          <p:nvPr/>
        </p:nvSpPr>
        <p:spPr>
          <a:xfrm>
            <a:off x="6684978" y="5088875"/>
            <a:ext cx="17592082" cy="8425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1163781" indent="-1163781" defTabSz="1828800">
              <a:lnSpc>
                <a:spcPct val="100000"/>
              </a:lnSpc>
              <a:spcBef>
                <a:spcPts val="2000"/>
              </a:spcBef>
              <a:buClr>
                <a:srgbClr val="DD8047"/>
              </a:buClr>
              <a:buSzPct val="80000"/>
              <a:buFont typeface="Wingdings 2"/>
              <a:buBlip>
                <a:blip r:embed="rId4"/>
              </a:buBlip>
              <a:defRPr sz="7100">
                <a:solidFill>
                  <a:srgbClr val="000000"/>
                </a:solidFill>
                <a:latin typeface="Century Gothic"/>
                <a:ea typeface="Century Gothic"/>
                <a:cs typeface="Century Gothic"/>
                <a:sym typeface="Century Gothic"/>
              </a:defRPr>
            </a:pPr>
            <a:r>
              <a:t>From the case of Simon we learn that the forgiveness of the sins one commits after baptism is conditioned on repentance. </a:t>
            </a:r>
          </a:p>
          <a:p>
            <a:pPr marL="1163781" indent="-1163781" defTabSz="1828800">
              <a:lnSpc>
                <a:spcPct val="100000"/>
              </a:lnSpc>
              <a:spcBef>
                <a:spcPts val="2000"/>
              </a:spcBef>
              <a:buClr>
                <a:srgbClr val="DD8047"/>
              </a:buClr>
              <a:buSzPct val="80000"/>
              <a:buFont typeface="Wingdings 2"/>
              <a:buBlip>
                <a:blip r:embed="rId4"/>
              </a:buBlip>
              <a:defRPr sz="7100">
                <a:solidFill>
                  <a:srgbClr val="000000"/>
                </a:solidFill>
                <a:latin typeface="Century Gothic"/>
                <a:ea typeface="Century Gothic"/>
                <a:cs typeface="Century Gothic"/>
                <a:sym typeface="Century Gothic"/>
              </a:defRPr>
            </a:pPr>
            <a:r>
              <a:t>The unrepentant can expect no forgiveness. (Luke 13:3-5; Acts 17:30)</a:t>
            </a:r>
          </a:p>
          <a:p>
            <a:pPr marL="1163781" indent="-1163781" defTabSz="1828800">
              <a:lnSpc>
                <a:spcPct val="100000"/>
              </a:lnSpc>
              <a:spcBef>
                <a:spcPts val="2000"/>
              </a:spcBef>
              <a:buClr>
                <a:srgbClr val="DD8047"/>
              </a:buClr>
              <a:buSzPct val="80000"/>
              <a:buFont typeface="Wingdings 2"/>
              <a:buBlip>
                <a:blip r:embed="rId4"/>
              </a:buBlip>
              <a:defRPr sz="7100">
                <a:solidFill>
                  <a:srgbClr val="000000"/>
                </a:solidFill>
                <a:latin typeface="Century Gothic"/>
                <a:ea typeface="Century Gothic"/>
                <a:cs typeface="Century Gothic"/>
                <a:sym typeface="Century Gothic"/>
              </a:defRPr>
            </a:pPr>
            <a:r>
              <a:t>Peter told Simon to pray (1 Jn 1:9)</a:t>
            </a:r>
          </a:p>
        </p:txBody>
      </p:sp>
      <p:sp>
        <p:nvSpPr>
          <p:cNvPr id="389" name="WE MUST REPENT"/>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WE MUST REPENT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88">
                                            <p:txEl>
                                              <p:pRg st="1" end="1"/>
                                            </p:txEl>
                                          </p:spTgt>
                                        </p:tgtEl>
                                        <p:attrNameLst>
                                          <p:attrName>style.visibility</p:attrName>
                                        </p:attrNameLst>
                                      </p:cBhvr>
                                      <p:to>
                                        <p:strVal val="visible"/>
                                      </p:to>
                                    </p:set>
                                    <p:anim calcmode="lin" valueType="num">
                                      <p:cBhvr>
                                        <p:cTn id="7" dur="500" fill="hold"/>
                                        <p:tgtEl>
                                          <p:spTgt spid="38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88">
                                            <p:txEl>
                                              <p:pRg st="2" end="2"/>
                                            </p:txEl>
                                          </p:spTgt>
                                        </p:tgtEl>
                                        <p:attrNameLst>
                                          <p:attrName>style.visibility</p:attrName>
                                        </p:attrNameLst>
                                      </p:cBhvr>
                                      <p:to>
                                        <p:strVal val="visible"/>
                                      </p:to>
                                    </p:set>
                                    <p:anim calcmode="lin" valueType="num">
                                      <p:cBhvr>
                                        <p:cTn id="13" dur="500" fill="hold"/>
                                        <p:tgtEl>
                                          <p:spTgt spid="388">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8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92" name="Our Sin Must Be Confessed"/>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Our Sin Must Be Confessed</a:t>
            </a:r>
          </a:p>
        </p:txBody>
      </p:sp>
      <p:sp>
        <p:nvSpPr>
          <p:cNvPr id="393" name="We can have victory over sin – We do not have to yield to temptation…"/>
          <p:cNvSpPr txBox="1"/>
          <p:nvPr/>
        </p:nvSpPr>
        <p:spPr>
          <a:xfrm>
            <a:off x="495707" y="4680708"/>
            <a:ext cx="7437831" cy="87172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0"/>
              </a:spcBef>
              <a:defRPr b="1" sz="7900">
                <a:solidFill>
                  <a:srgbClr val="FFFFFF"/>
                </a:solidFill>
                <a:latin typeface="Century Gothic"/>
                <a:ea typeface="Century Gothic"/>
                <a:cs typeface="Century Gothic"/>
                <a:sym typeface="Century Gothic"/>
              </a:defRPr>
            </a:pPr>
            <a:r>
              <a:t>We can have victory over sin – We do not have to yield to temptation </a:t>
            </a:r>
          </a:p>
          <a:p>
            <a:pPr algn="ctr">
              <a:lnSpc>
                <a:spcPct val="100000"/>
              </a:lnSpc>
              <a:spcBef>
                <a:spcPts val="0"/>
              </a:spcBef>
              <a:defRPr sz="7900">
                <a:solidFill>
                  <a:srgbClr val="FFFFFF"/>
                </a:solidFill>
                <a:latin typeface="Century Gothic"/>
                <a:ea typeface="Century Gothic"/>
                <a:cs typeface="Century Gothic"/>
                <a:sym typeface="Century Gothic"/>
              </a:defRPr>
            </a:pPr>
            <a:r>
              <a:t> 1 Cor. 10:13</a:t>
            </a:r>
          </a:p>
        </p:txBody>
      </p:sp>
      <p:sp>
        <p:nvSpPr>
          <p:cNvPr id="394" name="1 John 2:1-2 (NKJV)  1 My little children, these things I write to you, so that you may not sin. And if anyone sins, we have an Advocate with the Father, Jesus Christ the righteous.  2 And He Himself is the propitiation for our sins, and not for ours onl"/>
          <p:cNvSpPr txBox="1"/>
          <p:nvPr/>
        </p:nvSpPr>
        <p:spPr>
          <a:xfrm>
            <a:off x="8496444" y="4832664"/>
            <a:ext cx="15272241" cy="837417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100">
                <a:solidFill>
                  <a:srgbClr val="000000"/>
                </a:solidFill>
                <a:latin typeface="Times New Roman"/>
                <a:ea typeface="Times New Roman"/>
                <a:cs typeface="Times New Roman"/>
                <a:sym typeface="Times New Roman"/>
              </a:defRPr>
            </a:pPr>
            <a:r>
              <a:t>1 John 2:1-2 (NKJV) </a:t>
            </a:r>
            <a:br/>
            <a:r>
              <a:rPr b="0" baseline="31323"/>
              <a:t>1 </a:t>
            </a:r>
            <a:r>
              <a:rPr b="0"/>
              <a:t>My little children, these things I write to you, so that you may not sin. </a:t>
            </a:r>
            <a:r>
              <a:rPr b="0">
                <a:solidFill>
                  <a:srgbClr val="BFBFBF"/>
                </a:solidFill>
              </a:rPr>
              <a:t>And if anyone sins, we have an Advocate with the Father, Jesus Christ the righteous.  </a:t>
            </a:r>
            <a:r>
              <a:rPr b="0" baseline="31323">
                <a:solidFill>
                  <a:srgbClr val="BFBFBF"/>
                </a:solidFill>
              </a:rPr>
              <a:t>2 </a:t>
            </a:r>
            <a:r>
              <a:rPr b="0">
                <a:solidFill>
                  <a:srgbClr val="BFBFBF"/>
                </a:solidFill>
              </a:rPr>
              <a:t>And He Himself is the propitiation for our sins, and not for ours only but also for the whole world.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397" name="Our Sin Must Be Confessed"/>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Our Sin Must Be Confessed</a:t>
            </a:r>
          </a:p>
        </p:txBody>
      </p:sp>
      <p:sp>
        <p:nvSpPr>
          <p:cNvPr id="398" name="We can have victory over sin – We do not have to yield to temptation…"/>
          <p:cNvSpPr txBox="1"/>
          <p:nvPr/>
        </p:nvSpPr>
        <p:spPr>
          <a:xfrm>
            <a:off x="495707" y="4680708"/>
            <a:ext cx="7437831" cy="87172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0"/>
              </a:spcBef>
              <a:defRPr b="1" sz="7900">
                <a:solidFill>
                  <a:srgbClr val="FFFFFF"/>
                </a:solidFill>
                <a:latin typeface="Century Gothic"/>
                <a:ea typeface="Century Gothic"/>
                <a:cs typeface="Century Gothic"/>
                <a:sym typeface="Century Gothic"/>
              </a:defRPr>
            </a:pPr>
            <a:r>
              <a:t>We can have victory over sin – We do not have to yield to temptation </a:t>
            </a:r>
          </a:p>
          <a:p>
            <a:pPr algn="ctr">
              <a:lnSpc>
                <a:spcPct val="100000"/>
              </a:lnSpc>
              <a:spcBef>
                <a:spcPts val="0"/>
              </a:spcBef>
              <a:defRPr sz="7900">
                <a:solidFill>
                  <a:srgbClr val="FFFFFF"/>
                </a:solidFill>
                <a:latin typeface="Century Gothic"/>
                <a:ea typeface="Century Gothic"/>
                <a:cs typeface="Century Gothic"/>
                <a:sym typeface="Century Gothic"/>
              </a:defRPr>
            </a:pPr>
            <a:r>
              <a:t> 1 Cor. 10:13</a:t>
            </a:r>
          </a:p>
        </p:txBody>
      </p:sp>
      <p:sp>
        <p:nvSpPr>
          <p:cNvPr id="399" name="Sin no more – John 5:14…"/>
          <p:cNvSpPr txBox="1"/>
          <p:nvPr/>
        </p:nvSpPr>
        <p:spPr>
          <a:xfrm>
            <a:off x="8788155" y="4947408"/>
            <a:ext cx="15488905" cy="8183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1163781" indent="-1163781" defTabSz="1828800">
              <a:lnSpc>
                <a:spcPct val="100000"/>
              </a:lnSpc>
              <a:spcBef>
                <a:spcPts val="3000"/>
              </a:spcBef>
              <a:buClr>
                <a:srgbClr val="DD8047"/>
              </a:buClr>
              <a:buSzPct val="80000"/>
              <a:buFont typeface="Wingdings 2"/>
              <a:buBlip>
                <a:blip r:embed="rId3"/>
              </a:buBlip>
              <a:defRPr sz="7000">
                <a:solidFill>
                  <a:srgbClr val="000000"/>
                </a:solidFill>
                <a:latin typeface="Century Gothic"/>
                <a:ea typeface="Century Gothic"/>
                <a:cs typeface="Century Gothic"/>
                <a:sym typeface="Century Gothic"/>
              </a:defRPr>
            </a:pPr>
            <a:r>
              <a:t>Sin no more – John 5:14</a:t>
            </a:r>
          </a:p>
          <a:p>
            <a:pPr marL="1163781" indent="-1163781" defTabSz="1828800">
              <a:lnSpc>
                <a:spcPct val="100000"/>
              </a:lnSpc>
              <a:spcBef>
                <a:spcPts val="3000"/>
              </a:spcBef>
              <a:buClr>
                <a:srgbClr val="DD8047"/>
              </a:buClr>
              <a:buSzPct val="80000"/>
              <a:buFont typeface="Wingdings 2"/>
              <a:buBlip>
                <a:blip r:embed="rId3"/>
              </a:buBlip>
              <a:defRPr sz="7000">
                <a:solidFill>
                  <a:srgbClr val="000000"/>
                </a:solidFill>
                <a:latin typeface="Century Gothic"/>
                <a:ea typeface="Century Gothic"/>
                <a:cs typeface="Century Gothic"/>
                <a:sym typeface="Century Gothic"/>
              </a:defRPr>
            </a:pPr>
            <a:r>
              <a:t>Go and sin no more –  John 8:11</a:t>
            </a:r>
          </a:p>
          <a:p>
            <a:pPr marL="1163781" indent="-1163781" defTabSz="1828800">
              <a:lnSpc>
                <a:spcPct val="100000"/>
              </a:lnSpc>
              <a:spcBef>
                <a:spcPts val="3000"/>
              </a:spcBef>
              <a:buClr>
                <a:srgbClr val="DD8047"/>
              </a:buClr>
              <a:buSzPct val="80000"/>
              <a:buFont typeface="Wingdings 2"/>
              <a:buBlip>
                <a:blip r:embed="rId3"/>
              </a:buBlip>
              <a:defRPr sz="7000">
                <a:solidFill>
                  <a:srgbClr val="000000"/>
                </a:solidFill>
                <a:latin typeface="Century Gothic"/>
                <a:ea typeface="Century Gothic"/>
                <a:cs typeface="Century Gothic"/>
                <a:sym typeface="Century Gothic"/>
              </a:defRPr>
            </a:pPr>
            <a:r>
              <a:t>Not to continue in sin – Rom 6:1,2,6,7,11,12-15</a:t>
            </a:r>
          </a:p>
          <a:p>
            <a:pPr marL="1163781" indent="-1163781" defTabSz="1828800">
              <a:lnSpc>
                <a:spcPct val="100000"/>
              </a:lnSpc>
              <a:spcBef>
                <a:spcPts val="3000"/>
              </a:spcBef>
              <a:buClr>
                <a:srgbClr val="DD8047"/>
              </a:buClr>
              <a:buSzPct val="80000"/>
              <a:buFont typeface="Wingdings 2"/>
              <a:buBlip>
                <a:blip r:embed="rId3"/>
              </a:buBlip>
              <a:defRPr sz="7000">
                <a:solidFill>
                  <a:srgbClr val="000000"/>
                </a:solidFill>
                <a:latin typeface="Century Gothic"/>
                <a:ea typeface="Century Gothic"/>
                <a:cs typeface="Century Gothic"/>
                <a:sym typeface="Century Gothic"/>
              </a:defRPr>
            </a:pPr>
            <a:r>
              <a:t>Do not sin – 1 Cor. 15:34</a:t>
            </a:r>
          </a:p>
          <a:p>
            <a:pPr marL="1163781" indent="-1163781" defTabSz="1828800">
              <a:lnSpc>
                <a:spcPct val="100000"/>
              </a:lnSpc>
              <a:spcBef>
                <a:spcPts val="3000"/>
              </a:spcBef>
              <a:buClr>
                <a:srgbClr val="DD8047"/>
              </a:buClr>
              <a:buSzPct val="80000"/>
              <a:buFont typeface="Wingdings 2"/>
              <a:buBlip>
                <a:blip r:embed="rId3"/>
              </a:buBlip>
              <a:defRPr sz="7000">
                <a:solidFill>
                  <a:srgbClr val="000000"/>
                </a:solidFill>
                <a:latin typeface="Century Gothic"/>
                <a:ea typeface="Century Gothic"/>
                <a:cs typeface="Century Gothic"/>
                <a:sym typeface="Century Gothic"/>
              </a:defRPr>
            </a:pPr>
            <a:r>
              <a:t>Grace teaches us – Tit 2:11,12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99">
                                            <p:txEl>
                                              <p:pRg st="1" end="1"/>
                                            </p:txEl>
                                          </p:spTgt>
                                        </p:tgtEl>
                                        <p:attrNameLst>
                                          <p:attrName>style.visibility</p:attrName>
                                        </p:attrNameLst>
                                      </p:cBhvr>
                                      <p:to>
                                        <p:strVal val="visible"/>
                                      </p:to>
                                    </p:set>
                                    <p:anim calcmode="lin" valueType="num">
                                      <p:cBhvr>
                                        <p:cTn id="7" dur="500" fill="hold"/>
                                        <p:tgtEl>
                                          <p:spTgt spid="39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99">
                                            <p:txEl>
                                              <p:pRg st="2" end="2"/>
                                            </p:txEl>
                                          </p:spTgt>
                                        </p:tgtEl>
                                        <p:attrNameLst>
                                          <p:attrName>style.visibility</p:attrName>
                                        </p:attrNameLst>
                                      </p:cBhvr>
                                      <p:to>
                                        <p:strVal val="visible"/>
                                      </p:to>
                                    </p:set>
                                    <p:anim calcmode="lin" valueType="num">
                                      <p:cBhvr>
                                        <p:cTn id="13" dur="500" fill="hold"/>
                                        <p:tgtEl>
                                          <p:spTgt spid="39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1" fill="hold">
                                  <p:stCondLst>
                                    <p:cond delay="0"/>
                                  </p:stCondLst>
                                  <p:iterate type="el" backwards="0">
                                    <p:tmAbs val="0"/>
                                  </p:iterate>
                                  <p:childTnLst>
                                    <p:set>
                                      <p:cBhvr>
                                        <p:cTn id="18" fill="hold"/>
                                        <p:tgtEl>
                                          <p:spTgt spid="399">
                                            <p:txEl>
                                              <p:pRg st="3" end="3"/>
                                            </p:txEl>
                                          </p:spTgt>
                                        </p:tgtEl>
                                        <p:attrNameLst>
                                          <p:attrName>style.visibility</p:attrName>
                                        </p:attrNameLst>
                                      </p:cBhvr>
                                      <p:to>
                                        <p:strVal val="visible"/>
                                      </p:to>
                                    </p:set>
                                    <p:anim calcmode="lin" valueType="num">
                                      <p:cBhvr>
                                        <p:cTn id="19" dur="500" fill="hold"/>
                                        <p:tgtEl>
                                          <p:spTgt spid="39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9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1" fill="hold">
                                  <p:stCondLst>
                                    <p:cond delay="0"/>
                                  </p:stCondLst>
                                  <p:iterate type="el" backwards="0">
                                    <p:tmAbs val="0"/>
                                  </p:iterate>
                                  <p:childTnLst>
                                    <p:set>
                                      <p:cBhvr>
                                        <p:cTn id="24" fill="hold"/>
                                        <p:tgtEl>
                                          <p:spTgt spid="399">
                                            <p:txEl>
                                              <p:pRg st="4" end="4"/>
                                            </p:txEl>
                                          </p:spTgt>
                                        </p:tgtEl>
                                        <p:attrNameLst>
                                          <p:attrName>style.visibility</p:attrName>
                                        </p:attrNameLst>
                                      </p:cBhvr>
                                      <p:to>
                                        <p:strVal val="visible"/>
                                      </p:to>
                                    </p:set>
                                    <p:anim calcmode="lin" valueType="num">
                                      <p:cBhvr>
                                        <p:cTn id="25" dur="500" fill="hold"/>
                                        <p:tgtEl>
                                          <p:spTgt spid="399">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9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1"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02" name="Our Sin Must Be Confessed"/>
          <p:cNvSpPr txBox="1"/>
          <p:nvPr/>
        </p:nvSpPr>
        <p:spPr>
          <a:xfrm>
            <a:off x="447043" y="2529286"/>
            <a:ext cx="23489913" cy="1917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11600">
                <a:solidFill>
                  <a:srgbClr val="FFFFFF"/>
                </a:solidFill>
                <a:latin typeface="Century Gothic"/>
                <a:ea typeface="Century Gothic"/>
                <a:cs typeface="Century Gothic"/>
                <a:sym typeface="Century Gothic"/>
              </a:defRPr>
            </a:lvl1pPr>
          </a:lstStyle>
          <a:p>
            <a:pPr/>
            <a:r>
              <a:t>Our Sin Must Be Confessed</a:t>
            </a:r>
          </a:p>
        </p:txBody>
      </p:sp>
      <p:sp>
        <p:nvSpPr>
          <p:cNvPr id="403" name="If we sin – we can be forgiven through the sacrifice of Christ when we confess our sins (1:9)"/>
          <p:cNvSpPr txBox="1"/>
          <p:nvPr/>
        </p:nvSpPr>
        <p:spPr>
          <a:xfrm>
            <a:off x="495707" y="4680708"/>
            <a:ext cx="7437831" cy="818388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0"/>
              </a:spcBef>
              <a:defRPr b="1" sz="7400">
                <a:solidFill>
                  <a:srgbClr val="FFFFFF"/>
                </a:solidFill>
                <a:latin typeface="Century Gothic"/>
                <a:ea typeface="Century Gothic"/>
                <a:cs typeface="Century Gothic"/>
                <a:sym typeface="Century Gothic"/>
              </a:defRPr>
            </a:pPr>
            <a:r>
              <a:t>If we sin – we can be forgiven through the sacrifice of Christ when we confess our sins </a:t>
            </a:r>
            <a:r>
              <a:rPr b="0"/>
              <a:t>(1:9)</a:t>
            </a:r>
          </a:p>
        </p:txBody>
      </p:sp>
      <p:sp>
        <p:nvSpPr>
          <p:cNvPr id="404" name="1 John 2:1-2 (NKJV)  1 My little children, these things I write to you, so that you may not sin. And if anyone sins, we have an Advocate with the Father, Jesus Christ the righteous.  2 And He Himself is the propitiation for our sins, and not for ours onl"/>
          <p:cNvSpPr txBox="1"/>
          <p:nvPr/>
        </p:nvSpPr>
        <p:spPr>
          <a:xfrm>
            <a:off x="8496444" y="4832664"/>
            <a:ext cx="15272241" cy="837417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100">
                <a:solidFill>
                  <a:srgbClr val="000000"/>
                </a:solidFill>
                <a:latin typeface="Times New Roman"/>
                <a:ea typeface="Times New Roman"/>
                <a:cs typeface="Times New Roman"/>
                <a:sym typeface="Times New Roman"/>
              </a:defRPr>
            </a:pPr>
            <a:r>
              <a:t>1 John 2:1-2 (NKJV) </a:t>
            </a:r>
            <a:br/>
            <a:r>
              <a:rPr b="0" baseline="31323">
                <a:solidFill>
                  <a:srgbClr val="BFBFBF"/>
                </a:solidFill>
              </a:rPr>
              <a:t>1 </a:t>
            </a:r>
            <a:r>
              <a:rPr b="0">
                <a:solidFill>
                  <a:srgbClr val="BFBFBF"/>
                </a:solidFill>
              </a:rPr>
              <a:t>My little children, these things I write to you, so that you may not sin. </a:t>
            </a:r>
            <a:r>
              <a:rPr b="0"/>
              <a:t>And if anyone sins, we have an Advocate with the Father, Jesus Christ the righteous.  </a:t>
            </a:r>
            <a:r>
              <a:rPr b="0" baseline="31323"/>
              <a:t>2 </a:t>
            </a:r>
            <a:r>
              <a:rPr b="0"/>
              <a:t>And He Himself is the propitiation for our sins, and not for ours only but also for the whole world.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07" name="&quot;7But if we walk in the light as He is in the light, we have fellowship with one another, and the blood of Jesus Christ His Son cleanses us from all sin. 8If we say that we have no sin, we deceive ourselves, and the truth is not in us. 9If we confess our"/>
          <p:cNvSpPr txBox="1"/>
          <p:nvPr/>
        </p:nvSpPr>
        <p:spPr>
          <a:xfrm>
            <a:off x="434836" y="4230164"/>
            <a:ext cx="10972801" cy="923262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000000"/>
                </a:solidFill>
                <a:latin typeface="Times New Roman"/>
                <a:ea typeface="Times New Roman"/>
                <a:cs typeface="Times New Roman"/>
                <a:sym typeface="Times New Roman"/>
              </a:defRPr>
            </a:pPr>
            <a:r>
              <a:t>"</a:t>
            </a:r>
            <a:r>
              <a:rPr baseline="31157"/>
              <a:t>7</a:t>
            </a:r>
            <a:r>
              <a:t>But if we walk in the light as He is in the light, we have fellowship with one another, </a:t>
            </a:r>
            <a:r>
              <a:rPr>
                <a:solidFill>
                  <a:srgbClr val="A6A6A6"/>
                </a:solidFill>
              </a:rPr>
              <a:t>and the blood of Jesus Christ His Son cleanses us from all sin. </a:t>
            </a:r>
            <a:r>
              <a:rPr baseline="31157">
                <a:solidFill>
                  <a:srgbClr val="A6A6A6"/>
                </a:solidFill>
              </a:rPr>
              <a:t>8</a:t>
            </a:r>
            <a:r>
              <a:rPr>
                <a:solidFill>
                  <a:srgbClr val="A6A6A6"/>
                </a:solidFill>
              </a:rPr>
              <a:t>If we say that we have no sin, we deceive ourselves, and the truth is not in us. </a:t>
            </a:r>
            <a:r>
              <a:rPr baseline="31157">
                <a:solidFill>
                  <a:srgbClr val="A6A6A6"/>
                </a:solidFill>
              </a:rPr>
              <a:t>9</a:t>
            </a:r>
            <a:r>
              <a:rPr>
                <a:solidFill>
                  <a:srgbClr val="A6A6A6"/>
                </a:solidFill>
              </a:rPr>
              <a:t>If we confess our sins, He is faithful and just to forgive us our sins and to cleanse us from all unrighteousness."</a:t>
            </a:r>
            <a:br>
              <a:rPr>
                <a:solidFill>
                  <a:srgbClr val="A6A6A6"/>
                </a:solidFill>
              </a:rPr>
            </a:br>
            <a:r>
              <a:t>1 John 1:7-9</a:t>
            </a:r>
          </a:p>
        </p:txBody>
      </p:sp>
      <p:sp>
        <p:nvSpPr>
          <p:cNvPr id="408" name="&quot;1My little children, these things I write to you, so that you may not sin. And if anyone sins, we have an Advocate with the Father, Jesus Christ the righteous. 2And He Himself is the propitiation for our sins, and not for ours only but also for the whol"/>
          <p:cNvSpPr txBox="1"/>
          <p:nvPr/>
        </p:nvSpPr>
        <p:spPr>
          <a:xfrm>
            <a:off x="12398754" y="4230164"/>
            <a:ext cx="10972801" cy="923262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F2F2F2"/>
                </a:solidFill>
                <a:latin typeface="Times New Roman"/>
                <a:ea typeface="Times New Roman"/>
                <a:cs typeface="Times New Roman"/>
                <a:sym typeface="Times New Roman"/>
              </a:defRPr>
            </a:pPr>
            <a:r>
              <a:t>"</a:t>
            </a:r>
            <a:r>
              <a:rPr baseline="31157"/>
              <a:t>1</a:t>
            </a:r>
            <a:r>
              <a:t>My little children, these things I write to you, so that you may not sin. </a:t>
            </a:r>
            <a:r>
              <a:rPr>
                <a:solidFill>
                  <a:srgbClr val="B39D94"/>
                </a:solidFill>
              </a:rPr>
              <a:t>And if anyone sins, we have an Advocate with the Father, Jesus Christ the righteous. </a:t>
            </a:r>
            <a:r>
              <a:rPr baseline="31157">
                <a:solidFill>
                  <a:srgbClr val="B39D94"/>
                </a:solidFill>
              </a:rPr>
              <a:t>2</a:t>
            </a:r>
            <a:r>
              <a:rPr>
                <a:solidFill>
                  <a:srgbClr val="B39D94"/>
                </a:solidFill>
              </a:rPr>
              <a:t>And He Himself is the propitiation for our sins, and not for ours only but also for the whole world. </a:t>
            </a:r>
            <a:r>
              <a:rPr baseline="31157">
                <a:solidFill>
                  <a:srgbClr val="B39D94"/>
                </a:solidFill>
              </a:rPr>
              <a:t>3</a:t>
            </a:r>
            <a:r>
              <a:rPr>
                <a:solidFill>
                  <a:srgbClr val="B39D94"/>
                </a:solidFill>
              </a:rPr>
              <a:t>Now by this we know that we know Him, if we keep His commandments."</a:t>
            </a:r>
            <a:br>
              <a:rPr>
                <a:solidFill>
                  <a:srgbClr val="B39D94"/>
                </a:solidFill>
              </a:rPr>
            </a:br>
            <a:r>
              <a:t>1 John 2:1-3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8"/>
                                        </p:tgtEl>
                                        <p:attrNameLst>
                                          <p:attrName>style.visibility</p:attrName>
                                        </p:attrNameLst>
                                      </p:cBhvr>
                                      <p:to>
                                        <p:strVal val="visible"/>
                                      </p:to>
                                    </p:set>
                                    <p:animEffect filter="fade" transition="in">
                                      <p:cBhvr>
                                        <p:cTn id="7"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8"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10758468" y="-1289723"/>
            <a:ext cx="13637110" cy="11436642"/>
          </a:xfrm>
          <a:prstGeom prst="rect">
            <a:avLst/>
          </a:prstGeom>
          <a:ln w="12700">
            <a:miter lim="400000"/>
          </a:ln>
        </p:spPr>
      </p:pic>
      <p:sp>
        <p:nvSpPr>
          <p:cNvPr id="190" name="Defining What Sin Is"/>
          <p:cNvSpPr/>
          <p:nvPr/>
        </p:nvSpPr>
        <p:spPr>
          <a:xfrm>
            <a:off x="5734178" y="347382"/>
            <a:ext cx="12915644" cy="1607345"/>
          </a:xfrm>
          <a:prstGeom prst="roundRect">
            <a:avLst>
              <a:gd name="adj" fmla="val 16667"/>
            </a:avLst>
          </a:prstGeom>
          <a:blipFill>
            <a:blip r:embed="rId3"/>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Defining What Sin Is</a:t>
            </a:r>
          </a:p>
        </p:txBody>
      </p:sp>
      <p:sp>
        <p:nvSpPr>
          <p:cNvPr id="191" name="Lawlessness 1 John 3:4"/>
          <p:cNvSpPr/>
          <p:nvPr/>
        </p:nvSpPr>
        <p:spPr>
          <a:xfrm>
            <a:off x="1211039" y="4044545"/>
            <a:ext cx="13716001" cy="1471613"/>
          </a:xfrm>
          <a:prstGeom prst="roundRect">
            <a:avLst>
              <a:gd name="adj" fmla="val 34807"/>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Lawlessness</a:t>
            </a:r>
            <a:r>
              <a:t> 1 John 3:4</a:t>
            </a:r>
          </a:p>
        </p:txBody>
      </p:sp>
      <p:sp>
        <p:nvSpPr>
          <p:cNvPr id="192" name="All Unrighteousness 1 John 5:17"/>
          <p:cNvSpPr/>
          <p:nvPr/>
        </p:nvSpPr>
        <p:spPr>
          <a:xfrm>
            <a:off x="1211039" y="5950218"/>
            <a:ext cx="13716001" cy="1471613"/>
          </a:xfrm>
          <a:prstGeom prst="roundRect">
            <a:avLst>
              <a:gd name="adj" fmla="val 35369"/>
            </a:avLst>
          </a:prstGeom>
          <a:gradFill>
            <a:gsLst>
              <a:gs pos="0">
                <a:schemeClr val="accent6">
                  <a:hueOff val="-193447"/>
                  <a:satOff val="3713"/>
                  <a:lumOff val="11329"/>
                  <a:alpha val="38532"/>
                </a:schemeClr>
              </a:gs>
              <a:gs pos="100000">
                <a:schemeClr val="accent6">
                  <a:satOff val="1848"/>
                  <a:lumOff val="-15262"/>
                  <a:alpha val="3853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All Unrighteousness</a:t>
            </a:r>
            <a:r>
              <a:t> 1 John 5:17 </a:t>
            </a:r>
          </a:p>
        </p:txBody>
      </p:sp>
      <p:sp>
        <p:nvSpPr>
          <p:cNvPr id="193" name="Missing the mark Rom 3:23"/>
          <p:cNvSpPr/>
          <p:nvPr/>
        </p:nvSpPr>
        <p:spPr>
          <a:xfrm>
            <a:off x="1211039" y="7855891"/>
            <a:ext cx="13716001" cy="1471613"/>
          </a:xfrm>
          <a:prstGeom prst="roundRect">
            <a:avLst>
              <a:gd name="adj" fmla="val 35568"/>
            </a:avLst>
          </a:prstGeom>
          <a:gradFill>
            <a:gsLst>
              <a:gs pos="0">
                <a:schemeClr val="accent3">
                  <a:alpha val="38532"/>
                </a:schemeClr>
              </a:gs>
              <a:gs pos="100000">
                <a:schemeClr val="accent3">
                  <a:satOff val="2194"/>
                  <a:lumOff val="-10817"/>
                  <a:alpha val="3853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Missing the mark</a:t>
            </a:r>
            <a:r>
              <a:t> Rom 3:23</a:t>
            </a:r>
          </a:p>
        </p:txBody>
      </p:sp>
      <p:sp>
        <p:nvSpPr>
          <p:cNvPr id="194" name="If Not Of Faith Rom 14:23"/>
          <p:cNvSpPr/>
          <p:nvPr/>
        </p:nvSpPr>
        <p:spPr>
          <a:xfrm>
            <a:off x="1211039" y="9761563"/>
            <a:ext cx="13716001" cy="1471614"/>
          </a:xfrm>
          <a:prstGeom prst="roundRect">
            <a:avLst>
              <a:gd name="adj" fmla="val 35828"/>
            </a:avLst>
          </a:prstGeom>
          <a:gradFill>
            <a:gsLst>
              <a:gs pos="0">
                <a:schemeClr val="accent4">
                  <a:alpha val="38532"/>
                </a:schemeClr>
              </a:gs>
              <a:gs pos="100000">
                <a:schemeClr val="accent4">
                  <a:hueOff val="-81543"/>
                  <a:satOff val="3097"/>
                  <a:lumOff val="-8662"/>
                  <a:alpha val="3853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If Not Of Faith</a:t>
            </a:r>
            <a:r>
              <a:t> Rom 14:23</a:t>
            </a:r>
          </a:p>
        </p:txBody>
      </p:sp>
      <p:sp>
        <p:nvSpPr>
          <p:cNvPr id="195" name="Omitting Known Duty James 4:17"/>
          <p:cNvSpPr/>
          <p:nvPr/>
        </p:nvSpPr>
        <p:spPr>
          <a:xfrm>
            <a:off x="1211039" y="11667236"/>
            <a:ext cx="13716001" cy="1471614"/>
          </a:xfrm>
          <a:prstGeom prst="roundRect">
            <a:avLst>
              <a:gd name="adj" fmla="val 34706"/>
            </a:avLst>
          </a:prstGeom>
          <a:gradFill>
            <a:gsLst>
              <a:gs pos="0">
                <a:schemeClr val="accent2">
                  <a:hueOff val="106265"/>
                  <a:satOff val="1324"/>
                  <a:lumOff val="2619"/>
                  <a:alpha val="38532"/>
                </a:schemeClr>
              </a:gs>
              <a:gs pos="100000">
                <a:schemeClr val="accent2">
                  <a:hueOff val="76670"/>
                  <a:satOff val="16688"/>
                  <a:lumOff val="-20328"/>
                  <a:alpha val="3853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Omitting Known Duty</a:t>
            </a:r>
            <a:r>
              <a:t> James 4:17</a:t>
            </a:r>
          </a:p>
        </p:txBody>
      </p:sp>
      <p:sp>
        <p:nvSpPr>
          <p:cNvPr id="196" name="Rectangle 16"/>
          <p:cNvSpPr txBox="1"/>
          <p:nvPr/>
        </p:nvSpPr>
        <p:spPr>
          <a:xfrm>
            <a:off x="15601435" y="5289648"/>
            <a:ext cx="8579469" cy="8006081"/>
          </a:xfrm>
          <a:prstGeom prst="rect">
            <a:avLst/>
          </a:prstGeom>
          <a:solidFill>
            <a:schemeClr val="accent6">
              <a:satOff val="1848"/>
              <a:lumOff val="-15262"/>
              <a:alpha val="72420"/>
            </a:schemeClr>
          </a:soli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1200"/>
              </a:spcBef>
              <a:defRPr sz="72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lvl1pPr>
          </a:lstStyle>
          <a:p>
            <a:pPr/>
            <a:r>
              <a:t>To do that which is forbidden – OR to NOT do that which is commanded! -      1 Cor 6:9-11;         Gal 5:19-21;            1 John 2:3-5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6"/>
                                        </p:tgtEl>
                                        <p:attrNameLst>
                                          <p:attrName>style.visibility</p:attrName>
                                        </p:attrNameLst>
                                      </p:cBhvr>
                                      <p:to>
                                        <p:strVal val="visible"/>
                                      </p:to>
                                    </p:set>
                                    <p:animEffect filter="fade" transition="in">
                                      <p:cBhvr>
                                        <p:cTn id="7" dur="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11" name="&quot;7But if we walk in the light as He is in the light, we have fellowship with one another, and the blood of Jesus Christ His Son cleanses us from all sin. 8If we say that we have no sin, we deceive ourselves, and the truth is not in us. 9If we confess our"/>
          <p:cNvSpPr txBox="1"/>
          <p:nvPr/>
        </p:nvSpPr>
        <p:spPr>
          <a:xfrm>
            <a:off x="434836" y="4230164"/>
            <a:ext cx="10972801" cy="923262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000000"/>
                </a:solidFill>
                <a:latin typeface="Times New Roman"/>
                <a:ea typeface="Times New Roman"/>
                <a:cs typeface="Times New Roman"/>
                <a:sym typeface="Times New Roman"/>
              </a:defRPr>
            </a:pPr>
            <a:r>
              <a:t>"</a:t>
            </a:r>
            <a:r>
              <a:rPr baseline="31157">
                <a:solidFill>
                  <a:srgbClr val="A6A6A6"/>
                </a:solidFill>
              </a:rPr>
              <a:t>7</a:t>
            </a:r>
            <a:r>
              <a:rPr>
                <a:solidFill>
                  <a:srgbClr val="A6A6A6"/>
                </a:solidFill>
              </a:rPr>
              <a:t>But if we walk in the light as He is in the light, we have fellowship with one another</a:t>
            </a:r>
            <a:r>
              <a:rPr>
                <a:solidFill>
                  <a:srgbClr val="BFBFBF"/>
                </a:solidFill>
              </a:rPr>
              <a:t>, and the blood of Jesus Christ His Son cleanses us from all sin. </a:t>
            </a:r>
            <a:r>
              <a:rPr baseline="31157">
                <a:solidFill>
                  <a:srgbClr val="BFBFBF"/>
                </a:solidFill>
              </a:rPr>
              <a:t>8</a:t>
            </a:r>
            <a:r>
              <a:rPr>
                <a:solidFill>
                  <a:srgbClr val="BFBFBF"/>
                </a:solidFill>
              </a:rPr>
              <a:t>If </a:t>
            </a:r>
            <a:r>
              <a:rPr>
                <a:solidFill>
                  <a:srgbClr val="A6A6A6"/>
                </a:solidFill>
              </a:rPr>
              <a:t>we say that we have no sin, we deceive ourselves, and the truth is not in us.</a:t>
            </a:r>
            <a:r>
              <a:t> </a:t>
            </a:r>
            <a:r>
              <a:rPr baseline="31157"/>
              <a:t>9</a:t>
            </a:r>
            <a:r>
              <a:t>If we confess our sins, He is faithful and just to forgive us our sins and to cleanse us from all unrighteousness."</a:t>
            </a:r>
            <a:br/>
            <a:r>
              <a:t>1 John 1:7-9</a:t>
            </a:r>
          </a:p>
        </p:txBody>
      </p:sp>
      <p:sp>
        <p:nvSpPr>
          <p:cNvPr id="412" name="&quot;1My little children, these things I write to you, so that you may not sin. And if anyone sins, we have an Advocate with the Father, Jesus Christ the righteous. 2And He Himself is the propitiation for our sins, and not for ours only but also for the whol"/>
          <p:cNvSpPr txBox="1"/>
          <p:nvPr/>
        </p:nvSpPr>
        <p:spPr>
          <a:xfrm>
            <a:off x="12398754" y="4230164"/>
            <a:ext cx="10972801" cy="923262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F2F2F2"/>
                </a:solidFill>
                <a:latin typeface="Times New Roman"/>
                <a:ea typeface="Times New Roman"/>
                <a:cs typeface="Times New Roman"/>
                <a:sym typeface="Times New Roman"/>
              </a:defRPr>
            </a:pPr>
            <a:r>
              <a:t>"</a:t>
            </a:r>
            <a:r>
              <a:rPr baseline="31157">
                <a:solidFill>
                  <a:srgbClr val="B39D94"/>
                </a:solidFill>
              </a:rPr>
              <a:t>1</a:t>
            </a:r>
            <a:r>
              <a:rPr>
                <a:solidFill>
                  <a:srgbClr val="B39D94"/>
                </a:solidFill>
              </a:rPr>
              <a:t>My little children, these things I write to you, so that you may not sin. </a:t>
            </a:r>
            <a:r>
              <a:rPr>
                <a:solidFill>
                  <a:srgbClr val="FFFFFF"/>
                </a:solidFill>
              </a:rPr>
              <a:t>And if anyone sins, we have an Advocate with the Father, Jesus Christ the righteous. </a:t>
            </a:r>
            <a:r>
              <a:rPr baseline="31157">
                <a:solidFill>
                  <a:srgbClr val="B39D94"/>
                </a:solidFill>
              </a:rPr>
              <a:t>2</a:t>
            </a:r>
            <a:r>
              <a:rPr>
                <a:solidFill>
                  <a:srgbClr val="B39D94"/>
                </a:solidFill>
              </a:rPr>
              <a:t>And He Himself is the propitiation for our sins, and not for ours only but also for the whole world. </a:t>
            </a:r>
            <a:r>
              <a:rPr baseline="31157">
                <a:solidFill>
                  <a:srgbClr val="B39D94"/>
                </a:solidFill>
              </a:rPr>
              <a:t>3</a:t>
            </a:r>
            <a:r>
              <a:rPr>
                <a:solidFill>
                  <a:srgbClr val="B39D94"/>
                </a:solidFill>
              </a:rPr>
              <a:t>Now by this we know that we know Him, if we keep His commandments."</a:t>
            </a:r>
            <a:br>
              <a:rPr>
                <a:solidFill>
                  <a:srgbClr val="B39D94"/>
                </a:solidFill>
              </a:rPr>
            </a:br>
            <a:r>
              <a:t>1 John 2:1-3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2"/>
                                        </p:tgtEl>
                                        <p:attrNameLst>
                                          <p:attrName>style.visibility</p:attrName>
                                        </p:attrNameLst>
                                      </p:cBhvr>
                                      <p:to>
                                        <p:strVal val="visible"/>
                                      </p:to>
                                    </p:set>
                                    <p:animEffect filter="fade" transition="in">
                                      <p:cBhvr>
                                        <p:cTn id="7"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2"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15" name="&quot;7But if we walk in the light as He is in the light, we have fellowship with one another, and the blood of Jesus Christ His Son cleanses us from all sin. 8If we say that we have no sin, we deceive ourselves, and the truth is not in us. 9If we confess our"/>
          <p:cNvSpPr txBox="1"/>
          <p:nvPr/>
        </p:nvSpPr>
        <p:spPr>
          <a:xfrm>
            <a:off x="434836" y="4230164"/>
            <a:ext cx="10972801" cy="923262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000000"/>
                </a:solidFill>
                <a:latin typeface="Times New Roman"/>
                <a:ea typeface="Times New Roman"/>
                <a:cs typeface="Times New Roman"/>
                <a:sym typeface="Times New Roman"/>
              </a:defRPr>
            </a:pPr>
            <a:r>
              <a:t>"</a:t>
            </a:r>
            <a:r>
              <a:rPr baseline="31157">
                <a:solidFill>
                  <a:srgbClr val="A6A6A6"/>
                </a:solidFill>
              </a:rPr>
              <a:t>7</a:t>
            </a:r>
            <a:r>
              <a:rPr>
                <a:solidFill>
                  <a:srgbClr val="A6A6A6"/>
                </a:solidFill>
              </a:rPr>
              <a:t>But if we walk in the light as He is in the light, we have fellowship with one another, </a:t>
            </a:r>
            <a:r>
              <a:t>and the blood of Jesus Christ His Son cleanses us from all sin. </a:t>
            </a:r>
            <a:r>
              <a:rPr baseline="31157">
                <a:solidFill>
                  <a:srgbClr val="BFBFBF"/>
                </a:solidFill>
              </a:rPr>
              <a:t>8</a:t>
            </a:r>
            <a:r>
              <a:rPr>
                <a:solidFill>
                  <a:srgbClr val="BFBFBF"/>
                </a:solidFill>
              </a:rPr>
              <a:t>If we say that we have no sin, we deceive ourselves, and the truth is not in us</a:t>
            </a:r>
            <a:r>
              <a:rPr>
                <a:solidFill>
                  <a:srgbClr val="D9D9D9"/>
                </a:solidFill>
              </a:rPr>
              <a:t>. </a:t>
            </a:r>
            <a:r>
              <a:rPr baseline="31157">
                <a:solidFill>
                  <a:srgbClr val="D9D9D9"/>
                </a:solidFill>
              </a:rPr>
              <a:t>9</a:t>
            </a:r>
            <a:r>
              <a:rPr>
                <a:solidFill>
                  <a:srgbClr val="D9D9D9"/>
                </a:solidFill>
              </a:rPr>
              <a:t>If we confess our sins, He is faithful and just to forgive us our sins and to cleanse us from all unrighteousness."</a:t>
            </a:r>
            <a:br>
              <a:rPr>
                <a:solidFill>
                  <a:srgbClr val="D9D9D9"/>
                </a:solidFill>
              </a:rPr>
            </a:br>
            <a:r>
              <a:t>1 John 1:7-9</a:t>
            </a:r>
          </a:p>
        </p:txBody>
      </p:sp>
      <p:sp>
        <p:nvSpPr>
          <p:cNvPr id="416" name="&quot;1My little children, these things I write to you, so that you may not sin. And if anyone sins, we have an Advocate with the Father, Jesus Christ the righteous. 2And He Himself is the propitiation for our sins, and not for ours only but also for the whol"/>
          <p:cNvSpPr txBox="1"/>
          <p:nvPr/>
        </p:nvSpPr>
        <p:spPr>
          <a:xfrm>
            <a:off x="12398754" y="4230164"/>
            <a:ext cx="10972801" cy="923262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F2F2F2"/>
                </a:solidFill>
                <a:latin typeface="Times New Roman"/>
                <a:ea typeface="Times New Roman"/>
                <a:cs typeface="Times New Roman"/>
                <a:sym typeface="Times New Roman"/>
              </a:defRPr>
            </a:pPr>
            <a:r>
              <a:t>"</a:t>
            </a:r>
            <a:r>
              <a:rPr baseline="31157">
                <a:solidFill>
                  <a:srgbClr val="B39D94"/>
                </a:solidFill>
              </a:rPr>
              <a:t>1</a:t>
            </a:r>
            <a:r>
              <a:rPr>
                <a:solidFill>
                  <a:srgbClr val="B39D94"/>
                </a:solidFill>
              </a:rPr>
              <a:t>My little children, these things I write to you, so that you may not sin. And if anyone sins, we have an Advocate with the Father, Jesus Christ the righteous. </a:t>
            </a:r>
            <a:r>
              <a:rPr baseline="31157">
                <a:solidFill>
                  <a:srgbClr val="FFFFFF"/>
                </a:solidFill>
              </a:rPr>
              <a:t>2</a:t>
            </a:r>
            <a:r>
              <a:rPr>
                <a:solidFill>
                  <a:srgbClr val="FFFFFF"/>
                </a:solidFill>
              </a:rPr>
              <a:t>And He Himself is the propitiation for our sins, and not for ours only but also for the whole world</a:t>
            </a:r>
            <a:r>
              <a:rPr>
                <a:solidFill>
                  <a:srgbClr val="B39D94"/>
                </a:solidFill>
              </a:rPr>
              <a:t>. </a:t>
            </a:r>
            <a:r>
              <a:rPr baseline="31157">
                <a:solidFill>
                  <a:srgbClr val="B39D94"/>
                </a:solidFill>
              </a:rPr>
              <a:t>3</a:t>
            </a:r>
            <a:r>
              <a:rPr>
                <a:solidFill>
                  <a:srgbClr val="B39D94"/>
                </a:solidFill>
              </a:rPr>
              <a:t>Now by this we know that we know Him, if we keep His commandments."</a:t>
            </a:r>
            <a:br>
              <a:rPr>
                <a:solidFill>
                  <a:srgbClr val="B39D94"/>
                </a:solidFill>
              </a:rPr>
            </a:br>
            <a:r>
              <a:rPr>
                <a:solidFill>
                  <a:srgbClr val="B39D94"/>
                </a:solidFill>
              </a:rPr>
              <a:t>1 John 2:1-3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6"/>
                                        </p:tgtEl>
                                        <p:attrNameLst>
                                          <p:attrName>style.visibility</p:attrName>
                                        </p:attrNameLst>
                                      </p:cBhvr>
                                      <p:to>
                                        <p:strVal val="visible"/>
                                      </p:to>
                                    </p:set>
                                    <p:animEffect filter="fade" transition="in">
                                      <p:cBhvr>
                                        <p:cTn id="7" dur="5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6"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8"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19" name="&quot;7But if we walk in the light as He is in the light, we have fellowship with one another, and the blood of Jesus Christ His Son cleanses us from all sin. 8If we say that we have no sin, we deceive ourselves, and the truth is not in us. 9If we confess our"/>
          <p:cNvSpPr txBox="1"/>
          <p:nvPr/>
        </p:nvSpPr>
        <p:spPr>
          <a:xfrm>
            <a:off x="434836" y="4230164"/>
            <a:ext cx="10972801" cy="923262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000000"/>
                </a:solidFill>
                <a:latin typeface="Times New Roman"/>
                <a:ea typeface="Times New Roman"/>
                <a:cs typeface="Times New Roman"/>
                <a:sym typeface="Times New Roman"/>
              </a:defRPr>
            </a:pPr>
            <a:r>
              <a:t>"</a:t>
            </a:r>
            <a:r>
              <a:rPr baseline="31157"/>
              <a:t>7</a:t>
            </a:r>
            <a:r>
              <a:t>But if we walk in the light as He is in the light, we have fellowship with one another, </a:t>
            </a:r>
            <a:r>
              <a:rPr>
                <a:solidFill>
                  <a:srgbClr val="A6A6A6"/>
                </a:solidFill>
              </a:rPr>
              <a:t>and the blood of Jesus Christ His Son cleanses us from all sin.</a:t>
            </a:r>
            <a:r>
              <a:t> </a:t>
            </a:r>
            <a:r>
              <a:rPr baseline="31157">
                <a:solidFill>
                  <a:srgbClr val="A6A6A6"/>
                </a:solidFill>
              </a:rPr>
              <a:t>8</a:t>
            </a:r>
            <a:r>
              <a:rPr>
                <a:solidFill>
                  <a:srgbClr val="A6A6A6"/>
                </a:solidFill>
              </a:rPr>
              <a:t>If we say that we have no sin, we deceive ourselves, and the truth is not in us. </a:t>
            </a:r>
            <a:r>
              <a:rPr baseline="31157">
                <a:solidFill>
                  <a:srgbClr val="D9D9D9"/>
                </a:solidFill>
              </a:rPr>
              <a:t>9</a:t>
            </a:r>
            <a:r>
              <a:rPr>
                <a:solidFill>
                  <a:srgbClr val="D9D9D9"/>
                </a:solidFill>
              </a:rPr>
              <a:t>If we confess our sins, He is faithful and just to forgive us our sins and to cleanse us from all unrighteousness."</a:t>
            </a:r>
            <a:br>
              <a:rPr>
                <a:solidFill>
                  <a:srgbClr val="D9D9D9"/>
                </a:solidFill>
              </a:rPr>
            </a:br>
            <a:r>
              <a:t>1 John 1:7-9</a:t>
            </a:r>
          </a:p>
        </p:txBody>
      </p:sp>
      <p:sp>
        <p:nvSpPr>
          <p:cNvPr id="420" name="&quot;1My little children, these things I write to you, so that you may not sin. And if anyone sins, we have an Advocate with the Father, Jesus Christ the righteous. 2And He Himself is the propitiation for our sins, and not for ours only but also for the whol"/>
          <p:cNvSpPr txBox="1"/>
          <p:nvPr/>
        </p:nvSpPr>
        <p:spPr>
          <a:xfrm>
            <a:off x="12398754" y="4230164"/>
            <a:ext cx="10972801" cy="923262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700">
                <a:solidFill>
                  <a:srgbClr val="F2F2F2"/>
                </a:solidFill>
                <a:latin typeface="Times New Roman"/>
                <a:ea typeface="Times New Roman"/>
                <a:cs typeface="Times New Roman"/>
                <a:sym typeface="Times New Roman"/>
              </a:defRPr>
            </a:pPr>
            <a:r>
              <a:t>"</a:t>
            </a:r>
            <a:r>
              <a:rPr baseline="31157">
                <a:solidFill>
                  <a:srgbClr val="B39D94"/>
                </a:solidFill>
              </a:rPr>
              <a:t>1</a:t>
            </a:r>
            <a:r>
              <a:rPr>
                <a:solidFill>
                  <a:srgbClr val="B39D94"/>
                </a:solidFill>
              </a:rPr>
              <a:t>My little children, these things I write to you, so that you may not sin. And if anyone sins, we have an Advocate with the Father, Jesus Christ the righteous. </a:t>
            </a:r>
            <a:r>
              <a:rPr baseline="31157">
                <a:solidFill>
                  <a:srgbClr val="B39D94"/>
                </a:solidFill>
              </a:rPr>
              <a:t>2</a:t>
            </a:r>
            <a:r>
              <a:rPr>
                <a:solidFill>
                  <a:srgbClr val="B39D94"/>
                </a:solidFill>
              </a:rPr>
              <a:t>And He Himself is the propitiation for our sins, and not for ours only but also for the whole world. </a:t>
            </a:r>
            <a:r>
              <a:rPr baseline="31157">
                <a:solidFill>
                  <a:srgbClr val="FFFFFF"/>
                </a:solidFill>
              </a:rPr>
              <a:t>3</a:t>
            </a:r>
            <a:r>
              <a:rPr>
                <a:solidFill>
                  <a:srgbClr val="FFFFFF"/>
                </a:solidFill>
              </a:rPr>
              <a:t>Now by this we know that we know Him, if we keep His commandments."</a:t>
            </a:r>
            <a:br>
              <a:rPr>
                <a:solidFill>
                  <a:srgbClr val="FFFFFF"/>
                </a:solidFill>
              </a:rPr>
            </a:br>
            <a:r>
              <a:t>1 John 2:1-3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0"/>
                                        </p:tgtEl>
                                        <p:attrNameLst>
                                          <p:attrName>style.visibility</p:attrName>
                                        </p:attrNameLst>
                                      </p:cBhvr>
                                      <p:to>
                                        <p:strVal val="visible"/>
                                      </p:to>
                                    </p:set>
                                    <p:animEffect filter="fade" transition="in">
                                      <p:cBhvr>
                                        <p:cTn id="7" dur="5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23" name="&quot; 5This is the message which we have heard from Him and declare to you, that God is light and in Him is no darkness at all. 6If we say that we have fellowship with Him, and walk in darkness, we lie and do not practice the truth. 7But if we walk in the li"/>
          <p:cNvSpPr txBox="1"/>
          <p:nvPr/>
        </p:nvSpPr>
        <p:spPr>
          <a:xfrm>
            <a:off x="434836" y="4230164"/>
            <a:ext cx="10972801" cy="8704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100">
                <a:solidFill>
                  <a:srgbClr val="000000"/>
                </a:solidFill>
                <a:latin typeface="Baskerville Old Face"/>
                <a:ea typeface="Baskerville Old Face"/>
                <a:cs typeface="Baskerville Old Face"/>
                <a:sym typeface="Baskerville Old Face"/>
              </a:defRPr>
            </a:pPr>
            <a:r>
              <a:t>" </a:t>
            </a:r>
            <a:r>
              <a:rPr baseline="31058">
                <a:solidFill>
                  <a:srgbClr val="BFBFBF"/>
                </a:solidFill>
              </a:rPr>
              <a:t>5</a:t>
            </a:r>
            <a:r>
              <a:rPr>
                <a:solidFill>
                  <a:srgbClr val="BFBFBF"/>
                </a:solidFill>
              </a:rPr>
              <a:t>This is the message which we have heard from Him and declare to you, that God is light and in Him is no darkness at all. </a:t>
            </a:r>
            <a:r>
              <a:rPr baseline="31058"/>
              <a:t>6</a:t>
            </a:r>
            <a:r>
              <a:t>If we say that we have fellowship with Him, and walk in darkness, we lie and do not practice the truth. </a:t>
            </a:r>
            <a:r>
              <a:rPr baseline="31058">
                <a:solidFill>
                  <a:srgbClr val="A6A6A6"/>
                </a:solidFill>
              </a:rPr>
              <a:t>7</a:t>
            </a:r>
            <a:r>
              <a:rPr>
                <a:solidFill>
                  <a:srgbClr val="A6A6A6"/>
                </a:solidFill>
              </a:rPr>
              <a:t>But if we walk in the light as He is in the light, we have fellowship with one another, and the blood of Jesus Christ His Son cleanses us from all sin."</a:t>
            </a:r>
            <a:br>
              <a:rPr>
                <a:solidFill>
                  <a:srgbClr val="A6A6A6"/>
                </a:solidFill>
              </a:rPr>
            </a:br>
            <a:r>
              <a:t>1 John 1:5-7</a:t>
            </a:r>
          </a:p>
        </p:txBody>
      </p:sp>
      <p:sp>
        <p:nvSpPr>
          <p:cNvPr id="424" name="&quot;4He who says, “I know Him,” and does not keep His commandments, is a liar, and the truth is not in him. 5But whoever keeps His word, truly the love of God is perfected in him. By this we know that we are in Him. 6He who says he abides in Him ought himse"/>
          <p:cNvSpPr txBox="1"/>
          <p:nvPr/>
        </p:nvSpPr>
        <p:spPr>
          <a:xfrm>
            <a:off x="12398754" y="4230164"/>
            <a:ext cx="10972801" cy="866059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800">
                <a:solidFill>
                  <a:srgbClr val="F2F2F2"/>
                </a:solidFill>
                <a:latin typeface="Times New Roman"/>
                <a:ea typeface="Times New Roman"/>
                <a:cs typeface="Times New Roman"/>
                <a:sym typeface="Times New Roman"/>
              </a:defRPr>
            </a:pPr>
            <a:r>
              <a:t>"</a:t>
            </a:r>
            <a:r>
              <a:rPr baseline="31172"/>
              <a:t>4</a:t>
            </a:r>
            <a:r>
              <a:t>He who says, “I know Him,” and does not keep His commandments, is a liar, and the truth is not in him. </a:t>
            </a:r>
            <a:r>
              <a:rPr baseline="31172">
                <a:solidFill>
                  <a:srgbClr val="B39D94"/>
                </a:solidFill>
              </a:rPr>
              <a:t>5</a:t>
            </a:r>
            <a:r>
              <a:rPr>
                <a:solidFill>
                  <a:srgbClr val="B39D94"/>
                </a:solidFill>
              </a:rPr>
              <a:t>But whoever keeps His word, truly the love of God is perfected in him. By this we know that we are in Him. </a:t>
            </a:r>
            <a:r>
              <a:rPr baseline="31172">
                <a:solidFill>
                  <a:srgbClr val="B39D94"/>
                </a:solidFill>
              </a:rPr>
              <a:t>6</a:t>
            </a:r>
            <a:r>
              <a:rPr>
                <a:solidFill>
                  <a:srgbClr val="B39D94"/>
                </a:solidFill>
              </a:rPr>
              <a:t>He who says he abides in Him ought himself also to walk just as He walked."</a:t>
            </a:r>
            <a:br>
              <a:rPr>
                <a:solidFill>
                  <a:srgbClr val="B39D94"/>
                </a:solidFill>
              </a:rPr>
            </a:br>
            <a:r>
              <a:t>1 John 2:4-6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4"/>
                                        </p:tgtEl>
                                        <p:attrNameLst>
                                          <p:attrName>style.visibility</p:attrName>
                                        </p:attrNameLst>
                                      </p:cBhvr>
                                      <p:to>
                                        <p:strVal val="visible"/>
                                      </p:to>
                                    </p:set>
                                    <p:animEffect filter="fade" transition="in">
                                      <p:cBhvr>
                                        <p:cTn id="7" dur="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27" name="&quot; 5This is the message which we have heard from Him and declare to you, that God is light and in Him is no darkness at all. 6If we say that we have fellowship with Him, and walk in darkness, we lie and do not practice the truth. 7But if we walk in the li"/>
          <p:cNvSpPr txBox="1"/>
          <p:nvPr/>
        </p:nvSpPr>
        <p:spPr>
          <a:xfrm>
            <a:off x="434836" y="4230164"/>
            <a:ext cx="10972801" cy="8704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100">
                <a:solidFill>
                  <a:srgbClr val="000000"/>
                </a:solidFill>
                <a:latin typeface="Baskerville Old Face"/>
                <a:ea typeface="Baskerville Old Face"/>
                <a:cs typeface="Baskerville Old Face"/>
                <a:sym typeface="Baskerville Old Face"/>
              </a:defRPr>
            </a:pPr>
            <a:r>
              <a:t>" </a:t>
            </a:r>
            <a:r>
              <a:rPr baseline="31058"/>
              <a:t>5</a:t>
            </a:r>
            <a:r>
              <a:t>This is the message which we have heard from Him and declare to you, that God is light and in Him is no darkness at all. </a:t>
            </a:r>
            <a:r>
              <a:rPr baseline="31058">
                <a:solidFill>
                  <a:srgbClr val="A6A6A6"/>
                </a:solidFill>
              </a:rPr>
              <a:t>6</a:t>
            </a:r>
            <a:r>
              <a:rPr>
                <a:solidFill>
                  <a:srgbClr val="A6A6A6"/>
                </a:solidFill>
              </a:rPr>
              <a:t>If we say that we have fellowship with Him, and walk in darkness, we lie and do not practice the truth. </a:t>
            </a:r>
            <a:r>
              <a:rPr baseline="31058">
                <a:solidFill>
                  <a:srgbClr val="A6A6A6"/>
                </a:solidFill>
              </a:rPr>
              <a:t>7</a:t>
            </a:r>
            <a:r>
              <a:rPr>
                <a:solidFill>
                  <a:srgbClr val="A6A6A6"/>
                </a:solidFill>
              </a:rPr>
              <a:t>But if we walk in the light as He is in the light, we have fellowship with one another, and the blood of Jesus Christ His Son cleanses us from all sin."</a:t>
            </a:r>
            <a:br>
              <a:rPr>
                <a:solidFill>
                  <a:srgbClr val="A6A6A6"/>
                </a:solidFill>
              </a:rPr>
            </a:br>
            <a:r>
              <a:t>1 John 1:5-7</a:t>
            </a:r>
          </a:p>
        </p:txBody>
      </p:sp>
      <p:sp>
        <p:nvSpPr>
          <p:cNvPr id="428" name="&quot;4He who says, “I know Him,” and does not keep His commandments, is a liar, and the truth is not in him. 5But whoever keeps His word, truly the love of God is perfected in him. By this we know that we are in Him. 6He who says he abides in Him ought himse"/>
          <p:cNvSpPr txBox="1"/>
          <p:nvPr/>
        </p:nvSpPr>
        <p:spPr>
          <a:xfrm>
            <a:off x="12398754" y="4230164"/>
            <a:ext cx="10972801" cy="866059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800">
                <a:solidFill>
                  <a:srgbClr val="F2F2F2"/>
                </a:solidFill>
                <a:latin typeface="Times New Roman"/>
                <a:ea typeface="Times New Roman"/>
                <a:cs typeface="Times New Roman"/>
                <a:sym typeface="Times New Roman"/>
              </a:defRPr>
            </a:pPr>
            <a:r>
              <a:t>"</a:t>
            </a:r>
            <a:r>
              <a:rPr baseline="31172">
                <a:solidFill>
                  <a:srgbClr val="B39D94"/>
                </a:solidFill>
              </a:rPr>
              <a:t>4</a:t>
            </a:r>
            <a:r>
              <a:rPr>
                <a:solidFill>
                  <a:srgbClr val="B39D94"/>
                </a:solidFill>
              </a:rPr>
              <a:t>He who says, “I know Him,” and does not keep His commandments, is a liar, and the truth is not in him. </a:t>
            </a:r>
            <a:r>
              <a:rPr baseline="31172"/>
              <a:t>5</a:t>
            </a:r>
            <a:r>
              <a:t>But whoever keeps His word, truly the love of God is perfected in him. By this we know that we are in Him. </a:t>
            </a:r>
            <a:r>
              <a:rPr baseline="31172">
                <a:solidFill>
                  <a:srgbClr val="B39D94"/>
                </a:solidFill>
              </a:rPr>
              <a:t>6</a:t>
            </a:r>
            <a:r>
              <a:rPr>
                <a:solidFill>
                  <a:srgbClr val="B39D94"/>
                </a:solidFill>
              </a:rPr>
              <a:t>He who says he abides in Him ought himself also to walk just as He walked."</a:t>
            </a:r>
            <a:br>
              <a:rPr>
                <a:solidFill>
                  <a:srgbClr val="B39D94"/>
                </a:solidFill>
              </a:rPr>
            </a:br>
            <a:r>
              <a:t>1 John 2:4-6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8"/>
                                        </p:tgtEl>
                                        <p:attrNameLst>
                                          <p:attrName>style.visibility</p:attrName>
                                        </p:attrNameLst>
                                      </p:cBhvr>
                                      <p:to>
                                        <p:strVal val="visible"/>
                                      </p:to>
                                    </p:set>
                                    <p:animEffect filter="fade" transition="in">
                                      <p:cBhvr>
                                        <p:cTn id="7" dur="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8"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0" name="pasted-movie.png" descr="pasted-movie.png"/>
          <p:cNvPicPr>
            <a:picLocks noChangeAspect="1"/>
          </p:cNvPicPr>
          <p:nvPr/>
        </p:nvPicPr>
        <p:blipFill>
          <a:blip r:embed="rId2">
            <a:extLst/>
          </a:blip>
          <a:stretch>
            <a:fillRect/>
          </a:stretch>
        </p:blipFill>
        <p:spPr>
          <a:xfrm>
            <a:off x="755965" y="-119521"/>
            <a:ext cx="22872070" cy="4574415"/>
          </a:xfrm>
          <a:prstGeom prst="rect">
            <a:avLst/>
          </a:prstGeom>
          <a:ln w="12700">
            <a:miter lim="400000"/>
          </a:ln>
        </p:spPr>
      </p:pic>
      <p:sp>
        <p:nvSpPr>
          <p:cNvPr id="431" name="&quot; 5This is the message which we have heard from Him and declare to you, that God is light and in Him is no darkness at all. 6If we say that we have fellowship with Him, and walk in darkness, we lie and do not practice the truth. 7But if we walk in the li"/>
          <p:cNvSpPr txBox="1"/>
          <p:nvPr/>
        </p:nvSpPr>
        <p:spPr>
          <a:xfrm>
            <a:off x="434836" y="4230164"/>
            <a:ext cx="10972801" cy="8704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100">
                <a:solidFill>
                  <a:srgbClr val="A6A6A6"/>
                </a:solidFill>
                <a:latin typeface="Baskerville Old Face"/>
                <a:ea typeface="Baskerville Old Face"/>
                <a:cs typeface="Baskerville Old Face"/>
                <a:sym typeface="Baskerville Old Face"/>
              </a:defRPr>
            </a:pPr>
            <a:r>
              <a:t>" </a:t>
            </a:r>
            <a:r>
              <a:rPr baseline="31058"/>
              <a:t>5</a:t>
            </a:r>
            <a:r>
              <a:t>This is the message which we have heard from Him and declare to you, that God is light and in Him is no darkness at all. </a:t>
            </a:r>
            <a:r>
              <a:rPr baseline="31058">
                <a:solidFill>
                  <a:srgbClr val="BFBFBF"/>
                </a:solidFill>
              </a:rPr>
              <a:t>6</a:t>
            </a:r>
            <a:r>
              <a:rPr>
                <a:solidFill>
                  <a:srgbClr val="BFBFBF"/>
                </a:solidFill>
              </a:rPr>
              <a:t>If we say that we have fellowship with Him, and walk in darkness, we lie and do not practice the truth. </a:t>
            </a:r>
            <a:r>
              <a:rPr baseline="31058">
                <a:solidFill>
                  <a:srgbClr val="000000"/>
                </a:solidFill>
              </a:rPr>
              <a:t>7</a:t>
            </a:r>
            <a:r>
              <a:rPr>
                <a:solidFill>
                  <a:srgbClr val="000000"/>
                </a:solidFill>
              </a:rPr>
              <a:t>But if we walk in the light as He is in the light, we have fellowship with one another, </a:t>
            </a:r>
            <a:r>
              <a:t>and the blood of Jesus Christ His Son cleanses us from all sin."</a:t>
            </a:r>
            <a:br/>
            <a:r>
              <a:rPr>
                <a:solidFill>
                  <a:srgbClr val="000000"/>
                </a:solidFill>
              </a:rPr>
              <a:t>1 John 1:5-7</a:t>
            </a:r>
          </a:p>
        </p:txBody>
      </p:sp>
      <p:sp>
        <p:nvSpPr>
          <p:cNvPr id="432" name="&quot;4He who says, “I know Him,” and does not keep His commandments, is a liar, and the truth is not in him. 5But whoever keeps His word, truly the love of God is perfected in him. By this we know that we are in Him. 6He who says he abides in Him ought himse"/>
          <p:cNvSpPr txBox="1"/>
          <p:nvPr/>
        </p:nvSpPr>
        <p:spPr>
          <a:xfrm>
            <a:off x="12398754" y="4230164"/>
            <a:ext cx="10972801" cy="866059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800">
                <a:solidFill>
                  <a:srgbClr val="F2F2F2"/>
                </a:solidFill>
                <a:latin typeface="Times New Roman"/>
                <a:ea typeface="Times New Roman"/>
                <a:cs typeface="Times New Roman"/>
                <a:sym typeface="Times New Roman"/>
              </a:defRPr>
            </a:pPr>
            <a:r>
              <a:t>"</a:t>
            </a:r>
            <a:r>
              <a:rPr baseline="31172">
                <a:solidFill>
                  <a:srgbClr val="B39D94"/>
                </a:solidFill>
              </a:rPr>
              <a:t>4</a:t>
            </a:r>
            <a:r>
              <a:rPr>
                <a:solidFill>
                  <a:srgbClr val="B39D94"/>
                </a:solidFill>
              </a:rPr>
              <a:t>He who says, “I know Him,” and does not keep His commandments, is a liar, and the truth is not in him. </a:t>
            </a:r>
            <a:r>
              <a:rPr baseline="31172">
                <a:solidFill>
                  <a:srgbClr val="B39D94"/>
                </a:solidFill>
              </a:rPr>
              <a:t>5</a:t>
            </a:r>
            <a:r>
              <a:rPr>
                <a:solidFill>
                  <a:srgbClr val="B39D94"/>
                </a:solidFill>
              </a:rPr>
              <a:t>But whoever keeps His word, truly the love of God is perfected in him. By this we know that we are in Him</a:t>
            </a:r>
            <a:r>
              <a:t>. </a:t>
            </a:r>
            <a:r>
              <a:rPr baseline="31172"/>
              <a:t>6</a:t>
            </a:r>
            <a:r>
              <a:t>He who says he abides in Him ought himself also to walk just as He walked."</a:t>
            </a:r>
            <a:br/>
            <a:r>
              <a:t>1 John 2:4-6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2"/>
                                        </p:tgtEl>
                                        <p:attrNameLst>
                                          <p:attrName>style.visibility</p:attrName>
                                        </p:attrNameLst>
                                      </p:cBhvr>
                                      <p:to>
                                        <p:strVal val="visible"/>
                                      </p:to>
                                    </p:set>
                                    <p:animEffect filter="fade" transition="in">
                                      <p:cBhvr>
                                        <p:cTn id="7" dur="5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2"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435" name="Image" descr="Image"/>
          <p:cNvPicPr>
            <a:picLocks noChangeAspect="1"/>
          </p:cNvPicPr>
          <p:nvPr/>
        </p:nvPicPr>
        <p:blipFill>
          <a:blip r:embed="rId3">
            <a:extLst/>
          </a:blip>
          <a:stretch>
            <a:fillRect/>
          </a:stretch>
        </p:blipFill>
        <p:spPr>
          <a:xfrm>
            <a:off x="2060090" y="1563961"/>
            <a:ext cx="8190945" cy="4527500"/>
          </a:xfrm>
          <a:prstGeom prst="rect">
            <a:avLst/>
          </a:prstGeom>
          <a:ln w="12700">
            <a:miter lim="400000"/>
          </a:ln>
        </p:spPr>
      </p:pic>
      <p:sp>
        <p:nvSpPr>
          <p:cNvPr id="436" name="HOW &amp; WHEN CHRISTIANS ARE CLEANSED OF THEIR"/>
          <p:cNvSpPr txBox="1"/>
          <p:nvPr/>
        </p:nvSpPr>
        <p:spPr>
          <a:xfrm>
            <a:off x="669590" y="218636"/>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
        <p:nvSpPr>
          <p:cNvPr id="437" name="Sinners must recognize their desperate situation brought on by the devastating nature of sin.…"/>
          <p:cNvSpPr txBox="1"/>
          <p:nvPr/>
        </p:nvSpPr>
        <p:spPr>
          <a:xfrm>
            <a:off x="10498598" y="3397087"/>
            <a:ext cx="13616345" cy="8943976"/>
          </a:xfrm>
          <a:prstGeom prst="rect">
            <a:avLst/>
          </a:prstGeom>
          <a:ln w="12700">
            <a:miter lim="400000"/>
          </a:ln>
          <a:effectLst>
            <a:outerShdw sx="100000" sy="100000" kx="0" ky="0" algn="b" rotWithShape="0" blurRad="292100" dist="152400" dir="2520982">
              <a:srgbClr val="000000">
                <a:alpha val="7141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52500" indent="-952500" defTabSz="642937">
              <a:lnSpc>
                <a:spcPct val="100000"/>
              </a:lnSpc>
              <a:spcBef>
                <a:spcPts val="2200"/>
              </a:spcBef>
              <a:buSzPct val="80000"/>
              <a:buBlip>
                <a:blip r:embed="rId4"/>
              </a:buBlip>
              <a:defRPr sz="59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t>Sinners must recognize their desperate situation brought on by the devastating nature of sin.</a:t>
            </a:r>
          </a:p>
          <a:p>
            <a:pPr marL="952500" indent="-952500" defTabSz="642937">
              <a:lnSpc>
                <a:spcPct val="100000"/>
              </a:lnSpc>
              <a:spcBef>
                <a:spcPts val="2200"/>
              </a:spcBef>
              <a:buSzPct val="80000"/>
              <a:buBlip>
                <a:blip r:embed="rId4"/>
              </a:buBlip>
              <a:defRPr sz="59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t>Sinners must in faith appeal to Jesus for cleansing.</a:t>
            </a:r>
          </a:p>
          <a:p>
            <a:pPr marL="952500" indent="-952500" defTabSz="642937">
              <a:lnSpc>
                <a:spcPct val="100000"/>
              </a:lnSpc>
              <a:spcBef>
                <a:spcPts val="2200"/>
              </a:spcBef>
              <a:buSzPct val="80000"/>
              <a:buBlip>
                <a:blip r:embed="rId4"/>
              </a:buBlip>
              <a:defRPr sz="59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t>Jesus eagerly, compassionately grants deliverance from sin to ALL who by faith fully surrenders their will and life to His will &amp; life.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37">
                                            <p:txEl>
                                              <p:pRg st="1" end="1"/>
                                            </p:txEl>
                                          </p:spTgt>
                                        </p:tgtEl>
                                        <p:attrNameLst>
                                          <p:attrName>style.visibility</p:attrName>
                                        </p:attrNameLst>
                                      </p:cBhvr>
                                      <p:to>
                                        <p:strVal val="visible"/>
                                      </p:to>
                                    </p:set>
                                    <p:anim calcmode="lin" valueType="num">
                                      <p:cBhvr>
                                        <p:cTn id="7" dur="1500" fill="hold"/>
                                        <p:tgtEl>
                                          <p:spTgt spid="437">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4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437">
                                            <p:txEl>
                                              <p:pRg st="2" end="2"/>
                                            </p:txEl>
                                          </p:spTgt>
                                        </p:tgtEl>
                                        <p:attrNameLst>
                                          <p:attrName>style.visibility</p:attrName>
                                        </p:attrNameLst>
                                      </p:cBhvr>
                                      <p:to>
                                        <p:strVal val="visible"/>
                                      </p:to>
                                    </p:set>
                                    <p:anim calcmode="lin" valueType="num">
                                      <p:cBhvr>
                                        <p:cTn id="13" dur="1500" fill="hold"/>
                                        <p:tgtEl>
                                          <p:spTgt spid="437">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43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9"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440" name="Image" descr="Image"/>
          <p:cNvPicPr>
            <a:picLocks noChangeAspect="1"/>
          </p:cNvPicPr>
          <p:nvPr/>
        </p:nvPicPr>
        <p:blipFill>
          <a:blip r:embed="rId3">
            <a:extLst/>
          </a:blip>
          <a:stretch>
            <a:fillRect/>
          </a:stretch>
        </p:blipFill>
        <p:spPr>
          <a:xfrm>
            <a:off x="2060090" y="1563961"/>
            <a:ext cx="8190945" cy="4527500"/>
          </a:xfrm>
          <a:prstGeom prst="rect">
            <a:avLst/>
          </a:prstGeom>
          <a:ln w="12700">
            <a:miter lim="400000"/>
          </a:ln>
        </p:spPr>
      </p:pic>
      <p:sp>
        <p:nvSpPr>
          <p:cNvPr id="441" name="HOW &amp; WHEN CHRISTIANS ARE CLEANSED OF THEIR"/>
          <p:cNvSpPr txBox="1"/>
          <p:nvPr/>
        </p:nvSpPr>
        <p:spPr>
          <a:xfrm>
            <a:off x="669590" y="218636"/>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
        <p:nvSpPr>
          <p:cNvPr id="442" name="Hear the Gospel  (Rom. 10:17)…"/>
          <p:cNvSpPr txBox="1"/>
          <p:nvPr/>
        </p:nvSpPr>
        <p:spPr>
          <a:xfrm>
            <a:off x="11282089" y="2491129"/>
            <a:ext cx="12680827" cy="10080626"/>
          </a:xfrm>
          <a:prstGeom prst="rect">
            <a:avLst/>
          </a:prstGeom>
          <a:ln w="12700">
            <a:miter lim="400000"/>
          </a:ln>
          <a:effectLst>
            <a:outerShdw sx="100000" sy="100000" kx="0" ky="0" algn="b" rotWithShape="0" blurRad="292100" dist="152400" dir="2520982">
              <a:srgbClr val="000000">
                <a:alpha val="7141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52500" indent="-952500" defTabSz="642937">
              <a:lnSpc>
                <a:spcPct val="100000"/>
              </a:lnSpc>
              <a:spcBef>
                <a:spcPts val="2200"/>
              </a:spcBef>
              <a:buSzPct val="80000"/>
              <a:buBlip>
                <a:blip r:embed="rId4"/>
              </a:buBlip>
              <a:defRPr sz="55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Hear</a:t>
            </a:r>
            <a:r>
              <a:t> the Gospel  (Rom. 10:17)</a:t>
            </a:r>
          </a:p>
          <a:p>
            <a:pPr marL="952500" indent="-952500" defTabSz="642937">
              <a:lnSpc>
                <a:spcPct val="100000"/>
              </a:lnSpc>
              <a:spcBef>
                <a:spcPts val="2200"/>
              </a:spcBef>
              <a:buSzPct val="80000"/>
              <a:buBlip>
                <a:blip r:embed="rId4"/>
              </a:buBlip>
              <a:defRPr sz="55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Believe</a:t>
            </a:r>
            <a:r>
              <a:t> that Jesus is the Son of God (John 8:24)</a:t>
            </a:r>
          </a:p>
          <a:p>
            <a:pPr marL="952500" indent="-952500" defTabSz="642937">
              <a:lnSpc>
                <a:spcPct val="100000"/>
              </a:lnSpc>
              <a:spcBef>
                <a:spcPts val="2200"/>
              </a:spcBef>
              <a:buSzPct val="80000"/>
              <a:buBlip>
                <a:blip r:embed="rId4"/>
              </a:buBlip>
              <a:defRPr sz="55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Repent</a:t>
            </a:r>
            <a:r>
              <a:t> of Your Sins  (Acts 17:30)</a:t>
            </a:r>
          </a:p>
          <a:p>
            <a:pPr marL="952500" indent="-952500" defTabSz="642937">
              <a:lnSpc>
                <a:spcPct val="100000"/>
              </a:lnSpc>
              <a:spcBef>
                <a:spcPts val="2200"/>
              </a:spcBef>
              <a:buSzPct val="80000"/>
              <a:buBlip>
                <a:blip r:embed="rId4"/>
              </a:buBlip>
              <a:defRPr sz="55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Confess</a:t>
            </a:r>
            <a:r>
              <a:t> Jesus as God’s Son &amp; the risen Lord (Rom. 10:9-10)</a:t>
            </a:r>
          </a:p>
          <a:p>
            <a:pPr marL="952500" indent="-952500" defTabSz="642937">
              <a:lnSpc>
                <a:spcPct val="100000"/>
              </a:lnSpc>
              <a:spcBef>
                <a:spcPts val="2200"/>
              </a:spcBef>
              <a:buSzPct val="80000"/>
              <a:buBlip>
                <a:blip r:embed="rId4"/>
              </a:buBlip>
              <a:defRPr sz="55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t>Be </a:t>
            </a:r>
            <a:r>
              <a:rPr b="1">
                <a:solidFill>
                  <a:schemeClr val="accent3">
                    <a:hueOff val="198700"/>
                    <a:satOff val="21248"/>
                    <a:lumOff val="19305"/>
                  </a:schemeClr>
                </a:solidFill>
              </a:rPr>
              <a:t>Baptized</a:t>
            </a:r>
            <a:r>
              <a:t> for Forgiveness of Sins (Acts 2:38; Rom. 6:3-6)</a:t>
            </a:r>
          </a:p>
          <a:p>
            <a:pPr marL="952500" indent="-952500" defTabSz="642937">
              <a:lnSpc>
                <a:spcPct val="100000"/>
              </a:lnSpc>
              <a:spcBef>
                <a:spcPts val="2200"/>
              </a:spcBef>
              <a:buSzPct val="80000"/>
              <a:buBlip>
                <a:blip r:embed="rId4"/>
              </a:buBlip>
              <a:defRPr sz="55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t>Live </a:t>
            </a:r>
            <a:r>
              <a:rPr b="1">
                <a:solidFill>
                  <a:schemeClr val="accent3">
                    <a:hueOff val="198700"/>
                    <a:satOff val="21248"/>
                    <a:lumOff val="19305"/>
                  </a:schemeClr>
                </a:solidFill>
              </a:rPr>
              <a:t>Faithfully</a:t>
            </a:r>
            <a:r>
              <a:t> in service to Jesus,  (Col. 1:23; 1 Jn 1:9,10; Acts 8:22)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2">
                                            <p:txEl>
                                              <p:pRg st="1" end="1"/>
                                            </p:txEl>
                                          </p:spTgt>
                                        </p:tgtEl>
                                        <p:attrNameLst>
                                          <p:attrName>style.visibility</p:attrName>
                                        </p:attrNameLst>
                                      </p:cBhvr>
                                      <p:to>
                                        <p:strVal val="visible"/>
                                      </p:to>
                                    </p:set>
                                    <p:animEffect filter="wipe(left)" transition="in">
                                      <p:cBhvr>
                                        <p:cTn id="7" dur="1500"/>
                                        <p:tgtEl>
                                          <p:spTgt spid="4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2">
                                            <p:txEl>
                                              <p:pRg st="2" end="2"/>
                                            </p:txEl>
                                          </p:spTgt>
                                        </p:tgtEl>
                                        <p:attrNameLst>
                                          <p:attrName>style.visibility</p:attrName>
                                        </p:attrNameLst>
                                      </p:cBhvr>
                                      <p:to>
                                        <p:strVal val="visible"/>
                                      </p:to>
                                    </p:set>
                                    <p:animEffect filter="wipe(left)" transition="in">
                                      <p:cBhvr>
                                        <p:cTn id="12" dur="1500"/>
                                        <p:tgtEl>
                                          <p:spTgt spid="4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42">
                                            <p:txEl>
                                              <p:pRg st="3" end="3"/>
                                            </p:txEl>
                                          </p:spTgt>
                                        </p:tgtEl>
                                        <p:attrNameLst>
                                          <p:attrName>style.visibility</p:attrName>
                                        </p:attrNameLst>
                                      </p:cBhvr>
                                      <p:to>
                                        <p:strVal val="visible"/>
                                      </p:to>
                                    </p:set>
                                    <p:animEffect filter="wipe(left)" transition="in">
                                      <p:cBhvr>
                                        <p:cTn id="17" dur="1500"/>
                                        <p:tgtEl>
                                          <p:spTgt spid="4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42">
                                            <p:txEl>
                                              <p:pRg st="4" end="4"/>
                                            </p:txEl>
                                          </p:spTgt>
                                        </p:tgtEl>
                                        <p:attrNameLst>
                                          <p:attrName>style.visibility</p:attrName>
                                        </p:attrNameLst>
                                      </p:cBhvr>
                                      <p:to>
                                        <p:strVal val="visible"/>
                                      </p:to>
                                    </p:set>
                                    <p:animEffect filter="wipe(left)" transition="in">
                                      <p:cBhvr>
                                        <p:cTn id="22" dur="1500"/>
                                        <p:tgtEl>
                                          <p:spTgt spid="44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42">
                                            <p:txEl>
                                              <p:pRg st="5" end="5"/>
                                            </p:txEl>
                                          </p:spTgt>
                                        </p:tgtEl>
                                        <p:attrNameLst>
                                          <p:attrName>style.visibility</p:attrName>
                                        </p:attrNameLst>
                                      </p:cBhvr>
                                      <p:to>
                                        <p:strVal val="visible"/>
                                      </p:to>
                                    </p:set>
                                    <p:animEffect filter="wipe(left)" transition="in">
                                      <p:cBhvr>
                                        <p:cTn id="27" dur="1500"/>
                                        <p:tgtEl>
                                          <p:spTgt spid="44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2"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445" name="Image" descr="Image"/>
          <p:cNvPicPr>
            <a:picLocks noChangeAspect="1"/>
          </p:cNvPicPr>
          <p:nvPr/>
        </p:nvPicPr>
        <p:blipFill>
          <a:blip r:embed="rId3">
            <a:extLst/>
          </a:blip>
          <a:stretch>
            <a:fillRect/>
          </a:stretch>
        </p:blipFill>
        <p:spPr>
          <a:xfrm>
            <a:off x="2060090" y="1563961"/>
            <a:ext cx="8190945" cy="4527500"/>
          </a:xfrm>
          <a:prstGeom prst="rect">
            <a:avLst/>
          </a:prstGeom>
          <a:ln w="12700">
            <a:miter lim="400000"/>
          </a:ln>
        </p:spPr>
      </p:pic>
      <p:sp>
        <p:nvSpPr>
          <p:cNvPr id="446" name="HOW &amp; WHEN CHRISTIANS ARE CLEANSED OF THEIR"/>
          <p:cNvSpPr txBox="1"/>
          <p:nvPr/>
        </p:nvSpPr>
        <p:spPr>
          <a:xfrm>
            <a:off x="669590" y="218636"/>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
        <p:nvSpPr>
          <p:cNvPr id="447" name="Imitate God as dear children (1 Jn 1:5,7; Eph 5:1,2)…"/>
          <p:cNvSpPr txBox="1"/>
          <p:nvPr/>
        </p:nvSpPr>
        <p:spPr>
          <a:xfrm>
            <a:off x="10938511" y="2988762"/>
            <a:ext cx="13048102" cy="9331326"/>
          </a:xfrm>
          <a:prstGeom prst="rect">
            <a:avLst/>
          </a:prstGeom>
          <a:ln w="12700">
            <a:miter lim="400000"/>
          </a:ln>
          <a:effectLst>
            <a:outerShdw sx="100000" sy="100000" kx="0" ky="0" algn="b" rotWithShape="0" blurRad="292100" dist="152400" dir="2520982">
              <a:srgbClr val="000000">
                <a:alpha val="7141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52499" indent="-952499" defTabSz="642937">
              <a:lnSpc>
                <a:spcPct val="100000"/>
              </a:lnSpc>
              <a:spcBef>
                <a:spcPts val="2200"/>
              </a:spcBef>
              <a:buSzPct val="80000"/>
              <a:buBlip>
                <a:blip r:embed="rId4"/>
              </a:buBlip>
              <a:defRPr sz="67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t>Imitate God as dear children (1 Jn 1:5,7; Eph 5:1,2)</a:t>
            </a:r>
            <a:endParaRPr b="1"/>
          </a:p>
          <a:p>
            <a:pPr marL="952499" indent="-952499" defTabSz="642937">
              <a:lnSpc>
                <a:spcPct val="100000"/>
              </a:lnSpc>
              <a:spcBef>
                <a:spcPts val="2200"/>
              </a:spcBef>
              <a:buSzPct val="80000"/>
              <a:buBlip>
                <a:blip r:embed="rId4"/>
              </a:buBlip>
              <a:defRPr sz="67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t>Abstain from sin (1 Jn 2:1; Eph. 5:3-7)</a:t>
            </a:r>
            <a:endParaRPr b="1"/>
          </a:p>
          <a:p>
            <a:pPr marL="952499" indent="-952499" defTabSz="642937">
              <a:lnSpc>
                <a:spcPct val="100000"/>
              </a:lnSpc>
              <a:spcBef>
                <a:spcPts val="2200"/>
              </a:spcBef>
              <a:buSzPct val="80000"/>
              <a:buBlip>
                <a:blip r:embed="rId4"/>
              </a:buBlip>
              <a:defRPr sz="67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t>Walk as children of light (1 Jn 1:7; Eph. 5:8-14)</a:t>
            </a:r>
            <a:endParaRPr b="1"/>
          </a:p>
          <a:p>
            <a:pPr marL="952499" indent="-952499" defTabSz="642937">
              <a:lnSpc>
                <a:spcPct val="100000"/>
              </a:lnSpc>
              <a:spcBef>
                <a:spcPts val="2200"/>
              </a:spcBef>
              <a:buSzPct val="80000"/>
              <a:buBlip>
                <a:blip r:embed="rId4"/>
              </a:buBlip>
              <a:defRPr sz="6700">
                <a:solidFill>
                  <a:srgbClr val="FFFFFF"/>
                </a:solidFill>
                <a:effectLst>
                  <a:outerShdw sx="100000" sy="100000" kx="0" ky="0" algn="b" rotWithShape="0" blurRad="63500" dist="63500" dir="2460000">
                    <a:srgbClr val="000000"/>
                  </a:outerShdw>
                </a:effectLst>
                <a:latin typeface="Century Gothic"/>
                <a:ea typeface="Century Gothic"/>
                <a:cs typeface="Century Gothic"/>
                <a:sym typeface="Century Gothic"/>
              </a:defRPr>
            </a:pPr>
            <a:r>
              <a:rPr b="1"/>
              <a:t>If we sin - repent, confess and pray (1 Jn 1:9; Acts 8:22)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7">
                                            <p:txEl>
                                              <p:pRg st="1" end="1"/>
                                            </p:txEl>
                                          </p:spTgt>
                                        </p:tgtEl>
                                        <p:attrNameLst>
                                          <p:attrName>style.visibility</p:attrName>
                                        </p:attrNameLst>
                                      </p:cBhvr>
                                      <p:to>
                                        <p:strVal val="visible"/>
                                      </p:to>
                                    </p:set>
                                    <p:animEffect filter="wipe(left)" transition="in">
                                      <p:cBhvr>
                                        <p:cTn id="7" dur="1500"/>
                                        <p:tgtEl>
                                          <p:spTgt spid="4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7">
                                            <p:txEl>
                                              <p:pRg st="2" end="2"/>
                                            </p:txEl>
                                          </p:spTgt>
                                        </p:tgtEl>
                                        <p:attrNameLst>
                                          <p:attrName>style.visibility</p:attrName>
                                        </p:attrNameLst>
                                      </p:cBhvr>
                                      <p:to>
                                        <p:strVal val="visible"/>
                                      </p:to>
                                    </p:set>
                                    <p:animEffect filter="wipe(left)" transition="in">
                                      <p:cBhvr>
                                        <p:cTn id="12" dur="1500"/>
                                        <p:tgtEl>
                                          <p:spTgt spid="4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47">
                                            <p:txEl>
                                              <p:pRg st="3" end="3"/>
                                            </p:txEl>
                                          </p:spTgt>
                                        </p:tgtEl>
                                        <p:attrNameLst>
                                          <p:attrName>style.visibility</p:attrName>
                                        </p:attrNameLst>
                                      </p:cBhvr>
                                      <p:to>
                                        <p:strVal val="visible"/>
                                      </p:to>
                                    </p:set>
                                    <p:animEffect filter="wipe(left)" transition="in">
                                      <p:cBhvr>
                                        <p:cTn id="17" dur="1500"/>
                                        <p:tgtEl>
                                          <p:spTgt spid="44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7"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450" name="Image" descr="Image"/>
          <p:cNvPicPr>
            <a:picLocks noChangeAspect="1"/>
          </p:cNvPicPr>
          <p:nvPr/>
        </p:nvPicPr>
        <p:blipFill>
          <a:blip r:embed="rId3">
            <a:extLst/>
          </a:blip>
          <a:stretch>
            <a:fillRect/>
          </a:stretch>
        </p:blipFill>
        <p:spPr>
          <a:xfrm>
            <a:off x="2060090" y="1563961"/>
            <a:ext cx="8190945" cy="4527500"/>
          </a:xfrm>
          <a:prstGeom prst="rect">
            <a:avLst/>
          </a:prstGeom>
          <a:ln w="12700">
            <a:miter lim="400000"/>
          </a:ln>
        </p:spPr>
      </p:pic>
      <p:sp>
        <p:nvSpPr>
          <p:cNvPr id="451" name="HOW &amp; WHEN CHRISTIANS ARE CLEANSED OF THEIR"/>
          <p:cNvSpPr txBox="1"/>
          <p:nvPr/>
        </p:nvSpPr>
        <p:spPr>
          <a:xfrm>
            <a:off x="669590" y="218636"/>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
        <p:nvSpPr>
          <p:cNvPr id="452" name="The Question for us today is:…"/>
          <p:cNvSpPr txBox="1"/>
          <p:nvPr/>
        </p:nvSpPr>
        <p:spPr>
          <a:xfrm>
            <a:off x="10966377" y="3278934"/>
            <a:ext cx="12828404" cy="7893783"/>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sz="13400">
                <a:solidFill>
                  <a:srgbClr val="FFFFFF"/>
                </a:solidFill>
                <a:effectLst>
                  <a:outerShdw sx="100000" sy="100000" kx="0" ky="0" algn="b" rotWithShape="0" blurRad="38100" dist="63500" dir="1860000">
                    <a:srgbClr val="000000"/>
                  </a:outerShdw>
                </a:effectLst>
                <a:latin typeface="Times New Roman"/>
                <a:ea typeface="Times New Roman"/>
                <a:cs typeface="Times New Roman"/>
                <a:sym typeface="Times New Roman"/>
              </a:defRPr>
            </a:pPr>
            <a:r>
              <a:t>The Question for us today is:</a:t>
            </a:r>
          </a:p>
          <a:p>
            <a:pPr algn="ctr" defTabSz="821531">
              <a:lnSpc>
                <a:spcPct val="100000"/>
              </a:lnSpc>
              <a:spcBef>
                <a:spcPts val="0"/>
              </a:spcBef>
              <a:defRPr i="1" sz="13400">
                <a:solidFill>
                  <a:schemeClr val="accent3">
                    <a:hueOff val="198700"/>
                    <a:satOff val="21248"/>
                    <a:lumOff val="19305"/>
                  </a:schemeClr>
                </a:solidFill>
                <a:effectLst>
                  <a:outerShdw sx="100000" sy="100000" kx="0" ky="0" algn="b" rotWithShape="0" blurRad="38100" dist="63500" dir="1860000">
                    <a:srgbClr val="000000"/>
                  </a:outerShdw>
                </a:effectLst>
                <a:latin typeface="Times New Roman"/>
                <a:ea typeface="Times New Roman"/>
                <a:cs typeface="Times New Roman"/>
                <a:sym typeface="Times New Roman"/>
              </a:defRPr>
            </a:pPr>
            <a:r>
              <a:t>What Will We Do With Our Sin?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52">
                                            <p:txEl>
                                              <p:pRg st="1" end="1"/>
                                            </p:txEl>
                                          </p:spTgt>
                                        </p:tgtEl>
                                        <p:attrNameLst>
                                          <p:attrName>style.visibility</p:attrName>
                                        </p:attrNameLst>
                                      </p:cBhvr>
                                      <p:to>
                                        <p:strVal val="visible"/>
                                      </p:to>
                                    </p:set>
                                    <p:anim calcmode="lin" valueType="num">
                                      <p:cBhvr>
                                        <p:cTn id="7" dur="1500" fill="hold"/>
                                        <p:tgtEl>
                                          <p:spTgt spid="452">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45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extLst/>
          </a:blip>
          <a:stretch>
            <a:fillRect/>
          </a:stretch>
        </p:blipFill>
        <p:spPr>
          <a:xfrm>
            <a:off x="10758468" y="-1289723"/>
            <a:ext cx="13637110" cy="11436642"/>
          </a:xfrm>
          <a:prstGeom prst="rect">
            <a:avLst/>
          </a:prstGeom>
          <a:ln w="12700">
            <a:miter lim="400000"/>
          </a:ln>
        </p:spPr>
      </p:pic>
      <p:sp>
        <p:nvSpPr>
          <p:cNvPr id="199" name="Defining What Sin Is"/>
          <p:cNvSpPr/>
          <p:nvPr/>
        </p:nvSpPr>
        <p:spPr>
          <a:xfrm>
            <a:off x="5734178" y="347382"/>
            <a:ext cx="12915644" cy="1607345"/>
          </a:xfrm>
          <a:prstGeom prst="roundRect">
            <a:avLst>
              <a:gd name="adj" fmla="val 16667"/>
            </a:avLst>
          </a:prstGeom>
          <a:blipFill>
            <a:blip r:embed="rId3"/>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Defining What Sin Is</a:t>
            </a:r>
          </a:p>
        </p:txBody>
      </p:sp>
      <p:sp>
        <p:nvSpPr>
          <p:cNvPr id="200" name="Lawlessness 1 John 3:4"/>
          <p:cNvSpPr/>
          <p:nvPr/>
        </p:nvSpPr>
        <p:spPr>
          <a:xfrm>
            <a:off x="1211039" y="4044545"/>
            <a:ext cx="13716001" cy="1471613"/>
          </a:xfrm>
          <a:prstGeom prst="roundRect">
            <a:avLst>
              <a:gd name="adj" fmla="val 34807"/>
            </a:avLst>
          </a:prstGeom>
          <a:gradFill>
            <a:gsLst>
              <a:gs pos="0">
                <a:schemeClr val="accent5">
                  <a:hueOff val="-158059"/>
                  <a:satOff val="-13250"/>
                  <a:lumOff val="10967"/>
                  <a:alpha val="40458"/>
                </a:schemeClr>
              </a:gs>
              <a:gs pos="100000">
                <a:schemeClr val="accent5">
                  <a:hueOff val="-53923"/>
                  <a:lumOff val="-6733"/>
                  <a:alpha val="40458"/>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Lawlessness</a:t>
            </a:r>
            <a:r>
              <a:t> 1 John 3:4</a:t>
            </a:r>
          </a:p>
        </p:txBody>
      </p:sp>
      <p:sp>
        <p:nvSpPr>
          <p:cNvPr id="201" name="All Unrighteousness 1 John 5:17"/>
          <p:cNvSpPr/>
          <p:nvPr/>
        </p:nvSpPr>
        <p:spPr>
          <a:xfrm>
            <a:off x="1211039" y="5950218"/>
            <a:ext cx="13716001" cy="1471613"/>
          </a:xfrm>
          <a:prstGeom prst="roundRect">
            <a:avLst>
              <a:gd name="adj" fmla="val 35369"/>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All Unrighteousness</a:t>
            </a:r>
            <a:r>
              <a:t> 1 John 5:17 </a:t>
            </a:r>
          </a:p>
        </p:txBody>
      </p:sp>
      <p:sp>
        <p:nvSpPr>
          <p:cNvPr id="202" name="Missing the mark Rom 3:23"/>
          <p:cNvSpPr/>
          <p:nvPr/>
        </p:nvSpPr>
        <p:spPr>
          <a:xfrm>
            <a:off x="1211039" y="7855891"/>
            <a:ext cx="13716001" cy="1471613"/>
          </a:xfrm>
          <a:prstGeom prst="roundRect">
            <a:avLst>
              <a:gd name="adj" fmla="val 35568"/>
            </a:avLst>
          </a:prstGeom>
          <a:gradFill>
            <a:gsLst>
              <a:gs pos="0">
                <a:schemeClr val="accent3">
                  <a:alpha val="31324"/>
                </a:schemeClr>
              </a:gs>
              <a:gs pos="100000">
                <a:schemeClr val="accent3">
                  <a:satOff val="2194"/>
                  <a:lumOff val="-10817"/>
                  <a:alpha val="31324"/>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Missing the mark</a:t>
            </a:r>
            <a:r>
              <a:t> Rom 3:23</a:t>
            </a:r>
          </a:p>
        </p:txBody>
      </p:sp>
      <p:sp>
        <p:nvSpPr>
          <p:cNvPr id="203" name="If Not Of Faith Rom 14:23"/>
          <p:cNvSpPr/>
          <p:nvPr/>
        </p:nvSpPr>
        <p:spPr>
          <a:xfrm>
            <a:off x="1211039" y="9761563"/>
            <a:ext cx="13716001" cy="1471614"/>
          </a:xfrm>
          <a:prstGeom prst="roundRect">
            <a:avLst>
              <a:gd name="adj" fmla="val 35828"/>
            </a:avLst>
          </a:prstGeom>
          <a:gradFill>
            <a:gsLst>
              <a:gs pos="0">
                <a:schemeClr val="accent4">
                  <a:alpha val="31324"/>
                </a:schemeClr>
              </a:gs>
              <a:gs pos="100000">
                <a:schemeClr val="accent4">
                  <a:hueOff val="-81543"/>
                  <a:satOff val="3097"/>
                  <a:lumOff val="-8662"/>
                  <a:alpha val="31324"/>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If Not Of Faith</a:t>
            </a:r>
            <a:r>
              <a:t> Rom 14:23</a:t>
            </a:r>
          </a:p>
        </p:txBody>
      </p:sp>
      <p:sp>
        <p:nvSpPr>
          <p:cNvPr id="204" name="Omitting Known Duty James 4:17"/>
          <p:cNvSpPr/>
          <p:nvPr/>
        </p:nvSpPr>
        <p:spPr>
          <a:xfrm>
            <a:off x="1211039" y="11667236"/>
            <a:ext cx="13716001" cy="1471614"/>
          </a:xfrm>
          <a:prstGeom prst="roundRect">
            <a:avLst>
              <a:gd name="adj" fmla="val 34706"/>
            </a:avLst>
          </a:prstGeom>
          <a:gradFill>
            <a:gsLst>
              <a:gs pos="0">
                <a:schemeClr val="accent2">
                  <a:hueOff val="106265"/>
                  <a:satOff val="1324"/>
                  <a:lumOff val="2619"/>
                  <a:alpha val="31324"/>
                </a:schemeClr>
              </a:gs>
              <a:gs pos="100000">
                <a:schemeClr val="accent2">
                  <a:hueOff val="76670"/>
                  <a:satOff val="16688"/>
                  <a:lumOff val="-20328"/>
                  <a:alpha val="31324"/>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Omitting Known Duty</a:t>
            </a:r>
            <a:r>
              <a:t> James 4:17</a:t>
            </a:r>
          </a:p>
        </p:txBody>
      </p:sp>
      <p:sp>
        <p:nvSpPr>
          <p:cNvPr id="205" name="Rectangle 16"/>
          <p:cNvSpPr txBox="1"/>
          <p:nvPr/>
        </p:nvSpPr>
        <p:spPr>
          <a:xfrm>
            <a:off x="15229126" y="2848878"/>
            <a:ext cx="8928081" cy="10479877"/>
          </a:xfrm>
          <a:prstGeom prst="rect">
            <a:avLst/>
          </a:prstGeom>
          <a:solidFill>
            <a:schemeClr val="accent6">
              <a:satOff val="1848"/>
              <a:lumOff val="-15262"/>
              <a:alpha val="72420"/>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marL="1143000" indent="-1143000" defTabSz="1828800">
              <a:lnSpc>
                <a:spcPct val="100000"/>
              </a:lnSpc>
              <a:spcBef>
                <a:spcPts val="1200"/>
              </a:spcBef>
              <a:buClr>
                <a:srgbClr val="FFFF00"/>
              </a:buClr>
              <a:buSzPct val="80000"/>
              <a:buFont typeface="Wingdings 2"/>
              <a:buBlip>
                <a:blip r:embed="rId4"/>
              </a:buBlip>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Thayer Definition: ἀδικία - Adikia</a:t>
            </a:r>
          </a:p>
          <a:p>
            <a:pPr marL="1600200" indent="-1143000" defTabSz="1828800">
              <a:lnSpc>
                <a:spcPct val="100000"/>
              </a:lnSpc>
              <a:spcBef>
                <a:spcPts val="1200"/>
              </a:spcBef>
              <a:buClr>
                <a:srgbClr val="FFFF00"/>
              </a:buClr>
              <a:buSzPct val="80000"/>
              <a:buFont typeface="Wingdings 2"/>
              <a:buBlip>
                <a:blip r:embed="rId5"/>
              </a:buBlip>
              <a:defRPr sz="55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1) injustice, of a judge</a:t>
            </a:r>
          </a:p>
          <a:p>
            <a:pPr marL="1600200" indent="-1143000" defTabSz="1828800">
              <a:lnSpc>
                <a:spcPct val="100000"/>
              </a:lnSpc>
              <a:spcBef>
                <a:spcPts val="1200"/>
              </a:spcBef>
              <a:buClr>
                <a:srgbClr val="FFFF00"/>
              </a:buClr>
              <a:buSzPct val="80000"/>
              <a:buFont typeface="Wingdings 2"/>
              <a:buBlip>
                <a:blip r:embed="rId5"/>
              </a:buBlip>
              <a:defRPr sz="55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2) unrighteousness of heart and life</a:t>
            </a:r>
          </a:p>
          <a:p>
            <a:pPr marL="1600200" indent="-1143000" defTabSz="1828800">
              <a:lnSpc>
                <a:spcPct val="100000"/>
              </a:lnSpc>
              <a:spcBef>
                <a:spcPts val="1200"/>
              </a:spcBef>
              <a:buClr>
                <a:srgbClr val="FFFF00"/>
              </a:buClr>
              <a:buSzPct val="80000"/>
              <a:buFont typeface="Wingdings 2"/>
              <a:buBlip>
                <a:blip r:embed="rId5"/>
              </a:buBlip>
              <a:defRPr sz="55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3) a deed violating law and justice, act of unrighteousness</a:t>
            </a:r>
          </a:p>
          <a:p>
            <a:pPr marL="1143000" indent="-1143000" defTabSz="1828800">
              <a:lnSpc>
                <a:spcPct val="100000"/>
              </a:lnSpc>
              <a:spcBef>
                <a:spcPts val="1200"/>
              </a:spcBef>
              <a:buClr>
                <a:srgbClr val="FFFF00"/>
              </a:buClr>
              <a:buSzPct val="80000"/>
              <a:buFont typeface="Wingdings 2"/>
              <a:buBlip>
                <a:blip r:embed="rId4"/>
              </a:buBlip>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2 Tim 3:16,17; Heb. 5:14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5"/>
                                        </p:tgtEl>
                                        <p:attrNameLst>
                                          <p:attrName>style.visibility</p:attrName>
                                        </p:attrNameLst>
                                      </p:cBhvr>
                                      <p:to>
                                        <p:strVal val="visible"/>
                                      </p:to>
                                    </p:set>
                                    <p:animEffect filter="fade" transition="in">
                                      <p:cBhvr>
                                        <p:cTn id="7" dur="5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sp>
        <p:nvSpPr>
          <p:cNvPr id="456" name="When a Christian sins, what does the Bible teach he/she must do to be cleansed of his/her sin?"/>
          <p:cNvSpPr txBox="1"/>
          <p:nvPr/>
        </p:nvSpPr>
        <p:spPr>
          <a:xfrm>
            <a:off x="2470517" y="10327497"/>
            <a:ext cx="19442966" cy="2212232"/>
          </a:xfrm>
          <a:prstGeom prst="rect">
            <a:avLst/>
          </a:prstGeom>
          <a:ln w="12700">
            <a:miter lim="400000"/>
          </a:ln>
          <a:effectLst>
            <a:outerShdw sx="100000" sy="100000" kx="0" ky="0" algn="b" rotWithShape="0" blurRad="63500" dist="63500" dir="3344082">
              <a:srgbClr val="000000">
                <a:alpha val="99294"/>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7200">
                <a:solidFill>
                  <a:srgbClr val="EBA9B7"/>
                </a:solidFill>
                <a:effectLst>
                  <a:outerShdw sx="100000" sy="100000" kx="0" ky="0" algn="b" rotWithShape="0" blurRad="38100" dist="63500" dir="1860000">
                    <a:srgbClr val="000000"/>
                  </a:outerShdw>
                </a:effectLst>
                <a:latin typeface="Times New Roman"/>
                <a:ea typeface="Times New Roman"/>
                <a:cs typeface="Times New Roman"/>
                <a:sym typeface="Times New Roman"/>
              </a:defRPr>
            </a:lvl1pPr>
          </a:lstStyle>
          <a:p>
            <a:pPr/>
            <a:r>
              <a:t>When a Christian sins, what does the Bible teach he/she must do to be cleansed of his/her sin?</a:t>
            </a:r>
          </a:p>
        </p:txBody>
      </p:sp>
      <p:pic>
        <p:nvPicPr>
          <p:cNvPr id="457" name="Image" descr="Image"/>
          <p:cNvPicPr>
            <a:picLocks noChangeAspect="1"/>
          </p:cNvPicPr>
          <p:nvPr/>
        </p:nvPicPr>
        <p:blipFill>
          <a:blip r:embed="rId3">
            <a:extLst/>
          </a:blip>
          <a:stretch>
            <a:fillRect/>
          </a:stretch>
        </p:blipFill>
        <p:spPr>
          <a:xfrm>
            <a:off x="11875143" y="2997690"/>
            <a:ext cx="11045170" cy="6105157"/>
          </a:xfrm>
          <a:prstGeom prst="rect">
            <a:avLst/>
          </a:prstGeom>
          <a:ln w="12700">
            <a:miter lim="400000"/>
          </a:ln>
        </p:spPr>
      </p:pic>
      <p:sp>
        <p:nvSpPr>
          <p:cNvPr id="458" name="HOW &amp; WHEN CHRISTIANS ARE CLEANSED OF THEIR"/>
          <p:cNvSpPr txBox="1"/>
          <p:nvPr/>
        </p:nvSpPr>
        <p:spPr>
          <a:xfrm>
            <a:off x="669590" y="1924805"/>
            <a:ext cx="23044821"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338">
              <a:lnSpc>
                <a:spcPct val="100000"/>
              </a:lnSpc>
              <a:spcBef>
                <a:spcPts val="1300"/>
              </a:spcBef>
              <a:defRPr b="1" cap="all" sz="6800">
                <a:solidFill>
                  <a:srgbClr val="FFFFFF"/>
                </a:solidFill>
                <a:effectLst>
                  <a:outerShdw sx="100000" sy="100000" kx="0" ky="0" algn="b" rotWithShape="0" blurRad="63500" dist="63500" dir="1800000">
                    <a:srgbClr val="000000"/>
                  </a:outerShdw>
                </a:effectLst>
                <a:latin typeface="Times New Roman"/>
                <a:ea typeface="Times New Roman"/>
                <a:cs typeface="Times New Roman"/>
                <a:sym typeface="Times New Roman"/>
              </a:defRPr>
            </a:lvl1pPr>
          </a:lstStyle>
          <a:p>
            <a:pPr/>
            <a:r>
              <a:t>HOW &amp; WHEN CHRISTIANS ARE CLEANSED OF THEIR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tretch>
            <a:fillRect/>
          </a:stretch>
        </p:blipFill>
        <p:spPr>
          <a:xfrm>
            <a:off x="10758468" y="-1289723"/>
            <a:ext cx="13637110" cy="11436642"/>
          </a:xfrm>
          <a:prstGeom prst="rect">
            <a:avLst/>
          </a:prstGeom>
          <a:ln w="12700">
            <a:miter lim="400000"/>
          </a:ln>
        </p:spPr>
      </p:pic>
      <p:sp>
        <p:nvSpPr>
          <p:cNvPr id="208" name="Defining What Sin Is"/>
          <p:cNvSpPr/>
          <p:nvPr/>
        </p:nvSpPr>
        <p:spPr>
          <a:xfrm>
            <a:off x="5734178" y="347382"/>
            <a:ext cx="12915644" cy="1607345"/>
          </a:xfrm>
          <a:prstGeom prst="roundRect">
            <a:avLst>
              <a:gd name="adj" fmla="val 16667"/>
            </a:avLst>
          </a:prstGeom>
          <a:blipFill>
            <a:blip r:embed="rId3"/>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Defining What Sin Is</a:t>
            </a:r>
          </a:p>
        </p:txBody>
      </p:sp>
      <p:sp>
        <p:nvSpPr>
          <p:cNvPr id="209" name="Lawlessness 1 John 3:4"/>
          <p:cNvSpPr/>
          <p:nvPr/>
        </p:nvSpPr>
        <p:spPr>
          <a:xfrm>
            <a:off x="1211039" y="4044545"/>
            <a:ext cx="13716001" cy="1471613"/>
          </a:xfrm>
          <a:prstGeom prst="roundRect">
            <a:avLst>
              <a:gd name="adj" fmla="val 34807"/>
            </a:avLst>
          </a:prstGeom>
          <a:gradFill>
            <a:gsLst>
              <a:gs pos="0">
                <a:schemeClr val="accent5">
                  <a:hueOff val="-158059"/>
                  <a:satOff val="-13250"/>
                  <a:lumOff val="10967"/>
                  <a:alpha val="40992"/>
                </a:schemeClr>
              </a:gs>
              <a:gs pos="100000">
                <a:schemeClr val="accent5">
                  <a:hueOff val="-53923"/>
                  <a:lumOff val="-6733"/>
                  <a:alpha val="4099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Lawlessness</a:t>
            </a:r>
            <a:r>
              <a:t> 1 John 3:4</a:t>
            </a:r>
          </a:p>
        </p:txBody>
      </p:sp>
      <p:sp>
        <p:nvSpPr>
          <p:cNvPr id="210" name="All Unrighteousness 1 John 5:17"/>
          <p:cNvSpPr/>
          <p:nvPr/>
        </p:nvSpPr>
        <p:spPr>
          <a:xfrm>
            <a:off x="1211039" y="5950218"/>
            <a:ext cx="13716001" cy="1471613"/>
          </a:xfrm>
          <a:prstGeom prst="roundRect">
            <a:avLst>
              <a:gd name="adj" fmla="val 35369"/>
            </a:avLst>
          </a:prstGeom>
          <a:gradFill>
            <a:gsLst>
              <a:gs pos="0">
                <a:schemeClr val="accent6">
                  <a:hueOff val="-193447"/>
                  <a:satOff val="3713"/>
                  <a:lumOff val="11329"/>
                  <a:alpha val="40992"/>
                </a:schemeClr>
              </a:gs>
              <a:gs pos="100000">
                <a:schemeClr val="accent6">
                  <a:satOff val="1848"/>
                  <a:lumOff val="-15262"/>
                  <a:alpha val="4099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All Unrighteousness</a:t>
            </a:r>
            <a:r>
              <a:t> 1 John 5:17 </a:t>
            </a:r>
          </a:p>
        </p:txBody>
      </p:sp>
      <p:sp>
        <p:nvSpPr>
          <p:cNvPr id="211" name="Missing the mark Rom 3:23"/>
          <p:cNvSpPr/>
          <p:nvPr/>
        </p:nvSpPr>
        <p:spPr>
          <a:xfrm>
            <a:off x="1211039" y="7855891"/>
            <a:ext cx="13716001" cy="1471613"/>
          </a:xfrm>
          <a:prstGeom prst="roundRect">
            <a:avLst>
              <a:gd name="adj" fmla="val 3556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Missing the mark</a:t>
            </a:r>
            <a:r>
              <a:t> Rom 3:23</a:t>
            </a:r>
          </a:p>
        </p:txBody>
      </p:sp>
      <p:sp>
        <p:nvSpPr>
          <p:cNvPr id="212" name="If Not Of Faith Rom 14:23"/>
          <p:cNvSpPr/>
          <p:nvPr/>
        </p:nvSpPr>
        <p:spPr>
          <a:xfrm>
            <a:off x="1211039" y="9761563"/>
            <a:ext cx="13716001" cy="1471614"/>
          </a:xfrm>
          <a:prstGeom prst="roundRect">
            <a:avLst>
              <a:gd name="adj" fmla="val 35828"/>
            </a:avLst>
          </a:prstGeom>
          <a:gradFill>
            <a:gsLst>
              <a:gs pos="0">
                <a:schemeClr val="accent4">
                  <a:alpha val="40992"/>
                </a:schemeClr>
              </a:gs>
              <a:gs pos="100000">
                <a:schemeClr val="accent4">
                  <a:hueOff val="-81543"/>
                  <a:satOff val="3097"/>
                  <a:lumOff val="-8662"/>
                  <a:alpha val="4099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If Not Of Faith</a:t>
            </a:r>
            <a:r>
              <a:t> Rom 14:23</a:t>
            </a:r>
          </a:p>
        </p:txBody>
      </p:sp>
      <p:sp>
        <p:nvSpPr>
          <p:cNvPr id="213" name="Omitting Known Duty James 4:17"/>
          <p:cNvSpPr/>
          <p:nvPr/>
        </p:nvSpPr>
        <p:spPr>
          <a:xfrm>
            <a:off x="1211039" y="11667236"/>
            <a:ext cx="13716001" cy="1471614"/>
          </a:xfrm>
          <a:prstGeom prst="roundRect">
            <a:avLst>
              <a:gd name="adj" fmla="val 34706"/>
            </a:avLst>
          </a:prstGeom>
          <a:gradFill>
            <a:gsLst>
              <a:gs pos="0">
                <a:schemeClr val="accent2">
                  <a:hueOff val="106265"/>
                  <a:satOff val="1324"/>
                  <a:lumOff val="2619"/>
                  <a:alpha val="40992"/>
                </a:schemeClr>
              </a:gs>
              <a:gs pos="100000">
                <a:schemeClr val="accent2">
                  <a:hueOff val="76670"/>
                  <a:satOff val="16688"/>
                  <a:lumOff val="-20328"/>
                  <a:alpha val="4099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Omitting Known Duty</a:t>
            </a:r>
            <a:r>
              <a:t> James 4:17</a:t>
            </a:r>
          </a:p>
        </p:txBody>
      </p:sp>
      <p:sp>
        <p:nvSpPr>
          <p:cNvPr id="214" name="Rectangle 16"/>
          <p:cNvSpPr txBox="1"/>
          <p:nvPr/>
        </p:nvSpPr>
        <p:spPr>
          <a:xfrm>
            <a:off x="15672525" y="2509233"/>
            <a:ext cx="8579470" cy="10883574"/>
          </a:xfrm>
          <a:prstGeom prst="rect">
            <a:avLst/>
          </a:prstGeom>
          <a:solidFill>
            <a:schemeClr val="accent6">
              <a:satOff val="1848"/>
              <a:lumOff val="-15262"/>
              <a:alpha val="72420"/>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marL="1143000" indent="-1143000" defTabSz="1828800">
              <a:lnSpc>
                <a:spcPct val="100000"/>
              </a:lnSpc>
              <a:spcBef>
                <a:spcPts val="1200"/>
              </a:spcBef>
              <a:buClr>
                <a:srgbClr val="FFFF00"/>
              </a:buClr>
              <a:buSzPct val="80000"/>
              <a:buFont typeface="Wingdings 2"/>
              <a:buBlip>
                <a:blip r:embed="rId4"/>
              </a:buBlip>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Thayer Definition:</a:t>
            </a:r>
          </a:p>
          <a:p>
            <a:pPr marL="1143000" indent="-1143000" defTabSz="1828800">
              <a:lnSpc>
                <a:spcPct val="100000"/>
              </a:lnSpc>
              <a:spcBef>
                <a:spcPts val="1200"/>
              </a:spcBef>
              <a:buClr>
                <a:srgbClr val="FFFF00"/>
              </a:buClr>
              <a:buSzPct val="80000"/>
              <a:buFont typeface="Wingdings 2"/>
              <a:buBlip>
                <a:blip r:embed="rId4"/>
              </a:buBlip>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G264 - ἁμαρτάνω - hamartanō</a:t>
            </a:r>
          </a:p>
          <a:p>
            <a:pPr marL="1143000" indent="-1143000" defTabSz="1828800">
              <a:lnSpc>
                <a:spcPct val="100000"/>
              </a:lnSpc>
              <a:spcBef>
                <a:spcPts val="1200"/>
              </a:spcBef>
              <a:buClr>
                <a:srgbClr val="FFFF00"/>
              </a:buClr>
              <a:buSzPct val="80000"/>
              <a:buFont typeface="Wingdings 2"/>
              <a:buBlip>
                <a:blip r:embed="rId4"/>
              </a:buBlip>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4) to miss or wander from the path of uprightness and honour, to do or go wrong</a:t>
            </a:r>
          </a:p>
          <a:p>
            <a:pPr marL="1143000" indent="-1143000" defTabSz="1828800">
              <a:lnSpc>
                <a:spcPct val="100000"/>
              </a:lnSpc>
              <a:spcBef>
                <a:spcPts val="1200"/>
              </a:spcBef>
              <a:buClr>
                <a:srgbClr val="FFFF00"/>
              </a:buClr>
              <a:buSzPct val="80000"/>
              <a:buFont typeface="Wingdings 2"/>
              <a:buBlip>
                <a:blip r:embed="rId4"/>
              </a:buBlip>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5) to wander from the law of God, violate God’s law,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4"/>
                                        </p:tgtEl>
                                        <p:attrNameLst>
                                          <p:attrName>style.visibility</p:attrName>
                                        </p:attrNameLst>
                                      </p:cBhvr>
                                      <p:to>
                                        <p:strVal val="visible"/>
                                      </p:to>
                                    </p:set>
                                    <p:animEffect filter="fade" transition="in">
                                      <p:cBhvr>
                                        <p:cTn id="7" dur="5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extLst/>
          </a:blip>
          <a:stretch>
            <a:fillRect/>
          </a:stretch>
        </p:blipFill>
        <p:spPr>
          <a:xfrm>
            <a:off x="10758468" y="-1289723"/>
            <a:ext cx="13637110" cy="11436642"/>
          </a:xfrm>
          <a:prstGeom prst="rect">
            <a:avLst/>
          </a:prstGeom>
          <a:ln w="12700">
            <a:miter lim="400000"/>
          </a:ln>
        </p:spPr>
      </p:pic>
      <p:sp>
        <p:nvSpPr>
          <p:cNvPr id="217" name="Defining What Sin Is"/>
          <p:cNvSpPr/>
          <p:nvPr/>
        </p:nvSpPr>
        <p:spPr>
          <a:xfrm>
            <a:off x="5734178" y="347382"/>
            <a:ext cx="12915644" cy="1607345"/>
          </a:xfrm>
          <a:prstGeom prst="roundRect">
            <a:avLst>
              <a:gd name="adj" fmla="val 16667"/>
            </a:avLst>
          </a:prstGeom>
          <a:blipFill>
            <a:blip r:embed="rId3"/>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Defining What Sin Is</a:t>
            </a:r>
          </a:p>
        </p:txBody>
      </p:sp>
      <p:sp>
        <p:nvSpPr>
          <p:cNvPr id="218" name="Lawlessness 1 John 3:4"/>
          <p:cNvSpPr/>
          <p:nvPr/>
        </p:nvSpPr>
        <p:spPr>
          <a:xfrm>
            <a:off x="1211039" y="4044545"/>
            <a:ext cx="13716001" cy="1471613"/>
          </a:xfrm>
          <a:prstGeom prst="roundRect">
            <a:avLst>
              <a:gd name="adj" fmla="val 34807"/>
            </a:avLst>
          </a:prstGeom>
          <a:gradFill>
            <a:gsLst>
              <a:gs pos="0">
                <a:schemeClr val="accent5">
                  <a:hueOff val="-158059"/>
                  <a:satOff val="-13250"/>
                  <a:lumOff val="10967"/>
                  <a:alpha val="39929"/>
                </a:schemeClr>
              </a:gs>
              <a:gs pos="100000">
                <a:schemeClr val="accent5">
                  <a:hueOff val="-53923"/>
                  <a:lumOff val="-6733"/>
                  <a:alpha val="39929"/>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Lawlessness</a:t>
            </a:r>
            <a:r>
              <a:t> 1 John 3:4</a:t>
            </a:r>
          </a:p>
        </p:txBody>
      </p:sp>
      <p:sp>
        <p:nvSpPr>
          <p:cNvPr id="219" name="All Unrighteousness 1 John 5:17"/>
          <p:cNvSpPr/>
          <p:nvPr/>
        </p:nvSpPr>
        <p:spPr>
          <a:xfrm>
            <a:off x="1211039" y="5950218"/>
            <a:ext cx="13716001" cy="1471613"/>
          </a:xfrm>
          <a:prstGeom prst="roundRect">
            <a:avLst>
              <a:gd name="adj" fmla="val 35369"/>
            </a:avLst>
          </a:prstGeom>
          <a:gradFill>
            <a:gsLst>
              <a:gs pos="0">
                <a:schemeClr val="accent6">
                  <a:hueOff val="-193447"/>
                  <a:satOff val="3713"/>
                  <a:lumOff val="11329"/>
                  <a:alpha val="39929"/>
                </a:schemeClr>
              </a:gs>
              <a:gs pos="100000">
                <a:schemeClr val="accent6">
                  <a:satOff val="1848"/>
                  <a:lumOff val="-15262"/>
                  <a:alpha val="39929"/>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All Unrighteousness</a:t>
            </a:r>
            <a:r>
              <a:t> 1 John 5:17 </a:t>
            </a:r>
          </a:p>
        </p:txBody>
      </p:sp>
      <p:sp>
        <p:nvSpPr>
          <p:cNvPr id="220" name="Missing the mark Rom 3:23"/>
          <p:cNvSpPr/>
          <p:nvPr/>
        </p:nvSpPr>
        <p:spPr>
          <a:xfrm>
            <a:off x="1211039" y="7855891"/>
            <a:ext cx="13716001" cy="1471613"/>
          </a:xfrm>
          <a:prstGeom prst="roundRect">
            <a:avLst>
              <a:gd name="adj" fmla="val 35568"/>
            </a:avLst>
          </a:prstGeom>
          <a:gradFill>
            <a:gsLst>
              <a:gs pos="0">
                <a:schemeClr val="accent3">
                  <a:alpha val="39929"/>
                </a:schemeClr>
              </a:gs>
              <a:gs pos="100000">
                <a:schemeClr val="accent3">
                  <a:satOff val="2194"/>
                  <a:lumOff val="-10817"/>
                  <a:alpha val="39929"/>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Missing the mark</a:t>
            </a:r>
            <a:r>
              <a:t> Rom 3:23</a:t>
            </a:r>
          </a:p>
        </p:txBody>
      </p:sp>
      <p:sp>
        <p:nvSpPr>
          <p:cNvPr id="221" name="If Not Of Faith Rom 14:23"/>
          <p:cNvSpPr/>
          <p:nvPr/>
        </p:nvSpPr>
        <p:spPr>
          <a:xfrm>
            <a:off x="1211039" y="9761563"/>
            <a:ext cx="13716001" cy="1471614"/>
          </a:xfrm>
          <a:prstGeom prst="roundRect">
            <a:avLst>
              <a:gd name="adj" fmla="val 35828"/>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If Not Of Faith</a:t>
            </a:r>
            <a:r>
              <a:t> Rom 14:23</a:t>
            </a:r>
          </a:p>
        </p:txBody>
      </p:sp>
      <p:sp>
        <p:nvSpPr>
          <p:cNvPr id="222" name="Omitting Known Duty James 4:17"/>
          <p:cNvSpPr/>
          <p:nvPr/>
        </p:nvSpPr>
        <p:spPr>
          <a:xfrm>
            <a:off x="1211039" y="11667236"/>
            <a:ext cx="13716001" cy="1471614"/>
          </a:xfrm>
          <a:prstGeom prst="roundRect">
            <a:avLst>
              <a:gd name="adj" fmla="val 34706"/>
            </a:avLst>
          </a:prstGeom>
          <a:gradFill>
            <a:gsLst>
              <a:gs pos="0">
                <a:schemeClr val="accent2">
                  <a:hueOff val="106265"/>
                  <a:satOff val="1324"/>
                  <a:lumOff val="2619"/>
                  <a:alpha val="39929"/>
                </a:schemeClr>
              </a:gs>
              <a:gs pos="100000">
                <a:schemeClr val="accent2">
                  <a:hueOff val="76670"/>
                  <a:satOff val="16688"/>
                  <a:lumOff val="-20328"/>
                  <a:alpha val="39929"/>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Omitting Known Duty</a:t>
            </a:r>
            <a:r>
              <a:t> James 4:17</a:t>
            </a:r>
          </a:p>
        </p:txBody>
      </p:sp>
      <p:sp>
        <p:nvSpPr>
          <p:cNvPr id="223" name="Rectangle 16"/>
          <p:cNvSpPr txBox="1"/>
          <p:nvPr/>
        </p:nvSpPr>
        <p:spPr>
          <a:xfrm>
            <a:off x="15601435" y="4152201"/>
            <a:ext cx="8579469" cy="9250681"/>
          </a:xfrm>
          <a:prstGeom prst="rect">
            <a:avLst/>
          </a:prstGeom>
          <a:solidFill>
            <a:schemeClr val="accent6">
              <a:satOff val="1848"/>
              <a:lumOff val="-15262"/>
              <a:alpha val="72420"/>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marL="1143000" indent="-1143000" defTabSz="1828800">
              <a:lnSpc>
                <a:spcPct val="100000"/>
              </a:lnSpc>
              <a:spcBef>
                <a:spcPts val="1200"/>
              </a:spcBef>
              <a:buClr>
                <a:srgbClr val="FFFF00"/>
              </a:buClr>
              <a:buSzPct val="80000"/>
              <a:buFont typeface="Wingdings 2"/>
              <a:buBlip>
                <a:blip r:embed="rId4"/>
              </a:buBlip>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Doing that which you believe to be wrong.</a:t>
            </a:r>
          </a:p>
          <a:p>
            <a:pPr marL="1143000" indent="-1143000" defTabSz="1828800">
              <a:lnSpc>
                <a:spcPct val="100000"/>
              </a:lnSpc>
              <a:spcBef>
                <a:spcPts val="1200"/>
              </a:spcBef>
              <a:buClr>
                <a:srgbClr val="FFFF00"/>
              </a:buClr>
              <a:buSzPct val="80000"/>
              <a:buFont typeface="Wingdings 2"/>
              <a:buBlip>
                <a:blip r:embed="rId4"/>
              </a:buBlip>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Even though it may not be sinful – if you believe that it is, and do it anyway – you have sinned.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fade" transition="in">
                                      <p:cBhvr>
                                        <p:cTn id="7"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a:off x="10758468" y="-1289723"/>
            <a:ext cx="13637110" cy="11436642"/>
          </a:xfrm>
          <a:prstGeom prst="rect">
            <a:avLst/>
          </a:prstGeom>
          <a:ln w="12700">
            <a:miter lim="400000"/>
          </a:ln>
        </p:spPr>
      </p:pic>
      <p:sp>
        <p:nvSpPr>
          <p:cNvPr id="226" name="Defining What Sin Is"/>
          <p:cNvSpPr/>
          <p:nvPr/>
        </p:nvSpPr>
        <p:spPr>
          <a:xfrm>
            <a:off x="5734178" y="347382"/>
            <a:ext cx="12915644" cy="1607345"/>
          </a:xfrm>
          <a:prstGeom prst="roundRect">
            <a:avLst>
              <a:gd name="adj" fmla="val 16667"/>
            </a:avLst>
          </a:prstGeom>
          <a:blipFill>
            <a:blip r:embed="rId3"/>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Defining What Sin Is</a:t>
            </a:r>
          </a:p>
        </p:txBody>
      </p:sp>
      <p:sp>
        <p:nvSpPr>
          <p:cNvPr id="227" name="Lawlessness 1 John 3:4"/>
          <p:cNvSpPr/>
          <p:nvPr/>
        </p:nvSpPr>
        <p:spPr>
          <a:xfrm>
            <a:off x="1211039" y="4044545"/>
            <a:ext cx="13716001" cy="1471613"/>
          </a:xfrm>
          <a:prstGeom prst="roundRect">
            <a:avLst>
              <a:gd name="adj" fmla="val 34807"/>
            </a:avLst>
          </a:prstGeom>
          <a:gradFill>
            <a:gsLst>
              <a:gs pos="0">
                <a:schemeClr val="accent5">
                  <a:hueOff val="-158059"/>
                  <a:satOff val="-13250"/>
                  <a:lumOff val="10967"/>
                  <a:alpha val="36412"/>
                </a:schemeClr>
              </a:gs>
              <a:gs pos="100000">
                <a:schemeClr val="accent5">
                  <a:hueOff val="-53923"/>
                  <a:lumOff val="-6733"/>
                  <a:alpha val="3641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Lawlessness</a:t>
            </a:r>
            <a:r>
              <a:t> 1 John 3:4</a:t>
            </a:r>
          </a:p>
        </p:txBody>
      </p:sp>
      <p:sp>
        <p:nvSpPr>
          <p:cNvPr id="228" name="All Unrighteousness 1 John 5:17"/>
          <p:cNvSpPr/>
          <p:nvPr/>
        </p:nvSpPr>
        <p:spPr>
          <a:xfrm>
            <a:off x="1211039" y="5950218"/>
            <a:ext cx="13716001" cy="1471613"/>
          </a:xfrm>
          <a:prstGeom prst="roundRect">
            <a:avLst>
              <a:gd name="adj" fmla="val 35369"/>
            </a:avLst>
          </a:prstGeom>
          <a:gradFill>
            <a:gsLst>
              <a:gs pos="0">
                <a:schemeClr val="accent6">
                  <a:hueOff val="-193447"/>
                  <a:satOff val="3713"/>
                  <a:lumOff val="11329"/>
                  <a:alpha val="36412"/>
                </a:schemeClr>
              </a:gs>
              <a:gs pos="100000">
                <a:schemeClr val="accent6">
                  <a:satOff val="1848"/>
                  <a:lumOff val="-15262"/>
                  <a:alpha val="3641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All Unrighteousness</a:t>
            </a:r>
            <a:r>
              <a:t> 1 John 5:17 </a:t>
            </a:r>
          </a:p>
        </p:txBody>
      </p:sp>
      <p:sp>
        <p:nvSpPr>
          <p:cNvPr id="229" name="Missing the mark Rom 3:23"/>
          <p:cNvSpPr/>
          <p:nvPr/>
        </p:nvSpPr>
        <p:spPr>
          <a:xfrm>
            <a:off x="1211039" y="7855891"/>
            <a:ext cx="13716001" cy="1471613"/>
          </a:xfrm>
          <a:prstGeom prst="roundRect">
            <a:avLst>
              <a:gd name="adj" fmla="val 35568"/>
            </a:avLst>
          </a:prstGeom>
          <a:gradFill>
            <a:gsLst>
              <a:gs pos="0">
                <a:schemeClr val="accent3">
                  <a:alpha val="36412"/>
                </a:schemeClr>
              </a:gs>
              <a:gs pos="100000">
                <a:schemeClr val="accent3">
                  <a:satOff val="2194"/>
                  <a:lumOff val="-10817"/>
                  <a:alpha val="3641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Missing the mark</a:t>
            </a:r>
            <a:r>
              <a:t> Rom 3:23</a:t>
            </a:r>
          </a:p>
        </p:txBody>
      </p:sp>
      <p:sp>
        <p:nvSpPr>
          <p:cNvPr id="230" name="If Not Of Faith Rom 14:23"/>
          <p:cNvSpPr/>
          <p:nvPr/>
        </p:nvSpPr>
        <p:spPr>
          <a:xfrm>
            <a:off x="1211039" y="9761563"/>
            <a:ext cx="13716001" cy="1471614"/>
          </a:xfrm>
          <a:prstGeom prst="roundRect">
            <a:avLst>
              <a:gd name="adj" fmla="val 35828"/>
            </a:avLst>
          </a:prstGeom>
          <a:gradFill>
            <a:gsLst>
              <a:gs pos="0">
                <a:schemeClr val="accent4">
                  <a:alpha val="36412"/>
                </a:schemeClr>
              </a:gs>
              <a:gs pos="100000">
                <a:schemeClr val="accent4">
                  <a:hueOff val="-81543"/>
                  <a:satOff val="3097"/>
                  <a:lumOff val="-8662"/>
                  <a:alpha val="3641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If Not Of Faith</a:t>
            </a:r>
            <a:r>
              <a:t> Rom 14:23</a:t>
            </a:r>
          </a:p>
        </p:txBody>
      </p:sp>
      <p:sp>
        <p:nvSpPr>
          <p:cNvPr id="231" name="Omitting Known Duty James 4:17"/>
          <p:cNvSpPr/>
          <p:nvPr/>
        </p:nvSpPr>
        <p:spPr>
          <a:xfrm>
            <a:off x="1211039" y="11667236"/>
            <a:ext cx="13716001" cy="1471614"/>
          </a:xfrm>
          <a:prstGeom prst="roundRect">
            <a:avLst>
              <a:gd name="adj" fmla="val 34706"/>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Omitting Known Duty</a:t>
            </a:r>
            <a:r>
              <a:t> James 4:17</a:t>
            </a:r>
          </a:p>
        </p:txBody>
      </p:sp>
      <p:sp>
        <p:nvSpPr>
          <p:cNvPr id="232" name="Rectangle 16"/>
          <p:cNvSpPr txBox="1"/>
          <p:nvPr/>
        </p:nvSpPr>
        <p:spPr>
          <a:xfrm>
            <a:off x="15506648" y="3966357"/>
            <a:ext cx="8579470" cy="9250681"/>
          </a:xfrm>
          <a:prstGeom prst="rect">
            <a:avLst/>
          </a:prstGeom>
          <a:solidFill>
            <a:schemeClr val="accent6">
              <a:satOff val="1848"/>
              <a:lumOff val="-15262"/>
              <a:alpha val="72420"/>
            </a:schemeClr>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1200"/>
              </a:spcBef>
              <a:buClr>
                <a:srgbClr val="FFFF00"/>
              </a:buClr>
              <a:buFont typeface="Wingdings 2"/>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Requires a certain degree of knowledge &amp; understanding</a:t>
            </a:r>
          </a:p>
          <a:p>
            <a:pPr algn="ctr" defTabSz="1828800">
              <a:lnSpc>
                <a:spcPct val="100000"/>
              </a:lnSpc>
              <a:spcBef>
                <a:spcPts val="1200"/>
              </a:spcBef>
              <a:buClr>
                <a:srgbClr val="FFFF00"/>
              </a:buClr>
              <a:buFont typeface="Wingdings 2"/>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Luke 10:29-37</a:t>
            </a:r>
          </a:p>
          <a:p>
            <a:pPr algn="ctr" defTabSz="1828800">
              <a:lnSpc>
                <a:spcPct val="100000"/>
              </a:lnSpc>
              <a:spcBef>
                <a:spcPts val="0"/>
              </a:spcBef>
              <a:buClr>
                <a:srgbClr val="FFFF00"/>
              </a:buClr>
              <a:buFont typeface="Wingdings 2"/>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Opportunity</a:t>
            </a:r>
          </a:p>
          <a:p>
            <a:pPr algn="ctr" defTabSz="1828800">
              <a:lnSpc>
                <a:spcPct val="100000"/>
              </a:lnSpc>
              <a:spcBef>
                <a:spcPts val="0"/>
              </a:spcBef>
              <a:buClr>
                <a:srgbClr val="FFFF00"/>
              </a:buClr>
              <a:buFont typeface="Wingdings 2"/>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a:t>
            </a:r>
          </a:p>
          <a:p>
            <a:pPr algn="ctr" defTabSz="1828800">
              <a:lnSpc>
                <a:spcPct val="100000"/>
              </a:lnSpc>
              <a:spcBef>
                <a:spcPts val="0"/>
              </a:spcBef>
              <a:buClr>
                <a:srgbClr val="FFFF00"/>
              </a:buClr>
              <a:buFont typeface="Wingdings 2"/>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Ability</a:t>
            </a:r>
          </a:p>
          <a:p>
            <a:pPr algn="ctr" defTabSz="1828800">
              <a:lnSpc>
                <a:spcPct val="100000"/>
              </a:lnSpc>
              <a:spcBef>
                <a:spcPts val="0"/>
              </a:spcBef>
              <a:buClr>
                <a:srgbClr val="FFFF00"/>
              </a:buClr>
              <a:buFont typeface="Wingdings 2"/>
              <a:defRPr>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 Responsibility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2"/>
                                        </p:tgtEl>
                                        <p:attrNameLst>
                                          <p:attrName>style.visibility</p:attrName>
                                        </p:attrNameLst>
                                      </p:cBhvr>
                                      <p:to>
                                        <p:strVal val="visible"/>
                                      </p:to>
                                    </p:set>
                                    <p:animEffect filter="fade" transition="in">
                                      <p:cBhvr>
                                        <p:cTn id="7" dur="5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Defining What Sin Is"/>
          <p:cNvSpPr/>
          <p:nvPr/>
        </p:nvSpPr>
        <p:spPr>
          <a:xfrm>
            <a:off x="5734178" y="347382"/>
            <a:ext cx="12915644" cy="1607345"/>
          </a:xfrm>
          <a:prstGeom prst="roundRect">
            <a:avLst>
              <a:gd name="adj" fmla="val 16667"/>
            </a:avLst>
          </a:prstGeom>
          <a:blipFill>
            <a:blip r:embed="rId2"/>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sz="8600">
                <a:solidFill>
                  <a:srgbClr val="FFFFFF"/>
                </a:solidFill>
                <a:effectLst>
                  <a:outerShdw sx="100000" sy="100000" kx="0" ky="0" algn="b" rotWithShape="0" blurRad="63500" dist="63500" dir="2909407">
                    <a:srgbClr val="000000">
                      <a:alpha val="80000"/>
                    </a:srgbClr>
                  </a:outerShdw>
                </a:effectLst>
                <a:latin typeface="Gill Sans"/>
                <a:ea typeface="Gill Sans"/>
                <a:cs typeface="Gill Sans"/>
                <a:sym typeface="Gill Sans"/>
              </a:defRPr>
            </a:lvl1pPr>
          </a:lstStyle>
          <a:p>
            <a:pPr/>
            <a:r>
              <a:t>Defining What Sin Is</a:t>
            </a:r>
          </a:p>
        </p:txBody>
      </p:sp>
      <p:sp>
        <p:nvSpPr>
          <p:cNvPr id="235" name="Lawlessness 1 John 3:4"/>
          <p:cNvSpPr/>
          <p:nvPr/>
        </p:nvSpPr>
        <p:spPr>
          <a:xfrm>
            <a:off x="1211039" y="4044545"/>
            <a:ext cx="13716001" cy="1471613"/>
          </a:xfrm>
          <a:prstGeom prst="roundRect">
            <a:avLst>
              <a:gd name="adj" fmla="val 34807"/>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Lawlessness</a:t>
            </a:r>
            <a:r>
              <a:t> 1 John 3:4</a:t>
            </a:r>
          </a:p>
        </p:txBody>
      </p:sp>
      <p:sp>
        <p:nvSpPr>
          <p:cNvPr id="236" name="All Unrighteousness 1 John 5:17"/>
          <p:cNvSpPr/>
          <p:nvPr/>
        </p:nvSpPr>
        <p:spPr>
          <a:xfrm>
            <a:off x="1211039" y="5950218"/>
            <a:ext cx="13716001" cy="1471613"/>
          </a:xfrm>
          <a:prstGeom prst="roundRect">
            <a:avLst>
              <a:gd name="adj" fmla="val 35369"/>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All Unrighteousness</a:t>
            </a:r>
            <a:r>
              <a:t> 1 John 5:17 </a:t>
            </a:r>
          </a:p>
        </p:txBody>
      </p:sp>
      <p:sp>
        <p:nvSpPr>
          <p:cNvPr id="237" name="Missing the mark Rom 3:23"/>
          <p:cNvSpPr/>
          <p:nvPr/>
        </p:nvSpPr>
        <p:spPr>
          <a:xfrm>
            <a:off x="1211039" y="7855891"/>
            <a:ext cx="13716001" cy="1471613"/>
          </a:xfrm>
          <a:prstGeom prst="roundRect">
            <a:avLst>
              <a:gd name="adj" fmla="val 35568"/>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Missing the mark</a:t>
            </a:r>
            <a:r>
              <a:t> Rom 3:23</a:t>
            </a:r>
          </a:p>
        </p:txBody>
      </p:sp>
      <p:sp>
        <p:nvSpPr>
          <p:cNvPr id="238" name="If Not Of Faith Rom 14:23"/>
          <p:cNvSpPr/>
          <p:nvPr/>
        </p:nvSpPr>
        <p:spPr>
          <a:xfrm>
            <a:off x="1211039" y="9761563"/>
            <a:ext cx="13716001" cy="1471614"/>
          </a:xfrm>
          <a:prstGeom prst="roundRect">
            <a:avLst>
              <a:gd name="adj" fmla="val 35828"/>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63500" dist="25400" dir="5400000">
              <a:srgbClr val="000000">
                <a:alpha val="35619"/>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If Not Of Faith</a:t>
            </a:r>
            <a:r>
              <a:t> Rom 14:23</a:t>
            </a:r>
          </a:p>
        </p:txBody>
      </p:sp>
      <p:sp>
        <p:nvSpPr>
          <p:cNvPr id="239" name="Omitting Known Duty James 4:17"/>
          <p:cNvSpPr/>
          <p:nvPr/>
        </p:nvSpPr>
        <p:spPr>
          <a:xfrm>
            <a:off x="1211039" y="11667236"/>
            <a:ext cx="13716001" cy="1471614"/>
          </a:xfrm>
          <a:prstGeom prst="roundRect">
            <a:avLst>
              <a:gd name="adj" fmla="val 34706"/>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sz="6000">
                <a:solidFill>
                  <a:srgbClr val="FFFFFF"/>
                </a:solidFill>
                <a:effectLst>
                  <a:outerShdw sx="100000" sy="100000" kx="0" ky="0" algn="b" rotWithShape="0" blurRad="38100" dist="12700" dir="5400000">
                    <a:srgbClr val="000000">
                      <a:alpha val="80000"/>
                    </a:srgbClr>
                  </a:outerShdw>
                </a:effectLst>
                <a:latin typeface="Century Gothic"/>
                <a:ea typeface="Century Gothic"/>
                <a:cs typeface="Century Gothic"/>
                <a:sym typeface="Century Gothic"/>
              </a:defRPr>
            </a:pPr>
            <a:r>
              <a:rPr b="1"/>
              <a:t>Omitting Known Duty</a:t>
            </a:r>
            <a:r>
              <a:t> James 4:17</a:t>
            </a:r>
          </a:p>
        </p:txBody>
      </p:sp>
      <p:pic>
        <p:nvPicPr>
          <p:cNvPr id="240" name="Image" descr="Image"/>
          <p:cNvPicPr>
            <a:picLocks noChangeAspect="1"/>
          </p:cNvPicPr>
          <p:nvPr/>
        </p:nvPicPr>
        <p:blipFill>
          <a:blip r:embed="rId3">
            <a:extLst/>
          </a:blip>
          <a:stretch>
            <a:fillRect/>
          </a:stretch>
        </p:blipFill>
        <p:spPr>
          <a:xfrm>
            <a:off x="8600515" y="597228"/>
            <a:ext cx="15795063" cy="132463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