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media/image2.jpeg" ContentType="image/jpeg"/>
  <Override PartName="/ppt/media/image3.jpeg" ContentType="image/jpeg"/>
  <Override PartName="/ppt/media/image4.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1pPr>
    <a:lvl2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2pPr>
    <a:lvl3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3pPr>
    <a:lvl4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4pPr>
    <a:lvl5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5pPr>
    <a:lvl6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6pPr>
    <a:lvl7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7pPr>
    <a:lvl8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8pPr>
    <a:lvl9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2" name="Shape 172"/>
          <p:cNvSpPr/>
          <p:nvPr>
            <p:ph type="sldImg"/>
          </p:nvPr>
        </p:nvSpPr>
        <p:spPr>
          <a:xfrm>
            <a:off x="1143000" y="685800"/>
            <a:ext cx="4572000" cy="3429000"/>
          </a:xfrm>
          <a:prstGeom prst="rect">
            <a:avLst/>
          </a:prstGeom>
        </p:spPr>
        <p:txBody>
          <a:bodyPr/>
          <a:lstStyle/>
          <a:p>
            <a:pPr/>
          </a:p>
        </p:txBody>
      </p:sp>
      <p:sp>
        <p:nvSpPr>
          <p:cNvPr id="173" name="Shape 17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673100" y="2870200"/>
            <a:ext cx="23050500" cy="4559300"/>
          </a:xfrm>
          <a:prstGeom prst="rect">
            <a:avLst/>
          </a:prstGeom>
        </p:spPr>
        <p:txBody>
          <a:bodyPr anchor="b"/>
          <a:lstStyle/>
          <a:p>
            <a:pPr/>
            <a:r>
              <a:t>Title Text</a:t>
            </a:r>
          </a:p>
        </p:txBody>
      </p:sp>
      <p:sp>
        <p:nvSpPr>
          <p:cNvPr id="12" name="Body Level One…"/>
          <p:cNvSpPr txBox="1"/>
          <p:nvPr>
            <p:ph type="body" sz="quarter" idx="1"/>
          </p:nvPr>
        </p:nvSpPr>
        <p:spPr>
          <a:xfrm>
            <a:off x="673100" y="7416800"/>
            <a:ext cx="23050500" cy="18161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93" name="Body Level One…"/>
          <p:cNvSpPr txBox="1"/>
          <p:nvPr>
            <p:ph type="body" idx="1"/>
          </p:nvPr>
        </p:nvSpPr>
        <p:spPr>
          <a:xfrm>
            <a:off x="1435100" y="1066800"/>
            <a:ext cx="21501100" cy="11557000"/>
          </a:xfrm>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01" name="Close-up of Ducati motorcycle engine components"/>
          <p:cNvSpPr/>
          <p:nvPr>
            <p:ph type="pic" sz="half" idx="21"/>
          </p:nvPr>
        </p:nvSpPr>
        <p:spPr>
          <a:xfrm>
            <a:off x="12420509" y="5714207"/>
            <a:ext cx="11023601" cy="8255001"/>
          </a:xfrm>
          <a:prstGeom prst="rect">
            <a:avLst/>
          </a:prstGeom>
        </p:spPr>
        <p:txBody>
          <a:bodyPr lIns="91439" tIns="45719" rIns="91439" bIns="45719" anchor="t">
            <a:noAutofit/>
          </a:bodyPr>
          <a:lstStyle/>
          <a:p>
            <a:pPr/>
          </a:p>
        </p:txBody>
      </p:sp>
      <p:sp>
        <p:nvSpPr>
          <p:cNvPr id="102" name="Close-up of Ducati motorcycle gas cap"/>
          <p:cNvSpPr/>
          <p:nvPr>
            <p:ph type="pic" sz="half" idx="22"/>
          </p:nvPr>
        </p:nvSpPr>
        <p:spPr>
          <a:xfrm>
            <a:off x="12420600" y="-673100"/>
            <a:ext cx="11023600" cy="8255000"/>
          </a:xfrm>
          <a:prstGeom prst="rect">
            <a:avLst/>
          </a:prstGeom>
        </p:spPr>
        <p:txBody>
          <a:bodyPr lIns="91439" tIns="45719" rIns="91439" bIns="45719" anchor="t">
            <a:noAutofit/>
          </a:bodyPr>
          <a:lstStyle/>
          <a:p>
            <a:pPr/>
          </a:p>
        </p:txBody>
      </p:sp>
      <p:sp>
        <p:nvSpPr>
          <p:cNvPr id="103" name="Black and white photo of Ducati motorcycle engine components"/>
          <p:cNvSpPr/>
          <p:nvPr>
            <p:ph type="pic" idx="23"/>
          </p:nvPr>
        </p:nvSpPr>
        <p:spPr>
          <a:xfrm>
            <a:off x="-825499" y="-2108200"/>
            <a:ext cx="13804901" cy="18443211"/>
          </a:xfrm>
          <a:prstGeom prst="rect">
            <a:avLst/>
          </a:prstGeom>
        </p:spPr>
        <p:txBody>
          <a:bodyPr lIns="91439" tIns="45719" rIns="91439" bIns="45719" anchor="t">
            <a:noAutofit/>
          </a:bodyPr>
          <a:lstStyle/>
          <a:p>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1" name="–Johnny Appleseed"/>
          <p:cNvSpPr txBox="1"/>
          <p:nvPr>
            <p:ph type="body" sz="quarter" idx="21"/>
          </p:nvPr>
        </p:nvSpPr>
        <p:spPr>
          <a:xfrm>
            <a:off x="2387600" y="8001000"/>
            <a:ext cx="19621500" cy="647700"/>
          </a:xfrm>
          <a:prstGeom prst="rect">
            <a:avLst/>
          </a:prstGeom>
        </p:spPr>
        <p:txBody>
          <a:bodyPr anchor="t">
            <a:spAutoFit/>
          </a:bodyPr>
          <a:lstStyle>
            <a:lvl1pPr marL="0" indent="0" algn="ctr">
              <a:spcBef>
                <a:spcPts val="0"/>
              </a:spcBef>
              <a:buSzTx/>
              <a:buNone/>
              <a:defRPr sz="3800"/>
            </a:lvl1pPr>
          </a:lstStyle>
          <a:p>
            <a:pPr/>
            <a:r>
              <a:t>–Johnny Appleseed</a:t>
            </a:r>
          </a:p>
        </p:txBody>
      </p:sp>
      <p:sp>
        <p:nvSpPr>
          <p:cNvPr id="112" name="“Type a quote here.”"/>
          <p:cNvSpPr txBox="1"/>
          <p:nvPr>
            <p:ph type="body" sz="quarter" idx="22"/>
          </p:nvPr>
        </p:nvSpPr>
        <p:spPr>
          <a:xfrm>
            <a:off x="2374900" y="5892800"/>
            <a:ext cx="19621500" cy="850900"/>
          </a:xfrm>
          <a:prstGeom prst="rect">
            <a:avLst/>
          </a:prstGeom>
        </p:spPr>
        <p:txBody>
          <a:bodyPr>
            <a:spAutoFit/>
          </a:bodyPr>
          <a:lstStyle>
            <a:lvl1pPr marL="0" indent="0" algn="ctr">
              <a:spcBef>
                <a:spcPts val="0"/>
              </a:spcBef>
              <a:buSzTx/>
              <a:buNone/>
            </a:lvl1pPr>
          </a:lstStyle>
          <a:p>
            <a:pPr/>
            <a:r>
              <a:t>“Type a quote here.”</a:t>
            </a: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20" name="Front view of a red Ducati motorcycle against a black background"/>
          <p:cNvSpPr/>
          <p:nvPr>
            <p:ph type="pic" idx="21"/>
          </p:nvPr>
        </p:nvSpPr>
        <p:spPr>
          <a:xfrm>
            <a:off x="0" y="0"/>
            <a:ext cx="24384000" cy="13716000"/>
          </a:xfrm>
          <a:prstGeom prst="rect">
            <a:avLst/>
          </a:prstGeom>
        </p:spPr>
        <p:txBody>
          <a:bodyPr lIns="91439" tIns="45719" rIns="91439" bIns="45719" anchor="t">
            <a:noAutofit/>
          </a:bodyPr>
          <a:lstStyle/>
          <a:p>
            <a:pPr/>
          </a:p>
        </p:txBody>
      </p:sp>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pic>
        <p:nvPicPr>
          <p:cNvPr id="135" name="Picture 2" descr="Picture 2"/>
          <p:cNvPicPr>
            <a:picLocks noChangeAspect="1"/>
          </p:cNvPicPr>
          <p:nvPr/>
        </p:nvPicPr>
        <p:blipFill>
          <a:blip r:embed="rId2">
            <a:extLst/>
          </a:blip>
          <a:stretch>
            <a:fillRect/>
          </a:stretch>
        </p:blipFill>
        <p:spPr>
          <a:xfrm>
            <a:off x="3047998" y="-2"/>
            <a:ext cx="18288003" cy="13716003"/>
          </a:xfrm>
          <a:prstGeom prst="rect">
            <a:avLst/>
          </a:prstGeom>
          <a:ln w="12700">
            <a:miter lim="400000"/>
          </a:ln>
        </p:spPr>
      </p:pic>
      <p:sp>
        <p:nvSpPr>
          <p:cNvPr id="136" name="Slide Number"/>
          <p:cNvSpPr txBox="1"/>
          <p:nvPr>
            <p:ph type="sldNum" sz="quarter" idx="2"/>
          </p:nvPr>
        </p:nvSpPr>
        <p:spPr>
          <a:xfrm>
            <a:off x="20861024" y="124461"/>
            <a:ext cx="474978" cy="513078"/>
          </a:xfrm>
          <a:prstGeom prst="rect">
            <a:avLst/>
          </a:prstGeom>
        </p:spPr>
        <p:txBody>
          <a:bodyPr lIns="91438" tIns="91438" rIns="91438" bIns="91438" anchor="ctr"/>
          <a:lstStyle>
            <a:lvl1pPr algn="r" defTabSz="1828800">
              <a:defRPr sz="2200">
                <a:solidFill>
                  <a:srgbClr val="000000"/>
                </a:solidFill>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3" name="Slide Number"/>
          <p:cNvSpPr txBox="1"/>
          <p:nvPr>
            <p:ph type="sldNum" sz="quarter" idx="2"/>
          </p:nvPr>
        </p:nvSpPr>
        <p:spPr>
          <a:xfrm>
            <a:off x="11952882" y="12662296"/>
            <a:ext cx="460376" cy="498476"/>
          </a:xfrm>
          <a:prstGeom prst="rect">
            <a:avLst/>
          </a:prstGeom>
        </p:spPr>
        <p:txBody>
          <a:bodyPr lIns="71437" tIns="71437" rIns="71437" bIns="71437" anchor="t"/>
          <a:lstStyle>
            <a:lvl1pPr defTabSz="821531">
              <a:defRPr>
                <a:solidFill>
                  <a:srgbClr val="6F6A5A"/>
                </a:solidFill>
                <a:latin typeface="Cochin"/>
                <a:ea typeface="Cochin"/>
                <a:cs typeface="Cochin"/>
                <a:sym typeface="Coc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0" name="Image"/>
          <p:cNvSpPr/>
          <p:nvPr>
            <p:ph type="pic" idx="21"/>
          </p:nvPr>
        </p:nvSpPr>
        <p:spPr>
          <a:xfrm>
            <a:off x="3048000" y="0"/>
            <a:ext cx="18288000" cy="13716000"/>
          </a:xfrm>
          <a:prstGeom prst="rect">
            <a:avLst/>
          </a:prstGeom>
        </p:spPr>
        <p:txBody>
          <a:bodyPr lIns="91439" tIns="45719" rIns="91439" bIns="45719" anchor="t">
            <a:noAutofit/>
          </a:bodyPr>
          <a:lstStyle/>
          <a:p>
            <a:pPr/>
          </a:p>
        </p:txBody>
      </p:sp>
      <p:sp>
        <p:nvSpPr>
          <p:cNvPr id="151" name="Slide Number"/>
          <p:cNvSpPr txBox="1"/>
          <p:nvPr>
            <p:ph type="sldNum" sz="quarter" idx="2"/>
          </p:nvPr>
        </p:nvSpPr>
        <p:spPr>
          <a:xfrm>
            <a:off x="11952882" y="12662296"/>
            <a:ext cx="460376" cy="498476"/>
          </a:xfrm>
          <a:prstGeom prst="rect">
            <a:avLst/>
          </a:prstGeom>
        </p:spPr>
        <p:txBody>
          <a:bodyPr lIns="71437" tIns="71437" rIns="71437" bIns="71437" anchor="t"/>
          <a:lstStyle>
            <a:lvl1pPr defTabSz="821531">
              <a:defRPr>
                <a:solidFill>
                  <a:srgbClr val="6F6A5A"/>
                </a:solidFill>
                <a:latin typeface="Cochin"/>
                <a:ea typeface="Cochin"/>
                <a:cs typeface="Cochin"/>
                <a:sym typeface="Coc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8" name="Close-up of a monarch caterpillar on a partially-eaten leaf"/>
          <p:cNvSpPr/>
          <p:nvPr>
            <p:ph type="pic" idx="21"/>
          </p:nvPr>
        </p:nvSpPr>
        <p:spPr>
          <a:xfrm>
            <a:off x="2247" y="-939800"/>
            <a:ext cx="24384005" cy="16827500"/>
          </a:xfrm>
          <a:prstGeom prst="rect">
            <a:avLst/>
          </a:prstGeom>
        </p:spPr>
        <p:txBody>
          <a:bodyPr lIns="91439" tIns="45719" rIns="91439" bIns="45719" anchor="t">
            <a:noAutofit/>
          </a:bodyPr>
          <a:lstStyle/>
          <a:p>
            <a:pPr/>
          </a:p>
        </p:txBody>
      </p:sp>
      <p:sp>
        <p:nvSpPr>
          <p:cNvPr id="159" name="Slide Number"/>
          <p:cNvSpPr txBox="1"/>
          <p:nvPr>
            <p:ph type="sldNum" sz="quarter" idx="2"/>
          </p:nvPr>
        </p:nvSpPr>
        <p:spPr>
          <a:xfrm>
            <a:off x="11936944" y="13008841"/>
            <a:ext cx="508351" cy="567459"/>
          </a:xfrm>
          <a:prstGeom prst="rect">
            <a:avLst/>
          </a:prstGeom>
        </p:spPr>
        <p:txBody>
          <a:bodyPr/>
          <a:lstStyle>
            <a:lvl1pPr defTabSz="647700">
              <a:defRPr>
                <a:solidFill>
                  <a:srgbClr val="FFFFFF"/>
                </a:solidFill>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166" name="Slide Number"/>
          <p:cNvSpPr txBox="1"/>
          <p:nvPr>
            <p:ph type="sldNum" sz="quarter" idx="2"/>
          </p:nvPr>
        </p:nvSpPr>
        <p:spPr>
          <a:xfrm>
            <a:off x="22496303" y="12753103"/>
            <a:ext cx="668497" cy="649447"/>
          </a:xfrm>
          <a:prstGeom prst="rect">
            <a:avLst/>
          </a:prstGeom>
        </p:spPr>
        <p:txBody>
          <a:bodyPr lIns="121919" tIns="121919" rIns="121919" bIns="121919" anchor="ctr"/>
          <a:lstStyle>
            <a:lvl1pPr algn="r" defTabSz="2438400">
              <a:defRPr sz="32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Profile view of a red Ducati motorcycle"/>
          <p:cNvSpPr/>
          <p:nvPr>
            <p:ph type="pic" idx="21"/>
          </p:nvPr>
        </p:nvSpPr>
        <p:spPr>
          <a:xfrm>
            <a:off x="4280774" y="-1688429"/>
            <a:ext cx="15829857" cy="11849101"/>
          </a:xfrm>
          <a:prstGeom prst="rect">
            <a:avLst/>
          </a:prstGeom>
        </p:spPr>
        <p:txBody>
          <a:bodyPr lIns="91439" tIns="45719" rIns="91439" bIns="45719" anchor="t">
            <a:noAutofit/>
          </a:bodyPr>
          <a:lstStyle/>
          <a:p>
            <a:pPr/>
          </a:p>
        </p:txBody>
      </p:sp>
      <p:sp>
        <p:nvSpPr>
          <p:cNvPr id="21" name="Title Text"/>
          <p:cNvSpPr txBox="1"/>
          <p:nvPr>
            <p:ph type="title"/>
          </p:nvPr>
        </p:nvSpPr>
        <p:spPr>
          <a:xfrm>
            <a:off x="2387600" y="9728200"/>
            <a:ext cx="19621500" cy="1803400"/>
          </a:xfrm>
          <a:prstGeom prst="rect">
            <a:avLst/>
          </a:prstGeom>
        </p:spPr>
        <p:txBody>
          <a:bodyPr/>
          <a:lstStyle/>
          <a:p>
            <a:pPr/>
            <a:r>
              <a:t>Title Text</a:t>
            </a:r>
          </a:p>
        </p:txBody>
      </p:sp>
      <p:sp>
        <p:nvSpPr>
          <p:cNvPr id="22" name="Body Level One…"/>
          <p:cNvSpPr txBox="1"/>
          <p:nvPr>
            <p:ph type="body" sz="quarter" idx="1"/>
          </p:nvPr>
        </p:nvSpPr>
        <p:spPr>
          <a:xfrm>
            <a:off x="2387600" y="11518900"/>
            <a:ext cx="19621500" cy="16002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673100" y="4572000"/>
            <a:ext cx="23050500" cy="45593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Front view of a red Ducati motorcycle"/>
          <p:cNvSpPr/>
          <p:nvPr>
            <p:ph type="pic" idx="21"/>
          </p:nvPr>
        </p:nvSpPr>
        <p:spPr>
          <a:xfrm>
            <a:off x="10590462" y="1511300"/>
            <a:ext cx="13644824" cy="12128732"/>
          </a:xfrm>
          <a:prstGeom prst="rect">
            <a:avLst/>
          </a:prstGeom>
        </p:spPr>
        <p:txBody>
          <a:bodyPr lIns="91439" tIns="45719" rIns="91439" bIns="45719" anchor="t">
            <a:noAutofit/>
          </a:bodyPr>
          <a:lstStyle/>
          <a:p>
            <a:pPr/>
          </a:p>
        </p:txBody>
      </p:sp>
      <p:sp>
        <p:nvSpPr>
          <p:cNvPr id="39" name="Title Text"/>
          <p:cNvSpPr txBox="1"/>
          <p:nvPr>
            <p:ph type="title"/>
          </p:nvPr>
        </p:nvSpPr>
        <p:spPr>
          <a:xfrm>
            <a:off x="673100" y="1435100"/>
            <a:ext cx="11049000" cy="5461000"/>
          </a:xfrm>
          <a:prstGeom prst="rect">
            <a:avLst/>
          </a:prstGeom>
        </p:spPr>
        <p:txBody>
          <a:bodyPr anchor="b"/>
          <a:lstStyle/>
          <a:p>
            <a:pPr/>
            <a:r>
              <a:t>Title Text</a:t>
            </a:r>
          </a:p>
        </p:txBody>
      </p:sp>
      <p:sp>
        <p:nvSpPr>
          <p:cNvPr id="40" name="Body Level One…"/>
          <p:cNvSpPr txBox="1"/>
          <p:nvPr>
            <p:ph type="body" sz="quarter" idx="1"/>
          </p:nvPr>
        </p:nvSpPr>
        <p:spPr>
          <a:xfrm>
            <a:off x="673100" y="6870700"/>
            <a:ext cx="11049000" cy="54610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Front view of a red Ducati motorcycle"/>
          <p:cNvSpPr/>
          <p:nvPr>
            <p:ph type="pic" sz="half" idx="21"/>
          </p:nvPr>
        </p:nvSpPr>
        <p:spPr>
          <a:xfrm>
            <a:off x="11814854" y="3233783"/>
            <a:ext cx="11753235" cy="10447317"/>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5" name="Title Text"/>
          <p:cNvSpPr txBox="1"/>
          <p:nvPr>
            <p:ph type="title"/>
          </p:nvPr>
        </p:nvSpPr>
        <p:spPr>
          <a:prstGeom prst="rect">
            <a:avLst/>
          </a:prstGeom>
        </p:spPr>
        <p:txBody>
          <a:bodyPr/>
          <a:lstStyle/>
          <a:p>
            <a:pPr/>
            <a:r>
              <a:t>Title Text</a:t>
            </a:r>
          </a:p>
        </p:txBody>
      </p:sp>
      <p:sp>
        <p:nvSpPr>
          <p:cNvPr id="76"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4" name="Title Text"/>
          <p:cNvSpPr txBox="1"/>
          <p:nvPr>
            <p:ph type="title"/>
          </p:nvPr>
        </p:nvSpPr>
        <p:spPr>
          <a:prstGeom prst="rect">
            <a:avLst/>
          </a:prstGeom>
        </p:spPr>
        <p:txBody>
          <a:bodyPr/>
          <a:lstStyle/>
          <a:p>
            <a:pPr/>
            <a:r>
              <a:t>Title Text</a:t>
            </a:r>
          </a:p>
        </p:txBody>
      </p:sp>
      <p:sp>
        <p:nvSpPr>
          <p:cNvPr id="85"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73100" y="355600"/>
            <a:ext cx="23050500" cy="342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673100" y="3835400"/>
            <a:ext cx="23050500" cy="8864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76100" y="13081000"/>
            <a:ext cx="419100" cy="457200"/>
          </a:xfrm>
          <a:prstGeom prst="rect">
            <a:avLst/>
          </a:prstGeom>
          <a:ln w="12700">
            <a:miter lim="400000"/>
          </a:ln>
        </p:spPr>
        <p:txBody>
          <a:bodyPr wrap="none" lIns="50800" tIns="50800" rIns="50800" bIns="50800" anchor="b">
            <a:spAutoFit/>
          </a:bodyPr>
          <a:lstStyle>
            <a:lvl1pPr algn="ctr">
              <a:lnSpc>
                <a:spcPct val="100000"/>
              </a:lnSpc>
              <a:spcBef>
                <a:spcPts val="0"/>
              </a:spcBef>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1pPr>
      <a:lvl2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2pPr>
      <a:lvl3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3pPr>
      <a:lvl4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4pPr>
      <a:lvl5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5pPr>
      <a:lvl6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6pPr>
      <a:lvl7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7pPr>
      <a:lvl8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8pPr>
      <a:lvl9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9pPr>
    </p:titleStyle>
    <p:bodyStyle>
      <a:lvl1pPr marL="584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1pPr>
      <a:lvl2pPr marL="1168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2pPr>
      <a:lvl3pPr marL="1752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3pPr>
      <a:lvl4pPr marL="2336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4pPr>
      <a:lvl5pPr marL="29210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5pPr>
      <a:lvl6pPr marL="3505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6pPr>
      <a:lvl7pPr marL="4089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7pPr>
      <a:lvl8pPr marL="4673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8pPr>
      <a:lvl9pPr marL="5257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tif"/><Relationship Id="rId3" Type="http://schemas.openxmlformats.org/officeDocument/2006/relationships/image" Target="../media/image1.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tif"/><Relationship Id="rId3" Type="http://schemas.openxmlformats.org/officeDocument/2006/relationships/image" Target="../media/image1.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tif"/><Relationship Id="rId3" Type="http://schemas.openxmlformats.org/officeDocument/2006/relationships/image" Target="../media/image1.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tif"/><Relationship Id="rId3" Type="http://schemas.openxmlformats.org/officeDocument/2006/relationships/image" Target="../media/image1.png"/><Relationship Id="rId4" Type="http://schemas.openxmlformats.org/officeDocument/2006/relationships/hyperlink" Target="http://www.alexanderchurchofchrist.com" TargetMode="Externa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5" name="Front view of a red Ducati motorcycle against a black background" descr="Front view of a red Ducati motorcycle against a black background"/>
          <p:cNvPicPr>
            <a:picLocks noChangeAspect="1"/>
          </p:cNvPicPr>
          <p:nvPr>
            <p:ph type="pic" idx="21"/>
          </p:nvPr>
        </p:nvPicPr>
        <p:blipFill>
          <a:blip r:embed="rId2">
            <a:extLst/>
          </a:blip>
          <a:srcRect l="1217" t="19927" r="1613" b="30439"/>
          <a:stretch>
            <a:fillRect/>
          </a:stretch>
        </p:blipFill>
        <p:spPr>
          <a:xfrm>
            <a:off x="-25360" y="12805"/>
            <a:ext cx="24434720" cy="13690389"/>
          </a:xfrm>
          <a:prstGeom prst="rect">
            <a:avLst/>
          </a:prstGeom>
        </p:spPr>
      </p:pic>
      <p:pic>
        <p:nvPicPr>
          <p:cNvPr id="176" name="pasted-movie.png" descr="pasted-movie.png"/>
          <p:cNvPicPr>
            <a:picLocks noChangeAspect="1"/>
          </p:cNvPicPr>
          <p:nvPr/>
        </p:nvPicPr>
        <p:blipFill>
          <a:blip r:embed="rId3">
            <a:extLst/>
          </a:blip>
          <a:stretch>
            <a:fillRect/>
          </a:stretch>
        </p:blipFill>
        <p:spPr>
          <a:xfrm>
            <a:off x="273248" y="5789414"/>
            <a:ext cx="23837420" cy="2137149"/>
          </a:xfrm>
          <a:prstGeom prst="rect">
            <a:avLst/>
          </a:prstGeom>
          <a:ln w="12700">
            <a:miter lim="400000"/>
          </a:ln>
        </p:spPr>
      </p:pic>
      <p:sp>
        <p:nvSpPr>
          <p:cNvPr id="177" name="(Ephesians 1:1-14)"/>
          <p:cNvSpPr txBox="1"/>
          <p:nvPr/>
        </p:nvSpPr>
        <p:spPr>
          <a:xfrm>
            <a:off x="14951366" y="12027490"/>
            <a:ext cx="9013851" cy="1439442"/>
          </a:xfrm>
          <a:prstGeom prst="rect">
            <a:avLst/>
          </a:prstGeom>
          <a:ln w="12700">
            <a:miter lim="400000"/>
          </a:ln>
          <a:effectLst>
            <a:outerShdw sx="100000" sy="100000" kx="0" ky="0" algn="b" rotWithShape="0" blurRad="88900" dist="88900" dir="2689080">
              <a:srgbClr val="000000"/>
            </a:outerShdw>
          </a:effectLst>
          <a:extLst>
            <a:ext uri="{C572A759-6A51-4108-AA02-DFA0A04FC94B}">
              <ma14:wrappingTextBoxFlag xmlns:ma14="http://schemas.microsoft.com/office/mac/drawingml/2011/main" val="1"/>
            </a:ext>
          </a:extLst>
        </p:spPr>
        <p:txBody>
          <a:bodyPr wrap="none" lIns="71437" tIns="71437" rIns="71437" bIns="71437" anchor="ctr">
            <a:spAutoFit/>
          </a:bodyPr>
          <a:lstStyle>
            <a:lvl1pPr algn="ctr" defTabSz="821531">
              <a:lnSpc>
                <a:spcPct val="100000"/>
              </a:lnSpc>
              <a:spcBef>
                <a:spcPts val="0"/>
              </a:spcBef>
              <a:defRPr sz="9200">
                <a:solidFill>
                  <a:srgbClr val="FFFFFF"/>
                </a:solidFill>
                <a:effectLst>
                  <a:outerShdw sx="100000" sy="100000" kx="0" ky="0" algn="b" rotWithShape="0" blurRad="50800" dist="63500" dir="3748168">
                    <a:srgbClr val="000000"/>
                  </a:outerShdw>
                </a:effectLst>
                <a:latin typeface="Times New Roman"/>
                <a:ea typeface="Times New Roman"/>
                <a:cs typeface="Times New Roman"/>
                <a:sym typeface="Times New Roman"/>
              </a:defRPr>
            </a:lvl1pPr>
          </a:lstStyle>
          <a:p>
            <a:pPr/>
            <a:r>
              <a:t>(Ephesians 1:1-14)</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7" name="pasted-movie.png" descr="pasted-movie.png"/>
          <p:cNvPicPr>
            <a:picLocks noChangeAspect="1"/>
          </p:cNvPicPr>
          <p:nvPr/>
        </p:nvPicPr>
        <p:blipFill>
          <a:blip r:embed="rId2">
            <a:extLst/>
          </a:blip>
          <a:stretch>
            <a:fillRect/>
          </a:stretch>
        </p:blipFill>
        <p:spPr>
          <a:xfrm>
            <a:off x="273290" y="13655"/>
            <a:ext cx="23837420" cy="2137149"/>
          </a:xfrm>
          <a:prstGeom prst="rect">
            <a:avLst/>
          </a:prstGeom>
          <a:ln w="12700">
            <a:miter lim="400000"/>
          </a:ln>
        </p:spPr>
      </p:pic>
      <p:pic>
        <p:nvPicPr>
          <p:cNvPr id="218" name="Image" descr="Image"/>
          <p:cNvPicPr>
            <a:picLocks noChangeAspect="0"/>
          </p:cNvPicPr>
          <p:nvPr/>
        </p:nvPicPr>
        <p:blipFill>
          <a:blip r:embed="rId3">
            <a:extLst/>
          </a:blip>
          <a:stretch>
            <a:fillRect/>
          </a:stretch>
        </p:blipFill>
        <p:spPr>
          <a:xfrm>
            <a:off x="583253" y="2265824"/>
            <a:ext cx="10211462" cy="11126282"/>
          </a:xfrm>
          <a:prstGeom prst="rect">
            <a:avLst/>
          </a:prstGeom>
        </p:spPr>
      </p:pic>
      <p:sp>
        <p:nvSpPr>
          <p:cNvPr id="219" name="Ephesians 1:5–6 (NKJV)…"/>
          <p:cNvSpPr txBox="1"/>
          <p:nvPr/>
        </p:nvSpPr>
        <p:spPr>
          <a:xfrm>
            <a:off x="617878" y="6082915"/>
            <a:ext cx="10142212" cy="7079631"/>
          </a:xfrm>
          <a:prstGeom prst="rect">
            <a:avLst/>
          </a:prstGeom>
          <a:ln w="12700">
            <a:miter lim="400000"/>
          </a:ln>
          <a:effectLst>
            <a:outerShdw sx="100000" sy="100000" kx="0" ky="0" algn="b" rotWithShape="0" blurRad="88900" dist="8890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t>Ephesians 1:5–6 (NKJV) </a:t>
            </a:r>
          </a:p>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rPr baseline="31999"/>
              <a:t>5</a:t>
            </a:r>
            <a:r>
              <a:t> having predestined us to adoption as sons by Jesus Christ to Himself, according to the good pleasure of His will, </a:t>
            </a:r>
            <a:r>
              <a:rPr baseline="31999"/>
              <a:t>6</a:t>
            </a:r>
            <a:r>
              <a:t> to the praise of the glory of His grace, by which He made us accepted in the Beloved.</a:t>
            </a:r>
          </a:p>
        </p:txBody>
      </p:sp>
      <p:sp>
        <p:nvSpPr>
          <p:cNvPr id="220" name="Strong’s - to limit in advance …predetermine: determine before, ordain, predestinate.…"/>
          <p:cNvSpPr txBox="1"/>
          <p:nvPr/>
        </p:nvSpPr>
        <p:spPr>
          <a:xfrm>
            <a:off x="10879003" y="3528351"/>
            <a:ext cx="13293760" cy="998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889000" indent="-889000">
              <a:lnSpc>
                <a:spcPct val="100000"/>
              </a:lnSpc>
              <a:spcBef>
                <a:spcPts val="2400"/>
              </a:spcBef>
              <a:buSzPct val="80000"/>
              <a:buBlip>
                <a:blip r:embed="rId4"/>
              </a:buBlip>
              <a:defRPr sz="6000">
                <a:latin typeface="Century Gothic"/>
                <a:ea typeface="Century Gothic"/>
                <a:cs typeface="Century Gothic"/>
                <a:sym typeface="Century Gothic"/>
              </a:defRPr>
            </a:pPr>
            <a:r>
              <a:rPr b="1"/>
              <a:t>Strong’s</a:t>
            </a:r>
            <a:r>
              <a:t> - to limit in advance …predetermine: determine before, ordain, predestinate. </a:t>
            </a:r>
          </a:p>
          <a:p>
            <a:pPr marL="889000" indent="-889000">
              <a:lnSpc>
                <a:spcPct val="100000"/>
              </a:lnSpc>
              <a:spcBef>
                <a:spcPts val="2400"/>
              </a:spcBef>
              <a:buSzPct val="80000"/>
              <a:buBlip>
                <a:blip r:embed="rId4"/>
              </a:buBlip>
              <a:defRPr sz="6000">
                <a:latin typeface="Century Gothic"/>
                <a:ea typeface="Century Gothic"/>
                <a:cs typeface="Century Gothic"/>
                <a:sym typeface="Century Gothic"/>
              </a:defRPr>
            </a:pPr>
            <a:r>
              <a:rPr b="1"/>
              <a:t>Thayer</a:t>
            </a:r>
            <a:r>
              <a:t>: G4309 1) to predetermine, decide beforehand 2) in the NT of God decreeing from eternity 3) to foreordain, appoint beforehand. </a:t>
            </a:r>
          </a:p>
          <a:p>
            <a:pPr marL="889000" indent="-889000">
              <a:lnSpc>
                <a:spcPct val="100000"/>
              </a:lnSpc>
              <a:spcBef>
                <a:spcPts val="2400"/>
              </a:spcBef>
              <a:buSzPct val="80000"/>
              <a:buBlip>
                <a:blip r:embed="rId4"/>
              </a:buBlip>
              <a:defRPr sz="6000">
                <a:latin typeface="Century Gothic"/>
                <a:ea typeface="Century Gothic"/>
                <a:cs typeface="Century Gothic"/>
                <a:sym typeface="Century Gothic"/>
              </a:defRPr>
            </a:pPr>
            <a:r>
              <a:rPr b="1"/>
              <a:t>BDAG</a:t>
            </a:r>
            <a:r>
              <a:t>: decide upon beforehand, </a:t>
            </a:r>
            <a:r>
              <a:rPr i="1"/>
              <a:t> predetermine,</a:t>
            </a:r>
          </a:p>
        </p:txBody>
      </p:sp>
      <p:sp>
        <p:nvSpPr>
          <p:cNvPr id="221" name="Rectangle 2"/>
          <p:cNvSpPr txBox="1"/>
          <p:nvPr/>
        </p:nvSpPr>
        <p:spPr>
          <a:xfrm>
            <a:off x="2245897" y="1905774"/>
            <a:ext cx="19892206" cy="1407291"/>
          </a:xfrm>
          <a:prstGeom prst="rect">
            <a:avLst/>
          </a:prstGeom>
          <a:gradFill>
            <a:gsLst>
              <a:gs pos="0">
                <a:schemeClr val="accent5">
                  <a:hueOff val="-158059"/>
                  <a:satOff val="-13250"/>
                  <a:lumOff val="10967"/>
                </a:schemeClr>
              </a:gs>
              <a:gs pos="100000">
                <a:schemeClr val="accent5">
                  <a:hueOff val="-53923"/>
                  <a:lumOff val="-6733"/>
                </a:schemeClr>
              </a:gs>
            </a:gsLst>
            <a:lin ang="5400000"/>
          </a:gradFill>
          <a:ln w="12700">
            <a:miter lim="400000"/>
          </a:ln>
          <a:extLst>
            <a:ext uri="{C572A759-6A51-4108-AA02-DFA0A04FC94B}">
              <ma14:wrappingTextBoxFlag xmlns:ma14="http://schemas.microsoft.com/office/mac/drawingml/2011/main" val="1"/>
            </a:ext>
          </a:extLst>
        </p:spPr>
        <p:txBody>
          <a:bodyPr lIns="64277" tIns="64277" rIns="64277" bIns="64277">
            <a:spAutoFit/>
          </a:bodyPr>
          <a:lstStyle>
            <a:lvl1pPr algn="ctr">
              <a:lnSpc>
                <a:spcPct val="100000"/>
              </a:lnSpc>
              <a:spcBef>
                <a:spcPts val="0"/>
              </a:spcBef>
              <a:defRPr sz="8300">
                <a:solidFill>
                  <a:srgbClr val="FFFFFF"/>
                </a:solidFill>
              </a:defRPr>
            </a:lvl1pPr>
          </a:lstStyle>
          <a:p>
            <a:pPr/>
            <a:r>
              <a:t>Predestined — προορίζω - proorizō</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20">
                                            <p:txEl>
                                              <p:pRg st="1" end="1"/>
                                            </p:txEl>
                                          </p:spTgt>
                                        </p:tgtEl>
                                        <p:attrNameLst>
                                          <p:attrName>style.visibility</p:attrName>
                                        </p:attrNameLst>
                                      </p:cBhvr>
                                      <p:to>
                                        <p:strVal val="visible"/>
                                      </p:to>
                                    </p:set>
                                    <p:animEffect filter="wipe(left)" transition="in">
                                      <p:cBhvr>
                                        <p:cTn id="7" dur="1500"/>
                                        <p:tgtEl>
                                          <p:spTgt spid="22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20">
                                            <p:txEl>
                                              <p:pRg st="2" end="2"/>
                                            </p:txEl>
                                          </p:spTgt>
                                        </p:tgtEl>
                                        <p:attrNameLst>
                                          <p:attrName>style.visibility</p:attrName>
                                        </p:attrNameLst>
                                      </p:cBhvr>
                                      <p:to>
                                        <p:strVal val="visible"/>
                                      </p:to>
                                    </p:set>
                                    <p:animEffect filter="wipe(left)" transition="in">
                                      <p:cBhvr>
                                        <p:cTn id="12" dur="1500"/>
                                        <p:tgtEl>
                                          <p:spTgt spid="220">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0"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3" name="pasted-movie.png" descr="pasted-movie.png"/>
          <p:cNvPicPr>
            <a:picLocks noChangeAspect="1"/>
          </p:cNvPicPr>
          <p:nvPr/>
        </p:nvPicPr>
        <p:blipFill>
          <a:blip r:embed="rId2">
            <a:extLst/>
          </a:blip>
          <a:stretch>
            <a:fillRect/>
          </a:stretch>
        </p:blipFill>
        <p:spPr>
          <a:xfrm>
            <a:off x="273290" y="13655"/>
            <a:ext cx="23837420" cy="2137149"/>
          </a:xfrm>
          <a:prstGeom prst="rect">
            <a:avLst/>
          </a:prstGeom>
          <a:ln w="12700">
            <a:miter lim="400000"/>
          </a:ln>
        </p:spPr>
      </p:pic>
      <p:pic>
        <p:nvPicPr>
          <p:cNvPr id="224" name="Image" descr="Image"/>
          <p:cNvPicPr>
            <a:picLocks noChangeAspect="0"/>
          </p:cNvPicPr>
          <p:nvPr/>
        </p:nvPicPr>
        <p:blipFill>
          <a:blip r:embed="rId3">
            <a:extLst/>
          </a:blip>
          <a:stretch>
            <a:fillRect/>
          </a:stretch>
        </p:blipFill>
        <p:spPr>
          <a:xfrm>
            <a:off x="583253" y="2265824"/>
            <a:ext cx="10211462" cy="11126282"/>
          </a:xfrm>
          <a:prstGeom prst="rect">
            <a:avLst/>
          </a:prstGeom>
        </p:spPr>
      </p:pic>
      <p:sp>
        <p:nvSpPr>
          <p:cNvPr id="225" name="Ephesians 1:5–6 (NKJV)…"/>
          <p:cNvSpPr txBox="1"/>
          <p:nvPr/>
        </p:nvSpPr>
        <p:spPr>
          <a:xfrm>
            <a:off x="617878" y="6082915"/>
            <a:ext cx="10142212" cy="7079631"/>
          </a:xfrm>
          <a:prstGeom prst="rect">
            <a:avLst/>
          </a:prstGeom>
          <a:ln w="12700">
            <a:miter lim="400000"/>
          </a:ln>
          <a:effectLst>
            <a:outerShdw sx="100000" sy="100000" kx="0" ky="0" algn="b" rotWithShape="0" blurRad="88900" dist="8890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t>Ephesians 1:5–6 (NKJV) </a:t>
            </a:r>
          </a:p>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rPr baseline="31999"/>
              <a:t>5</a:t>
            </a:r>
            <a:r>
              <a:t> having predestined us to adoption as sons by Jesus Christ to Himself, according to the good pleasure of His will, </a:t>
            </a:r>
            <a:r>
              <a:rPr baseline="31999"/>
              <a:t>6</a:t>
            </a:r>
            <a:r>
              <a:t> to the praise of the glory of His grace, by which He made us accepted in the Beloved.</a:t>
            </a:r>
          </a:p>
        </p:txBody>
      </p:sp>
      <p:sp>
        <p:nvSpPr>
          <p:cNvPr id="226" name="It is originally a geographical term, but is also applied to any thing determined or demonstrated.…"/>
          <p:cNvSpPr txBox="1"/>
          <p:nvPr/>
        </p:nvSpPr>
        <p:spPr>
          <a:xfrm>
            <a:off x="10879003" y="3644798"/>
            <a:ext cx="13293760" cy="9525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965200" indent="-965200">
              <a:lnSpc>
                <a:spcPct val="100000"/>
              </a:lnSpc>
              <a:spcBef>
                <a:spcPts val="1200"/>
              </a:spcBef>
              <a:buSzPct val="80000"/>
              <a:buBlip>
                <a:blip r:embed="rId4"/>
              </a:buBlip>
              <a:defRPr sz="6000">
                <a:latin typeface="Century Gothic"/>
                <a:ea typeface="Century Gothic"/>
                <a:cs typeface="Century Gothic"/>
                <a:sym typeface="Century Gothic"/>
              </a:defRPr>
            </a:pPr>
            <a:r>
              <a:t>It is originally a geographical term, but is also applied to any thing determined or demonstrated. </a:t>
            </a:r>
          </a:p>
          <a:p>
            <a:pPr marL="965200" indent="-965200">
              <a:lnSpc>
                <a:spcPct val="100000"/>
              </a:lnSpc>
              <a:spcBef>
                <a:spcPts val="1200"/>
              </a:spcBef>
              <a:buSzPct val="80000"/>
              <a:buBlip>
                <a:blip r:embed="rId4"/>
              </a:buBlip>
              <a:defRPr sz="6000">
                <a:latin typeface="Century Gothic"/>
                <a:ea typeface="Century Gothic"/>
                <a:cs typeface="Century Gothic"/>
                <a:sym typeface="Century Gothic"/>
              </a:defRPr>
            </a:pPr>
            <a:r>
              <a:t>Here it points to God’s fixed purpose or predetermination to bestow upon those who are “IN CHRIST” the blessing of the adoption through belief of the truth (Eph. 1:5,13)</a:t>
            </a:r>
          </a:p>
        </p:txBody>
      </p:sp>
      <p:sp>
        <p:nvSpPr>
          <p:cNvPr id="227" name="Rectangle 2"/>
          <p:cNvSpPr txBox="1"/>
          <p:nvPr/>
        </p:nvSpPr>
        <p:spPr>
          <a:xfrm>
            <a:off x="2245897" y="1905774"/>
            <a:ext cx="19892206" cy="1407291"/>
          </a:xfrm>
          <a:prstGeom prst="rect">
            <a:avLst/>
          </a:prstGeom>
          <a:gradFill>
            <a:gsLst>
              <a:gs pos="0">
                <a:schemeClr val="accent5">
                  <a:hueOff val="-158059"/>
                  <a:satOff val="-13250"/>
                  <a:lumOff val="10967"/>
                </a:schemeClr>
              </a:gs>
              <a:gs pos="100000">
                <a:schemeClr val="accent5">
                  <a:hueOff val="-53923"/>
                  <a:lumOff val="-6733"/>
                </a:schemeClr>
              </a:gs>
            </a:gsLst>
            <a:lin ang="5400000"/>
          </a:gradFill>
          <a:ln w="12700">
            <a:miter lim="400000"/>
          </a:ln>
          <a:extLst>
            <a:ext uri="{C572A759-6A51-4108-AA02-DFA0A04FC94B}">
              <ma14:wrappingTextBoxFlag xmlns:ma14="http://schemas.microsoft.com/office/mac/drawingml/2011/main" val="1"/>
            </a:ext>
          </a:extLst>
        </p:spPr>
        <p:txBody>
          <a:bodyPr lIns="64277" tIns="64277" rIns="64277" bIns="64277">
            <a:spAutoFit/>
          </a:bodyPr>
          <a:lstStyle>
            <a:lvl1pPr algn="ctr">
              <a:lnSpc>
                <a:spcPct val="100000"/>
              </a:lnSpc>
              <a:spcBef>
                <a:spcPts val="0"/>
              </a:spcBef>
              <a:defRPr sz="8300">
                <a:solidFill>
                  <a:srgbClr val="FFFFFF"/>
                </a:solidFill>
              </a:defRPr>
            </a:lvl1pPr>
          </a:lstStyle>
          <a:p>
            <a:pPr/>
            <a:r>
              <a:t>Predestined — προορίζω - proorizō</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26">
                                            <p:bg/>
                                          </p:spTgt>
                                        </p:tgtEl>
                                        <p:attrNameLst>
                                          <p:attrName>style.visibility</p:attrName>
                                        </p:attrNameLst>
                                      </p:cBhvr>
                                      <p:to>
                                        <p:strVal val="visible"/>
                                      </p:to>
                                    </p:set>
                                    <p:animEffect filter="wipe(left)" transition="in">
                                      <p:cBhvr>
                                        <p:cTn id="7" dur="1500"/>
                                        <p:tgtEl>
                                          <p:spTgt spid="226">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226">
                                            <p:txEl>
                                              <p:pRg st="0" end="0"/>
                                            </p:txEl>
                                          </p:spTgt>
                                        </p:tgtEl>
                                        <p:attrNameLst>
                                          <p:attrName>style.visibility</p:attrName>
                                        </p:attrNameLst>
                                      </p:cBhvr>
                                      <p:to>
                                        <p:strVal val="visible"/>
                                      </p:to>
                                    </p:set>
                                    <p:animEffect filter="wipe(left)" transition="in">
                                      <p:cBhvr>
                                        <p:cTn id="10" dur="1500"/>
                                        <p:tgtEl>
                                          <p:spTgt spid="22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226">
                                            <p:txEl>
                                              <p:pRg st="1" end="1"/>
                                            </p:txEl>
                                          </p:spTgt>
                                        </p:tgtEl>
                                        <p:attrNameLst>
                                          <p:attrName>style.visibility</p:attrName>
                                        </p:attrNameLst>
                                      </p:cBhvr>
                                      <p:to>
                                        <p:strVal val="visible"/>
                                      </p:to>
                                    </p:set>
                                    <p:animEffect filter="wipe(left)" transition="in">
                                      <p:cBhvr>
                                        <p:cTn id="15" dur="1500"/>
                                        <p:tgtEl>
                                          <p:spTgt spid="226">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6"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31" name="Rectangle"/>
          <p:cNvGrpSpPr/>
          <p:nvPr/>
        </p:nvGrpSpPr>
        <p:grpSpPr>
          <a:xfrm>
            <a:off x="69031" y="3335878"/>
            <a:ext cx="7579008" cy="10587252"/>
            <a:chOff x="0" y="0"/>
            <a:chExt cx="7579007" cy="10587250"/>
          </a:xfrm>
        </p:grpSpPr>
        <p:sp>
          <p:nvSpPr>
            <p:cNvPr id="230" name="Rectangle"/>
            <p:cNvSpPr/>
            <p:nvPr/>
          </p:nvSpPr>
          <p:spPr>
            <a:xfrm>
              <a:off x="215900" y="139700"/>
              <a:ext cx="7147208" cy="10028451"/>
            </a:xfrm>
            <a:prstGeom prst="rect">
              <a:avLst/>
            </a:prstGeom>
            <a:solidFill>
              <a:schemeClr val="accent6">
                <a:satOff val="1848"/>
                <a:lumOff val="-15262"/>
              </a:schemeClr>
            </a:solidFill>
            <a:ln>
              <a:noFill/>
            </a:ln>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29" name="Rectangle Rectangle" descr="Rectangle Rectangle"/>
            <p:cNvPicPr>
              <a:picLocks noChangeAspect="0"/>
            </p:cNvPicPr>
            <p:nvPr/>
          </p:nvPicPr>
          <p:blipFill>
            <a:blip r:embed="rId2">
              <a:extLst/>
            </a:blip>
            <a:stretch>
              <a:fillRect/>
            </a:stretch>
          </p:blipFill>
          <p:spPr>
            <a:xfrm>
              <a:off x="0" y="0"/>
              <a:ext cx="7579008" cy="10587251"/>
            </a:xfrm>
            <a:prstGeom prst="rect">
              <a:avLst/>
            </a:prstGeom>
            <a:effectLst/>
          </p:spPr>
        </p:pic>
      </p:grpSp>
      <p:sp>
        <p:nvSpPr>
          <p:cNvPr id="232" name="Slide Number"/>
          <p:cNvSpPr txBox="1"/>
          <p:nvPr>
            <p:ph type="sldNum" sz="quarter" idx="4294967295"/>
          </p:nvPr>
        </p:nvSpPr>
        <p:spPr>
          <a:xfrm>
            <a:off x="22509246" y="-14871"/>
            <a:ext cx="1980074" cy="939801"/>
          </a:xfrm>
          <a:prstGeom prst="rect">
            <a:avLst/>
          </a:prstGeom>
          <a:extLst>
            <a:ext uri="{C572A759-6A51-4108-AA02-DFA0A04FC94B}">
              <ma14:wrappingTextBoxFlag xmlns:ma14="http://schemas.microsoft.com/office/mac/drawingml/2011/main" val="1"/>
            </a:ext>
          </a:extLst>
        </p:spPr>
        <p:txBody>
          <a:bodyPr wrap="square"/>
          <a:lstStyle>
            <a:lvl1pPr>
              <a:defRPr b="1" sz="5700">
                <a:ln w="38100" cap="flat">
                  <a:solidFill>
                    <a:srgbClr val="000000"/>
                  </a:solidFill>
                  <a:prstDash val="solid"/>
                  <a:miter lim="400000"/>
                </a:ln>
                <a:solidFill>
                  <a:srgbClr val="FFFFFF"/>
                </a:solidFill>
                <a:effectLst>
                  <a:outerShdw sx="100000" sy="100000" kx="0" ky="0" algn="b" rotWithShape="0" blurRad="12700" dist="63500" dir="18900000">
                    <a:srgbClr val="000000"/>
                  </a:outerShdw>
                </a:effectLst>
                <a:latin typeface="Gill Sans"/>
                <a:ea typeface="Gill Sans"/>
                <a:cs typeface="Gill Sans"/>
                <a:sym typeface="Gill Sans"/>
              </a:defRPr>
            </a:lvl1pPr>
          </a:lstStyle>
          <a:p>
            <a:pPr/>
            <a:fld id="{86CB4B4D-7CA3-9044-876B-883B54F8677D}" type="slidenum"/>
          </a:p>
        </p:txBody>
      </p:sp>
      <p:sp>
        <p:nvSpPr>
          <p:cNvPr id="233" name="Text Box 8"/>
          <p:cNvSpPr txBox="1"/>
          <p:nvPr/>
        </p:nvSpPr>
        <p:spPr>
          <a:xfrm>
            <a:off x="344432" y="4056318"/>
            <a:ext cx="7028206" cy="9146371"/>
          </a:xfrm>
          <a:prstGeom prst="rect">
            <a:avLst/>
          </a:prstGeom>
          <a:ln w="12700">
            <a:miter lim="400000"/>
          </a:ln>
          <a:extLst>
            <a:ext uri="{C572A759-6A51-4108-AA02-DFA0A04FC94B}">
              <ma14:wrappingTextBoxFlag xmlns:ma14="http://schemas.microsoft.com/office/mac/drawingml/2011/main" val="1"/>
            </a:ext>
          </a:extLst>
        </p:spPr>
        <p:txBody>
          <a:bodyPr lIns="91412" tIns="91412" rIns="91412" bIns="91412">
            <a:spAutoFit/>
          </a:bodyPr>
          <a:lstStyle/>
          <a:p>
            <a:pPr algn="ctr">
              <a:lnSpc>
                <a:spcPct val="100000"/>
              </a:lnSpc>
              <a:spcBef>
                <a:spcPts val="0"/>
              </a:spcBef>
              <a:defRPr b="1" sz="5200">
                <a:solidFill>
                  <a:srgbClr val="FFFFFF"/>
                </a:solidFill>
                <a:latin typeface="Times New Roman"/>
                <a:ea typeface="Times New Roman"/>
                <a:cs typeface="Times New Roman"/>
                <a:sym typeface="Times New Roman"/>
              </a:defRPr>
            </a:pPr>
            <a:r>
              <a:t>Acts 4:27–28 (NASB95) </a:t>
            </a:r>
          </a:p>
          <a:p>
            <a:pPr algn="ctr">
              <a:lnSpc>
                <a:spcPct val="100000"/>
              </a:lnSpc>
              <a:spcBef>
                <a:spcPts val="0"/>
              </a:spcBef>
              <a:defRPr sz="5200">
                <a:solidFill>
                  <a:srgbClr val="FFFFFF"/>
                </a:solidFill>
                <a:latin typeface="Times New Roman"/>
                <a:ea typeface="Times New Roman"/>
                <a:cs typeface="Times New Roman"/>
                <a:sym typeface="Times New Roman"/>
              </a:defRPr>
            </a:pPr>
            <a:r>
              <a:rPr baseline="31999"/>
              <a:t>27</a:t>
            </a:r>
            <a:r>
              <a:t> “For truly in this city there were gathered together against Your holy servant Jesus, whom You anointed, both Herod and Pontius Pilate, along with the Gentiles and the peoples of Israel, </a:t>
            </a:r>
            <a:r>
              <a:rPr baseline="31999"/>
              <a:t>28</a:t>
            </a:r>
            <a:r>
              <a:t> to do whatever Your hand and Your purpose predestined to occur.</a:t>
            </a:r>
          </a:p>
        </p:txBody>
      </p:sp>
      <p:pic>
        <p:nvPicPr>
          <p:cNvPr id="234" name="pasted-movie.png" descr="pasted-movie.png"/>
          <p:cNvPicPr>
            <a:picLocks noChangeAspect="1"/>
          </p:cNvPicPr>
          <p:nvPr/>
        </p:nvPicPr>
        <p:blipFill>
          <a:blip r:embed="rId3">
            <a:extLst/>
          </a:blip>
          <a:stretch>
            <a:fillRect/>
          </a:stretch>
        </p:blipFill>
        <p:spPr>
          <a:xfrm>
            <a:off x="273290" y="13655"/>
            <a:ext cx="23837420" cy="2137149"/>
          </a:xfrm>
          <a:prstGeom prst="rect">
            <a:avLst/>
          </a:prstGeom>
          <a:ln w="12700">
            <a:miter lim="400000"/>
          </a:ln>
        </p:spPr>
      </p:pic>
      <p:sp>
        <p:nvSpPr>
          <p:cNvPr id="235" name="Rectangle 2"/>
          <p:cNvSpPr txBox="1"/>
          <p:nvPr/>
        </p:nvSpPr>
        <p:spPr>
          <a:xfrm>
            <a:off x="2245897" y="1905774"/>
            <a:ext cx="19892206" cy="1407291"/>
          </a:xfrm>
          <a:prstGeom prst="rect">
            <a:avLst/>
          </a:prstGeom>
          <a:gradFill>
            <a:gsLst>
              <a:gs pos="0">
                <a:schemeClr val="accent5">
                  <a:hueOff val="-158059"/>
                  <a:satOff val="-13250"/>
                  <a:lumOff val="10967"/>
                </a:schemeClr>
              </a:gs>
              <a:gs pos="100000">
                <a:schemeClr val="accent5">
                  <a:hueOff val="-53923"/>
                  <a:lumOff val="-6733"/>
                </a:schemeClr>
              </a:gs>
            </a:gsLst>
            <a:lin ang="5400000"/>
          </a:gradFill>
          <a:ln w="12700">
            <a:miter lim="400000"/>
          </a:ln>
          <a:extLst>
            <a:ext uri="{C572A759-6A51-4108-AA02-DFA0A04FC94B}">
              <ma14:wrappingTextBoxFlag xmlns:ma14="http://schemas.microsoft.com/office/mac/drawingml/2011/main" val="1"/>
            </a:ext>
          </a:extLst>
        </p:spPr>
        <p:txBody>
          <a:bodyPr lIns="64277" tIns="64277" rIns="64277" bIns="64277">
            <a:spAutoFit/>
          </a:bodyPr>
          <a:lstStyle>
            <a:lvl1pPr algn="ctr">
              <a:lnSpc>
                <a:spcPct val="100000"/>
              </a:lnSpc>
              <a:spcBef>
                <a:spcPts val="0"/>
              </a:spcBef>
              <a:defRPr sz="8300">
                <a:solidFill>
                  <a:srgbClr val="FFFFFF"/>
                </a:solidFill>
              </a:defRPr>
            </a:lvl1pPr>
          </a:lstStyle>
          <a:p>
            <a:pPr/>
            <a:r>
              <a:t>Predestined — προορίζω - proorizō</a:t>
            </a:r>
          </a:p>
        </p:txBody>
      </p:sp>
      <p:sp>
        <p:nvSpPr>
          <p:cNvPr id="236" name="The necessity of Jesus’s death . . ."/>
          <p:cNvSpPr txBox="1"/>
          <p:nvPr/>
        </p:nvSpPr>
        <p:spPr>
          <a:xfrm>
            <a:off x="7686407" y="3595785"/>
            <a:ext cx="16246895" cy="1028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965200" indent="-965200">
              <a:lnSpc>
                <a:spcPct val="100000"/>
              </a:lnSpc>
              <a:spcBef>
                <a:spcPts val="2200"/>
              </a:spcBef>
              <a:buSzPct val="80000"/>
              <a:buBlip>
                <a:blip r:embed="rId4"/>
              </a:buBlip>
              <a:defRPr sz="6000">
                <a:latin typeface="Century Gothic"/>
                <a:ea typeface="Century Gothic"/>
                <a:cs typeface="Century Gothic"/>
                <a:sym typeface="Century Gothic"/>
              </a:defRPr>
            </a:lvl1pPr>
          </a:lstStyle>
          <a:p>
            <a:pPr/>
            <a:r>
              <a:t>The necessity of Jesus’s death . .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0" name="Rectangle"/>
          <p:cNvGrpSpPr/>
          <p:nvPr/>
        </p:nvGrpSpPr>
        <p:grpSpPr>
          <a:xfrm>
            <a:off x="69031" y="3335878"/>
            <a:ext cx="7579008" cy="10587252"/>
            <a:chOff x="0" y="0"/>
            <a:chExt cx="7579007" cy="10587250"/>
          </a:xfrm>
        </p:grpSpPr>
        <p:sp>
          <p:nvSpPr>
            <p:cNvPr id="239" name="Rectangle"/>
            <p:cNvSpPr/>
            <p:nvPr/>
          </p:nvSpPr>
          <p:spPr>
            <a:xfrm>
              <a:off x="215900" y="139700"/>
              <a:ext cx="7147208" cy="10028451"/>
            </a:xfrm>
            <a:prstGeom prst="rect">
              <a:avLst/>
            </a:prstGeom>
            <a:solidFill>
              <a:schemeClr val="accent6">
                <a:satOff val="1848"/>
                <a:lumOff val="-15262"/>
              </a:schemeClr>
            </a:solidFill>
            <a:ln>
              <a:noFill/>
            </a:ln>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38" name="Rectangle Rectangle" descr="Rectangle Rectangle"/>
            <p:cNvPicPr>
              <a:picLocks noChangeAspect="0"/>
            </p:cNvPicPr>
            <p:nvPr/>
          </p:nvPicPr>
          <p:blipFill>
            <a:blip r:embed="rId2">
              <a:extLst/>
            </a:blip>
            <a:stretch>
              <a:fillRect/>
            </a:stretch>
          </p:blipFill>
          <p:spPr>
            <a:xfrm>
              <a:off x="0" y="0"/>
              <a:ext cx="7579008" cy="10587251"/>
            </a:xfrm>
            <a:prstGeom prst="rect">
              <a:avLst/>
            </a:prstGeom>
            <a:effectLst/>
          </p:spPr>
        </p:pic>
      </p:grpSp>
      <p:sp>
        <p:nvSpPr>
          <p:cNvPr id="241" name="Slide Number"/>
          <p:cNvSpPr txBox="1"/>
          <p:nvPr>
            <p:ph type="sldNum" sz="quarter" idx="4294967295"/>
          </p:nvPr>
        </p:nvSpPr>
        <p:spPr>
          <a:xfrm>
            <a:off x="22509246" y="-14871"/>
            <a:ext cx="1980074" cy="939801"/>
          </a:xfrm>
          <a:prstGeom prst="rect">
            <a:avLst/>
          </a:prstGeom>
          <a:extLst>
            <a:ext uri="{C572A759-6A51-4108-AA02-DFA0A04FC94B}">
              <ma14:wrappingTextBoxFlag xmlns:ma14="http://schemas.microsoft.com/office/mac/drawingml/2011/main" val="1"/>
            </a:ext>
          </a:extLst>
        </p:spPr>
        <p:txBody>
          <a:bodyPr wrap="square"/>
          <a:lstStyle>
            <a:lvl1pPr>
              <a:defRPr b="1" sz="5700">
                <a:ln w="38100" cap="flat">
                  <a:solidFill>
                    <a:srgbClr val="000000"/>
                  </a:solidFill>
                  <a:prstDash val="solid"/>
                  <a:miter lim="400000"/>
                </a:ln>
                <a:solidFill>
                  <a:srgbClr val="FFFFFF"/>
                </a:solidFill>
                <a:effectLst>
                  <a:outerShdw sx="100000" sy="100000" kx="0" ky="0" algn="b" rotWithShape="0" blurRad="12700" dist="63500" dir="18900000">
                    <a:srgbClr val="000000"/>
                  </a:outerShdw>
                </a:effectLst>
                <a:latin typeface="Gill Sans"/>
                <a:ea typeface="Gill Sans"/>
                <a:cs typeface="Gill Sans"/>
                <a:sym typeface="Gill Sans"/>
              </a:defRPr>
            </a:lvl1pPr>
          </a:lstStyle>
          <a:p>
            <a:pPr/>
            <a:fld id="{86CB4B4D-7CA3-9044-876B-883B54F8677D}" type="slidenum"/>
          </a:p>
        </p:txBody>
      </p:sp>
      <p:sp>
        <p:nvSpPr>
          <p:cNvPr id="242" name="Text Box 8"/>
          <p:cNvSpPr txBox="1"/>
          <p:nvPr/>
        </p:nvSpPr>
        <p:spPr>
          <a:xfrm>
            <a:off x="398880" y="3491157"/>
            <a:ext cx="6919309" cy="9886208"/>
          </a:xfrm>
          <a:prstGeom prst="rect">
            <a:avLst/>
          </a:prstGeom>
          <a:ln w="12700">
            <a:miter lim="400000"/>
          </a:ln>
          <a:extLst>
            <a:ext uri="{C572A759-6A51-4108-AA02-DFA0A04FC94B}">
              <ma14:wrappingTextBoxFlag xmlns:ma14="http://schemas.microsoft.com/office/mac/drawingml/2011/main" val="1"/>
            </a:ext>
          </a:extLst>
        </p:spPr>
        <p:txBody>
          <a:bodyPr lIns="91412" tIns="91412" rIns="91412" bIns="91412">
            <a:spAutoFit/>
          </a:bodyPr>
          <a:lstStyle/>
          <a:p>
            <a:pPr algn="ctr">
              <a:lnSpc>
                <a:spcPct val="100000"/>
              </a:lnSpc>
              <a:spcBef>
                <a:spcPts val="0"/>
              </a:spcBef>
              <a:defRPr b="1" sz="5700">
                <a:solidFill>
                  <a:srgbClr val="FFFFFF"/>
                </a:solidFill>
                <a:latin typeface="Times New Roman"/>
                <a:ea typeface="Times New Roman"/>
                <a:cs typeface="Times New Roman"/>
                <a:sym typeface="Times New Roman"/>
              </a:defRPr>
            </a:pPr>
            <a:r>
              <a:t>Romans 8:29–30 (NASB95) </a:t>
            </a:r>
          </a:p>
          <a:p>
            <a:pPr algn="ctr">
              <a:lnSpc>
                <a:spcPct val="100000"/>
              </a:lnSpc>
              <a:spcBef>
                <a:spcPts val="0"/>
              </a:spcBef>
              <a:defRPr sz="4600">
                <a:solidFill>
                  <a:srgbClr val="FFFFFF"/>
                </a:solidFill>
                <a:latin typeface="Times New Roman"/>
                <a:ea typeface="Times New Roman"/>
                <a:cs typeface="Times New Roman"/>
                <a:sym typeface="Times New Roman"/>
              </a:defRPr>
            </a:pPr>
            <a:r>
              <a:rPr baseline="31999"/>
              <a:t>29</a:t>
            </a:r>
            <a:r>
              <a:t> For those whom He foreknew, He also predestined </a:t>
            </a:r>
            <a:r>
              <a:rPr i="1"/>
              <a:t>to become</a:t>
            </a:r>
            <a:r>
              <a:t> conformed to the image of His Son, so that He would be the firstborn among many brethren; </a:t>
            </a:r>
            <a:r>
              <a:rPr baseline="31999"/>
              <a:t>30</a:t>
            </a:r>
            <a:r>
              <a:t> and these whom He predestined, He also called; and these whom He called, He also justified; and these whom He justified, He also glorified.</a:t>
            </a:r>
          </a:p>
        </p:txBody>
      </p:sp>
      <p:pic>
        <p:nvPicPr>
          <p:cNvPr id="243" name="pasted-movie.png" descr="pasted-movie.png"/>
          <p:cNvPicPr>
            <a:picLocks noChangeAspect="1"/>
          </p:cNvPicPr>
          <p:nvPr/>
        </p:nvPicPr>
        <p:blipFill>
          <a:blip r:embed="rId3">
            <a:extLst/>
          </a:blip>
          <a:stretch>
            <a:fillRect/>
          </a:stretch>
        </p:blipFill>
        <p:spPr>
          <a:xfrm>
            <a:off x="273290" y="13655"/>
            <a:ext cx="23837420" cy="2137149"/>
          </a:xfrm>
          <a:prstGeom prst="rect">
            <a:avLst/>
          </a:prstGeom>
          <a:ln w="12700">
            <a:miter lim="400000"/>
          </a:ln>
        </p:spPr>
      </p:pic>
      <p:sp>
        <p:nvSpPr>
          <p:cNvPr id="244" name="Rectangle 2"/>
          <p:cNvSpPr txBox="1"/>
          <p:nvPr/>
        </p:nvSpPr>
        <p:spPr>
          <a:xfrm>
            <a:off x="2245897" y="1905774"/>
            <a:ext cx="19892206" cy="1407291"/>
          </a:xfrm>
          <a:prstGeom prst="rect">
            <a:avLst/>
          </a:prstGeom>
          <a:gradFill>
            <a:gsLst>
              <a:gs pos="0">
                <a:schemeClr val="accent5">
                  <a:hueOff val="-158059"/>
                  <a:satOff val="-13250"/>
                  <a:lumOff val="10967"/>
                </a:schemeClr>
              </a:gs>
              <a:gs pos="100000">
                <a:schemeClr val="accent5">
                  <a:hueOff val="-53923"/>
                  <a:lumOff val="-6733"/>
                </a:schemeClr>
              </a:gs>
            </a:gsLst>
            <a:lin ang="5400000"/>
          </a:gradFill>
          <a:ln w="12700">
            <a:miter lim="400000"/>
          </a:ln>
          <a:extLst>
            <a:ext uri="{C572A759-6A51-4108-AA02-DFA0A04FC94B}">
              <ma14:wrappingTextBoxFlag xmlns:ma14="http://schemas.microsoft.com/office/mac/drawingml/2011/main" val="1"/>
            </a:ext>
          </a:extLst>
        </p:spPr>
        <p:txBody>
          <a:bodyPr lIns="64277" tIns="64277" rIns="64277" bIns="64277">
            <a:spAutoFit/>
          </a:bodyPr>
          <a:lstStyle>
            <a:lvl1pPr algn="ctr">
              <a:lnSpc>
                <a:spcPct val="100000"/>
              </a:lnSpc>
              <a:spcBef>
                <a:spcPts val="0"/>
              </a:spcBef>
              <a:defRPr sz="8300">
                <a:solidFill>
                  <a:srgbClr val="FFFFFF"/>
                </a:solidFill>
              </a:defRPr>
            </a:lvl1pPr>
          </a:lstStyle>
          <a:p>
            <a:pPr/>
            <a:r>
              <a:t>Predestined — προορίζω - proorizō</a:t>
            </a:r>
          </a:p>
        </p:txBody>
      </p:sp>
      <p:sp>
        <p:nvSpPr>
          <p:cNvPr id="245" name="The necessity of Jesus’s death . . .…"/>
          <p:cNvSpPr txBox="1"/>
          <p:nvPr/>
        </p:nvSpPr>
        <p:spPr>
          <a:xfrm>
            <a:off x="7686407" y="3595785"/>
            <a:ext cx="16246895" cy="316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965200" indent="-965200">
              <a:lnSpc>
                <a:spcPct val="100000"/>
              </a:lnSpc>
              <a:spcBef>
                <a:spcPts val="2200"/>
              </a:spcBef>
              <a:buSzPct val="80000"/>
              <a:buBlip>
                <a:blip r:embed="rId4"/>
              </a:buBlip>
              <a:defRPr sz="6000">
                <a:latin typeface="Century Gothic"/>
                <a:ea typeface="Century Gothic"/>
                <a:cs typeface="Century Gothic"/>
                <a:sym typeface="Century Gothic"/>
              </a:defRPr>
            </a:pPr>
            <a:r>
              <a:t>The necessity of Jesus’s death . . .</a:t>
            </a:r>
          </a:p>
          <a:p>
            <a:pPr marL="965200" indent="-965200">
              <a:lnSpc>
                <a:spcPct val="100000"/>
              </a:lnSpc>
              <a:spcBef>
                <a:spcPts val="2200"/>
              </a:spcBef>
              <a:buSzPct val="80000"/>
              <a:buBlip>
                <a:blip r:embed="rId4"/>
              </a:buBlip>
              <a:defRPr sz="6000">
                <a:latin typeface="Century Gothic"/>
                <a:ea typeface="Century Gothic"/>
                <a:cs typeface="Century Gothic"/>
                <a:sym typeface="Century Gothic"/>
              </a:defRPr>
            </a:pPr>
            <a:r>
              <a:t>That His children will be conformed to the image of Jesus.</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9" name="Rectangle"/>
          <p:cNvGrpSpPr/>
          <p:nvPr/>
        </p:nvGrpSpPr>
        <p:grpSpPr>
          <a:xfrm>
            <a:off x="69031" y="3335878"/>
            <a:ext cx="7579008" cy="10587252"/>
            <a:chOff x="0" y="0"/>
            <a:chExt cx="7579007" cy="10587250"/>
          </a:xfrm>
        </p:grpSpPr>
        <p:sp>
          <p:nvSpPr>
            <p:cNvPr id="248" name="Rectangle"/>
            <p:cNvSpPr/>
            <p:nvPr/>
          </p:nvSpPr>
          <p:spPr>
            <a:xfrm>
              <a:off x="215900" y="139700"/>
              <a:ext cx="7147208" cy="10028451"/>
            </a:xfrm>
            <a:prstGeom prst="rect">
              <a:avLst/>
            </a:prstGeom>
            <a:solidFill>
              <a:schemeClr val="accent6">
                <a:satOff val="1848"/>
                <a:lumOff val="-15262"/>
              </a:schemeClr>
            </a:solidFill>
            <a:ln>
              <a:noFill/>
            </a:ln>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47" name="Rectangle Rectangle" descr="Rectangle Rectangle"/>
            <p:cNvPicPr>
              <a:picLocks noChangeAspect="0"/>
            </p:cNvPicPr>
            <p:nvPr/>
          </p:nvPicPr>
          <p:blipFill>
            <a:blip r:embed="rId2">
              <a:extLst/>
            </a:blip>
            <a:stretch>
              <a:fillRect/>
            </a:stretch>
          </p:blipFill>
          <p:spPr>
            <a:xfrm>
              <a:off x="0" y="0"/>
              <a:ext cx="7579008" cy="10587251"/>
            </a:xfrm>
            <a:prstGeom prst="rect">
              <a:avLst/>
            </a:prstGeom>
            <a:effectLst/>
          </p:spPr>
        </p:pic>
      </p:grpSp>
      <p:sp>
        <p:nvSpPr>
          <p:cNvPr id="250" name="Slide Number"/>
          <p:cNvSpPr txBox="1"/>
          <p:nvPr>
            <p:ph type="sldNum" sz="quarter" idx="4294967295"/>
          </p:nvPr>
        </p:nvSpPr>
        <p:spPr>
          <a:xfrm>
            <a:off x="22509246" y="-14871"/>
            <a:ext cx="1980074" cy="939801"/>
          </a:xfrm>
          <a:prstGeom prst="rect">
            <a:avLst/>
          </a:prstGeom>
          <a:extLst>
            <a:ext uri="{C572A759-6A51-4108-AA02-DFA0A04FC94B}">
              <ma14:wrappingTextBoxFlag xmlns:ma14="http://schemas.microsoft.com/office/mac/drawingml/2011/main" val="1"/>
            </a:ext>
          </a:extLst>
        </p:spPr>
        <p:txBody>
          <a:bodyPr wrap="square"/>
          <a:lstStyle>
            <a:lvl1pPr>
              <a:defRPr b="1" sz="5700">
                <a:ln w="38100" cap="flat">
                  <a:solidFill>
                    <a:srgbClr val="000000"/>
                  </a:solidFill>
                  <a:prstDash val="solid"/>
                  <a:miter lim="400000"/>
                </a:ln>
                <a:solidFill>
                  <a:srgbClr val="FFFFFF"/>
                </a:solidFill>
                <a:effectLst>
                  <a:outerShdw sx="100000" sy="100000" kx="0" ky="0" algn="b" rotWithShape="0" blurRad="12700" dist="63500" dir="18900000">
                    <a:srgbClr val="000000"/>
                  </a:outerShdw>
                </a:effectLst>
                <a:latin typeface="Gill Sans"/>
                <a:ea typeface="Gill Sans"/>
                <a:cs typeface="Gill Sans"/>
                <a:sym typeface="Gill Sans"/>
              </a:defRPr>
            </a:lvl1pPr>
          </a:lstStyle>
          <a:p>
            <a:pPr/>
            <a:fld id="{86CB4B4D-7CA3-9044-876B-883B54F8677D}" type="slidenum"/>
          </a:p>
        </p:txBody>
      </p:sp>
      <p:sp>
        <p:nvSpPr>
          <p:cNvPr id="251" name="Text Box 8"/>
          <p:cNvSpPr txBox="1"/>
          <p:nvPr/>
        </p:nvSpPr>
        <p:spPr>
          <a:xfrm>
            <a:off x="447688" y="3537736"/>
            <a:ext cx="6821693" cy="9744890"/>
          </a:xfrm>
          <a:prstGeom prst="rect">
            <a:avLst/>
          </a:prstGeom>
          <a:ln w="12700">
            <a:miter lim="400000"/>
          </a:ln>
          <a:extLst>
            <a:ext uri="{C572A759-6A51-4108-AA02-DFA0A04FC94B}">
              <ma14:wrappingTextBoxFlag xmlns:ma14="http://schemas.microsoft.com/office/mac/drawingml/2011/main" val="1"/>
            </a:ext>
          </a:extLst>
        </p:spPr>
        <p:txBody>
          <a:bodyPr lIns="91412" tIns="91412" rIns="91412" bIns="91412">
            <a:spAutoFit/>
          </a:bodyPr>
          <a:lstStyle/>
          <a:p>
            <a:pPr algn="ctr">
              <a:lnSpc>
                <a:spcPct val="100000"/>
              </a:lnSpc>
              <a:spcBef>
                <a:spcPts val="0"/>
              </a:spcBef>
              <a:defRPr b="1" sz="5600">
                <a:solidFill>
                  <a:srgbClr val="FFFFFF"/>
                </a:solidFill>
                <a:latin typeface="Times New Roman"/>
                <a:ea typeface="Times New Roman"/>
                <a:cs typeface="Times New Roman"/>
                <a:sym typeface="Times New Roman"/>
              </a:defRPr>
            </a:pPr>
            <a:r>
              <a:t>1 Corinthians 2:7–8 (NASB95) </a:t>
            </a:r>
          </a:p>
          <a:p>
            <a:pPr algn="ctr">
              <a:lnSpc>
                <a:spcPct val="100000"/>
              </a:lnSpc>
              <a:spcBef>
                <a:spcPts val="0"/>
              </a:spcBef>
              <a:defRPr sz="4900">
                <a:solidFill>
                  <a:srgbClr val="FFFFFF"/>
                </a:solidFill>
                <a:latin typeface="Times New Roman"/>
                <a:ea typeface="Times New Roman"/>
                <a:cs typeface="Times New Roman"/>
                <a:sym typeface="Times New Roman"/>
              </a:defRPr>
            </a:pPr>
            <a:r>
              <a:rPr baseline="31999"/>
              <a:t>7</a:t>
            </a:r>
            <a:r>
              <a:t> but we speak God’s wisdom in a mystery, the hidden </a:t>
            </a:r>
            <a:r>
              <a:rPr i="1"/>
              <a:t>wisdom</a:t>
            </a:r>
            <a:r>
              <a:t> which God predestined before the ages to our glory; </a:t>
            </a:r>
            <a:r>
              <a:rPr baseline="31999"/>
              <a:t>8</a:t>
            </a:r>
            <a:r>
              <a:t> </a:t>
            </a:r>
            <a:r>
              <a:rPr i="1"/>
              <a:t>the wisdom</a:t>
            </a:r>
            <a:r>
              <a:t> which none of the rulers of this age has understood; for if they had understood it they would not have crucified the Lord of glory;</a:t>
            </a:r>
          </a:p>
        </p:txBody>
      </p:sp>
      <p:pic>
        <p:nvPicPr>
          <p:cNvPr id="252" name="pasted-movie.png" descr="pasted-movie.png"/>
          <p:cNvPicPr>
            <a:picLocks noChangeAspect="1"/>
          </p:cNvPicPr>
          <p:nvPr/>
        </p:nvPicPr>
        <p:blipFill>
          <a:blip r:embed="rId3">
            <a:extLst/>
          </a:blip>
          <a:stretch>
            <a:fillRect/>
          </a:stretch>
        </p:blipFill>
        <p:spPr>
          <a:xfrm>
            <a:off x="273290" y="13655"/>
            <a:ext cx="23837420" cy="2137149"/>
          </a:xfrm>
          <a:prstGeom prst="rect">
            <a:avLst/>
          </a:prstGeom>
          <a:ln w="12700">
            <a:miter lim="400000"/>
          </a:ln>
        </p:spPr>
      </p:pic>
      <p:sp>
        <p:nvSpPr>
          <p:cNvPr id="253" name="Rectangle 2"/>
          <p:cNvSpPr txBox="1"/>
          <p:nvPr/>
        </p:nvSpPr>
        <p:spPr>
          <a:xfrm>
            <a:off x="2245897" y="1905774"/>
            <a:ext cx="19892206" cy="1407291"/>
          </a:xfrm>
          <a:prstGeom prst="rect">
            <a:avLst/>
          </a:prstGeom>
          <a:gradFill>
            <a:gsLst>
              <a:gs pos="0">
                <a:schemeClr val="accent5">
                  <a:hueOff val="-158059"/>
                  <a:satOff val="-13250"/>
                  <a:lumOff val="10967"/>
                </a:schemeClr>
              </a:gs>
              <a:gs pos="100000">
                <a:schemeClr val="accent5">
                  <a:hueOff val="-53923"/>
                  <a:lumOff val="-6733"/>
                </a:schemeClr>
              </a:gs>
            </a:gsLst>
            <a:lin ang="5400000"/>
          </a:gradFill>
          <a:ln w="12700">
            <a:miter lim="400000"/>
          </a:ln>
          <a:extLst>
            <a:ext uri="{C572A759-6A51-4108-AA02-DFA0A04FC94B}">
              <ma14:wrappingTextBoxFlag xmlns:ma14="http://schemas.microsoft.com/office/mac/drawingml/2011/main" val="1"/>
            </a:ext>
          </a:extLst>
        </p:spPr>
        <p:txBody>
          <a:bodyPr lIns="64277" tIns="64277" rIns="64277" bIns="64277">
            <a:spAutoFit/>
          </a:bodyPr>
          <a:lstStyle>
            <a:lvl1pPr algn="ctr">
              <a:lnSpc>
                <a:spcPct val="100000"/>
              </a:lnSpc>
              <a:spcBef>
                <a:spcPts val="0"/>
              </a:spcBef>
              <a:defRPr sz="8300">
                <a:solidFill>
                  <a:srgbClr val="FFFFFF"/>
                </a:solidFill>
              </a:defRPr>
            </a:lvl1pPr>
          </a:lstStyle>
          <a:p>
            <a:pPr/>
            <a:r>
              <a:t>Predestined — προορίζω - proorizō</a:t>
            </a:r>
          </a:p>
        </p:txBody>
      </p:sp>
      <p:sp>
        <p:nvSpPr>
          <p:cNvPr id="254" name="The necessity of Jesus’s death . . .…"/>
          <p:cNvSpPr txBox="1"/>
          <p:nvPr/>
        </p:nvSpPr>
        <p:spPr>
          <a:xfrm>
            <a:off x="7686407" y="3595785"/>
            <a:ext cx="16246895" cy="5295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965200" indent="-965200">
              <a:lnSpc>
                <a:spcPct val="100000"/>
              </a:lnSpc>
              <a:spcBef>
                <a:spcPts val="2200"/>
              </a:spcBef>
              <a:buSzPct val="80000"/>
              <a:buBlip>
                <a:blip r:embed="rId4"/>
              </a:buBlip>
              <a:defRPr sz="6000">
                <a:latin typeface="Century Gothic"/>
                <a:ea typeface="Century Gothic"/>
                <a:cs typeface="Century Gothic"/>
                <a:sym typeface="Century Gothic"/>
              </a:defRPr>
            </a:pPr>
            <a:r>
              <a:t>The necessity of Jesus’s death . . .</a:t>
            </a:r>
          </a:p>
          <a:p>
            <a:pPr marL="965200" indent="-965200">
              <a:lnSpc>
                <a:spcPct val="100000"/>
              </a:lnSpc>
              <a:spcBef>
                <a:spcPts val="2200"/>
              </a:spcBef>
              <a:buSzPct val="80000"/>
              <a:buBlip>
                <a:blip r:embed="rId4"/>
              </a:buBlip>
              <a:defRPr sz="6000">
                <a:latin typeface="Century Gothic"/>
                <a:ea typeface="Century Gothic"/>
                <a:cs typeface="Century Gothic"/>
                <a:sym typeface="Century Gothic"/>
              </a:defRPr>
            </a:pPr>
            <a:r>
              <a:t>That His children will be conformed to the image of Jesus.</a:t>
            </a:r>
          </a:p>
          <a:p>
            <a:pPr marL="965200" indent="-965200">
              <a:lnSpc>
                <a:spcPct val="100000"/>
              </a:lnSpc>
              <a:spcBef>
                <a:spcPts val="2200"/>
              </a:spcBef>
              <a:buSzPct val="80000"/>
              <a:buBlip>
                <a:blip r:embed="rId4"/>
              </a:buBlip>
              <a:defRPr sz="6000">
                <a:latin typeface="Century Gothic"/>
                <a:ea typeface="Century Gothic"/>
                <a:cs typeface="Century Gothic"/>
                <a:sym typeface="Century Gothic"/>
              </a:defRPr>
            </a:pPr>
            <a:r>
              <a:t>That the gospel of Christ would be a mystery until He chose to reveal it.</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58" name="Rectangle"/>
          <p:cNvGrpSpPr/>
          <p:nvPr/>
        </p:nvGrpSpPr>
        <p:grpSpPr>
          <a:xfrm>
            <a:off x="69031" y="3335878"/>
            <a:ext cx="7579008" cy="10587252"/>
            <a:chOff x="0" y="0"/>
            <a:chExt cx="7579007" cy="10587250"/>
          </a:xfrm>
        </p:grpSpPr>
        <p:sp>
          <p:nvSpPr>
            <p:cNvPr id="257" name="Rectangle"/>
            <p:cNvSpPr/>
            <p:nvPr/>
          </p:nvSpPr>
          <p:spPr>
            <a:xfrm>
              <a:off x="215900" y="139700"/>
              <a:ext cx="7147208" cy="10028451"/>
            </a:xfrm>
            <a:prstGeom prst="rect">
              <a:avLst/>
            </a:prstGeom>
            <a:solidFill>
              <a:schemeClr val="accent6">
                <a:satOff val="1848"/>
                <a:lumOff val="-15262"/>
              </a:schemeClr>
            </a:solidFill>
            <a:ln>
              <a:noFill/>
            </a:ln>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56" name="Rectangle Rectangle" descr="Rectangle Rectangle"/>
            <p:cNvPicPr>
              <a:picLocks noChangeAspect="0"/>
            </p:cNvPicPr>
            <p:nvPr/>
          </p:nvPicPr>
          <p:blipFill>
            <a:blip r:embed="rId2">
              <a:extLst/>
            </a:blip>
            <a:stretch>
              <a:fillRect/>
            </a:stretch>
          </p:blipFill>
          <p:spPr>
            <a:xfrm>
              <a:off x="0" y="0"/>
              <a:ext cx="7579008" cy="10587251"/>
            </a:xfrm>
            <a:prstGeom prst="rect">
              <a:avLst/>
            </a:prstGeom>
            <a:effectLst/>
          </p:spPr>
        </p:pic>
      </p:grpSp>
      <p:sp>
        <p:nvSpPr>
          <p:cNvPr id="259" name="Slide Number"/>
          <p:cNvSpPr txBox="1"/>
          <p:nvPr>
            <p:ph type="sldNum" sz="quarter" idx="4294967295"/>
          </p:nvPr>
        </p:nvSpPr>
        <p:spPr>
          <a:xfrm>
            <a:off x="22509246" y="-14871"/>
            <a:ext cx="1980074" cy="939801"/>
          </a:xfrm>
          <a:prstGeom prst="rect">
            <a:avLst/>
          </a:prstGeom>
          <a:extLst>
            <a:ext uri="{C572A759-6A51-4108-AA02-DFA0A04FC94B}">
              <ma14:wrappingTextBoxFlag xmlns:ma14="http://schemas.microsoft.com/office/mac/drawingml/2011/main" val="1"/>
            </a:ext>
          </a:extLst>
        </p:spPr>
        <p:txBody>
          <a:bodyPr wrap="square"/>
          <a:lstStyle>
            <a:lvl1pPr>
              <a:defRPr b="1" sz="5700">
                <a:ln w="38100" cap="flat">
                  <a:solidFill>
                    <a:srgbClr val="000000"/>
                  </a:solidFill>
                  <a:prstDash val="solid"/>
                  <a:miter lim="400000"/>
                </a:ln>
                <a:solidFill>
                  <a:srgbClr val="FFFFFF"/>
                </a:solidFill>
                <a:effectLst>
                  <a:outerShdw sx="100000" sy="100000" kx="0" ky="0" algn="b" rotWithShape="0" blurRad="12700" dist="63500" dir="18900000">
                    <a:srgbClr val="000000"/>
                  </a:outerShdw>
                </a:effectLst>
                <a:latin typeface="Gill Sans"/>
                <a:ea typeface="Gill Sans"/>
                <a:cs typeface="Gill Sans"/>
                <a:sym typeface="Gill Sans"/>
              </a:defRPr>
            </a:lvl1pPr>
          </a:lstStyle>
          <a:p>
            <a:pPr/>
            <a:fld id="{86CB4B4D-7CA3-9044-876B-883B54F8677D}" type="slidenum"/>
          </a:p>
        </p:txBody>
      </p:sp>
      <p:sp>
        <p:nvSpPr>
          <p:cNvPr id="260" name="Text Box 8"/>
          <p:cNvSpPr txBox="1"/>
          <p:nvPr/>
        </p:nvSpPr>
        <p:spPr>
          <a:xfrm>
            <a:off x="383824" y="3802858"/>
            <a:ext cx="6949421" cy="9653292"/>
          </a:xfrm>
          <a:prstGeom prst="rect">
            <a:avLst/>
          </a:prstGeom>
          <a:ln w="12700">
            <a:miter lim="400000"/>
          </a:ln>
          <a:extLst>
            <a:ext uri="{C572A759-6A51-4108-AA02-DFA0A04FC94B}">
              <ma14:wrappingTextBoxFlag xmlns:ma14="http://schemas.microsoft.com/office/mac/drawingml/2011/main" val="1"/>
            </a:ext>
          </a:extLst>
        </p:spPr>
        <p:txBody>
          <a:bodyPr lIns="91412" tIns="91412" rIns="91412" bIns="91412">
            <a:spAutoFit/>
          </a:bodyPr>
          <a:lstStyle/>
          <a:p>
            <a:pPr algn="ctr">
              <a:lnSpc>
                <a:spcPct val="100000"/>
              </a:lnSpc>
              <a:spcBef>
                <a:spcPts val="0"/>
              </a:spcBef>
              <a:defRPr b="1" sz="5600">
                <a:solidFill>
                  <a:srgbClr val="FFFFFF"/>
                </a:solidFill>
                <a:latin typeface="Times New Roman"/>
                <a:ea typeface="Times New Roman"/>
                <a:cs typeface="Times New Roman"/>
                <a:sym typeface="Times New Roman"/>
              </a:defRPr>
            </a:pPr>
            <a:r>
              <a:t>Ephesians 1:5–6 (NASB95) </a:t>
            </a:r>
          </a:p>
          <a:p>
            <a:pPr algn="ctr">
              <a:lnSpc>
                <a:spcPct val="100000"/>
              </a:lnSpc>
              <a:spcBef>
                <a:spcPts val="0"/>
              </a:spcBef>
              <a:defRPr sz="5400">
                <a:solidFill>
                  <a:srgbClr val="FFFFFF"/>
                </a:solidFill>
                <a:latin typeface="Times New Roman"/>
                <a:ea typeface="Times New Roman"/>
                <a:cs typeface="Times New Roman"/>
                <a:sym typeface="Times New Roman"/>
              </a:defRPr>
            </a:pPr>
            <a:r>
              <a:rPr baseline="31999"/>
              <a:t>5</a:t>
            </a:r>
            <a:r>
              <a:t> He predestined us to adoption as sons through Jesus Christ to Himself, according to the kind intention of His will, </a:t>
            </a:r>
            <a:r>
              <a:rPr baseline="31999"/>
              <a:t>6</a:t>
            </a:r>
            <a:r>
              <a:t> to the praise of the glory of His grace, which He freely bestowed on us in the Beloved.</a:t>
            </a:r>
          </a:p>
        </p:txBody>
      </p:sp>
      <p:pic>
        <p:nvPicPr>
          <p:cNvPr id="261" name="pasted-movie.png" descr="pasted-movie.png"/>
          <p:cNvPicPr>
            <a:picLocks noChangeAspect="1"/>
          </p:cNvPicPr>
          <p:nvPr/>
        </p:nvPicPr>
        <p:blipFill>
          <a:blip r:embed="rId3">
            <a:extLst/>
          </a:blip>
          <a:stretch>
            <a:fillRect/>
          </a:stretch>
        </p:blipFill>
        <p:spPr>
          <a:xfrm>
            <a:off x="273290" y="13655"/>
            <a:ext cx="23837420" cy="2137149"/>
          </a:xfrm>
          <a:prstGeom prst="rect">
            <a:avLst/>
          </a:prstGeom>
          <a:ln w="12700">
            <a:miter lim="400000"/>
          </a:ln>
        </p:spPr>
      </p:pic>
      <p:sp>
        <p:nvSpPr>
          <p:cNvPr id="262" name="Rectangle 2"/>
          <p:cNvSpPr txBox="1"/>
          <p:nvPr/>
        </p:nvSpPr>
        <p:spPr>
          <a:xfrm>
            <a:off x="2245897" y="1905774"/>
            <a:ext cx="19892206" cy="1407291"/>
          </a:xfrm>
          <a:prstGeom prst="rect">
            <a:avLst/>
          </a:prstGeom>
          <a:gradFill>
            <a:gsLst>
              <a:gs pos="0">
                <a:schemeClr val="accent5">
                  <a:hueOff val="-158059"/>
                  <a:satOff val="-13250"/>
                  <a:lumOff val="10967"/>
                </a:schemeClr>
              </a:gs>
              <a:gs pos="100000">
                <a:schemeClr val="accent5">
                  <a:hueOff val="-53923"/>
                  <a:lumOff val="-6733"/>
                </a:schemeClr>
              </a:gs>
            </a:gsLst>
            <a:lin ang="5400000"/>
          </a:gradFill>
          <a:ln w="12700">
            <a:miter lim="400000"/>
          </a:ln>
          <a:extLst>
            <a:ext uri="{C572A759-6A51-4108-AA02-DFA0A04FC94B}">
              <ma14:wrappingTextBoxFlag xmlns:ma14="http://schemas.microsoft.com/office/mac/drawingml/2011/main" val="1"/>
            </a:ext>
          </a:extLst>
        </p:spPr>
        <p:txBody>
          <a:bodyPr lIns="64277" tIns="64277" rIns="64277" bIns="64277">
            <a:spAutoFit/>
          </a:bodyPr>
          <a:lstStyle>
            <a:lvl1pPr algn="ctr">
              <a:lnSpc>
                <a:spcPct val="100000"/>
              </a:lnSpc>
              <a:spcBef>
                <a:spcPts val="0"/>
              </a:spcBef>
              <a:defRPr sz="8300">
                <a:solidFill>
                  <a:srgbClr val="FFFFFF"/>
                </a:solidFill>
              </a:defRPr>
            </a:lvl1pPr>
          </a:lstStyle>
          <a:p>
            <a:pPr/>
            <a:r>
              <a:t>Predestined — προορίζω - proorizō</a:t>
            </a:r>
          </a:p>
        </p:txBody>
      </p:sp>
      <p:sp>
        <p:nvSpPr>
          <p:cNvPr id="263" name="The necessity of Jesus’s death . . .…"/>
          <p:cNvSpPr txBox="1"/>
          <p:nvPr/>
        </p:nvSpPr>
        <p:spPr>
          <a:xfrm>
            <a:off x="7686407" y="3595785"/>
            <a:ext cx="16246895" cy="7429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965200" indent="-965200">
              <a:lnSpc>
                <a:spcPct val="100000"/>
              </a:lnSpc>
              <a:spcBef>
                <a:spcPts val="2200"/>
              </a:spcBef>
              <a:buSzPct val="80000"/>
              <a:buBlip>
                <a:blip r:embed="rId4"/>
              </a:buBlip>
              <a:defRPr sz="6000">
                <a:latin typeface="Century Gothic"/>
                <a:ea typeface="Century Gothic"/>
                <a:cs typeface="Century Gothic"/>
                <a:sym typeface="Century Gothic"/>
              </a:defRPr>
            </a:pPr>
            <a:r>
              <a:t>The necessity of Jesus’s death . . .</a:t>
            </a:r>
          </a:p>
          <a:p>
            <a:pPr marL="965200" indent="-965200">
              <a:lnSpc>
                <a:spcPct val="100000"/>
              </a:lnSpc>
              <a:spcBef>
                <a:spcPts val="2200"/>
              </a:spcBef>
              <a:buSzPct val="80000"/>
              <a:buBlip>
                <a:blip r:embed="rId4"/>
              </a:buBlip>
              <a:defRPr sz="6000">
                <a:latin typeface="Century Gothic"/>
                <a:ea typeface="Century Gothic"/>
                <a:cs typeface="Century Gothic"/>
                <a:sym typeface="Century Gothic"/>
              </a:defRPr>
            </a:pPr>
            <a:r>
              <a:t>That His children will be conformed to the image of Jesus.</a:t>
            </a:r>
          </a:p>
          <a:p>
            <a:pPr marL="965200" indent="-965200">
              <a:lnSpc>
                <a:spcPct val="100000"/>
              </a:lnSpc>
              <a:spcBef>
                <a:spcPts val="2200"/>
              </a:spcBef>
              <a:buSzPct val="80000"/>
              <a:buBlip>
                <a:blip r:embed="rId4"/>
              </a:buBlip>
              <a:defRPr sz="6000">
                <a:latin typeface="Century Gothic"/>
                <a:ea typeface="Century Gothic"/>
                <a:cs typeface="Century Gothic"/>
                <a:sym typeface="Century Gothic"/>
              </a:defRPr>
            </a:pPr>
            <a:r>
              <a:t>That the gospel of Christ would be a mystery until He chose to reveal it.</a:t>
            </a:r>
          </a:p>
          <a:p>
            <a:pPr marL="965200" indent="-965200">
              <a:lnSpc>
                <a:spcPct val="100000"/>
              </a:lnSpc>
              <a:spcBef>
                <a:spcPts val="2200"/>
              </a:spcBef>
              <a:buSzPct val="80000"/>
              <a:buBlip>
                <a:blip r:embed="rId4"/>
              </a:buBlip>
              <a:defRPr sz="6000">
                <a:latin typeface="Century Gothic"/>
                <a:ea typeface="Century Gothic"/>
                <a:cs typeface="Century Gothic"/>
                <a:sym typeface="Century Gothic"/>
              </a:defRPr>
            </a:pPr>
            <a:r>
              <a:t>That believers in Jesus Christ would be adopted as God's very own children.</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67" name="Rectangle"/>
          <p:cNvGrpSpPr/>
          <p:nvPr/>
        </p:nvGrpSpPr>
        <p:grpSpPr>
          <a:xfrm>
            <a:off x="69031" y="3335878"/>
            <a:ext cx="7579008" cy="10587252"/>
            <a:chOff x="0" y="0"/>
            <a:chExt cx="7579007" cy="10587250"/>
          </a:xfrm>
        </p:grpSpPr>
        <p:sp>
          <p:nvSpPr>
            <p:cNvPr id="266" name="Rectangle"/>
            <p:cNvSpPr/>
            <p:nvPr/>
          </p:nvSpPr>
          <p:spPr>
            <a:xfrm>
              <a:off x="215900" y="139700"/>
              <a:ext cx="7147208" cy="10028451"/>
            </a:xfrm>
            <a:prstGeom prst="rect">
              <a:avLst/>
            </a:prstGeom>
            <a:solidFill>
              <a:schemeClr val="accent6">
                <a:satOff val="1848"/>
                <a:lumOff val="-15262"/>
              </a:schemeClr>
            </a:solidFill>
            <a:ln>
              <a:noFill/>
            </a:ln>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65" name="Rectangle Rectangle" descr="Rectangle Rectangle"/>
            <p:cNvPicPr>
              <a:picLocks noChangeAspect="0"/>
            </p:cNvPicPr>
            <p:nvPr/>
          </p:nvPicPr>
          <p:blipFill>
            <a:blip r:embed="rId2">
              <a:extLst/>
            </a:blip>
            <a:stretch>
              <a:fillRect/>
            </a:stretch>
          </p:blipFill>
          <p:spPr>
            <a:xfrm>
              <a:off x="0" y="0"/>
              <a:ext cx="7579008" cy="10587251"/>
            </a:xfrm>
            <a:prstGeom prst="rect">
              <a:avLst/>
            </a:prstGeom>
            <a:effectLst/>
          </p:spPr>
        </p:pic>
      </p:grpSp>
      <p:sp>
        <p:nvSpPr>
          <p:cNvPr id="268" name="Slide Number"/>
          <p:cNvSpPr txBox="1"/>
          <p:nvPr>
            <p:ph type="sldNum" sz="quarter" idx="4294967295"/>
          </p:nvPr>
        </p:nvSpPr>
        <p:spPr>
          <a:xfrm>
            <a:off x="22509246" y="-14871"/>
            <a:ext cx="1980074" cy="939801"/>
          </a:xfrm>
          <a:prstGeom prst="rect">
            <a:avLst/>
          </a:prstGeom>
          <a:extLst>
            <a:ext uri="{C572A759-6A51-4108-AA02-DFA0A04FC94B}">
              <ma14:wrappingTextBoxFlag xmlns:ma14="http://schemas.microsoft.com/office/mac/drawingml/2011/main" val="1"/>
            </a:ext>
          </a:extLst>
        </p:spPr>
        <p:txBody>
          <a:bodyPr wrap="square"/>
          <a:lstStyle>
            <a:lvl1pPr>
              <a:defRPr b="1" sz="5700">
                <a:ln w="38100" cap="flat">
                  <a:solidFill>
                    <a:srgbClr val="000000"/>
                  </a:solidFill>
                  <a:prstDash val="solid"/>
                  <a:miter lim="400000"/>
                </a:ln>
                <a:solidFill>
                  <a:srgbClr val="FFFFFF"/>
                </a:solidFill>
                <a:effectLst>
                  <a:outerShdw sx="100000" sy="100000" kx="0" ky="0" algn="b" rotWithShape="0" blurRad="12700" dist="63500" dir="18900000">
                    <a:srgbClr val="000000"/>
                  </a:outerShdw>
                </a:effectLst>
                <a:latin typeface="Gill Sans"/>
                <a:ea typeface="Gill Sans"/>
                <a:cs typeface="Gill Sans"/>
                <a:sym typeface="Gill Sans"/>
              </a:defRPr>
            </a:lvl1pPr>
          </a:lstStyle>
          <a:p>
            <a:pPr/>
            <a:fld id="{86CB4B4D-7CA3-9044-876B-883B54F8677D}" type="slidenum"/>
          </a:p>
        </p:txBody>
      </p:sp>
      <p:sp>
        <p:nvSpPr>
          <p:cNvPr id="269" name="Text Box 8"/>
          <p:cNvSpPr txBox="1"/>
          <p:nvPr/>
        </p:nvSpPr>
        <p:spPr>
          <a:xfrm>
            <a:off x="414801" y="3907394"/>
            <a:ext cx="6752280" cy="9147450"/>
          </a:xfrm>
          <a:prstGeom prst="rect">
            <a:avLst/>
          </a:prstGeom>
          <a:ln w="12700">
            <a:miter lim="400000"/>
          </a:ln>
          <a:extLst>
            <a:ext uri="{C572A759-6A51-4108-AA02-DFA0A04FC94B}">
              <ma14:wrappingTextBoxFlag xmlns:ma14="http://schemas.microsoft.com/office/mac/drawingml/2011/main" val="1"/>
            </a:ext>
          </a:extLst>
        </p:spPr>
        <p:txBody>
          <a:bodyPr lIns="91412" tIns="91412" rIns="91412" bIns="91412">
            <a:spAutoFit/>
          </a:bodyPr>
          <a:lstStyle/>
          <a:p>
            <a:pPr algn="ctr">
              <a:lnSpc>
                <a:spcPct val="100000"/>
              </a:lnSpc>
              <a:spcBef>
                <a:spcPts val="0"/>
              </a:spcBef>
              <a:defRPr b="1" sz="5600">
                <a:solidFill>
                  <a:srgbClr val="FFFFFF"/>
                </a:solidFill>
                <a:latin typeface="Times New Roman"/>
                <a:ea typeface="Times New Roman"/>
                <a:cs typeface="Times New Roman"/>
                <a:sym typeface="Times New Roman"/>
              </a:defRPr>
            </a:pPr>
            <a:r>
              <a:t>Ephesians 1:11–12 (NASB95) </a:t>
            </a:r>
          </a:p>
          <a:p>
            <a:pPr algn="ctr">
              <a:lnSpc>
                <a:spcPct val="100000"/>
              </a:lnSpc>
              <a:spcBef>
                <a:spcPts val="0"/>
              </a:spcBef>
              <a:defRPr sz="5000">
                <a:solidFill>
                  <a:srgbClr val="FFFFFF"/>
                </a:solidFill>
                <a:latin typeface="Times New Roman"/>
                <a:ea typeface="Times New Roman"/>
                <a:cs typeface="Times New Roman"/>
                <a:sym typeface="Times New Roman"/>
              </a:defRPr>
            </a:pPr>
            <a:r>
              <a:rPr baseline="31999"/>
              <a:t>11</a:t>
            </a:r>
            <a:r>
              <a:t> also we have obtained an inheritance, having been predestined according to His purpose who works all things after the counsel of His will, </a:t>
            </a:r>
            <a:r>
              <a:rPr baseline="31999"/>
              <a:t>12</a:t>
            </a:r>
            <a:r>
              <a:t> to the end that we who were the first to hope in Christ would be to the praise of His glory.</a:t>
            </a:r>
          </a:p>
        </p:txBody>
      </p:sp>
      <p:pic>
        <p:nvPicPr>
          <p:cNvPr id="270" name="pasted-movie.png" descr="pasted-movie.png"/>
          <p:cNvPicPr>
            <a:picLocks noChangeAspect="1"/>
          </p:cNvPicPr>
          <p:nvPr/>
        </p:nvPicPr>
        <p:blipFill>
          <a:blip r:embed="rId3">
            <a:extLst/>
          </a:blip>
          <a:stretch>
            <a:fillRect/>
          </a:stretch>
        </p:blipFill>
        <p:spPr>
          <a:xfrm>
            <a:off x="273290" y="13655"/>
            <a:ext cx="23837420" cy="2137149"/>
          </a:xfrm>
          <a:prstGeom prst="rect">
            <a:avLst/>
          </a:prstGeom>
          <a:ln w="12700">
            <a:miter lim="400000"/>
          </a:ln>
        </p:spPr>
      </p:pic>
      <p:sp>
        <p:nvSpPr>
          <p:cNvPr id="271" name="Rectangle 2"/>
          <p:cNvSpPr txBox="1"/>
          <p:nvPr/>
        </p:nvSpPr>
        <p:spPr>
          <a:xfrm>
            <a:off x="2245897" y="1905774"/>
            <a:ext cx="19892206" cy="1407291"/>
          </a:xfrm>
          <a:prstGeom prst="rect">
            <a:avLst/>
          </a:prstGeom>
          <a:gradFill>
            <a:gsLst>
              <a:gs pos="0">
                <a:schemeClr val="accent5">
                  <a:hueOff val="-158059"/>
                  <a:satOff val="-13250"/>
                  <a:lumOff val="10967"/>
                </a:schemeClr>
              </a:gs>
              <a:gs pos="100000">
                <a:schemeClr val="accent5">
                  <a:hueOff val="-53923"/>
                  <a:lumOff val="-6733"/>
                </a:schemeClr>
              </a:gs>
            </a:gsLst>
            <a:lin ang="5400000"/>
          </a:gradFill>
          <a:ln w="12700">
            <a:miter lim="400000"/>
          </a:ln>
          <a:extLst>
            <a:ext uri="{C572A759-6A51-4108-AA02-DFA0A04FC94B}">
              <ma14:wrappingTextBoxFlag xmlns:ma14="http://schemas.microsoft.com/office/mac/drawingml/2011/main" val="1"/>
            </a:ext>
          </a:extLst>
        </p:spPr>
        <p:txBody>
          <a:bodyPr lIns="64277" tIns="64277" rIns="64277" bIns="64277">
            <a:spAutoFit/>
          </a:bodyPr>
          <a:lstStyle>
            <a:lvl1pPr algn="ctr">
              <a:lnSpc>
                <a:spcPct val="100000"/>
              </a:lnSpc>
              <a:spcBef>
                <a:spcPts val="0"/>
              </a:spcBef>
              <a:defRPr sz="8300">
                <a:solidFill>
                  <a:srgbClr val="FFFFFF"/>
                </a:solidFill>
              </a:defRPr>
            </a:lvl1pPr>
          </a:lstStyle>
          <a:p>
            <a:pPr/>
            <a:r>
              <a:t>Predestined — προορίζω - proorizō</a:t>
            </a:r>
          </a:p>
        </p:txBody>
      </p:sp>
      <p:sp>
        <p:nvSpPr>
          <p:cNvPr id="272" name="The necessity of Jesus’s death . . .…"/>
          <p:cNvSpPr txBox="1"/>
          <p:nvPr/>
        </p:nvSpPr>
        <p:spPr>
          <a:xfrm>
            <a:off x="7686407" y="3595785"/>
            <a:ext cx="16246895" cy="956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965200" indent="-965200">
              <a:lnSpc>
                <a:spcPct val="100000"/>
              </a:lnSpc>
              <a:spcBef>
                <a:spcPts val="2200"/>
              </a:spcBef>
              <a:buSzPct val="80000"/>
              <a:buBlip>
                <a:blip r:embed="rId4"/>
              </a:buBlip>
              <a:defRPr sz="6000">
                <a:latin typeface="Century Gothic"/>
                <a:ea typeface="Century Gothic"/>
                <a:cs typeface="Century Gothic"/>
                <a:sym typeface="Century Gothic"/>
              </a:defRPr>
            </a:pPr>
            <a:r>
              <a:t>The necessity of Jesus’s death . . .</a:t>
            </a:r>
          </a:p>
          <a:p>
            <a:pPr marL="965200" indent="-965200">
              <a:lnSpc>
                <a:spcPct val="100000"/>
              </a:lnSpc>
              <a:spcBef>
                <a:spcPts val="2200"/>
              </a:spcBef>
              <a:buSzPct val="80000"/>
              <a:buBlip>
                <a:blip r:embed="rId4"/>
              </a:buBlip>
              <a:defRPr sz="6000">
                <a:latin typeface="Century Gothic"/>
                <a:ea typeface="Century Gothic"/>
                <a:cs typeface="Century Gothic"/>
                <a:sym typeface="Century Gothic"/>
              </a:defRPr>
            </a:pPr>
            <a:r>
              <a:t>That His children will be conformed to the image of Jesus.</a:t>
            </a:r>
          </a:p>
          <a:p>
            <a:pPr marL="965200" indent="-965200">
              <a:lnSpc>
                <a:spcPct val="100000"/>
              </a:lnSpc>
              <a:spcBef>
                <a:spcPts val="2200"/>
              </a:spcBef>
              <a:buSzPct val="80000"/>
              <a:buBlip>
                <a:blip r:embed="rId4"/>
              </a:buBlip>
              <a:defRPr sz="6000">
                <a:latin typeface="Century Gothic"/>
                <a:ea typeface="Century Gothic"/>
                <a:cs typeface="Century Gothic"/>
                <a:sym typeface="Century Gothic"/>
              </a:defRPr>
            </a:pPr>
            <a:r>
              <a:t>That the gospel of Christ would be a mystery until He chose to reveal it.</a:t>
            </a:r>
          </a:p>
          <a:p>
            <a:pPr marL="965200" indent="-965200">
              <a:lnSpc>
                <a:spcPct val="100000"/>
              </a:lnSpc>
              <a:spcBef>
                <a:spcPts val="2200"/>
              </a:spcBef>
              <a:buSzPct val="80000"/>
              <a:buBlip>
                <a:blip r:embed="rId4"/>
              </a:buBlip>
              <a:defRPr sz="6000">
                <a:latin typeface="Century Gothic"/>
                <a:ea typeface="Century Gothic"/>
                <a:cs typeface="Century Gothic"/>
                <a:sym typeface="Century Gothic"/>
              </a:defRPr>
            </a:pPr>
            <a:r>
              <a:t>That believers in Jesus Christ would be adopted as God's very own children.</a:t>
            </a:r>
          </a:p>
          <a:p>
            <a:pPr marL="965200" indent="-965200">
              <a:lnSpc>
                <a:spcPct val="100000"/>
              </a:lnSpc>
              <a:spcBef>
                <a:spcPts val="2200"/>
              </a:spcBef>
              <a:buSzPct val="80000"/>
              <a:buBlip>
                <a:blip r:embed="rId4"/>
              </a:buBlip>
              <a:defRPr sz="6000">
                <a:latin typeface="Century Gothic"/>
                <a:ea typeface="Century Gothic"/>
                <a:cs typeface="Century Gothic"/>
                <a:sym typeface="Century Gothic"/>
              </a:defRPr>
            </a:pPr>
            <a:r>
              <a:t>That believers in Christ should be to the praise of God's glory.</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4" name="pasted-movie.png" descr="pasted-movie.png"/>
          <p:cNvPicPr>
            <a:picLocks noChangeAspect="1"/>
          </p:cNvPicPr>
          <p:nvPr/>
        </p:nvPicPr>
        <p:blipFill>
          <a:blip r:embed="rId2">
            <a:extLst/>
          </a:blip>
          <a:stretch>
            <a:fillRect/>
          </a:stretch>
        </p:blipFill>
        <p:spPr>
          <a:xfrm>
            <a:off x="273290" y="13655"/>
            <a:ext cx="23837420" cy="2137149"/>
          </a:xfrm>
          <a:prstGeom prst="rect">
            <a:avLst/>
          </a:prstGeom>
          <a:ln w="12700">
            <a:miter lim="400000"/>
          </a:ln>
        </p:spPr>
      </p:pic>
      <p:pic>
        <p:nvPicPr>
          <p:cNvPr id="275" name="Image" descr="Image"/>
          <p:cNvPicPr>
            <a:picLocks noChangeAspect="0"/>
          </p:cNvPicPr>
          <p:nvPr/>
        </p:nvPicPr>
        <p:blipFill>
          <a:blip r:embed="rId3">
            <a:extLst/>
          </a:blip>
          <a:stretch>
            <a:fillRect/>
          </a:stretch>
        </p:blipFill>
        <p:spPr>
          <a:xfrm>
            <a:off x="583253" y="2265824"/>
            <a:ext cx="10211462" cy="11126282"/>
          </a:xfrm>
          <a:prstGeom prst="rect">
            <a:avLst/>
          </a:prstGeom>
        </p:spPr>
      </p:pic>
      <p:sp>
        <p:nvSpPr>
          <p:cNvPr id="276" name="Ephesians 1:5–6 (NKJV)…"/>
          <p:cNvSpPr txBox="1"/>
          <p:nvPr/>
        </p:nvSpPr>
        <p:spPr>
          <a:xfrm>
            <a:off x="617878" y="6082915"/>
            <a:ext cx="10142212" cy="7079631"/>
          </a:xfrm>
          <a:prstGeom prst="rect">
            <a:avLst/>
          </a:prstGeom>
          <a:ln w="12700">
            <a:miter lim="400000"/>
          </a:ln>
          <a:effectLst>
            <a:outerShdw sx="100000" sy="100000" kx="0" ky="0" algn="b" rotWithShape="0" blurRad="88900" dist="8890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t>Ephesians 1:5–6 (NKJV) </a:t>
            </a:r>
          </a:p>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rPr baseline="31999"/>
              <a:t>5</a:t>
            </a:r>
            <a:r>
              <a:t> having predestined us to adoption as sons by Jesus Christ to Himself, according to the good pleasure of His will, </a:t>
            </a:r>
            <a:r>
              <a:rPr baseline="31999"/>
              <a:t>6</a:t>
            </a:r>
            <a:r>
              <a:t> to the praise of the glory of His grace, by which He made us accepted in the Beloved.</a:t>
            </a:r>
          </a:p>
        </p:txBody>
      </p:sp>
      <p:sp>
        <p:nvSpPr>
          <p:cNvPr id="277" name="Paul was a prisoner at the time he wrote this letter (Eph. 3:1; 4:1; 6:20).…"/>
          <p:cNvSpPr txBox="1"/>
          <p:nvPr/>
        </p:nvSpPr>
        <p:spPr>
          <a:xfrm>
            <a:off x="11069981" y="1924742"/>
            <a:ext cx="13216723" cy="11808446"/>
          </a:xfrm>
          <a:prstGeom prst="rect">
            <a:avLst/>
          </a:prstGeom>
          <a:ln w="12700">
            <a:miter lim="400000"/>
          </a:ln>
          <a:effectLst>
            <a:outerShdw sx="100000" sy="100000" kx="0" ky="0" algn="b" rotWithShape="0" blurRad="88900" dist="88900" dir="5400000">
              <a:srgbClr val="000000">
                <a:alpha val="24517"/>
              </a:srgbClr>
            </a:outerShdw>
          </a:effectLst>
          <a:extLst>
            <a:ext uri="{C572A759-6A51-4108-AA02-DFA0A04FC94B}">
              <ma14:wrappingTextBoxFlag xmlns:ma14="http://schemas.microsoft.com/office/mac/drawingml/2011/main" val="1"/>
            </a:ext>
          </a:extLst>
        </p:spPr>
        <p:txBody>
          <a:bodyPr lIns="71437" tIns="71437" rIns="71437" bIns="71437">
            <a:spAutoFit/>
          </a:bodyPr>
          <a:lstStyle/>
          <a:p>
            <a:pPr marL="605074" indent="-605074" defTabSz="821531">
              <a:lnSpc>
                <a:spcPct val="100000"/>
              </a:lnSpc>
              <a:spcBef>
                <a:spcPts val="900"/>
              </a:spcBef>
              <a:buSzPct val="60000"/>
              <a:buBlip>
                <a:blip r:embed="rId4"/>
              </a:buBlip>
              <a:defRPr b="1" sz="7800">
                <a:solidFill>
                  <a:srgbClr val="000000"/>
                </a:solidFill>
                <a:latin typeface="Century Gothic"/>
                <a:ea typeface="Century Gothic"/>
                <a:cs typeface="Century Gothic"/>
                <a:sym typeface="Century Gothic"/>
              </a:defRPr>
            </a:pPr>
            <a:r>
              <a:t>“to adoption as sons” </a:t>
            </a:r>
          </a:p>
          <a:p>
            <a:pPr marL="1290874" indent="-605074" defTabSz="821531">
              <a:lnSpc>
                <a:spcPct val="100000"/>
              </a:lnSpc>
              <a:spcBef>
                <a:spcPts val="900"/>
              </a:spcBef>
              <a:buSzPct val="60000"/>
              <a:buBlip>
                <a:blip r:embed="rId5"/>
              </a:buBlip>
              <a:defRPr sz="6000">
                <a:solidFill>
                  <a:srgbClr val="000000"/>
                </a:solidFill>
                <a:latin typeface="Century Gothic"/>
                <a:ea typeface="Century Gothic"/>
                <a:cs typeface="Century Gothic"/>
                <a:sym typeface="Century Gothic"/>
              </a:defRPr>
            </a:pPr>
            <a:r>
              <a:t>“</a:t>
            </a:r>
            <a:r>
              <a:rPr b="1"/>
              <a:t>by Jesus Christ to Himself</a:t>
            </a:r>
            <a:r>
              <a:t>,”— God predetermined that believers in Jesus Christ would be adopted as His very own children (1:1,10; 3:11; Ac 19:1-10; John 1:12; 3:3-5; Gal 3:26-29; 1 Pet 1:22,23).</a:t>
            </a:r>
          </a:p>
          <a:p>
            <a:pPr marL="1290874" indent="-605074" defTabSz="821531">
              <a:lnSpc>
                <a:spcPct val="100000"/>
              </a:lnSpc>
              <a:spcBef>
                <a:spcPts val="900"/>
              </a:spcBef>
              <a:buSzPct val="60000"/>
              <a:buBlip>
                <a:blip r:embed="rId5"/>
              </a:buBlip>
              <a:defRPr sz="6000">
                <a:solidFill>
                  <a:srgbClr val="000000"/>
                </a:solidFill>
                <a:latin typeface="Century Gothic"/>
                <a:ea typeface="Century Gothic"/>
                <a:cs typeface="Century Gothic"/>
                <a:sym typeface="Century Gothic"/>
              </a:defRPr>
            </a:pPr>
            <a:r>
              <a:t>Full enjoyment of our υἱοθεσία will be realized in the redemption of our bodies (Rom. 8:16,23-25)</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77">
                                            <p:txEl>
                                              <p:pRg st="1" end="1"/>
                                            </p:txEl>
                                          </p:spTgt>
                                        </p:tgtEl>
                                        <p:attrNameLst>
                                          <p:attrName>style.visibility</p:attrName>
                                        </p:attrNameLst>
                                      </p:cBhvr>
                                      <p:to>
                                        <p:strVal val="visible"/>
                                      </p:to>
                                    </p:set>
                                    <p:animEffect filter="wipe(left)" transition="in">
                                      <p:cBhvr>
                                        <p:cTn id="7" dur="1250"/>
                                        <p:tgtEl>
                                          <p:spTgt spid="27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77">
                                            <p:txEl>
                                              <p:pRg st="2" end="2"/>
                                            </p:txEl>
                                          </p:spTgt>
                                        </p:tgtEl>
                                        <p:attrNameLst>
                                          <p:attrName>style.visibility</p:attrName>
                                        </p:attrNameLst>
                                      </p:cBhvr>
                                      <p:to>
                                        <p:strVal val="visible"/>
                                      </p:to>
                                    </p:set>
                                    <p:animEffect filter="wipe(left)" transition="in">
                                      <p:cBhvr>
                                        <p:cTn id="12" dur="1250"/>
                                        <p:tgtEl>
                                          <p:spTgt spid="277">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7"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9" name="pasted-movie.png" descr="pasted-movie.png"/>
          <p:cNvPicPr>
            <a:picLocks noChangeAspect="1"/>
          </p:cNvPicPr>
          <p:nvPr/>
        </p:nvPicPr>
        <p:blipFill>
          <a:blip r:embed="rId2">
            <a:extLst/>
          </a:blip>
          <a:stretch>
            <a:fillRect/>
          </a:stretch>
        </p:blipFill>
        <p:spPr>
          <a:xfrm>
            <a:off x="273290" y="13655"/>
            <a:ext cx="23837420" cy="2137149"/>
          </a:xfrm>
          <a:prstGeom prst="rect">
            <a:avLst/>
          </a:prstGeom>
          <a:ln w="12700">
            <a:miter lim="400000"/>
          </a:ln>
        </p:spPr>
      </p:pic>
      <p:pic>
        <p:nvPicPr>
          <p:cNvPr id="280" name="Image" descr="Image"/>
          <p:cNvPicPr>
            <a:picLocks noChangeAspect="0"/>
          </p:cNvPicPr>
          <p:nvPr/>
        </p:nvPicPr>
        <p:blipFill>
          <a:blip r:embed="rId3">
            <a:extLst/>
          </a:blip>
          <a:stretch>
            <a:fillRect/>
          </a:stretch>
        </p:blipFill>
        <p:spPr>
          <a:xfrm>
            <a:off x="583253" y="2265824"/>
            <a:ext cx="10211462" cy="11126282"/>
          </a:xfrm>
          <a:prstGeom prst="rect">
            <a:avLst/>
          </a:prstGeom>
        </p:spPr>
      </p:pic>
      <p:sp>
        <p:nvSpPr>
          <p:cNvPr id="281" name="Ephesians 1:5–6 (NKJV)…"/>
          <p:cNvSpPr txBox="1"/>
          <p:nvPr/>
        </p:nvSpPr>
        <p:spPr>
          <a:xfrm>
            <a:off x="617878" y="6082915"/>
            <a:ext cx="10142212" cy="7079631"/>
          </a:xfrm>
          <a:prstGeom prst="rect">
            <a:avLst/>
          </a:prstGeom>
          <a:ln w="12700">
            <a:miter lim="400000"/>
          </a:ln>
          <a:effectLst>
            <a:outerShdw sx="100000" sy="100000" kx="0" ky="0" algn="b" rotWithShape="0" blurRad="88900" dist="8890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t>Ephesians 1:5–6 (NKJV) </a:t>
            </a:r>
          </a:p>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rPr baseline="31999"/>
              <a:t>5</a:t>
            </a:r>
            <a:r>
              <a:t> having predestined us to adoption as sons by Jesus Christ to Himself, according to the good pleasure of His will, </a:t>
            </a:r>
            <a:r>
              <a:rPr baseline="31999"/>
              <a:t>6</a:t>
            </a:r>
            <a:r>
              <a:t> to the praise of the glory of His grace, by which He made us accepted in the Beloved.</a:t>
            </a:r>
          </a:p>
        </p:txBody>
      </p:sp>
      <p:sp>
        <p:nvSpPr>
          <p:cNvPr id="282" name="Paul was a prisoner at the time he wrote this letter (Eph. 3:1; 4:1; 6:20).…"/>
          <p:cNvSpPr txBox="1"/>
          <p:nvPr/>
        </p:nvSpPr>
        <p:spPr>
          <a:xfrm>
            <a:off x="11069981" y="1924742"/>
            <a:ext cx="13216723" cy="11712576"/>
          </a:xfrm>
          <a:prstGeom prst="rect">
            <a:avLst/>
          </a:prstGeom>
          <a:ln w="12700">
            <a:miter lim="400000"/>
          </a:ln>
          <a:effectLst>
            <a:outerShdw sx="100000" sy="100000" kx="0" ky="0" algn="b" rotWithShape="0" blurRad="88900" dist="88900" dir="5400000">
              <a:srgbClr val="000000">
                <a:alpha val="24517"/>
              </a:srgbClr>
            </a:outerShdw>
          </a:effectLst>
          <a:extLst>
            <a:ext uri="{C572A759-6A51-4108-AA02-DFA0A04FC94B}">
              <ma14:wrappingTextBoxFlag xmlns:ma14="http://schemas.microsoft.com/office/mac/drawingml/2011/main" val="1"/>
            </a:ext>
          </a:extLst>
        </p:spPr>
        <p:txBody>
          <a:bodyPr lIns="71437" tIns="71437" rIns="71437" bIns="71437">
            <a:spAutoFit/>
          </a:bodyPr>
          <a:lstStyle/>
          <a:p>
            <a:pPr marL="605074" indent="-605074" defTabSz="821531">
              <a:lnSpc>
                <a:spcPct val="100000"/>
              </a:lnSpc>
              <a:spcBef>
                <a:spcPts val="900"/>
              </a:spcBef>
              <a:buSzPct val="60000"/>
              <a:buBlip>
                <a:blip r:embed="rId4"/>
              </a:buBlip>
              <a:defRPr b="1" sz="7800">
                <a:solidFill>
                  <a:srgbClr val="000000"/>
                </a:solidFill>
                <a:latin typeface="Century Gothic"/>
                <a:ea typeface="Century Gothic"/>
                <a:cs typeface="Century Gothic"/>
                <a:sym typeface="Century Gothic"/>
              </a:defRPr>
            </a:pPr>
            <a:r>
              <a:t>“to adoption as sons” </a:t>
            </a:r>
          </a:p>
          <a:p>
            <a:pPr marL="1290874" indent="-605074" defTabSz="821531">
              <a:lnSpc>
                <a:spcPct val="100000"/>
              </a:lnSpc>
              <a:spcBef>
                <a:spcPts val="200"/>
              </a:spcBef>
              <a:buSzPct val="60000"/>
              <a:buBlip>
                <a:blip r:embed="rId5"/>
              </a:buBlip>
              <a:defRPr sz="6000">
                <a:solidFill>
                  <a:srgbClr val="000000"/>
                </a:solidFill>
                <a:latin typeface="Century Gothic"/>
                <a:ea typeface="Century Gothic"/>
                <a:cs typeface="Century Gothic"/>
                <a:sym typeface="Century Gothic"/>
              </a:defRPr>
            </a:pPr>
            <a:r>
              <a:t>Accomplished  “according to the good pleasure of His (God’s) will,” (Eph 1:9; Phili 2:13; 2 Thes 1:11).</a:t>
            </a:r>
          </a:p>
          <a:p>
            <a:pPr marL="1290874" indent="-605074" defTabSz="821531">
              <a:lnSpc>
                <a:spcPct val="100000"/>
              </a:lnSpc>
              <a:spcBef>
                <a:spcPts val="200"/>
              </a:spcBef>
              <a:buSzPct val="60000"/>
              <a:buBlip>
                <a:blip r:embed="rId5"/>
              </a:buBlip>
              <a:defRPr sz="6000">
                <a:solidFill>
                  <a:srgbClr val="000000"/>
                </a:solidFill>
                <a:latin typeface="Century Gothic"/>
                <a:ea typeface="Century Gothic"/>
                <a:cs typeface="Century Gothic"/>
                <a:sym typeface="Century Gothic"/>
              </a:defRPr>
            </a:pPr>
            <a:r>
              <a:t>God’s gracious provision in and through Jesus is certainly worthy of praise (1:10; Titus 3:3-5; Rom 5:6-8,11)</a:t>
            </a:r>
          </a:p>
          <a:p>
            <a:pPr marL="1290874" indent="-605074" defTabSz="821531">
              <a:lnSpc>
                <a:spcPct val="100000"/>
              </a:lnSpc>
              <a:spcBef>
                <a:spcPts val="200"/>
              </a:spcBef>
              <a:buSzPct val="60000"/>
              <a:buBlip>
                <a:blip r:embed="rId5"/>
              </a:buBlip>
              <a:defRPr sz="6000">
                <a:solidFill>
                  <a:srgbClr val="000000"/>
                </a:solidFill>
                <a:latin typeface="Century Gothic"/>
                <a:ea typeface="Century Gothic"/>
                <a:cs typeface="Century Gothic"/>
                <a:sym typeface="Century Gothic"/>
              </a:defRPr>
            </a:pPr>
            <a:r>
              <a:t>It is by God’s grace that “acceptance” in Christ is made possible (2:1-9; Rom 5:8-10)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82">
                                            <p:txEl>
                                              <p:pRg st="2" end="2"/>
                                            </p:txEl>
                                          </p:spTgt>
                                        </p:tgtEl>
                                        <p:attrNameLst>
                                          <p:attrName>style.visibility</p:attrName>
                                        </p:attrNameLst>
                                      </p:cBhvr>
                                      <p:to>
                                        <p:strVal val="visible"/>
                                      </p:to>
                                    </p:set>
                                    <p:animEffect filter="wipe(left)" transition="in">
                                      <p:cBhvr>
                                        <p:cTn id="7" dur="1500"/>
                                        <p:tgtEl>
                                          <p:spTgt spid="28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82">
                                            <p:txEl>
                                              <p:pRg st="3" end="3"/>
                                            </p:txEl>
                                          </p:spTgt>
                                        </p:tgtEl>
                                        <p:attrNameLst>
                                          <p:attrName>style.visibility</p:attrName>
                                        </p:attrNameLst>
                                      </p:cBhvr>
                                      <p:to>
                                        <p:strVal val="visible"/>
                                      </p:to>
                                    </p:set>
                                    <p:animEffect filter="wipe(left)" transition="in">
                                      <p:cBhvr>
                                        <p:cTn id="12" dur="1500"/>
                                        <p:tgtEl>
                                          <p:spTgt spid="282">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2"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4" name="pasted-movie.png" descr="pasted-movie.png"/>
          <p:cNvPicPr>
            <a:picLocks noChangeAspect="1"/>
          </p:cNvPicPr>
          <p:nvPr/>
        </p:nvPicPr>
        <p:blipFill>
          <a:blip r:embed="rId2">
            <a:extLst/>
          </a:blip>
          <a:stretch>
            <a:fillRect/>
          </a:stretch>
        </p:blipFill>
        <p:spPr>
          <a:xfrm>
            <a:off x="273290" y="13655"/>
            <a:ext cx="23837420" cy="2137149"/>
          </a:xfrm>
          <a:prstGeom prst="rect">
            <a:avLst/>
          </a:prstGeom>
          <a:ln w="12700">
            <a:miter lim="400000"/>
          </a:ln>
        </p:spPr>
      </p:pic>
      <p:pic>
        <p:nvPicPr>
          <p:cNvPr id="285" name="Image" descr="Image"/>
          <p:cNvPicPr>
            <a:picLocks noChangeAspect="0"/>
          </p:cNvPicPr>
          <p:nvPr/>
        </p:nvPicPr>
        <p:blipFill>
          <a:blip r:embed="rId3">
            <a:extLst/>
          </a:blip>
          <a:stretch>
            <a:fillRect/>
          </a:stretch>
        </p:blipFill>
        <p:spPr>
          <a:xfrm>
            <a:off x="583253" y="2265824"/>
            <a:ext cx="10211462" cy="11126282"/>
          </a:xfrm>
          <a:prstGeom prst="rect">
            <a:avLst/>
          </a:prstGeom>
        </p:spPr>
      </p:pic>
      <p:sp>
        <p:nvSpPr>
          <p:cNvPr id="286" name="Ephesians 1:7–8 (NKJV)…"/>
          <p:cNvSpPr txBox="1"/>
          <p:nvPr/>
        </p:nvSpPr>
        <p:spPr>
          <a:xfrm>
            <a:off x="617878" y="6944623"/>
            <a:ext cx="10142212" cy="6203331"/>
          </a:xfrm>
          <a:prstGeom prst="rect">
            <a:avLst/>
          </a:prstGeom>
          <a:ln w="12700">
            <a:miter lim="400000"/>
          </a:ln>
          <a:effectLst>
            <a:outerShdw sx="100000" sy="100000" kx="0" ky="0" algn="b" rotWithShape="0" blurRad="88900" dist="8890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t>Ephesians 1:7–8 (NKJV) </a:t>
            </a:r>
          </a:p>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rPr baseline="31999"/>
              <a:t>7</a:t>
            </a:r>
            <a:r>
              <a:t> In Him we have redemption through His blood, the forgiveness of sins, according to the riches of His grace </a:t>
            </a:r>
            <a:r>
              <a:rPr baseline="31999"/>
              <a:t>8</a:t>
            </a:r>
            <a:r>
              <a:t> which He made to abound toward us in all wisdom and prudence,</a:t>
            </a:r>
          </a:p>
        </p:txBody>
      </p:sp>
      <p:sp>
        <p:nvSpPr>
          <p:cNvPr id="287" name="Paul was a prisoner at the time he wrote this letter (Eph. 3:1; 4:1; 6:20).…"/>
          <p:cNvSpPr txBox="1"/>
          <p:nvPr/>
        </p:nvSpPr>
        <p:spPr>
          <a:xfrm>
            <a:off x="11069981" y="1924742"/>
            <a:ext cx="13216723" cy="11522076"/>
          </a:xfrm>
          <a:prstGeom prst="rect">
            <a:avLst/>
          </a:prstGeom>
          <a:ln w="12700">
            <a:miter lim="400000"/>
          </a:ln>
          <a:effectLst>
            <a:outerShdw sx="100000" sy="100000" kx="0" ky="0" algn="b" rotWithShape="0" blurRad="88900" dist="88900" dir="5400000">
              <a:srgbClr val="000000">
                <a:alpha val="24517"/>
              </a:srgbClr>
            </a:outerShdw>
          </a:effectLst>
          <a:extLst>
            <a:ext uri="{C572A759-6A51-4108-AA02-DFA0A04FC94B}">
              <ma14:wrappingTextBoxFlag xmlns:ma14="http://schemas.microsoft.com/office/mac/drawingml/2011/main" val="1"/>
            </a:ext>
          </a:extLst>
        </p:spPr>
        <p:txBody>
          <a:bodyPr lIns="71437" tIns="71437" rIns="71437" bIns="71437">
            <a:spAutoFit/>
          </a:bodyPr>
          <a:lstStyle/>
          <a:p>
            <a:pPr marL="605074" indent="-605074" defTabSz="821531">
              <a:lnSpc>
                <a:spcPct val="100000"/>
              </a:lnSpc>
              <a:spcBef>
                <a:spcPts val="900"/>
              </a:spcBef>
              <a:buSzPct val="60000"/>
              <a:buBlip>
                <a:blip r:embed="rId4"/>
              </a:buBlip>
              <a:defRPr b="1" sz="6700">
                <a:solidFill>
                  <a:srgbClr val="000000"/>
                </a:solidFill>
                <a:latin typeface="Century Gothic"/>
                <a:ea typeface="Century Gothic"/>
                <a:cs typeface="Century Gothic"/>
                <a:sym typeface="Century Gothic"/>
              </a:defRPr>
            </a:pPr>
            <a:r>
              <a:t>“In Him we have redemption” </a:t>
            </a:r>
          </a:p>
          <a:p>
            <a:pPr marL="1290874" indent="-605074" defTabSz="821531">
              <a:lnSpc>
                <a:spcPct val="100000"/>
              </a:lnSpc>
              <a:spcBef>
                <a:spcPts val="200"/>
              </a:spcBef>
              <a:buSzPct val="60000"/>
              <a:buBlip>
                <a:blip r:embed="rId5"/>
              </a:buBlip>
              <a:defRPr sz="6000">
                <a:solidFill>
                  <a:srgbClr val="000000"/>
                </a:solidFill>
                <a:latin typeface="Century Gothic"/>
                <a:ea typeface="Century Gothic"/>
                <a:cs typeface="Century Gothic"/>
                <a:sym typeface="Century Gothic"/>
              </a:defRPr>
            </a:pPr>
            <a:r>
              <a:t>Redemption, refers to deliverance or a releasing from bondage or setting one free by paying a ransom (John 8:34 cf. Rom. 7:14; 3:23,24)</a:t>
            </a:r>
          </a:p>
          <a:p>
            <a:pPr marL="1290874" indent="-605074" defTabSz="821531">
              <a:lnSpc>
                <a:spcPct val="100000"/>
              </a:lnSpc>
              <a:spcBef>
                <a:spcPts val="200"/>
              </a:spcBef>
              <a:buSzPct val="60000"/>
              <a:buBlip>
                <a:blip r:embed="rId5"/>
              </a:buBlip>
              <a:defRPr sz="6000">
                <a:solidFill>
                  <a:srgbClr val="000000"/>
                </a:solidFill>
                <a:latin typeface="Century Gothic"/>
                <a:ea typeface="Century Gothic"/>
                <a:cs typeface="Century Gothic"/>
                <a:sym typeface="Century Gothic"/>
              </a:defRPr>
            </a:pPr>
            <a:r>
              <a:t>We have redemption ONLY through Jesus’s blood (Mat 20:28; 26:28; Acts 20:28; Rom 3:23-26; 1 Cor 6:20; Gals 3:13; 4:5; Col 1:13,14; 1 Timothy 2:5,6; 1 Pet 1:18-20; 2 Peter 2:1)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87">
                                            <p:txEl>
                                              <p:pRg st="1" end="1"/>
                                            </p:txEl>
                                          </p:spTgt>
                                        </p:tgtEl>
                                        <p:attrNameLst>
                                          <p:attrName>style.visibility</p:attrName>
                                        </p:attrNameLst>
                                      </p:cBhvr>
                                      <p:to>
                                        <p:strVal val="visible"/>
                                      </p:to>
                                    </p:set>
                                    <p:animEffect filter="wipe(left)" transition="in">
                                      <p:cBhvr>
                                        <p:cTn id="7" dur="1750"/>
                                        <p:tgtEl>
                                          <p:spTgt spid="2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87">
                                            <p:txEl>
                                              <p:pRg st="2" end="2"/>
                                            </p:txEl>
                                          </p:spTgt>
                                        </p:tgtEl>
                                        <p:attrNameLst>
                                          <p:attrName>style.visibility</p:attrName>
                                        </p:attrNameLst>
                                      </p:cBhvr>
                                      <p:to>
                                        <p:strVal val="visible"/>
                                      </p:to>
                                    </p:set>
                                    <p:animEffect filter="wipe(left)" transition="in">
                                      <p:cBhvr>
                                        <p:cTn id="12" dur="1750"/>
                                        <p:tgtEl>
                                          <p:spTgt spid="287">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7"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pasted-movie.png" descr="pasted-movie.png"/>
          <p:cNvPicPr>
            <a:picLocks noChangeAspect="1"/>
          </p:cNvPicPr>
          <p:nvPr/>
        </p:nvPicPr>
        <p:blipFill>
          <a:blip r:embed="rId2">
            <a:extLst/>
          </a:blip>
          <a:stretch>
            <a:fillRect/>
          </a:stretch>
        </p:blipFill>
        <p:spPr>
          <a:xfrm>
            <a:off x="273290" y="13655"/>
            <a:ext cx="23837420" cy="2137149"/>
          </a:xfrm>
          <a:prstGeom prst="rect">
            <a:avLst/>
          </a:prstGeom>
          <a:ln w="12700">
            <a:miter lim="400000"/>
          </a:ln>
        </p:spPr>
      </p:pic>
      <p:pic>
        <p:nvPicPr>
          <p:cNvPr id="180" name="Image" descr="Image"/>
          <p:cNvPicPr>
            <a:picLocks noChangeAspect="0"/>
          </p:cNvPicPr>
          <p:nvPr/>
        </p:nvPicPr>
        <p:blipFill>
          <a:blip r:embed="rId3">
            <a:extLst/>
          </a:blip>
          <a:stretch>
            <a:fillRect/>
          </a:stretch>
        </p:blipFill>
        <p:spPr>
          <a:xfrm>
            <a:off x="583253" y="2265824"/>
            <a:ext cx="10211462" cy="11126282"/>
          </a:xfrm>
          <a:prstGeom prst="rect">
            <a:avLst/>
          </a:prstGeom>
        </p:spPr>
      </p:pic>
      <p:sp>
        <p:nvSpPr>
          <p:cNvPr id="181" name="Paul was a prisoner at the time he wrote this letter (Eph. 3:1; 4:1; 6:20).…"/>
          <p:cNvSpPr txBox="1"/>
          <p:nvPr/>
        </p:nvSpPr>
        <p:spPr>
          <a:xfrm>
            <a:off x="11300055" y="2245293"/>
            <a:ext cx="12455451" cy="11167344"/>
          </a:xfrm>
          <a:prstGeom prst="rect">
            <a:avLst/>
          </a:prstGeom>
          <a:ln w="12700">
            <a:miter lim="400000"/>
          </a:ln>
          <a:effectLst>
            <a:outerShdw sx="100000" sy="100000" kx="0" ky="0" algn="b" rotWithShape="0" blurRad="88900" dist="88900" dir="5400000">
              <a:srgbClr val="000000">
                <a:alpha val="24517"/>
              </a:srgbClr>
            </a:outerShdw>
          </a:effectLst>
          <a:extLst>
            <a:ext uri="{C572A759-6A51-4108-AA02-DFA0A04FC94B}">
              <ma14:wrappingTextBoxFlag xmlns:ma14="http://schemas.microsoft.com/office/mac/drawingml/2011/main" val="1"/>
            </a:ext>
          </a:extLst>
        </p:spPr>
        <p:txBody>
          <a:bodyPr lIns="71437" tIns="71437" rIns="71437" bIns="71437">
            <a:spAutoFit/>
          </a:bodyPr>
          <a:lstStyle/>
          <a:p>
            <a:pPr marL="605074" indent="-605074" defTabSz="821531">
              <a:lnSpc>
                <a:spcPct val="100000"/>
              </a:lnSpc>
              <a:spcBef>
                <a:spcPts val="2100"/>
              </a:spcBef>
              <a:buSzPct val="60000"/>
              <a:buBlip>
                <a:blip r:embed="rId4"/>
              </a:buBlip>
              <a:defRPr sz="6000">
                <a:solidFill>
                  <a:srgbClr val="000000"/>
                </a:solidFill>
                <a:latin typeface="Century Gothic"/>
                <a:ea typeface="Century Gothic"/>
                <a:cs typeface="Century Gothic"/>
                <a:sym typeface="Century Gothic"/>
              </a:defRPr>
            </a:pPr>
            <a:r>
              <a:t>One of Paul’s four “Prison Epistles” (Eph. 3:1; 4:1; 6:20; cf. Phil. 1:7; Col. 4:10; Phile. 9)</a:t>
            </a:r>
          </a:p>
          <a:p>
            <a:pPr marL="605074" indent="-605074" defTabSz="821531">
              <a:lnSpc>
                <a:spcPct val="100000"/>
              </a:lnSpc>
              <a:spcBef>
                <a:spcPts val="2100"/>
              </a:spcBef>
              <a:buSzPct val="60000"/>
              <a:buBlip>
                <a:blip r:embed="rId4"/>
              </a:buBlip>
              <a:defRPr sz="6000">
                <a:solidFill>
                  <a:srgbClr val="000000"/>
                </a:solidFill>
                <a:latin typeface="Century Gothic"/>
                <a:ea typeface="Century Gothic"/>
                <a:cs typeface="Century Gothic"/>
                <a:sym typeface="Century Gothic"/>
              </a:defRPr>
            </a:pPr>
            <a:r>
              <a:t>A syllabus on the Lord’s church.</a:t>
            </a:r>
          </a:p>
          <a:p>
            <a:pPr lvl="1" marL="1024174" indent="-605074" defTabSz="821531">
              <a:lnSpc>
                <a:spcPct val="100000"/>
              </a:lnSpc>
              <a:spcBef>
                <a:spcPts val="2100"/>
              </a:spcBef>
              <a:buSzPct val="60000"/>
              <a:buBlip>
                <a:blip r:embed="rId5"/>
              </a:buBlip>
              <a:defRPr sz="6000">
                <a:solidFill>
                  <a:srgbClr val="000000"/>
                </a:solidFill>
                <a:latin typeface="Century Gothic"/>
                <a:ea typeface="Century Gothic"/>
                <a:cs typeface="Century Gothic"/>
                <a:sym typeface="Century Gothic"/>
              </a:defRPr>
            </a:pPr>
            <a:r>
              <a:t>“</a:t>
            </a:r>
            <a:r>
              <a:rPr b="1" i="1"/>
              <a:t>church</a:t>
            </a:r>
            <a:r>
              <a:t>” (ekklesia (</a:t>
            </a:r>
            <a:r>
              <a:rPr>
                <a:latin typeface="Times Roman"/>
                <a:ea typeface="Times Roman"/>
                <a:cs typeface="Times Roman"/>
                <a:sym typeface="Times Roman"/>
              </a:rPr>
              <a:t>ἐκκλησία</a:t>
            </a:r>
            <a:r>
              <a:t>,</a:t>
            </a:r>
            <a:r>
              <a:rPr b="1" sz="1400"/>
              <a:t> </a:t>
            </a:r>
            <a:r>
              <a:t>1577), occurs nine times (1:22; 3:10,21; 5:23,24,25,27, 29,32). </a:t>
            </a:r>
          </a:p>
          <a:p>
            <a:pPr lvl="1" marL="1024174" indent="-605074" defTabSz="821531">
              <a:lnSpc>
                <a:spcPct val="100000"/>
              </a:lnSpc>
              <a:spcBef>
                <a:spcPts val="2100"/>
              </a:spcBef>
              <a:buSzPct val="60000"/>
              <a:buBlip>
                <a:blip r:embed="rId5"/>
              </a:buBlip>
              <a:defRPr sz="6000">
                <a:solidFill>
                  <a:srgbClr val="000000"/>
                </a:solidFill>
                <a:latin typeface="Century Gothic"/>
                <a:ea typeface="Century Gothic"/>
                <a:cs typeface="Century Gothic"/>
                <a:sym typeface="Century Gothic"/>
              </a:defRPr>
            </a:pPr>
            <a:r>
              <a:t>“</a:t>
            </a:r>
            <a:r>
              <a:rPr b="1" i="1"/>
              <a:t>body</a:t>
            </a:r>
            <a:r>
              <a:t>” (</a:t>
            </a:r>
            <a:r>
              <a:rPr i="1"/>
              <a:t>referring to the church</a:t>
            </a:r>
            <a:r>
              <a:t>) occurs nine more times (1:23; 2:16; 3:6; 4:4, 12, 16 (twice); 5:23, 30).</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81">
                                            <p:txEl>
                                              <p:pRg st="1" end="1"/>
                                            </p:txEl>
                                          </p:spTgt>
                                        </p:tgtEl>
                                        <p:attrNameLst>
                                          <p:attrName>style.visibility</p:attrName>
                                        </p:attrNameLst>
                                      </p:cBhvr>
                                      <p:to>
                                        <p:strVal val="visible"/>
                                      </p:to>
                                    </p:set>
                                    <p:animEffect filter="wipe(left)" transition="in">
                                      <p:cBhvr>
                                        <p:cTn id="7" dur="2250"/>
                                        <p:tgtEl>
                                          <p:spTgt spid="18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181">
                                            <p:txEl>
                                              <p:pRg st="2" end="2"/>
                                            </p:txEl>
                                          </p:spTgt>
                                        </p:tgtEl>
                                        <p:attrNameLst>
                                          <p:attrName>style.visibility</p:attrName>
                                        </p:attrNameLst>
                                      </p:cBhvr>
                                      <p:to>
                                        <p:strVal val="visible"/>
                                      </p:to>
                                    </p:set>
                                    <p:animEffect filter="wipe(left)" transition="in">
                                      <p:cBhvr>
                                        <p:cTn id="12" dur="2250"/>
                                        <p:tgtEl>
                                          <p:spTgt spid="18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181">
                                            <p:txEl>
                                              <p:pRg st="3" end="3"/>
                                            </p:txEl>
                                          </p:spTgt>
                                        </p:tgtEl>
                                        <p:attrNameLst>
                                          <p:attrName>style.visibility</p:attrName>
                                        </p:attrNameLst>
                                      </p:cBhvr>
                                      <p:to>
                                        <p:strVal val="visible"/>
                                      </p:to>
                                    </p:set>
                                    <p:animEffect filter="wipe(left)" transition="in">
                                      <p:cBhvr>
                                        <p:cTn id="17" dur="2250"/>
                                        <p:tgtEl>
                                          <p:spTgt spid="181">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1"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9" name="pasted-movie.png" descr="pasted-movie.png"/>
          <p:cNvPicPr>
            <a:picLocks noChangeAspect="1"/>
          </p:cNvPicPr>
          <p:nvPr/>
        </p:nvPicPr>
        <p:blipFill>
          <a:blip r:embed="rId2">
            <a:extLst/>
          </a:blip>
          <a:stretch>
            <a:fillRect/>
          </a:stretch>
        </p:blipFill>
        <p:spPr>
          <a:xfrm>
            <a:off x="273290" y="13655"/>
            <a:ext cx="23837420" cy="2137149"/>
          </a:xfrm>
          <a:prstGeom prst="rect">
            <a:avLst/>
          </a:prstGeom>
          <a:ln w="12700">
            <a:miter lim="400000"/>
          </a:ln>
        </p:spPr>
      </p:pic>
      <p:pic>
        <p:nvPicPr>
          <p:cNvPr id="290" name="Image" descr="Image"/>
          <p:cNvPicPr>
            <a:picLocks noChangeAspect="0"/>
          </p:cNvPicPr>
          <p:nvPr/>
        </p:nvPicPr>
        <p:blipFill>
          <a:blip r:embed="rId3">
            <a:extLst/>
          </a:blip>
          <a:stretch>
            <a:fillRect/>
          </a:stretch>
        </p:blipFill>
        <p:spPr>
          <a:xfrm>
            <a:off x="583253" y="2265824"/>
            <a:ext cx="10211462" cy="11126282"/>
          </a:xfrm>
          <a:prstGeom prst="rect">
            <a:avLst/>
          </a:prstGeom>
        </p:spPr>
      </p:pic>
      <p:sp>
        <p:nvSpPr>
          <p:cNvPr id="291" name="Ephesians 1:7–8 (NKJV)…"/>
          <p:cNvSpPr txBox="1"/>
          <p:nvPr/>
        </p:nvSpPr>
        <p:spPr>
          <a:xfrm>
            <a:off x="617878" y="6944623"/>
            <a:ext cx="10142212" cy="6203331"/>
          </a:xfrm>
          <a:prstGeom prst="rect">
            <a:avLst/>
          </a:prstGeom>
          <a:ln w="12700">
            <a:miter lim="400000"/>
          </a:ln>
          <a:effectLst>
            <a:outerShdw sx="100000" sy="100000" kx="0" ky="0" algn="b" rotWithShape="0" blurRad="88900" dist="8890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t>Ephesians 1:7–8 (NKJV) </a:t>
            </a:r>
          </a:p>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rPr baseline="31999"/>
              <a:t>7</a:t>
            </a:r>
            <a:r>
              <a:t> In Him we have redemption through His blood, the forgiveness of sins, according to the riches of His grace </a:t>
            </a:r>
            <a:r>
              <a:rPr baseline="31999"/>
              <a:t>8</a:t>
            </a:r>
            <a:r>
              <a:t> which He made to abound toward us in all wisdom and prudence,</a:t>
            </a:r>
          </a:p>
        </p:txBody>
      </p:sp>
      <p:sp>
        <p:nvSpPr>
          <p:cNvPr id="292" name="Paul was a prisoner at the time he wrote this letter (Eph. 3:1; 4:1; 6:20).…"/>
          <p:cNvSpPr txBox="1"/>
          <p:nvPr/>
        </p:nvSpPr>
        <p:spPr>
          <a:xfrm>
            <a:off x="11069981" y="1924742"/>
            <a:ext cx="13216723" cy="11166476"/>
          </a:xfrm>
          <a:prstGeom prst="rect">
            <a:avLst/>
          </a:prstGeom>
          <a:ln w="12700">
            <a:miter lim="400000"/>
          </a:ln>
          <a:effectLst>
            <a:outerShdw sx="100000" sy="100000" kx="0" ky="0" algn="b" rotWithShape="0" blurRad="88900" dist="88900" dir="5400000">
              <a:srgbClr val="000000">
                <a:alpha val="24517"/>
              </a:srgbClr>
            </a:outerShdw>
          </a:effectLst>
          <a:extLst>
            <a:ext uri="{C572A759-6A51-4108-AA02-DFA0A04FC94B}">
              <ma14:wrappingTextBoxFlag xmlns:ma14="http://schemas.microsoft.com/office/mac/drawingml/2011/main" val="1"/>
            </a:ext>
          </a:extLst>
        </p:spPr>
        <p:txBody>
          <a:bodyPr lIns="71437" tIns="71437" rIns="71437" bIns="71437">
            <a:spAutoFit/>
          </a:bodyPr>
          <a:lstStyle/>
          <a:p>
            <a:pPr marL="605074" indent="-605074" defTabSz="821531">
              <a:lnSpc>
                <a:spcPct val="100000"/>
              </a:lnSpc>
              <a:spcBef>
                <a:spcPts val="2800"/>
              </a:spcBef>
              <a:buSzPct val="60000"/>
              <a:buBlip>
                <a:blip r:embed="rId4"/>
              </a:buBlip>
              <a:defRPr b="1" sz="6700">
                <a:solidFill>
                  <a:srgbClr val="000000"/>
                </a:solidFill>
                <a:latin typeface="Century Gothic"/>
                <a:ea typeface="Century Gothic"/>
                <a:cs typeface="Century Gothic"/>
                <a:sym typeface="Century Gothic"/>
              </a:defRPr>
            </a:pPr>
            <a:r>
              <a:t>“In Him we have redemption” </a:t>
            </a:r>
          </a:p>
          <a:p>
            <a:pPr marL="1290874" indent="-605074" defTabSz="821531">
              <a:lnSpc>
                <a:spcPct val="100000"/>
              </a:lnSpc>
              <a:spcBef>
                <a:spcPts val="2800"/>
              </a:spcBef>
              <a:buSzPct val="60000"/>
              <a:buBlip>
                <a:blip r:embed="rId5"/>
              </a:buBlip>
              <a:defRPr sz="6000">
                <a:solidFill>
                  <a:srgbClr val="000000"/>
                </a:solidFill>
                <a:latin typeface="Century Gothic"/>
                <a:ea typeface="Century Gothic"/>
                <a:cs typeface="Century Gothic"/>
                <a:sym typeface="Century Gothic"/>
              </a:defRPr>
            </a:pPr>
            <a:r>
              <a:t>Redemption from the power, guilt, &amp; spiritual consequences of sin (Col. 1:14; 3:23; Mt 1:21; Jn 8:32,33; Rom. 6-8; Heb. 9:12)</a:t>
            </a:r>
          </a:p>
          <a:p>
            <a:pPr marL="1290874" indent="-605074" defTabSz="821531">
              <a:lnSpc>
                <a:spcPct val="100000"/>
              </a:lnSpc>
              <a:spcBef>
                <a:spcPts val="2800"/>
              </a:spcBef>
              <a:buSzPct val="60000"/>
              <a:buBlip>
                <a:blip r:embed="rId5"/>
              </a:buBlip>
              <a:defRPr sz="6000">
                <a:solidFill>
                  <a:srgbClr val="000000"/>
                </a:solidFill>
                <a:latin typeface="Century Gothic"/>
                <a:ea typeface="Century Gothic"/>
                <a:cs typeface="Century Gothic"/>
                <a:sym typeface="Century Gothic"/>
              </a:defRPr>
            </a:pPr>
            <a:r>
              <a:t>Our sins are forgiven, washed away, cut away by Jesus’s blood when we are baptized into Christ and continue to walk in the light (Acts 2:38; 22:16; Rom. 6:3-6; Col. 2:11-13)</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92">
                                            <p:txEl>
                                              <p:pRg st="2" end="2"/>
                                            </p:txEl>
                                          </p:spTgt>
                                        </p:tgtEl>
                                        <p:attrNameLst>
                                          <p:attrName>style.visibility</p:attrName>
                                        </p:attrNameLst>
                                      </p:cBhvr>
                                      <p:to>
                                        <p:strVal val="visible"/>
                                      </p:to>
                                    </p:set>
                                    <p:animEffect filter="fade" transition="in">
                                      <p:cBhvr>
                                        <p:cTn id="7" dur="1500"/>
                                        <p:tgtEl>
                                          <p:spTgt spid="292">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2"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4" name="pasted-movie.png" descr="pasted-movie.png"/>
          <p:cNvPicPr>
            <a:picLocks noChangeAspect="1"/>
          </p:cNvPicPr>
          <p:nvPr/>
        </p:nvPicPr>
        <p:blipFill>
          <a:blip r:embed="rId2">
            <a:extLst/>
          </a:blip>
          <a:stretch>
            <a:fillRect/>
          </a:stretch>
        </p:blipFill>
        <p:spPr>
          <a:xfrm>
            <a:off x="273290" y="13655"/>
            <a:ext cx="23837420" cy="2137149"/>
          </a:xfrm>
          <a:prstGeom prst="rect">
            <a:avLst/>
          </a:prstGeom>
          <a:ln w="12700">
            <a:miter lim="400000"/>
          </a:ln>
        </p:spPr>
      </p:pic>
      <p:pic>
        <p:nvPicPr>
          <p:cNvPr id="295" name="Image" descr="Image"/>
          <p:cNvPicPr>
            <a:picLocks noChangeAspect="0"/>
          </p:cNvPicPr>
          <p:nvPr/>
        </p:nvPicPr>
        <p:blipFill>
          <a:blip r:embed="rId3">
            <a:extLst/>
          </a:blip>
          <a:stretch>
            <a:fillRect/>
          </a:stretch>
        </p:blipFill>
        <p:spPr>
          <a:xfrm>
            <a:off x="583253" y="2265824"/>
            <a:ext cx="10211462" cy="11126282"/>
          </a:xfrm>
          <a:prstGeom prst="rect">
            <a:avLst/>
          </a:prstGeom>
        </p:spPr>
      </p:pic>
      <p:sp>
        <p:nvSpPr>
          <p:cNvPr id="296" name="Ephesians 1:7–8 (NKJV)…"/>
          <p:cNvSpPr txBox="1"/>
          <p:nvPr/>
        </p:nvSpPr>
        <p:spPr>
          <a:xfrm>
            <a:off x="617878" y="6944623"/>
            <a:ext cx="10142212" cy="6203331"/>
          </a:xfrm>
          <a:prstGeom prst="rect">
            <a:avLst/>
          </a:prstGeom>
          <a:ln w="12700">
            <a:miter lim="400000"/>
          </a:ln>
          <a:effectLst>
            <a:outerShdw sx="100000" sy="100000" kx="0" ky="0" algn="b" rotWithShape="0" blurRad="88900" dist="8890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t>Ephesians 1:7–8 (NKJV) </a:t>
            </a:r>
          </a:p>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rPr baseline="31999"/>
              <a:t>7</a:t>
            </a:r>
            <a:r>
              <a:t> In Him we have redemption through His blood, the forgiveness of sins, according to the riches of His grace </a:t>
            </a:r>
            <a:r>
              <a:rPr baseline="31999"/>
              <a:t>8</a:t>
            </a:r>
            <a:r>
              <a:t> which He made to abound toward us in all wisdom and prudence,</a:t>
            </a:r>
          </a:p>
        </p:txBody>
      </p:sp>
      <p:sp>
        <p:nvSpPr>
          <p:cNvPr id="297" name="Paul was a prisoner at the time he wrote this letter (Eph. 3:1; 4:1; 6:20).…"/>
          <p:cNvSpPr txBox="1"/>
          <p:nvPr/>
        </p:nvSpPr>
        <p:spPr>
          <a:xfrm>
            <a:off x="11069981" y="1924742"/>
            <a:ext cx="13216723" cy="11674476"/>
          </a:xfrm>
          <a:prstGeom prst="rect">
            <a:avLst/>
          </a:prstGeom>
          <a:ln w="12700">
            <a:miter lim="400000"/>
          </a:ln>
          <a:effectLst>
            <a:outerShdw sx="100000" sy="100000" kx="0" ky="0" algn="b" rotWithShape="0" blurRad="88900" dist="88900" dir="5400000">
              <a:srgbClr val="000000">
                <a:alpha val="24517"/>
              </a:srgbClr>
            </a:outerShdw>
          </a:effectLst>
          <a:extLst>
            <a:ext uri="{C572A759-6A51-4108-AA02-DFA0A04FC94B}">
              <ma14:wrappingTextBoxFlag xmlns:ma14="http://schemas.microsoft.com/office/mac/drawingml/2011/main" val="1"/>
            </a:ext>
          </a:extLst>
        </p:spPr>
        <p:txBody>
          <a:bodyPr lIns="71437" tIns="71437" rIns="71437" bIns="71437">
            <a:spAutoFit/>
          </a:bodyPr>
          <a:lstStyle/>
          <a:p>
            <a:pPr marL="605074" indent="-605074" defTabSz="821531">
              <a:lnSpc>
                <a:spcPct val="100000"/>
              </a:lnSpc>
              <a:spcBef>
                <a:spcPts val="2800"/>
              </a:spcBef>
              <a:buSzPct val="60000"/>
              <a:buBlip>
                <a:blip r:embed="rId4"/>
              </a:buBlip>
              <a:defRPr b="1" sz="6900">
                <a:solidFill>
                  <a:srgbClr val="000000"/>
                </a:solidFill>
                <a:latin typeface="Century Gothic"/>
                <a:ea typeface="Century Gothic"/>
                <a:cs typeface="Century Gothic"/>
                <a:sym typeface="Century Gothic"/>
              </a:defRPr>
            </a:pPr>
            <a:r>
              <a:t>“according to the riches of His grace” </a:t>
            </a:r>
          </a:p>
          <a:p>
            <a:pPr marL="1290874" indent="-605074" defTabSz="821531">
              <a:lnSpc>
                <a:spcPct val="100000"/>
              </a:lnSpc>
              <a:spcBef>
                <a:spcPts val="2800"/>
              </a:spcBef>
              <a:buSzPct val="60000"/>
              <a:buBlip>
                <a:blip r:embed="rId5"/>
              </a:buBlip>
              <a:defRPr sz="6200">
                <a:solidFill>
                  <a:srgbClr val="000000"/>
                </a:solidFill>
                <a:latin typeface="Century Gothic"/>
                <a:ea typeface="Century Gothic"/>
                <a:cs typeface="Century Gothic"/>
                <a:sym typeface="Century Gothic"/>
              </a:defRPr>
            </a:pPr>
            <a:r>
              <a:t>Redemption / forgiveness cannot be deserved or earned (2:8,9; Rom. 4:1-6;   Titus 3:5)</a:t>
            </a:r>
          </a:p>
          <a:p>
            <a:pPr marL="1290874" indent="-605074" defTabSz="821531">
              <a:lnSpc>
                <a:spcPct val="100000"/>
              </a:lnSpc>
              <a:spcBef>
                <a:spcPts val="2800"/>
              </a:spcBef>
              <a:buSzPct val="60000"/>
              <a:buBlip>
                <a:blip r:embed="rId5"/>
              </a:buBlip>
              <a:defRPr sz="6200">
                <a:solidFill>
                  <a:srgbClr val="000000"/>
                </a:solidFill>
                <a:latin typeface="Century Gothic"/>
                <a:ea typeface="Century Gothic"/>
                <a:cs typeface="Century Gothic"/>
                <a:sym typeface="Century Gothic"/>
              </a:defRPr>
            </a:pPr>
            <a:r>
              <a:t>Do we understand and fully appreciate the greatness of God’s provisions for us (9,10; 3:5; 20,21; Col 1:9-12, 25-29; Ro 5:15-21; 2 Cor 9:8; Phili4:13)?</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97">
                                            <p:txEl>
                                              <p:pRg st="1" end="1"/>
                                            </p:txEl>
                                          </p:spTgt>
                                        </p:tgtEl>
                                        <p:attrNameLst>
                                          <p:attrName>style.visibility</p:attrName>
                                        </p:attrNameLst>
                                      </p:cBhvr>
                                      <p:to>
                                        <p:strVal val="visible"/>
                                      </p:to>
                                    </p:set>
                                    <p:animEffect filter="wipe(left)" transition="in">
                                      <p:cBhvr>
                                        <p:cTn id="7" dur="1250"/>
                                        <p:tgtEl>
                                          <p:spTgt spid="29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97">
                                            <p:txEl>
                                              <p:pRg st="2" end="2"/>
                                            </p:txEl>
                                          </p:spTgt>
                                        </p:tgtEl>
                                        <p:attrNameLst>
                                          <p:attrName>style.visibility</p:attrName>
                                        </p:attrNameLst>
                                      </p:cBhvr>
                                      <p:to>
                                        <p:strVal val="visible"/>
                                      </p:to>
                                    </p:set>
                                    <p:animEffect filter="wipe(left)" transition="in">
                                      <p:cBhvr>
                                        <p:cTn id="12" dur="1250"/>
                                        <p:tgtEl>
                                          <p:spTgt spid="297">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7"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9" name="pasted-movie.png" descr="pasted-movie.png"/>
          <p:cNvPicPr>
            <a:picLocks noChangeAspect="1"/>
          </p:cNvPicPr>
          <p:nvPr/>
        </p:nvPicPr>
        <p:blipFill>
          <a:blip r:embed="rId2">
            <a:extLst/>
          </a:blip>
          <a:stretch>
            <a:fillRect/>
          </a:stretch>
        </p:blipFill>
        <p:spPr>
          <a:xfrm>
            <a:off x="273290" y="13655"/>
            <a:ext cx="23837420" cy="2137149"/>
          </a:xfrm>
          <a:prstGeom prst="rect">
            <a:avLst/>
          </a:prstGeom>
          <a:ln w="12700">
            <a:miter lim="400000"/>
          </a:ln>
        </p:spPr>
      </p:pic>
      <p:pic>
        <p:nvPicPr>
          <p:cNvPr id="300" name="Image" descr="Image"/>
          <p:cNvPicPr>
            <a:picLocks noChangeAspect="0"/>
          </p:cNvPicPr>
          <p:nvPr/>
        </p:nvPicPr>
        <p:blipFill>
          <a:blip r:embed="rId3">
            <a:extLst/>
          </a:blip>
          <a:stretch>
            <a:fillRect/>
          </a:stretch>
        </p:blipFill>
        <p:spPr>
          <a:xfrm>
            <a:off x="583253" y="2265824"/>
            <a:ext cx="10211462" cy="11126282"/>
          </a:xfrm>
          <a:prstGeom prst="rect">
            <a:avLst/>
          </a:prstGeom>
        </p:spPr>
      </p:pic>
      <p:sp>
        <p:nvSpPr>
          <p:cNvPr id="301" name="Ephesians 1:9 (NKJV)…"/>
          <p:cNvSpPr txBox="1"/>
          <p:nvPr/>
        </p:nvSpPr>
        <p:spPr>
          <a:xfrm>
            <a:off x="617878" y="8691328"/>
            <a:ext cx="10142212" cy="4450731"/>
          </a:xfrm>
          <a:prstGeom prst="rect">
            <a:avLst/>
          </a:prstGeom>
          <a:ln w="12700">
            <a:miter lim="400000"/>
          </a:ln>
          <a:effectLst>
            <a:outerShdw sx="100000" sy="100000" kx="0" ky="0" algn="b" rotWithShape="0" blurRad="88900" dist="8890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t>Ephesians 1:9 (NKJV) </a:t>
            </a:r>
          </a:p>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rPr baseline="31999"/>
              <a:t>9</a:t>
            </a:r>
            <a:r>
              <a:t> having made known to us the mystery of His will, according to His good pleasure which He purposed in Himself,</a:t>
            </a:r>
          </a:p>
        </p:txBody>
      </p:sp>
      <p:sp>
        <p:nvSpPr>
          <p:cNvPr id="302" name="Paul was a prisoner at the time he wrote this letter (Eph. 3:1; 4:1; 6:20).…"/>
          <p:cNvSpPr txBox="1"/>
          <p:nvPr/>
        </p:nvSpPr>
        <p:spPr>
          <a:xfrm>
            <a:off x="11069981" y="1924742"/>
            <a:ext cx="13216723" cy="11369676"/>
          </a:xfrm>
          <a:prstGeom prst="rect">
            <a:avLst/>
          </a:prstGeom>
          <a:ln w="12700">
            <a:miter lim="400000"/>
          </a:ln>
          <a:effectLst>
            <a:outerShdw sx="100000" sy="100000" kx="0" ky="0" algn="b" rotWithShape="0" blurRad="88900" dist="88900" dir="5400000">
              <a:srgbClr val="000000">
                <a:alpha val="24517"/>
              </a:srgbClr>
            </a:outerShdw>
          </a:effectLst>
          <a:extLst>
            <a:ext uri="{C572A759-6A51-4108-AA02-DFA0A04FC94B}">
              <ma14:wrappingTextBoxFlag xmlns:ma14="http://schemas.microsoft.com/office/mac/drawingml/2011/main" val="1"/>
            </a:ext>
          </a:extLst>
        </p:spPr>
        <p:txBody>
          <a:bodyPr lIns="71437" tIns="71437" rIns="71437" bIns="71437">
            <a:spAutoFit/>
          </a:bodyPr>
          <a:lstStyle/>
          <a:p>
            <a:pPr marL="605074" indent="-605074" defTabSz="821531">
              <a:lnSpc>
                <a:spcPct val="100000"/>
              </a:lnSpc>
              <a:spcBef>
                <a:spcPts val="2800"/>
              </a:spcBef>
              <a:buSzPct val="60000"/>
              <a:buBlip>
                <a:blip r:embed="rId4"/>
              </a:buBlip>
              <a:defRPr b="1" sz="8000">
                <a:solidFill>
                  <a:srgbClr val="000000"/>
                </a:solidFill>
                <a:latin typeface="Century Gothic"/>
                <a:ea typeface="Century Gothic"/>
                <a:cs typeface="Century Gothic"/>
                <a:sym typeface="Century Gothic"/>
              </a:defRPr>
            </a:pPr>
            <a:r>
              <a:t>“the mystery of His will” </a:t>
            </a:r>
          </a:p>
          <a:p>
            <a:pPr marL="1290874" indent="-605074" defTabSz="821531">
              <a:lnSpc>
                <a:spcPct val="100000"/>
              </a:lnSpc>
              <a:spcBef>
                <a:spcPts val="2800"/>
              </a:spcBef>
              <a:buSzPct val="60000"/>
              <a:buBlip>
                <a:blip r:embed="rId5"/>
              </a:buBlip>
              <a:defRPr sz="6000">
                <a:solidFill>
                  <a:srgbClr val="000000"/>
                </a:solidFill>
                <a:latin typeface="Century Gothic"/>
                <a:ea typeface="Century Gothic"/>
                <a:cs typeface="Century Gothic"/>
                <a:sym typeface="Century Gothic"/>
              </a:defRPr>
            </a:pPr>
            <a:r>
              <a:t>“Mystery” – had been hidden – but now revealed (3:3-5; 1:9; 5:32; Rom. 16:25)</a:t>
            </a:r>
          </a:p>
          <a:p>
            <a:pPr marL="1290874" indent="-605074" defTabSz="821531">
              <a:lnSpc>
                <a:spcPct val="100000"/>
              </a:lnSpc>
              <a:spcBef>
                <a:spcPts val="2800"/>
              </a:spcBef>
              <a:buSzPct val="60000"/>
              <a:buBlip>
                <a:blip r:embed="rId5"/>
              </a:buBlip>
              <a:defRPr sz="6000">
                <a:solidFill>
                  <a:srgbClr val="000000"/>
                </a:solidFill>
                <a:latin typeface="Century Gothic"/>
                <a:ea typeface="Century Gothic"/>
                <a:cs typeface="Century Gothic"/>
                <a:sym typeface="Century Gothic"/>
              </a:defRPr>
            </a:pPr>
            <a:r>
              <a:t>According to God’s good pleasure, He purposed to reconcile sinful man to Himself by sending His Son to die &amp; raising Him from the dead (3:11; 2:16; 1 Pet 1:20; Gal 3:26-29; Ro 5:12-21; 2 Cor 5:18; Col 1:20-22)</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02">
                                            <p:txEl>
                                              <p:pRg st="1" end="1"/>
                                            </p:txEl>
                                          </p:spTgt>
                                        </p:tgtEl>
                                        <p:attrNameLst>
                                          <p:attrName>style.visibility</p:attrName>
                                        </p:attrNameLst>
                                      </p:cBhvr>
                                      <p:to>
                                        <p:strVal val="visible"/>
                                      </p:to>
                                    </p:set>
                                    <p:animEffect filter="wipe(left)" transition="in">
                                      <p:cBhvr>
                                        <p:cTn id="7" dur="1750"/>
                                        <p:tgtEl>
                                          <p:spTgt spid="3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302">
                                            <p:txEl>
                                              <p:pRg st="2" end="2"/>
                                            </p:txEl>
                                          </p:spTgt>
                                        </p:tgtEl>
                                        <p:attrNameLst>
                                          <p:attrName>style.visibility</p:attrName>
                                        </p:attrNameLst>
                                      </p:cBhvr>
                                      <p:to>
                                        <p:strVal val="visible"/>
                                      </p:to>
                                    </p:set>
                                    <p:animEffect filter="wipe(left)" transition="in">
                                      <p:cBhvr>
                                        <p:cTn id="12" dur="1750"/>
                                        <p:tgtEl>
                                          <p:spTgt spid="302">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2"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4" name="pasted-movie.png" descr="pasted-movie.png"/>
          <p:cNvPicPr>
            <a:picLocks noChangeAspect="1"/>
          </p:cNvPicPr>
          <p:nvPr/>
        </p:nvPicPr>
        <p:blipFill>
          <a:blip r:embed="rId2">
            <a:extLst/>
          </a:blip>
          <a:stretch>
            <a:fillRect/>
          </a:stretch>
        </p:blipFill>
        <p:spPr>
          <a:xfrm>
            <a:off x="273290" y="13655"/>
            <a:ext cx="23837420" cy="2137149"/>
          </a:xfrm>
          <a:prstGeom prst="rect">
            <a:avLst/>
          </a:prstGeom>
          <a:ln w="12700">
            <a:miter lim="400000"/>
          </a:ln>
        </p:spPr>
      </p:pic>
      <p:pic>
        <p:nvPicPr>
          <p:cNvPr id="305" name="Image" descr="Image"/>
          <p:cNvPicPr>
            <a:picLocks noChangeAspect="0"/>
          </p:cNvPicPr>
          <p:nvPr/>
        </p:nvPicPr>
        <p:blipFill>
          <a:blip r:embed="rId3">
            <a:extLst/>
          </a:blip>
          <a:stretch>
            <a:fillRect/>
          </a:stretch>
        </p:blipFill>
        <p:spPr>
          <a:xfrm>
            <a:off x="583253" y="2265824"/>
            <a:ext cx="10211462" cy="11126282"/>
          </a:xfrm>
          <a:prstGeom prst="rect">
            <a:avLst/>
          </a:prstGeom>
        </p:spPr>
      </p:pic>
      <p:sp>
        <p:nvSpPr>
          <p:cNvPr id="306" name="Ephesians 1:10 (NKJV)…"/>
          <p:cNvSpPr txBox="1"/>
          <p:nvPr/>
        </p:nvSpPr>
        <p:spPr>
          <a:xfrm>
            <a:off x="617878" y="6991202"/>
            <a:ext cx="10142212" cy="6203331"/>
          </a:xfrm>
          <a:prstGeom prst="rect">
            <a:avLst/>
          </a:prstGeom>
          <a:ln w="12700">
            <a:miter lim="400000"/>
          </a:ln>
          <a:effectLst>
            <a:outerShdw sx="100000" sy="100000" kx="0" ky="0" algn="b" rotWithShape="0" blurRad="88900" dist="8890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t>Ephesians 1:10 (NKJV) </a:t>
            </a:r>
          </a:p>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rPr baseline="31999"/>
              <a:t>10</a:t>
            </a:r>
            <a:r>
              <a:t> that in the dispensation of the fullness of the times He might gather together in one all things in Christ, both which are in heaven and which are on earth—in Him.</a:t>
            </a:r>
          </a:p>
        </p:txBody>
      </p:sp>
      <p:sp>
        <p:nvSpPr>
          <p:cNvPr id="307" name="Paul was a prisoner at the time he wrote this letter (Eph. 3:1; 4:1; 6:20).…"/>
          <p:cNvSpPr txBox="1"/>
          <p:nvPr/>
        </p:nvSpPr>
        <p:spPr>
          <a:xfrm>
            <a:off x="11069981" y="1924742"/>
            <a:ext cx="13216723" cy="10798176"/>
          </a:xfrm>
          <a:prstGeom prst="rect">
            <a:avLst/>
          </a:prstGeom>
          <a:ln w="12700">
            <a:miter lim="400000"/>
          </a:ln>
          <a:effectLst>
            <a:outerShdw sx="100000" sy="100000" kx="0" ky="0" algn="b" rotWithShape="0" blurRad="88900" dist="88900" dir="5400000">
              <a:srgbClr val="000000">
                <a:alpha val="24517"/>
              </a:srgbClr>
            </a:outerShdw>
          </a:effectLst>
          <a:extLst>
            <a:ext uri="{C572A759-6A51-4108-AA02-DFA0A04FC94B}">
              <ma14:wrappingTextBoxFlag xmlns:ma14="http://schemas.microsoft.com/office/mac/drawingml/2011/main" val="1"/>
            </a:ext>
          </a:extLst>
        </p:spPr>
        <p:txBody>
          <a:bodyPr lIns="71437" tIns="71437" rIns="71437" bIns="71437">
            <a:spAutoFit/>
          </a:bodyPr>
          <a:lstStyle/>
          <a:p>
            <a:pPr marL="605074" indent="-605074" defTabSz="821531">
              <a:lnSpc>
                <a:spcPct val="100000"/>
              </a:lnSpc>
              <a:spcBef>
                <a:spcPts val="2800"/>
              </a:spcBef>
              <a:buSzPct val="60000"/>
              <a:buBlip>
                <a:blip r:embed="rId4"/>
              </a:buBlip>
              <a:defRPr b="1" sz="8000">
                <a:solidFill>
                  <a:srgbClr val="000000"/>
                </a:solidFill>
                <a:latin typeface="Century Gothic"/>
                <a:ea typeface="Century Gothic"/>
                <a:cs typeface="Century Gothic"/>
                <a:sym typeface="Century Gothic"/>
              </a:defRPr>
            </a:pPr>
            <a:r>
              <a:t>“the mystery of His will” </a:t>
            </a:r>
          </a:p>
          <a:p>
            <a:pPr marL="1290874" indent="-605074" defTabSz="821531">
              <a:lnSpc>
                <a:spcPct val="100000"/>
              </a:lnSpc>
              <a:spcBef>
                <a:spcPts val="2800"/>
              </a:spcBef>
              <a:buSzPct val="60000"/>
              <a:buBlip>
                <a:blip r:embed="rId5"/>
              </a:buBlip>
              <a:defRPr sz="6000">
                <a:solidFill>
                  <a:srgbClr val="000000"/>
                </a:solidFill>
                <a:latin typeface="Century Gothic"/>
                <a:ea typeface="Century Gothic"/>
                <a:cs typeface="Century Gothic"/>
                <a:sym typeface="Century Gothic"/>
              </a:defRPr>
            </a:pPr>
            <a:r>
              <a:t>“in the dispensation of the fullness of the times” (Gal. 4:4,5)</a:t>
            </a:r>
          </a:p>
          <a:p>
            <a:pPr marL="1290874" indent="-605074" defTabSz="821531">
              <a:lnSpc>
                <a:spcPct val="100000"/>
              </a:lnSpc>
              <a:spcBef>
                <a:spcPts val="2800"/>
              </a:spcBef>
              <a:buSzPct val="60000"/>
              <a:buBlip>
                <a:blip r:embed="rId5"/>
              </a:buBlip>
              <a:defRPr sz="6000">
                <a:solidFill>
                  <a:srgbClr val="000000"/>
                </a:solidFill>
                <a:latin typeface="Century Gothic"/>
                <a:ea typeface="Century Gothic"/>
                <a:cs typeface="Century Gothic"/>
                <a:sym typeface="Century Gothic"/>
              </a:defRPr>
            </a:pPr>
            <a:r>
              <a:t>“He might gather together in one all things in Christ…”  under the headship of Christ (1:22,23; cf. 2:15; 3:15; Col. 1:19,20; 2:9,10).</a:t>
            </a:r>
          </a:p>
          <a:p>
            <a:pPr marL="1290874" indent="-605074" defTabSz="821531">
              <a:lnSpc>
                <a:spcPct val="100000"/>
              </a:lnSpc>
              <a:spcBef>
                <a:spcPts val="2800"/>
              </a:spcBef>
              <a:buSzPct val="60000"/>
              <a:buBlip>
                <a:blip r:embed="rId5"/>
              </a:buBlip>
              <a:defRPr sz="6000">
                <a:solidFill>
                  <a:srgbClr val="000000"/>
                </a:solidFill>
                <a:latin typeface="Century Gothic"/>
                <a:ea typeface="Century Gothic"/>
                <a:cs typeface="Century Gothic"/>
                <a:sym typeface="Century Gothic"/>
              </a:defRPr>
            </a:pPr>
            <a:r>
              <a:t>The salvation God provides in His Son was no afterthought.</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07">
                                            <p:txEl>
                                              <p:pRg st="1" end="1"/>
                                            </p:txEl>
                                          </p:spTgt>
                                        </p:tgtEl>
                                        <p:attrNameLst>
                                          <p:attrName>style.visibility</p:attrName>
                                        </p:attrNameLst>
                                      </p:cBhvr>
                                      <p:to>
                                        <p:strVal val="visible"/>
                                      </p:to>
                                    </p:set>
                                    <p:animEffect filter="wipe(left)" transition="in">
                                      <p:cBhvr>
                                        <p:cTn id="7" dur="1250"/>
                                        <p:tgtEl>
                                          <p:spTgt spid="3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307">
                                            <p:txEl>
                                              <p:pRg st="2" end="2"/>
                                            </p:txEl>
                                          </p:spTgt>
                                        </p:tgtEl>
                                        <p:attrNameLst>
                                          <p:attrName>style.visibility</p:attrName>
                                        </p:attrNameLst>
                                      </p:cBhvr>
                                      <p:to>
                                        <p:strVal val="visible"/>
                                      </p:to>
                                    </p:set>
                                    <p:animEffect filter="wipe(left)" transition="in">
                                      <p:cBhvr>
                                        <p:cTn id="12" dur="1250"/>
                                        <p:tgtEl>
                                          <p:spTgt spid="3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307">
                                            <p:txEl>
                                              <p:pRg st="3" end="3"/>
                                            </p:txEl>
                                          </p:spTgt>
                                        </p:tgtEl>
                                        <p:attrNameLst>
                                          <p:attrName>style.visibility</p:attrName>
                                        </p:attrNameLst>
                                      </p:cBhvr>
                                      <p:to>
                                        <p:strVal val="visible"/>
                                      </p:to>
                                    </p:set>
                                    <p:animEffect filter="wipe(left)" transition="in">
                                      <p:cBhvr>
                                        <p:cTn id="17" dur="1250"/>
                                        <p:tgtEl>
                                          <p:spTgt spid="30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7"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9" name="pasted-movie.png" descr="pasted-movie.png"/>
          <p:cNvPicPr>
            <a:picLocks noChangeAspect="1"/>
          </p:cNvPicPr>
          <p:nvPr/>
        </p:nvPicPr>
        <p:blipFill>
          <a:blip r:embed="rId2">
            <a:extLst/>
          </a:blip>
          <a:stretch>
            <a:fillRect/>
          </a:stretch>
        </p:blipFill>
        <p:spPr>
          <a:xfrm>
            <a:off x="273290" y="13655"/>
            <a:ext cx="23837420" cy="2137149"/>
          </a:xfrm>
          <a:prstGeom prst="rect">
            <a:avLst/>
          </a:prstGeom>
          <a:ln w="12700">
            <a:miter lim="400000"/>
          </a:ln>
        </p:spPr>
      </p:pic>
      <p:pic>
        <p:nvPicPr>
          <p:cNvPr id="310" name="Image" descr="Image"/>
          <p:cNvPicPr>
            <a:picLocks noChangeAspect="0"/>
          </p:cNvPicPr>
          <p:nvPr/>
        </p:nvPicPr>
        <p:blipFill>
          <a:blip r:embed="rId3">
            <a:extLst/>
          </a:blip>
          <a:stretch>
            <a:fillRect/>
          </a:stretch>
        </p:blipFill>
        <p:spPr>
          <a:xfrm>
            <a:off x="583253" y="2265824"/>
            <a:ext cx="10211462" cy="11126282"/>
          </a:xfrm>
          <a:prstGeom prst="rect">
            <a:avLst/>
          </a:prstGeom>
        </p:spPr>
      </p:pic>
      <p:sp>
        <p:nvSpPr>
          <p:cNvPr id="311" name="Ephesians 1:11–12 (NKJV)…"/>
          <p:cNvSpPr txBox="1"/>
          <p:nvPr/>
        </p:nvSpPr>
        <p:spPr>
          <a:xfrm>
            <a:off x="617878" y="5151340"/>
            <a:ext cx="10142212" cy="7955931"/>
          </a:xfrm>
          <a:prstGeom prst="rect">
            <a:avLst/>
          </a:prstGeom>
          <a:ln w="12700">
            <a:miter lim="400000"/>
          </a:ln>
          <a:effectLst>
            <a:outerShdw sx="100000" sy="100000" kx="0" ky="0" algn="b" rotWithShape="0" blurRad="88900" dist="8890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t>Ephesians 1:11–12 (NKJV) </a:t>
            </a:r>
          </a:p>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rPr baseline="31999"/>
              <a:t>11</a:t>
            </a:r>
            <a:r>
              <a:t> In Him also we have obtained an inheritance, being predestined according to the purpose of Him who works all things according to the counsel of His will, </a:t>
            </a:r>
            <a:r>
              <a:rPr baseline="31999"/>
              <a:t>12</a:t>
            </a:r>
            <a:r>
              <a:t> that we who first trusted in Christ should be to the praise of His glory.</a:t>
            </a:r>
          </a:p>
        </p:txBody>
      </p:sp>
      <p:sp>
        <p:nvSpPr>
          <p:cNvPr id="312" name="Paul was a prisoner at the time he wrote this letter (Eph. 3:1; 4:1; 6:20).…"/>
          <p:cNvSpPr txBox="1"/>
          <p:nvPr/>
        </p:nvSpPr>
        <p:spPr>
          <a:xfrm>
            <a:off x="11069981" y="1924742"/>
            <a:ext cx="13216723" cy="10836276"/>
          </a:xfrm>
          <a:prstGeom prst="rect">
            <a:avLst/>
          </a:prstGeom>
          <a:ln w="12700">
            <a:miter lim="400000"/>
          </a:ln>
          <a:effectLst>
            <a:outerShdw sx="100000" sy="100000" kx="0" ky="0" algn="b" rotWithShape="0" blurRad="88900" dist="88900" dir="5400000">
              <a:srgbClr val="000000">
                <a:alpha val="24517"/>
              </a:srgbClr>
            </a:outerShdw>
          </a:effectLst>
          <a:extLst>
            <a:ext uri="{C572A759-6A51-4108-AA02-DFA0A04FC94B}">
              <ma14:wrappingTextBoxFlag xmlns:ma14="http://schemas.microsoft.com/office/mac/drawingml/2011/main" val="1"/>
            </a:ext>
          </a:extLst>
        </p:spPr>
        <p:txBody>
          <a:bodyPr lIns="71437" tIns="71437" rIns="71437" bIns="71437">
            <a:spAutoFit/>
          </a:bodyPr>
          <a:lstStyle/>
          <a:p>
            <a:pPr marL="605074" indent="-605074" defTabSz="821531">
              <a:lnSpc>
                <a:spcPct val="100000"/>
              </a:lnSpc>
              <a:spcBef>
                <a:spcPts val="2800"/>
              </a:spcBef>
              <a:buSzPct val="60000"/>
              <a:buBlip>
                <a:blip r:embed="rId4"/>
              </a:buBlip>
              <a:defRPr b="1" sz="7000">
                <a:solidFill>
                  <a:srgbClr val="000000"/>
                </a:solidFill>
                <a:latin typeface="Century Gothic"/>
                <a:ea typeface="Century Gothic"/>
                <a:cs typeface="Century Gothic"/>
                <a:sym typeface="Century Gothic"/>
              </a:defRPr>
            </a:pPr>
            <a:r>
              <a:t>“In Him also we have obtained an inheritance” </a:t>
            </a:r>
          </a:p>
          <a:p>
            <a:pPr marL="1290874" indent="-605074" defTabSz="821531">
              <a:lnSpc>
                <a:spcPct val="100000"/>
              </a:lnSpc>
              <a:spcBef>
                <a:spcPts val="2800"/>
              </a:spcBef>
              <a:buSzPct val="60000"/>
              <a:buBlip>
                <a:blip r:embed="rId5"/>
              </a:buBlip>
              <a:defRPr sz="6300">
                <a:solidFill>
                  <a:srgbClr val="000000"/>
                </a:solidFill>
                <a:latin typeface="Century Gothic"/>
                <a:ea typeface="Century Gothic"/>
                <a:cs typeface="Century Gothic"/>
                <a:sym typeface="Century Gothic"/>
              </a:defRPr>
            </a:pPr>
            <a:r>
              <a:t>“In whom also we were made a heritage, (ASV) (cf. v. 12,18) </a:t>
            </a:r>
          </a:p>
          <a:p>
            <a:pPr marL="1290874" indent="-605074" defTabSz="821531">
              <a:lnSpc>
                <a:spcPct val="100000"/>
              </a:lnSpc>
              <a:spcBef>
                <a:spcPts val="2800"/>
              </a:spcBef>
              <a:buSzPct val="60000"/>
              <a:buBlip>
                <a:blip r:embed="rId5"/>
              </a:buBlip>
              <a:defRPr sz="6300">
                <a:solidFill>
                  <a:srgbClr val="000000"/>
                </a:solidFill>
                <a:latin typeface="Century Gothic"/>
                <a:ea typeface="Century Gothic"/>
                <a:cs typeface="Century Gothic"/>
                <a:sym typeface="Century Gothic"/>
              </a:defRPr>
            </a:pPr>
            <a:r>
              <a:t>We are thus heirs with Christ having obtained “an inheritance” in Him (Acts 26:18; Gal 4:7; Mark 10:30; Titus 1:2; Rom 8:24, 25; 1 Peter 1:3-5, 9; 1 John 2:25)</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12">
                                            <p:txEl>
                                              <p:pRg st="1" end="1"/>
                                            </p:txEl>
                                          </p:spTgt>
                                        </p:tgtEl>
                                        <p:attrNameLst>
                                          <p:attrName>style.visibility</p:attrName>
                                        </p:attrNameLst>
                                      </p:cBhvr>
                                      <p:to>
                                        <p:strVal val="visible"/>
                                      </p:to>
                                    </p:set>
                                    <p:animEffect filter="wipe(left)" transition="in">
                                      <p:cBhvr>
                                        <p:cTn id="7" dur="1000"/>
                                        <p:tgtEl>
                                          <p:spTgt spid="3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312">
                                            <p:txEl>
                                              <p:pRg st="2" end="2"/>
                                            </p:txEl>
                                          </p:spTgt>
                                        </p:tgtEl>
                                        <p:attrNameLst>
                                          <p:attrName>style.visibility</p:attrName>
                                        </p:attrNameLst>
                                      </p:cBhvr>
                                      <p:to>
                                        <p:strVal val="visible"/>
                                      </p:to>
                                    </p:set>
                                    <p:animEffect filter="wipe(left)" transition="in">
                                      <p:cBhvr>
                                        <p:cTn id="12" dur="1000"/>
                                        <p:tgtEl>
                                          <p:spTgt spid="312">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12"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4" name="pasted-movie.png" descr="pasted-movie.png"/>
          <p:cNvPicPr>
            <a:picLocks noChangeAspect="1"/>
          </p:cNvPicPr>
          <p:nvPr/>
        </p:nvPicPr>
        <p:blipFill>
          <a:blip r:embed="rId2">
            <a:extLst/>
          </a:blip>
          <a:stretch>
            <a:fillRect/>
          </a:stretch>
        </p:blipFill>
        <p:spPr>
          <a:xfrm>
            <a:off x="273290" y="13655"/>
            <a:ext cx="23837420" cy="2137149"/>
          </a:xfrm>
          <a:prstGeom prst="rect">
            <a:avLst/>
          </a:prstGeom>
          <a:ln w="12700">
            <a:miter lim="400000"/>
          </a:ln>
        </p:spPr>
      </p:pic>
      <p:pic>
        <p:nvPicPr>
          <p:cNvPr id="315" name="Image" descr="Image"/>
          <p:cNvPicPr>
            <a:picLocks noChangeAspect="0"/>
          </p:cNvPicPr>
          <p:nvPr/>
        </p:nvPicPr>
        <p:blipFill>
          <a:blip r:embed="rId3">
            <a:extLst/>
          </a:blip>
          <a:stretch>
            <a:fillRect/>
          </a:stretch>
        </p:blipFill>
        <p:spPr>
          <a:xfrm>
            <a:off x="583253" y="2265824"/>
            <a:ext cx="10211462" cy="11126282"/>
          </a:xfrm>
          <a:prstGeom prst="rect">
            <a:avLst/>
          </a:prstGeom>
        </p:spPr>
      </p:pic>
      <p:sp>
        <p:nvSpPr>
          <p:cNvPr id="316" name="Ephesians 1:11–12 (NKJV)…"/>
          <p:cNvSpPr txBox="1"/>
          <p:nvPr/>
        </p:nvSpPr>
        <p:spPr>
          <a:xfrm>
            <a:off x="617878" y="5151340"/>
            <a:ext cx="10142212" cy="7955931"/>
          </a:xfrm>
          <a:prstGeom prst="rect">
            <a:avLst/>
          </a:prstGeom>
          <a:ln w="12700">
            <a:miter lim="400000"/>
          </a:ln>
          <a:effectLst>
            <a:outerShdw sx="100000" sy="100000" kx="0" ky="0" algn="b" rotWithShape="0" blurRad="88900" dist="8890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t>Ephesians 1:11–12 (NKJV) </a:t>
            </a:r>
          </a:p>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rPr baseline="31999"/>
              <a:t>11</a:t>
            </a:r>
            <a:r>
              <a:t> In Him also we have obtained an inheritance, being predestined according to the purpose of Him who works all things according to the counsel of His will, </a:t>
            </a:r>
            <a:r>
              <a:rPr baseline="31999"/>
              <a:t>12</a:t>
            </a:r>
            <a:r>
              <a:t> that we who first trusted in Christ should be to the praise of His glory.</a:t>
            </a:r>
          </a:p>
        </p:txBody>
      </p:sp>
      <p:sp>
        <p:nvSpPr>
          <p:cNvPr id="317" name="Paul was a prisoner at the time he wrote this letter (Eph. 3:1; 4:1; 6:20).…"/>
          <p:cNvSpPr txBox="1"/>
          <p:nvPr/>
        </p:nvSpPr>
        <p:spPr>
          <a:xfrm>
            <a:off x="11069981" y="1924742"/>
            <a:ext cx="13216723" cy="11356976"/>
          </a:xfrm>
          <a:prstGeom prst="rect">
            <a:avLst/>
          </a:prstGeom>
          <a:ln w="12700">
            <a:miter lim="400000"/>
          </a:ln>
          <a:effectLst>
            <a:outerShdw sx="100000" sy="100000" kx="0" ky="0" algn="b" rotWithShape="0" blurRad="88900" dist="88900" dir="5400000">
              <a:srgbClr val="000000">
                <a:alpha val="24517"/>
              </a:srgbClr>
            </a:outerShdw>
          </a:effectLst>
          <a:extLst>
            <a:ext uri="{C572A759-6A51-4108-AA02-DFA0A04FC94B}">
              <ma14:wrappingTextBoxFlag xmlns:ma14="http://schemas.microsoft.com/office/mac/drawingml/2011/main" val="1"/>
            </a:ext>
          </a:extLst>
        </p:spPr>
        <p:txBody>
          <a:bodyPr lIns="71437" tIns="71437" rIns="71437" bIns="71437">
            <a:spAutoFit/>
          </a:bodyPr>
          <a:lstStyle/>
          <a:p>
            <a:pPr marL="605074" indent="-605074" defTabSz="821531">
              <a:lnSpc>
                <a:spcPct val="100000"/>
              </a:lnSpc>
              <a:spcBef>
                <a:spcPts val="2800"/>
              </a:spcBef>
              <a:buSzPct val="60000"/>
              <a:buBlip>
                <a:blip r:embed="rId4"/>
              </a:buBlip>
              <a:defRPr b="1" sz="7000">
                <a:solidFill>
                  <a:srgbClr val="000000"/>
                </a:solidFill>
                <a:latin typeface="Century Gothic"/>
                <a:ea typeface="Century Gothic"/>
                <a:cs typeface="Century Gothic"/>
                <a:sym typeface="Century Gothic"/>
              </a:defRPr>
            </a:pPr>
            <a:r>
              <a:t>“In Him also we have obtained an inheritance” </a:t>
            </a:r>
          </a:p>
          <a:p>
            <a:pPr marL="1290874" indent="-605074" defTabSz="821531">
              <a:lnSpc>
                <a:spcPct val="100000"/>
              </a:lnSpc>
              <a:spcBef>
                <a:spcPts val="2800"/>
              </a:spcBef>
              <a:buSzPct val="60000"/>
              <a:buBlip>
                <a:blip r:embed="rId5"/>
              </a:buBlip>
              <a:defRPr sz="6000">
                <a:solidFill>
                  <a:srgbClr val="000000"/>
                </a:solidFill>
                <a:latin typeface="Century Gothic"/>
                <a:ea typeface="Century Gothic"/>
                <a:cs typeface="Century Gothic"/>
                <a:sym typeface="Century Gothic"/>
              </a:defRPr>
            </a:pPr>
            <a:r>
              <a:t>This was according to God’s plan and purpose (1:4; Is 46:10; 2 Tim 1:9; 1 Pet 1:18-20). </a:t>
            </a:r>
          </a:p>
          <a:p>
            <a:pPr marL="1290874" indent="-605074" defTabSz="821531">
              <a:lnSpc>
                <a:spcPct val="100000"/>
              </a:lnSpc>
              <a:spcBef>
                <a:spcPts val="2800"/>
              </a:spcBef>
              <a:buSzPct val="60000"/>
              <a:buBlip>
                <a:blip r:embed="rId5"/>
              </a:buBlip>
              <a:defRPr sz="6000">
                <a:solidFill>
                  <a:srgbClr val="000000"/>
                </a:solidFill>
                <a:latin typeface="Century Gothic"/>
                <a:ea typeface="Century Gothic"/>
                <a:cs typeface="Century Gothic"/>
                <a:sym typeface="Century Gothic"/>
              </a:defRPr>
            </a:pPr>
            <a:r>
              <a:t>“That we” (Jewish Christians, or apostles in contrast with the “you” of 13), should be a people devoted to the praise of his glory.” (Acts 3:26; Rom 1:16)</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17">
                                            <p:txEl>
                                              <p:pRg st="2" end="2"/>
                                            </p:txEl>
                                          </p:spTgt>
                                        </p:tgtEl>
                                        <p:attrNameLst>
                                          <p:attrName>style.visibility</p:attrName>
                                        </p:attrNameLst>
                                      </p:cBhvr>
                                      <p:to>
                                        <p:strVal val="visible"/>
                                      </p:to>
                                    </p:set>
                                    <p:animEffect filter="wipe(left)" transition="in">
                                      <p:cBhvr>
                                        <p:cTn id="7" dur="1000"/>
                                        <p:tgtEl>
                                          <p:spTgt spid="317">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17"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9" name="pasted-movie.png" descr="pasted-movie.png"/>
          <p:cNvPicPr>
            <a:picLocks noChangeAspect="1"/>
          </p:cNvPicPr>
          <p:nvPr/>
        </p:nvPicPr>
        <p:blipFill>
          <a:blip r:embed="rId2">
            <a:extLst/>
          </a:blip>
          <a:stretch>
            <a:fillRect/>
          </a:stretch>
        </p:blipFill>
        <p:spPr>
          <a:xfrm>
            <a:off x="273290" y="13655"/>
            <a:ext cx="23837420" cy="2137149"/>
          </a:xfrm>
          <a:prstGeom prst="rect">
            <a:avLst/>
          </a:prstGeom>
          <a:ln w="12700">
            <a:miter lim="400000"/>
          </a:ln>
        </p:spPr>
      </p:pic>
      <p:pic>
        <p:nvPicPr>
          <p:cNvPr id="320" name="Image" descr="Image"/>
          <p:cNvPicPr>
            <a:picLocks noChangeAspect="0"/>
          </p:cNvPicPr>
          <p:nvPr/>
        </p:nvPicPr>
        <p:blipFill>
          <a:blip r:embed="rId3">
            <a:extLst/>
          </a:blip>
          <a:stretch>
            <a:fillRect/>
          </a:stretch>
        </p:blipFill>
        <p:spPr>
          <a:xfrm>
            <a:off x="583253" y="2265824"/>
            <a:ext cx="10211462" cy="11126282"/>
          </a:xfrm>
          <a:prstGeom prst="rect">
            <a:avLst/>
          </a:prstGeom>
        </p:spPr>
      </p:pic>
      <p:sp>
        <p:nvSpPr>
          <p:cNvPr id="321" name="Ephesians 1:13 (NKJV)…"/>
          <p:cNvSpPr txBox="1"/>
          <p:nvPr/>
        </p:nvSpPr>
        <p:spPr>
          <a:xfrm>
            <a:off x="617878" y="7014491"/>
            <a:ext cx="10142212" cy="6203331"/>
          </a:xfrm>
          <a:prstGeom prst="rect">
            <a:avLst/>
          </a:prstGeom>
          <a:ln w="12700">
            <a:miter lim="400000"/>
          </a:ln>
          <a:effectLst>
            <a:outerShdw sx="100000" sy="100000" kx="0" ky="0" algn="b" rotWithShape="0" blurRad="88900" dist="8890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t>Ephesians 1:13 (NKJV) </a:t>
            </a:r>
          </a:p>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rPr baseline="31999"/>
              <a:t>13</a:t>
            </a:r>
            <a:r>
              <a:t> In Him you also </a:t>
            </a:r>
            <a:r>
              <a:rPr i="1"/>
              <a:t>trusted,</a:t>
            </a:r>
            <a:r>
              <a:t> after you heard the word of truth, the gospel of your salvation; in whom also, having believed, you were sealed with the Holy Spirit of promise,</a:t>
            </a:r>
          </a:p>
        </p:txBody>
      </p:sp>
      <p:sp>
        <p:nvSpPr>
          <p:cNvPr id="322" name="Paul was a prisoner at the time he wrote this letter (Eph. 3:1; 4:1; 6:20).…"/>
          <p:cNvSpPr txBox="1"/>
          <p:nvPr/>
        </p:nvSpPr>
        <p:spPr>
          <a:xfrm>
            <a:off x="11069981" y="2302877"/>
            <a:ext cx="13216723" cy="11052176"/>
          </a:xfrm>
          <a:prstGeom prst="rect">
            <a:avLst/>
          </a:prstGeom>
          <a:ln w="12700">
            <a:miter lim="400000"/>
          </a:ln>
          <a:effectLst>
            <a:outerShdw sx="100000" sy="100000" kx="0" ky="0" algn="b" rotWithShape="0" blurRad="88900" dist="88900" dir="5400000">
              <a:srgbClr val="000000">
                <a:alpha val="24517"/>
              </a:srgbClr>
            </a:outerShdw>
          </a:effectLst>
          <a:extLst>
            <a:ext uri="{C572A759-6A51-4108-AA02-DFA0A04FC94B}">
              <ma14:wrappingTextBoxFlag xmlns:ma14="http://schemas.microsoft.com/office/mac/drawingml/2011/main" val="1"/>
            </a:ext>
          </a:extLst>
        </p:spPr>
        <p:txBody>
          <a:bodyPr lIns="71437" tIns="71437" rIns="71437" bIns="71437">
            <a:spAutoFit/>
          </a:bodyPr>
          <a:lstStyle/>
          <a:p>
            <a:pPr marL="605074" indent="-605074" defTabSz="821531">
              <a:lnSpc>
                <a:spcPct val="100000"/>
              </a:lnSpc>
              <a:spcBef>
                <a:spcPts val="2800"/>
              </a:spcBef>
              <a:buSzPct val="60000"/>
              <a:buBlip>
                <a:blip r:embed="rId4"/>
              </a:buBlip>
              <a:defRPr sz="6000">
                <a:solidFill>
                  <a:srgbClr val="000000"/>
                </a:solidFill>
                <a:latin typeface="Century Gothic"/>
                <a:ea typeface="Century Gothic"/>
                <a:cs typeface="Century Gothic"/>
                <a:sym typeface="Century Gothic"/>
              </a:defRPr>
            </a:pPr>
            <a:r>
              <a:t>“</a:t>
            </a:r>
            <a:r>
              <a:rPr b="1"/>
              <a:t>In whom you also</a:t>
            </a:r>
            <a:r>
              <a:t>” (you also were included in Christ  - [NIV] Gentile believers) (2:11,12; Col. 1:21-23; 1 Pet. 2:10)</a:t>
            </a:r>
          </a:p>
          <a:p>
            <a:pPr marL="605074" indent="-605074" defTabSz="821531">
              <a:lnSpc>
                <a:spcPct val="100000"/>
              </a:lnSpc>
              <a:spcBef>
                <a:spcPts val="2800"/>
              </a:spcBef>
              <a:buSzPct val="60000"/>
              <a:buBlip>
                <a:blip r:embed="rId4"/>
              </a:buBlip>
              <a:defRPr sz="6000">
                <a:solidFill>
                  <a:srgbClr val="000000"/>
                </a:solidFill>
                <a:latin typeface="Century Gothic"/>
                <a:ea typeface="Century Gothic"/>
                <a:cs typeface="Century Gothic"/>
                <a:sym typeface="Century Gothic"/>
              </a:defRPr>
            </a:pPr>
            <a:r>
              <a:t>“</a:t>
            </a:r>
            <a:r>
              <a:rPr b="1"/>
              <a:t>Having heard</a:t>
            </a:r>
            <a:r>
              <a:t> [ASV]” - It’s through the gospel that we receive the inheritance (Mark 16:15,16; Jam 1:18-25; 2 Thes 2:13,14; Ro 1:16,17; Acts 8:30-39)</a:t>
            </a:r>
          </a:p>
          <a:p>
            <a:pPr marL="605074" indent="-605074" defTabSz="821531">
              <a:lnSpc>
                <a:spcPct val="100000"/>
              </a:lnSpc>
              <a:spcBef>
                <a:spcPts val="2800"/>
              </a:spcBef>
              <a:buSzPct val="60000"/>
              <a:buBlip>
                <a:blip r:embed="rId4"/>
              </a:buBlip>
              <a:defRPr sz="6000">
                <a:solidFill>
                  <a:srgbClr val="000000"/>
                </a:solidFill>
                <a:latin typeface="Century Gothic"/>
                <a:ea typeface="Century Gothic"/>
                <a:cs typeface="Century Gothic"/>
                <a:sym typeface="Century Gothic"/>
              </a:defRPr>
            </a:pPr>
            <a:r>
              <a:t>“</a:t>
            </a:r>
            <a:r>
              <a:rPr b="1"/>
              <a:t>Having believed</a:t>
            </a:r>
            <a:r>
              <a:t>” (Rom 10:17; Acts 16:34; 19:5; Gal 3:26,27)</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22">
                                            <p:txEl>
                                              <p:pRg st="1" end="1"/>
                                            </p:txEl>
                                          </p:spTgt>
                                        </p:tgtEl>
                                        <p:attrNameLst>
                                          <p:attrName>style.visibility</p:attrName>
                                        </p:attrNameLst>
                                      </p:cBhvr>
                                      <p:to>
                                        <p:strVal val="visible"/>
                                      </p:to>
                                    </p:set>
                                    <p:animEffect filter="wipe(left)" transition="in">
                                      <p:cBhvr>
                                        <p:cTn id="7" dur="1500"/>
                                        <p:tgtEl>
                                          <p:spTgt spid="32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322">
                                            <p:txEl>
                                              <p:pRg st="2" end="2"/>
                                            </p:txEl>
                                          </p:spTgt>
                                        </p:tgtEl>
                                        <p:attrNameLst>
                                          <p:attrName>style.visibility</p:attrName>
                                        </p:attrNameLst>
                                      </p:cBhvr>
                                      <p:to>
                                        <p:strVal val="visible"/>
                                      </p:to>
                                    </p:set>
                                    <p:animEffect filter="wipe(left)" transition="in">
                                      <p:cBhvr>
                                        <p:cTn id="12" dur="1500"/>
                                        <p:tgtEl>
                                          <p:spTgt spid="322">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22"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4" name="pasted-movie.png" descr="pasted-movie.png"/>
          <p:cNvPicPr>
            <a:picLocks noChangeAspect="1"/>
          </p:cNvPicPr>
          <p:nvPr/>
        </p:nvPicPr>
        <p:blipFill>
          <a:blip r:embed="rId2">
            <a:extLst/>
          </a:blip>
          <a:stretch>
            <a:fillRect/>
          </a:stretch>
        </p:blipFill>
        <p:spPr>
          <a:xfrm>
            <a:off x="273290" y="13655"/>
            <a:ext cx="23837420" cy="2137149"/>
          </a:xfrm>
          <a:prstGeom prst="rect">
            <a:avLst/>
          </a:prstGeom>
          <a:ln w="12700">
            <a:miter lim="400000"/>
          </a:ln>
        </p:spPr>
      </p:pic>
      <p:pic>
        <p:nvPicPr>
          <p:cNvPr id="325" name="Image" descr="Image"/>
          <p:cNvPicPr>
            <a:picLocks noChangeAspect="0"/>
          </p:cNvPicPr>
          <p:nvPr/>
        </p:nvPicPr>
        <p:blipFill>
          <a:blip r:embed="rId3">
            <a:extLst/>
          </a:blip>
          <a:stretch>
            <a:fillRect/>
          </a:stretch>
        </p:blipFill>
        <p:spPr>
          <a:xfrm>
            <a:off x="583253" y="2265824"/>
            <a:ext cx="10211462" cy="11126282"/>
          </a:xfrm>
          <a:prstGeom prst="rect">
            <a:avLst/>
          </a:prstGeom>
        </p:spPr>
      </p:pic>
      <p:sp>
        <p:nvSpPr>
          <p:cNvPr id="326" name="Ephesians 1:13 (NKJV)…"/>
          <p:cNvSpPr txBox="1"/>
          <p:nvPr/>
        </p:nvSpPr>
        <p:spPr>
          <a:xfrm>
            <a:off x="617878" y="7014491"/>
            <a:ext cx="10142212" cy="6203331"/>
          </a:xfrm>
          <a:prstGeom prst="rect">
            <a:avLst/>
          </a:prstGeom>
          <a:ln w="12700">
            <a:miter lim="400000"/>
          </a:ln>
          <a:effectLst>
            <a:outerShdw sx="100000" sy="100000" kx="0" ky="0" algn="b" rotWithShape="0" blurRad="88900" dist="8890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t>Ephesians 1:13 (NKJV) </a:t>
            </a:r>
          </a:p>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rPr baseline="31999"/>
              <a:t>13</a:t>
            </a:r>
            <a:r>
              <a:t> In Him you also </a:t>
            </a:r>
            <a:r>
              <a:rPr i="1"/>
              <a:t>trusted,</a:t>
            </a:r>
            <a:r>
              <a:t> after you heard the word of truth, the gospel of your salvation; in whom also, having believed, you were sealed with the Holy Spirit of promise,</a:t>
            </a:r>
          </a:p>
        </p:txBody>
      </p:sp>
      <p:sp>
        <p:nvSpPr>
          <p:cNvPr id="327" name="Paul was a prisoner at the time he wrote this letter (Eph. 3:1; 4:1; 6:20).…"/>
          <p:cNvSpPr txBox="1"/>
          <p:nvPr/>
        </p:nvSpPr>
        <p:spPr>
          <a:xfrm>
            <a:off x="11069981" y="2302877"/>
            <a:ext cx="13216723" cy="4778376"/>
          </a:xfrm>
          <a:prstGeom prst="rect">
            <a:avLst/>
          </a:prstGeom>
          <a:ln w="12700">
            <a:miter lim="400000"/>
          </a:ln>
          <a:effectLst>
            <a:outerShdw sx="100000" sy="100000" kx="0" ky="0" algn="b" rotWithShape="0" blurRad="88900" dist="88900" dir="5400000">
              <a:srgbClr val="000000">
                <a:alpha val="24517"/>
              </a:srgbClr>
            </a:outerShdw>
          </a:effectLst>
          <a:extLst>
            <a:ext uri="{C572A759-6A51-4108-AA02-DFA0A04FC94B}">
              <ma14:wrappingTextBoxFlag xmlns:ma14="http://schemas.microsoft.com/office/mac/drawingml/2011/main" val="1"/>
            </a:ext>
          </a:extLst>
        </p:spPr>
        <p:txBody>
          <a:bodyPr lIns="71437" tIns="71437" rIns="71437" bIns="71437">
            <a:spAutoFit/>
          </a:bodyPr>
          <a:lstStyle/>
          <a:p>
            <a:pPr marL="605074" indent="-605074" defTabSz="821531">
              <a:lnSpc>
                <a:spcPct val="100000"/>
              </a:lnSpc>
              <a:spcBef>
                <a:spcPts val="2800"/>
              </a:spcBef>
              <a:buSzPct val="60000"/>
              <a:buBlip>
                <a:blip r:embed="rId4"/>
              </a:buBlip>
              <a:defRPr sz="6000">
                <a:solidFill>
                  <a:srgbClr val="000000"/>
                </a:solidFill>
                <a:latin typeface="Century Gothic"/>
                <a:ea typeface="Century Gothic"/>
                <a:cs typeface="Century Gothic"/>
                <a:sym typeface="Century Gothic"/>
              </a:defRPr>
            </a:pPr>
            <a:r>
              <a:t>“</a:t>
            </a:r>
            <a:r>
              <a:rPr b="1"/>
              <a:t>In whom . . . you were sealed with the Holy Spirit of promise</a:t>
            </a:r>
            <a:r>
              <a:t>” - Marked or identified as belonging to God (4:30; 2 Cor. 1:22; cf. Rom. 8:14-17; 2 Tim 2:19).</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9" name="pasted-movie.png" descr="pasted-movie.png"/>
          <p:cNvPicPr>
            <a:picLocks noChangeAspect="1"/>
          </p:cNvPicPr>
          <p:nvPr/>
        </p:nvPicPr>
        <p:blipFill>
          <a:blip r:embed="rId2">
            <a:extLst/>
          </a:blip>
          <a:stretch>
            <a:fillRect/>
          </a:stretch>
        </p:blipFill>
        <p:spPr>
          <a:xfrm>
            <a:off x="273290" y="13655"/>
            <a:ext cx="23837420" cy="2137149"/>
          </a:xfrm>
          <a:prstGeom prst="rect">
            <a:avLst/>
          </a:prstGeom>
          <a:ln w="12700">
            <a:miter lim="400000"/>
          </a:ln>
        </p:spPr>
      </p:pic>
      <p:pic>
        <p:nvPicPr>
          <p:cNvPr id="330" name="Image" descr="Image"/>
          <p:cNvPicPr>
            <a:picLocks noChangeAspect="0"/>
          </p:cNvPicPr>
          <p:nvPr/>
        </p:nvPicPr>
        <p:blipFill>
          <a:blip r:embed="rId3">
            <a:extLst/>
          </a:blip>
          <a:stretch>
            <a:fillRect/>
          </a:stretch>
        </p:blipFill>
        <p:spPr>
          <a:xfrm>
            <a:off x="583253" y="2265824"/>
            <a:ext cx="10211462" cy="11126282"/>
          </a:xfrm>
          <a:prstGeom prst="rect">
            <a:avLst/>
          </a:prstGeom>
        </p:spPr>
      </p:pic>
      <p:sp>
        <p:nvSpPr>
          <p:cNvPr id="331" name="Ephesians 1:14 (NKJV)…"/>
          <p:cNvSpPr txBox="1"/>
          <p:nvPr/>
        </p:nvSpPr>
        <p:spPr>
          <a:xfrm>
            <a:off x="617878" y="8528302"/>
            <a:ext cx="10142212" cy="4450731"/>
          </a:xfrm>
          <a:prstGeom prst="rect">
            <a:avLst/>
          </a:prstGeom>
          <a:ln w="12700">
            <a:miter lim="400000"/>
          </a:ln>
          <a:effectLst>
            <a:outerShdw sx="100000" sy="100000" kx="0" ky="0" algn="b" rotWithShape="0" blurRad="88900" dist="8890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t>Ephesians 1:14 (NKJV) </a:t>
            </a:r>
          </a:p>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rPr baseline="31999"/>
              <a:t>14</a:t>
            </a:r>
            <a:r>
              <a:t> who is the guarantee of our inheritance until the redemption of the purchased possession, to the praise of His glory.</a:t>
            </a:r>
          </a:p>
        </p:txBody>
      </p:sp>
      <p:sp>
        <p:nvSpPr>
          <p:cNvPr id="332" name="Paul was a prisoner at the time he wrote this letter (Eph. 3:1; 4:1; 6:20).…"/>
          <p:cNvSpPr txBox="1"/>
          <p:nvPr/>
        </p:nvSpPr>
        <p:spPr>
          <a:xfrm>
            <a:off x="11069981" y="2302877"/>
            <a:ext cx="13216723" cy="10696576"/>
          </a:xfrm>
          <a:prstGeom prst="rect">
            <a:avLst/>
          </a:prstGeom>
          <a:ln w="12700">
            <a:miter lim="400000"/>
          </a:ln>
          <a:effectLst>
            <a:outerShdw sx="100000" sy="100000" kx="0" ky="0" algn="b" rotWithShape="0" blurRad="88900" dist="88900" dir="5400000">
              <a:srgbClr val="000000">
                <a:alpha val="24517"/>
              </a:srgbClr>
            </a:outerShdw>
          </a:effectLst>
          <a:extLst>
            <a:ext uri="{C572A759-6A51-4108-AA02-DFA0A04FC94B}">
              <ma14:wrappingTextBoxFlag xmlns:ma14="http://schemas.microsoft.com/office/mac/drawingml/2011/main" val="1"/>
            </a:ext>
          </a:extLst>
        </p:spPr>
        <p:txBody>
          <a:bodyPr lIns="71437" tIns="71437" rIns="71437" bIns="71437">
            <a:spAutoFit/>
          </a:bodyPr>
          <a:lstStyle/>
          <a:p>
            <a:pPr marL="605074" indent="-605074" defTabSz="821531">
              <a:lnSpc>
                <a:spcPct val="100000"/>
              </a:lnSpc>
              <a:spcBef>
                <a:spcPts val="2800"/>
              </a:spcBef>
              <a:buSzPct val="60000"/>
              <a:buBlip>
                <a:blip r:embed="rId4"/>
              </a:buBlip>
              <a:defRPr sz="6000">
                <a:solidFill>
                  <a:srgbClr val="000000"/>
                </a:solidFill>
                <a:latin typeface="Century Gothic"/>
                <a:ea typeface="Century Gothic"/>
                <a:cs typeface="Century Gothic"/>
                <a:sym typeface="Century Gothic"/>
              </a:defRPr>
            </a:pPr>
            <a:r>
              <a:t>“</a:t>
            </a:r>
            <a:r>
              <a:rPr b="1"/>
              <a:t>In whom . . . you were sealed with the Holy Spirit of promise</a:t>
            </a:r>
            <a:r>
              <a:t>” - Marked or identified as belonging to God (4:30; 2 Cor. 1:22; cf. Rom. 8:14-17; 2 Tim 2:19).</a:t>
            </a:r>
          </a:p>
          <a:p>
            <a:pPr marL="605074" indent="-605074" defTabSz="821531">
              <a:lnSpc>
                <a:spcPct val="100000"/>
              </a:lnSpc>
              <a:spcBef>
                <a:spcPts val="2800"/>
              </a:spcBef>
              <a:buSzPct val="60000"/>
              <a:buBlip>
                <a:blip r:embed="rId4"/>
              </a:buBlip>
              <a:defRPr sz="6000">
                <a:solidFill>
                  <a:srgbClr val="000000"/>
                </a:solidFill>
                <a:latin typeface="Century Gothic"/>
                <a:ea typeface="Century Gothic"/>
                <a:cs typeface="Century Gothic"/>
                <a:sym typeface="Century Gothic"/>
              </a:defRPr>
            </a:pPr>
            <a:r>
              <a:rPr b="1"/>
              <a:t>“Who is the guarantee”</a:t>
            </a:r>
            <a:r>
              <a:t> – A “pledge,” “assurance or guarantee of something forthcoming, (not “a down payment” or “partial payment”) (Gal. 4:4-7; Gen.38:15-20)</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4" name="pasted-movie.png" descr="pasted-movie.png"/>
          <p:cNvPicPr>
            <a:picLocks noChangeAspect="1"/>
          </p:cNvPicPr>
          <p:nvPr/>
        </p:nvPicPr>
        <p:blipFill>
          <a:blip r:embed="rId2">
            <a:extLst/>
          </a:blip>
          <a:stretch>
            <a:fillRect/>
          </a:stretch>
        </p:blipFill>
        <p:spPr>
          <a:xfrm>
            <a:off x="273290" y="13655"/>
            <a:ext cx="23837420" cy="2137149"/>
          </a:xfrm>
          <a:prstGeom prst="rect">
            <a:avLst/>
          </a:prstGeom>
          <a:ln w="12700">
            <a:miter lim="400000"/>
          </a:ln>
        </p:spPr>
      </p:pic>
      <p:pic>
        <p:nvPicPr>
          <p:cNvPr id="335" name="Image" descr="Image"/>
          <p:cNvPicPr>
            <a:picLocks noChangeAspect="0"/>
          </p:cNvPicPr>
          <p:nvPr/>
        </p:nvPicPr>
        <p:blipFill>
          <a:blip r:embed="rId3">
            <a:extLst/>
          </a:blip>
          <a:stretch>
            <a:fillRect/>
          </a:stretch>
        </p:blipFill>
        <p:spPr>
          <a:xfrm>
            <a:off x="583253" y="2265824"/>
            <a:ext cx="10211462" cy="11126282"/>
          </a:xfrm>
          <a:prstGeom prst="rect">
            <a:avLst/>
          </a:prstGeom>
        </p:spPr>
      </p:pic>
      <p:sp>
        <p:nvSpPr>
          <p:cNvPr id="336" name="Ephesians 1:14 (NKJV)…"/>
          <p:cNvSpPr txBox="1"/>
          <p:nvPr/>
        </p:nvSpPr>
        <p:spPr>
          <a:xfrm>
            <a:off x="617878" y="8528302"/>
            <a:ext cx="10142212" cy="4450731"/>
          </a:xfrm>
          <a:prstGeom prst="rect">
            <a:avLst/>
          </a:prstGeom>
          <a:ln w="12700">
            <a:miter lim="400000"/>
          </a:ln>
          <a:effectLst>
            <a:outerShdw sx="100000" sy="100000" kx="0" ky="0" algn="b" rotWithShape="0" blurRad="88900" dist="8890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t>Ephesians 1:14 (NKJV) </a:t>
            </a:r>
          </a:p>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rPr baseline="31999"/>
              <a:t>14</a:t>
            </a:r>
            <a:r>
              <a:t> who is the guarantee of our inheritance until the redemption of the purchased possession, to the praise of His glory.</a:t>
            </a:r>
          </a:p>
        </p:txBody>
      </p:sp>
      <p:sp>
        <p:nvSpPr>
          <p:cNvPr id="337" name="Paul was a prisoner at the time he wrote this letter (Eph. 3:1; 4:1; 6:20).…"/>
          <p:cNvSpPr txBox="1"/>
          <p:nvPr/>
        </p:nvSpPr>
        <p:spPr>
          <a:xfrm>
            <a:off x="11069981" y="2302877"/>
            <a:ext cx="13216723" cy="11115676"/>
          </a:xfrm>
          <a:prstGeom prst="rect">
            <a:avLst/>
          </a:prstGeom>
          <a:ln w="12700">
            <a:miter lim="400000"/>
          </a:ln>
          <a:effectLst>
            <a:outerShdw sx="100000" sy="100000" kx="0" ky="0" algn="b" rotWithShape="0" blurRad="88900" dist="88900" dir="5400000">
              <a:srgbClr val="000000">
                <a:alpha val="24517"/>
              </a:srgbClr>
            </a:outerShdw>
          </a:effectLst>
          <a:extLst>
            <a:ext uri="{C572A759-6A51-4108-AA02-DFA0A04FC94B}">
              <ma14:wrappingTextBoxFlag xmlns:ma14="http://schemas.microsoft.com/office/mac/drawingml/2011/main" val="1"/>
            </a:ext>
          </a:extLst>
        </p:spPr>
        <p:txBody>
          <a:bodyPr lIns="71437" tIns="71437" rIns="71437" bIns="71437">
            <a:spAutoFit/>
          </a:bodyPr>
          <a:lstStyle/>
          <a:p>
            <a:pPr marL="605074" indent="-605074" defTabSz="821531">
              <a:lnSpc>
                <a:spcPct val="100000"/>
              </a:lnSpc>
              <a:spcBef>
                <a:spcPts val="2800"/>
              </a:spcBef>
              <a:buSzPct val="60000"/>
              <a:buBlip>
                <a:blip r:embed="rId4"/>
              </a:buBlip>
              <a:defRPr sz="6200">
                <a:solidFill>
                  <a:srgbClr val="000000"/>
                </a:solidFill>
                <a:latin typeface="Century Gothic"/>
                <a:ea typeface="Century Gothic"/>
                <a:cs typeface="Century Gothic"/>
                <a:sym typeface="Century Gothic"/>
              </a:defRPr>
            </a:pPr>
            <a:r>
              <a:t>The seal &amp; guarantee relates to the genuineness of the message and the authenticity of the message’s impact on believers (Rom. 8:12-39; 2 Cor. 1:22; 5:5)</a:t>
            </a:r>
          </a:p>
          <a:p>
            <a:pPr marL="605074" indent="-605074" defTabSz="821531">
              <a:lnSpc>
                <a:spcPct val="100000"/>
              </a:lnSpc>
              <a:spcBef>
                <a:spcPts val="2800"/>
              </a:spcBef>
              <a:buSzPct val="60000"/>
              <a:buBlip>
                <a:blip r:embed="rId4"/>
              </a:buBlip>
              <a:defRPr sz="6200">
                <a:solidFill>
                  <a:srgbClr val="000000"/>
                </a:solidFill>
                <a:latin typeface="Century Gothic"/>
                <a:ea typeface="Century Gothic"/>
                <a:cs typeface="Century Gothic"/>
                <a:sym typeface="Century Gothic"/>
              </a:defRPr>
            </a:pPr>
            <a:r>
              <a:t>It is therefore with faith &amp; hope we look forward to the consummation of the promises in Christ, i.e., the redemption of our bodies &amp; eternal life in heaven (Ro 8:23-25; 2 Tim 4:8)</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37">
                                            <p:txEl>
                                              <p:pRg st="1" end="1"/>
                                            </p:txEl>
                                          </p:spTgt>
                                        </p:tgtEl>
                                        <p:attrNameLst>
                                          <p:attrName>style.visibility</p:attrName>
                                        </p:attrNameLst>
                                      </p:cBhvr>
                                      <p:to>
                                        <p:strVal val="visible"/>
                                      </p:to>
                                    </p:set>
                                    <p:animEffect filter="wipe(left)" transition="in">
                                      <p:cBhvr>
                                        <p:cTn id="7" dur="1250"/>
                                        <p:tgtEl>
                                          <p:spTgt spid="337">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37"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3" name="pasted-movie.png" descr="pasted-movie.png"/>
          <p:cNvPicPr>
            <a:picLocks noChangeAspect="1"/>
          </p:cNvPicPr>
          <p:nvPr/>
        </p:nvPicPr>
        <p:blipFill>
          <a:blip r:embed="rId2">
            <a:extLst/>
          </a:blip>
          <a:stretch>
            <a:fillRect/>
          </a:stretch>
        </p:blipFill>
        <p:spPr>
          <a:xfrm>
            <a:off x="273290" y="13655"/>
            <a:ext cx="23837420" cy="2137149"/>
          </a:xfrm>
          <a:prstGeom prst="rect">
            <a:avLst/>
          </a:prstGeom>
          <a:ln w="12700">
            <a:miter lim="400000"/>
          </a:ln>
        </p:spPr>
      </p:pic>
      <p:pic>
        <p:nvPicPr>
          <p:cNvPr id="184" name="Image" descr="Image"/>
          <p:cNvPicPr>
            <a:picLocks noChangeAspect="0"/>
          </p:cNvPicPr>
          <p:nvPr/>
        </p:nvPicPr>
        <p:blipFill>
          <a:blip r:embed="rId3">
            <a:extLst/>
          </a:blip>
          <a:stretch>
            <a:fillRect/>
          </a:stretch>
        </p:blipFill>
        <p:spPr>
          <a:xfrm>
            <a:off x="583253" y="2265824"/>
            <a:ext cx="10211462" cy="11126282"/>
          </a:xfrm>
          <a:prstGeom prst="rect">
            <a:avLst/>
          </a:prstGeom>
        </p:spPr>
      </p:pic>
      <p:sp>
        <p:nvSpPr>
          <p:cNvPr id="185" name="Paul was a prisoner at the time he wrote this letter (Eph. 3:1; 4:1; 6:20).…"/>
          <p:cNvSpPr txBox="1"/>
          <p:nvPr/>
        </p:nvSpPr>
        <p:spPr>
          <a:xfrm>
            <a:off x="11069981" y="2086977"/>
            <a:ext cx="13216723" cy="11483976"/>
          </a:xfrm>
          <a:prstGeom prst="rect">
            <a:avLst/>
          </a:prstGeom>
          <a:ln w="12700">
            <a:miter lim="400000"/>
          </a:ln>
          <a:effectLst>
            <a:outerShdw sx="100000" sy="100000" kx="0" ky="0" algn="b" rotWithShape="0" blurRad="88900" dist="88900" dir="5400000">
              <a:srgbClr val="000000">
                <a:alpha val="24517"/>
              </a:srgbClr>
            </a:outerShdw>
          </a:effectLst>
          <a:extLst>
            <a:ext uri="{C572A759-6A51-4108-AA02-DFA0A04FC94B}">
              <ma14:wrappingTextBoxFlag xmlns:ma14="http://schemas.microsoft.com/office/mac/drawingml/2011/main" val="1"/>
            </a:ext>
          </a:extLst>
        </p:spPr>
        <p:txBody>
          <a:bodyPr lIns="71437" tIns="71437" rIns="71437" bIns="71437">
            <a:spAutoFit/>
          </a:bodyPr>
          <a:lstStyle/>
          <a:p>
            <a:pPr marL="605074" indent="-605074" defTabSz="821531">
              <a:lnSpc>
                <a:spcPct val="100000"/>
              </a:lnSpc>
              <a:spcBef>
                <a:spcPts val="900"/>
              </a:spcBef>
              <a:buSzPct val="60000"/>
              <a:buBlip>
                <a:blip r:embed="rId4"/>
              </a:buBlip>
              <a:defRPr sz="6000">
                <a:solidFill>
                  <a:srgbClr val="000000"/>
                </a:solidFill>
                <a:latin typeface="Century Gothic"/>
                <a:ea typeface="Century Gothic"/>
                <a:cs typeface="Century Gothic"/>
                <a:sym typeface="Century Gothic"/>
              </a:defRPr>
            </a:pPr>
            <a:r>
              <a:t>Christ - the head of it (1:22; 5:23).</a:t>
            </a:r>
          </a:p>
          <a:p>
            <a:pPr marL="605074" indent="-605074" defTabSz="821531">
              <a:lnSpc>
                <a:spcPct val="100000"/>
              </a:lnSpc>
              <a:spcBef>
                <a:spcPts val="900"/>
              </a:spcBef>
              <a:buSzPct val="60000"/>
              <a:buBlip>
                <a:blip r:embed="rId4"/>
              </a:buBlip>
              <a:defRPr sz="6000">
                <a:solidFill>
                  <a:srgbClr val="000000"/>
                </a:solidFill>
                <a:latin typeface="Century Gothic"/>
                <a:ea typeface="Century Gothic"/>
                <a:cs typeface="Century Gothic"/>
                <a:sym typeface="Century Gothic"/>
              </a:defRPr>
            </a:pPr>
            <a:r>
              <a:t>The fullness of Christ (1:22, 23).</a:t>
            </a:r>
          </a:p>
          <a:p>
            <a:pPr marL="605074" indent="-605074" defTabSz="821531">
              <a:lnSpc>
                <a:spcPct val="100000"/>
              </a:lnSpc>
              <a:spcBef>
                <a:spcPts val="900"/>
              </a:spcBef>
              <a:buSzPct val="60000"/>
              <a:buBlip>
                <a:blip r:embed="rId4"/>
              </a:buBlip>
              <a:defRPr sz="6000">
                <a:solidFill>
                  <a:srgbClr val="000000"/>
                </a:solidFill>
                <a:latin typeface="Century Gothic"/>
                <a:ea typeface="Century Gothic"/>
                <a:cs typeface="Century Gothic"/>
                <a:sym typeface="Century Gothic"/>
              </a:defRPr>
            </a:pPr>
            <a:r>
              <a:t>God’s manifold wisdom (3:10).</a:t>
            </a:r>
          </a:p>
          <a:p>
            <a:pPr marL="605074" indent="-605074" defTabSz="821531">
              <a:lnSpc>
                <a:spcPct val="100000"/>
              </a:lnSpc>
              <a:spcBef>
                <a:spcPts val="900"/>
              </a:spcBef>
              <a:buSzPct val="60000"/>
              <a:buBlip>
                <a:blip r:embed="rId4"/>
              </a:buBlip>
              <a:defRPr sz="6000">
                <a:solidFill>
                  <a:srgbClr val="000000"/>
                </a:solidFill>
                <a:latin typeface="Century Gothic"/>
                <a:ea typeface="Century Gothic"/>
                <a:cs typeface="Century Gothic"/>
                <a:sym typeface="Century Gothic"/>
              </a:defRPr>
            </a:pPr>
            <a:r>
              <a:t>God is glorified in it (3:21).</a:t>
            </a:r>
          </a:p>
          <a:p>
            <a:pPr marL="605074" indent="-605074" defTabSz="821531">
              <a:lnSpc>
                <a:spcPct val="100000"/>
              </a:lnSpc>
              <a:spcBef>
                <a:spcPts val="900"/>
              </a:spcBef>
              <a:buSzPct val="60000"/>
              <a:buBlip>
                <a:blip r:embed="rId4"/>
              </a:buBlip>
              <a:defRPr sz="6000">
                <a:solidFill>
                  <a:srgbClr val="000000"/>
                </a:solidFill>
                <a:latin typeface="Century Gothic"/>
                <a:ea typeface="Century Gothic"/>
                <a:cs typeface="Century Gothic"/>
                <a:sym typeface="Century Gothic"/>
              </a:defRPr>
            </a:pPr>
            <a:r>
              <a:t>There is one body (church) (4:4).</a:t>
            </a:r>
          </a:p>
          <a:p>
            <a:pPr marL="605074" indent="-605074" defTabSz="821531">
              <a:lnSpc>
                <a:spcPct val="100000"/>
              </a:lnSpc>
              <a:spcBef>
                <a:spcPts val="900"/>
              </a:spcBef>
              <a:buSzPct val="60000"/>
              <a:buBlip>
                <a:blip r:embed="rId4"/>
              </a:buBlip>
              <a:defRPr sz="6000">
                <a:solidFill>
                  <a:srgbClr val="000000"/>
                </a:solidFill>
                <a:latin typeface="Century Gothic"/>
                <a:ea typeface="Century Gothic"/>
                <a:cs typeface="Century Gothic"/>
                <a:sym typeface="Century Gothic"/>
              </a:defRPr>
            </a:pPr>
            <a:r>
              <a:t>Christ loves her (5:23).</a:t>
            </a:r>
          </a:p>
          <a:p>
            <a:pPr marL="605074" indent="-605074" defTabSz="821531">
              <a:lnSpc>
                <a:spcPct val="100000"/>
              </a:lnSpc>
              <a:spcBef>
                <a:spcPts val="900"/>
              </a:spcBef>
              <a:buSzPct val="60000"/>
              <a:buBlip>
                <a:blip r:embed="rId4"/>
              </a:buBlip>
              <a:defRPr sz="6000">
                <a:solidFill>
                  <a:srgbClr val="000000"/>
                </a:solidFill>
                <a:latin typeface="Century Gothic"/>
                <a:ea typeface="Century Gothic"/>
                <a:cs typeface="Century Gothic"/>
                <a:sym typeface="Century Gothic"/>
              </a:defRPr>
            </a:pPr>
            <a:r>
              <a:t>Christ saves her (5:23).</a:t>
            </a:r>
          </a:p>
          <a:p>
            <a:pPr marL="605074" indent="-605074" defTabSz="821531">
              <a:lnSpc>
                <a:spcPct val="100000"/>
              </a:lnSpc>
              <a:spcBef>
                <a:spcPts val="900"/>
              </a:spcBef>
              <a:buSzPct val="60000"/>
              <a:buBlip>
                <a:blip r:embed="rId4"/>
              </a:buBlip>
              <a:defRPr sz="6000">
                <a:solidFill>
                  <a:srgbClr val="000000"/>
                </a:solidFill>
                <a:latin typeface="Century Gothic"/>
                <a:ea typeface="Century Gothic"/>
                <a:cs typeface="Century Gothic"/>
                <a:sym typeface="Century Gothic"/>
              </a:defRPr>
            </a:pPr>
            <a:r>
              <a:t>Christ gave himself for her (5:25).</a:t>
            </a:r>
          </a:p>
          <a:p>
            <a:pPr marL="605074" indent="-605074" defTabSz="821531">
              <a:lnSpc>
                <a:spcPct val="100000"/>
              </a:lnSpc>
              <a:spcBef>
                <a:spcPts val="900"/>
              </a:spcBef>
              <a:buSzPct val="60000"/>
              <a:buBlip>
                <a:blip r:embed="rId4"/>
              </a:buBlip>
              <a:defRPr sz="6000">
                <a:solidFill>
                  <a:srgbClr val="000000"/>
                </a:solidFill>
                <a:latin typeface="Century Gothic"/>
                <a:ea typeface="Century Gothic"/>
                <a:cs typeface="Century Gothic"/>
                <a:sym typeface="Century Gothic"/>
              </a:defRPr>
            </a:pPr>
            <a:r>
              <a:t>To be holy, without blemish (5:27).</a:t>
            </a:r>
          </a:p>
          <a:p>
            <a:pPr marL="605074" indent="-605074" defTabSz="821531">
              <a:lnSpc>
                <a:spcPct val="100000"/>
              </a:lnSpc>
              <a:spcBef>
                <a:spcPts val="900"/>
              </a:spcBef>
              <a:buSzPct val="60000"/>
              <a:buBlip>
                <a:blip r:embed="rId4"/>
              </a:buBlip>
              <a:defRPr sz="6000">
                <a:solidFill>
                  <a:srgbClr val="000000"/>
                </a:solidFill>
                <a:latin typeface="Century Gothic"/>
                <a:ea typeface="Century Gothic"/>
                <a:cs typeface="Century Gothic"/>
                <a:sym typeface="Century Gothic"/>
              </a:defRPr>
            </a:pPr>
            <a:r>
              <a:t>Will be presented to Christ (5:27).</a:t>
            </a:r>
          </a:p>
          <a:p>
            <a:pPr marL="605074" indent="-605074" defTabSz="821531">
              <a:lnSpc>
                <a:spcPct val="100000"/>
              </a:lnSpc>
              <a:spcBef>
                <a:spcPts val="900"/>
              </a:spcBef>
              <a:buSzPct val="60000"/>
              <a:buBlip>
                <a:blip r:embed="rId4"/>
              </a:buBlip>
              <a:defRPr sz="6000">
                <a:solidFill>
                  <a:srgbClr val="000000"/>
                </a:solidFill>
                <a:latin typeface="Century Gothic"/>
                <a:ea typeface="Century Gothic"/>
                <a:cs typeface="Century Gothic"/>
                <a:sym typeface="Century Gothic"/>
              </a:defRPr>
            </a:pPr>
            <a:r>
              <a:t>Beloved bride of Christ (5:31, 32).</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85">
                                            <p:txEl>
                                              <p:pRg st="1" end="1"/>
                                            </p:txEl>
                                          </p:spTgt>
                                        </p:tgtEl>
                                        <p:attrNameLst>
                                          <p:attrName>style.visibility</p:attrName>
                                        </p:attrNameLst>
                                      </p:cBhvr>
                                      <p:to>
                                        <p:strVal val="visible"/>
                                      </p:to>
                                    </p:set>
                                    <p:animEffect filter="wipe(left)" transition="in">
                                      <p:cBhvr>
                                        <p:cTn id="7" dur="1000"/>
                                        <p:tgtEl>
                                          <p:spTgt spid="18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185">
                                            <p:txEl>
                                              <p:pRg st="2" end="2"/>
                                            </p:txEl>
                                          </p:spTgt>
                                        </p:tgtEl>
                                        <p:attrNameLst>
                                          <p:attrName>style.visibility</p:attrName>
                                        </p:attrNameLst>
                                      </p:cBhvr>
                                      <p:to>
                                        <p:strVal val="visible"/>
                                      </p:to>
                                    </p:set>
                                    <p:animEffect filter="wipe(left)" transition="in">
                                      <p:cBhvr>
                                        <p:cTn id="12" dur="1000"/>
                                        <p:tgtEl>
                                          <p:spTgt spid="18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185">
                                            <p:txEl>
                                              <p:pRg st="3" end="3"/>
                                            </p:txEl>
                                          </p:spTgt>
                                        </p:tgtEl>
                                        <p:attrNameLst>
                                          <p:attrName>style.visibility</p:attrName>
                                        </p:attrNameLst>
                                      </p:cBhvr>
                                      <p:to>
                                        <p:strVal val="visible"/>
                                      </p:to>
                                    </p:set>
                                    <p:animEffect filter="wipe(left)" transition="in">
                                      <p:cBhvr>
                                        <p:cTn id="17" dur="1000"/>
                                        <p:tgtEl>
                                          <p:spTgt spid="18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1" fill="hold">
                                  <p:stCondLst>
                                    <p:cond delay="0"/>
                                  </p:stCondLst>
                                  <p:iterate type="el" backwards="0">
                                    <p:tmAbs val="0"/>
                                  </p:iterate>
                                  <p:childTnLst>
                                    <p:set>
                                      <p:cBhvr>
                                        <p:cTn id="21" fill="hold"/>
                                        <p:tgtEl>
                                          <p:spTgt spid="185">
                                            <p:txEl>
                                              <p:pRg st="4" end="4"/>
                                            </p:txEl>
                                          </p:spTgt>
                                        </p:tgtEl>
                                        <p:attrNameLst>
                                          <p:attrName>style.visibility</p:attrName>
                                        </p:attrNameLst>
                                      </p:cBhvr>
                                      <p:to>
                                        <p:strVal val="visible"/>
                                      </p:to>
                                    </p:set>
                                    <p:animEffect filter="wipe(left)" transition="in">
                                      <p:cBhvr>
                                        <p:cTn id="22" dur="1000"/>
                                        <p:tgtEl>
                                          <p:spTgt spid="18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1" fill="hold">
                                  <p:stCondLst>
                                    <p:cond delay="0"/>
                                  </p:stCondLst>
                                  <p:iterate type="el" backwards="0">
                                    <p:tmAbs val="0"/>
                                  </p:iterate>
                                  <p:childTnLst>
                                    <p:set>
                                      <p:cBhvr>
                                        <p:cTn id="26" fill="hold"/>
                                        <p:tgtEl>
                                          <p:spTgt spid="185">
                                            <p:txEl>
                                              <p:pRg st="5" end="5"/>
                                            </p:txEl>
                                          </p:spTgt>
                                        </p:tgtEl>
                                        <p:attrNameLst>
                                          <p:attrName>style.visibility</p:attrName>
                                        </p:attrNameLst>
                                      </p:cBhvr>
                                      <p:to>
                                        <p:strVal val="visible"/>
                                      </p:to>
                                    </p:set>
                                    <p:animEffect filter="wipe(left)" transition="in">
                                      <p:cBhvr>
                                        <p:cTn id="27" dur="1000"/>
                                        <p:tgtEl>
                                          <p:spTgt spid="18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8" presetID="22" grpId="1" fill="hold">
                                  <p:stCondLst>
                                    <p:cond delay="0"/>
                                  </p:stCondLst>
                                  <p:iterate type="el" backwards="0">
                                    <p:tmAbs val="0"/>
                                  </p:iterate>
                                  <p:childTnLst>
                                    <p:set>
                                      <p:cBhvr>
                                        <p:cTn id="31" fill="hold"/>
                                        <p:tgtEl>
                                          <p:spTgt spid="185">
                                            <p:txEl>
                                              <p:pRg st="6" end="6"/>
                                            </p:txEl>
                                          </p:spTgt>
                                        </p:tgtEl>
                                        <p:attrNameLst>
                                          <p:attrName>style.visibility</p:attrName>
                                        </p:attrNameLst>
                                      </p:cBhvr>
                                      <p:to>
                                        <p:strVal val="visible"/>
                                      </p:to>
                                    </p:set>
                                    <p:animEffect filter="wipe(left)" transition="in">
                                      <p:cBhvr>
                                        <p:cTn id="32" dur="1000"/>
                                        <p:tgtEl>
                                          <p:spTgt spid="18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2" grpId="1" fill="hold">
                                  <p:stCondLst>
                                    <p:cond delay="0"/>
                                  </p:stCondLst>
                                  <p:iterate type="el" backwards="0">
                                    <p:tmAbs val="0"/>
                                  </p:iterate>
                                  <p:childTnLst>
                                    <p:set>
                                      <p:cBhvr>
                                        <p:cTn id="36" fill="hold"/>
                                        <p:tgtEl>
                                          <p:spTgt spid="185">
                                            <p:txEl>
                                              <p:pRg st="7" end="7"/>
                                            </p:txEl>
                                          </p:spTgt>
                                        </p:tgtEl>
                                        <p:attrNameLst>
                                          <p:attrName>style.visibility</p:attrName>
                                        </p:attrNameLst>
                                      </p:cBhvr>
                                      <p:to>
                                        <p:strVal val="visible"/>
                                      </p:to>
                                    </p:set>
                                    <p:animEffect filter="wipe(left)" transition="in">
                                      <p:cBhvr>
                                        <p:cTn id="37" dur="1000"/>
                                        <p:tgtEl>
                                          <p:spTgt spid="18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8" presetID="22" grpId="1" fill="hold">
                                  <p:stCondLst>
                                    <p:cond delay="0"/>
                                  </p:stCondLst>
                                  <p:iterate type="el" backwards="0">
                                    <p:tmAbs val="0"/>
                                  </p:iterate>
                                  <p:childTnLst>
                                    <p:set>
                                      <p:cBhvr>
                                        <p:cTn id="41" fill="hold"/>
                                        <p:tgtEl>
                                          <p:spTgt spid="185">
                                            <p:txEl>
                                              <p:pRg st="8" end="8"/>
                                            </p:txEl>
                                          </p:spTgt>
                                        </p:tgtEl>
                                        <p:attrNameLst>
                                          <p:attrName>style.visibility</p:attrName>
                                        </p:attrNameLst>
                                      </p:cBhvr>
                                      <p:to>
                                        <p:strVal val="visible"/>
                                      </p:to>
                                    </p:set>
                                    <p:animEffect filter="wipe(left)" transition="in">
                                      <p:cBhvr>
                                        <p:cTn id="42" dur="1000"/>
                                        <p:tgtEl>
                                          <p:spTgt spid="18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8" presetID="22" grpId="1" fill="hold">
                                  <p:stCondLst>
                                    <p:cond delay="0"/>
                                  </p:stCondLst>
                                  <p:iterate type="el" backwards="0">
                                    <p:tmAbs val="0"/>
                                  </p:iterate>
                                  <p:childTnLst>
                                    <p:set>
                                      <p:cBhvr>
                                        <p:cTn id="46" fill="hold"/>
                                        <p:tgtEl>
                                          <p:spTgt spid="185">
                                            <p:txEl>
                                              <p:pRg st="9" end="9"/>
                                            </p:txEl>
                                          </p:spTgt>
                                        </p:tgtEl>
                                        <p:attrNameLst>
                                          <p:attrName>style.visibility</p:attrName>
                                        </p:attrNameLst>
                                      </p:cBhvr>
                                      <p:to>
                                        <p:strVal val="visible"/>
                                      </p:to>
                                    </p:set>
                                    <p:animEffect filter="wipe(left)" transition="in">
                                      <p:cBhvr>
                                        <p:cTn id="47" dur="1000"/>
                                        <p:tgtEl>
                                          <p:spTgt spid="18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8" presetID="22" grpId="1" fill="hold">
                                  <p:stCondLst>
                                    <p:cond delay="0"/>
                                  </p:stCondLst>
                                  <p:iterate type="el" backwards="0">
                                    <p:tmAbs val="0"/>
                                  </p:iterate>
                                  <p:childTnLst>
                                    <p:set>
                                      <p:cBhvr>
                                        <p:cTn id="51" fill="hold"/>
                                        <p:tgtEl>
                                          <p:spTgt spid="185">
                                            <p:txEl>
                                              <p:pRg st="10" end="10"/>
                                            </p:txEl>
                                          </p:spTgt>
                                        </p:tgtEl>
                                        <p:attrNameLst>
                                          <p:attrName>style.visibility</p:attrName>
                                        </p:attrNameLst>
                                      </p:cBhvr>
                                      <p:to>
                                        <p:strVal val="visible"/>
                                      </p:to>
                                    </p:set>
                                    <p:animEffect filter="wipe(left)" transition="in">
                                      <p:cBhvr>
                                        <p:cTn id="52" dur="1000"/>
                                        <p:tgtEl>
                                          <p:spTgt spid="185">
                                            <p:txEl>
                                              <p:pRg st="10" end="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5" grpId="1"/>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9" name="Front view of a red Ducati motorcycle against a black background" descr="Front view of a red Ducati motorcycle against a black background"/>
          <p:cNvPicPr>
            <a:picLocks noChangeAspect="1"/>
          </p:cNvPicPr>
          <p:nvPr>
            <p:ph type="pic" idx="21"/>
          </p:nvPr>
        </p:nvPicPr>
        <p:blipFill>
          <a:blip r:embed="rId2">
            <a:extLst/>
          </a:blip>
          <a:srcRect l="17" t="0" r="17" b="0"/>
          <a:stretch>
            <a:fillRect/>
          </a:stretch>
        </p:blipFill>
        <p:spPr>
          <a:prstGeom prst="rect">
            <a:avLst/>
          </a:prstGeom>
        </p:spPr>
      </p:pic>
      <p:sp>
        <p:nvSpPr>
          <p:cNvPr id="340" name="Slide Number"/>
          <p:cNvSpPr txBox="1"/>
          <p:nvPr>
            <p:ph type="sldNum" sz="quarter" idx="4294967295"/>
          </p:nvPr>
        </p:nvSpPr>
        <p:spPr>
          <a:xfrm>
            <a:off x="23287583" y="106894"/>
            <a:ext cx="749301" cy="825501"/>
          </a:xfrm>
          <a:prstGeom prst="rect">
            <a:avLst/>
          </a:prstGeom>
          <a:extLst>
            <a:ext uri="{C572A759-6A51-4108-AA02-DFA0A04FC94B}">
              <ma14:wrappingTextBoxFlag xmlns:ma14="http://schemas.microsoft.com/office/mac/drawingml/2011/main" val="1"/>
            </a:ext>
          </a:extLst>
        </p:spPr>
        <p:txBody>
          <a:bodyPr/>
          <a:lstStyle>
            <a:lvl1pPr>
              <a:defRPr sz="5000">
                <a:solidFill>
                  <a:srgbClr val="FFFFFF"/>
                </a:solidFill>
              </a:defRPr>
            </a:lvl1pPr>
          </a:lstStyle>
          <a:p>
            <a:pPr/>
            <a:fld id="{86CB4B4D-7CA3-9044-876B-883B54F8677D}" type="slidenum"/>
          </a:p>
        </p:txBody>
      </p:sp>
      <p:pic>
        <p:nvPicPr>
          <p:cNvPr id="341" name="pasted-movie.png" descr="pasted-movie.png"/>
          <p:cNvPicPr>
            <a:picLocks noChangeAspect="1"/>
          </p:cNvPicPr>
          <p:nvPr/>
        </p:nvPicPr>
        <p:blipFill>
          <a:blip r:embed="rId3">
            <a:extLst/>
          </a:blip>
          <a:stretch>
            <a:fillRect/>
          </a:stretch>
        </p:blipFill>
        <p:spPr>
          <a:xfrm>
            <a:off x="273290" y="13655"/>
            <a:ext cx="23837420" cy="2137149"/>
          </a:xfrm>
          <a:prstGeom prst="rect">
            <a:avLst/>
          </a:prstGeom>
          <a:ln w="12700">
            <a:miter lim="400000"/>
          </a:ln>
        </p:spPr>
      </p:pic>
      <p:sp>
        <p:nvSpPr>
          <p:cNvPr id="342" name="All spiritual blessings are found only in Christ, given only to those who are in Christ, and are of much greater value to us than the material - Matthew 16:24-26."/>
          <p:cNvSpPr txBox="1"/>
          <p:nvPr/>
        </p:nvSpPr>
        <p:spPr>
          <a:xfrm>
            <a:off x="12833894" y="3573121"/>
            <a:ext cx="11013101" cy="8013701"/>
          </a:xfrm>
          <a:prstGeom prst="rect">
            <a:avLst/>
          </a:prstGeom>
          <a:solidFill>
            <a:srgbClr val="000000">
              <a:alpha val="38053"/>
            </a:srgbClr>
          </a:solidFill>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defTabSz="642937">
              <a:lnSpc>
                <a:spcPct val="100000"/>
              </a:lnSpc>
              <a:spcBef>
                <a:spcPts val="0"/>
              </a:spcBef>
              <a:defRPr sz="7300">
                <a:solidFill>
                  <a:srgbClr val="FFFFFF"/>
                </a:solidFill>
                <a:effectLst>
                  <a:outerShdw sx="100000" sy="100000" kx="0" ky="0" algn="b" rotWithShape="0" blurRad="50800" dist="63500" dir="2416854">
                    <a:srgbClr val="000000"/>
                  </a:outerShdw>
                </a:effectLst>
                <a:latin typeface="Century Gothic"/>
                <a:ea typeface="Century Gothic"/>
                <a:cs typeface="Century Gothic"/>
                <a:sym typeface="Century Gothic"/>
              </a:defRPr>
            </a:lvl1pPr>
          </a:lstStyle>
          <a:p>
            <a:pPr/>
            <a:r>
              <a:t>All spiritual blessings are found only in Christ, given only to those who are in Christ, and are of much greater value to us than the material - Matthew 16:24-26.</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4" name="Front view of a red Ducati motorcycle against a black background" descr="Front view of a red Ducati motorcycle against a black background"/>
          <p:cNvPicPr>
            <a:picLocks noChangeAspect="1"/>
          </p:cNvPicPr>
          <p:nvPr>
            <p:ph type="pic" idx="21"/>
          </p:nvPr>
        </p:nvPicPr>
        <p:blipFill>
          <a:blip r:embed="rId2">
            <a:extLst/>
          </a:blip>
          <a:srcRect l="17" t="0" r="17" b="0"/>
          <a:stretch>
            <a:fillRect/>
          </a:stretch>
        </p:blipFill>
        <p:spPr>
          <a:prstGeom prst="rect">
            <a:avLst/>
          </a:prstGeom>
        </p:spPr>
      </p:pic>
      <p:sp>
        <p:nvSpPr>
          <p:cNvPr id="345" name="Slide Number"/>
          <p:cNvSpPr txBox="1"/>
          <p:nvPr>
            <p:ph type="sldNum" sz="quarter" idx="4294967295"/>
          </p:nvPr>
        </p:nvSpPr>
        <p:spPr>
          <a:xfrm>
            <a:off x="23287583" y="106894"/>
            <a:ext cx="749301" cy="825501"/>
          </a:xfrm>
          <a:prstGeom prst="rect">
            <a:avLst/>
          </a:prstGeom>
          <a:extLst>
            <a:ext uri="{C572A759-6A51-4108-AA02-DFA0A04FC94B}">
              <ma14:wrappingTextBoxFlag xmlns:ma14="http://schemas.microsoft.com/office/mac/drawingml/2011/main" val="1"/>
            </a:ext>
          </a:extLst>
        </p:spPr>
        <p:txBody>
          <a:bodyPr/>
          <a:lstStyle>
            <a:lvl1pPr>
              <a:defRPr sz="5000">
                <a:solidFill>
                  <a:srgbClr val="FFFFFF"/>
                </a:solidFill>
              </a:defRPr>
            </a:lvl1pPr>
          </a:lstStyle>
          <a:p>
            <a:pPr/>
            <a:fld id="{86CB4B4D-7CA3-9044-876B-883B54F8677D}" type="slidenum"/>
          </a:p>
        </p:txBody>
      </p:sp>
      <p:pic>
        <p:nvPicPr>
          <p:cNvPr id="346" name="pasted-movie.png" descr="pasted-movie.png"/>
          <p:cNvPicPr>
            <a:picLocks noChangeAspect="1"/>
          </p:cNvPicPr>
          <p:nvPr/>
        </p:nvPicPr>
        <p:blipFill>
          <a:blip r:embed="rId3">
            <a:extLst/>
          </a:blip>
          <a:stretch>
            <a:fillRect/>
          </a:stretch>
        </p:blipFill>
        <p:spPr>
          <a:xfrm>
            <a:off x="273290" y="13655"/>
            <a:ext cx="23837420" cy="2137149"/>
          </a:xfrm>
          <a:prstGeom prst="rect">
            <a:avLst/>
          </a:prstGeom>
          <a:ln w="12700">
            <a:miter lim="400000"/>
          </a:ln>
        </p:spPr>
      </p:pic>
      <p:sp>
        <p:nvSpPr>
          <p:cNvPr id="347" name="If we are in Christ, do we fully understand how RICH we actually are?…"/>
          <p:cNvSpPr txBox="1"/>
          <p:nvPr/>
        </p:nvSpPr>
        <p:spPr>
          <a:xfrm>
            <a:off x="13090078" y="2373699"/>
            <a:ext cx="10427499" cy="10414001"/>
          </a:xfrm>
          <a:prstGeom prst="rect">
            <a:avLst/>
          </a:prstGeom>
          <a:solidFill>
            <a:srgbClr val="000000">
              <a:alpha val="38053"/>
            </a:srgb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642937">
              <a:lnSpc>
                <a:spcPct val="100000"/>
              </a:lnSpc>
              <a:spcBef>
                <a:spcPts val="2200"/>
              </a:spcBef>
              <a:defRPr sz="6800">
                <a:solidFill>
                  <a:srgbClr val="FFFFFF"/>
                </a:solidFill>
                <a:effectLst>
                  <a:outerShdw sx="100000" sy="100000" kx="0" ky="0" algn="b" rotWithShape="0" blurRad="50800" dist="63500" dir="2416854">
                    <a:srgbClr val="000000"/>
                  </a:outerShdw>
                </a:effectLst>
                <a:latin typeface="Century Gothic"/>
                <a:ea typeface="Century Gothic"/>
                <a:cs typeface="Century Gothic"/>
                <a:sym typeface="Century Gothic"/>
              </a:defRPr>
            </a:pPr>
            <a:r>
              <a:t>If we are in Christ, do we fully understand how RICH we actually are?</a:t>
            </a:r>
          </a:p>
          <a:p>
            <a:pPr algn="ctr" defTabSz="642937">
              <a:lnSpc>
                <a:spcPct val="100000"/>
              </a:lnSpc>
              <a:spcBef>
                <a:spcPts val="2200"/>
              </a:spcBef>
              <a:defRPr sz="6800">
                <a:solidFill>
                  <a:srgbClr val="FFFFFF"/>
                </a:solidFill>
                <a:effectLst>
                  <a:outerShdw sx="100000" sy="100000" kx="0" ky="0" algn="b" rotWithShape="0" blurRad="50800" dist="63500" dir="2416854">
                    <a:srgbClr val="000000"/>
                  </a:outerShdw>
                </a:effectLst>
                <a:latin typeface="Century Gothic"/>
                <a:ea typeface="Century Gothic"/>
                <a:cs typeface="Century Gothic"/>
                <a:sym typeface="Century Gothic"/>
              </a:defRPr>
            </a:pPr>
            <a:r>
              <a:t>If we are NOT in Christ, do we realize how truly impoverished &amp; destitute we truly are? </a:t>
            </a:r>
          </a:p>
          <a:p>
            <a:pPr algn="ctr" defTabSz="642937">
              <a:lnSpc>
                <a:spcPct val="100000"/>
              </a:lnSpc>
              <a:spcBef>
                <a:spcPts val="2200"/>
              </a:spcBef>
              <a:defRPr sz="6800">
                <a:solidFill>
                  <a:srgbClr val="FFFFFF"/>
                </a:solidFill>
                <a:effectLst>
                  <a:outerShdw sx="100000" sy="100000" kx="0" ky="0" algn="b" rotWithShape="0" blurRad="50800" dist="63500" dir="2416854">
                    <a:srgbClr val="000000"/>
                  </a:outerShdw>
                </a:effectLst>
                <a:latin typeface="Century Gothic"/>
                <a:ea typeface="Century Gothic"/>
                <a:cs typeface="Century Gothic"/>
                <a:sym typeface="Century Gothic"/>
              </a:defRPr>
            </a:pPr>
            <a:r>
              <a:t>NO LIFE / NO HOPE - </a:t>
            </a:r>
            <a:r>
              <a:rPr b="1" sz="8500"/>
              <a:t>LOST</a:t>
            </a:r>
            <a:r>
              <a:t>!</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47">
                                            <p:bg/>
                                          </p:spTgt>
                                        </p:tgtEl>
                                        <p:attrNameLst>
                                          <p:attrName>style.visibility</p:attrName>
                                        </p:attrNameLst>
                                      </p:cBhvr>
                                      <p:to>
                                        <p:strVal val="visible"/>
                                      </p:to>
                                    </p:set>
                                    <p:animEffect filter="wipe(left)" transition="in">
                                      <p:cBhvr>
                                        <p:cTn id="7" dur="1500"/>
                                        <p:tgtEl>
                                          <p:spTgt spid="347">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347">
                                            <p:txEl>
                                              <p:pRg st="0" end="0"/>
                                            </p:txEl>
                                          </p:spTgt>
                                        </p:tgtEl>
                                        <p:attrNameLst>
                                          <p:attrName>style.visibility</p:attrName>
                                        </p:attrNameLst>
                                      </p:cBhvr>
                                      <p:to>
                                        <p:strVal val="visible"/>
                                      </p:to>
                                    </p:set>
                                    <p:animEffect filter="wipe(left)" transition="in">
                                      <p:cBhvr>
                                        <p:cTn id="10" dur="1500"/>
                                        <p:tgtEl>
                                          <p:spTgt spid="34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347">
                                            <p:txEl>
                                              <p:pRg st="1" end="1"/>
                                            </p:txEl>
                                          </p:spTgt>
                                        </p:tgtEl>
                                        <p:attrNameLst>
                                          <p:attrName>style.visibility</p:attrName>
                                        </p:attrNameLst>
                                      </p:cBhvr>
                                      <p:to>
                                        <p:strVal val="visible"/>
                                      </p:to>
                                    </p:set>
                                    <p:animEffect filter="wipe(left)" transition="in">
                                      <p:cBhvr>
                                        <p:cTn id="15" dur="1500"/>
                                        <p:tgtEl>
                                          <p:spTgt spid="34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347">
                                            <p:txEl>
                                              <p:pRg st="2" end="2"/>
                                            </p:txEl>
                                          </p:spTgt>
                                        </p:tgtEl>
                                        <p:attrNameLst>
                                          <p:attrName>style.visibility</p:attrName>
                                        </p:attrNameLst>
                                      </p:cBhvr>
                                      <p:to>
                                        <p:strVal val="visible"/>
                                      </p:to>
                                    </p:set>
                                    <p:animEffect filter="wipe(left)" transition="in">
                                      <p:cBhvr>
                                        <p:cTn id="20" dur="1500"/>
                                        <p:tgtEl>
                                          <p:spTgt spid="347">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47" grpId="1"/>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6"/>
        </a:solidFill>
      </p:bgPr>
    </p:bg>
    <p:spTree>
      <p:nvGrpSpPr>
        <p:cNvPr id="1" name=""/>
        <p:cNvGrpSpPr/>
        <p:nvPr/>
      </p:nvGrpSpPr>
      <p:grpSpPr>
        <a:xfrm>
          <a:off x="0" y="0"/>
          <a:ext cx="0" cy="0"/>
          <a:chOff x="0" y="0"/>
          <a:chExt cx="0" cy="0"/>
        </a:xfrm>
      </p:grpSpPr>
      <p:pic>
        <p:nvPicPr>
          <p:cNvPr id="349" name="Image" descr="Image"/>
          <p:cNvPicPr>
            <a:picLocks noChangeAspect="1"/>
          </p:cNvPicPr>
          <p:nvPr/>
        </p:nvPicPr>
        <p:blipFill>
          <a:blip r:embed="rId2">
            <a:extLst/>
          </a:blip>
          <a:srcRect l="7922" t="0" r="0" b="0"/>
          <a:stretch>
            <a:fillRect/>
          </a:stretch>
        </p:blipFill>
        <p:spPr>
          <a:xfrm>
            <a:off x="15477469" y="0"/>
            <a:ext cx="8866495" cy="13716001"/>
          </a:xfrm>
          <a:custGeom>
            <a:avLst/>
            <a:gdLst/>
            <a:ahLst/>
            <a:cxnLst>
              <a:cxn ang="0">
                <a:pos x="wd2" y="hd2"/>
              </a:cxn>
              <a:cxn ang="5400000">
                <a:pos x="wd2" y="hd2"/>
              </a:cxn>
              <a:cxn ang="10800000">
                <a:pos x="wd2" y="hd2"/>
              </a:cxn>
              <a:cxn ang="16200000">
                <a:pos x="wd2" y="hd2"/>
              </a:cxn>
            </a:cxnLst>
            <a:rect l="0" t="0" r="r" b="b"/>
            <a:pathLst>
              <a:path w="21556" h="21600" fill="norm" stroke="1" extrusionOk="0">
                <a:moveTo>
                  <a:pt x="1611" y="0"/>
                </a:moveTo>
                <a:lnTo>
                  <a:pt x="1314" y="167"/>
                </a:lnTo>
                <a:cubicBezTo>
                  <a:pt x="1151" y="259"/>
                  <a:pt x="997" y="370"/>
                  <a:pt x="972" y="414"/>
                </a:cubicBezTo>
                <a:cubicBezTo>
                  <a:pt x="946" y="458"/>
                  <a:pt x="906" y="494"/>
                  <a:pt x="883" y="494"/>
                </a:cubicBezTo>
                <a:cubicBezTo>
                  <a:pt x="860" y="494"/>
                  <a:pt x="828" y="529"/>
                  <a:pt x="811" y="571"/>
                </a:cubicBezTo>
                <a:cubicBezTo>
                  <a:pt x="795" y="614"/>
                  <a:pt x="741" y="681"/>
                  <a:pt x="694" y="720"/>
                </a:cubicBezTo>
                <a:cubicBezTo>
                  <a:pt x="646" y="759"/>
                  <a:pt x="608" y="810"/>
                  <a:pt x="608" y="832"/>
                </a:cubicBezTo>
                <a:cubicBezTo>
                  <a:pt x="608" y="855"/>
                  <a:pt x="569" y="922"/>
                  <a:pt x="523" y="981"/>
                </a:cubicBezTo>
                <a:cubicBezTo>
                  <a:pt x="477" y="1040"/>
                  <a:pt x="416" y="1186"/>
                  <a:pt x="387" y="1306"/>
                </a:cubicBezTo>
                <a:cubicBezTo>
                  <a:pt x="358" y="1426"/>
                  <a:pt x="312" y="1570"/>
                  <a:pt x="285" y="1626"/>
                </a:cubicBezTo>
                <a:cubicBezTo>
                  <a:pt x="257" y="1682"/>
                  <a:pt x="231" y="1754"/>
                  <a:pt x="226" y="1786"/>
                </a:cubicBezTo>
                <a:cubicBezTo>
                  <a:pt x="166" y="2151"/>
                  <a:pt x="117" y="2511"/>
                  <a:pt x="119" y="2569"/>
                </a:cubicBezTo>
                <a:cubicBezTo>
                  <a:pt x="119" y="2585"/>
                  <a:pt x="133" y="2742"/>
                  <a:pt x="151" y="2918"/>
                </a:cubicBezTo>
                <a:cubicBezTo>
                  <a:pt x="171" y="3122"/>
                  <a:pt x="162" y="3342"/>
                  <a:pt x="126" y="3528"/>
                </a:cubicBezTo>
                <a:cubicBezTo>
                  <a:pt x="83" y="3754"/>
                  <a:pt x="28" y="4241"/>
                  <a:pt x="14" y="4514"/>
                </a:cubicBezTo>
                <a:cubicBezTo>
                  <a:pt x="9" y="4633"/>
                  <a:pt x="79" y="4980"/>
                  <a:pt x="115" y="5008"/>
                </a:cubicBezTo>
                <a:cubicBezTo>
                  <a:pt x="139" y="5027"/>
                  <a:pt x="149" y="5048"/>
                  <a:pt x="137" y="5056"/>
                </a:cubicBezTo>
                <a:cubicBezTo>
                  <a:pt x="125" y="5064"/>
                  <a:pt x="147" y="5233"/>
                  <a:pt x="185" y="5431"/>
                </a:cubicBezTo>
                <a:cubicBezTo>
                  <a:pt x="252" y="5778"/>
                  <a:pt x="254" y="6133"/>
                  <a:pt x="190" y="6174"/>
                </a:cubicBezTo>
                <a:cubicBezTo>
                  <a:pt x="173" y="6185"/>
                  <a:pt x="172" y="6238"/>
                  <a:pt x="187" y="6291"/>
                </a:cubicBezTo>
                <a:cubicBezTo>
                  <a:pt x="204" y="6348"/>
                  <a:pt x="194" y="6404"/>
                  <a:pt x="164" y="6428"/>
                </a:cubicBezTo>
                <a:cubicBezTo>
                  <a:pt x="136" y="6449"/>
                  <a:pt x="122" y="6517"/>
                  <a:pt x="134" y="6578"/>
                </a:cubicBezTo>
                <a:cubicBezTo>
                  <a:pt x="146" y="6639"/>
                  <a:pt x="118" y="6814"/>
                  <a:pt x="71" y="6966"/>
                </a:cubicBezTo>
                <a:cubicBezTo>
                  <a:pt x="-44" y="7346"/>
                  <a:pt x="-17" y="8030"/>
                  <a:pt x="138" y="8636"/>
                </a:cubicBezTo>
                <a:cubicBezTo>
                  <a:pt x="199" y="8875"/>
                  <a:pt x="249" y="9107"/>
                  <a:pt x="249" y="9152"/>
                </a:cubicBezTo>
                <a:cubicBezTo>
                  <a:pt x="249" y="9197"/>
                  <a:pt x="269" y="9256"/>
                  <a:pt x="292" y="9284"/>
                </a:cubicBezTo>
                <a:cubicBezTo>
                  <a:pt x="316" y="9311"/>
                  <a:pt x="357" y="9399"/>
                  <a:pt x="383" y="9479"/>
                </a:cubicBezTo>
                <a:cubicBezTo>
                  <a:pt x="448" y="9677"/>
                  <a:pt x="449" y="9678"/>
                  <a:pt x="488" y="9719"/>
                </a:cubicBezTo>
                <a:cubicBezTo>
                  <a:pt x="507" y="9739"/>
                  <a:pt x="512" y="9768"/>
                  <a:pt x="497" y="9783"/>
                </a:cubicBezTo>
                <a:cubicBezTo>
                  <a:pt x="482" y="9799"/>
                  <a:pt x="503" y="9886"/>
                  <a:pt x="544" y="9979"/>
                </a:cubicBezTo>
                <a:cubicBezTo>
                  <a:pt x="585" y="10071"/>
                  <a:pt x="625" y="10193"/>
                  <a:pt x="631" y="10249"/>
                </a:cubicBezTo>
                <a:cubicBezTo>
                  <a:pt x="638" y="10305"/>
                  <a:pt x="674" y="10402"/>
                  <a:pt x="714" y="10463"/>
                </a:cubicBezTo>
                <a:cubicBezTo>
                  <a:pt x="754" y="10525"/>
                  <a:pt x="786" y="10607"/>
                  <a:pt x="786" y="10646"/>
                </a:cubicBezTo>
                <a:cubicBezTo>
                  <a:pt x="786" y="10685"/>
                  <a:pt x="808" y="10743"/>
                  <a:pt x="835" y="10775"/>
                </a:cubicBezTo>
                <a:cubicBezTo>
                  <a:pt x="870" y="10818"/>
                  <a:pt x="867" y="10845"/>
                  <a:pt x="823" y="10880"/>
                </a:cubicBezTo>
                <a:cubicBezTo>
                  <a:pt x="772" y="10921"/>
                  <a:pt x="775" y="10924"/>
                  <a:pt x="844" y="10908"/>
                </a:cubicBezTo>
                <a:cubicBezTo>
                  <a:pt x="903" y="10893"/>
                  <a:pt x="935" y="10907"/>
                  <a:pt x="966" y="10960"/>
                </a:cubicBezTo>
                <a:cubicBezTo>
                  <a:pt x="989" y="10999"/>
                  <a:pt x="996" y="11051"/>
                  <a:pt x="981" y="11076"/>
                </a:cubicBezTo>
                <a:cubicBezTo>
                  <a:pt x="967" y="11100"/>
                  <a:pt x="980" y="11140"/>
                  <a:pt x="1010" y="11163"/>
                </a:cubicBezTo>
                <a:cubicBezTo>
                  <a:pt x="1040" y="11187"/>
                  <a:pt x="1054" y="11224"/>
                  <a:pt x="1041" y="11247"/>
                </a:cubicBezTo>
                <a:cubicBezTo>
                  <a:pt x="1028" y="11269"/>
                  <a:pt x="1030" y="11296"/>
                  <a:pt x="1045" y="11306"/>
                </a:cubicBezTo>
                <a:cubicBezTo>
                  <a:pt x="1073" y="11324"/>
                  <a:pt x="1093" y="11377"/>
                  <a:pt x="1110" y="11475"/>
                </a:cubicBezTo>
                <a:cubicBezTo>
                  <a:pt x="1114" y="11503"/>
                  <a:pt x="1136" y="11526"/>
                  <a:pt x="1156" y="11526"/>
                </a:cubicBezTo>
                <a:cubicBezTo>
                  <a:pt x="1220" y="11526"/>
                  <a:pt x="1270" y="11654"/>
                  <a:pt x="1227" y="11708"/>
                </a:cubicBezTo>
                <a:cubicBezTo>
                  <a:pt x="1201" y="11740"/>
                  <a:pt x="1203" y="11758"/>
                  <a:pt x="1232" y="11758"/>
                </a:cubicBezTo>
                <a:cubicBezTo>
                  <a:pt x="1308" y="11758"/>
                  <a:pt x="1456" y="11978"/>
                  <a:pt x="1470" y="12112"/>
                </a:cubicBezTo>
                <a:cubicBezTo>
                  <a:pt x="1478" y="12181"/>
                  <a:pt x="1508" y="12266"/>
                  <a:pt x="1538" y="12301"/>
                </a:cubicBezTo>
                <a:cubicBezTo>
                  <a:pt x="1568" y="12336"/>
                  <a:pt x="1592" y="12387"/>
                  <a:pt x="1592" y="12414"/>
                </a:cubicBezTo>
                <a:cubicBezTo>
                  <a:pt x="1592" y="12442"/>
                  <a:pt x="1622" y="12486"/>
                  <a:pt x="1659" y="12512"/>
                </a:cubicBezTo>
                <a:cubicBezTo>
                  <a:pt x="1759" y="12584"/>
                  <a:pt x="1833" y="12868"/>
                  <a:pt x="1761" y="12905"/>
                </a:cubicBezTo>
                <a:cubicBezTo>
                  <a:pt x="1729" y="12921"/>
                  <a:pt x="1702" y="12999"/>
                  <a:pt x="1700" y="13079"/>
                </a:cubicBezTo>
                <a:cubicBezTo>
                  <a:pt x="1697" y="13220"/>
                  <a:pt x="1659" y="13498"/>
                  <a:pt x="1615" y="13703"/>
                </a:cubicBezTo>
                <a:cubicBezTo>
                  <a:pt x="1603" y="13759"/>
                  <a:pt x="1582" y="13870"/>
                  <a:pt x="1567" y="13950"/>
                </a:cubicBezTo>
                <a:cubicBezTo>
                  <a:pt x="1552" y="14030"/>
                  <a:pt x="1532" y="14128"/>
                  <a:pt x="1523" y="14168"/>
                </a:cubicBezTo>
                <a:cubicBezTo>
                  <a:pt x="1500" y="14261"/>
                  <a:pt x="1455" y="15025"/>
                  <a:pt x="1441" y="15554"/>
                </a:cubicBezTo>
                <a:cubicBezTo>
                  <a:pt x="1435" y="15781"/>
                  <a:pt x="1416" y="15975"/>
                  <a:pt x="1399" y="15986"/>
                </a:cubicBezTo>
                <a:cubicBezTo>
                  <a:pt x="1382" y="15997"/>
                  <a:pt x="1387" y="16020"/>
                  <a:pt x="1408" y="16038"/>
                </a:cubicBezTo>
                <a:cubicBezTo>
                  <a:pt x="1429" y="16055"/>
                  <a:pt x="1433" y="16178"/>
                  <a:pt x="1417" y="16311"/>
                </a:cubicBezTo>
                <a:cubicBezTo>
                  <a:pt x="1402" y="16444"/>
                  <a:pt x="1405" y="16560"/>
                  <a:pt x="1426" y="16568"/>
                </a:cubicBezTo>
                <a:cubicBezTo>
                  <a:pt x="1447" y="16576"/>
                  <a:pt x="1453" y="16601"/>
                  <a:pt x="1441" y="16623"/>
                </a:cubicBezTo>
                <a:cubicBezTo>
                  <a:pt x="1428" y="16645"/>
                  <a:pt x="1414" y="16830"/>
                  <a:pt x="1410" y="17034"/>
                </a:cubicBezTo>
                <a:cubicBezTo>
                  <a:pt x="1406" y="17238"/>
                  <a:pt x="1383" y="17420"/>
                  <a:pt x="1360" y="17439"/>
                </a:cubicBezTo>
                <a:cubicBezTo>
                  <a:pt x="1333" y="17461"/>
                  <a:pt x="1333" y="17492"/>
                  <a:pt x="1358" y="17521"/>
                </a:cubicBezTo>
                <a:cubicBezTo>
                  <a:pt x="1381" y="17548"/>
                  <a:pt x="1382" y="17626"/>
                  <a:pt x="1360" y="17704"/>
                </a:cubicBezTo>
                <a:cubicBezTo>
                  <a:pt x="1281" y="17992"/>
                  <a:pt x="1251" y="19217"/>
                  <a:pt x="1305" y="19931"/>
                </a:cubicBezTo>
                <a:cubicBezTo>
                  <a:pt x="1319" y="20106"/>
                  <a:pt x="1337" y="20437"/>
                  <a:pt x="1344" y="20665"/>
                </a:cubicBezTo>
                <a:cubicBezTo>
                  <a:pt x="1351" y="20893"/>
                  <a:pt x="1370" y="21088"/>
                  <a:pt x="1386" y="21098"/>
                </a:cubicBezTo>
                <a:cubicBezTo>
                  <a:pt x="1401" y="21108"/>
                  <a:pt x="1414" y="21204"/>
                  <a:pt x="1414" y="21312"/>
                </a:cubicBezTo>
                <a:cubicBezTo>
                  <a:pt x="1414" y="21420"/>
                  <a:pt x="1426" y="21529"/>
                  <a:pt x="1441" y="21554"/>
                </a:cubicBezTo>
                <a:cubicBezTo>
                  <a:pt x="1465" y="21596"/>
                  <a:pt x="2394" y="21600"/>
                  <a:pt x="11512" y="21600"/>
                </a:cubicBezTo>
                <a:lnTo>
                  <a:pt x="21556" y="21600"/>
                </a:lnTo>
                <a:lnTo>
                  <a:pt x="21556" y="10800"/>
                </a:lnTo>
                <a:lnTo>
                  <a:pt x="21556" y="0"/>
                </a:lnTo>
                <a:lnTo>
                  <a:pt x="11584" y="0"/>
                </a:lnTo>
                <a:lnTo>
                  <a:pt x="1611" y="0"/>
                </a:lnTo>
                <a:close/>
              </a:path>
            </a:pathLst>
          </a:custGeom>
          <a:ln w="12700">
            <a:miter lim="400000"/>
          </a:ln>
          <a:effectLst>
            <a:outerShdw sx="100000" sy="100000" kx="0" ky="0" algn="b" rotWithShape="0" blurRad="63500" dist="88353" dir="5400000">
              <a:srgbClr val="000000"/>
            </a:outerShdw>
          </a:effectLst>
        </p:spPr>
      </p:pic>
      <p:sp>
        <p:nvSpPr>
          <p:cNvPr id="350" name="Oval 12"/>
          <p:cNvSpPr/>
          <p:nvPr/>
        </p:nvSpPr>
        <p:spPr>
          <a:xfrm>
            <a:off x="14458937" y="1965493"/>
            <a:ext cx="9942089" cy="11649912"/>
          </a:xfrm>
          <a:prstGeom prst="ellipse">
            <a:avLst/>
          </a:prstGeom>
          <a:gradFill>
            <a:gsLst>
              <a:gs pos="0">
                <a:srgbClr val="EBEBEB">
                  <a:alpha val="72511"/>
                </a:srgbClr>
              </a:gs>
              <a:gs pos="100000">
                <a:srgbClr val="D6D6D6">
                  <a:alpha val="85280"/>
                </a:srgbClr>
              </a:gs>
            </a:gsLst>
            <a:lin ang="5400000"/>
          </a:gradFill>
          <a:ln w="12700">
            <a:miter lim="400000"/>
          </a:ln>
          <a:effectLst>
            <a:outerShdw sx="100000" sy="100000" kx="0" ky="0" algn="b" rotWithShape="0" blurRad="63500" dist="38100" dir="5400000">
              <a:srgbClr val="000000">
                <a:alpha val="32000"/>
              </a:srgbClr>
            </a:outerShdw>
          </a:effectLst>
        </p:spPr>
        <p:txBody>
          <a:bodyPr lIns="50800" tIns="50800" rIns="50800" bIns="50800" anchor="ctr"/>
          <a:lstStyle/>
          <a:p>
            <a:pPr defTabSz="1300078">
              <a:lnSpc>
                <a:spcPct val="100000"/>
              </a:lnSpc>
              <a:spcBef>
                <a:spcPts val="0"/>
              </a:spcBef>
              <a:defRPr sz="2400">
                <a:solidFill>
                  <a:srgbClr val="FFFFFF"/>
                </a:solidFill>
                <a:latin typeface="Times New Roman"/>
                <a:ea typeface="Times New Roman"/>
                <a:cs typeface="Times New Roman"/>
                <a:sym typeface="Times New Roman"/>
              </a:defRPr>
            </a:pPr>
          </a:p>
        </p:txBody>
      </p:sp>
      <p:sp>
        <p:nvSpPr>
          <p:cNvPr id="351" name="TextBox 10"/>
          <p:cNvSpPr txBox="1"/>
          <p:nvPr/>
        </p:nvSpPr>
        <p:spPr>
          <a:xfrm>
            <a:off x="15104490" y="2632745"/>
            <a:ext cx="8650983" cy="10315409"/>
          </a:xfrm>
          <a:prstGeom prst="rect">
            <a:avLst/>
          </a:prstGeom>
          <a:ln w="12700">
            <a:miter lim="400000"/>
          </a:ln>
          <a:extLst>
            <a:ext uri="{C572A759-6A51-4108-AA02-DFA0A04FC94B}">
              <ma14:wrappingTextBoxFlag xmlns:ma14="http://schemas.microsoft.com/office/mac/drawingml/2011/main" val="1"/>
            </a:ext>
          </a:extLst>
        </p:spPr>
        <p:txBody>
          <a:bodyPr lIns="65004" tIns="65004" rIns="65004" bIns="65004">
            <a:spAutoFit/>
          </a:bodyPr>
          <a:lstStyle/>
          <a:p>
            <a:pPr algn="ctr" defTabSz="1300078">
              <a:lnSpc>
                <a:spcPct val="100000"/>
              </a:lnSpc>
              <a:spcBef>
                <a:spcPts val="900"/>
              </a:spcBef>
              <a:defRPr b="1" cap="all" sz="6000">
                <a:solidFill>
                  <a:srgbClr val="000000"/>
                </a:solidFill>
                <a:latin typeface="Century Gothic"/>
                <a:ea typeface="Century Gothic"/>
                <a:cs typeface="Century Gothic"/>
                <a:sym typeface="Century Gothic"/>
              </a:defRPr>
            </a:pPr>
            <a:r>
              <a:t>Inside Christ </a:t>
            </a:r>
            <a:endParaRPr>
              <a:solidFill>
                <a:srgbClr val="FFFFFF"/>
              </a:solidFill>
            </a:endParaRPr>
          </a:p>
          <a:p>
            <a:pPr algn="ctr" defTabSz="1300078">
              <a:lnSpc>
                <a:spcPct val="100000"/>
              </a:lnSpc>
              <a:spcBef>
                <a:spcPts val="900"/>
              </a:spcBef>
              <a:defRPr sz="6000">
                <a:solidFill>
                  <a:srgbClr val="000000"/>
                </a:solidFill>
                <a:latin typeface="Century Gothic"/>
                <a:ea typeface="Century Gothic"/>
                <a:cs typeface="Century Gothic"/>
                <a:sym typeface="Century Gothic"/>
              </a:defRPr>
            </a:pPr>
            <a:r>
              <a:t>Saved / Hope</a:t>
            </a:r>
            <a:endParaRPr>
              <a:solidFill>
                <a:srgbClr val="FFFFFF"/>
              </a:solidFill>
            </a:endParaRPr>
          </a:p>
          <a:p>
            <a:pPr algn="ctr" defTabSz="1300078">
              <a:lnSpc>
                <a:spcPct val="100000"/>
              </a:lnSpc>
              <a:spcBef>
                <a:spcPts val="900"/>
              </a:spcBef>
              <a:buClr>
                <a:srgbClr val="C00000"/>
              </a:buClr>
              <a:defRPr b="1" sz="6000">
                <a:solidFill>
                  <a:srgbClr val="000000"/>
                </a:solidFill>
                <a:latin typeface="Century Gothic"/>
                <a:ea typeface="Century Gothic"/>
                <a:cs typeface="Century Gothic"/>
                <a:sym typeface="Century Gothic"/>
              </a:defRPr>
            </a:pPr>
            <a:r>
              <a:t>ALL spiritual blessings </a:t>
            </a:r>
            <a:endParaRPr>
              <a:solidFill>
                <a:srgbClr val="FFFFFF"/>
              </a:solidFill>
            </a:endParaRPr>
          </a:p>
          <a:p>
            <a:pPr algn="ctr" defTabSz="1300078">
              <a:lnSpc>
                <a:spcPct val="100000"/>
              </a:lnSpc>
              <a:spcBef>
                <a:spcPts val="900"/>
              </a:spcBef>
              <a:buClr>
                <a:srgbClr val="C00000"/>
              </a:buClr>
              <a:defRPr b="1" sz="6000">
                <a:solidFill>
                  <a:srgbClr val="000000"/>
                </a:solidFill>
                <a:latin typeface="Century Gothic"/>
                <a:ea typeface="Century Gothic"/>
                <a:cs typeface="Century Gothic"/>
                <a:sym typeface="Century Gothic"/>
              </a:defRPr>
            </a:pPr>
            <a:r>
              <a:t>Chosen</a:t>
            </a:r>
            <a:endParaRPr>
              <a:solidFill>
                <a:srgbClr val="FFFFFF"/>
              </a:solidFill>
            </a:endParaRPr>
          </a:p>
          <a:p>
            <a:pPr algn="ctr" defTabSz="1300078">
              <a:lnSpc>
                <a:spcPct val="100000"/>
              </a:lnSpc>
              <a:spcBef>
                <a:spcPts val="900"/>
              </a:spcBef>
              <a:buClr>
                <a:srgbClr val="C00000"/>
              </a:buClr>
              <a:defRPr b="1" sz="6000">
                <a:solidFill>
                  <a:srgbClr val="000000"/>
                </a:solidFill>
                <a:latin typeface="Century Gothic"/>
                <a:ea typeface="Century Gothic"/>
                <a:cs typeface="Century Gothic"/>
                <a:sym typeface="Century Gothic"/>
              </a:defRPr>
            </a:pPr>
            <a:r>
              <a:t>A child of God</a:t>
            </a:r>
            <a:endParaRPr>
              <a:solidFill>
                <a:srgbClr val="FFFFFF"/>
              </a:solidFill>
            </a:endParaRPr>
          </a:p>
          <a:p>
            <a:pPr algn="ctr" defTabSz="1300078">
              <a:lnSpc>
                <a:spcPct val="100000"/>
              </a:lnSpc>
              <a:spcBef>
                <a:spcPts val="900"/>
              </a:spcBef>
              <a:buClr>
                <a:srgbClr val="C00000"/>
              </a:buClr>
              <a:defRPr b="1" sz="6000">
                <a:solidFill>
                  <a:srgbClr val="000000"/>
                </a:solidFill>
                <a:latin typeface="Century Gothic"/>
                <a:ea typeface="Century Gothic"/>
                <a:cs typeface="Century Gothic"/>
                <a:sym typeface="Century Gothic"/>
              </a:defRPr>
            </a:pPr>
            <a:r>
              <a:t>Accepted</a:t>
            </a:r>
            <a:endParaRPr>
              <a:solidFill>
                <a:srgbClr val="FFFFFF"/>
              </a:solidFill>
            </a:endParaRPr>
          </a:p>
          <a:p>
            <a:pPr algn="ctr" defTabSz="1300078">
              <a:lnSpc>
                <a:spcPct val="100000"/>
              </a:lnSpc>
              <a:spcBef>
                <a:spcPts val="900"/>
              </a:spcBef>
              <a:buClr>
                <a:srgbClr val="C00000"/>
              </a:buClr>
              <a:defRPr b="1" sz="6000">
                <a:solidFill>
                  <a:srgbClr val="000000"/>
                </a:solidFill>
                <a:latin typeface="Century Gothic"/>
                <a:ea typeface="Century Gothic"/>
                <a:cs typeface="Century Gothic"/>
                <a:sym typeface="Century Gothic"/>
              </a:defRPr>
            </a:pPr>
            <a:r>
              <a:t>Redeemed</a:t>
            </a:r>
            <a:endParaRPr>
              <a:solidFill>
                <a:srgbClr val="FFFFFF"/>
              </a:solidFill>
            </a:endParaRPr>
          </a:p>
          <a:p>
            <a:pPr algn="ctr" defTabSz="1300078">
              <a:lnSpc>
                <a:spcPct val="100000"/>
              </a:lnSpc>
              <a:spcBef>
                <a:spcPts val="900"/>
              </a:spcBef>
              <a:buClr>
                <a:srgbClr val="C00000"/>
              </a:buClr>
              <a:defRPr b="1" sz="6000">
                <a:solidFill>
                  <a:srgbClr val="000000"/>
                </a:solidFill>
                <a:latin typeface="Century Gothic"/>
                <a:ea typeface="Century Gothic"/>
                <a:cs typeface="Century Gothic"/>
                <a:sym typeface="Century Gothic"/>
              </a:defRPr>
            </a:pPr>
            <a:r>
              <a:t>Forgiven</a:t>
            </a:r>
            <a:endParaRPr>
              <a:solidFill>
                <a:srgbClr val="FFFFFF"/>
              </a:solidFill>
            </a:endParaRPr>
          </a:p>
          <a:p>
            <a:pPr algn="ctr" defTabSz="1300078">
              <a:lnSpc>
                <a:spcPct val="100000"/>
              </a:lnSpc>
              <a:spcBef>
                <a:spcPts val="900"/>
              </a:spcBef>
              <a:buClr>
                <a:srgbClr val="C00000"/>
              </a:buClr>
              <a:defRPr b="1" sz="6000">
                <a:solidFill>
                  <a:srgbClr val="000000"/>
                </a:solidFill>
                <a:latin typeface="Century Gothic"/>
                <a:ea typeface="Century Gothic"/>
                <a:cs typeface="Century Gothic"/>
                <a:sym typeface="Century Gothic"/>
              </a:defRPr>
            </a:pPr>
            <a:r>
              <a:t>A Heavenly Inheritance </a:t>
            </a:r>
          </a:p>
        </p:txBody>
      </p:sp>
      <p:pic>
        <p:nvPicPr>
          <p:cNvPr id="352" name="pasted-movie.png" descr="pasted-movie.png"/>
          <p:cNvPicPr>
            <a:picLocks noChangeAspect="1"/>
          </p:cNvPicPr>
          <p:nvPr/>
        </p:nvPicPr>
        <p:blipFill>
          <a:blip r:embed="rId3">
            <a:extLst/>
          </a:blip>
          <a:stretch>
            <a:fillRect/>
          </a:stretch>
        </p:blipFill>
        <p:spPr>
          <a:xfrm>
            <a:off x="273290" y="13655"/>
            <a:ext cx="23837420" cy="2137149"/>
          </a:xfrm>
          <a:prstGeom prst="rect">
            <a:avLst/>
          </a:prstGeom>
          <a:ln w="12700">
            <a:miter lim="400000"/>
          </a:ln>
        </p:spPr>
      </p:pic>
      <p:sp>
        <p:nvSpPr>
          <p:cNvPr id="353" name="TextBox 9"/>
          <p:cNvSpPr txBox="1"/>
          <p:nvPr/>
        </p:nvSpPr>
        <p:spPr>
          <a:xfrm>
            <a:off x="351778" y="3096295"/>
            <a:ext cx="9777516" cy="9388309"/>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65004" tIns="65004" rIns="65004" bIns="65004">
            <a:spAutoFit/>
          </a:bodyPr>
          <a:lstStyle/>
          <a:p>
            <a:pPr algn="ctr" defTabSz="1300078">
              <a:lnSpc>
                <a:spcPct val="100000"/>
              </a:lnSpc>
              <a:spcBef>
                <a:spcPts val="900"/>
              </a:spcBef>
              <a:defRPr b="1" cap="all" sz="6000">
                <a:solidFill>
                  <a:srgbClr val="FFFFFF"/>
                </a:solidFill>
                <a:effectLst>
                  <a:outerShdw sx="100000" sy="100000" kx="0" ky="0" algn="b" rotWithShape="0" blurRad="63500" dist="0" dir="3600000">
                    <a:srgbClr val="000000">
                      <a:alpha val="70000"/>
                    </a:srgbClr>
                  </a:outerShdw>
                </a:effectLst>
                <a:latin typeface="Century Gothic"/>
                <a:ea typeface="Century Gothic"/>
                <a:cs typeface="Century Gothic"/>
                <a:sym typeface="Century Gothic"/>
              </a:defRPr>
            </a:pPr>
            <a:r>
              <a:t>Outside Christ </a:t>
            </a:r>
          </a:p>
          <a:p>
            <a:pPr algn="ctr" defTabSz="1300078">
              <a:lnSpc>
                <a:spcPct val="100000"/>
              </a:lnSpc>
              <a:spcBef>
                <a:spcPts val="900"/>
              </a:spcBef>
              <a:defRPr sz="6000">
                <a:solidFill>
                  <a:srgbClr val="FFFFFF"/>
                </a:solidFill>
                <a:effectLst>
                  <a:outerShdw sx="100000" sy="100000" kx="0" ky="0" algn="b" rotWithShape="0" blurRad="63500" dist="0" dir="3600000">
                    <a:srgbClr val="000000">
                      <a:alpha val="70000"/>
                    </a:srgbClr>
                  </a:outerShdw>
                </a:effectLst>
                <a:latin typeface="Century Gothic"/>
                <a:ea typeface="Century Gothic"/>
                <a:cs typeface="Century Gothic"/>
                <a:sym typeface="Century Gothic"/>
              </a:defRPr>
            </a:pPr>
            <a:r>
              <a:t>Lost Without Hope</a:t>
            </a:r>
          </a:p>
          <a:p>
            <a:pPr algn="ctr" defTabSz="1300078">
              <a:lnSpc>
                <a:spcPct val="100000"/>
              </a:lnSpc>
              <a:spcBef>
                <a:spcPts val="900"/>
              </a:spcBef>
              <a:defRPr b="1" sz="6000">
                <a:solidFill>
                  <a:srgbClr val="FFFFFF"/>
                </a:solidFill>
                <a:latin typeface="Century Gothic"/>
                <a:ea typeface="Century Gothic"/>
                <a:cs typeface="Century Gothic"/>
                <a:sym typeface="Century Gothic"/>
              </a:defRPr>
            </a:pPr>
            <a:r>
              <a:t>NO spiritual blessings</a:t>
            </a:r>
          </a:p>
          <a:p>
            <a:pPr algn="ctr" defTabSz="1300078">
              <a:lnSpc>
                <a:spcPct val="100000"/>
              </a:lnSpc>
              <a:spcBef>
                <a:spcPts val="900"/>
              </a:spcBef>
              <a:defRPr b="1" sz="6000">
                <a:solidFill>
                  <a:srgbClr val="FFFFFF"/>
                </a:solidFill>
                <a:latin typeface="Century Gothic"/>
                <a:ea typeface="Century Gothic"/>
                <a:cs typeface="Century Gothic"/>
                <a:sym typeface="Century Gothic"/>
              </a:defRPr>
            </a:pPr>
            <a:r>
              <a:t>NOT chosen</a:t>
            </a:r>
          </a:p>
          <a:p>
            <a:pPr algn="ctr" defTabSz="1300078">
              <a:lnSpc>
                <a:spcPct val="100000"/>
              </a:lnSpc>
              <a:spcBef>
                <a:spcPts val="900"/>
              </a:spcBef>
              <a:defRPr b="1" sz="6000">
                <a:solidFill>
                  <a:srgbClr val="FFFFFF"/>
                </a:solidFill>
                <a:latin typeface="Century Gothic"/>
                <a:ea typeface="Century Gothic"/>
                <a:cs typeface="Century Gothic"/>
                <a:sym typeface="Century Gothic"/>
              </a:defRPr>
            </a:pPr>
            <a:r>
              <a:t>NOT children of God</a:t>
            </a:r>
          </a:p>
          <a:p>
            <a:pPr algn="ctr" defTabSz="1300078">
              <a:lnSpc>
                <a:spcPct val="100000"/>
              </a:lnSpc>
              <a:spcBef>
                <a:spcPts val="900"/>
              </a:spcBef>
              <a:defRPr b="1" sz="6000">
                <a:solidFill>
                  <a:srgbClr val="FFFFFF"/>
                </a:solidFill>
                <a:latin typeface="Century Gothic"/>
                <a:ea typeface="Century Gothic"/>
                <a:cs typeface="Century Gothic"/>
                <a:sym typeface="Century Gothic"/>
              </a:defRPr>
            </a:pPr>
            <a:r>
              <a:t>NOT accepted</a:t>
            </a:r>
          </a:p>
          <a:p>
            <a:pPr algn="ctr" defTabSz="1300078">
              <a:lnSpc>
                <a:spcPct val="100000"/>
              </a:lnSpc>
              <a:spcBef>
                <a:spcPts val="900"/>
              </a:spcBef>
              <a:defRPr b="1" sz="6000">
                <a:solidFill>
                  <a:srgbClr val="FFFFFF"/>
                </a:solidFill>
                <a:latin typeface="Century Gothic"/>
                <a:ea typeface="Century Gothic"/>
                <a:cs typeface="Century Gothic"/>
                <a:sym typeface="Century Gothic"/>
              </a:defRPr>
            </a:pPr>
            <a:r>
              <a:t>NO redemption</a:t>
            </a:r>
          </a:p>
          <a:p>
            <a:pPr algn="ctr" defTabSz="1300078">
              <a:lnSpc>
                <a:spcPct val="100000"/>
              </a:lnSpc>
              <a:spcBef>
                <a:spcPts val="900"/>
              </a:spcBef>
              <a:defRPr b="1" sz="6000">
                <a:solidFill>
                  <a:srgbClr val="FFFFFF"/>
                </a:solidFill>
                <a:latin typeface="Century Gothic"/>
                <a:ea typeface="Century Gothic"/>
                <a:cs typeface="Century Gothic"/>
                <a:sym typeface="Century Gothic"/>
              </a:defRPr>
            </a:pPr>
            <a:r>
              <a:t>NO forgiveness</a:t>
            </a:r>
          </a:p>
          <a:p>
            <a:pPr algn="ctr" defTabSz="1300078">
              <a:lnSpc>
                <a:spcPct val="100000"/>
              </a:lnSpc>
              <a:spcBef>
                <a:spcPts val="900"/>
              </a:spcBef>
              <a:defRPr sz="6000">
                <a:solidFill>
                  <a:srgbClr val="FFFFFF"/>
                </a:solidFill>
                <a:latin typeface="Century Gothic"/>
                <a:ea typeface="Century Gothic"/>
                <a:cs typeface="Century Gothic"/>
                <a:sym typeface="Century Gothic"/>
              </a:defRPr>
            </a:pPr>
            <a:r>
              <a:rPr b="1"/>
              <a:t>NO heavenly Inheritance</a:t>
            </a:r>
            <a:r>
              <a:t> </a:t>
            </a:r>
          </a:p>
        </p:txBody>
      </p:sp>
      <p:sp>
        <p:nvSpPr>
          <p:cNvPr id="354" name="Baptized Into…"/>
          <p:cNvSpPr/>
          <p:nvPr/>
        </p:nvSpPr>
        <p:spPr>
          <a:xfrm>
            <a:off x="9755328" y="4256925"/>
            <a:ext cx="6310081" cy="7067049"/>
          </a:xfrm>
          <a:prstGeom prst="rightArrow">
            <a:avLst>
              <a:gd name="adj1" fmla="val 71863"/>
              <a:gd name="adj2" fmla="val 20715"/>
            </a:avLst>
          </a:prstGeom>
          <a:gradFill>
            <a:gsLst>
              <a:gs pos="0">
                <a:srgbClr val="00FDFF"/>
              </a:gs>
              <a:gs pos="100000">
                <a:srgbClr val="0096FF"/>
              </a:gs>
            </a:gsLst>
            <a:lin ang="5400000"/>
          </a:gradFill>
          <a:ln w="12700">
            <a:miter lim="400000"/>
          </a:ln>
          <a:effectLst>
            <a:outerShdw sx="100000" sy="100000" kx="0" ky="0" algn="b" rotWithShape="0" blurRad="330200" dist="264956" dir="2344658">
              <a:srgbClr val="000000"/>
            </a:outerShdw>
          </a:effectLst>
          <a:extLst>
            <a:ext uri="{C572A759-6A51-4108-AA02-DFA0A04FC94B}">
              <ma14:wrappingTextBoxFlag xmlns:ma14="http://schemas.microsoft.com/office/mac/drawingml/2011/main" val="1"/>
            </a:ext>
          </a:extLst>
        </p:spPr>
        <p:txBody>
          <a:bodyPr lIns="50800" tIns="50800" rIns="50800" bIns="50800" anchor="ctr"/>
          <a:lstStyle/>
          <a:p>
            <a:pPr algn="ctr" defTabSz="806047">
              <a:lnSpc>
                <a:spcPct val="100000"/>
              </a:lnSpc>
              <a:spcBef>
                <a:spcPts val="0"/>
              </a:spcBef>
              <a:defRPr b="1" sz="6000">
                <a:solidFill>
                  <a:srgbClr val="FFFFFF"/>
                </a:solidFill>
                <a:effectLst>
                  <a:outerShdw sx="100000" sy="100000" kx="0" ky="0" algn="b" rotWithShape="0" blurRad="63500" dist="23622" dir="2700000">
                    <a:srgbClr val="000000"/>
                  </a:outerShdw>
                </a:effectLst>
                <a:latin typeface="Century Gothic"/>
                <a:ea typeface="Century Gothic"/>
                <a:cs typeface="Century Gothic"/>
                <a:sym typeface="Century Gothic"/>
              </a:defRPr>
            </a:pPr>
            <a:r>
              <a:t>Baptized Into</a:t>
            </a:r>
          </a:p>
          <a:p>
            <a:pPr algn="ctr" defTabSz="806047">
              <a:lnSpc>
                <a:spcPct val="100000"/>
              </a:lnSpc>
              <a:spcBef>
                <a:spcPts val="0"/>
              </a:spcBef>
              <a:defRPr sz="6000">
                <a:solidFill>
                  <a:srgbClr val="FFFFFF"/>
                </a:solidFill>
                <a:effectLst>
                  <a:outerShdw sx="100000" sy="100000" kx="0" ky="0" algn="b" rotWithShape="0" blurRad="63500" dist="23622" dir="2700000">
                    <a:srgbClr val="000000"/>
                  </a:outerShdw>
                </a:effectLst>
                <a:latin typeface="Century Gothic"/>
                <a:ea typeface="Century Gothic"/>
                <a:cs typeface="Century Gothic"/>
                <a:sym typeface="Century Gothic"/>
              </a:defRPr>
            </a:pPr>
            <a:r>
              <a:t>Rom. 6:3-6</a:t>
            </a:r>
          </a:p>
          <a:p>
            <a:pPr algn="ctr" defTabSz="806047">
              <a:lnSpc>
                <a:spcPct val="100000"/>
              </a:lnSpc>
              <a:spcBef>
                <a:spcPts val="0"/>
              </a:spcBef>
              <a:defRPr sz="6000">
                <a:solidFill>
                  <a:srgbClr val="FFFFFF"/>
                </a:solidFill>
                <a:effectLst>
                  <a:outerShdw sx="100000" sy="100000" kx="0" ky="0" algn="b" rotWithShape="0" blurRad="63500" dist="23622" dir="2700000">
                    <a:srgbClr val="000000"/>
                  </a:outerShdw>
                </a:effectLst>
                <a:latin typeface="Century Gothic"/>
                <a:ea typeface="Century Gothic"/>
                <a:cs typeface="Century Gothic"/>
                <a:sym typeface="Century Gothic"/>
              </a:defRPr>
            </a:pPr>
            <a:r>
              <a:t>Gal. 3:26,27</a:t>
            </a:r>
          </a:p>
          <a:p>
            <a:pPr algn="ctr" defTabSz="806047">
              <a:lnSpc>
                <a:spcPct val="100000"/>
              </a:lnSpc>
              <a:spcBef>
                <a:spcPts val="0"/>
              </a:spcBef>
              <a:defRPr sz="6000">
                <a:solidFill>
                  <a:srgbClr val="FFFFFF"/>
                </a:solidFill>
                <a:effectLst>
                  <a:outerShdw sx="100000" sy="100000" kx="0" ky="0" algn="b" rotWithShape="0" blurRad="63500" dist="23622" dir="2700000">
                    <a:srgbClr val="000000"/>
                  </a:outerShdw>
                </a:effectLst>
                <a:latin typeface="Century Gothic"/>
                <a:ea typeface="Century Gothic"/>
                <a:cs typeface="Century Gothic"/>
                <a:sym typeface="Century Gothic"/>
              </a:defRPr>
            </a:pPr>
            <a:r>
              <a:t>Acts 2:38,47</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7" name="Front view of a red Ducati motorcycle against a black background" descr="Front view of a red Ducati motorcycle against a black background"/>
          <p:cNvPicPr>
            <a:picLocks noChangeAspect="1"/>
          </p:cNvPicPr>
          <p:nvPr>
            <p:ph type="pic" idx="21"/>
          </p:nvPr>
        </p:nvPicPr>
        <p:blipFill>
          <a:blip r:embed="rId2">
            <a:extLst/>
          </a:blip>
          <a:srcRect l="17" t="0" r="17" b="0"/>
          <a:stretch>
            <a:fillRect/>
          </a:stretch>
        </p:blipFill>
        <p:spPr>
          <a:prstGeom prst="rect">
            <a:avLst/>
          </a:prstGeom>
        </p:spPr>
      </p:pic>
      <p:sp>
        <p:nvSpPr>
          <p:cNvPr id="358" name="Slide Number"/>
          <p:cNvSpPr txBox="1"/>
          <p:nvPr>
            <p:ph type="sldNum" sz="quarter" idx="4294967295"/>
          </p:nvPr>
        </p:nvSpPr>
        <p:spPr>
          <a:xfrm>
            <a:off x="23287583" y="106894"/>
            <a:ext cx="749301" cy="825501"/>
          </a:xfrm>
          <a:prstGeom prst="rect">
            <a:avLst/>
          </a:prstGeom>
          <a:extLst>
            <a:ext uri="{C572A759-6A51-4108-AA02-DFA0A04FC94B}">
              <ma14:wrappingTextBoxFlag xmlns:ma14="http://schemas.microsoft.com/office/mac/drawingml/2011/main" val="1"/>
            </a:ext>
          </a:extLst>
        </p:spPr>
        <p:txBody>
          <a:bodyPr/>
          <a:lstStyle>
            <a:lvl1pPr>
              <a:defRPr sz="5000">
                <a:solidFill>
                  <a:srgbClr val="FFFFFF"/>
                </a:solidFill>
              </a:defRPr>
            </a:lvl1pPr>
          </a:lstStyle>
          <a:p>
            <a:pPr/>
            <a:fld id="{86CB4B4D-7CA3-9044-876B-883B54F8677D}" type="slidenum"/>
          </a:p>
        </p:txBody>
      </p:sp>
      <p:pic>
        <p:nvPicPr>
          <p:cNvPr id="359" name="pasted-movie.png" descr="pasted-movie.png"/>
          <p:cNvPicPr>
            <a:picLocks noChangeAspect="1"/>
          </p:cNvPicPr>
          <p:nvPr/>
        </p:nvPicPr>
        <p:blipFill>
          <a:blip r:embed="rId3">
            <a:extLst/>
          </a:blip>
          <a:stretch>
            <a:fillRect/>
          </a:stretch>
        </p:blipFill>
        <p:spPr>
          <a:xfrm>
            <a:off x="273290" y="13655"/>
            <a:ext cx="23837420" cy="2137149"/>
          </a:xfrm>
          <a:prstGeom prst="rect">
            <a:avLst/>
          </a:prstGeom>
          <a:ln w="12700">
            <a:miter lim="400000"/>
          </a:ln>
        </p:spPr>
      </p:pic>
      <p:sp>
        <p:nvSpPr>
          <p:cNvPr id="360" name="Charts by Don McClain / Preached September 17, 2017…"/>
          <p:cNvSpPr/>
          <p:nvPr/>
        </p:nvSpPr>
        <p:spPr>
          <a:xfrm>
            <a:off x="2199193" y="9059086"/>
            <a:ext cx="19985614" cy="4260552"/>
          </a:xfrm>
          <a:prstGeom prst="rect">
            <a:avLst/>
          </a:prstGeom>
          <a:solidFill>
            <a:srgbClr val="929292">
              <a:alpha val="74590"/>
            </a:srgbClr>
          </a:solidFill>
          <a:ln w="12700">
            <a:miter lim="400000"/>
          </a:ln>
          <a:extLst>
            <a:ext uri="{C572A759-6A51-4108-AA02-DFA0A04FC94B}">
              <ma14:wrappingTextBoxFlag xmlns:ma14="http://schemas.microsoft.com/office/mac/drawingml/2011/main" val="1"/>
            </a:ext>
          </a:extLst>
        </p:spPr>
        <p:txBody>
          <a:bodyPr lIns="180825" tIns="180825" rIns="180825" bIns="180825">
            <a:spAutoFit/>
          </a:bodyPr>
          <a:lstStyle/>
          <a:p>
            <a:pPr algn="ctr" defTabSz="1624609">
              <a:lnSpc>
                <a:spcPct val="100000"/>
              </a:lnSpc>
              <a:spcBef>
                <a:spcPts val="0"/>
              </a:spcBef>
              <a:defRPr sz="4600">
                <a:solidFill>
                  <a:srgbClr val="FFFFFF"/>
                </a:solidFill>
                <a:effectLst>
                  <a:outerShdw sx="100000" sy="100000" kx="0" ky="0" algn="b" rotWithShape="0" blurRad="63500" dist="63500" dir="705536">
                    <a:srgbClr val="000000"/>
                  </a:outerShdw>
                </a:effectLst>
                <a:latin typeface="Century Gothic"/>
                <a:ea typeface="Century Gothic"/>
                <a:cs typeface="Century Gothic"/>
                <a:sym typeface="Century Gothic"/>
              </a:defRPr>
            </a:pPr>
            <a:r>
              <a:t>Charts by Don McClain / </a:t>
            </a:r>
          </a:p>
          <a:p>
            <a:pPr algn="ctr" defTabSz="1624609">
              <a:lnSpc>
                <a:spcPct val="100000"/>
              </a:lnSpc>
              <a:spcBef>
                <a:spcPts val="0"/>
              </a:spcBef>
              <a:defRPr sz="4600">
                <a:solidFill>
                  <a:srgbClr val="FFFFFF"/>
                </a:solidFill>
                <a:effectLst>
                  <a:outerShdw sx="100000" sy="100000" kx="0" ky="0" algn="b" rotWithShape="0" blurRad="63500" dist="63500" dir="705536">
                    <a:srgbClr val="000000"/>
                  </a:outerShdw>
                </a:effectLst>
                <a:latin typeface="Century Gothic"/>
                <a:ea typeface="Century Gothic"/>
                <a:cs typeface="Century Gothic"/>
                <a:sym typeface="Century Gothic"/>
              </a:defRPr>
            </a:pPr>
            <a:r>
              <a:t>Preached September 17, 2017  West 65</a:t>
            </a:r>
            <a:r>
              <a:rPr baseline="31130"/>
              <a:t>th</a:t>
            </a:r>
            <a:r>
              <a:t> Street church of Christ </a:t>
            </a:r>
          </a:p>
          <a:p>
            <a:pPr algn="ctr" defTabSz="1624609">
              <a:lnSpc>
                <a:spcPct val="100000"/>
              </a:lnSpc>
              <a:spcBef>
                <a:spcPts val="0"/>
              </a:spcBef>
              <a:defRPr sz="4600">
                <a:solidFill>
                  <a:srgbClr val="FFFFFF"/>
                </a:solidFill>
                <a:effectLst>
                  <a:outerShdw sx="100000" sy="100000" kx="0" ky="0" algn="b" rotWithShape="0" blurRad="63500" dist="63500" dir="705536">
                    <a:srgbClr val="000000"/>
                  </a:outerShdw>
                </a:effectLst>
                <a:latin typeface="Century Gothic"/>
                <a:ea typeface="Century Gothic"/>
                <a:cs typeface="Century Gothic"/>
                <a:sym typeface="Century Gothic"/>
              </a:defRPr>
            </a:pPr>
            <a:r>
              <a:t>Preached October 12, 2025  Alexander church of Christ </a:t>
            </a:r>
          </a:p>
          <a:p>
            <a:pPr algn="ctr" defTabSz="1624609">
              <a:lnSpc>
                <a:spcPct val="100000"/>
              </a:lnSpc>
              <a:spcBef>
                <a:spcPts val="0"/>
              </a:spcBef>
              <a:defRPr sz="4600">
                <a:solidFill>
                  <a:srgbClr val="FFFFFF"/>
                </a:solidFill>
                <a:effectLst>
                  <a:outerShdw sx="100000" sy="100000" kx="0" ky="0" algn="b" rotWithShape="0" blurRad="63500" dist="63500" dir="705536">
                    <a:srgbClr val="000000"/>
                  </a:outerShdw>
                </a:effectLst>
                <a:latin typeface="Century Gothic"/>
                <a:ea typeface="Century Gothic"/>
                <a:cs typeface="Century Gothic"/>
                <a:sym typeface="Century Gothic"/>
              </a:defRPr>
            </a:pPr>
            <a:r>
              <a:t>501-568-1062 / Email – </a:t>
            </a:r>
            <a:r>
              <a:rPr u="sng"/>
              <a:t>donmcclain@sbcglobal.net </a:t>
            </a:r>
            <a:r>
              <a:t> </a:t>
            </a:r>
            <a:endParaRPr sz="2200"/>
          </a:p>
          <a:p>
            <a:pPr algn="ctr" defTabSz="1624609">
              <a:lnSpc>
                <a:spcPct val="100000"/>
              </a:lnSpc>
              <a:spcBef>
                <a:spcPts val="0"/>
              </a:spcBef>
              <a:defRPr sz="4600">
                <a:solidFill>
                  <a:srgbClr val="FFFFFF"/>
                </a:solidFill>
                <a:effectLst>
                  <a:outerShdw sx="100000" sy="100000" kx="0" ky="0" algn="b" rotWithShape="0" blurRad="63500" dist="63500" dir="705536">
                    <a:srgbClr val="000000"/>
                  </a:outerShdw>
                </a:effectLst>
                <a:latin typeface="Century Gothic"/>
                <a:ea typeface="Century Gothic"/>
                <a:cs typeface="Century Gothic"/>
                <a:sym typeface="Century Gothic"/>
              </a:defRPr>
            </a:pPr>
            <a:endParaRPr sz="2200"/>
          </a:p>
          <a:p>
            <a:pPr algn="ctr" defTabSz="1624609">
              <a:lnSpc>
                <a:spcPct val="100000"/>
              </a:lnSpc>
              <a:spcBef>
                <a:spcPts val="0"/>
              </a:spcBef>
              <a:defRPr sz="4600">
                <a:solidFill>
                  <a:srgbClr val="FFFFFF"/>
                </a:solidFill>
                <a:effectLst>
                  <a:outerShdw sx="100000" sy="100000" kx="0" ky="0" algn="b" rotWithShape="0" blurRad="63500" dist="63500" dir="705536">
                    <a:srgbClr val="000000"/>
                  </a:outerShdw>
                </a:effectLst>
                <a:latin typeface="Century Gothic"/>
                <a:ea typeface="Century Gothic"/>
                <a:cs typeface="Century Gothic"/>
                <a:sym typeface="Century Gothic"/>
              </a:defRPr>
            </a:pPr>
            <a:r>
              <a:rPr u="sng">
                <a:hlinkClick r:id="rId4" invalidUrl="" action="" tgtFrame="" tooltip="" history="1" highlightClick="0" endSnd="0"/>
              </a:rPr>
              <a:t>www.alexanderchurchofchrist.com</a:t>
            </a:r>
            <a:r>
              <a:rPr sz="2200"/>
              <a:t>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2" name="Colossians 1:9–14 (NKJV)…"/>
          <p:cNvSpPr txBox="1"/>
          <p:nvPr/>
        </p:nvSpPr>
        <p:spPr>
          <a:xfrm>
            <a:off x="367223" y="183982"/>
            <a:ext cx="23649553" cy="133480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b="1" sz="7500">
                <a:solidFill>
                  <a:srgbClr val="000000"/>
                </a:solidFill>
                <a:latin typeface="Times New Roman"/>
                <a:ea typeface="Times New Roman"/>
                <a:cs typeface="Times New Roman"/>
                <a:sym typeface="Times New Roman"/>
              </a:defRPr>
            </a:pPr>
            <a:r>
              <a:t>Colossians 1:9–14 (NKJV)</a:t>
            </a:r>
          </a:p>
          <a:p>
            <a:pPr algn="ctr" defTabSz="457200">
              <a:lnSpc>
                <a:spcPct val="100000"/>
              </a:lnSpc>
              <a:spcBef>
                <a:spcPts val="0"/>
              </a:spcBef>
              <a:defRPr sz="7000">
                <a:solidFill>
                  <a:srgbClr val="000000"/>
                </a:solidFill>
                <a:latin typeface="Times New Roman"/>
                <a:ea typeface="Times New Roman"/>
                <a:cs typeface="Times New Roman"/>
                <a:sym typeface="Times New Roman"/>
              </a:defRPr>
            </a:pPr>
            <a:r>
              <a:rPr baseline="31999"/>
              <a:t>9</a:t>
            </a:r>
            <a:r>
              <a:t> For this reason we also, since the day we heard it, do not cease to pray for you, and to ask that you may be filled with the knowledge of His will in all wisdom and spiritual understanding; </a:t>
            </a:r>
            <a:r>
              <a:rPr baseline="31999"/>
              <a:t>10</a:t>
            </a:r>
            <a:r>
              <a:t> that you may walk worthy of the Lord, fully pleasing </a:t>
            </a:r>
            <a:r>
              <a:rPr i="1"/>
              <a:t>Him,</a:t>
            </a:r>
            <a:r>
              <a:t> being fruitful in every good work and increasing in the knowledge of God; </a:t>
            </a:r>
            <a:r>
              <a:rPr baseline="31999"/>
              <a:t>11</a:t>
            </a:r>
            <a:r>
              <a:t> strengthened with all might, according to His glorious power, for all patience and longsuffering with joy; </a:t>
            </a:r>
            <a:r>
              <a:rPr baseline="31999"/>
              <a:t>12</a:t>
            </a:r>
            <a:r>
              <a:t> giving thanks to the Father who has qualified us to be partakers of the inheritance of the saints in the light. </a:t>
            </a:r>
            <a:r>
              <a:rPr baseline="31999"/>
              <a:t>13</a:t>
            </a:r>
            <a:r>
              <a:t> He has delivered us from the power of darkness and conveyed </a:t>
            </a:r>
            <a:r>
              <a:rPr i="1"/>
              <a:t>us</a:t>
            </a:r>
            <a:r>
              <a:t> into the kingdom of the Son of His love, </a:t>
            </a:r>
            <a:r>
              <a:rPr baseline="31999"/>
              <a:t>14</a:t>
            </a:r>
            <a:r>
              <a:t> in whom we have redemption through His blood, the forgiveness of sins.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7" name="pasted-movie.png" descr="pasted-movie.png"/>
          <p:cNvPicPr>
            <a:picLocks noChangeAspect="1"/>
          </p:cNvPicPr>
          <p:nvPr/>
        </p:nvPicPr>
        <p:blipFill>
          <a:blip r:embed="rId2">
            <a:extLst/>
          </a:blip>
          <a:stretch>
            <a:fillRect/>
          </a:stretch>
        </p:blipFill>
        <p:spPr>
          <a:xfrm>
            <a:off x="273290" y="13655"/>
            <a:ext cx="23837420" cy="2137149"/>
          </a:xfrm>
          <a:prstGeom prst="rect">
            <a:avLst/>
          </a:prstGeom>
          <a:ln w="12700">
            <a:miter lim="400000"/>
          </a:ln>
        </p:spPr>
      </p:pic>
      <p:pic>
        <p:nvPicPr>
          <p:cNvPr id="188" name="Image" descr="Image"/>
          <p:cNvPicPr>
            <a:picLocks noChangeAspect="0"/>
          </p:cNvPicPr>
          <p:nvPr/>
        </p:nvPicPr>
        <p:blipFill>
          <a:blip r:embed="rId3">
            <a:extLst/>
          </a:blip>
          <a:stretch>
            <a:fillRect/>
          </a:stretch>
        </p:blipFill>
        <p:spPr>
          <a:xfrm>
            <a:off x="583253" y="2265824"/>
            <a:ext cx="10211462" cy="11126282"/>
          </a:xfrm>
          <a:prstGeom prst="rect">
            <a:avLst/>
          </a:prstGeom>
        </p:spPr>
      </p:pic>
      <p:sp>
        <p:nvSpPr>
          <p:cNvPr id="189" name="Ephesians 1:1–2 (NKJV)…"/>
          <p:cNvSpPr txBox="1"/>
          <p:nvPr/>
        </p:nvSpPr>
        <p:spPr>
          <a:xfrm>
            <a:off x="617878" y="7061070"/>
            <a:ext cx="10142212" cy="6203331"/>
          </a:xfrm>
          <a:prstGeom prst="rect">
            <a:avLst/>
          </a:prstGeom>
          <a:ln w="12700">
            <a:miter lim="400000"/>
          </a:ln>
          <a:effectLst>
            <a:outerShdw sx="100000" sy="100000" kx="0" ky="0" algn="b" rotWithShape="0" blurRad="88900" dist="8890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t>Ephesians 1:1–2 (NKJV)</a:t>
            </a:r>
          </a:p>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rPr baseline="31999"/>
              <a:t>1</a:t>
            </a:r>
            <a:r>
              <a:t> Paul, an apostle of Jesus Christ by the will of God, To the saints who are in Ephesus, and faithful in Christ Jesus: </a:t>
            </a:r>
            <a:r>
              <a:rPr baseline="31999"/>
              <a:t>2</a:t>
            </a:r>
            <a:r>
              <a:t> Grace to you and peace from God our Father and the Lord Jesus Christ. </a:t>
            </a:r>
          </a:p>
        </p:txBody>
      </p:sp>
      <p:sp>
        <p:nvSpPr>
          <p:cNvPr id="190" name="Paul was a prisoner at the time he wrote this letter (Eph. 3:1; 4:1; 6:20).…"/>
          <p:cNvSpPr txBox="1"/>
          <p:nvPr/>
        </p:nvSpPr>
        <p:spPr>
          <a:xfrm>
            <a:off x="11023403" y="2023476"/>
            <a:ext cx="13216723" cy="11610976"/>
          </a:xfrm>
          <a:prstGeom prst="rect">
            <a:avLst/>
          </a:prstGeom>
          <a:ln w="12700">
            <a:miter lim="400000"/>
          </a:ln>
          <a:effectLst>
            <a:outerShdw sx="100000" sy="100000" kx="0" ky="0" algn="b" rotWithShape="0" blurRad="88900" dist="88900" dir="5400000">
              <a:srgbClr val="000000">
                <a:alpha val="24517"/>
              </a:srgbClr>
            </a:outerShdw>
          </a:effectLst>
          <a:extLst>
            <a:ext uri="{C572A759-6A51-4108-AA02-DFA0A04FC94B}">
              <ma14:wrappingTextBoxFlag xmlns:ma14="http://schemas.microsoft.com/office/mac/drawingml/2011/main" val="1"/>
            </a:ext>
          </a:extLst>
        </p:spPr>
        <p:txBody>
          <a:bodyPr lIns="71437" tIns="71437" rIns="71437" bIns="71437">
            <a:spAutoFit/>
          </a:bodyPr>
          <a:lstStyle/>
          <a:p>
            <a:pPr marL="605074" indent="-605074" defTabSz="821531">
              <a:lnSpc>
                <a:spcPct val="100000"/>
              </a:lnSpc>
              <a:spcBef>
                <a:spcPts val="900"/>
              </a:spcBef>
              <a:buSzPct val="60000"/>
              <a:buBlip>
                <a:blip r:embed="rId4"/>
              </a:buBlip>
              <a:defRPr sz="6000">
                <a:solidFill>
                  <a:srgbClr val="000000"/>
                </a:solidFill>
                <a:latin typeface="Century Gothic"/>
                <a:ea typeface="Century Gothic"/>
                <a:cs typeface="Century Gothic"/>
                <a:sym typeface="Century Gothic"/>
              </a:defRPr>
            </a:pPr>
            <a:r>
              <a:t>The letter is addressed to </a:t>
            </a:r>
          </a:p>
          <a:p>
            <a:pPr marL="1290874" indent="-605074" defTabSz="821531">
              <a:lnSpc>
                <a:spcPct val="100000"/>
              </a:lnSpc>
              <a:spcBef>
                <a:spcPts val="900"/>
              </a:spcBef>
              <a:buSzPct val="60000"/>
              <a:buBlip>
                <a:blip r:embed="rId5"/>
              </a:buBlip>
              <a:defRPr sz="6000">
                <a:solidFill>
                  <a:srgbClr val="000000"/>
                </a:solidFill>
                <a:latin typeface="Century Gothic"/>
                <a:ea typeface="Century Gothic"/>
                <a:cs typeface="Century Gothic"/>
                <a:sym typeface="Century Gothic"/>
              </a:defRPr>
            </a:pPr>
            <a:r>
              <a:t>the “</a:t>
            </a:r>
            <a:r>
              <a:rPr b="1"/>
              <a:t>saints</a:t>
            </a:r>
            <a:r>
              <a:t>” (hagiois, ones set apart for God’s use), who were residing in Ephesus.  </a:t>
            </a:r>
          </a:p>
          <a:p>
            <a:pPr marL="1290874" indent="-605074" defTabSz="821531">
              <a:lnSpc>
                <a:spcPct val="100000"/>
              </a:lnSpc>
              <a:spcBef>
                <a:spcPts val="900"/>
              </a:spcBef>
              <a:buSzPct val="60000"/>
              <a:buBlip>
                <a:blip r:embed="rId5"/>
              </a:buBlip>
              <a:defRPr sz="6000">
                <a:solidFill>
                  <a:srgbClr val="000000"/>
                </a:solidFill>
                <a:latin typeface="Century Gothic"/>
                <a:ea typeface="Century Gothic"/>
                <a:cs typeface="Century Gothic"/>
                <a:sym typeface="Century Gothic"/>
              </a:defRPr>
            </a:pPr>
            <a:r>
              <a:t>The</a:t>
            </a:r>
            <a:r>
              <a:rPr b="1"/>
              <a:t> “faithful in Christ Jesus”</a:t>
            </a:r>
            <a:r>
              <a:t> further defines the recipients.</a:t>
            </a:r>
          </a:p>
          <a:p>
            <a:pPr marL="605074" indent="-605074" defTabSz="821531">
              <a:lnSpc>
                <a:spcPct val="100000"/>
              </a:lnSpc>
              <a:spcBef>
                <a:spcPts val="900"/>
              </a:spcBef>
              <a:buSzPct val="60000"/>
              <a:buBlip>
                <a:blip r:embed="rId4"/>
              </a:buBlip>
              <a:defRPr sz="6000">
                <a:solidFill>
                  <a:srgbClr val="000000"/>
                </a:solidFill>
                <a:latin typeface="Century Gothic"/>
                <a:ea typeface="Century Gothic"/>
                <a:cs typeface="Century Gothic"/>
                <a:sym typeface="Century Gothic"/>
              </a:defRPr>
            </a:pPr>
            <a:r>
              <a:t>All are invited to receive and enjoy God’s saving grace, (Titus 2:11,12; 1 Jn 2:1,2; John 3:16; 1 Tim. 2:4; 2 Pet. 3:9), but only those who are believers in Christ actually do (Eph. 1:2-13; 5:25-27)</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90">
                                            <p:txEl>
                                              <p:pRg st="1" end="1"/>
                                            </p:txEl>
                                          </p:spTgt>
                                        </p:tgtEl>
                                        <p:attrNameLst>
                                          <p:attrName>style.visibility</p:attrName>
                                        </p:attrNameLst>
                                      </p:cBhvr>
                                      <p:to>
                                        <p:strVal val="visible"/>
                                      </p:to>
                                    </p:set>
                                    <p:animEffect filter="wipe(left)" transition="in">
                                      <p:cBhvr>
                                        <p:cTn id="7" dur="1000"/>
                                        <p:tgtEl>
                                          <p:spTgt spid="19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190">
                                            <p:txEl>
                                              <p:pRg st="2" end="2"/>
                                            </p:txEl>
                                          </p:spTgt>
                                        </p:tgtEl>
                                        <p:attrNameLst>
                                          <p:attrName>style.visibility</p:attrName>
                                        </p:attrNameLst>
                                      </p:cBhvr>
                                      <p:to>
                                        <p:strVal val="visible"/>
                                      </p:to>
                                    </p:set>
                                    <p:animEffect filter="wipe(left)" transition="in">
                                      <p:cBhvr>
                                        <p:cTn id="12" dur="1000"/>
                                        <p:tgtEl>
                                          <p:spTgt spid="19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190">
                                            <p:txEl>
                                              <p:pRg st="3" end="3"/>
                                            </p:txEl>
                                          </p:spTgt>
                                        </p:tgtEl>
                                        <p:attrNameLst>
                                          <p:attrName>style.visibility</p:attrName>
                                        </p:attrNameLst>
                                      </p:cBhvr>
                                      <p:to>
                                        <p:strVal val="visible"/>
                                      </p:to>
                                    </p:set>
                                    <p:animEffect filter="wipe(left)" transition="in">
                                      <p:cBhvr>
                                        <p:cTn id="17" dur="1000"/>
                                        <p:tgtEl>
                                          <p:spTgt spid="190">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0"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2" name="pasted-movie.png" descr="pasted-movie.png"/>
          <p:cNvPicPr>
            <a:picLocks noChangeAspect="1"/>
          </p:cNvPicPr>
          <p:nvPr/>
        </p:nvPicPr>
        <p:blipFill>
          <a:blip r:embed="rId2">
            <a:extLst/>
          </a:blip>
          <a:stretch>
            <a:fillRect/>
          </a:stretch>
        </p:blipFill>
        <p:spPr>
          <a:xfrm>
            <a:off x="273290" y="13655"/>
            <a:ext cx="23837420" cy="2137149"/>
          </a:xfrm>
          <a:prstGeom prst="rect">
            <a:avLst/>
          </a:prstGeom>
          <a:ln w="12700">
            <a:miter lim="400000"/>
          </a:ln>
        </p:spPr>
      </p:pic>
      <p:pic>
        <p:nvPicPr>
          <p:cNvPr id="193" name="Image" descr="Image"/>
          <p:cNvPicPr>
            <a:picLocks noChangeAspect="0"/>
          </p:cNvPicPr>
          <p:nvPr/>
        </p:nvPicPr>
        <p:blipFill>
          <a:blip r:embed="rId3">
            <a:extLst/>
          </a:blip>
          <a:stretch>
            <a:fillRect/>
          </a:stretch>
        </p:blipFill>
        <p:spPr>
          <a:xfrm>
            <a:off x="583253" y="2265824"/>
            <a:ext cx="10211462" cy="11126282"/>
          </a:xfrm>
          <a:prstGeom prst="rect">
            <a:avLst/>
          </a:prstGeom>
        </p:spPr>
      </p:pic>
      <p:sp>
        <p:nvSpPr>
          <p:cNvPr id="194" name="Ephesians 1:3 (NKJV)…"/>
          <p:cNvSpPr txBox="1"/>
          <p:nvPr/>
        </p:nvSpPr>
        <p:spPr>
          <a:xfrm>
            <a:off x="617878" y="7922778"/>
            <a:ext cx="10142212" cy="5327031"/>
          </a:xfrm>
          <a:prstGeom prst="rect">
            <a:avLst/>
          </a:prstGeom>
          <a:ln w="12700">
            <a:miter lim="400000"/>
          </a:ln>
          <a:effectLst>
            <a:outerShdw sx="100000" sy="100000" kx="0" ky="0" algn="b" rotWithShape="0" blurRad="88900" dist="8890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t>Ephesians 1:3 (NKJV) </a:t>
            </a:r>
          </a:p>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rPr baseline="31999"/>
              <a:t>3</a:t>
            </a:r>
            <a:r>
              <a:t> Blessed </a:t>
            </a:r>
            <a:r>
              <a:rPr i="1"/>
              <a:t>be</a:t>
            </a:r>
            <a:r>
              <a:t> the God and Father of our Lord Jesus Christ, who has blessed us with every spiritual blessing in the heavenly </a:t>
            </a:r>
            <a:r>
              <a:rPr i="1"/>
              <a:t>places</a:t>
            </a:r>
            <a:r>
              <a:t> in Christ,</a:t>
            </a:r>
          </a:p>
        </p:txBody>
      </p:sp>
      <p:sp>
        <p:nvSpPr>
          <p:cNvPr id="195" name="Paul was a prisoner at the time he wrote this letter (Eph. 3:1; 4:1; 6:20).…"/>
          <p:cNvSpPr txBox="1"/>
          <p:nvPr/>
        </p:nvSpPr>
        <p:spPr>
          <a:xfrm>
            <a:off x="11069981" y="2233027"/>
            <a:ext cx="13216723" cy="11141076"/>
          </a:xfrm>
          <a:prstGeom prst="rect">
            <a:avLst/>
          </a:prstGeom>
          <a:ln w="12700">
            <a:miter lim="400000"/>
          </a:ln>
          <a:effectLst>
            <a:outerShdw sx="100000" sy="100000" kx="0" ky="0" algn="b" rotWithShape="0" blurRad="88900" dist="88900" dir="5400000">
              <a:srgbClr val="000000">
                <a:alpha val="24517"/>
              </a:srgbClr>
            </a:outerShdw>
          </a:effectLst>
          <a:extLst>
            <a:ext uri="{C572A759-6A51-4108-AA02-DFA0A04FC94B}">
              <ma14:wrappingTextBoxFlag xmlns:ma14="http://schemas.microsoft.com/office/mac/drawingml/2011/main" val="1"/>
            </a:ext>
          </a:extLst>
        </p:spPr>
        <p:txBody>
          <a:bodyPr lIns="71437" tIns="71437" rIns="71437" bIns="71437">
            <a:spAutoFit/>
          </a:bodyPr>
          <a:lstStyle/>
          <a:p>
            <a:pPr marL="605074" indent="-605074" defTabSz="821531">
              <a:lnSpc>
                <a:spcPct val="100000"/>
              </a:lnSpc>
              <a:spcBef>
                <a:spcPts val="2200"/>
              </a:spcBef>
              <a:buSzPct val="60000"/>
              <a:buBlip>
                <a:blip r:embed="rId4"/>
              </a:buBlip>
              <a:defRPr b="1" sz="6700">
                <a:solidFill>
                  <a:srgbClr val="000000"/>
                </a:solidFill>
                <a:latin typeface="Century Gothic"/>
                <a:ea typeface="Century Gothic"/>
                <a:cs typeface="Century Gothic"/>
                <a:sym typeface="Century Gothic"/>
              </a:defRPr>
            </a:pPr>
            <a:r>
              <a:t>God has “BLESSED </a:t>
            </a:r>
            <a:r>
              <a:rPr u="sng">
                <a:solidFill>
                  <a:schemeClr val="accent5"/>
                </a:solidFill>
              </a:rPr>
              <a:t>US</a:t>
            </a:r>
            <a:r>
              <a:t>” </a:t>
            </a:r>
          </a:p>
          <a:p>
            <a:pPr marL="1290874" indent="-605074" defTabSz="821531">
              <a:lnSpc>
                <a:spcPct val="100000"/>
              </a:lnSpc>
              <a:spcBef>
                <a:spcPts val="2200"/>
              </a:spcBef>
              <a:buSzPct val="60000"/>
              <a:buBlip>
                <a:blip r:embed="rId5"/>
              </a:buBlip>
              <a:defRPr sz="6100">
                <a:solidFill>
                  <a:srgbClr val="000000"/>
                </a:solidFill>
                <a:latin typeface="Century Gothic"/>
                <a:ea typeface="Century Gothic"/>
                <a:cs typeface="Century Gothic"/>
                <a:sym typeface="Century Gothic"/>
              </a:defRPr>
            </a:pPr>
            <a:r>
              <a:t>Only the “faithful in Christ Jesus” possess and experience “every spiritual blessing in the heavenly </a:t>
            </a:r>
            <a:r>
              <a:rPr i="1"/>
              <a:t>places</a:t>
            </a:r>
            <a:r>
              <a:t> in Christ.”</a:t>
            </a:r>
          </a:p>
          <a:p>
            <a:pPr marL="1290874" indent="-605074" defTabSz="821531">
              <a:lnSpc>
                <a:spcPct val="100000"/>
              </a:lnSpc>
              <a:spcBef>
                <a:spcPts val="2200"/>
              </a:spcBef>
              <a:buSzPct val="60000"/>
              <a:buBlip>
                <a:blip r:embed="rId5"/>
              </a:buBlip>
              <a:defRPr sz="6100">
                <a:solidFill>
                  <a:srgbClr val="000000"/>
                </a:solidFill>
                <a:latin typeface="Century Gothic"/>
                <a:ea typeface="Century Gothic"/>
                <a:cs typeface="Century Gothic"/>
                <a:sym typeface="Century Gothic"/>
              </a:defRPr>
            </a:pPr>
            <a:r>
              <a:t>Those NOT in Christ, or those who are NOT faithful, (</a:t>
            </a:r>
            <a:r>
              <a:rPr i="1"/>
              <a:t>i.e., those not abiding in His teaching</a:t>
            </a:r>
            <a:r>
              <a:t>), do NOT participate in these spiritual blessings, (John 15:1-10; 2 Jn 9,10)</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95">
                                            <p:txEl>
                                              <p:pRg st="1" end="1"/>
                                            </p:txEl>
                                          </p:spTgt>
                                        </p:tgtEl>
                                        <p:attrNameLst>
                                          <p:attrName>style.visibility</p:attrName>
                                        </p:attrNameLst>
                                      </p:cBhvr>
                                      <p:to>
                                        <p:strVal val="visible"/>
                                      </p:to>
                                    </p:set>
                                    <p:animEffect filter="wipe(left)" transition="in">
                                      <p:cBhvr>
                                        <p:cTn id="7" dur="1000"/>
                                        <p:tgtEl>
                                          <p:spTgt spid="1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195">
                                            <p:txEl>
                                              <p:pRg st="2" end="2"/>
                                            </p:txEl>
                                          </p:spTgt>
                                        </p:tgtEl>
                                        <p:attrNameLst>
                                          <p:attrName>style.visibility</p:attrName>
                                        </p:attrNameLst>
                                      </p:cBhvr>
                                      <p:to>
                                        <p:strVal val="visible"/>
                                      </p:to>
                                    </p:set>
                                    <p:animEffect filter="wipe(left)" transition="in">
                                      <p:cBhvr>
                                        <p:cTn id="12" dur="1000"/>
                                        <p:tgtEl>
                                          <p:spTgt spid="195">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5"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7" name="pasted-movie.png" descr="pasted-movie.png"/>
          <p:cNvPicPr>
            <a:picLocks noChangeAspect="1"/>
          </p:cNvPicPr>
          <p:nvPr/>
        </p:nvPicPr>
        <p:blipFill>
          <a:blip r:embed="rId2">
            <a:extLst/>
          </a:blip>
          <a:stretch>
            <a:fillRect/>
          </a:stretch>
        </p:blipFill>
        <p:spPr>
          <a:xfrm>
            <a:off x="273290" y="13655"/>
            <a:ext cx="23837420" cy="2137149"/>
          </a:xfrm>
          <a:prstGeom prst="rect">
            <a:avLst/>
          </a:prstGeom>
          <a:ln w="12700">
            <a:miter lim="400000"/>
          </a:ln>
        </p:spPr>
      </p:pic>
      <p:pic>
        <p:nvPicPr>
          <p:cNvPr id="198" name="Image" descr="Image"/>
          <p:cNvPicPr>
            <a:picLocks noChangeAspect="0"/>
          </p:cNvPicPr>
          <p:nvPr/>
        </p:nvPicPr>
        <p:blipFill>
          <a:blip r:embed="rId3">
            <a:extLst/>
          </a:blip>
          <a:stretch>
            <a:fillRect/>
          </a:stretch>
        </p:blipFill>
        <p:spPr>
          <a:xfrm>
            <a:off x="583253" y="2265824"/>
            <a:ext cx="10211462" cy="11126282"/>
          </a:xfrm>
          <a:prstGeom prst="rect">
            <a:avLst/>
          </a:prstGeom>
        </p:spPr>
      </p:pic>
      <p:sp>
        <p:nvSpPr>
          <p:cNvPr id="199" name="Ephesians 1:4 (NKJV)…"/>
          <p:cNvSpPr txBox="1"/>
          <p:nvPr/>
        </p:nvSpPr>
        <p:spPr>
          <a:xfrm>
            <a:off x="617878" y="7922778"/>
            <a:ext cx="10142212" cy="5327031"/>
          </a:xfrm>
          <a:prstGeom prst="rect">
            <a:avLst/>
          </a:prstGeom>
          <a:ln w="12700">
            <a:miter lim="400000"/>
          </a:ln>
          <a:effectLst>
            <a:outerShdw sx="100000" sy="100000" kx="0" ky="0" algn="b" rotWithShape="0" blurRad="88900" dist="8890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t>Ephesians 1:4 (NKJV) </a:t>
            </a:r>
          </a:p>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rPr baseline="31999"/>
              <a:t>4</a:t>
            </a:r>
            <a:r>
              <a:t> just as He chose us in Him before the foundation of the world, that we should be holy and without blame before Him in love,</a:t>
            </a:r>
          </a:p>
        </p:txBody>
      </p:sp>
      <p:sp>
        <p:nvSpPr>
          <p:cNvPr id="200" name="Paul was a prisoner at the time he wrote this letter (Eph. 3:1; 4:1; 6:20).…"/>
          <p:cNvSpPr txBox="1"/>
          <p:nvPr/>
        </p:nvSpPr>
        <p:spPr>
          <a:xfrm>
            <a:off x="11069981" y="2233027"/>
            <a:ext cx="13216723" cy="10760076"/>
          </a:xfrm>
          <a:prstGeom prst="rect">
            <a:avLst/>
          </a:prstGeom>
          <a:ln w="12700">
            <a:miter lim="400000"/>
          </a:ln>
          <a:effectLst>
            <a:outerShdw sx="100000" sy="100000" kx="0" ky="0" algn="b" rotWithShape="0" blurRad="88900" dist="88900" dir="5400000">
              <a:srgbClr val="000000">
                <a:alpha val="24517"/>
              </a:srgbClr>
            </a:outerShdw>
          </a:effectLst>
          <a:extLst>
            <a:ext uri="{C572A759-6A51-4108-AA02-DFA0A04FC94B}">
              <ma14:wrappingTextBoxFlag xmlns:ma14="http://schemas.microsoft.com/office/mac/drawingml/2011/main" val="1"/>
            </a:ext>
          </a:extLst>
        </p:spPr>
        <p:txBody>
          <a:bodyPr lIns="71437" tIns="71437" rIns="71437" bIns="71437">
            <a:spAutoFit/>
          </a:bodyPr>
          <a:lstStyle/>
          <a:p>
            <a:pPr marL="605074" indent="-605074" defTabSz="821531">
              <a:lnSpc>
                <a:spcPct val="100000"/>
              </a:lnSpc>
              <a:spcBef>
                <a:spcPts val="2400"/>
              </a:spcBef>
              <a:buSzPct val="60000"/>
              <a:buBlip>
                <a:blip r:embed="rId4"/>
              </a:buBlip>
              <a:defRPr b="1" sz="7800">
                <a:solidFill>
                  <a:srgbClr val="000000"/>
                </a:solidFill>
                <a:latin typeface="Century Gothic"/>
                <a:ea typeface="Century Gothic"/>
                <a:cs typeface="Century Gothic"/>
                <a:sym typeface="Century Gothic"/>
              </a:defRPr>
            </a:pPr>
            <a:r>
              <a:t>“He chose us in Him” </a:t>
            </a:r>
          </a:p>
          <a:p>
            <a:pPr marL="1290874" indent="-605074" defTabSz="821531">
              <a:lnSpc>
                <a:spcPct val="100000"/>
              </a:lnSpc>
              <a:spcBef>
                <a:spcPts val="2400"/>
              </a:spcBef>
              <a:buSzPct val="60000"/>
              <a:buBlip>
                <a:blip r:embed="rId5"/>
              </a:buBlip>
              <a:defRPr sz="6300">
                <a:solidFill>
                  <a:srgbClr val="000000"/>
                </a:solidFill>
                <a:latin typeface="Century Gothic"/>
                <a:ea typeface="Century Gothic"/>
                <a:cs typeface="Century Gothic"/>
                <a:sym typeface="Century Gothic"/>
              </a:defRPr>
            </a:pPr>
            <a:r>
              <a:t>Paul does NOT say, “just as He chose us “</a:t>
            </a:r>
            <a:r>
              <a:rPr i="1"/>
              <a:t>to be</a:t>
            </a:r>
            <a:r>
              <a:t>” in Him! It says He chose us “IN HIM!” Big difference!</a:t>
            </a:r>
          </a:p>
          <a:p>
            <a:pPr marL="1290874" indent="-605074" defTabSz="821531">
              <a:lnSpc>
                <a:spcPct val="100000"/>
              </a:lnSpc>
              <a:spcBef>
                <a:spcPts val="2400"/>
              </a:spcBef>
              <a:buSzPct val="60000"/>
              <a:buBlip>
                <a:blip r:embed="rId5"/>
              </a:buBlip>
              <a:defRPr sz="6300">
                <a:solidFill>
                  <a:srgbClr val="000000"/>
                </a:solidFill>
                <a:latin typeface="Century Gothic"/>
                <a:ea typeface="Century Gothic"/>
                <a:cs typeface="Century Gothic"/>
                <a:sym typeface="Century Gothic"/>
              </a:defRPr>
            </a:pPr>
            <a:r>
              <a:t>Individuals are NOT unconditionally elected and then put in Christ; those in Christ are God’s chosen people (Isa. 42:1; 1 Pet. 2:6,9).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00">
                                            <p:txEl>
                                              <p:pRg st="1" end="1"/>
                                            </p:txEl>
                                          </p:spTgt>
                                        </p:tgtEl>
                                        <p:attrNameLst>
                                          <p:attrName>style.visibility</p:attrName>
                                        </p:attrNameLst>
                                      </p:cBhvr>
                                      <p:to>
                                        <p:strVal val="visible"/>
                                      </p:to>
                                    </p:set>
                                    <p:animEffect filter="wipe(left)" transition="in">
                                      <p:cBhvr>
                                        <p:cTn id="7" dur="1750"/>
                                        <p:tgtEl>
                                          <p:spTgt spid="20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00">
                                            <p:txEl>
                                              <p:pRg st="2" end="2"/>
                                            </p:txEl>
                                          </p:spTgt>
                                        </p:tgtEl>
                                        <p:attrNameLst>
                                          <p:attrName>style.visibility</p:attrName>
                                        </p:attrNameLst>
                                      </p:cBhvr>
                                      <p:to>
                                        <p:strVal val="visible"/>
                                      </p:to>
                                    </p:set>
                                    <p:animEffect filter="wipe(left)" transition="in">
                                      <p:cBhvr>
                                        <p:cTn id="12" dur="1750"/>
                                        <p:tgtEl>
                                          <p:spTgt spid="200">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0"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2" name="pasted-movie.png" descr="pasted-movie.png"/>
          <p:cNvPicPr>
            <a:picLocks noChangeAspect="1"/>
          </p:cNvPicPr>
          <p:nvPr/>
        </p:nvPicPr>
        <p:blipFill>
          <a:blip r:embed="rId2">
            <a:extLst/>
          </a:blip>
          <a:stretch>
            <a:fillRect/>
          </a:stretch>
        </p:blipFill>
        <p:spPr>
          <a:xfrm>
            <a:off x="273290" y="13655"/>
            <a:ext cx="23837420" cy="2137149"/>
          </a:xfrm>
          <a:prstGeom prst="rect">
            <a:avLst/>
          </a:prstGeom>
          <a:ln w="12700">
            <a:miter lim="400000"/>
          </a:ln>
        </p:spPr>
      </p:pic>
      <p:pic>
        <p:nvPicPr>
          <p:cNvPr id="203" name="Image" descr="Image"/>
          <p:cNvPicPr>
            <a:picLocks noChangeAspect="0"/>
          </p:cNvPicPr>
          <p:nvPr/>
        </p:nvPicPr>
        <p:blipFill>
          <a:blip r:embed="rId3">
            <a:extLst/>
          </a:blip>
          <a:stretch>
            <a:fillRect/>
          </a:stretch>
        </p:blipFill>
        <p:spPr>
          <a:xfrm>
            <a:off x="583253" y="2265824"/>
            <a:ext cx="10211462" cy="11126282"/>
          </a:xfrm>
          <a:prstGeom prst="rect">
            <a:avLst/>
          </a:prstGeom>
        </p:spPr>
      </p:pic>
      <p:sp>
        <p:nvSpPr>
          <p:cNvPr id="204" name="Ephesians 1:4 (NKJV)…"/>
          <p:cNvSpPr txBox="1"/>
          <p:nvPr/>
        </p:nvSpPr>
        <p:spPr>
          <a:xfrm>
            <a:off x="617878" y="7922778"/>
            <a:ext cx="10142212" cy="5327031"/>
          </a:xfrm>
          <a:prstGeom prst="rect">
            <a:avLst/>
          </a:prstGeom>
          <a:ln w="12700">
            <a:miter lim="400000"/>
          </a:ln>
          <a:effectLst>
            <a:outerShdw sx="100000" sy="100000" kx="0" ky="0" algn="b" rotWithShape="0" blurRad="88900" dist="8890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t>Ephesians 1:4 (NKJV) </a:t>
            </a:r>
          </a:p>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rPr baseline="31999"/>
              <a:t>4</a:t>
            </a:r>
            <a:r>
              <a:t> just as He chose us in Him before the foundation of the world, that we should be holy and without blame before Him in love,</a:t>
            </a:r>
          </a:p>
        </p:txBody>
      </p:sp>
      <p:sp>
        <p:nvSpPr>
          <p:cNvPr id="205" name="Paul was a prisoner at the time he wrote this letter (Eph. 3:1; 4:1; 6:20).…"/>
          <p:cNvSpPr txBox="1"/>
          <p:nvPr/>
        </p:nvSpPr>
        <p:spPr>
          <a:xfrm>
            <a:off x="11069981" y="2233027"/>
            <a:ext cx="13216723" cy="11064876"/>
          </a:xfrm>
          <a:prstGeom prst="rect">
            <a:avLst/>
          </a:prstGeom>
          <a:ln w="12700">
            <a:miter lim="400000"/>
          </a:ln>
          <a:effectLst>
            <a:outerShdw sx="100000" sy="100000" kx="0" ky="0" algn="b" rotWithShape="0" blurRad="88900" dist="88900" dir="5400000">
              <a:srgbClr val="000000">
                <a:alpha val="24517"/>
              </a:srgbClr>
            </a:outerShdw>
          </a:effectLst>
          <a:extLst>
            <a:ext uri="{C572A759-6A51-4108-AA02-DFA0A04FC94B}">
              <ma14:wrappingTextBoxFlag xmlns:ma14="http://schemas.microsoft.com/office/mac/drawingml/2011/main" val="1"/>
            </a:ext>
          </a:extLst>
        </p:spPr>
        <p:txBody>
          <a:bodyPr lIns="71437" tIns="71437" rIns="71437" bIns="71437">
            <a:spAutoFit/>
          </a:bodyPr>
          <a:lstStyle/>
          <a:p>
            <a:pPr marL="605074" indent="-605074" defTabSz="821531">
              <a:lnSpc>
                <a:spcPct val="100000"/>
              </a:lnSpc>
              <a:spcBef>
                <a:spcPts val="900"/>
              </a:spcBef>
              <a:buSzPct val="60000"/>
              <a:buBlip>
                <a:blip r:embed="rId4"/>
              </a:buBlip>
              <a:defRPr b="1" sz="7800">
                <a:solidFill>
                  <a:srgbClr val="000000"/>
                </a:solidFill>
                <a:latin typeface="Century Gothic"/>
                <a:ea typeface="Century Gothic"/>
                <a:cs typeface="Century Gothic"/>
                <a:sym typeface="Century Gothic"/>
              </a:defRPr>
            </a:pPr>
            <a:r>
              <a:t>“He chose us in Him” </a:t>
            </a:r>
          </a:p>
          <a:p>
            <a:pPr marL="1290874" indent="-605074" defTabSz="821531">
              <a:lnSpc>
                <a:spcPct val="100000"/>
              </a:lnSpc>
              <a:spcBef>
                <a:spcPts val="900"/>
              </a:spcBef>
              <a:buSzPct val="60000"/>
              <a:buBlip>
                <a:blip r:embed="rId5"/>
              </a:buBlip>
              <a:defRPr sz="6700">
                <a:solidFill>
                  <a:srgbClr val="000000"/>
                </a:solidFill>
                <a:latin typeface="Century Gothic"/>
                <a:ea typeface="Century Gothic"/>
                <a:cs typeface="Century Gothic"/>
                <a:sym typeface="Century Gothic"/>
              </a:defRPr>
            </a:pPr>
            <a:r>
              <a:t>Christ serves as the </a:t>
            </a:r>
            <a:r>
              <a:rPr b="1"/>
              <a:t>sphere</a:t>
            </a:r>
            <a:r>
              <a:t> and </a:t>
            </a:r>
            <a:r>
              <a:rPr b="1"/>
              <a:t>means</a:t>
            </a:r>
            <a:r>
              <a:t> of our election.</a:t>
            </a:r>
          </a:p>
          <a:p>
            <a:pPr marL="1290874" indent="-605074" defTabSz="821531">
              <a:lnSpc>
                <a:spcPct val="100000"/>
              </a:lnSpc>
              <a:spcBef>
                <a:spcPts val="900"/>
              </a:spcBef>
              <a:buSzPct val="60000"/>
              <a:buBlip>
                <a:blip r:embed="rId5"/>
              </a:buBlip>
              <a:defRPr sz="6700">
                <a:solidFill>
                  <a:srgbClr val="000000"/>
                </a:solidFill>
                <a:latin typeface="Century Gothic"/>
                <a:ea typeface="Century Gothic"/>
                <a:cs typeface="Century Gothic"/>
                <a:sym typeface="Century Gothic"/>
              </a:defRPr>
            </a:pPr>
            <a:r>
              <a:t>Individuals share in the election of Christ by being IN HIS BODY, (Gal. 3:26-29).</a:t>
            </a:r>
          </a:p>
          <a:p>
            <a:pPr marL="1290874" indent="-605074" defTabSz="821531">
              <a:lnSpc>
                <a:spcPct val="100000"/>
              </a:lnSpc>
              <a:spcBef>
                <a:spcPts val="900"/>
              </a:spcBef>
              <a:buSzPct val="60000"/>
              <a:buBlip>
                <a:blip r:embed="rId5"/>
              </a:buBlip>
              <a:defRPr sz="6700">
                <a:solidFill>
                  <a:srgbClr val="000000"/>
                </a:solidFill>
                <a:latin typeface="Century Gothic"/>
                <a:ea typeface="Century Gothic"/>
                <a:cs typeface="Century Gothic"/>
                <a:sym typeface="Century Gothic"/>
              </a:defRPr>
            </a:pPr>
            <a:r>
              <a:t>Before the foundation of the world, God made His sovereign choice: those in Christ would be His people.</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05">
                                            <p:txEl>
                                              <p:pRg st="1" end="1"/>
                                            </p:txEl>
                                          </p:spTgt>
                                        </p:tgtEl>
                                        <p:attrNameLst>
                                          <p:attrName>style.visibility</p:attrName>
                                        </p:attrNameLst>
                                      </p:cBhvr>
                                      <p:to>
                                        <p:strVal val="visible"/>
                                      </p:to>
                                    </p:set>
                                    <p:animEffect filter="wipe(left)" transition="in">
                                      <p:cBhvr>
                                        <p:cTn id="7" dur="1000"/>
                                        <p:tgtEl>
                                          <p:spTgt spid="20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05">
                                            <p:txEl>
                                              <p:pRg st="2" end="2"/>
                                            </p:txEl>
                                          </p:spTgt>
                                        </p:tgtEl>
                                        <p:attrNameLst>
                                          <p:attrName>style.visibility</p:attrName>
                                        </p:attrNameLst>
                                      </p:cBhvr>
                                      <p:to>
                                        <p:strVal val="visible"/>
                                      </p:to>
                                    </p:set>
                                    <p:animEffect filter="wipe(left)" transition="in">
                                      <p:cBhvr>
                                        <p:cTn id="12" dur="1000"/>
                                        <p:tgtEl>
                                          <p:spTgt spid="20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205">
                                            <p:txEl>
                                              <p:pRg st="3" end="3"/>
                                            </p:txEl>
                                          </p:spTgt>
                                        </p:tgtEl>
                                        <p:attrNameLst>
                                          <p:attrName>style.visibility</p:attrName>
                                        </p:attrNameLst>
                                      </p:cBhvr>
                                      <p:to>
                                        <p:strVal val="visible"/>
                                      </p:to>
                                    </p:set>
                                    <p:animEffect filter="wipe(left)" transition="in">
                                      <p:cBhvr>
                                        <p:cTn id="17" dur="1000"/>
                                        <p:tgtEl>
                                          <p:spTgt spid="205">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5"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7" name="pasted-movie.png" descr="pasted-movie.png"/>
          <p:cNvPicPr>
            <a:picLocks noChangeAspect="1"/>
          </p:cNvPicPr>
          <p:nvPr/>
        </p:nvPicPr>
        <p:blipFill>
          <a:blip r:embed="rId2">
            <a:extLst/>
          </a:blip>
          <a:stretch>
            <a:fillRect/>
          </a:stretch>
        </p:blipFill>
        <p:spPr>
          <a:xfrm>
            <a:off x="273290" y="13655"/>
            <a:ext cx="23837420" cy="2137149"/>
          </a:xfrm>
          <a:prstGeom prst="rect">
            <a:avLst/>
          </a:prstGeom>
          <a:ln w="12700">
            <a:miter lim="400000"/>
          </a:ln>
        </p:spPr>
      </p:pic>
      <p:pic>
        <p:nvPicPr>
          <p:cNvPr id="208" name="Image" descr="Image"/>
          <p:cNvPicPr>
            <a:picLocks noChangeAspect="0"/>
          </p:cNvPicPr>
          <p:nvPr/>
        </p:nvPicPr>
        <p:blipFill>
          <a:blip r:embed="rId3">
            <a:extLst/>
          </a:blip>
          <a:stretch>
            <a:fillRect/>
          </a:stretch>
        </p:blipFill>
        <p:spPr>
          <a:xfrm>
            <a:off x="583253" y="2265824"/>
            <a:ext cx="10211462" cy="11126282"/>
          </a:xfrm>
          <a:prstGeom prst="rect">
            <a:avLst/>
          </a:prstGeom>
        </p:spPr>
      </p:pic>
      <p:sp>
        <p:nvSpPr>
          <p:cNvPr id="209" name="Ephesians 1:4 (NKJV)…"/>
          <p:cNvSpPr txBox="1"/>
          <p:nvPr/>
        </p:nvSpPr>
        <p:spPr>
          <a:xfrm>
            <a:off x="617878" y="7922778"/>
            <a:ext cx="10142212" cy="5327031"/>
          </a:xfrm>
          <a:prstGeom prst="rect">
            <a:avLst/>
          </a:prstGeom>
          <a:ln w="12700">
            <a:miter lim="400000"/>
          </a:ln>
          <a:effectLst>
            <a:outerShdw sx="100000" sy="100000" kx="0" ky="0" algn="b" rotWithShape="0" blurRad="88900" dist="8890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t>Ephesians 1:4 (NKJV) </a:t>
            </a:r>
          </a:p>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rPr baseline="31999"/>
              <a:t>4</a:t>
            </a:r>
            <a:r>
              <a:t> just as He chose us in Him before the foundation of the world, that we should be holy and without blame before Him in love,</a:t>
            </a:r>
          </a:p>
        </p:txBody>
      </p:sp>
      <p:sp>
        <p:nvSpPr>
          <p:cNvPr id="210" name="Paul was a prisoner at the time he wrote this letter (Eph. 3:1; 4:1; 6:20).…"/>
          <p:cNvSpPr txBox="1"/>
          <p:nvPr/>
        </p:nvSpPr>
        <p:spPr>
          <a:xfrm>
            <a:off x="11069981" y="2233027"/>
            <a:ext cx="13216723" cy="11179176"/>
          </a:xfrm>
          <a:prstGeom prst="rect">
            <a:avLst/>
          </a:prstGeom>
          <a:ln w="12700">
            <a:miter lim="400000"/>
          </a:ln>
          <a:effectLst>
            <a:outerShdw sx="100000" sy="100000" kx="0" ky="0" algn="b" rotWithShape="0" blurRad="88900" dist="88900" dir="5400000">
              <a:srgbClr val="000000">
                <a:alpha val="24517"/>
              </a:srgbClr>
            </a:outerShdw>
          </a:effectLst>
          <a:extLst>
            <a:ext uri="{C572A759-6A51-4108-AA02-DFA0A04FC94B}">
              <ma14:wrappingTextBoxFlag xmlns:ma14="http://schemas.microsoft.com/office/mac/drawingml/2011/main" val="1"/>
            </a:ext>
          </a:extLst>
        </p:spPr>
        <p:txBody>
          <a:bodyPr lIns="71437" tIns="71437" rIns="71437" bIns="71437">
            <a:spAutoFit/>
          </a:bodyPr>
          <a:lstStyle/>
          <a:p>
            <a:pPr marL="605074" indent="-605074" defTabSz="821531">
              <a:lnSpc>
                <a:spcPct val="100000"/>
              </a:lnSpc>
              <a:spcBef>
                <a:spcPts val="900"/>
              </a:spcBef>
              <a:buSzPct val="60000"/>
              <a:buBlip>
                <a:blip r:embed="rId4"/>
              </a:buBlip>
              <a:defRPr b="1" sz="7800">
                <a:solidFill>
                  <a:srgbClr val="000000"/>
                </a:solidFill>
                <a:latin typeface="Century Gothic"/>
                <a:ea typeface="Century Gothic"/>
                <a:cs typeface="Century Gothic"/>
                <a:sym typeface="Century Gothic"/>
              </a:defRPr>
            </a:pPr>
            <a:r>
              <a:t>“He chose us in Him” </a:t>
            </a:r>
          </a:p>
          <a:p>
            <a:pPr marL="1290874" indent="-605074" defTabSz="821531">
              <a:lnSpc>
                <a:spcPct val="100000"/>
              </a:lnSpc>
              <a:spcBef>
                <a:spcPts val="900"/>
              </a:spcBef>
              <a:buSzPct val="60000"/>
              <a:buBlip>
                <a:blip r:embed="rId5"/>
              </a:buBlip>
              <a:defRPr sz="6900">
                <a:solidFill>
                  <a:srgbClr val="000000"/>
                </a:solidFill>
                <a:latin typeface="Century Gothic"/>
                <a:ea typeface="Century Gothic"/>
                <a:cs typeface="Century Gothic"/>
                <a:sym typeface="Century Gothic"/>
              </a:defRPr>
            </a:pPr>
            <a:r>
              <a:t>The sphere was chosen “Before the foundation of the world,”(cf. 2 Tim.1:9; 1 Pet. 1:18-21)</a:t>
            </a:r>
          </a:p>
          <a:p>
            <a:pPr marL="1290874" indent="-605074" defTabSz="821531">
              <a:lnSpc>
                <a:spcPct val="100000"/>
              </a:lnSpc>
              <a:spcBef>
                <a:spcPts val="900"/>
              </a:spcBef>
              <a:buSzPct val="60000"/>
              <a:buBlip>
                <a:blip r:embed="rId5"/>
              </a:buBlip>
              <a:defRPr sz="6900">
                <a:solidFill>
                  <a:srgbClr val="000000"/>
                </a:solidFill>
                <a:latin typeface="Century Gothic"/>
                <a:ea typeface="Century Gothic"/>
                <a:cs typeface="Century Gothic"/>
                <a:sym typeface="Century Gothic"/>
              </a:defRPr>
            </a:pPr>
            <a:r>
              <a:t>God predetermined the status, character &amp; condition of the believer in Christ (Cf. Mat 5:3-10; 2 Cor 6:17,18; 7:1; etc.).</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10">
                                            <p:txEl>
                                              <p:pRg st="1" end="1"/>
                                            </p:txEl>
                                          </p:spTgt>
                                        </p:tgtEl>
                                        <p:attrNameLst>
                                          <p:attrName>style.visibility</p:attrName>
                                        </p:attrNameLst>
                                      </p:cBhvr>
                                      <p:to>
                                        <p:strVal val="visible"/>
                                      </p:to>
                                    </p:set>
                                    <p:animEffect filter="wipe(left)" transition="in">
                                      <p:cBhvr>
                                        <p:cTn id="7" dur="1250"/>
                                        <p:tgtEl>
                                          <p:spTgt spid="2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10">
                                            <p:txEl>
                                              <p:pRg st="2" end="2"/>
                                            </p:txEl>
                                          </p:spTgt>
                                        </p:tgtEl>
                                        <p:attrNameLst>
                                          <p:attrName>style.visibility</p:attrName>
                                        </p:attrNameLst>
                                      </p:cBhvr>
                                      <p:to>
                                        <p:strVal val="visible"/>
                                      </p:to>
                                    </p:set>
                                    <p:animEffect filter="wipe(left)" transition="in">
                                      <p:cBhvr>
                                        <p:cTn id="12" dur="1250"/>
                                        <p:tgtEl>
                                          <p:spTgt spid="210">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0"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2" name="pasted-movie.png" descr="pasted-movie.png"/>
          <p:cNvPicPr>
            <a:picLocks noChangeAspect="1"/>
          </p:cNvPicPr>
          <p:nvPr/>
        </p:nvPicPr>
        <p:blipFill>
          <a:blip r:embed="rId2">
            <a:extLst/>
          </a:blip>
          <a:stretch>
            <a:fillRect/>
          </a:stretch>
        </p:blipFill>
        <p:spPr>
          <a:xfrm>
            <a:off x="273290" y="13655"/>
            <a:ext cx="23837420" cy="2137149"/>
          </a:xfrm>
          <a:prstGeom prst="rect">
            <a:avLst/>
          </a:prstGeom>
          <a:ln w="12700">
            <a:miter lim="400000"/>
          </a:ln>
        </p:spPr>
      </p:pic>
      <p:pic>
        <p:nvPicPr>
          <p:cNvPr id="213" name="Image" descr="Image"/>
          <p:cNvPicPr>
            <a:picLocks noChangeAspect="0"/>
          </p:cNvPicPr>
          <p:nvPr/>
        </p:nvPicPr>
        <p:blipFill>
          <a:blip r:embed="rId3">
            <a:extLst/>
          </a:blip>
          <a:stretch>
            <a:fillRect/>
          </a:stretch>
        </p:blipFill>
        <p:spPr>
          <a:xfrm>
            <a:off x="583253" y="2265824"/>
            <a:ext cx="10211462" cy="11126282"/>
          </a:xfrm>
          <a:prstGeom prst="rect">
            <a:avLst/>
          </a:prstGeom>
        </p:spPr>
      </p:pic>
      <p:sp>
        <p:nvSpPr>
          <p:cNvPr id="214" name="Ephesians 1:4 (NKJV)…"/>
          <p:cNvSpPr txBox="1"/>
          <p:nvPr/>
        </p:nvSpPr>
        <p:spPr>
          <a:xfrm>
            <a:off x="617878" y="7922778"/>
            <a:ext cx="10142212" cy="5327031"/>
          </a:xfrm>
          <a:prstGeom prst="rect">
            <a:avLst/>
          </a:prstGeom>
          <a:ln w="12700">
            <a:miter lim="400000"/>
          </a:ln>
          <a:effectLst>
            <a:outerShdw sx="100000" sy="100000" kx="0" ky="0" algn="b" rotWithShape="0" blurRad="88900" dist="8890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t>Ephesians 1:4 (NKJV) </a:t>
            </a:r>
          </a:p>
          <a:p>
            <a:pPr algn="ctr" defTabSz="457200">
              <a:lnSpc>
                <a:spcPct val="100000"/>
              </a:lnSpc>
              <a:spcBef>
                <a:spcPts val="0"/>
              </a:spcBef>
              <a:defRPr sz="6000">
                <a:solidFill>
                  <a:srgbClr val="FFFFFF"/>
                </a:solidFill>
                <a:effectLst>
                  <a:outerShdw sx="100000" sy="100000" kx="0" ky="0" algn="b" rotWithShape="0" blurRad="50800" dist="63500" dir="2268009">
                    <a:srgbClr val="000000"/>
                  </a:outerShdw>
                </a:effectLst>
                <a:latin typeface="Times New Roman"/>
                <a:ea typeface="Times New Roman"/>
                <a:cs typeface="Times New Roman"/>
                <a:sym typeface="Times New Roman"/>
              </a:defRPr>
            </a:pPr>
            <a:r>
              <a:rPr baseline="31999"/>
              <a:t>4</a:t>
            </a:r>
            <a:r>
              <a:t> just as He chose us in Him before the foundation of the world, that we should be holy and without blame before Him in love,</a:t>
            </a:r>
          </a:p>
        </p:txBody>
      </p:sp>
      <p:sp>
        <p:nvSpPr>
          <p:cNvPr id="215" name="ELECTION IS A SPIRITUAL BLESSING THAT IS FOUND ONLY IN CHRIST.…"/>
          <p:cNvSpPr txBox="1"/>
          <p:nvPr/>
        </p:nvSpPr>
        <p:spPr>
          <a:xfrm>
            <a:off x="11351810" y="2272714"/>
            <a:ext cx="12519319" cy="11112501"/>
          </a:xfrm>
          <a:prstGeom prst="rect">
            <a:avLst/>
          </a:prstGeom>
          <a:solidFill>
            <a:srgbClr val="FFFFFF"/>
          </a:solidFill>
          <a:ln w="63500">
            <a:solidFill>
              <a:srgbClr val="000000"/>
            </a:solidFill>
            <a:miter lim="400000"/>
          </a:ln>
          <a:extLst>
            <a:ext uri="{C572A759-6A51-4108-AA02-DFA0A04FC94B}">
              <ma14:wrappingTextBoxFlag xmlns:ma14="http://schemas.microsoft.com/office/mac/drawingml/2011/main" val="1"/>
            </a:ext>
          </a:extLst>
        </p:spPr>
        <p:txBody>
          <a:bodyPr lIns="50800" tIns="50800" rIns="50800" bIns="50800">
            <a:spAutoFit/>
          </a:bodyPr>
          <a:lstStyle/>
          <a:p>
            <a:pPr algn="ctr">
              <a:lnSpc>
                <a:spcPct val="100000"/>
              </a:lnSpc>
              <a:spcBef>
                <a:spcPts val="2200"/>
              </a:spcBef>
              <a:defRPr sz="7400">
                <a:solidFill>
                  <a:srgbClr val="000000"/>
                </a:solidFill>
              </a:defRPr>
            </a:pPr>
            <a:r>
              <a:t>ELECTION IS A SPIRITUAL BLESSING THAT IS FOUND ONLY IN CHRIST.</a:t>
            </a:r>
          </a:p>
          <a:p>
            <a:pPr algn="ctr">
              <a:lnSpc>
                <a:spcPct val="100000"/>
              </a:lnSpc>
              <a:spcBef>
                <a:spcPts val="2200"/>
              </a:spcBef>
              <a:defRPr sz="7400">
                <a:solidFill>
                  <a:srgbClr val="000000"/>
                </a:solidFill>
              </a:defRPr>
            </a:pPr>
            <a:r>
              <a:t>NO SPIRITUAL BLESSING IS ENJOYED PRIOR TO BEING RAISED UP WITH CHRIST AND SEATED IN THE HEAVENLY PLACES WITH HIM — INCLUDING “ELECTION” (Eph. 2:4–7, 12–13)</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15">
                                            <p:txEl>
                                              <p:pRg st="1" end="1"/>
                                            </p:txEl>
                                          </p:spTgt>
                                        </p:tgtEl>
                                        <p:attrNameLst>
                                          <p:attrName>style.visibility</p:attrName>
                                        </p:attrNameLst>
                                      </p:cBhvr>
                                      <p:to>
                                        <p:strVal val="visible"/>
                                      </p:to>
                                    </p:set>
                                    <p:anim calcmode="lin" valueType="num">
                                      <p:cBhvr>
                                        <p:cTn id="7" dur="1500" fill="hold"/>
                                        <p:tgtEl>
                                          <p:spTgt spid="215">
                                            <p:txEl>
                                              <p:pRg st="1" end="1"/>
                                            </p:txEl>
                                          </p:spTgt>
                                        </p:tgtEl>
                                        <p:attrNameLst>
                                          <p:attrName>ppt_x</p:attrName>
                                        </p:attrNameLst>
                                      </p:cBhvr>
                                      <p:tavLst>
                                        <p:tav tm="0">
                                          <p:val>
                                            <p:strVal val="#ppt_x"/>
                                          </p:val>
                                        </p:tav>
                                        <p:tav tm="100000">
                                          <p:val>
                                            <p:strVal val="#ppt_x"/>
                                          </p:val>
                                        </p:tav>
                                      </p:tavLst>
                                    </p:anim>
                                    <p:anim calcmode="lin" valueType="num">
                                      <p:cBhvr>
                                        <p:cTn id="8" dur="1500" fill="hold"/>
                                        <p:tgtEl>
                                          <p:spTgt spid="215">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5" grpId="1"/>
    </p:bldLst>
  </p:timing>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