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43"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1.png"/><Relationship Id="rId5"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1.png"/><Relationship Id="rId5"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hyperlink" Target="http://www.alexanderchurchofchrist.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 t="19927" r="1613" b="30439"/>
          <a:stretch>
            <a:fillRect/>
          </a:stretch>
        </p:blipFill>
        <p:spPr>
          <a:xfrm>
            <a:off x="-25360" y="12805"/>
            <a:ext cx="24434720" cy="13690389"/>
          </a:xfrm>
          <a:prstGeom prst="rect">
            <a:avLst/>
          </a:prstGeom>
        </p:spPr>
      </p:pic>
      <p:sp>
        <p:nvSpPr>
          <p:cNvPr id="153" name="(Ephesians 1:1-14)"/>
          <p:cNvSpPr txBox="1"/>
          <p:nvPr/>
        </p:nvSpPr>
        <p:spPr>
          <a:xfrm>
            <a:off x="14659266" y="12027490"/>
            <a:ext cx="9598051" cy="1439442"/>
          </a:xfrm>
          <a:prstGeom prst="rect">
            <a:avLst/>
          </a:prstGeom>
          <a:ln w="12700">
            <a:miter lim="400000"/>
          </a:ln>
          <a:effectLst>
            <a:outerShdw sx="100000" sy="100000" kx="0" ky="0" algn="b" rotWithShape="0" blurRad="88900" dist="88900" dir="268908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200">
                <a:solidFill>
                  <a:srgbClr val="FFFFFF"/>
                </a:solidFill>
                <a:effectLst>
                  <a:outerShdw sx="100000" sy="100000" kx="0" ky="0" algn="b" rotWithShape="0" blurRad="50800" dist="63500" dir="3748168">
                    <a:srgbClr val="000000"/>
                  </a:outerShdw>
                </a:effectLst>
                <a:latin typeface="Times New Roman"/>
                <a:ea typeface="Times New Roman"/>
                <a:cs typeface="Times New Roman"/>
                <a:sym typeface="Times New Roman"/>
              </a:defRPr>
            </a:lvl1pPr>
          </a:lstStyle>
          <a:p>
            <a:pPr/>
            <a:r>
              <a:t>(Ephesians 1:15-23)</a:t>
            </a:r>
          </a:p>
        </p:txBody>
      </p:sp>
      <p:grpSp>
        <p:nvGrpSpPr>
          <p:cNvPr id="156" name="Group"/>
          <p:cNvGrpSpPr/>
          <p:nvPr/>
        </p:nvGrpSpPr>
        <p:grpSpPr>
          <a:xfrm>
            <a:off x="377061" y="6955052"/>
            <a:ext cx="23629878" cy="2228194"/>
            <a:chOff x="0" y="0"/>
            <a:chExt cx="23629877" cy="2228192"/>
          </a:xfrm>
        </p:grpSpPr>
        <p:pic>
          <p:nvPicPr>
            <p:cNvPr id="154"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155"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6"/>
                                        </p:tgtEl>
                                        <p:attrNameLst>
                                          <p:attrName>style.visibility</p:attrName>
                                        </p:attrNameLst>
                                      </p:cBhvr>
                                      <p:to>
                                        <p:strVal val="visible"/>
                                      </p:to>
                                    </p:set>
                                    <p:animEffect filter="wipe(left)" transition="in">
                                      <p:cBhvr>
                                        <p:cTn id="7"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11" name="Paul was a prisoner at the time he wrote this letter (Eph. 3:1; 4:1; 6:20).…"/>
          <p:cNvSpPr txBox="1"/>
          <p:nvPr/>
        </p:nvSpPr>
        <p:spPr>
          <a:xfrm>
            <a:off x="9162509" y="4307159"/>
            <a:ext cx="14982214" cy="87788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100">
                <a:solidFill>
                  <a:srgbClr val="000000"/>
                </a:solidFill>
                <a:latin typeface="Century Gothic"/>
                <a:ea typeface="Century Gothic"/>
                <a:cs typeface="Century Gothic"/>
                <a:sym typeface="Century Gothic"/>
              </a:defRPr>
            </a:pPr>
            <a:r>
              <a:t>“What is the hope of His calling” (18b)</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Hope, confident expectation: We have EVERY REASON to have confidence in both God’s will and ability to give us what He has promised (Titus 1:2; Hebrews 10:23) </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God has called us to eternal life in Christ (Eph 4:4; Rom 8:24,25; Titus 1:2; 2 Thes. 2:14; 1 John 5:13)</a:t>
            </a:r>
          </a:p>
        </p:txBody>
      </p:sp>
      <p:grpSp>
        <p:nvGrpSpPr>
          <p:cNvPr id="214" name="Group"/>
          <p:cNvGrpSpPr/>
          <p:nvPr/>
        </p:nvGrpSpPr>
        <p:grpSpPr>
          <a:xfrm>
            <a:off x="377061" y="851"/>
            <a:ext cx="23629878" cy="2228193"/>
            <a:chOff x="0" y="0"/>
            <a:chExt cx="23629877" cy="2228192"/>
          </a:xfrm>
        </p:grpSpPr>
        <p:pic>
          <p:nvPicPr>
            <p:cNvPr id="212"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13"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15" name="THAT YOU MAY KNOW"/>
          <p:cNvSpPr txBox="1"/>
          <p:nvPr/>
        </p:nvSpPr>
        <p:spPr>
          <a:xfrm>
            <a:off x="1505725" y="2567911"/>
            <a:ext cx="21372550"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THAT YOU MAY KNOW</a:t>
            </a:r>
          </a:p>
        </p:txBody>
      </p:sp>
      <p:sp>
        <p:nvSpPr>
          <p:cNvPr id="216" name="Text Box 8"/>
          <p:cNvSpPr txBox="1"/>
          <p:nvPr/>
        </p:nvSpPr>
        <p:spPr>
          <a:xfrm>
            <a:off x="844333" y="8325832"/>
            <a:ext cx="7820658" cy="4650571"/>
          </a:xfrm>
          <a:prstGeom prst="rect">
            <a:avLst/>
          </a:prstGeom>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1:18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18</a:t>
            </a:r>
            <a:r>
              <a:t> … that you may know what is the hope of His calling, what are the riches of the glory of His inheritance in the saints,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1">
                                            <p:txEl>
                                              <p:pRg st="1" end="1"/>
                                            </p:txEl>
                                          </p:spTgt>
                                        </p:tgtEl>
                                        <p:attrNameLst>
                                          <p:attrName>style.visibility</p:attrName>
                                        </p:attrNameLst>
                                      </p:cBhvr>
                                      <p:to>
                                        <p:strVal val="visible"/>
                                      </p:to>
                                    </p:set>
                                    <p:animEffect filter="wipe(left)" transition="in">
                                      <p:cBhvr>
                                        <p:cTn id="7" dur="2250"/>
                                        <p:tgtEl>
                                          <p:spTgt spid="2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1">
                                            <p:txEl>
                                              <p:pRg st="2" end="2"/>
                                            </p:txEl>
                                          </p:spTgt>
                                        </p:tgtEl>
                                        <p:attrNameLst>
                                          <p:attrName>style.visibility</p:attrName>
                                        </p:attrNameLst>
                                      </p:cBhvr>
                                      <p:to>
                                        <p:strVal val="visible"/>
                                      </p:to>
                                    </p:set>
                                    <p:animEffect filter="wipe(left)" transition="in">
                                      <p:cBhvr>
                                        <p:cTn id="12" dur="2250"/>
                                        <p:tgtEl>
                                          <p:spTgt spid="2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19" name="Paul was a prisoner at the time he wrote this letter (Eph. 3:1; 4:1; 6:20).…"/>
          <p:cNvSpPr txBox="1"/>
          <p:nvPr/>
        </p:nvSpPr>
        <p:spPr>
          <a:xfrm>
            <a:off x="9162509" y="4307159"/>
            <a:ext cx="14982214" cy="87788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100">
                <a:solidFill>
                  <a:srgbClr val="000000"/>
                </a:solidFill>
                <a:latin typeface="Century Gothic"/>
                <a:ea typeface="Century Gothic"/>
                <a:cs typeface="Century Gothic"/>
                <a:sym typeface="Century Gothic"/>
              </a:defRPr>
            </a:pPr>
            <a:r>
              <a:t>“What is the hope of His calling” (18b)</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Hope is practical, “everyone who has this hope in Him purifies himself, just as He is pure.”(1 John 3:1-3; )  </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How would an accurate, confident perspective of our spiritual future help us navigate and persevere though this life? (2 Cor. 4:16-5:5; Rom. 8:17,18,28-39)</a:t>
            </a:r>
          </a:p>
        </p:txBody>
      </p:sp>
      <p:grpSp>
        <p:nvGrpSpPr>
          <p:cNvPr id="222" name="Group"/>
          <p:cNvGrpSpPr/>
          <p:nvPr/>
        </p:nvGrpSpPr>
        <p:grpSpPr>
          <a:xfrm>
            <a:off x="377061" y="851"/>
            <a:ext cx="23629878" cy="2228193"/>
            <a:chOff x="0" y="0"/>
            <a:chExt cx="23629877" cy="2228192"/>
          </a:xfrm>
        </p:grpSpPr>
        <p:pic>
          <p:nvPicPr>
            <p:cNvPr id="220"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21"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23" name="THAT YOU MAY KNOW"/>
          <p:cNvSpPr txBox="1"/>
          <p:nvPr/>
        </p:nvSpPr>
        <p:spPr>
          <a:xfrm>
            <a:off x="1505725" y="2567911"/>
            <a:ext cx="21372550"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THAT YOU MAY KNOW</a:t>
            </a:r>
          </a:p>
        </p:txBody>
      </p:sp>
      <p:sp>
        <p:nvSpPr>
          <p:cNvPr id="224" name="Text Box 8"/>
          <p:cNvSpPr txBox="1"/>
          <p:nvPr/>
        </p:nvSpPr>
        <p:spPr>
          <a:xfrm>
            <a:off x="844333" y="8325832"/>
            <a:ext cx="7820658" cy="4650571"/>
          </a:xfrm>
          <a:prstGeom prst="rect">
            <a:avLst/>
          </a:prstGeom>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1:18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18</a:t>
            </a:r>
            <a:r>
              <a:t> … that you may know what is the hope of His calling, what are the riches of the glory of His inheritance in the saints,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9">
                                            <p:txEl>
                                              <p:pRg st="2" end="2"/>
                                            </p:txEl>
                                          </p:spTgt>
                                        </p:tgtEl>
                                        <p:attrNameLst>
                                          <p:attrName>style.visibility</p:attrName>
                                        </p:attrNameLst>
                                      </p:cBhvr>
                                      <p:to>
                                        <p:strVal val="visible"/>
                                      </p:to>
                                    </p:set>
                                    <p:animEffect filter="wipe(left)" transition="in">
                                      <p:cBhvr>
                                        <p:cTn id="7" dur="2250"/>
                                        <p:tgtEl>
                                          <p:spTgt spid="2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27" name="Paul was a prisoner at the time he wrote this letter (Eph. 3:1; 4:1; 6:20).…"/>
          <p:cNvSpPr txBox="1"/>
          <p:nvPr/>
        </p:nvSpPr>
        <p:spPr>
          <a:xfrm>
            <a:off x="9162509" y="4307159"/>
            <a:ext cx="14982214" cy="90709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2200"/>
              </a:spcBef>
              <a:buSzPct val="60000"/>
              <a:buBlip>
                <a:blip r:embed="rId3"/>
              </a:buBlip>
              <a:defRPr b="1" sz="6100">
                <a:solidFill>
                  <a:srgbClr val="000000"/>
                </a:solidFill>
                <a:latin typeface="Century Gothic"/>
                <a:ea typeface="Century Gothic"/>
                <a:cs typeface="Century Gothic"/>
                <a:sym typeface="Century Gothic"/>
              </a:defRPr>
            </a:pPr>
            <a:r>
              <a:t>“… what are the riches of the glory of His inheritance in the saints” (18c)</a:t>
            </a:r>
          </a:p>
          <a:p>
            <a:pPr marL="1062274" indent="-605074" defTabSz="821531">
              <a:lnSpc>
                <a:spcPct val="100000"/>
              </a:lnSpc>
              <a:spcBef>
                <a:spcPts val="2200"/>
              </a:spcBef>
              <a:buSzPct val="60000"/>
              <a:buBlip>
                <a:blip r:embed="rId4"/>
              </a:buBlip>
              <a:defRPr sz="6000">
                <a:solidFill>
                  <a:srgbClr val="000000"/>
                </a:solidFill>
                <a:latin typeface="Century Gothic"/>
                <a:ea typeface="Century Gothic"/>
                <a:cs typeface="Century Gothic"/>
                <a:sym typeface="Century Gothic"/>
              </a:defRPr>
            </a:pPr>
            <a:r>
              <a:t>God will inherit those whom He has purchased (v. 7,11). </a:t>
            </a:r>
          </a:p>
          <a:p>
            <a:pPr marL="1062274" indent="-605074" defTabSz="821531">
              <a:lnSpc>
                <a:spcPct val="100000"/>
              </a:lnSpc>
              <a:spcBef>
                <a:spcPts val="2200"/>
              </a:spcBef>
              <a:buSzPct val="60000"/>
              <a:buBlip>
                <a:blip r:embed="rId4"/>
              </a:buBlip>
              <a:defRPr sz="6000">
                <a:solidFill>
                  <a:srgbClr val="000000"/>
                </a:solidFill>
                <a:latin typeface="Century Gothic"/>
                <a:ea typeface="Century Gothic"/>
                <a:cs typeface="Century Gothic"/>
                <a:sym typeface="Century Gothic"/>
              </a:defRPr>
            </a:pPr>
            <a:r>
              <a:t>Paul uses superlative language to convey a treasure beyond all worldly value [riches / abundance (ploutos) and splendor / majesty (doxa)] (cf. Mat. 16:26; Mar. 8:36; Lu. 9:25)</a:t>
            </a:r>
          </a:p>
        </p:txBody>
      </p:sp>
      <p:grpSp>
        <p:nvGrpSpPr>
          <p:cNvPr id="230" name="Group"/>
          <p:cNvGrpSpPr/>
          <p:nvPr/>
        </p:nvGrpSpPr>
        <p:grpSpPr>
          <a:xfrm>
            <a:off x="377061" y="851"/>
            <a:ext cx="23629878" cy="2228193"/>
            <a:chOff x="0" y="0"/>
            <a:chExt cx="23629877" cy="2228192"/>
          </a:xfrm>
        </p:grpSpPr>
        <p:pic>
          <p:nvPicPr>
            <p:cNvPr id="228"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29"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31" name="THAT YOU MAY KNOW"/>
          <p:cNvSpPr txBox="1"/>
          <p:nvPr/>
        </p:nvSpPr>
        <p:spPr>
          <a:xfrm>
            <a:off x="1505725" y="2567911"/>
            <a:ext cx="21372550"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THAT YOU MAY KNOW</a:t>
            </a:r>
          </a:p>
        </p:txBody>
      </p:sp>
      <p:sp>
        <p:nvSpPr>
          <p:cNvPr id="232" name="Text Box 8"/>
          <p:cNvSpPr txBox="1"/>
          <p:nvPr/>
        </p:nvSpPr>
        <p:spPr>
          <a:xfrm>
            <a:off x="844333" y="8325832"/>
            <a:ext cx="7820658" cy="4650571"/>
          </a:xfrm>
          <a:prstGeom prst="rect">
            <a:avLst/>
          </a:prstGeom>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1:18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18</a:t>
            </a:r>
            <a:r>
              <a:t> … that you may know what is the hope of His calling, what are the riches of the glory of His inheritance in the saints,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7">
                                            <p:txEl>
                                              <p:pRg st="1" end="1"/>
                                            </p:txEl>
                                          </p:spTgt>
                                        </p:tgtEl>
                                        <p:attrNameLst>
                                          <p:attrName>style.visibility</p:attrName>
                                        </p:attrNameLst>
                                      </p:cBhvr>
                                      <p:to>
                                        <p:strVal val="visible"/>
                                      </p:to>
                                    </p:set>
                                    <p:animEffect filter="wipe(left)" transition="in">
                                      <p:cBhvr>
                                        <p:cTn id="7" dur="2250"/>
                                        <p:tgtEl>
                                          <p:spTgt spid="2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7">
                                            <p:txEl>
                                              <p:pRg st="2" end="2"/>
                                            </p:txEl>
                                          </p:spTgt>
                                        </p:tgtEl>
                                        <p:attrNameLst>
                                          <p:attrName>style.visibility</p:attrName>
                                        </p:attrNameLst>
                                      </p:cBhvr>
                                      <p:to>
                                        <p:strVal val="visible"/>
                                      </p:to>
                                    </p:set>
                                    <p:animEffect filter="wipe(left)" transition="in">
                                      <p:cBhvr>
                                        <p:cTn id="12" dur="2250"/>
                                        <p:tgtEl>
                                          <p:spTgt spid="22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35" name="Paul was a prisoner at the time he wrote this letter (Eph. 3:1; 4:1; 6:20).…"/>
          <p:cNvSpPr txBox="1"/>
          <p:nvPr/>
        </p:nvSpPr>
        <p:spPr>
          <a:xfrm>
            <a:off x="9162509" y="4307159"/>
            <a:ext cx="14982214" cy="87661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 what is the exceeding greatness of His power toward us who believe” (19)</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Paul describes God's power toward believers as immeasurable (cf. 3:7, 20; Acts 26:8; Rom. 1:4; Heb. 13:20).</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Knowledge of His power towards us empowers us to live the Christian life faithfully, with courage and strength (3:16; 6:10-18; 1 Cor, 10:13; Col. 1:11)</a:t>
            </a:r>
          </a:p>
        </p:txBody>
      </p:sp>
      <p:grpSp>
        <p:nvGrpSpPr>
          <p:cNvPr id="238" name="Group"/>
          <p:cNvGrpSpPr/>
          <p:nvPr/>
        </p:nvGrpSpPr>
        <p:grpSpPr>
          <a:xfrm>
            <a:off x="377061" y="851"/>
            <a:ext cx="23629878" cy="2228193"/>
            <a:chOff x="0" y="0"/>
            <a:chExt cx="23629877" cy="2228192"/>
          </a:xfrm>
        </p:grpSpPr>
        <p:pic>
          <p:nvPicPr>
            <p:cNvPr id="236"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37"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39" name="THAT YOU MAY KNOW"/>
          <p:cNvSpPr txBox="1"/>
          <p:nvPr/>
        </p:nvSpPr>
        <p:spPr>
          <a:xfrm>
            <a:off x="1505725" y="2567911"/>
            <a:ext cx="21372550" cy="13970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8800">
                <a:solidFill>
                  <a:srgbClr val="FFFFFF"/>
                </a:solidFill>
                <a:latin typeface="Gill Sans"/>
                <a:ea typeface="Gill Sans"/>
                <a:cs typeface="Gill Sans"/>
                <a:sym typeface="Gill Sans"/>
              </a:defRPr>
            </a:lvl1pPr>
          </a:lstStyle>
          <a:p>
            <a:pPr/>
            <a:r>
              <a:t>THAT YOU MAY KNOW</a:t>
            </a:r>
          </a:p>
        </p:txBody>
      </p:sp>
      <p:sp>
        <p:nvSpPr>
          <p:cNvPr id="240" name="Text Box 8"/>
          <p:cNvSpPr txBox="1"/>
          <p:nvPr/>
        </p:nvSpPr>
        <p:spPr>
          <a:xfrm>
            <a:off x="844333" y="8325832"/>
            <a:ext cx="7820658" cy="46505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1:19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19</a:t>
            </a:r>
            <a:r>
              <a:t> and what </a:t>
            </a:r>
            <a:r>
              <a:rPr i="1"/>
              <a:t>is</a:t>
            </a:r>
            <a:r>
              <a:t> the exceeding greatness of His power toward us who believe, according to the working of His mighty power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wipe(left)" transition="in">
                                      <p:cBhvr>
                                        <p:cTn id="7" dur="2250"/>
                                        <p:tgtEl>
                                          <p:spTgt spid="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5">
                                            <p:txEl>
                                              <p:pRg st="2" end="2"/>
                                            </p:txEl>
                                          </p:spTgt>
                                        </p:tgtEl>
                                        <p:attrNameLst>
                                          <p:attrName>style.visibility</p:attrName>
                                        </p:attrNameLst>
                                      </p:cBhvr>
                                      <p:to>
                                        <p:strVal val="visible"/>
                                      </p:to>
                                    </p:set>
                                    <p:animEffect filter="wipe(left)" transition="in">
                                      <p:cBhvr>
                                        <p:cTn id="12" dur="2250"/>
                                        <p:tgtEl>
                                          <p:spTgt spid="2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43" name="Paul was a prisoner at the time he wrote this letter (Eph. 3:1; 4:1; 6:20).…"/>
          <p:cNvSpPr txBox="1"/>
          <p:nvPr/>
        </p:nvSpPr>
        <p:spPr>
          <a:xfrm>
            <a:off x="9184657" y="3861604"/>
            <a:ext cx="1498221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The greatest example of God’s saving power is the resurrection &amp; exaltation of Christ (v.20; Phili 3:10; 1 Cor. 15)</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God’s power and execution of His redemptive plan was accomplished in raising His Son, Jesus Christ, from the dead (cf. Rom. 8:11; 2 Cor. 4:14). </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The place and position of highest honor - “The Father's throne has also become Christ's throne (Reve 3:21).</a:t>
            </a:r>
          </a:p>
        </p:txBody>
      </p:sp>
      <p:grpSp>
        <p:nvGrpSpPr>
          <p:cNvPr id="246" name="Group"/>
          <p:cNvGrpSpPr/>
          <p:nvPr/>
        </p:nvGrpSpPr>
        <p:grpSpPr>
          <a:xfrm>
            <a:off x="377061" y="851"/>
            <a:ext cx="23629878" cy="2228193"/>
            <a:chOff x="0" y="0"/>
            <a:chExt cx="23629877" cy="2228192"/>
          </a:xfrm>
        </p:grpSpPr>
        <p:pic>
          <p:nvPicPr>
            <p:cNvPr id="244"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45"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47" name="THE PROVISION AND EXALTATION OF CHRIST (20-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THE PROVISION AND EXALTATION OF CHRIST (20-23)</a:t>
            </a:r>
          </a:p>
        </p:txBody>
      </p:sp>
      <p:sp>
        <p:nvSpPr>
          <p:cNvPr id="248" name="Text Box 8"/>
          <p:cNvSpPr txBox="1"/>
          <p:nvPr/>
        </p:nvSpPr>
        <p:spPr>
          <a:xfrm>
            <a:off x="844333" y="8556030"/>
            <a:ext cx="7820658" cy="46505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1:20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20</a:t>
            </a:r>
            <a:r>
              <a:t> which He worked in Christ when He raised Him from the dead and seated </a:t>
            </a:r>
            <a:r>
              <a:rPr i="1"/>
              <a:t>Him</a:t>
            </a:r>
            <a:r>
              <a:t> at His right hand in the heavenly </a:t>
            </a:r>
            <a:r>
              <a:rPr i="1"/>
              <a:t>places,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3">
                                            <p:txEl>
                                              <p:pRg st="1" end="1"/>
                                            </p:txEl>
                                          </p:spTgt>
                                        </p:tgtEl>
                                        <p:attrNameLst>
                                          <p:attrName>style.visibility</p:attrName>
                                        </p:attrNameLst>
                                      </p:cBhvr>
                                      <p:to>
                                        <p:strVal val="visible"/>
                                      </p:to>
                                    </p:set>
                                    <p:animEffect filter="wipe(left)" transition="in">
                                      <p:cBhvr>
                                        <p:cTn id="7" dur="2250"/>
                                        <p:tgtEl>
                                          <p:spTgt spid="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3">
                                            <p:txEl>
                                              <p:pRg st="2" end="2"/>
                                            </p:txEl>
                                          </p:spTgt>
                                        </p:tgtEl>
                                        <p:attrNameLst>
                                          <p:attrName>style.visibility</p:attrName>
                                        </p:attrNameLst>
                                      </p:cBhvr>
                                      <p:to>
                                        <p:strVal val="visible"/>
                                      </p:to>
                                    </p:set>
                                    <p:animEffect filter="wipe(left)" transition="in">
                                      <p:cBhvr>
                                        <p:cTn id="12" dur="2250"/>
                                        <p:tgtEl>
                                          <p:spTgt spid="2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51" name="Paul was a prisoner at the time he wrote this letter (Eph. 3:1; 4:1; 6:20).…"/>
          <p:cNvSpPr txBox="1"/>
          <p:nvPr/>
        </p:nvSpPr>
        <p:spPr>
          <a:xfrm>
            <a:off x="9184657" y="3861604"/>
            <a:ext cx="1498221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The greatest example of God’s saving power is the resurrection &amp; exaltation of Christ (v.20; Phili 3:10; 1 Cor. 15)</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Jesus is king and priest now fulfilling Psalm 110:1-4 (cf. Acts 2:34-35; Zechariah 6:13; Hebrews 4:14-16).</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The resurrection is not merely a past event but the source of the same power available to believers </a:t>
            </a:r>
            <a:br/>
            <a:r>
              <a:t>(1 Cor. 6:14; 15:21-58; Rom. 8:11)</a:t>
            </a:r>
          </a:p>
        </p:txBody>
      </p:sp>
      <p:grpSp>
        <p:nvGrpSpPr>
          <p:cNvPr id="254" name="Group"/>
          <p:cNvGrpSpPr/>
          <p:nvPr/>
        </p:nvGrpSpPr>
        <p:grpSpPr>
          <a:xfrm>
            <a:off x="377061" y="851"/>
            <a:ext cx="23629878" cy="2228193"/>
            <a:chOff x="0" y="0"/>
            <a:chExt cx="23629877" cy="2228192"/>
          </a:xfrm>
        </p:grpSpPr>
        <p:pic>
          <p:nvPicPr>
            <p:cNvPr id="252"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53"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55" name="THE PROVISION AND EXALTATION OF CHRIST (20-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THE PROVISION AND EXALTATION OF CHRIST (20-23)</a:t>
            </a:r>
          </a:p>
        </p:txBody>
      </p:sp>
      <p:sp>
        <p:nvSpPr>
          <p:cNvPr id="256" name="Text Box 8"/>
          <p:cNvSpPr txBox="1"/>
          <p:nvPr/>
        </p:nvSpPr>
        <p:spPr>
          <a:xfrm>
            <a:off x="844333" y="8556030"/>
            <a:ext cx="7820658" cy="46505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1:20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20</a:t>
            </a:r>
            <a:r>
              <a:t> which He worked in Christ when He raised Him from the dead and seated </a:t>
            </a:r>
            <a:r>
              <a:rPr i="1"/>
              <a:t>Him</a:t>
            </a:r>
            <a:r>
              <a:t> at His right hand in the heavenly </a:t>
            </a:r>
            <a:r>
              <a:rPr i="1"/>
              <a:t>places,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1">
                                            <p:txEl>
                                              <p:pRg st="2" end="2"/>
                                            </p:txEl>
                                          </p:spTgt>
                                        </p:tgtEl>
                                        <p:attrNameLst>
                                          <p:attrName>style.visibility</p:attrName>
                                        </p:attrNameLst>
                                      </p:cBhvr>
                                      <p:to>
                                        <p:strVal val="visible"/>
                                      </p:to>
                                    </p:set>
                                    <p:animEffect filter="wipe(left)" transition="in">
                                      <p:cBhvr>
                                        <p:cTn id="7" dur="2250"/>
                                        <p:tgtEl>
                                          <p:spTgt spid="2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59" name="Paul was a prisoner at the time he wrote this letter (Eph. 3:1; 4:1; 6:20).…"/>
          <p:cNvSpPr txBox="1"/>
          <p:nvPr/>
        </p:nvSpPr>
        <p:spPr>
          <a:xfrm>
            <a:off x="9184657" y="3861604"/>
            <a:ext cx="14982213" cy="91344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Christ's universal authority (v. 21)</a:t>
            </a:r>
          </a:p>
          <a:p>
            <a:pPr marL="1062274" indent="-605074" defTabSz="821531">
              <a:lnSpc>
                <a:spcPct val="100000"/>
              </a:lnSpc>
              <a:spcBef>
                <a:spcPts val="1100"/>
              </a:spcBef>
              <a:buSzPct val="60000"/>
              <a:buBlip>
                <a:blip r:embed="rId4"/>
              </a:buBlip>
              <a:defRPr>
                <a:solidFill>
                  <a:srgbClr val="000000"/>
                </a:solidFill>
                <a:latin typeface="Century Gothic"/>
                <a:ea typeface="Century Gothic"/>
                <a:cs typeface="Century Gothic"/>
                <a:sym typeface="Century Gothic"/>
              </a:defRPr>
            </a:pPr>
            <a:r>
              <a:t>The terms rule (archē), authority (exousia), power (dynamis), and dominion (kyriotēs)—emphasize the extent of Christ's preeminence over every form of authority - human and spiritual, in all realms (Mat. 28:18; Rom. 14:9; Phil. 2:9, 10; 1 Pet. 3:22; 1 Cor. 15:27)</a:t>
            </a:r>
          </a:p>
        </p:txBody>
      </p:sp>
      <p:grpSp>
        <p:nvGrpSpPr>
          <p:cNvPr id="262" name="Group"/>
          <p:cNvGrpSpPr/>
          <p:nvPr/>
        </p:nvGrpSpPr>
        <p:grpSpPr>
          <a:xfrm>
            <a:off x="377061" y="851"/>
            <a:ext cx="23629878" cy="2228193"/>
            <a:chOff x="0" y="0"/>
            <a:chExt cx="23629877" cy="2228192"/>
          </a:xfrm>
        </p:grpSpPr>
        <p:pic>
          <p:nvPicPr>
            <p:cNvPr id="260"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61"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63" name="THE PROVISION AND EXALTATION OF CHRIST (20-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THE PROVISION AND EXALTATION OF CHRIST (20-23)</a:t>
            </a:r>
          </a:p>
        </p:txBody>
      </p:sp>
      <p:sp>
        <p:nvSpPr>
          <p:cNvPr id="264" name="Text Box 8"/>
          <p:cNvSpPr txBox="1"/>
          <p:nvPr/>
        </p:nvSpPr>
        <p:spPr>
          <a:xfrm>
            <a:off x="844333" y="7758733"/>
            <a:ext cx="7820658" cy="53998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1:21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21</a:t>
            </a:r>
            <a:r>
              <a:t> far above all principality and power and might and dominion, and every name that is named, not only in this age but also in that which is to come.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9">
                                            <p:txEl>
                                              <p:pRg st="1" end="1"/>
                                            </p:txEl>
                                          </p:spTgt>
                                        </p:tgtEl>
                                        <p:attrNameLst>
                                          <p:attrName>style.visibility</p:attrName>
                                        </p:attrNameLst>
                                      </p:cBhvr>
                                      <p:to>
                                        <p:strVal val="visible"/>
                                      </p:to>
                                    </p:set>
                                    <p:animEffect filter="wipe(left)" transition="in">
                                      <p:cBhvr>
                                        <p:cTn id="7" dur="2250"/>
                                        <p:tgtEl>
                                          <p:spTgt spid="25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67" name="Paul was a prisoner at the time he wrote this letter (Eph. 3:1; 4:1; 6:20).…"/>
          <p:cNvSpPr txBox="1"/>
          <p:nvPr/>
        </p:nvSpPr>
        <p:spPr>
          <a:xfrm>
            <a:off x="9184657" y="3861604"/>
            <a:ext cx="14982213" cy="92106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"And God placed all things under his feet" (v. 22)</a:t>
            </a:r>
          </a:p>
          <a:p>
            <a:pPr marL="1062274" indent="-605074" defTabSz="821531">
              <a:lnSpc>
                <a:spcPct val="100000"/>
              </a:lnSpc>
              <a:spcBef>
                <a:spcPts val="1100"/>
              </a:spcBef>
              <a:buSzPct val="60000"/>
              <a:buBlip>
                <a:blip r:embed="rId4"/>
              </a:buBlip>
              <a:defRPr>
                <a:solidFill>
                  <a:srgbClr val="000000"/>
                </a:solidFill>
                <a:latin typeface="Century Gothic"/>
                <a:ea typeface="Century Gothic"/>
                <a:cs typeface="Century Gothic"/>
                <a:sym typeface="Century Gothic"/>
              </a:defRPr>
            </a:pPr>
            <a:r>
              <a:t>Christ has dominion over all creation (Psalm 8:6; 110:1; Matt. 28:18; 1 Cor. 15:27). </a:t>
            </a:r>
          </a:p>
          <a:p>
            <a:pPr marL="1062274" indent="-605074" defTabSz="821531">
              <a:lnSpc>
                <a:spcPct val="100000"/>
              </a:lnSpc>
              <a:spcBef>
                <a:spcPts val="1100"/>
              </a:spcBef>
              <a:buSzPct val="60000"/>
              <a:buBlip>
                <a:blip r:embed="rId4"/>
              </a:buBlip>
              <a:defRPr>
                <a:solidFill>
                  <a:srgbClr val="000000"/>
                </a:solidFill>
                <a:latin typeface="Century Gothic"/>
                <a:ea typeface="Century Gothic"/>
                <a:cs typeface="Century Gothic"/>
                <a:sym typeface="Century Gothic"/>
              </a:defRPr>
            </a:pPr>
            <a:r>
              <a:t>Placing all things "under his feet" is a sign of total, complete, and certain subjugation, including his enemies (He. 2:8; 1 Cor. 15:25, 27).</a:t>
            </a:r>
          </a:p>
        </p:txBody>
      </p:sp>
      <p:grpSp>
        <p:nvGrpSpPr>
          <p:cNvPr id="270" name="Group"/>
          <p:cNvGrpSpPr/>
          <p:nvPr/>
        </p:nvGrpSpPr>
        <p:grpSpPr>
          <a:xfrm>
            <a:off x="377061" y="851"/>
            <a:ext cx="23629878" cy="2228193"/>
            <a:chOff x="0" y="0"/>
            <a:chExt cx="23629877" cy="2228192"/>
          </a:xfrm>
        </p:grpSpPr>
        <p:pic>
          <p:nvPicPr>
            <p:cNvPr id="268"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69"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71" name="THE PROVISION AND EXALTATION OF CHRIST (20-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THE PROVISION AND EXALTATION OF CHRIST (20-23)</a:t>
            </a:r>
          </a:p>
        </p:txBody>
      </p:sp>
      <p:sp>
        <p:nvSpPr>
          <p:cNvPr id="272" name="Text Box 8"/>
          <p:cNvSpPr txBox="1"/>
          <p:nvPr/>
        </p:nvSpPr>
        <p:spPr>
          <a:xfrm>
            <a:off x="844333" y="7005730"/>
            <a:ext cx="7820658" cy="61491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1:22–23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22</a:t>
            </a:r>
            <a:r>
              <a:t> And He put all </a:t>
            </a:r>
            <a:r>
              <a:rPr i="1"/>
              <a:t>things</a:t>
            </a:r>
            <a:r>
              <a:t> under His feet, and gave Him </a:t>
            </a:r>
            <a:r>
              <a:rPr i="1"/>
              <a:t>to be</a:t>
            </a:r>
            <a:r>
              <a:t> head over all </a:t>
            </a:r>
            <a:r>
              <a:rPr i="1"/>
              <a:t>things</a:t>
            </a:r>
            <a:r>
              <a:t> to the church, </a:t>
            </a:r>
            <a:r>
              <a:rPr baseline="31999"/>
              <a:t>23</a:t>
            </a:r>
            <a:r>
              <a:t> which is His body, the fullness of Him who fills all in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7">
                                            <p:txEl>
                                              <p:pRg st="1" end="1"/>
                                            </p:txEl>
                                          </p:spTgt>
                                        </p:tgtEl>
                                        <p:attrNameLst>
                                          <p:attrName>style.visibility</p:attrName>
                                        </p:attrNameLst>
                                      </p:cBhvr>
                                      <p:to>
                                        <p:strVal val="visible"/>
                                      </p:to>
                                    </p:set>
                                    <p:animEffect filter="wipe(left)" transition="in">
                                      <p:cBhvr>
                                        <p:cTn id="7" dur="2250"/>
                                        <p:tgtEl>
                                          <p:spTgt spid="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7">
                                            <p:txEl>
                                              <p:pRg st="2" end="2"/>
                                            </p:txEl>
                                          </p:spTgt>
                                        </p:tgtEl>
                                        <p:attrNameLst>
                                          <p:attrName>style.visibility</p:attrName>
                                        </p:attrNameLst>
                                      </p:cBhvr>
                                      <p:to>
                                        <p:strVal val="visible"/>
                                      </p:to>
                                    </p:set>
                                    <p:animEffect filter="wipe(left)" transition="in">
                                      <p:cBhvr>
                                        <p:cTn id="12" dur="2250"/>
                                        <p:tgtEl>
                                          <p:spTgt spid="26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75" name="Paul was a prisoner at the time he wrote this letter (Eph. 3:1; 4:1; 6:20).…"/>
          <p:cNvSpPr txBox="1"/>
          <p:nvPr/>
        </p:nvSpPr>
        <p:spPr>
          <a:xfrm>
            <a:off x="9184657" y="3861604"/>
            <a:ext cx="14982213" cy="90709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"and gave Him </a:t>
            </a:r>
            <a:r>
              <a:rPr i="1"/>
              <a:t>to be</a:t>
            </a:r>
            <a:r>
              <a:t> head over all </a:t>
            </a:r>
            <a:r>
              <a:rPr i="1"/>
              <a:t>things</a:t>
            </a:r>
            <a:r>
              <a:t> to the church" (v. 22)</a:t>
            </a:r>
          </a:p>
          <a:p>
            <a:pPr marL="1062274" indent="-605074" defTabSz="821531">
              <a:lnSpc>
                <a:spcPct val="100000"/>
              </a:lnSpc>
              <a:spcBef>
                <a:spcPts val="1100"/>
              </a:spcBef>
              <a:buSzPct val="60000"/>
              <a:buBlip>
                <a:blip r:embed="rId4"/>
              </a:buBlip>
              <a:defRPr>
                <a:solidFill>
                  <a:srgbClr val="000000"/>
                </a:solidFill>
                <a:latin typeface="Century Gothic"/>
                <a:ea typeface="Century Gothic"/>
                <a:cs typeface="Century Gothic"/>
                <a:sym typeface="Century Gothic"/>
              </a:defRPr>
            </a:pPr>
            <a:r>
              <a:t>Because of this supreme authority, Christ is designated as the head "to the church," meaning he is the ultimate source of direction and power for his people (ch. 3:21; Mat. 16:18; Ac. 20:28; Col. 1:18, 24; 3:15; 1 Tim. 3:15; Heb. 12:22–24). </a:t>
            </a:r>
          </a:p>
        </p:txBody>
      </p:sp>
      <p:grpSp>
        <p:nvGrpSpPr>
          <p:cNvPr id="278" name="Group"/>
          <p:cNvGrpSpPr/>
          <p:nvPr/>
        </p:nvGrpSpPr>
        <p:grpSpPr>
          <a:xfrm>
            <a:off x="377061" y="851"/>
            <a:ext cx="23629878" cy="2228193"/>
            <a:chOff x="0" y="0"/>
            <a:chExt cx="23629877" cy="2228192"/>
          </a:xfrm>
        </p:grpSpPr>
        <p:pic>
          <p:nvPicPr>
            <p:cNvPr id="276"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77"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79" name="CHRIST: HEAD OF HIS CHURCH / BODY (22-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CHRIST: HEAD OF HIS CHURCH / BODY (22-23)</a:t>
            </a:r>
          </a:p>
        </p:txBody>
      </p:sp>
      <p:sp>
        <p:nvSpPr>
          <p:cNvPr id="280" name="Text Box 8"/>
          <p:cNvSpPr txBox="1"/>
          <p:nvPr/>
        </p:nvSpPr>
        <p:spPr>
          <a:xfrm>
            <a:off x="844333" y="7005730"/>
            <a:ext cx="7820658" cy="61491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1:22–23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22</a:t>
            </a:r>
            <a:r>
              <a:t> And He put all </a:t>
            </a:r>
            <a:r>
              <a:rPr i="1"/>
              <a:t>things</a:t>
            </a:r>
            <a:r>
              <a:t> under His feet, and gave Him </a:t>
            </a:r>
            <a:r>
              <a:rPr i="1"/>
              <a:t>to be</a:t>
            </a:r>
            <a:r>
              <a:t> head over all </a:t>
            </a:r>
            <a:r>
              <a:rPr i="1"/>
              <a:t>things</a:t>
            </a:r>
            <a:r>
              <a:t> to the church, </a:t>
            </a:r>
            <a:r>
              <a:rPr baseline="31999"/>
              <a:t>23</a:t>
            </a:r>
            <a:r>
              <a:t> which is His body, the fullness of Him who fills all in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5">
                                            <p:txEl>
                                              <p:pRg st="1" end="1"/>
                                            </p:txEl>
                                          </p:spTgt>
                                        </p:tgtEl>
                                        <p:attrNameLst>
                                          <p:attrName>style.visibility</p:attrName>
                                        </p:attrNameLst>
                                      </p:cBhvr>
                                      <p:to>
                                        <p:strVal val="visible"/>
                                      </p:to>
                                    </p:set>
                                    <p:animEffect filter="wipe(left)" transition="in">
                                      <p:cBhvr>
                                        <p:cTn id="7" dur="2250"/>
                                        <p:tgtEl>
                                          <p:spTgt spid="27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83" name="Paul was a prisoner at the time he wrote this letter (Eph. 3:1; 4:1; 6:20).…"/>
          <p:cNvSpPr txBox="1"/>
          <p:nvPr/>
        </p:nvSpPr>
        <p:spPr>
          <a:xfrm>
            <a:off x="9184657" y="3861604"/>
            <a:ext cx="1498221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"and gave Him </a:t>
            </a:r>
            <a:r>
              <a:rPr i="1"/>
              <a:t>to be</a:t>
            </a:r>
            <a:r>
              <a:t> head over all </a:t>
            </a:r>
            <a:r>
              <a:rPr i="1"/>
              <a:t>things</a:t>
            </a:r>
            <a:r>
              <a:t> to the church" (v. 22)</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As a body needs a head for life and direction, the church needs Christ’s authority to guide and empower its actions, ministries, and purpose in the world (Eph. 5:24; 1 Cor. 12:12-27). </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Christ, through His body (the church), fulfills His purposes in the world (1 Tim 3:15; Mat. 5:13-16; Phili. 2:15,16). </a:t>
            </a:r>
          </a:p>
        </p:txBody>
      </p:sp>
      <p:grpSp>
        <p:nvGrpSpPr>
          <p:cNvPr id="286" name="Group"/>
          <p:cNvGrpSpPr/>
          <p:nvPr/>
        </p:nvGrpSpPr>
        <p:grpSpPr>
          <a:xfrm>
            <a:off x="377061" y="851"/>
            <a:ext cx="23629878" cy="2228193"/>
            <a:chOff x="0" y="0"/>
            <a:chExt cx="23629877" cy="2228192"/>
          </a:xfrm>
        </p:grpSpPr>
        <p:pic>
          <p:nvPicPr>
            <p:cNvPr id="284"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85"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87" name="CHRIST: HEAD OF HIS CHURCH / BODY (22-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CHRIST: HEAD OF HIS CHURCH / BODY (22-23)</a:t>
            </a:r>
          </a:p>
        </p:txBody>
      </p:sp>
      <p:sp>
        <p:nvSpPr>
          <p:cNvPr id="288" name="Text Box 8"/>
          <p:cNvSpPr txBox="1"/>
          <p:nvPr/>
        </p:nvSpPr>
        <p:spPr>
          <a:xfrm>
            <a:off x="844333" y="7005730"/>
            <a:ext cx="7820658" cy="61491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1:22–23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22</a:t>
            </a:r>
            <a:r>
              <a:t> And He put all </a:t>
            </a:r>
            <a:r>
              <a:rPr i="1"/>
              <a:t>things</a:t>
            </a:r>
            <a:r>
              <a:t> under His feet, and gave Him </a:t>
            </a:r>
            <a:r>
              <a:rPr i="1"/>
              <a:t>to be</a:t>
            </a:r>
            <a:r>
              <a:t> head over all </a:t>
            </a:r>
            <a:r>
              <a:rPr i="1"/>
              <a:t>things</a:t>
            </a:r>
            <a:r>
              <a:t> to the church, </a:t>
            </a:r>
            <a:r>
              <a:rPr baseline="31999"/>
              <a:t>23</a:t>
            </a:r>
            <a:r>
              <a:t> which is His body, the fullness of Him who fills all in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3">
                                            <p:txEl>
                                              <p:pRg st="2" end="2"/>
                                            </p:txEl>
                                          </p:spTgt>
                                        </p:tgtEl>
                                        <p:attrNameLst>
                                          <p:attrName>style.visibility</p:attrName>
                                        </p:attrNameLst>
                                      </p:cBhvr>
                                      <p:to>
                                        <p:strVal val="visible"/>
                                      </p:to>
                                    </p:set>
                                    <p:animEffect filter="wipe(left)" transition="in">
                                      <p:cBhvr>
                                        <p:cTn id="7" dur="2250"/>
                                        <p:tgtEl>
                                          <p:spTgt spid="28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159" name="Slide Number"/>
          <p:cNvSpPr txBox="1"/>
          <p:nvPr>
            <p:ph type="sldNum" sz="quarter" idx="4294967295"/>
          </p:nvPr>
        </p:nvSpPr>
        <p:spPr>
          <a:xfrm>
            <a:off x="23446333" y="106894"/>
            <a:ext cx="4318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grpSp>
        <p:nvGrpSpPr>
          <p:cNvPr id="162" name="Group"/>
          <p:cNvGrpSpPr/>
          <p:nvPr/>
        </p:nvGrpSpPr>
        <p:grpSpPr>
          <a:xfrm>
            <a:off x="377061" y="851"/>
            <a:ext cx="23629878" cy="2228193"/>
            <a:chOff x="0" y="0"/>
            <a:chExt cx="23629877" cy="2228192"/>
          </a:xfrm>
        </p:grpSpPr>
        <p:pic>
          <p:nvPicPr>
            <p:cNvPr id="160"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161"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163" name="Rounded Rectangle"/>
          <p:cNvSpPr/>
          <p:nvPr/>
        </p:nvSpPr>
        <p:spPr>
          <a:xfrm>
            <a:off x="12747063" y="2515084"/>
            <a:ext cx="11266060" cy="10460025"/>
          </a:xfrm>
          <a:prstGeom prst="roundRect">
            <a:avLst>
              <a:gd name="adj" fmla="val 5269"/>
            </a:avLst>
          </a:prstGeom>
          <a:solidFill>
            <a:srgbClr val="808785">
              <a:alpha val="81622"/>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64" name="All Spiritual Blessings are In Christ (1:3)…"/>
          <p:cNvSpPr txBox="1"/>
          <p:nvPr/>
        </p:nvSpPr>
        <p:spPr>
          <a:xfrm>
            <a:off x="12755221" y="2642759"/>
            <a:ext cx="10893209" cy="1013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228600" defTabSz="457200">
              <a:lnSpc>
                <a:spcPct val="100000"/>
              </a:lnSpc>
              <a:spcBef>
                <a:spcPts val="1200"/>
              </a:spcBef>
              <a:buSzPct val="80000"/>
              <a:buBlip>
                <a:blip r:embed="rId5"/>
              </a:buBlip>
              <a:defRPr b="1" sz="69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All Spiritual Blessings are In Christ (1:3)</a:t>
            </a:r>
          </a:p>
          <a:p>
            <a:pPr marL="1371600" indent="-228600" defTabSz="457200">
              <a:lnSpc>
                <a:spcPct val="100000"/>
              </a:lnSpc>
              <a:spcBef>
                <a:spcPts val="2300"/>
              </a:spcBef>
              <a:buSzPct val="80000"/>
              <a:buBlip>
                <a:blip r:embed="rId5"/>
              </a:buBlip>
              <a:defRPr sz="61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He chose us in him (1:4)  </a:t>
            </a:r>
          </a:p>
          <a:p>
            <a:pPr marL="1371600" indent="-228600" defTabSz="457200">
              <a:lnSpc>
                <a:spcPct val="100000"/>
              </a:lnSpc>
              <a:spcBef>
                <a:spcPts val="2300"/>
              </a:spcBef>
              <a:buSzPct val="80000"/>
              <a:buBlip>
                <a:blip r:embed="rId5"/>
              </a:buBlip>
              <a:defRPr sz="61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Adopted as Sons (1:5)  </a:t>
            </a:r>
          </a:p>
          <a:p>
            <a:pPr marL="1371600" indent="-228600" defTabSz="457200">
              <a:lnSpc>
                <a:spcPct val="100000"/>
              </a:lnSpc>
              <a:spcBef>
                <a:spcPts val="2300"/>
              </a:spcBef>
              <a:buSzPct val="80000"/>
              <a:buBlip>
                <a:blip r:embed="rId5"/>
              </a:buBlip>
              <a:defRPr sz="61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Accepted In Christ (1:6)  </a:t>
            </a:r>
          </a:p>
          <a:p>
            <a:pPr marL="1371600" indent="-228600" defTabSz="457200">
              <a:lnSpc>
                <a:spcPct val="100000"/>
              </a:lnSpc>
              <a:spcBef>
                <a:spcPts val="2300"/>
              </a:spcBef>
              <a:buSzPct val="80000"/>
              <a:buBlip>
                <a:blip r:embed="rId5"/>
              </a:buBlip>
              <a:defRPr sz="61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Redemption &amp; Forgiveness (1:7,8)  </a:t>
            </a:r>
          </a:p>
          <a:p>
            <a:pPr marL="1371600" indent="-228600" defTabSz="457200">
              <a:lnSpc>
                <a:spcPct val="100000"/>
              </a:lnSpc>
              <a:spcBef>
                <a:spcPts val="2300"/>
              </a:spcBef>
              <a:buSzPct val="80000"/>
              <a:buBlip>
                <a:blip r:embed="rId5"/>
              </a:buBlip>
              <a:defRPr sz="61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Obtained An Inheritance (1:11-14)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91" name="Paul was a prisoner at the time he wrote this letter (Eph. 3:1; 4:1; 6:20).…"/>
          <p:cNvSpPr txBox="1"/>
          <p:nvPr/>
        </p:nvSpPr>
        <p:spPr>
          <a:xfrm>
            <a:off x="9184657" y="3861604"/>
            <a:ext cx="1498221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b="1" sz="6000">
                <a:solidFill>
                  <a:srgbClr val="000000"/>
                </a:solidFill>
                <a:latin typeface="Century Gothic"/>
                <a:ea typeface="Century Gothic"/>
                <a:cs typeface="Century Gothic"/>
                <a:sym typeface="Century Gothic"/>
              </a:defRPr>
            </a:pPr>
            <a:r>
              <a:t>"His body, the fullness of Him who fills all in all" (v. 23)</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The church is the vessel that is "filled" with all that the Father provides in Christ (1 Cor. 12:12-27). </a:t>
            </a:r>
          </a:p>
          <a:p>
            <a:pPr marL="1062274" indent="-605074" defTabSz="821531">
              <a:lnSpc>
                <a:spcPct val="100000"/>
              </a:lnSpc>
              <a:spcBef>
                <a:spcPts val="1100"/>
              </a:spcBef>
              <a:buSzPct val="60000"/>
              <a:buBlip>
                <a:blip r:embed="rId4"/>
              </a:buBlip>
              <a:defRPr sz="6000">
                <a:solidFill>
                  <a:srgbClr val="000000"/>
                </a:solidFill>
                <a:latin typeface="Century Gothic"/>
                <a:ea typeface="Century Gothic"/>
                <a:cs typeface="Century Gothic"/>
                <a:sym typeface="Century Gothic"/>
              </a:defRPr>
            </a:pPr>
            <a:r>
              <a:t>The church is the primary recipient and steward of that fullness, as Paul’s prayer that the believers be "filled with all the fullness of God" (Eph 1:3; 3:19; cf. Col. 1:19; 2:9).</a:t>
            </a:r>
          </a:p>
        </p:txBody>
      </p:sp>
      <p:grpSp>
        <p:nvGrpSpPr>
          <p:cNvPr id="294" name="Group"/>
          <p:cNvGrpSpPr/>
          <p:nvPr/>
        </p:nvGrpSpPr>
        <p:grpSpPr>
          <a:xfrm>
            <a:off x="377061" y="851"/>
            <a:ext cx="23629878" cy="2228193"/>
            <a:chOff x="0" y="0"/>
            <a:chExt cx="23629877" cy="2228192"/>
          </a:xfrm>
        </p:grpSpPr>
        <p:pic>
          <p:nvPicPr>
            <p:cNvPr id="292" name="pasted-movie.png" descr="pasted-movie.png"/>
            <p:cNvPicPr>
              <a:picLocks noChangeAspect="1"/>
            </p:cNvPicPr>
            <p:nvPr/>
          </p:nvPicPr>
          <p:blipFill>
            <a:blip r:embed="rId5">
              <a:extLst/>
            </a:blip>
            <a:stretch>
              <a:fillRect/>
            </a:stretch>
          </p:blipFill>
          <p:spPr>
            <a:xfrm>
              <a:off x="227455" y="172575"/>
              <a:ext cx="23174967" cy="2055618"/>
            </a:xfrm>
            <a:prstGeom prst="rect">
              <a:avLst/>
            </a:prstGeom>
            <a:ln w="12700" cap="flat">
              <a:noFill/>
              <a:miter lim="400000"/>
            </a:ln>
            <a:effectLst/>
          </p:spPr>
        </p:pic>
        <p:pic>
          <p:nvPicPr>
            <p:cNvPr id="293" name="pasted-movie.png" descr="pasted-movie.png"/>
            <p:cNvPicPr>
              <a:picLocks noChangeAspect="1"/>
            </p:cNvPicPr>
            <p:nvPr/>
          </p:nvPicPr>
          <p:blipFill>
            <a:blip r:embed="rId6">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95" name="CHRIST: HEAD OF HIS CHURCH / BODY (22-23)"/>
          <p:cNvSpPr txBox="1"/>
          <p:nvPr/>
        </p:nvSpPr>
        <p:spPr>
          <a:xfrm>
            <a:off x="801169" y="2777461"/>
            <a:ext cx="22781663"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CHRIST: HEAD OF HIS CHURCH / BODY (22-23)</a:t>
            </a:r>
          </a:p>
        </p:txBody>
      </p:sp>
      <p:sp>
        <p:nvSpPr>
          <p:cNvPr id="296" name="Text Box 8"/>
          <p:cNvSpPr txBox="1"/>
          <p:nvPr/>
        </p:nvSpPr>
        <p:spPr>
          <a:xfrm>
            <a:off x="844333" y="7005730"/>
            <a:ext cx="7820658" cy="6149171"/>
          </a:xfrm>
          <a:prstGeom prst="rect">
            <a:avLst/>
          </a:prstGeom>
          <a:solidFill>
            <a:srgbClr val="000000">
              <a:alpha val="42960"/>
            </a:srgbClr>
          </a:solidFill>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1:22–23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22</a:t>
            </a:r>
            <a:r>
              <a:t> And He put all </a:t>
            </a:r>
            <a:r>
              <a:rPr i="1"/>
              <a:t>things</a:t>
            </a:r>
            <a:r>
              <a:t> under His feet, and gave Him </a:t>
            </a:r>
            <a:r>
              <a:rPr i="1"/>
              <a:t>to be</a:t>
            </a:r>
            <a:r>
              <a:t> head over all </a:t>
            </a:r>
            <a:r>
              <a:rPr i="1"/>
              <a:t>things</a:t>
            </a:r>
            <a:r>
              <a:t> to the church, </a:t>
            </a:r>
            <a:r>
              <a:rPr baseline="31999"/>
              <a:t>23</a:t>
            </a:r>
            <a:r>
              <a:t> which is His body, the fullness of Him who fills all in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wipe(left)" transition="in">
                                      <p:cBhvr>
                                        <p:cTn id="7" dur="225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wipe(left)" transition="in">
                                      <p:cBhvr>
                                        <p:cTn id="12" dur="2250"/>
                                        <p:tgtEl>
                                          <p:spTgt spid="2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299" name="Slide Number"/>
          <p:cNvSpPr txBox="1"/>
          <p:nvPr>
            <p:ph type="sldNum" sz="quarter" idx="4294967295"/>
          </p:nvPr>
        </p:nvSpPr>
        <p:spPr>
          <a:xfrm>
            <a:off x="23287583"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300" name="All spiritual blessings are found only in Christ, given only to those who are in Christ, and are of much greater value than anything this temporal, material world can ever provide Matthew 16:24-26."/>
          <p:cNvSpPr txBox="1"/>
          <p:nvPr/>
        </p:nvSpPr>
        <p:spPr>
          <a:xfrm>
            <a:off x="12856042" y="2820118"/>
            <a:ext cx="11013100" cy="10274301"/>
          </a:xfrm>
          <a:prstGeom prst="rect">
            <a:avLst/>
          </a:prstGeom>
          <a:solidFill>
            <a:srgbClr val="000000">
              <a:alpha val="3805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642937">
              <a:lnSpc>
                <a:spcPct val="100000"/>
              </a:lnSpc>
              <a:spcBef>
                <a:spcPts val="0"/>
              </a:spcBef>
              <a:defRPr sz="73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All spiritual blessings are found only in Christ, given only to those who are in Christ, and are of much greater value than anything this temporal, material world can ever provide</a:t>
            </a:r>
            <a:br/>
            <a:r>
              <a:t>Matthew 16:24-26.</a:t>
            </a:r>
          </a:p>
        </p:txBody>
      </p:sp>
      <p:grpSp>
        <p:nvGrpSpPr>
          <p:cNvPr id="303" name="Group"/>
          <p:cNvGrpSpPr/>
          <p:nvPr/>
        </p:nvGrpSpPr>
        <p:grpSpPr>
          <a:xfrm>
            <a:off x="377061" y="851"/>
            <a:ext cx="23629878" cy="2228193"/>
            <a:chOff x="0" y="0"/>
            <a:chExt cx="23629877" cy="2228192"/>
          </a:xfrm>
        </p:grpSpPr>
        <p:pic>
          <p:nvPicPr>
            <p:cNvPr id="301"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302"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extLst/>
          </a:blip>
          <a:stretch>
            <a:fillRect/>
          </a:stretch>
        </p:blipFill>
        <p:spPr>
          <a:xfrm>
            <a:off x="3548" y="-10866"/>
            <a:ext cx="24415403" cy="13737733"/>
          </a:xfrm>
          <a:prstGeom prst="rect">
            <a:avLst/>
          </a:prstGeom>
          <a:ln w="12700">
            <a:miter lim="400000"/>
          </a:ln>
        </p:spPr>
      </p:pic>
      <p:pic>
        <p:nvPicPr>
          <p:cNvPr id="306" name="Image" descr="Image"/>
          <p:cNvPicPr>
            <a:picLocks noChangeAspect="1"/>
          </p:cNvPicPr>
          <p:nvPr/>
        </p:nvPicPr>
        <p:blipFill>
          <a:blip r:embed="rId3">
            <a:extLst/>
          </a:blip>
          <a:stretch>
            <a:fillRect/>
          </a:stretch>
        </p:blipFill>
        <p:spPr>
          <a:xfrm>
            <a:off x="255038" y="1273806"/>
            <a:ext cx="12446001" cy="12446001"/>
          </a:xfrm>
          <a:prstGeom prst="rect">
            <a:avLst/>
          </a:prstGeom>
          <a:ln w="12700">
            <a:miter lim="400000"/>
          </a:ln>
        </p:spPr>
      </p:pic>
      <p:grpSp>
        <p:nvGrpSpPr>
          <p:cNvPr id="309" name="Group"/>
          <p:cNvGrpSpPr/>
          <p:nvPr/>
        </p:nvGrpSpPr>
        <p:grpSpPr>
          <a:xfrm>
            <a:off x="377061" y="851"/>
            <a:ext cx="23629878" cy="2228193"/>
            <a:chOff x="0" y="0"/>
            <a:chExt cx="23629877" cy="2228192"/>
          </a:xfrm>
        </p:grpSpPr>
        <p:pic>
          <p:nvPicPr>
            <p:cNvPr id="307" name="pasted-movie.png" descr="pasted-movie.png"/>
            <p:cNvPicPr>
              <a:picLocks noChangeAspect="1"/>
            </p:cNvPicPr>
            <p:nvPr/>
          </p:nvPicPr>
          <p:blipFill>
            <a:blip r:embed="rId4">
              <a:extLst/>
            </a:blip>
            <a:stretch>
              <a:fillRect/>
            </a:stretch>
          </p:blipFill>
          <p:spPr>
            <a:xfrm>
              <a:off x="227455" y="172575"/>
              <a:ext cx="23174967" cy="2055618"/>
            </a:xfrm>
            <a:prstGeom prst="rect">
              <a:avLst/>
            </a:prstGeom>
            <a:ln w="12700" cap="flat">
              <a:noFill/>
              <a:miter lim="400000"/>
            </a:ln>
            <a:effectLst/>
          </p:spPr>
        </p:pic>
        <p:pic>
          <p:nvPicPr>
            <p:cNvPr id="308" name="pasted-movie.png" descr="pasted-movie.png"/>
            <p:cNvPicPr>
              <a:picLocks noChangeAspect="1"/>
            </p:cNvPicPr>
            <p:nvPr/>
          </p:nvPicPr>
          <p:blipFill>
            <a:blip r:embed="rId5">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310" name="May we understand the immense wealth and glory we possess as God's treasured possession."/>
          <p:cNvSpPr txBox="1"/>
          <p:nvPr/>
        </p:nvSpPr>
        <p:spPr>
          <a:xfrm>
            <a:off x="12967971" y="6297219"/>
            <a:ext cx="10967855" cy="6578601"/>
          </a:xfrm>
          <a:prstGeom prst="rect">
            <a:avLst/>
          </a:prstGeom>
          <a:solidFill>
            <a:srgbClr val="000000">
              <a:alpha val="3805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642937">
              <a:lnSpc>
                <a:spcPct val="100000"/>
              </a:lnSpc>
              <a:spcBef>
                <a:spcPts val="2400"/>
              </a:spcBef>
              <a:defRPr sz="84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lvl1pPr>
          </a:lstStyle>
          <a:p>
            <a:pPr/>
            <a:r>
              <a:t>May we understand the immense wealth and glory we possess as God's treasured possession.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descr="Image"/>
          <p:cNvPicPr>
            <a:picLocks noChangeAspect="1"/>
          </p:cNvPicPr>
          <p:nvPr/>
        </p:nvPicPr>
        <p:blipFill>
          <a:blip r:embed="rId2">
            <a:extLst/>
          </a:blip>
          <a:stretch>
            <a:fillRect/>
          </a:stretch>
        </p:blipFill>
        <p:spPr>
          <a:xfrm>
            <a:off x="3548" y="-10866"/>
            <a:ext cx="24415403" cy="13737733"/>
          </a:xfrm>
          <a:prstGeom prst="rect">
            <a:avLst/>
          </a:prstGeom>
          <a:ln w="12700">
            <a:miter lim="400000"/>
          </a:ln>
        </p:spPr>
      </p:pic>
      <p:pic>
        <p:nvPicPr>
          <p:cNvPr id="313" name="Image" descr="Image"/>
          <p:cNvPicPr>
            <a:picLocks noChangeAspect="1"/>
          </p:cNvPicPr>
          <p:nvPr/>
        </p:nvPicPr>
        <p:blipFill>
          <a:blip r:embed="rId3">
            <a:extLst/>
          </a:blip>
          <a:stretch>
            <a:fillRect/>
          </a:stretch>
        </p:blipFill>
        <p:spPr>
          <a:xfrm>
            <a:off x="255038" y="1273806"/>
            <a:ext cx="12446001" cy="12446001"/>
          </a:xfrm>
          <a:prstGeom prst="rect">
            <a:avLst/>
          </a:prstGeom>
          <a:ln w="12700">
            <a:miter lim="400000"/>
          </a:ln>
        </p:spPr>
      </p:pic>
      <p:grpSp>
        <p:nvGrpSpPr>
          <p:cNvPr id="316" name="Group"/>
          <p:cNvGrpSpPr/>
          <p:nvPr/>
        </p:nvGrpSpPr>
        <p:grpSpPr>
          <a:xfrm>
            <a:off x="377061" y="851"/>
            <a:ext cx="23629878" cy="2228193"/>
            <a:chOff x="0" y="0"/>
            <a:chExt cx="23629877" cy="2228192"/>
          </a:xfrm>
        </p:grpSpPr>
        <p:pic>
          <p:nvPicPr>
            <p:cNvPr id="314" name="pasted-movie.png" descr="pasted-movie.png"/>
            <p:cNvPicPr>
              <a:picLocks noChangeAspect="1"/>
            </p:cNvPicPr>
            <p:nvPr/>
          </p:nvPicPr>
          <p:blipFill>
            <a:blip r:embed="rId4">
              <a:extLst/>
            </a:blip>
            <a:stretch>
              <a:fillRect/>
            </a:stretch>
          </p:blipFill>
          <p:spPr>
            <a:xfrm>
              <a:off x="227455" y="172575"/>
              <a:ext cx="23174967" cy="2055618"/>
            </a:xfrm>
            <a:prstGeom prst="rect">
              <a:avLst/>
            </a:prstGeom>
            <a:ln w="12700" cap="flat">
              <a:noFill/>
              <a:miter lim="400000"/>
            </a:ln>
            <a:effectLst/>
          </p:spPr>
        </p:pic>
        <p:pic>
          <p:nvPicPr>
            <p:cNvPr id="315" name="pasted-movie.png" descr="pasted-movie.png"/>
            <p:cNvPicPr>
              <a:picLocks noChangeAspect="1"/>
            </p:cNvPicPr>
            <p:nvPr/>
          </p:nvPicPr>
          <p:blipFill>
            <a:blip r:embed="rId5">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317" name="Through a deeper understanding of God’s grace, will, and power, we can be strengthened and more confident of our glorious future which is guaranteed all the faithful IN CHRIST."/>
          <p:cNvSpPr txBox="1"/>
          <p:nvPr/>
        </p:nvSpPr>
        <p:spPr>
          <a:xfrm>
            <a:off x="12936394" y="4702625"/>
            <a:ext cx="11176608" cy="8737601"/>
          </a:xfrm>
          <a:prstGeom prst="rect">
            <a:avLst/>
          </a:prstGeom>
          <a:solidFill>
            <a:srgbClr val="000000">
              <a:alpha val="3805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642937">
              <a:lnSpc>
                <a:spcPct val="100000"/>
              </a:lnSpc>
              <a:spcBef>
                <a:spcPts val="0"/>
              </a:spcBef>
              <a:defRPr sz="70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lvl1pPr>
          </a:lstStyle>
          <a:p>
            <a:pPr/>
            <a:r>
              <a:t>Through a deeper understanding of God’s grace, will, and power, we can be strengthened and more confident of our glorious future which is guaranteed all the faithful IN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320" name="Slide Number"/>
          <p:cNvSpPr txBox="1"/>
          <p:nvPr>
            <p:ph type="sldNum" sz="quarter" idx="4294967295"/>
          </p:nvPr>
        </p:nvSpPr>
        <p:spPr>
          <a:xfrm>
            <a:off x="23287583"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grpSp>
        <p:nvGrpSpPr>
          <p:cNvPr id="323" name="Group"/>
          <p:cNvGrpSpPr/>
          <p:nvPr/>
        </p:nvGrpSpPr>
        <p:grpSpPr>
          <a:xfrm>
            <a:off x="377061" y="851"/>
            <a:ext cx="23629878" cy="2228193"/>
            <a:chOff x="0" y="0"/>
            <a:chExt cx="23629877" cy="2228192"/>
          </a:xfrm>
        </p:grpSpPr>
        <p:pic>
          <p:nvPicPr>
            <p:cNvPr id="321"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322"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324" name="If you are NOT in Christ, do you realize the immense poverty you are in and the hopelessness you should feel?  John 8:34; Mat. 11:28-30"/>
          <p:cNvSpPr txBox="1"/>
          <p:nvPr/>
        </p:nvSpPr>
        <p:spPr>
          <a:xfrm>
            <a:off x="377061" y="9730026"/>
            <a:ext cx="23629879" cy="3187701"/>
          </a:xfrm>
          <a:prstGeom prst="rect">
            <a:avLst/>
          </a:prstGeom>
          <a:solidFill>
            <a:srgbClr val="000000">
              <a:alpha val="38053"/>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642937">
              <a:lnSpc>
                <a:spcPct val="100000"/>
              </a:lnSpc>
              <a:spcBef>
                <a:spcPts val="2400"/>
              </a:spcBef>
              <a:defRPr b="1" sz="6600">
                <a:solidFill>
                  <a:srgbClr val="FFFFFF"/>
                </a:solidFill>
                <a:effectLst>
                  <a:outerShdw sx="100000" sy="100000" kx="0" ky="0" algn="b" rotWithShape="0" blurRad="50800" dist="63500" dir="2416854">
                    <a:srgbClr val="000000"/>
                  </a:outerShdw>
                </a:effectLst>
                <a:latin typeface="Century Gothic"/>
                <a:ea typeface="Century Gothic"/>
                <a:cs typeface="Century Gothic"/>
                <a:sym typeface="Century Gothic"/>
              </a:defRPr>
            </a:pPr>
            <a:r>
              <a:t>If you are NOT in Christ, do you realize the immense poverty you are in and the hopelessness you should feel? </a:t>
            </a:r>
            <a:br/>
            <a:r>
              <a:t>John 8:34; Mat. 11:28-30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olidFill>
      </p:bgPr>
    </p:bg>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2">
            <a:extLst/>
          </a:blip>
          <a:srcRect l="7922" t="0" r="0" b="0"/>
          <a:stretch>
            <a:fillRect/>
          </a:stretch>
        </p:blipFill>
        <p:spPr>
          <a:xfrm>
            <a:off x="15477469" y="0"/>
            <a:ext cx="8866495" cy="13716001"/>
          </a:xfrm>
          <a:custGeom>
            <a:avLst/>
            <a:gdLst/>
            <a:ahLst/>
            <a:cxnLst>
              <a:cxn ang="0">
                <a:pos x="wd2" y="hd2"/>
              </a:cxn>
              <a:cxn ang="5400000">
                <a:pos x="wd2" y="hd2"/>
              </a:cxn>
              <a:cxn ang="10800000">
                <a:pos x="wd2" y="hd2"/>
              </a:cxn>
              <a:cxn ang="16200000">
                <a:pos x="wd2" y="hd2"/>
              </a:cxn>
            </a:cxnLst>
            <a:rect l="0" t="0" r="r" b="b"/>
            <a:pathLst>
              <a:path w="21556" h="21600" fill="norm" stroke="1" extrusionOk="0">
                <a:moveTo>
                  <a:pt x="1611" y="0"/>
                </a:moveTo>
                <a:lnTo>
                  <a:pt x="1314" y="167"/>
                </a:lnTo>
                <a:cubicBezTo>
                  <a:pt x="1151" y="259"/>
                  <a:pt x="997" y="370"/>
                  <a:pt x="972" y="414"/>
                </a:cubicBezTo>
                <a:cubicBezTo>
                  <a:pt x="946" y="458"/>
                  <a:pt x="906" y="494"/>
                  <a:pt x="883" y="494"/>
                </a:cubicBezTo>
                <a:cubicBezTo>
                  <a:pt x="860" y="494"/>
                  <a:pt x="828" y="529"/>
                  <a:pt x="811" y="571"/>
                </a:cubicBezTo>
                <a:cubicBezTo>
                  <a:pt x="795" y="614"/>
                  <a:pt x="741" y="681"/>
                  <a:pt x="694" y="720"/>
                </a:cubicBezTo>
                <a:cubicBezTo>
                  <a:pt x="646" y="759"/>
                  <a:pt x="608" y="810"/>
                  <a:pt x="608" y="832"/>
                </a:cubicBezTo>
                <a:cubicBezTo>
                  <a:pt x="608" y="855"/>
                  <a:pt x="569" y="922"/>
                  <a:pt x="523" y="981"/>
                </a:cubicBezTo>
                <a:cubicBezTo>
                  <a:pt x="477" y="1040"/>
                  <a:pt x="416" y="1186"/>
                  <a:pt x="387" y="1306"/>
                </a:cubicBezTo>
                <a:cubicBezTo>
                  <a:pt x="358" y="1426"/>
                  <a:pt x="312" y="1570"/>
                  <a:pt x="285" y="1626"/>
                </a:cubicBezTo>
                <a:cubicBezTo>
                  <a:pt x="257" y="1682"/>
                  <a:pt x="231" y="1754"/>
                  <a:pt x="226" y="1786"/>
                </a:cubicBezTo>
                <a:cubicBezTo>
                  <a:pt x="166" y="2151"/>
                  <a:pt x="117" y="2511"/>
                  <a:pt x="119" y="2569"/>
                </a:cubicBezTo>
                <a:cubicBezTo>
                  <a:pt x="119" y="2585"/>
                  <a:pt x="133" y="2742"/>
                  <a:pt x="151" y="2918"/>
                </a:cubicBezTo>
                <a:cubicBezTo>
                  <a:pt x="171" y="3122"/>
                  <a:pt x="162" y="3342"/>
                  <a:pt x="126" y="3528"/>
                </a:cubicBezTo>
                <a:cubicBezTo>
                  <a:pt x="83" y="3754"/>
                  <a:pt x="28" y="4241"/>
                  <a:pt x="14" y="4514"/>
                </a:cubicBezTo>
                <a:cubicBezTo>
                  <a:pt x="9" y="4633"/>
                  <a:pt x="79" y="4980"/>
                  <a:pt x="115" y="5008"/>
                </a:cubicBezTo>
                <a:cubicBezTo>
                  <a:pt x="139" y="5027"/>
                  <a:pt x="149" y="5048"/>
                  <a:pt x="137" y="5056"/>
                </a:cubicBezTo>
                <a:cubicBezTo>
                  <a:pt x="125" y="5064"/>
                  <a:pt x="147" y="5233"/>
                  <a:pt x="185" y="5431"/>
                </a:cubicBezTo>
                <a:cubicBezTo>
                  <a:pt x="252" y="5778"/>
                  <a:pt x="254" y="6133"/>
                  <a:pt x="190" y="6174"/>
                </a:cubicBezTo>
                <a:cubicBezTo>
                  <a:pt x="173" y="6185"/>
                  <a:pt x="172" y="6238"/>
                  <a:pt x="187" y="6291"/>
                </a:cubicBezTo>
                <a:cubicBezTo>
                  <a:pt x="204" y="6348"/>
                  <a:pt x="194" y="6404"/>
                  <a:pt x="164" y="6428"/>
                </a:cubicBezTo>
                <a:cubicBezTo>
                  <a:pt x="136" y="6449"/>
                  <a:pt x="122" y="6517"/>
                  <a:pt x="134" y="6578"/>
                </a:cubicBezTo>
                <a:cubicBezTo>
                  <a:pt x="146" y="6639"/>
                  <a:pt x="118" y="6814"/>
                  <a:pt x="71" y="6966"/>
                </a:cubicBezTo>
                <a:cubicBezTo>
                  <a:pt x="-44" y="7346"/>
                  <a:pt x="-17" y="8030"/>
                  <a:pt x="138" y="8636"/>
                </a:cubicBezTo>
                <a:cubicBezTo>
                  <a:pt x="199" y="8875"/>
                  <a:pt x="249" y="9107"/>
                  <a:pt x="249" y="9152"/>
                </a:cubicBezTo>
                <a:cubicBezTo>
                  <a:pt x="249" y="9197"/>
                  <a:pt x="269" y="9256"/>
                  <a:pt x="292" y="9284"/>
                </a:cubicBezTo>
                <a:cubicBezTo>
                  <a:pt x="316" y="9311"/>
                  <a:pt x="357" y="9399"/>
                  <a:pt x="383" y="9479"/>
                </a:cubicBezTo>
                <a:cubicBezTo>
                  <a:pt x="448" y="9677"/>
                  <a:pt x="449" y="9678"/>
                  <a:pt x="488" y="9719"/>
                </a:cubicBezTo>
                <a:cubicBezTo>
                  <a:pt x="507" y="9739"/>
                  <a:pt x="512" y="9768"/>
                  <a:pt x="497" y="9783"/>
                </a:cubicBezTo>
                <a:cubicBezTo>
                  <a:pt x="482" y="9799"/>
                  <a:pt x="503" y="9886"/>
                  <a:pt x="544" y="9979"/>
                </a:cubicBezTo>
                <a:cubicBezTo>
                  <a:pt x="585" y="10071"/>
                  <a:pt x="625" y="10193"/>
                  <a:pt x="631" y="10249"/>
                </a:cubicBezTo>
                <a:cubicBezTo>
                  <a:pt x="638" y="10305"/>
                  <a:pt x="674" y="10402"/>
                  <a:pt x="714" y="10463"/>
                </a:cubicBezTo>
                <a:cubicBezTo>
                  <a:pt x="754" y="10525"/>
                  <a:pt x="786" y="10607"/>
                  <a:pt x="786" y="10646"/>
                </a:cubicBezTo>
                <a:cubicBezTo>
                  <a:pt x="786" y="10685"/>
                  <a:pt x="808" y="10743"/>
                  <a:pt x="835" y="10775"/>
                </a:cubicBezTo>
                <a:cubicBezTo>
                  <a:pt x="870" y="10818"/>
                  <a:pt x="867" y="10845"/>
                  <a:pt x="823" y="10880"/>
                </a:cubicBezTo>
                <a:cubicBezTo>
                  <a:pt x="772" y="10921"/>
                  <a:pt x="775" y="10924"/>
                  <a:pt x="844" y="10908"/>
                </a:cubicBezTo>
                <a:cubicBezTo>
                  <a:pt x="903" y="10893"/>
                  <a:pt x="935" y="10907"/>
                  <a:pt x="966" y="10960"/>
                </a:cubicBezTo>
                <a:cubicBezTo>
                  <a:pt x="989" y="10999"/>
                  <a:pt x="996" y="11051"/>
                  <a:pt x="981" y="11076"/>
                </a:cubicBezTo>
                <a:cubicBezTo>
                  <a:pt x="967" y="11100"/>
                  <a:pt x="980" y="11140"/>
                  <a:pt x="1010" y="11163"/>
                </a:cubicBezTo>
                <a:cubicBezTo>
                  <a:pt x="1040" y="11187"/>
                  <a:pt x="1054" y="11224"/>
                  <a:pt x="1041" y="11247"/>
                </a:cubicBezTo>
                <a:cubicBezTo>
                  <a:pt x="1028" y="11269"/>
                  <a:pt x="1030" y="11296"/>
                  <a:pt x="1045" y="11306"/>
                </a:cubicBezTo>
                <a:cubicBezTo>
                  <a:pt x="1073" y="11324"/>
                  <a:pt x="1093" y="11377"/>
                  <a:pt x="1110" y="11475"/>
                </a:cubicBezTo>
                <a:cubicBezTo>
                  <a:pt x="1114" y="11503"/>
                  <a:pt x="1136" y="11526"/>
                  <a:pt x="1156" y="11526"/>
                </a:cubicBezTo>
                <a:cubicBezTo>
                  <a:pt x="1220" y="11526"/>
                  <a:pt x="1270" y="11654"/>
                  <a:pt x="1227" y="11708"/>
                </a:cubicBezTo>
                <a:cubicBezTo>
                  <a:pt x="1201" y="11740"/>
                  <a:pt x="1203" y="11758"/>
                  <a:pt x="1232" y="11758"/>
                </a:cubicBezTo>
                <a:cubicBezTo>
                  <a:pt x="1308" y="11758"/>
                  <a:pt x="1456" y="11978"/>
                  <a:pt x="1470" y="12112"/>
                </a:cubicBezTo>
                <a:cubicBezTo>
                  <a:pt x="1478" y="12181"/>
                  <a:pt x="1508" y="12266"/>
                  <a:pt x="1538" y="12301"/>
                </a:cubicBezTo>
                <a:cubicBezTo>
                  <a:pt x="1568" y="12336"/>
                  <a:pt x="1592" y="12387"/>
                  <a:pt x="1592" y="12414"/>
                </a:cubicBezTo>
                <a:cubicBezTo>
                  <a:pt x="1592" y="12442"/>
                  <a:pt x="1622" y="12486"/>
                  <a:pt x="1659" y="12512"/>
                </a:cubicBezTo>
                <a:cubicBezTo>
                  <a:pt x="1759" y="12584"/>
                  <a:pt x="1833" y="12868"/>
                  <a:pt x="1761" y="12905"/>
                </a:cubicBezTo>
                <a:cubicBezTo>
                  <a:pt x="1729" y="12921"/>
                  <a:pt x="1702" y="12999"/>
                  <a:pt x="1700" y="13079"/>
                </a:cubicBezTo>
                <a:cubicBezTo>
                  <a:pt x="1697" y="13220"/>
                  <a:pt x="1659" y="13498"/>
                  <a:pt x="1615" y="13703"/>
                </a:cubicBezTo>
                <a:cubicBezTo>
                  <a:pt x="1603" y="13759"/>
                  <a:pt x="1582" y="13870"/>
                  <a:pt x="1567" y="13950"/>
                </a:cubicBezTo>
                <a:cubicBezTo>
                  <a:pt x="1552" y="14030"/>
                  <a:pt x="1532" y="14128"/>
                  <a:pt x="1523" y="14168"/>
                </a:cubicBezTo>
                <a:cubicBezTo>
                  <a:pt x="1500" y="14261"/>
                  <a:pt x="1455" y="15025"/>
                  <a:pt x="1441" y="15554"/>
                </a:cubicBezTo>
                <a:cubicBezTo>
                  <a:pt x="1435" y="15781"/>
                  <a:pt x="1416" y="15975"/>
                  <a:pt x="1399" y="15986"/>
                </a:cubicBezTo>
                <a:cubicBezTo>
                  <a:pt x="1382" y="15997"/>
                  <a:pt x="1387" y="16020"/>
                  <a:pt x="1408" y="16038"/>
                </a:cubicBezTo>
                <a:cubicBezTo>
                  <a:pt x="1429" y="16055"/>
                  <a:pt x="1433" y="16178"/>
                  <a:pt x="1417" y="16311"/>
                </a:cubicBezTo>
                <a:cubicBezTo>
                  <a:pt x="1402" y="16444"/>
                  <a:pt x="1405" y="16560"/>
                  <a:pt x="1426" y="16568"/>
                </a:cubicBezTo>
                <a:cubicBezTo>
                  <a:pt x="1447" y="16576"/>
                  <a:pt x="1453" y="16601"/>
                  <a:pt x="1441" y="16623"/>
                </a:cubicBezTo>
                <a:cubicBezTo>
                  <a:pt x="1428" y="16645"/>
                  <a:pt x="1414" y="16830"/>
                  <a:pt x="1410" y="17034"/>
                </a:cubicBezTo>
                <a:cubicBezTo>
                  <a:pt x="1406" y="17238"/>
                  <a:pt x="1383" y="17420"/>
                  <a:pt x="1360" y="17439"/>
                </a:cubicBezTo>
                <a:cubicBezTo>
                  <a:pt x="1333" y="17461"/>
                  <a:pt x="1333" y="17492"/>
                  <a:pt x="1358" y="17521"/>
                </a:cubicBezTo>
                <a:cubicBezTo>
                  <a:pt x="1381" y="17548"/>
                  <a:pt x="1382" y="17626"/>
                  <a:pt x="1360" y="17704"/>
                </a:cubicBezTo>
                <a:cubicBezTo>
                  <a:pt x="1281" y="17992"/>
                  <a:pt x="1251" y="19217"/>
                  <a:pt x="1305" y="19931"/>
                </a:cubicBezTo>
                <a:cubicBezTo>
                  <a:pt x="1319" y="20106"/>
                  <a:pt x="1337" y="20437"/>
                  <a:pt x="1344" y="20665"/>
                </a:cubicBezTo>
                <a:cubicBezTo>
                  <a:pt x="1351" y="20893"/>
                  <a:pt x="1370" y="21088"/>
                  <a:pt x="1386" y="21098"/>
                </a:cubicBezTo>
                <a:cubicBezTo>
                  <a:pt x="1401" y="21108"/>
                  <a:pt x="1414" y="21204"/>
                  <a:pt x="1414" y="21312"/>
                </a:cubicBezTo>
                <a:cubicBezTo>
                  <a:pt x="1414" y="21420"/>
                  <a:pt x="1426" y="21529"/>
                  <a:pt x="1441" y="21554"/>
                </a:cubicBezTo>
                <a:cubicBezTo>
                  <a:pt x="1465" y="21596"/>
                  <a:pt x="2394" y="21600"/>
                  <a:pt x="11512" y="21600"/>
                </a:cubicBezTo>
                <a:lnTo>
                  <a:pt x="21556" y="21600"/>
                </a:lnTo>
                <a:lnTo>
                  <a:pt x="21556" y="10800"/>
                </a:lnTo>
                <a:lnTo>
                  <a:pt x="21556" y="0"/>
                </a:lnTo>
                <a:lnTo>
                  <a:pt x="11584" y="0"/>
                </a:lnTo>
                <a:lnTo>
                  <a:pt x="1611" y="0"/>
                </a:lnTo>
                <a:close/>
              </a:path>
            </a:pathLst>
          </a:custGeom>
          <a:ln w="12700">
            <a:miter lim="400000"/>
          </a:ln>
          <a:effectLst>
            <a:outerShdw sx="100000" sy="100000" kx="0" ky="0" algn="b" rotWithShape="0" blurRad="63500" dist="88353" dir="5400000">
              <a:srgbClr val="000000"/>
            </a:outerShdw>
          </a:effectLst>
        </p:spPr>
      </p:pic>
      <p:sp>
        <p:nvSpPr>
          <p:cNvPr id="327" name="TextBox 9"/>
          <p:cNvSpPr txBox="1"/>
          <p:nvPr/>
        </p:nvSpPr>
        <p:spPr>
          <a:xfrm>
            <a:off x="351778" y="3096295"/>
            <a:ext cx="9777516" cy="9388309"/>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algn="ctr" defTabSz="1300078">
              <a:lnSpc>
                <a:spcPct val="100000"/>
              </a:lnSpc>
              <a:spcBef>
                <a:spcPts val="900"/>
              </a:spcBef>
              <a:defRPr b="1" cap="all"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Outside Christ </a:t>
            </a:r>
          </a:p>
          <a:p>
            <a:pPr algn="ctr" defTabSz="1300078">
              <a:lnSpc>
                <a:spcPct val="100000"/>
              </a:lnSpc>
              <a:spcBef>
                <a:spcPts val="900"/>
              </a:spcBef>
              <a:defRPr sz="60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t>Lost Without Hope</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spiritual blessings</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chosen</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children of God</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NOT accepted</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redemption</a:t>
            </a:r>
          </a:p>
          <a:p>
            <a:pPr algn="ctr" defTabSz="1300078">
              <a:lnSpc>
                <a:spcPct val="100000"/>
              </a:lnSpc>
              <a:spcBef>
                <a:spcPts val="900"/>
              </a:spcBef>
              <a:defRPr b="1" sz="6000">
                <a:solidFill>
                  <a:srgbClr val="FFFFFF"/>
                </a:solidFill>
                <a:latin typeface="Century Gothic"/>
                <a:ea typeface="Century Gothic"/>
                <a:cs typeface="Century Gothic"/>
                <a:sym typeface="Century Gothic"/>
              </a:defRPr>
            </a:pPr>
            <a:r>
              <a:t>NO forgiveness</a:t>
            </a:r>
          </a:p>
          <a:p>
            <a:pPr algn="ctr" defTabSz="1300078">
              <a:lnSpc>
                <a:spcPct val="100000"/>
              </a:lnSpc>
              <a:spcBef>
                <a:spcPts val="900"/>
              </a:spcBef>
              <a:defRPr sz="6000">
                <a:solidFill>
                  <a:srgbClr val="FFFFFF"/>
                </a:solidFill>
                <a:latin typeface="Century Gothic"/>
                <a:ea typeface="Century Gothic"/>
                <a:cs typeface="Century Gothic"/>
                <a:sym typeface="Century Gothic"/>
              </a:defRPr>
            </a:pPr>
            <a:r>
              <a:rPr b="1"/>
              <a:t>NO heavenly Inheritance</a:t>
            </a:r>
            <a:r>
              <a:t> </a:t>
            </a:r>
          </a:p>
        </p:txBody>
      </p:sp>
      <p:grpSp>
        <p:nvGrpSpPr>
          <p:cNvPr id="330" name="Group"/>
          <p:cNvGrpSpPr/>
          <p:nvPr/>
        </p:nvGrpSpPr>
        <p:grpSpPr>
          <a:xfrm>
            <a:off x="377061" y="851"/>
            <a:ext cx="23629878" cy="2228193"/>
            <a:chOff x="0" y="0"/>
            <a:chExt cx="23629877" cy="2228192"/>
          </a:xfrm>
        </p:grpSpPr>
        <p:pic>
          <p:nvPicPr>
            <p:cNvPr id="328"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329"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331" name="Rectangle"/>
          <p:cNvSpPr/>
          <p:nvPr/>
        </p:nvSpPr>
        <p:spPr>
          <a:xfrm>
            <a:off x="15543485" y="3739059"/>
            <a:ext cx="8429755" cy="8696560"/>
          </a:xfrm>
          <a:prstGeom prst="rect">
            <a:avLst/>
          </a:prstGeom>
          <a:solidFill>
            <a:srgbClr val="FFFFFF">
              <a:alpha val="79886"/>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32" name="Rounded Rectangle"/>
          <p:cNvSpPr/>
          <p:nvPr/>
        </p:nvSpPr>
        <p:spPr>
          <a:xfrm>
            <a:off x="15436535" y="2349051"/>
            <a:ext cx="8643655" cy="1419062"/>
          </a:xfrm>
          <a:prstGeom prst="roundRect">
            <a:avLst>
              <a:gd name="adj" fmla="val 13424"/>
            </a:avLst>
          </a:prstGeom>
          <a:gradFill>
            <a:gsLst>
              <a:gs pos="0">
                <a:srgbClr val="005493"/>
              </a:gs>
              <a:gs pos="100000">
                <a:srgbClr val="0096FF"/>
              </a:gs>
            </a:gsLst>
            <a:lin ang="5400000"/>
          </a:gra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333" name="TextBox 10"/>
          <p:cNvSpPr txBox="1"/>
          <p:nvPr/>
        </p:nvSpPr>
        <p:spPr>
          <a:xfrm>
            <a:off x="15170931" y="2607984"/>
            <a:ext cx="8650983" cy="96423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algn="ctr" defTabSz="1300078">
              <a:lnSpc>
                <a:spcPct val="100000"/>
              </a:lnSpc>
              <a:spcBef>
                <a:spcPts val="1300"/>
              </a:spcBef>
              <a:defRPr b="1" cap="all" sz="6000">
                <a:ln w="12700" cap="flat">
                  <a:solidFill>
                    <a:srgbClr val="000000"/>
                  </a:solidFill>
                  <a:prstDash val="solid"/>
                  <a:miter lim="400000"/>
                </a:ln>
                <a:solidFill>
                  <a:srgbClr val="FFFFFF"/>
                </a:solidFill>
                <a:effectLst>
                  <a:outerShdw sx="100000" sy="100000" kx="0" ky="0" algn="b" rotWithShape="0" blurRad="50800" dist="63500" dir="1670225">
                    <a:srgbClr val="000000"/>
                  </a:outerShdw>
                </a:effectLst>
                <a:latin typeface="American Typewriter"/>
                <a:ea typeface="American Typewriter"/>
                <a:cs typeface="American Typewriter"/>
                <a:sym typeface="American Typewriter"/>
              </a:defRPr>
            </a:pPr>
            <a:r>
              <a:t>Christ’S CHURCH </a:t>
            </a: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ALL spiritual blessings </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Chosen</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 child of God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Accepted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Redeemed</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Forgiven</a:t>
            </a:r>
            <a:endParaRPr>
              <a:solidFill>
                <a:srgbClr val="FFFFFF"/>
              </a:solidFill>
            </a:endParaRPr>
          </a:p>
          <a:p>
            <a:pPr algn="ctr" defTabSz="1300078">
              <a:lnSpc>
                <a:spcPct val="100000"/>
              </a:lnSpc>
              <a:spcBef>
                <a:spcPts val="1300"/>
              </a:spcBef>
              <a:buClr>
                <a:srgbClr val="C00000"/>
              </a:buClr>
              <a:defRPr b="1" sz="6000">
                <a:solidFill>
                  <a:srgbClr val="000000"/>
                </a:solidFill>
                <a:latin typeface="Century Gothic"/>
                <a:ea typeface="Century Gothic"/>
                <a:cs typeface="Century Gothic"/>
                <a:sym typeface="Century Gothic"/>
              </a:defRPr>
            </a:pPr>
            <a:r>
              <a:t>A Heavenly Inheritance </a:t>
            </a:r>
          </a:p>
        </p:txBody>
      </p:sp>
      <p:sp>
        <p:nvSpPr>
          <p:cNvPr id="334" name="Baptized Into…"/>
          <p:cNvSpPr/>
          <p:nvPr/>
        </p:nvSpPr>
        <p:spPr>
          <a:xfrm>
            <a:off x="9755328" y="4256925"/>
            <a:ext cx="7083500" cy="7067049"/>
          </a:xfrm>
          <a:prstGeom prst="rightArrow">
            <a:avLst>
              <a:gd name="adj1" fmla="val 71863"/>
              <a:gd name="adj2" fmla="val 18496"/>
            </a:avLst>
          </a:prstGeom>
          <a:gradFill>
            <a:gsLst>
              <a:gs pos="0">
                <a:srgbClr val="00FDFF"/>
              </a:gs>
              <a:gs pos="100000">
                <a:srgbClr val="0096FF"/>
              </a:gs>
            </a:gsLst>
            <a:lin ang="5400000"/>
          </a:gradFill>
          <a:ln w="12700">
            <a:miter lim="400000"/>
          </a:ln>
          <a:effectLst>
            <a:outerShdw sx="100000" sy="100000" kx="0" ky="0" algn="b" rotWithShape="0" blurRad="330200" dist="264956" dir="2344658">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Baptized Into</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Rom. 6:3-6</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Gal. 3:26,27</a:t>
            </a:r>
          </a:p>
          <a:p>
            <a:pPr algn="ctr" defTabSz="806047">
              <a:lnSpc>
                <a:spcPct val="100000"/>
              </a:lnSpc>
              <a:spcBef>
                <a:spcPts val="0"/>
              </a:spcBef>
              <a:defRPr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Acts 2:38,47</a:t>
            </a:r>
          </a:p>
          <a:p>
            <a:pPr algn="ctr" defTabSz="806047">
              <a:lnSpc>
                <a:spcPct val="100000"/>
              </a:lnSpc>
              <a:spcBef>
                <a:spcPts val="0"/>
              </a:spcBef>
              <a:defRPr b="1" sz="6000">
                <a:solidFill>
                  <a:srgbClr val="FFFFFF"/>
                </a:solidFill>
                <a:effectLst>
                  <a:outerShdw sx="100000" sy="100000" kx="0" ky="0" algn="b" rotWithShape="0" blurRad="63500" dist="23622" dir="2700000">
                    <a:srgbClr val="000000"/>
                  </a:outerShdw>
                </a:effectLst>
                <a:latin typeface="Century Gothic"/>
                <a:ea typeface="Century Gothic"/>
                <a:cs typeface="Century Gothic"/>
                <a:sym typeface="Century Gothic"/>
              </a:defRPr>
            </a:pPr>
            <a:r>
              <a:t>HAS HOPE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338" name="Slide Number"/>
          <p:cNvSpPr txBox="1"/>
          <p:nvPr>
            <p:ph type="sldNum" sz="quarter" idx="4294967295"/>
          </p:nvPr>
        </p:nvSpPr>
        <p:spPr>
          <a:xfrm>
            <a:off x="23354024" y="106894"/>
            <a:ext cx="7493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sp>
        <p:nvSpPr>
          <p:cNvPr id="339" name="Charts by Don McClain / Preached September 17, 2017…"/>
          <p:cNvSpPr/>
          <p:nvPr/>
        </p:nvSpPr>
        <p:spPr>
          <a:xfrm>
            <a:off x="2199193" y="9059086"/>
            <a:ext cx="19985614" cy="3549352"/>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lIns="180825" tIns="180825" rIns="180825" bIns="180825">
            <a:spAutoFit/>
          </a:bodyPr>
          <a:lstStyle/>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Charts by Don McClain /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Preached October 26, 2025  Alexander church of Christ </a:t>
            </a:r>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t>501-568-1062 / Email – </a:t>
            </a:r>
            <a:r>
              <a:rPr u="sng"/>
              <a:t>donmcclain@sbcglobal.net </a:t>
            </a:r>
            <a:r>
              <a:t> </a:t>
            </a: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endParaRPr sz="2200"/>
          </a:p>
          <a:p>
            <a:pPr algn="ctr" defTabSz="1624609">
              <a:lnSpc>
                <a:spcPct val="100000"/>
              </a:lnSpc>
              <a:spcBef>
                <a:spcPts val="0"/>
              </a:spcBef>
              <a:defRPr sz="4600">
                <a:solidFill>
                  <a:srgbClr val="FFFFFF"/>
                </a:solidFill>
                <a:effectLst>
                  <a:outerShdw sx="100000" sy="100000" kx="0" ky="0" algn="b" rotWithShape="0" blurRad="63500" dist="63500" dir="705536">
                    <a:srgbClr val="000000"/>
                  </a:outerShdw>
                </a:effectLst>
                <a:latin typeface="Century Gothic"/>
                <a:ea typeface="Century Gothic"/>
                <a:cs typeface="Century Gothic"/>
                <a:sym typeface="Century Gothic"/>
              </a:defRPr>
            </a:pPr>
            <a:r>
              <a:rPr u="sng">
                <a:hlinkClick r:id="rId3" invalidUrl="" action="" tgtFrame="" tooltip="" history="1" highlightClick="0" endSnd="0"/>
              </a:rPr>
              <a:t>www.alexanderchurchofchrist.com</a:t>
            </a:r>
            <a:r>
              <a:rPr sz="2200"/>
              <a:t> </a:t>
            </a:r>
          </a:p>
        </p:txBody>
      </p:sp>
      <p:grpSp>
        <p:nvGrpSpPr>
          <p:cNvPr id="342" name="Group"/>
          <p:cNvGrpSpPr/>
          <p:nvPr/>
        </p:nvGrpSpPr>
        <p:grpSpPr>
          <a:xfrm>
            <a:off x="377061" y="851"/>
            <a:ext cx="23629878" cy="2228193"/>
            <a:chOff x="0" y="0"/>
            <a:chExt cx="23629877" cy="2228192"/>
          </a:xfrm>
        </p:grpSpPr>
        <p:pic>
          <p:nvPicPr>
            <p:cNvPr id="340" name="pasted-movie.png" descr="pasted-movie.png"/>
            <p:cNvPicPr>
              <a:picLocks noChangeAspect="1"/>
            </p:cNvPicPr>
            <p:nvPr/>
          </p:nvPicPr>
          <p:blipFill>
            <a:blip r:embed="rId4">
              <a:extLst/>
            </a:blip>
            <a:stretch>
              <a:fillRect/>
            </a:stretch>
          </p:blipFill>
          <p:spPr>
            <a:xfrm>
              <a:off x="227455" y="172575"/>
              <a:ext cx="23174967" cy="2055618"/>
            </a:xfrm>
            <a:prstGeom prst="rect">
              <a:avLst/>
            </a:prstGeom>
            <a:ln w="12700" cap="flat">
              <a:noFill/>
              <a:miter lim="400000"/>
            </a:ln>
            <a:effectLst/>
          </p:spPr>
        </p:pic>
        <p:pic>
          <p:nvPicPr>
            <p:cNvPr id="341" name="pasted-movie.png" descr="pasted-movie.png"/>
            <p:cNvPicPr>
              <a:picLocks noChangeAspect="1"/>
            </p:cNvPicPr>
            <p:nvPr/>
          </p:nvPicPr>
          <p:blipFill>
            <a:blip r:embed="rId5">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Romans 8:16–19 (NKJV)…"/>
          <p:cNvSpPr txBox="1"/>
          <p:nvPr/>
        </p:nvSpPr>
        <p:spPr>
          <a:xfrm>
            <a:off x="367223" y="417438"/>
            <a:ext cx="23649553" cy="12881124"/>
          </a:xfrm>
          <a:prstGeom prst="rect">
            <a:avLst/>
          </a:prstGeom>
          <a:solidFill>
            <a:srgbClr val="FFFFFF"/>
          </a:solidFill>
          <a:ln w="12700">
            <a:miter lim="400000"/>
          </a:ln>
          <a:effectLst>
            <a:outerShdw sx="100000" sy="100000" kx="0" ky="0" algn="b" rotWithShape="0" blurRad="63500" dist="87986" dir="2155155">
              <a:srgbClr val="000000">
                <a:alpha val="9480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Romans 8:16–19 (NKJV) </a:t>
            </a:r>
          </a:p>
          <a:p>
            <a:pPr algn="ctr" defTabSz="457200">
              <a:lnSpc>
                <a:spcPct val="100000"/>
              </a:lnSpc>
              <a:spcBef>
                <a:spcPts val="0"/>
              </a:spcBef>
              <a:defRPr sz="8800">
                <a:solidFill>
                  <a:srgbClr val="000000"/>
                </a:solidFill>
                <a:latin typeface="Times New Roman"/>
                <a:ea typeface="Times New Roman"/>
                <a:cs typeface="Times New Roman"/>
                <a:sym typeface="Times New Roman"/>
              </a:defRPr>
            </a:pPr>
            <a:r>
              <a:rPr baseline="31999"/>
              <a:t>16</a:t>
            </a:r>
            <a:r>
              <a:t> The Spirit Himself bears witness with our spirit that we are children of God, </a:t>
            </a:r>
            <a:r>
              <a:rPr baseline="31999"/>
              <a:t>17</a:t>
            </a:r>
            <a:r>
              <a:t> and if children, then heirs—heirs of God and joint heirs with Christ, if indeed we suffer with </a:t>
            </a:r>
            <a:r>
              <a:rPr i="1"/>
              <a:t>Him,</a:t>
            </a:r>
            <a:r>
              <a:t> that we may also be glorified together. </a:t>
            </a:r>
            <a:r>
              <a:rPr baseline="31999"/>
              <a:t>18</a:t>
            </a:r>
            <a:r>
              <a:t> For I consider that the sufferings of this present time are not worthy </a:t>
            </a:r>
            <a:r>
              <a:rPr i="1"/>
              <a:t>to be compared</a:t>
            </a:r>
            <a:r>
              <a:t> with the glory which shall be revealed in us. </a:t>
            </a:r>
            <a:r>
              <a:rPr baseline="31999"/>
              <a:t>19</a:t>
            </a:r>
            <a:r>
              <a:t> For the earnest expectation of the creation eagerly waits for the revealing of the sons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167" name="Slide Number"/>
          <p:cNvSpPr txBox="1"/>
          <p:nvPr>
            <p:ph type="sldNum" sz="quarter" idx="4294967295"/>
          </p:nvPr>
        </p:nvSpPr>
        <p:spPr>
          <a:xfrm>
            <a:off x="23446333" y="106894"/>
            <a:ext cx="4318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grpSp>
        <p:nvGrpSpPr>
          <p:cNvPr id="170" name="Group"/>
          <p:cNvGrpSpPr/>
          <p:nvPr/>
        </p:nvGrpSpPr>
        <p:grpSpPr>
          <a:xfrm>
            <a:off x="377061" y="851"/>
            <a:ext cx="23629878" cy="2228193"/>
            <a:chOff x="0" y="0"/>
            <a:chExt cx="23629877" cy="2228192"/>
          </a:xfrm>
        </p:grpSpPr>
        <p:pic>
          <p:nvPicPr>
            <p:cNvPr id="168"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169"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171" name="Rounded Rectangle"/>
          <p:cNvSpPr/>
          <p:nvPr/>
        </p:nvSpPr>
        <p:spPr>
          <a:xfrm>
            <a:off x="12747063" y="2515084"/>
            <a:ext cx="11266060" cy="10460025"/>
          </a:xfrm>
          <a:prstGeom prst="roundRect">
            <a:avLst>
              <a:gd name="adj" fmla="val 5269"/>
            </a:avLst>
          </a:prstGeom>
          <a:solidFill>
            <a:srgbClr val="808785">
              <a:alpha val="81622"/>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72" name="All Spiritual Blessings are In Christ (1:3)…"/>
          <p:cNvSpPr txBox="1"/>
          <p:nvPr/>
        </p:nvSpPr>
        <p:spPr>
          <a:xfrm>
            <a:off x="12755221" y="2642759"/>
            <a:ext cx="10893209" cy="971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228600" defTabSz="457200">
              <a:lnSpc>
                <a:spcPct val="100000"/>
              </a:lnSpc>
              <a:spcBef>
                <a:spcPts val="1200"/>
              </a:spcBef>
              <a:buSzPct val="80000"/>
              <a:buBlip>
                <a:blip r:embed="rId5"/>
              </a:buBlip>
              <a:defRPr b="1" sz="69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All Spiritual Blessings are In Christ (1:3)</a:t>
            </a:r>
          </a:p>
          <a:p>
            <a:pPr marL="2057400" indent="-914400" defTabSz="457200">
              <a:lnSpc>
                <a:spcPct val="100000"/>
              </a:lnSpc>
              <a:spcBef>
                <a:spcPts val="3100"/>
              </a:spcBef>
              <a:buSzPct val="80000"/>
              <a:buBlip>
                <a:blip r:embed="rId5"/>
              </a:buBlip>
              <a:defRPr>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God has provided these riches in Christ according to His predetermined will!  </a:t>
            </a:r>
          </a:p>
          <a:p>
            <a:pPr marL="2057400" indent="-914400" defTabSz="457200">
              <a:lnSpc>
                <a:spcPct val="100000"/>
              </a:lnSpc>
              <a:spcBef>
                <a:spcPts val="3100"/>
              </a:spcBef>
              <a:buSzPct val="80000"/>
              <a:buBlip>
                <a:blip r:embed="rId5"/>
              </a:buBlip>
              <a:defRPr>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God has provided these riches by His sovereign power!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Front view of a red Ducati motorcycle against a black background" descr="Front view of a red Ducati motorcycle against a black background"/>
          <p:cNvPicPr>
            <a:picLocks noChangeAspect="1"/>
          </p:cNvPicPr>
          <p:nvPr>
            <p:ph type="pic" idx="21"/>
          </p:nvPr>
        </p:nvPicPr>
        <p:blipFill>
          <a:blip r:embed="rId2">
            <a:extLst/>
          </a:blip>
          <a:srcRect l="17" t="0" r="17" b="0"/>
          <a:stretch>
            <a:fillRect/>
          </a:stretch>
        </p:blipFill>
        <p:spPr>
          <a:prstGeom prst="rect">
            <a:avLst/>
          </a:prstGeom>
        </p:spPr>
      </p:pic>
      <p:sp>
        <p:nvSpPr>
          <p:cNvPr id="175" name="Slide Number"/>
          <p:cNvSpPr txBox="1"/>
          <p:nvPr>
            <p:ph type="sldNum" sz="quarter" idx="4294967295"/>
          </p:nvPr>
        </p:nvSpPr>
        <p:spPr>
          <a:xfrm>
            <a:off x="23446333" y="106894"/>
            <a:ext cx="431801" cy="825501"/>
          </a:xfrm>
          <a:prstGeom prst="rect">
            <a:avLst/>
          </a:prstGeom>
          <a:extLst>
            <a:ext uri="{C572A759-6A51-4108-AA02-DFA0A04FC94B}">
              <ma14:wrappingTextBoxFlag xmlns:ma14="http://schemas.microsoft.com/office/mac/drawingml/2011/main" val="1"/>
            </a:ext>
          </a:extLst>
        </p:spPr>
        <p:txBody>
          <a:bodyPr/>
          <a:lstStyle>
            <a:lvl1pPr>
              <a:defRPr sz="5000">
                <a:solidFill>
                  <a:srgbClr val="FFFFFF"/>
                </a:solidFill>
              </a:defRPr>
            </a:lvl1pPr>
          </a:lstStyle>
          <a:p>
            <a:pPr/>
            <a:fld id="{86CB4B4D-7CA3-9044-876B-883B54F8677D}" type="slidenum"/>
          </a:p>
        </p:txBody>
      </p:sp>
      <p:grpSp>
        <p:nvGrpSpPr>
          <p:cNvPr id="178" name="Group"/>
          <p:cNvGrpSpPr/>
          <p:nvPr/>
        </p:nvGrpSpPr>
        <p:grpSpPr>
          <a:xfrm>
            <a:off x="377061" y="851"/>
            <a:ext cx="23629878" cy="2228193"/>
            <a:chOff x="0" y="0"/>
            <a:chExt cx="23629877" cy="2228192"/>
          </a:xfrm>
        </p:grpSpPr>
        <p:pic>
          <p:nvPicPr>
            <p:cNvPr id="176" name="pasted-movie.png" descr="pasted-movie.png"/>
            <p:cNvPicPr>
              <a:picLocks noChangeAspect="1"/>
            </p:cNvPicPr>
            <p:nvPr/>
          </p:nvPicPr>
          <p:blipFill>
            <a:blip r:embed="rId3">
              <a:extLst/>
            </a:blip>
            <a:stretch>
              <a:fillRect/>
            </a:stretch>
          </p:blipFill>
          <p:spPr>
            <a:xfrm>
              <a:off x="227455" y="172575"/>
              <a:ext cx="23174967" cy="2055618"/>
            </a:xfrm>
            <a:prstGeom prst="rect">
              <a:avLst/>
            </a:prstGeom>
            <a:ln w="12700" cap="flat">
              <a:noFill/>
              <a:miter lim="400000"/>
            </a:ln>
            <a:effectLst/>
          </p:spPr>
        </p:pic>
        <p:pic>
          <p:nvPicPr>
            <p:cNvPr id="177" name="pasted-movie.png" descr="pasted-movie.png"/>
            <p:cNvPicPr>
              <a:picLocks noChangeAspect="1"/>
            </p:cNvPicPr>
            <p:nvPr/>
          </p:nvPicPr>
          <p:blipFill>
            <a:blip r:embed="rId4">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179" name="Rounded Rectangle"/>
          <p:cNvSpPr/>
          <p:nvPr/>
        </p:nvSpPr>
        <p:spPr>
          <a:xfrm>
            <a:off x="12747063" y="2515084"/>
            <a:ext cx="11266060" cy="10460025"/>
          </a:xfrm>
          <a:prstGeom prst="roundRect">
            <a:avLst>
              <a:gd name="adj" fmla="val 5269"/>
            </a:avLst>
          </a:prstGeom>
          <a:solidFill>
            <a:srgbClr val="808785">
              <a:alpha val="81622"/>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80" name="PAUL’S PRAYER FOR THOSE IN CHRIST:…"/>
          <p:cNvSpPr txBox="1"/>
          <p:nvPr/>
        </p:nvSpPr>
        <p:spPr>
          <a:xfrm>
            <a:off x="12755221" y="2642759"/>
            <a:ext cx="10893209" cy="995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228600" defTabSz="457200">
              <a:lnSpc>
                <a:spcPct val="100000"/>
              </a:lnSpc>
              <a:spcBef>
                <a:spcPts val="1200"/>
              </a:spcBef>
              <a:buSzPct val="80000"/>
              <a:buBlip>
                <a:blip r:embed="rId5"/>
              </a:buBlip>
              <a:defRPr b="1" sz="69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PAUL’S PRAYER FOR THOSE IN CHRIST: </a:t>
            </a:r>
          </a:p>
          <a:p>
            <a:pPr marL="1143000" indent="-914400" defTabSz="457200">
              <a:lnSpc>
                <a:spcPct val="100000"/>
              </a:lnSpc>
              <a:spcBef>
                <a:spcPts val="1200"/>
              </a:spcBef>
              <a:buSzPct val="80000"/>
              <a:buBlip>
                <a:blip r:embed="rId5"/>
              </a:buBlip>
              <a:defRPr sz="60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That we understand and know of God’s power to accomplish all He has promised, and the supremacy of Christ over all things.</a:t>
            </a:r>
          </a:p>
          <a:p>
            <a:pPr marL="1143000" indent="-914400" defTabSz="457200">
              <a:lnSpc>
                <a:spcPct val="100000"/>
              </a:lnSpc>
              <a:spcBef>
                <a:spcPts val="1200"/>
              </a:spcBef>
              <a:buSzPct val="80000"/>
              <a:buBlip>
                <a:blip r:embed="rId5"/>
              </a:buBlip>
              <a:defRPr sz="6000">
                <a:solidFill>
                  <a:srgbClr val="FFFFFF"/>
                </a:solidFill>
                <a:effectLst>
                  <a:outerShdw sx="100000" sy="100000" kx="0" ky="0" algn="b" rotWithShape="0" blurRad="88900" dist="63500" dir="426567">
                    <a:srgbClr val="000000"/>
                  </a:outerShdw>
                </a:effectLst>
                <a:uFill>
                  <a:solidFill>
                    <a:srgbClr val="000000"/>
                  </a:solidFill>
                </a:uFill>
                <a:latin typeface="Century Gothic"/>
                <a:ea typeface="Century Gothic"/>
                <a:cs typeface="Century Gothic"/>
                <a:sym typeface="Century Gothic"/>
              </a:defRPr>
            </a:pPr>
            <a:r>
              <a:t>The importance of our confidence in His power!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0">
                                            <p:txEl>
                                              <p:pRg st="1" end="1"/>
                                            </p:txEl>
                                          </p:spTgt>
                                        </p:tgtEl>
                                        <p:attrNameLst>
                                          <p:attrName>style.visibility</p:attrName>
                                        </p:attrNameLst>
                                      </p:cBhvr>
                                      <p:to>
                                        <p:strVal val="visible"/>
                                      </p:to>
                                    </p:set>
                                    <p:animEffect filter="wipe(left)" transition="in">
                                      <p:cBhvr>
                                        <p:cTn id="7" dur="500"/>
                                        <p:tgtEl>
                                          <p:spTgt spid="1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0">
                                            <p:txEl>
                                              <p:pRg st="2" end="2"/>
                                            </p:txEl>
                                          </p:spTgt>
                                        </p:tgtEl>
                                        <p:attrNameLst>
                                          <p:attrName>style.visibility</p:attrName>
                                        </p:attrNameLst>
                                      </p:cBhvr>
                                      <p:to>
                                        <p:strVal val="visible"/>
                                      </p:to>
                                    </p:set>
                                    <p:animEffect filter="wipe(left)" transition="in">
                                      <p:cBhvr>
                                        <p:cTn id="12" dur="500"/>
                                        <p:tgtEl>
                                          <p:spTgt spid="18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Ephesians 1:15–23 (NKJV)…"/>
          <p:cNvSpPr txBox="1"/>
          <p:nvPr/>
        </p:nvSpPr>
        <p:spPr>
          <a:xfrm>
            <a:off x="483809" y="445953"/>
            <a:ext cx="23416383" cy="12084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1:15–23 (NKJV)</a:t>
            </a:r>
          </a:p>
          <a:p>
            <a:pPr algn="ctr" defTabSz="457200">
              <a:lnSpc>
                <a:spcPct val="100000"/>
              </a:lnSpc>
              <a:spcBef>
                <a:spcPts val="0"/>
              </a:spcBef>
              <a:defRPr sz="8200">
                <a:solidFill>
                  <a:srgbClr val="000000"/>
                </a:solidFill>
                <a:latin typeface="Times New Roman"/>
                <a:ea typeface="Times New Roman"/>
                <a:cs typeface="Times New Roman"/>
                <a:sym typeface="Times New Roman"/>
              </a:defRPr>
            </a:pPr>
            <a:r>
              <a:rPr baseline="31999"/>
              <a:t>15</a:t>
            </a:r>
            <a:r>
              <a:t> Therefore I also, after I heard of your faith in the Lord Jesus and your love for all the saints, </a:t>
            </a:r>
            <a:r>
              <a:rPr baseline="31999"/>
              <a:t>16</a:t>
            </a:r>
            <a:r>
              <a:t> do not cease to give thanks for you, making mention of you in my prayers: </a:t>
            </a:r>
            <a:r>
              <a:rPr baseline="31999"/>
              <a:t>17</a:t>
            </a:r>
            <a:r>
              <a:t> that the God of our Lord Jesus Christ, the Father of glory, may give to you the spirit of wisdom and revelation in the knowledge of Him, </a:t>
            </a:r>
            <a:r>
              <a:rPr baseline="31999"/>
              <a:t>18</a:t>
            </a:r>
            <a:r>
              <a:t> the eyes of your understanding being enlightened; that you may know what is the hope of His calling, what are the riches of the glory of His inheritance in the saints,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Ephesians 1:15–23 (NKJV)…"/>
          <p:cNvSpPr txBox="1"/>
          <p:nvPr/>
        </p:nvSpPr>
        <p:spPr>
          <a:xfrm>
            <a:off x="483809" y="445953"/>
            <a:ext cx="23416383" cy="126457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Ephesians 1:15–23 (NKJV)</a:t>
            </a:r>
          </a:p>
          <a:p>
            <a:pPr algn="ctr" defTabSz="457200">
              <a:lnSpc>
                <a:spcPct val="100000"/>
              </a:lnSpc>
              <a:spcBef>
                <a:spcPts val="0"/>
              </a:spcBef>
              <a:defRPr sz="7700">
                <a:solidFill>
                  <a:srgbClr val="000000"/>
                </a:solidFill>
                <a:latin typeface="Times New Roman"/>
                <a:ea typeface="Times New Roman"/>
                <a:cs typeface="Times New Roman"/>
                <a:sym typeface="Times New Roman"/>
              </a:defRPr>
            </a:pPr>
            <a:r>
              <a:rPr baseline="31999"/>
              <a:t>19</a:t>
            </a:r>
            <a:r>
              <a:t> and what </a:t>
            </a:r>
            <a:r>
              <a:rPr i="1"/>
              <a:t>is</a:t>
            </a:r>
            <a:r>
              <a:t> the exceeding greatness of His power toward us who believe, according to the working of His mighty power </a:t>
            </a:r>
            <a:r>
              <a:rPr baseline="31999"/>
              <a:t>20</a:t>
            </a:r>
            <a:r>
              <a:t> which He worked in Christ when He raised Him from the dead and seated </a:t>
            </a:r>
            <a:r>
              <a:rPr i="1"/>
              <a:t>Him</a:t>
            </a:r>
            <a:r>
              <a:t> at His right hand in the heavenly </a:t>
            </a:r>
            <a:r>
              <a:rPr i="1"/>
              <a:t>places,</a:t>
            </a:r>
            <a:r>
              <a:t> </a:t>
            </a:r>
            <a:r>
              <a:rPr baseline="31999"/>
              <a:t>21</a:t>
            </a:r>
            <a:r>
              <a:t> far above all principality and power and might and dominion, and every name that is named, not only in this age but also in that which is to come. </a:t>
            </a:r>
            <a:r>
              <a:rPr baseline="31999"/>
              <a:t>22</a:t>
            </a:r>
            <a:r>
              <a:t> And He put all </a:t>
            </a:r>
            <a:r>
              <a:rPr i="1"/>
              <a:t>things</a:t>
            </a:r>
            <a:r>
              <a:t> under His feet, and gave Him </a:t>
            </a:r>
            <a:r>
              <a:rPr i="1"/>
              <a:t>to be</a:t>
            </a:r>
            <a:r>
              <a:t> head over all </a:t>
            </a:r>
            <a:r>
              <a:rPr i="1"/>
              <a:t>things</a:t>
            </a:r>
            <a:r>
              <a:t> to the church, </a:t>
            </a:r>
            <a:r>
              <a:rPr baseline="31999"/>
              <a:t>23</a:t>
            </a:r>
            <a:r>
              <a:t> which is His body, the fullness of Him who fills all in all.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187" name="Paul was a prisoner at the time he wrote this letter (Eph. 3:1; 4:1; 6:20).…"/>
          <p:cNvSpPr txBox="1"/>
          <p:nvPr/>
        </p:nvSpPr>
        <p:spPr>
          <a:xfrm>
            <a:off x="9594725" y="4282830"/>
            <a:ext cx="14572145" cy="6900467"/>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Paul had heard of their faith in the Lord Jesus [</a:t>
            </a:r>
            <a:r>
              <a:rPr i="1"/>
              <a:t>they had a faith that worked</a:t>
            </a:r>
            <a:r>
              <a:t>] (James 2:17,18,20-24; Luke 5:17-25; Gen. 22:12) </a:t>
            </a:r>
          </a:p>
          <a:p>
            <a:pPr marL="605074" indent="-605074"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Paul had heard of their love for all the saints - [</a:t>
            </a:r>
            <a:r>
              <a:rPr i="1"/>
              <a:t>They had a love that worked</a:t>
            </a:r>
            <a:r>
              <a:t>] (Gal. 5:6; 1 John 3:14-20) </a:t>
            </a:r>
          </a:p>
        </p:txBody>
      </p:sp>
      <p:grpSp>
        <p:nvGrpSpPr>
          <p:cNvPr id="190" name="Group"/>
          <p:cNvGrpSpPr/>
          <p:nvPr/>
        </p:nvGrpSpPr>
        <p:grpSpPr>
          <a:xfrm>
            <a:off x="377061" y="851"/>
            <a:ext cx="23629878" cy="2228193"/>
            <a:chOff x="0" y="0"/>
            <a:chExt cx="23629877" cy="2228192"/>
          </a:xfrm>
        </p:grpSpPr>
        <p:pic>
          <p:nvPicPr>
            <p:cNvPr id="188" name="pasted-movie.png" descr="pasted-movie.png"/>
            <p:cNvPicPr>
              <a:picLocks noChangeAspect="1"/>
            </p:cNvPicPr>
            <p:nvPr/>
          </p:nvPicPr>
          <p:blipFill>
            <a:blip r:embed="rId4">
              <a:extLst/>
            </a:blip>
            <a:stretch>
              <a:fillRect/>
            </a:stretch>
          </p:blipFill>
          <p:spPr>
            <a:xfrm>
              <a:off x="227455" y="172575"/>
              <a:ext cx="23174967" cy="2055618"/>
            </a:xfrm>
            <a:prstGeom prst="rect">
              <a:avLst/>
            </a:prstGeom>
            <a:ln w="12700" cap="flat">
              <a:noFill/>
              <a:miter lim="400000"/>
            </a:ln>
            <a:effectLst/>
          </p:spPr>
        </p:pic>
        <p:pic>
          <p:nvPicPr>
            <p:cNvPr id="189" name="pasted-movie.png" descr="pasted-movie.png"/>
            <p:cNvPicPr>
              <a:picLocks noChangeAspect="1"/>
            </p:cNvPicPr>
            <p:nvPr/>
          </p:nvPicPr>
          <p:blipFill>
            <a:blip r:embed="rId5">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191" name="The constant object of Paul's prayers:  1:15-16"/>
          <p:cNvSpPr txBox="1"/>
          <p:nvPr/>
        </p:nvSpPr>
        <p:spPr>
          <a:xfrm>
            <a:off x="1505725" y="2777461"/>
            <a:ext cx="21372550"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The constant object of Paul's prayers:  1:15-16</a:t>
            </a:r>
          </a:p>
        </p:txBody>
      </p:sp>
      <p:sp>
        <p:nvSpPr>
          <p:cNvPr id="192" name="Text Box 8"/>
          <p:cNvSpPr txBox="1"/>
          <p:nvPr/>
        </p:nvSpPr>
        <p:spPr>
          <a:xfrm>
            <a:off x="844333" y="9039424"/>
            <a:ext cx="7820658" cy="3901271"/>
          </a:xfrm>
          <a:prstGeom prst="rect">
            <a:avLst/>
          </a:prstGeom>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1:15–16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15</a:t>
            </a:r>
            <a:r>
              <a:t> Therefore I also, after I heard of your faith in the Lord Jesus and your love for all the saints,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7">
                                            <p:txEl>
                                              <p:pRg st="1" end="1"/>
                                            </p:txEl>
                                          </p:spTgt>
                                        </p:tgtEl>
                                        <p:attrNameLst>
                                          <p:attrName>style.visibility</p:attrName>
                                        </p:attrNameLst>
                                      </p:cBhvr>
                                      <p:to>
                                        <p:strVal val="visible"/>
                                      </p:to>
                                    </p:set>
                                    <p:animEffect filter="wipe(left)" transition="in">
                                      <p:cBhvr>
                                        <p:cTn id="7" dur="2250"/>
                                        <p:tgtEl>
                                          <p:spTgt spid="18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195" name="Paul was a prisoner at the time he wrote this letter (Eph. 3:1; 4:1; 6:20).…"/>
          <p:cNvSpPr txBox="1"/>
          <p:nvPr/>
        </p:nvSpPr>
        <p:spPr>
          <a:xfrm>
            <a:off x="9594725" y="4282830"/>
            <a:ext cx="14572145" cy="9022557"/>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Paul had heard of their faith in the Lord Jesus [</a:t>
            </a:r>
            <a:r>
              <a:rPr i="1"/>
              <a:t>they had a faith that worked</a:t>
            </a:r>
            <a:r>
              <a:t>] (James 2:17,18,20-24; Luke 5:17-25; Gen. 22:12) </a:t>
            </a:r>
          </a:p>
          <a:p>
            <a:pPr marL="605074" indent="-605074"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Paul had heard of their love for all the saints - [</a:t>
            </a:r>
            <a:r>
              <a:rPr i="1"/>
              <a:t>They had a love that worked</a:t>
            </a:r>
            <a:r>
              <a:t>] (Gal. 5:6; 1 John 3:14-20) </a:t>
            </a:r>
          </a:p>
          <a:p>
            <a:pPr marL="605074" indent="-605074" defTabSz="821531">
              <a:lnSpc>
                <a:spcPct val="100000"/>
              </a:lnSpc>
              <a:spcBef>
                <a:spcPts val="2100"/>
              </a:spcBef>
              <a:buSzPct val="60000"/>
              <a:buBlip>
                <a:blip r:embed="rId3"/>
              </a:buBlip>
              <a:defRPr sz="6000">
                <a:solidFill>
                  <a:srgbClr val="000000"/>
                </a:solidFill>
                <a:latin typeface="Century Gothic"/>
                <a:ea typeface="Century Gothic"/>
                <a:cs typeface="Century Gothic"/>
                <a:sym typeface="Century Gothic"/>
              </a:defRPr>
            </a:pPr>
            <a:r>
              <a:t>Paul did not cease to pray for them (Rom. 1:8,9; Col. 1:3,9)</a:t>
            </a:r>
          </a:p>
        </p:txBody>
      </p:sp>
      <p:grpSp>
        <p:nvGrpSpPr>
          <p:cNvPr id="198" name="Group"/>
          <p:cNvGrpSpPr/>
          <p:nvPr/>
        </p:nvGrpSpPr>
        <p:grpSpPr>
          <a:xfrm>
            <a:off x="377061" y="851"/>
            <a:ext cx="23629878" cy="2228193"/>
            <a:chOff x="0" y="0"/>
            <a:chExt cx="23629877" cy="2228192"/>
          </a:xfrm>
        </p:grpSpPr>
        <p:pic>
          <p:nvPicPr>
            <p:cNvPr id="196" name="pasted-movie.png" descr="pasted-movie.png"/>
            <p:cNvPicPr>
              <a:picLocks noChangeAspect="1"/>
            </p:cNvPicPr>
            <p:nvPr/>
          </p:nvPicPr>
          <p:blipFill>
            <a:blip r:embed="rId4">
              <a:extLst/>
            </a:blip>
            <a:stretch>
              <a:fillRect/>
            </a:stretch>
          </p:blipFill>
          <p:spPr>
            <a:xfrm>
              <a:off x="227455" y="172575"/>
              <a:ext cx="23174967" cy="2055618"/>
            </a:xfrm>
            <a:prstGeom prst="rect">
              <a:avLst/>
            </a:prstGeom>
            <a:ln w="12700" cap="flat">
              <a:noFill/>
              <a:miter lim="400000"/>
            </a:ln>
            <a:effectLst/>
          </p:spPr>
        </p:pic>
        <p:pic>
          <p:nvPicPr>
            <p:cNvPr id="197" name="pasted-movie.png" descr="pasted-movie.png"/>
            <p:cNvPicPr>
              <a:picLocks noChangeAspect="1"/>
            </p:cNvPicPr>
            <p:nvPr/>
          </p:nvPicPr>
          <p:blipFill>
            <a:blip r:embed="rId5">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199" name="The constant object of Paul's prayers:  1:15-16"/>
          <p:cNvSpPr txBox="1"/>
          <p:nvPr/>
        </p:nvSpPr>
        <p:spPr>
          <a:xfrm>
            <a:off x="1505725" y="2777461"/>
            <a:ext cx="21372550"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The constant object of Paul's prayers:  1:15-16</a:t>
            </a:r>
          </a:p>
        </p:txBody>
      </p:sp>
      <p:sp>
        <p:nvSpPr>
          <p:cNvPr id="200" name="Text Box 8"/>
          <p:cNvSpPr txBox="1"/>
          <p:nvPr/>
        </p:nvSpPr>
        <p:spPr>
          <a:xfrm>
            <a:off x="844333" y="9039424"/>
            <a:ext cx="7820658" cy="3901271"/>
          </a:xfrm>
          <a:prstGeom prst="rect">
            <a:avLst/>
          </a:prstGeom>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1:15–16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16</a:t>
            </a:r>
            <a:r>
              <a:t> do not cease to give thanks for you, making mention of you in my prayers: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0"/>
          </p:cNvPicPr>
          <p:nvPr/>
        </p:nvPicPr>
        <p:blipFill>
          <a:blip r:embed="rId2">
            <a:extLst/>
          </a:blip>
          <a:stretch>
            <a:fillRect/>
          </a:stretch>
        </p:blipFill>
        <p:spPr>
          <a:xfrm>
            <a:off x="583253" y="4303779"/>
            <a:ext cx="8342817" cy="9088327"/>
          </a:xfrm>
          <a:prstGeom prst="rect">
            <a:avLst/>
          </a:prstGeom>
        </p:spPr>
      </p:pic>
      <p:sp>
        <p:nvSpPr>
          <p:cNvPr id="203" name="Paul was a prisoner at the time he wrote this letter (Eph. 3:1; 4:1; 6:20).…"/>
          <p:cNvSpPr txBox="1"/>
          <p:nvPr/>
        </p:nvSpPr>
        <p:spPr>
          <a:xfrm>
            <a:off x="9184657" y="3861604"/>
            <a:ext cx="14982213" cy="9693276"/>
          </a:xfrm>
          <a:prstGeom prst="rect">
            <a:avLst/>
          </a:prstGeom>
          <a:ln w="12700">
            <a:miter lim="400000"/>
          </a:ln>
          <a:effectLst>
            <a:outerShdw sx="100000" sy="100000" kx="0" ky="0" algn="b" rotWithShape="0" blurRad="88900" dist="88900" dir="5400000">
              <a:srgbClr val="000000">
                <a:alpha val="2451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605074" indent="-605074" defTabSz="821531">
              <a:lnSpc>
                <a:spcPct val="100000"/>
              </a:lnSpc>
              <a:spcBef>
                <a:spcPts val="1100"/>
              </a:spcBef>
              <a:buSzPct val="60000"/>
              <a:buBlip>
                <a:blip r:embed="rId3"/>
              </a:buBlip>
              <a:defRPr sz="6000">
                <a:solidFill>
                  <a:srgbClr val="000000"/>
                </a:solidFill>
                <a:latin typeface="Century Gothic"/>
                <a:ea typeface="Century Gothic"/>
                <a:cs typeface="Century Gothic"/>
                <a:sym typeface="Century Gothic"/>
              </a:defRPr>
            </a:pPr>
            <a:r>
              <a:t>That God may give to you a spirit, [i.e., an attitude] of wisdom and revelation (compare Col. 1:9-12; 2 Thes. 2:10-12) </a:t>
            </a:r>
          </a:p>
          <a:p>
            <a:pPr marL="605074" indent="-605074" defTabSz="821531">
              <a:lnSpc>
                <a:spcPct val="100000"/>
              </a:lnSpc>
              <a:spcBef>
                <a:spcPts val="1100"/>
              </a:spcBef>
              <a:buSzPct val="60000"/>
              <a:buBlip>
                <a:blip r:embed="rId3"/>
              </a:buBlip>
              <a:defRPr sz="6000">
                <a:solidFill>
                  <a:srgbClr val="000000"/>
                </a:solidFill>
                <a:latin typeface="Century Gothic"/>
                <a:ea typeface="Century Gothic"/>
                <a:cs typeface="Century Gothic"/>
                <a:sym typeface="Century Gothic"/>
              </a:defRPr>
            </a:pPr>
            <a:r>
              <a:t>This wisdom and revelation is found in a complete and full knowledge of God [experiential knowledge, not mere education] (Eph. 3:18,19). </a:t>
            </a:r>
          </a:p>
          <a:p>
            <a:pPr marL="605074" indent="-605074" defTabSz="821531">
              <a:lnSpc>
                <a:spcPct val="100000"/>
              </a:lnSpc>
              <a:spcBef>
                <a:spcPts val="1100"/>
              </a:spcBef>
              <a:buSzPct val="60000"/>
              <a:buBlip>
                <a:blip r:embed="rId3"/>
              </a:buBlip>
              <a:defRPr sz="6000">
                <a:solidFill>
                  <a:srgbClr val="000000"/>
                </a:solidFill>
                <a:latin typeface="Century Gothic"/>
                <a:ea typeface="Century Gothic"/>
                <a:cs typeface="Century Gothic"/>
                <a:sym typeface="Century Gothic"/>
              </a:defRPr>
            </a:pPr>
            <a:r>
              <a:t>Enlightening the understanding [spiritual insight] (3:16-18; Col. 1:9; Acts 26:18; 2 Cor. 4:6; 5:14; Heb. 6:4)</a:t>
            </a:r>
          </a:p>
        </p:txBody>
      </p:sp>
      <p:grpSp>
        <p:nvGrpSpPr>
          <p:cNvPr id="206" name="Group"/>
          <p:cNvGrpSpPr/>
          <p:nvPr/>
        </p:nvGrpSpPr>
        <p:grpSpPr>
          <a:xfrm>
            <a:off x="377061" y="851"/>
            <a:ext cx="23629878" cy="2228193"/>
            <a:chOff x="0" y="0"/>
            <a:chExt cx="23629877" cy="2228192"/>
          </a:xfrm>
        </p:grpSpPr>
        <p:pic>
          <p:nvPicPr>
            <p:cNvPr id="204" name="pasted-movie.png" descr="pasted-movie.png"/>
            <p:cNvPicPr>
              <a:picLocks noChangeAspect="1"/>
            </p:cNvPicPr>
            <p:nvPr/>
          </p:nvPicPr>
          <p:blipFill>
            <a:blip r:embed="rId4">
              <a:extLst/>
            </a:blip>
            <a:stretch>
              <a:fillRect/>
            </a:stretch>
          </p:blipFill>
          <p:spPr>
            <a:xfrm>
              <a:off x="227455" y="172575"/>
              <a:ext cx="23174967" cy="2055618"/>
            </a:xfrm>
            <a:prstGeom prst="rect">
              <a:avLst/>
            </a:prstGeom>
            <a:ln w="12700" cap="flat">
              <a:noFill/>
              <a:miter lim="400000"/>
            </a:ln>
            <a:effectLst/>
          </p:spPr>
        </p:pic>
        <p:pic>
          <p:nvPicPr>
            <p:cNvPr id="205" name="pasted-movie.png" descr="pasted-movie.png"/>
            <p:cNvPicPr>
              <a:picLocks noChangeAspect="1"/>
            </p:cNvPicPr>
            <p:nvPr/>
          </p:nvPicPr>
          <p:blipFill>
            <a:blip r:embed="rId5">
              <a:extLst/>
            </a:blip>
            <a:stretch>
              <a:fillRect/>
            </a:stretch>
          </p:blipFill>
          <p:spPr>
            <a:xfrm>
              <a:off x="0" y="0"/>
              <a:ext cx="23629878" cy="2095968"/>
            </a:xfrm>
            <a:prstGeom prst="rect">
              <a:avLst/>
            </a:prstGeom>
            <a:ln w="12700" cap="flat">
              <a:noFill/>
              <a:miter lim="400000"/>
            </a:ln>
            <a:effectLst>
              <a:outerShdw sx="100000" sy="100000" kx="0" ky="0" algn="b" rotWithShape="0" blurRad="63500" dist="87986" dir="5400000">
                <a:srgbClr val="000000">
                  <a:alpha val="94806"/>
                </a:srgbClr>
              </a:outerShdw>
            </a:effectLst>
          </p:spPr>
        </p:pic>
      </p:grpSp>
      <p:sp>
        <p:nvSpPr>
          <p:cNvPr id="207" name="Paul Prays They Receive Spiritual Insight:  1:17-18a"/>
          <p:cNvSpPr txBox="1"/>
          <p:nvPr/>
        </p:nvSpPr>
        <p:spPr>
          <a:xfrm>
            <a:off x="1505725" y="2777461"/>
            <a:ext cx="21372550" cy="9779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6000">
                <a:solidFill>
                  <a:srgbClr val="FFFFFF"/>
                </a:solidFill>
                <a:latin typeface="Gill Sans"/>
                <a:ea typeface="Gill Sans"/>
                <a:cs typeface="Gill Sans"/>
                <a:sym typeface="Gill Sans"/>
              </a:defRPr>
            </a:lvl1pPr>
          </a:lstStyle>
          <a:p>
            <a:pPr/>
            <a:r>
              <a:t>Paul Prays They Receive Spiritual Insight:  1:17-18a</a:t>
            </a:r>
          </a:p>
        </p:txBody>
      </p:sp>
      <p:sp>
        <p:nvSpPr>
          <p:cNvPr id="208" name="Text Box 8"/>
          <p:cNvSpPr txBox="1"/>
          <p:nvPr/>
        </p:nvSpPr>
        <p:spPr>
          <a:xfrm>
            <a:off x="844333" y="6334752"/>
            <a:ext cx="7820658" cy="6898471"/>
          </a:xfrm>
          <a:prstGeom prst="rect">
            <a:avLst/>
          </a:prstGeom>
          <a:ln w="12700">
            <a:miter lim="400000"/>
          </a:ln>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1:17–18 (NKJV) </a:t>
            </a:r>
          </a:p>
          <a:p>
            <a:pPr algn="ctr">
              <a:lnSpc>
                <a:spcPct val="100000"/>
              </a:lnSpc>
              <a:spcBef>
                <a:spcPts val="0"/>
              </a:spcBef>
              <a:defRPr sz="52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17</a:t>
            </a:r>
            <a:r>
              <a:t> that the God of our Lord Jesus Christ, the Father of glory, may give to you the spirit of wisdom and revelation in the knowledge of Him, </a:t>
            </a:r>
            <a:r>
              <a:rPr baseline="31999"/>
              <a:t>18</a:t>
            </a:r>
            <a:r>
              <a:t> the eyes of your understanding being enlightened;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3">
                                            <p:txEl>
                                              <p:pRg st="1" end="1"/>
                                            </p:txEl>
                                          </p:spTgt>
                                        </p:tgtEl>
                                        <p:attrNameLst>
                                          <p:attrName>style.visibility</p:attrName>
                                        </p:attrNameLst>
                                      </p:cBhvr>
                                      <p:to>
                                        <p:strVal val="visible"/>
                                      </p:to>
                                    </p:set>
                                    <p:animEffect filter="wipe(left)" transition="in">
                                      <p:cBhvr>
                                        <p:cTn id="7" dur="2250"/>
                                        <p:tgtEl>
                                          <p:spTgt spid="2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3">
                                            <p:txEl>
                                              <p:pRg st="2" end="2"/>
                                            </p:txEl>
                                          </p:spTgt>
                                        </p:tgtEl>
                                        <p:attrNameLst>
                                          <p:attrName>style.visibility</p:attrName>
                                        </p:attrNameLst>
                                      </p:cBhvr>
                                      <p:to>
                                        <p:strVal val="visible"/>
                                      </p:to>
                                    </p:set>
                                    <p:animEffect filter="wipe(left)" transition="in">
                                      <p:cBhvr>
                                        <p:cTn id="12" dur="2250"/>
                                        <p:tgtEl>
                                          <p:spTgt spid="2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