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3" name="Shape 163"/>
          <p:cNvSpPr/>
          <p:nvPr>
            <p:ph type="sldImg"/>
          </p:nvPr>
        </p:nvSpPr>
        <p:spPr>
          <a:xfrm>
            <a:off x="1143000" y="685800"/>
            <a:ext cx="4572000" cy="3429000"/>
          </a:xfrm>
          <a:prstGeom prst="rect">
            <a:avLst/>
          </a:prstGeom>
        </p:spPr>
        <p:txBody>
          <a:bodyPr/>
          <a:lstStyle/>
          <a:p>
            <a:pPr/>
          </a:p>
        </p:txBody>
      </p:sp>
      <p:sp>
        <p:nvSpPr>
          <p:cNvPr id="164" name="Shape 16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Ducati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Ducati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Ducati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Ducati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Slide Number"/>
          <p:cNvSpPr txBox="1"/>
          <p:nvPr>
            <p:ph type="sldNum" sz="quarter" idx="2"/>
          </p:nvPr>
        </p:nvSpPr>
        <p:spPr>
          <a:xfrm>
            <a:off x="11952882" y="13038931"/>
            <a:ext cx="460376" cy="498476"/>
          </a:xfrm>
          <a:prstGeom prst="rect">
            <a:avLst/>
          </a:prstGeom>
        </p:spPr>
        <p:txBody>
          <a:bodyPr lIns="71437" tIns="71437" rIns="71437" bIns="71437"/>
          <a:lstStyle>
            <a:lvl1pPr defTabSz="821531"/>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gradFill flip="none" rotWithShape="1">
          <a:gsLst>
            <a:gs pos="0">
              <a:srgbClr val="212121"/>
            </a:gs>
            <a:gs pos="100000">
              <a:srgbClr val="58676C"/>
            </a:gs>
          </a:gsLst>
          <a:lin ang="5400000" scaled="0"/>
        </a:gradFill>
      </p:bgPr>
    </p:bg>
    <p:spTree>
      <p:nvGrpSpPr>
        <p:cNvPr id="1" name=""/>
        <p:cNvGrpSpPr/>
        <p:nvPr/>
      </p:nvGrpSpPr>
      <p:grpSpPr>
        <a:xfrm>
          <a:off x="0" y="0"/>
          <a:ext cx="0" cy="0"/>
          <a:chOff x="0" y="0"/>
          <a:chExt cx="0" cy="0"/>
        </a:xfrm>
      </p:grpSpPr>
      <p:sp>
        <p:nvSpPr>
          <p:cNvPr id="142" name="Slide Number"/>
          <p:cNvSpPr txBox="1"/>
          <p:nvPr>
            <p:ph type="sldNum" sz="quarter" idx="2"/>
          </p:nvPr>
        </p:nvSpPr>
        <p:spPr>
          <a:xfrm>
            <a:off x="20809743" y="667940"/>
            <a:ext cx="526258" cy="564357"/>
          </a:xfrm>
          <a:prstGeom prst="rect">
            <a:avLst/>
          </a:prstGeom>
          <a:ln>
            <a:round/>
          </a:ln>
        </p:spPr>
        <p:txBody>
          <a:bodyPr lIns="53578" tIns="53578" rIns="53578" bIns="53578"/>
          <a:lstStyle>
            <a:lvl1pPr algn="r" defTabSz="1821656">
              <a:defRPr sz="3200">
                <a:solidFill>
                  <a:srgbClr val="000000"/>
                </a:solidFill>
                <a:uFill>
                  <a:solidFill>
                    <a:srgbClr val="000000"/>
                  </a:solidFill>
                </a:u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Close-up of a monarch caterpillar on a partially-eaten leaf"/>
          <p:cNvSpPr/>
          <p:nvPr>
            <p:ph type="pic" idx="21"/>
          </p:nvPr>
        </p:nvSpPr>
        <p:spPr>
          <a:xfrm>
            <a:off x="2247" y="-939800"/>
            <a:ext cx="24384005" cy="16827500"/>
          </a:xfrm>
          <a:prstGeom prst="rect">
            <a:avLst/>
          </a:prstGeom>
        </p:spPr>
        <p:txBody>
          <a:bodyPr lIns="91439" tIns="45719" rIns="91439" bIns="45719" anchor="t">
            <a:noAutofit/>
          </a:bodyPr>
          <a:lstStyle/>
          <a:p>
            <a:pPr/>
          </a:p>
        </p:txBody>
      </p:sp>
      <p:sp>
        <p:nvSpPr>
          <p:cNvPr id="150" name="Slide Number"/>
          <p:cNvSpPr txBox="1"/>
          <p:nvPr>
            <p:ph type="sldNum" sz="quarter" idx="2"/>
          </p:nvPr>
        </p:nvSpPr>
        <p:spPr>
          <a:xfrm>
            <a:off x="11936944" y="13008841"/>
            <a:ext cx="508351" cy="567459"/>
          </a:xfrm>
          <a:prstGeom prst="rect">
            <a:avLst/>
          </a:prstGeom>
        </p:spPr>
        <p:txBody>
          <a:bodyPr/>
          <a:lstStyle>
            <a:lvl1pPr defTabSz="647700">
              <a:defRPr>
                <a:solidFill>
                  <a:srgbClr val="FFFFFF"/>
                </a:solidFill>
                <a:latin typeface="Chalkduster"/>
                <a:ea typeface="Chalkduster"/>
                <a:cs typeface="Chalkduster"/>
                <a:sym typeface="Chalkdus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57" name="Slide Number"/>
          <p:cNvSpPr txBox="1"/>
          <p:nvPr>
            <p:ph type="sldNum" sz="quarter" idx="2"/>
          </p:nvPr>
        </p:nvSpPr>
        <p:spPr>
          <a:xfrm>
            <a:off x="22496303" y="12753103"/>
            <a:ext cx="668497" cy="649447"/>
          </a:xfrm>
          <a:prstGeom prst="rect">
            <a:avLst/>
          </a:prstGeom>
        </p:spPr>
        <p:txBody>
          <a:bodyPr lIns="121919" tIns="121919" rIns="121919" bIns="121919" anchor="ctr"/>
          <a:lstStyle>
            <a:lvl1pPr algn="r" defTabSz="2438400">
              <a:defRPr sz="3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2.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2.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2.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2.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2.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png"/><Relationship Id="rId4" Type="http://schemas.openxmlformats.org/officeDocument/2006/relationships/image" Target="../media/image2.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2.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2.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2.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2.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2.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2.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2.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2.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2.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hyperlink" Target="http://www.alexanderchurchofchrist.com" TargetMode="External"/><Relationship Id="rId4" Type="http://schemas.openxmlformats.org/officeDocument/2006/relationships/image" Target="../media/image2.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2.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2.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2.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 name="Front view of a red Ducati motorcycle against a black background" descr="Front view of a red Ducati motorcycle against a black background"/>
          <p:cNvPicPr>
            <a:picLocks noChangeAspect="1"/>
          </p:cNvPicPr>
          <p:nvPr>
            <p:ph type="pic" idx="21"/>
          </p:nvPr>
        </p:nvPicPr>
        <p:blipFill>
          <a:blip r:embed="rId2">
            <a:extLst/>
          </a:blip>
          <a:srcRect l="1217" t="19927" r="1613" b="30439"/>
          <a:stretch>
            <a:fillRect/>
          </a:stretch>
        </p:blipFill>
        <p:spPr>
          <a:xfrm>
            <a:off x="-25360" y="12805"/>
            <a:ext cx="24434720" cy="13690389"/>
          </a:xfrm>
          <a:prstGeom prst="rect">
            <a:avLst/>
          </a:prstGeom>
        </p:spPr>
      </p:pic>
      <p:sp>
        <p:nvSpPr>
          <p:cNvPr id="167" name="(Ephesians 1:1-14)"/>
          <p:cNvSpPr txBox="1"/>
          <p:nvPr/>
        </p:nvSpPr>
        <p:spPr>
          <a:xfrm>
            <a:off x="14680945" y="12027490"/>
            <a:ext cx="9554693" cy="1439442"/>
          </a:xfrm>
          <a:prstGeom prst="rect">
            <a:avLst/>
          </a:prstGeom>
          <a:ln w="12700">
            <a:miter lim="400000"/>
          </a:ln>
          <a:effectLst>
            <a:outerShdw sx="100000" sy="100000" kx="0" ky="0" algn="b" rotWithShape="0" blurRad="88900" dist="88900" dir="2689080">
              <a:srgbClr val="000000"/>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200">
                <a:solidFill>
                  <a:srgbClr val="FFFFFF"/>
                </a:solidFill>
                <a:effectLst>
                  <a:outerShdw sx="100000" sy="100000" kx="0" ky="0" algn="b" rotWithShape="0" blurRad="50800" dist="63500" dir="3748168">
                    <a:srgbClr val="000000"/>
                  </a:outerShdw>
                </a:effectLst>
                <a:latin typeface="Times New Roman"/>
                <a:ea typeface="Times New Roman"/>
                <a:cs typeface="Times New Roman"/>
                <a:sym typeface="Times New Roman"/>
              </a:defRPr>
            </a:lvl1pPr>
          </a:lstStyle>
          <a:p>
            <a:pPr/>
            <a:r>
              <a:t>(Ephesians 2:11-22)</a:t>
            </a:r>
          </a:p>
        </p:txBody>
      </p:sp>
      <p:grpSp>
        <p:nvGrpSpPr>
          <p:cNvPr id="170" name="Group"/>
          <p:cNvGrpSpPr/>
          <p:nvPr/>
        </p:nvGrpSpPr>
        <p:grpSpPr>
          <a:xfrm>
            <a:off x="-50053" y="5923832"/>
            <a:ext cx="24484106" cy="1868336"/>
            <a:chOff x="0" y="0"/>
            <a:chExt cx="24484105" cy="1868335"/>
          </a:xfrm>
        </p:grpSpPr>
        <p:sp>
          <p:nvSpPr>
            <p:cNvPr id="168"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169" name="Image" descr="Image"/>
            <p:cNvPicPr>
              <a:picLocks noChangeAspect="0"/>
            </p:cNvPicPr>
            <p:nvPr/>
          </p:nvPicPr>
          <p:blipFill>
            <a:blip r:embed="rId3">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16" name="Paul was a prisoner at the time he wrote this letter (Eph. 3:1; 4:1; 6:20).…"/>
          <p:cNvSpPr txBox="1"/>
          <p:nvPr/>
        </p:nvSpPr>
        <p:spPr>
          <a:xfrm>
            <a:off x="9193070" y="3809887"/>
            <a:ext cx="15027033" cy="57054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lvl1pPr marL="1143000" indent="-1143000" defTabSz="821531">
              <a:lnSpc>
                <a:spcPct val="100000"/>
              </a:lnSpc>
              <a:spcBef>
                <a:spcPts val="2200"/>
              </a:spcBef>
              <a:buSzPct val="60000"/>
              <a:buBlip>
                <a:blip r:embed="rId3"/>
              </a:buBlip>
              <a:defRPr sz="6000">
                <a:solidFill>
                  <a:srgbClr val="000000"/>
                </a:solidFill>
                <a:latin typeface="Century Gothic"/>
                <a:ea typeface="Century Gothic"/>
                <a:cs typeface="Century Gothic"/>
                <a:sym typeface="Century Gothic"/>
              </a:defRPr>
            </a:lvl1pPr>
          </a:lstStyle>
          <a:p>
            <a:pPr/>
            <a:r>
              <a:t>Though some Gentiles were admitted into Judaism as proselytes, Gentiles as a whole were excluded; they were thus alienated from the benefits of God’s previous covenant people (Rom. 3:1; 9:1-4; 1 Peter 2:10).</a:t>
            </a:r>
          </a:p>
        </p:txBody>
      </p:sp>
      <p:sp>
        <p:nvSpPr>
          <p:cNvPr id="217" name="GENTILES' CONDITION “BEFORE &amp; WITHOUT” CHRIST (2:11,12)"/>
          <p:cNvSpPr txBox="1"/>
          <p:nvPr/>
        </p:nvSpPr>
        <p:spPr>
          <a:xfrm>
            <a:off x="-122391" y="2728719"/>
            <a:ext cx="24628783" cy="9017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5400">
                <a:solidFill>
                  <a:srgbClr val="FFFFFF"/>
                </a:solidFill>
                <a:latin typeface="Gill Sans"/>
                <a:ea typeface="Gill Sans"/>
                <a:cs typeface="Gill Sans"/>
                <a:sym typeface="Gill Sans"/>
              </a:defRPr>
            </a:lvl1pPr>
          </a:lstStyle>
          <a:p>
            <a:pPr/>
            <a:r>
              <a:t>GENTILES' CONDITION “BEFORE &amp; WITHOUT” CHRIST (2:11,12)</a:t>
            </a:r>
          </a:p>
        </p:txBody>
      </p:sp>
      <p:sp>
        <p:nvSpPr>
          <p:cNvPr id="218" name="Text Box 8"/>
          <p:cNvSpPr txBox="1"/>
          <p:nvPr/>
        </p:nvSpPr>
        <p:spPr>
          <a:xfrm>
            <a:off x="647765" y="5611789"/>
            <a:ext cx="8213794" cy="7581573"/>
          </a:xfrm>
          <a:prstGeom prst="rect">
            <a:avLst/>
          </a:prstGeom>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7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2:12 (NKJV) </a:t>
            </a:r>
          </a:p>
          <a:p>
            <a:pPr algn="ctr">
              <a:lnSpc>
                <a:spcPct val="100000"/>
              </a:lnSpc>
              <a:spcBef>
                <a:spcPts val="0"/>
              </a:spcBef>
              <a:defRPr sz="57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12</a:t>
            </a:r>
            <a:r>
              <a:t> that at that time you were without Christ, being aliens from the commonwealth of Israel and strangers from the covenants of promise, having no hope and without God in the world.</a:t>
            </a:r>
          </a:p>
        </p:txBody>
      </p:sp>
      <p:grpSp>
        <p:nvGrpSpPr>
          <p:cNvPr id="221" name="Group"/>
          <p:cNvGrpSpPr/>
          <p:nvPr/>
        </p:nvGrpSpPr>
        <p:grpSpPr>
          <a:xfrm>
            <a:off x="-50053" y="243288"/>
            <a:ext cx="24484106" cy="1868336"/>
            <a:chOff x="0" y="0"/>
            <a:chExt cx="24484105" cy="1868335"/>
          </a:xfrm>
        </p:grpSpPr>
        <p:sp>
          <p:nvSpPr>
            <p:cNvPr id="219"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20" name="Image" descr="Image"/>
            <p:cNvPicPr>
              <a:picLocks noChangeAspect="0"/>
            </p:cNvPicPr>
            <p:nvPr/>
          </p:nvPicPr>
          <p:blipFill>
            <a:blip r:embed="rId4">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
        <p:nvSpPr>
          <p:cNvPr id="222" name="4 who are Israelites, to whom pertain the adoption, the glory, the covenants, the giving of the law, the service of God, and the promises;  (Romans 9:4 - NKJV)"/>
          <p:cNvSpPr txBox="1"/>
          <p:nvPr/>
        </p:nvSpPr>
        <p:spPr>
          <a:xfrm>
            <a:off x="9383321" y="9694831"/>
            <a:ext cx="14807686" cy="35560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lnSpc>
                <a:spcPct val="100000"/>
              </a:lnSpc>
              <a:spcBef>
                <a:spcPts val="0"/>
              </a:spcBef>
              <a:defRPr sz="6000">
                <a:solidFill>
                  <a:srgbClr val="FFFFFF"/>
                </a:solidFill>
              </a:defRPr>
            </a:pPr>
            <a:r>
              <a:rPr baseline="31999"/>
              <a:t>4</a:t>
            </a:r>
            <a:r>
              <a:t> who are Israelites, to whom </a:t>
            </a:r>
            <a:r>
              <a:rPr i="1">
                <a:latin typeface="Gill Sans"/>
                <a:ea typeface="Gill Sans"/>
                <a:cs typeface="Gill Sans"/>
                <a:sym typeface="Gill Sans"/>
              </a:rPr>
              <a:t>pertain</a:t>
            </a:r>
            <a:r>
              <a:t> the adoption, the glory, the covenants, the giving of the law, the service </a:t>
            </a:r>
            <a:r>
              <a:rPr i="1">
                <a:latin typeface="Gill Sans"/>
                <a:ea typeface="Gill Sans"/>
                <a:cs typeface="Gill Sans"/>
                <a:sym typeface="Gill Sans"/>
              </a:rPr>
              <a:t>of God,</a:t>
            </a:r>
            <a:r>
              <a:t> and the promises;  (Romans 9:4 - NKJV)</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2"/>
                                        </p:tgtEl>
                                        <p:attrNameLst>
                                          <p:attrName>style.visibility</p:attrName>
                                        </p:attrNameLst>
                                      </p:cBhvr>
                                      <p:to>
                                        <p:strVal val="visible"/>
                                      </p:to>
                                    </p:set>
                                    <p:animEffect filter="wipe(left)" transition="in">
                                      <p:cBhvr>
                                        <p:cTn id="7" dur="1500"/>
                                        <p:tgtEl>
                                          <p:spTgt spid="2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2"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25" name="Paul was a prisoner at the time he wrote this letter (Eph. 3:1; 4:1; 6:20).…"/>
          <p:cNvSpPr txBox="1"/>
          <p:nvPr/>
        </p:nvSpPr>
        <p:spPr>
          <a:xfrm>
            <a:off x="9193070" y="3809887"/>
            <a:ext cx="15027033" cy="96424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3000" indent="-1143000" defTabSz="821531">
              <a:lnSpc>
                <a:spcPct val="100000"/>
              </a:lnSpc>
              <a:spcBef>
                <a:spcPts val="900"/>
              </a:spcBef>
              <a:buSzPct val="60000"/>
              <a:buBlip>
                <a:blip r:embed="rId3"/>
              </a:buBlip>
              <a:defRPr sz="6000">
                <a:solidFill>
                  <a:srgbClr val="000000"/>
                </a:solidFill>
                <a:latin typeface="Century Gothic"/>
                <a:ea typeface="Century Gothic"/>
                <a:cs typeface="Century Gothic"/>
                <a:sym typeface="Century Gothic"/>
              </a:defRPr>
            </a:pPr>
            <a:r>
              <a:rPr b="1"/>
              <a:t>"Strangers from the covenants of promise"</a:t>
            </a:r>
            <a:r>
              <a:t> (12) — (National / Land / Blessing) (Gen. 12:1–3; 15:18–21; 17:1–8; Deut. 28–30).</a:t>
            </a:r>
          </a:p>
          <a:p>
            <a:pPr marL="1143000" indent="-1143000" defTabSz="821531">
              <a:lnSpc>
                <a:spcPct val="100000"/>
              </a:lnSpc>
              <a:spcBef>
                <a:spcPts val="900"/>
              </a:spcBef>
              <a:buSzPct val="60000"/>
              <a:buBlip>
                <a:blip r:embed="rId3"/>
              </a:buBlip>
              <a:defRPr sz="6000">
                <a:solidFill>
                  <a:srgbClr val="000000"/>
                </a:solidFill>
                <a:latin typeface="Century Gothic"/>
                <a:ea typeface="Century Gothic"/>
                <a:cs typeface="Century Gothic"/>
                <a:sym typeface="Century Gothic"/>
              </a:defRPr>
            </a:pPr>
            <a:r>
              <a:rPr b="1"/>
              <a:t>"Having no hope"</a:t>
            </a:r>
            <a:r>
              <a:t> (12) no hope of a personal Messiah-to save them.</a:t>
            </a:r>
          </a:p>
          <a:p>
            <a:pPr marL="1143000" indent="-1143000" defTabSz="821531">
              <a:lnSpc>
                <a:spcPct val="100000"/>
              </a:lnSpc>
              <a:spcBef>
                <a:spcPts val="900"/>
              </a:spcBef>
              <a:buSzPct val="60000"/>
              <a:buBlip>
                <a:blip r:embed="rId3"/>
              </a:buBlip>
              <a:defRPr sz="6000">
                <a:solidFill>
                  <a:srgbClr val="000000"/>
                </a:solidFill>
                <a:latin typeface="Century Gothic"/>
                <a:ea typeface="Century Gothic"/>
                <a:cs typeface="Century Gothic"/>
                <a:sym typeface="Century Gothic"/>
              </a:defRPr>
            </a:pPr>
            <a:r>
              <a:rPr b="1"/>
              <a:t>"Without God in the world"</a:t>
            </a:r>
            <a:r>
              <a:t> (12) as a people, did not have God’s laws, guidance, or association (2 Ch. 15:3; 1 Th. 4:5; cf. Acts 14:16,17)</a:t>
            </a:r>
          </a:p>
        </p:txBody>
      </p:sp>
      <p:sp>
        <p:nvSpPr>
          <p:cNvPr id="226" name="GENTILES' CONDITION “BEFORE &amp; WITHOUT” CHRIST (2:11,12)"/>
          <p:cNvSpPr txBox="1"/>
          <p:nvPr/>
        </p:nvSpPr>
        <p:spPr>
          <a:xfrm>
            <a:off x="-122391" y="2728719"/>
            <a:ext cx="24628783" cy="9017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5400">
                <a:solidFill>
                  <a:srgbClr val="FFFFFF"/>
                </a:solidFill>
                <a:latin typeface="Gill Sans"/>
                <a:ea typeface="Gill Sans"/>
                <a:cs typeface="Gill Sans"/>
                <a:sym typeface="Gill Sans"/>
              </a:defRPr>
            </a:lvl1pPr>
          </a:lstStyle>
          <a:p>
            <a:pPr/>
            <a:r>
              <a:t>GENTILES' CONDITION “BEFORE &amp; WITHOUT” CHRIST (2:11,12)</a:t>
            </a:r>
          </a:p>
        </p:txBody>
      </p:sp>
      <p:sp>
        <p:nvSpPr>
          <p:cNvPr id="227" name="Text Box 8"/>
          <p:cNvSpPr txBox="1"/>
          <p:nvPr/>
        </p:nvSpPr>
        <p:spPr>
          <a:xfrm>
            <a:off x="647765" y="5611789"/>
            <a:ext cx="8213794" cy="7581573"/>
          </a:xfrm>
          <a:prstGeom prst="rect">
            <a:avLst/>
          </a:prstGeom>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7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2:12 (NKJV) </a:t>
            </a:r>
          </a:p>
          <a:p>
            <a:pPr algn="ctr">
              <a:lnSpc>
                <a:spcPct val="100000"/>
              </a:lnSpc>
              <a:spcBef>
                <a:spcPts val="0"/>
              </a:spcBef>
              <a:defRPr sz="57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12</a:t>
            </a:r>
            <a:r>
              <a:t> that at that time you were without Christ, being aliens from the commonwealth of Israel and strangers from the covenants of promise, having no hope and without God in the world.</a:t>
            </a:r>
          </a:p>
        </p:txBody>
      </p:sp>
      <p:grpSp>
        <p:nvGrpSpPr>
          <p:cNvPr id="230" name="Group"/>
          <p:cNvGrpSpPr/>
          <p:nvPr/>
        </p:nvGrpSpPr>
        <p:grpSpPr>
          <a:xfrm>
            <a:off x="-50053" y="243288"/>
            <a:ext cx="24484106" cy="1868336"/>
            <a:chOff x="0" y="0"/>
            <a:chExt cx="24484105" cy="1868335"/>
          </a:xfrm>
        </p:grpSpPr>
        <p:sp>
          <p:nvSpPr>
            <p:cNvPr id="228"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29" name="Image" descr="Image"/>
            <p:cNvPicPr>
              <a:picLocks noChangeAspect="0"/>
            </p:cNvPicPr>
            <p:nvPr/>
          </p:nvPicPr>
          <p:blipFill>
            <a:blip r:embed="rId4">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5">
                                            <p:txEl>
                                              <p:pRg st="1" end="1"/>
                                            </p:txEl>
                                          </p:spTgt>
                                        </p:tgtEl>
                                        <p:attrNameLst>
                                          <p:attrName>style.visibility</p:attrName>
                                        </p:attrNameLst>
                                      </p:cBhvr>
                                      <p:to>
                                        <p:strVal val="visible"/>
                                      </p:to>
                                    </p:set>
                                    <p:animEffect filter="wipe(left)" transition="in">
                                      <p:cBhvr>
                                        <p:cTn id="7" dur="2250"/>
                                        <p:tgtEl>
                                          <p:spTgt spid="22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5">
                                            <p:txEl>
                                              <p:pRg st="2" end="2"/>
                                            </p:txEl>
                                          </p:spTgt>
                                        </p:tgtEl>
                                        <p:attrNameLst>
                                          <p:attrName>style.visibility</p:attrName>
                                        </p:attrNameLst>
                                      </p:cBhvr>
                                      <p:to>
                                        <p:strVal val="visible"/>
                                      </p:to>
                                    </p:set>
                                    <p:animEffect filter="wipe(left)" transition="in">
                                      <p:cBhvr>
                                        <p:cTn id="12" dur="2250"/>
                                        <p:tgtEl>
                                          <p:spTgt spid="22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5"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33" name="Paul was a prisoner at the time he wrote this letter (Eph. 3:1; 4:1; 6:20).…"/>
          <p:cNvSpPr txBox="1"/>
          <p:nvPr/>
        </p:nvSpPr>
        <p:spPr>
          <a:xfrm>
            <a:off x="9193070" y="3809887"/>
            <a:ext cx="15027033" cy="95281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3000" indent="-1143000" defTabSz="821531">
              <a:lnSpc>
                <a:spcPct val="100000"/>
              </a:lnSpc>
              <a:spcBef>
                <a:spcPts val="900"/>
              </a:spcBef>
              <a:buSzPct val="60000"/>
              <a:buBlip>
                <a:blip r:embed="rId3"/>
              </a:buBlip>
              <a:defRPr sz="6000">
                <a:solidFill>
                  <a:srgbClr val="000000"/>
                </a:solidFill>
                <a:latin typeface="Century Gothic"/>
                <a:ea typeface="Century Gothic"/>
                <a:cs typeface="Century Gothic"/>
                <a:sym typeface="Century Gothic"/>
              </a:defRPr>
            </a:pPr>
            <a:r>
              <a:t>“</a:t>
            </a:r>
            <a:r>
              <a:rPr b="1"/>
              <a:t>But now in Christ Jesus</a:t>
            </a:r>
            <a:r>
              <a:t>” — locative christology: all benefits are located “in” the Messiah; union with Christ is the medium for ALL TRUE BLESSINGS (1:3-14; Ro. 8:1; 2 Co. 5:17; Ga. 3:28).</a:t>
            </a:r>
          </a:p>
          <a:p>
            <a:pPr marL="1143000" indent="-1143000" defTabSz="821531">
              <a:lnSpc>
                <a:spcPct val="100000"/>
              </a:lnSpc>
              <a:spcBef>
                <a:spcPts val="900"/>
              </a:spcBef>
              <a:buSzPct val="60000"/>
              <a:buBlip>
                <a:blip r:embed="rId3"/>
              </a:buBlip>
              <a:defRPr sz="6000">
                <a:solidFill>
                  <a:srgbClr val="000000"/>
                </a:solidFill>
                <a:latin typeface="Century Gothic"/>
                <a:ea typeface="Century Gothic"/>
                <a:cs typeface="Century Gothic"/>
                <a:sym typeface="Century Gothic"/>
              </a:defRPr>
            </a:pPr>
            <a:r>
              <a:t>“</a:t>
            </a:r>
            <a:r>
              <a:rPr b="1"/>
              <a:t>Have been brought near by the blood of Christ</a:t>
            </a:r>
            <a:r>
              <a:t>” — restored access and peace with God through Christ’s death (cf. 1:7; Rom. 3:23-30; Col. 1:13, 14, 21, 22; 1 Pe. 1:18,19).</a:t>
            </a:r>
          </a:p>
        </p:txBody>
      </p:sp>
      <p:sp>
        <p:nvSpPr>
          <p:cNvPr id="234" name="GENTILES' CONDITION “NOW &amp; IN” CHRIST” (2:13-18)"/>
          <p:cNvSpPr txBox="1"/>
          <p:nvPr/>
        </p:nvSpPr>
        <p:spPr>
          <a:xfrm>
            <a:off x="-122391" y="2684269"/>
            <a:ext cx="24628783" cy="9906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100">
                <a:solidFill>
                  <a:srgbClr val="FFFFFF"/>
                </a:solidFill>
                <a:latin typeface="Gill Sans"/>
                <a:ea typeface="Gill Sans"/>
                <a:cs typeface="Gill Sans"/>
                <a:sym typeface="Gill Sans"/>
              </a:defRPr>
            </a:lvl1pPr>
          </a:lstStyle>
          <a:p>
            <a:pPr/>
            <a:r>
              <a:t>GENTILES' CONDITION “NOW &amp; IN” CHRIST” (2:13-18)</a:t>
            </a:r>
          </a:p>
        </p:txBody>
      </p:sp>
      <p:sp>
        <p:nvSpPr>
          <p:cNvPr id="235" name="Text Box 8"/>
          <p:cNvSpPr txBox="1"/>
          <p:nvPr/>
        </p:nvSpPr>
        <p:spPr>
          <a:xfrm>
            <a:off x="647765" y="8796336"/>
            <a:ext cx="8213794" cy="4532495"/>
          </a:xfrm>
          <a:prstGeom prst="rect">
            <a:avLst/>
          </a:prstGeom>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9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2:13 (NKJV) </a:t>
            </a:r>
          </a:p>
          <a:p>
            <a:pPr algn="ctr">
              <a:lnSpc>
                <a:spcPct val="100000"/>
              </a:lnSpc>
              <a:spcBef>
                <a:spcPts val="0"/>
              </a:spcBef>
              <a:defRPr sz="59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13</a:t>
            </a:r>
            <a:r>
              <a:t> But now in Christ Jesus you who once were far off have been brought near by the blood of Christ. </a:t>
            </a:r>
          </a:p>
        </p:txBody>
      </p:sp>
      <p:grpSp>
        <p:nvGrpSpPr>
          <p:cNvPr id="238" name="Group"/>
          <p:cNvGrpSpPr/>
          <p:nvPr/>
        </p:nvGrpSpPr>
        <p:grpSpPr>
          <a:xfrm>
            <a:off x="-50053" y="243288"/>
            <a:ext cx="24484106" cy="1868336"/>
            <a:chOff x="0" y="0"/>
            <a:chExt cx="24484105" cy="1868335"/>
          </a:xfrm>
        </p:grpSpPr>
        <p:sp>
          <p:nvSpPr>
            <p:cNvPr id="236"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37" name="Image" descr="Image"/>
            <p:cNvPicPr>
              <a:picLocks noChangeAspect="0"/>
            </p:cNvPicPr>
            <p:nvPr/>
          </p:nvPicPr>
          <p:blipFill>
            <a:blip r:embed="rId4">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3">
                                            <p:txEl>
                                              <p:pRg st="1" end="1"/>
                                            </p:txEl>
                                          </p:spTgt>
                                        </p:tgtEl>
                                        <p:attrNameLst>
                                          <p:attrName>style.visibility</p:attrName>
                                        </p:attrNameLst>
                                      </p:cBhvr>
                                      <p:to>
                                        <p:strVal val="visible"/>
                                      </p:to>
                                    </p:set>
                                    <p:animEffect filter="wipe(left)" transition="in">
                                      <p:cBhvr>
                                        <p:cTn id="7" dur="2250"/>
                                        <p:tgtEl>
                                          <p:spTgt spid="23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3"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0"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41" name="Paul was a prisoner at the time he wrote this letter (Eph. 3:1; 4:1; 6:20).…"/>
          <p:cNvSpPr txBox="1"/>
          <p:nvPr/>
        </p:nvSpPr>
        <p:spPr>
          <a:xfrm>
            <a:off x="9193070" y="3809887"/>
            <a:ext cx="15027033" cy="96424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3000" indent="-1143000" defTabSz="821531">
              <a:lnSpc>
                <a:spcPct val="100000"/>
              </a:lnSpc>
              <a:spcBef>
                <a:spcPts val="900"/>
              </a:spcBef>
              <a:buSzPct val="60000"/>
              <a:buBlip>
                <a:blip r:embed="rId3"/>
              </a:buBlip>
              <a:defRPr sz="6000">
                <a:solidFill>
                  <a:srgbClr val="000000"/>
                </a:solidFill>
                <a:latin typeface="Century Gothic"/>
                <a:ea typeface="Century Gothic"/>
                <a:cs typeface="Century Gothic"/>
                <a:sym typeface="Century Gothic"/>
              </a:defRPr>
            </a:pPr>
            <a:r>
              <a:t>“</a:t>
            </a:r>
            <a:r>
              <a:rPr b="1"/>
              <a:t>For He Himself is our peace</a:t>
            </a:r>
            <a:r>
              <a:t>” — Christ as personified Peace: not merely a provider of peace but is our peace (Ac. 10:36; Ro. 5:1; Col. 1:20).</a:t>
            </a:r>
          </a:p>
          <a:p>
            <a:pPr marL="1143000" indent="-1143000" defTabSz="821531">
              <a:lnSpc>
                <a:spcPct val="100000"/>
              </a:lnSpc>
              <a:spcBef>
                <a:spcPts val="900"/>
              </a:spcBef>
              <a:buSzPct val="60000"/>
              <a:buBlip>
                <a:blip r:embed="rId3"/>
              </a:buBlip>
              <a:defRPr sz="6000">
                <a:solidFill>
                  <a:srgbClr val="000000"/>
                </a:solidFill>
                <a:latin typeface="Century Gothic"/>
                <a:ea typeface="Century Gothic"/>
                <a:cs typeface="Century Gothic"/>
                <a:sym typeface="Century Gothic"/>
              </a:defRPr>
            </a:pPr>
            <a:r>
              <a:t>“</a:t>
            </a:r>
            <a:r>
              <a:rPr b="1"/>
              <a:t>Both</a:t>
            </a:r>
            <a:r>
              <a:t>” refers to Jews and Gentiles.</a:t>
            </a:r>
          </a:p>
          <a:p>
            <a:pPr marL="1143000" indent="-1143000" defTabSz="821531">
              <a:lnSpc>
                <a:spcPct val="100000"/>
              </a:lnSpc>
              <a:spcBef>
                <a:spcPts val="900"/>
              </a:spcBef>
              <a:buSzPct val="60000"/>
              <a:buBlip>
                <a:blip r:embed="rId3"/>
              </a:buBlip>
              <a:defRPr sz="6000">
                <a:solidFill>
                  <a:srgbClr val="000000"/>
                </a:solidFill>
                <a:latin typeface="Century Gothic"/>
                <a:ea typeface="Century Gothic"/>
                <a:cs typeface="Century Gothic"/>
                <a:sym typeface="Century Gothic"/>
              </a:defRPr>
            </a:pPr>
            <a:r>
              <a:t>“</a:t>
            </a:r>
            <a:r>
              <a:rPr b="1"/>
              <a:t>Dividing wall</a:t>
            </a:r>
            <a:r>
              <a:t>” — barrier between Jews and Gentiles, the laws, customs, and religious practices that segregated the two groups (Ac. 10:28; Col. 2:13–19)</a:t>
            </a:r>
          </a:p>
        </p:txBody>
      </p:sp>
      <p:sp>
        <p:nvSpPr>
          <p:cNvPr id="242" name="GENTILES' CONDITION “NOW &amp; IN” CHRIST” (2:13-18)"/>
          <p:cNvSpPr txBox="1"/>
          <p:nvPr/>
        </p:nvSpPr>
        <p:spPr>
          <a:xfrm>
            <a:off x="-122391" y="2684269"/>
            <a:ext cx="24628783" cy="9906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100">
                <a:solidFill>
                  <a:srgbClr val="FFFFFF"/>
                </a:solidFill>
                <a:latin typeface="Gill Sans"/>
                <a:ea typeface="Gill Sans"/>
                <a:cs typeface="Gill Sans"/>
                <a:sym typeface="Gill Sans"/>
              </a:defRPr>
            </a:lvl1pPr>
          </a:lstStyle>
          <a:p>
            <a:pPr/>
            <a:r>
              <a:t>GENTILES' CONDITION “NOW &amp; IN” CHRIST” (2:13-18)</a:t>
            </a:r>
          </a:p>
        </p:txBody>
      </p:sp>
      <p:sp>
        <p:nvSpPr>
          <p:cNvPr id="243" name="Text Box 8"/>
          <p:cNvSpPr txBox="1"/>
          <p:nvPr/>
        </p:nvSpPr>
        <p:spPr>
          <a:xfrm>
            <a:off x="647765" y="4718987"/>
            <a:ext cx="8213794" cy="8257911"/>
          </a:xfrm>
          <a:prstGeom prst="rect">
            <a:avLst/>
          </a:prstGeom>
          <a:solidFill>
            <a:srgbClr val="000000">
              <a:alpha val="14328"/>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2:14–15 (NKJV) </a:t>
            </a:r>
          </a:p>
          <a:p>
            <a:pPr algn="ctr">
              <a:lnSpc>
                <a:spcPct val="100000"/>
              </a:lnSpc>
              <a:spcBef>
                <a:spcPts val="0"/>
              </a:spcBef>
              <a:defRPr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14</a:t>
            </a:r>
            <a:r>
              <a:t> For He Himself is our peace, who has made both one, and has broken down the middle wall of separation, </a:t>
            </a:r>
            <a:r>
              <a:rPr baseline="31999"/>
              <a:t>15</a:t>
            </a:r>
            <a:r>
              <a:t> having abolished in His flesh the enmity, </a:t>
            </a:r>
            <a:r>
              <a:rPr i="1"/>
              <a:t>that is,</a:t>
            </a:r>
            <a:r>
              <a:t> the law of commandments </a:t>
            </a:r>
            <a:r>
              <a:rPr i="1"/>
              <a:t>contained</a:t>
            </a:r>
            <a:r>
              <a:t> in ordinances, so as to create in Himself one new man </a:t>
            </a:r>
            <a:r>
              <a:rPr i="1"/>
              <a:t>from</a:t>
            </a:r>
            <a:r>
              <a:t> the two, </a:t>
            </a:r>
            <a:r>
              <a:rPr i="1"/>
              <a:t>thus</a:t>
            </a:r>
            <a:r>
              <a:t> making peace,</a:t>
            </a:r>
          </a:p>
        </p:txBody>
      </p:sp>
      <p:grpSp>
        <p:nvGrpSpPr>
          <p:cNvPr id="246" name="Group"/>
          <p:cNvGrpSpPr/>
          <p:nvPr/>
        </p:nvGrpSpPr>
        <p:grpSpPr>
          <a:xfrm>
            <a:off x="-50053" y="243288"/>
            <a:ext cx="24484106" cy="1868336"/>
            <a:chOff x="0" y="0"/>
            <a:chExt cx="24484105" cy="1868335"/>
          </a:xfrm>
        </p:grpSpPr>
        <p:sp>
          <p:nvSpPr>
            <p:cNvPr id="244"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45" name="Image" descr="Image"/>
            <p:cNvPicPr>
              <a:picLocks noChangeAspect="0"/>
            </p:cNvPicPr>
            <p:nvPr/>
          </p:nvPicPr>
          <p:blipFill>
            <a:blip r:embed="rId4">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1">
                                            <p:txEl>
                                              <p:pRg st="1" end="1"/>
                                            </p:txEl>
                                          </p:spTgt>
                                        </p:tgtEl>
                                        <p:attrNameLst>
                                          <p:attrName>style.visibility</p:attrName>
                                        </p:attrNameLst>
                                      </p:cBhvr>
                                      <p:to>
                                        <p:strVal val="visible"/>
                                      </p:to>
                                    </p:set>
                                    <p:animEffect filter="wipe(left)" transition="in">
                                      <p:cBhvr>
                                        <p:cTn id="7" dur="2250"/>
                                        <p:tgtEl>
                                          <p:spTgt spid="24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1">
                                            <p:txEl>
                                              <p:pRg st="2" end="2"/>
                                            </p:txEl>
                                          </p:spTgt>
                                        </p:tgtEl>
                                        <p:attrNameLst>
                                          <p:attrName>style.visibility</p:attrName>
                                        </p:attrNameLst>
                                      </p:cBhvr>
                                      <p:to>
                                        <p:strVal val="visible"/>
                                      </p:to>
                                    </p:set>
                                    <p:animEffect filter="wipe(left)" transition="in">
                                      <p:cBhvr>
                                        <p:cTn id="12" dur="2250"/>
                                        <p:tgtEl>
                                          <p:spTgt spid="24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1"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49" name="Paul was a prisoner at the time he wrote this letter (Eph. 3:1; 4:1; 6:20).…"/>
          <p:cNvSpPr txBox="1"/>
          <p:nvPr/>
        </p:nvSpPr>
        <p:spPr>
          <a:xfrm>
            <a:off x="9193070" y="3809887"/>
            <a:ext cx="15027033" cy="95281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3000" indent="-1143000" defTabSz="821531">
              <a:lnSpc>
                <a:spcPct val="100000"/>
              </a:lnSpc>
              <a:spcBef>
                <a:spcPts val="900"/>
              </a:spcBef>
              <a:buSzPct val="60000"/>
              <a:buBlip>
                <a:blip r:embed="rId3"/>
              </a:buBlip>
              <a:defRPr sz="6000">
                <a:solidFill>
                  <a:srgbClr val="000000"/>
                </a:solidFill>
                <a:latin typeface="Century Gothic"/>
                <a:ea typeface="Century Gothic"/>
                <a:cs typeface="Century Gothic"/>
                <a:sym typeface="Century Gothic"/>
              </a:defRPr>
            </a:pPr>
            <a:r>
              <a:rPr b="1"/>
              <a:t>“Having abolished in His flesh the enmity”</a:t>
            </a:r>
            <a:r>
              <a:t> — the system of legal ordinances that functioned to maintain separation has been nullified (Eze 20:10-12; Lev. 20:24-26; Col. 1:22. He. 10:19–22).</a:t>
            </a:r>
          </a:p>
          <a:p>
            <a:pPr marL="1143000" indent="-1143000" defTabSz="821531">
              <a:lnSpc>
                <a:spcPct val="100000"/>
              </a:lnSpc>
              <a:spcBef>
                <a:spcPts val="900"/>
              </a:spcBef>
              <a:buSzPct val="60000"/>
              <a:buBlip>
                <a:blip r:embed="rId3"/>
              </a:buBlip>
              <a:defRPr sz="6000">
                <a:solidFill>
                  <a:srgbClr val="000000"/>
                </a:solidFill>
                <a:latin typeface="Century Gothic"/>
                <a:ea typeface="Century Gothic"/>
                <a:cs typeface="Century Gothic"/>
                <a:sym typeface="Century Gothic"/>
              </a:defRPr>
            </a:pPr>
            <a:r>
              <a:rPr b="1"/>
              <a:t>“The law of commandments </a:t>
            </a:r>
            <a:r>
              <a:rPr b="1" i="1"/>
              <a:t>contained</a:t>
            </a:r>
            <a:r>
              <a:rPr b="1"/>
              <a:t> in ordinances,”</a:t>
            </a:r>
            <a:r>
              <a:t> the Law of Moses was fulfilled and thus is no longer in effect (Mat. 5:17,18).</a:t>
            </a:r>
          </a:p>
        </p:txBody>
      </p:sp>
      <p:sp>
        <p:nvSpPr>
          <p:cNvPr id="250" name="GENTILES' CONDITION “NOW &amp; IN” CHRIST” (2:13-18)"/>
          <p:cNvSpPr txBox="1"/>
          <p:nvPr/>
        </p:nvSpPr>
        <p:spPr>
          <a:xfrm>
            <a:off x="-122391" y="2684269"/>
            <a:ext cx="24628783" cy="9906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100">
                <a:solidFill>
                  <a:srgbClr val="FFFFFF"/>
                </a:solidFill>
                <a:latin typeface="Gill Sans"/>
                <a:ea typeface="Gill Sans"/>
                <a:cs typeface="Gill Sans"/>
                <a:sym typeface="Gill Sans"/>
              </a:defRPr>
            </a:lvl1pPr>
          </a:lstStyle>
          <a:p>
            <a:pPr/>
            <a:r>
              <a:t>GENTILES' CONDITION “NOW &amp; IN” CHRIST” (2:13-18)</a:t>
            </a:r>
          </a:p>
        </p:txBody>
      </p:sp>
      <p:sp>
        <p:nvSpPr>
          <p:cNvPr id="251" name="Text Box 8"/>
          <p:cNvSpPr txBox="1"/>
          <p:nvPr/>
        </p:nvSpPr>
        <p:spPr>
          <a:xfrm>
            <a:off x="647765" y="4718987"/>
            <a:ext cx="8213794" cy="8257911"/>
          </a:xfrm>
          <a:prstGeom prst="rect">
            <a:avLst/>
          </a:prstGeom>
          <a:solidFill>
            <a:srgbClr val="000000">
              <a:alpha val="14328"/>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2:14–15 (NKJV) </a:t>
            </a:r>
          </a:p>
          <a:p>
            <a:pPr algn="ctr">
              <a:lnSpc>
                <a:spcPct val="100000"/>
              </a:lnSpc>
              <a:spcBef>
                <a:spcPts val="0"/>
              </a:spcBef>
              <a:defRPr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14</a:t>
            </a:r>
            <a:r>
              <a:t> For He Himself is our peace, who has made both one, and has broken down the middle wall of separation, </a:t>
            </a:r>
            <a:r>
              <a:rPr baseline="31999"/>
              <a:t>15</a:t>
            </a:r>
            <a:r>
              <a:t> having abolished in His flesh the enmity, </a:t>
            </a:r>
            <a:r>
              <a:rPr i="1"/>
              <a:t>that is,</a:t>
            </a:r>
            <a:r>
              <a:t> the law of commandments </a:t>
            </a:r>
            <a:r>
              <a:rPr i="1"/>
              <a:t>contained</a:t>
            </a:r>
            <a:r>
              <a:t> in ordinances, so as to create in Himself one new man </a:t>
            </a:r>
            <a:r>
              <a:rPr i="1"/>
              <a:t>from</a:t>
            </a:r>
            <a:r>
              <a:t> the two, </a:t>
            </a:r>
            <a:r>
              <a:rPr i="1"/>
              <a:t>thus</a:t>
            </a:r>
            <a:r>
              <a:t> making peace,</a:t>
            </a:r>
          </a:p>
        </p:txBody>
      </p:sp>
      <p:grpSp>
        <p:nvGrpSpPr>
          <p:cNvPr id="254" name="Group"/>
          <p:cNvGrpSpPr/>
          <p:nvPr/>
        </p:nvGrpSpPr>
        <p:grpSpPr>
          <a:xfrm>
            <a:off x="-50053" y="243288"/>
            <a:ext cx="24484106" cy="1868336"/>
            <a:chOff x="0" y="0"/>
            <a:chExt cx="24484105" cy="1868335"/>
          </a:xfrm>
        </p:grpSpPr>
        <p:sp>
          <p:nvSpPr>
            <p:cNvPr id="252"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53" name="Image" descr="Image"/>
            <p:cNvPicPr>
              <a:picLocks noChangeAspect="0"/>
            </p:cNvPicPr>
            <p:nvPr/>
          </p:nvPicPr>
          <p:blipFill>
            <a:blip r:embed="rId4">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9">
                                            <p:txEl>
                                              <p:pRg st="1" end="1"/>
                                            </p:txEl>
                                          </p:spTgt>
                                        </p:tgtEl>
                                        <p:attrNameLst>
                                          <p:attrName>style.visibility</p:attrName>
                                        </p:attrNameLst>
                                      </p:cBhvr>
                                      <p:to>
                                        <p:strVal val="visible"/>
                                      </p:to>
                                    </p:set>
                                    <p:animEffect filter="wipe(left)" transition="in">
                                      <p:cBhvr>
                                        <p:cTn id="7" dur="2250"/>
                                        <p:tgtEl>
                                          <p:spTgt spid="24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9"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57" name="GENTILES' CONDITION “NOW &amp; IN” CHRIST” (2:13-18)"/>
          <p:cNvSpPr txBox="1"/>
          <p:nvPr/>
        </p:nvSpPr>
        <p:spPr>
          <a:xfrm>
            <a:off x="-122391" y="2684269"/>
            <a:ext cx="24628783" cy="9906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100">
                <a:solidFill>
                  <a:srgbClr val="FFFFFF"/>
                </a:solidFill>
                <a:latin typeface="Gill Sans"/>
                <a:ea typeface="Gill Sans"/>
                <a:cs typeface="Gill Sans"/>
                <a:sym typeface="Gill Sans"/>
              </a:defRPr>
            </a:lvl1pPr>
          </a:lstStyle>
          <a:p>
            <a:pPr/>
            <a:r>
              <a:t>GENTILES' CONDITION “NOW &amp; IN” CHRIST” (2:13-18)</a:t>
            </a:r>
          </a:p>
        </p:txBody>
      </p:sp>
      <p:sp>
        <p:nvSpPr>
          <p:cNvPr id="258" name="Text Box 8"/>
          <p:cNvSpPr txBox="1"/>
          <p:nvPr/>
        </p:nvSpPr>
        <p:spPr>
          <a:xfrm>
            <a:off x="647765" y="4718987"/>
            <a:ext cx="8213794" cy="8257911"/>
          </a:xfrm>
          <a:prstGeom prst="rect">
            <a:avLst/>
          </a:prstGeom>
          <a:solidFill>
            <a:srgbClr val="000000">
              <a:alpha val="14328"/>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2:14–15 (NKJV) </a:t>
            </a:r>
          </a:p>
          <a:p>
            <a:pPr algn="ctr">
              <a:lnSpc>
                <a:spcPct val="100000"/>
              </a:lnSpc>
              <a:spcBef>
                <a:spcPts val="0"/>
              </a:spcBef>
              <a:defRPr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14</a:t>
            </a:r>
            <a:r>
              <a:t> For He Himself is our peace, who has made both one, and has broken down the middle wall of separation, </a:t>
            </a:r>
            <a:r>
              <a:rPr baseline="31999"/>
              <a:t>15</a:t>
            </a:r>
            <a:r>
              <a:t> having abolished in His flesh the enmity, </a:t>
            </a:r>
            <a:r>
              <a:rPr i="1"/>
              <a:t>that is,</a:t>
            </a:r>
            <a:r>
              <a:t> the law of commandments </a:t>
            </a:r>
            <a:r>
              <a:rPr i="1"/>
              <a:t>contained</a:t>
            </a:r>
            <a:r>
              <a:t> in ordinances, so as to create in Himself one new man </a:t>
            </a:r>
            <a:r>
              <a:rPr i="1"/>
              <a:t>from</a:t>
            </a:r>
            <a:r>
              <a:t> the two, </a:t>
            </a:r>
            <a:r>
              <a:rPr i="1"/>
              <a:t>thus</a:t>
            </a:r>
            <a:r>
              <a:t> making peace,</a:t>
            </a:r>
          </a:p>
        </p:txBody>
      </p:sp>
      <p:grpSp>
        <p:nvGrpSpPr>
          <p:cNvPr id="261" name="Group"/>
          <p:cNvGrpSpPr/>
          <p:nvPr/>
        </p:nvGrpSpPr>
        <p:grpSpPr>
          <a:xfrm>
            <a:off x="-50053" y="243288"/>
            <a:ext cx="24484106" cy="1868336"/>
            <a:chOff x="0" y="0"/>
            <a:chExt cx="24484105" cy="1868335"/>
          </a:xfrm>
        </p:grpSpPr>
        <p:sp>
          <p:nvSpPr>
            <p:cNvPr id="259"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60" name="Image" descr="Image"/>
            <p:cNvPicPr>
              <a:picLocks noChangeAspect="0"/>
            </p:cNvPicPr>
            <p:nvPr/>
          </p:nvPicPr>
          <p:blipFill>
            <a:blip r:embed="rId3">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
        <p:nvSpPr>
          <p:cNvPr id="262" name="Matthew 5:17–18 (NKJV)…"/>
          <p:cNvSpPr txBox="1"/>
          <p:nvPr/>
        </p:nvSpPr>
        <p:spPr>
          <a:xfrm>
            <a:off x="9865697" y="4783942"/>
            <a:ext cx="13798765" cy="812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6600">
                <a:solidFill>
                  <a:srgbClr val="000000"/>
                </a:solidFill>
                <a:latin typeface="Helvetica"/>
                <a:ea typeface="Helvetica"/>
                <a:cs typeface="Helvetica"/>
                <a:sym typeface="Helvetica"/>
              </a:defRPr>
            </a:pPr>
            <a:r>
              <a:t>Matthew 5:17–18 (NKJV)</a:t>
            </a:r>
          </a:p>
          <a:p>
            <a:pPr algn="ctr" defTabSz="457200">
              <a:lnSpc>
                <a:spcPct val="100000"/>
              </a:lnSpc>
              <a:spcBef>
                <a:spcPts val="0"/>
              </a:spcBef>
              <a:defRPr sz="6600">
                <a:solidFill>
                  <a:srgbClr val="000000"/>
                </a:solidFill>
                <a:latin typeface="Helvetica"/>
                <a:ea typeface="Helvetica"/>
                <a:cs typeface="Helvetica"/>
                <a:sym typeface="Helvetica"/>
              </a:defRPr>
            </a:pPr>
            <a:r>
              <a:rPr baseline="31999"/>
              <a:t>17</a:t>
            </a:r>
            <a:r>
              <a:t> “</a:t>
            </a:r>
            <a:r>
              <a:rPr>
                <a:solidFill>
                  <a:schemeClr val="accent5"/>
                </a:solidFill>
              </a:rPr>
              <a:t>Do not think that I came to destroy the Law or the Prophets. I did not come to destroy but to fulfill</a:t>
            </a:r>
            <a:r>
              <a:t>. </a:t>
            </a:r>
            <a:r>
              <a:rPr baseline="31999"/>
              <a:t>18</a:t>
            </a:r>
            <a:r>
              <a:t> </a:t>
            </a:r>
            <a:r>
              <a:rPr>
                <a:solidFill>
                  <a:schemeClr val="accent5"/>
                </a:solidFill>
              </a:rPr>
              <a:t>For assuredly, I say to you, till heaven and earth pass away, one jot or one tittle will by no means pass from the law till all is fulfilled</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65" name="GENTILES' CONDITION “NOW &amp; IN” CHRIST” (2:13-18)"/>
          <p:cNvSpPr txBox="1"/>
          <p:nvPr/>
        </p:nvSpPr>
        <p:spPr>
          <a:xfrm>
            <a:off x="-122391" y="2684269"/>
            <a:ext cx="24628783" cy="9906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100">
                <a:solidFill>
                  <a:srgbClr val="FFFFFF"/>
                </a:solidFill>
                <a:latin typeface="Gill Sans"/>
                <a:ea typeface="Gill Sans"/>
                <a:cs typeface="Gill Sans"/>
                <a:sym typeface="Gill Sans"/>
              </a:defRPr>
            </a:lvl1pPr>
          </a:lstStyle>
          <a:p>
            <a:pPr/>
            <a:r>
              <a:t>GENTILES' CONDITION “NOW &amp; IN” CHRIST” (2:13-18)</a:t>
            </a:r>
          </a:p>
        </p:txBody>
      </p:sp>
      <p:sp>
        <p:nvSpPr>
          <p:cNvPr id="266" name="Text Box 8"/>
          <p:cNvSpPr txBox="1"/>
          <p:nvPr/>
        </p:nvSpPr>
        <p:spPr>
          <a:xfrm>
            <a:off x="647765" y="4718987"/>
            <a:ext cx="8213794" cy="8257911"/>
          </a:xfrm>
          <a:prstGeom prst="rect">
            <a:avLst/>
          </a:prstGeom>
          <a:solidFill>
            <a:srgbClr val="000000">
              <a:alpha val="14328"/>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2:14–15 (NKJV) </a:t>
            </a:r>
          </a:p>
          <a:p>
            <a:pPr algn="ctr">
              <a:lnSpc>
                <a:spcPct val="100000"/>
              </a:lnSpc>
              <a:spcBef>
                <a:spcPts val="0"/>
              </a:spcBef>
              <a:defRPr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14</a:t>
            </a:r>
            <a:r>
              <a:t> For He Himself is our peace, who has made both one, and has broken down the middle wall of separation, </a:t>
            </a:r>
            <a:r>
              <a:rPr baseline="31999"/>
              <a:t>15</a:t>
            </a:r>
            <a:r>
              <a:t> having abolished in His flesh the enmity, </a:t>
            </a:r>
            <a:r>
              <a:rPr i="1"/>
              <a:t>that is,</a:t>
            </a:r>
            <a:r>
              <a:t> the law of commandments </a:t>
            </a:r>
            <a:r>
              <a:rPr i="1"/>
              <a:t>contained</a:t>
            </a:r>
            <a:r>
              <a:t> in ordinances, so as to create in Himself one new man </a:t>
            </a:r>
            <a:r>
              <a:rPr i="1"/>
              <a:t>from</a:t>
            </a:r>
            <a:r>
              <a:t> the two, </a:t>
            </a:r>
            <a:r>
              <a:rPr i="1"/>
              <a:t>thus</a:t>
            </a:r>
            <a:r>
              <a:t> making peace,</a:t>
            </a:r>
          </a:p>
        </p:txBody>
      </p:sp>
      <p:grpSp>
        <p:nvGrpSpPr>
          <p:cNvPr id="269" name="Group"/>
          <p:cNvGrpSpPr/>
          <p:nvPr/>
        </p:nvGrpSpPr>
        <p:grpSpPr>
          <a:xfrm>
            <a:off x="-50053" y="243288"/>
            <a:ext cx="24484106" cy="1868336"/>
            <a:chOff x="0" y="0"/>
            <a:chExt cx="24484105" cy="1868335"/>
          </a:xfrm>
        </p:grpSpPr>
        <p:sp>
          <p:nvSpPr>
            <p:cNvPr id="267"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68" name="Image" descr="Image"/>
            <p:cNvPicPr>
              <a:picLocks noChangeAspect="0"/>
            </p:cNvPicPr>
            <p:nvPr/>
          </p:nvPicPr>
          <p:blipFill>
            <a:blip r:embed="rId3">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
        <p:nvSpPr>
          <p:cNvPr id="270" name="Colossians 2:14,16,17 (NKJV)…"/>
          <p:cNvSpPr txBox="1"/>
          <p:nvPr/>
        </p:nvSpPr>
        <p:spPr>
          <a:xfrm>
            <a:off x="9435353" y="4161642"/>
            <a:ext cx="14695203" cy="937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6100">
                <a:solidFill>
                  <a:srgbClr val="000000"/>
                </a:solidFill>
                <a:latin typeface="Helvetica"/>
                <a:ea typeface="Helvetica"/>
                <a:cs typeface="Helvetica"/>
                <a:sym typeface="Helvetica"/>
              </a:defRPr>
            </a:pPr>
            <a:r>
              <a:t>Colossians 2:14,16,17 (NKJV) </a:t>
            </a:r>
          </a:p>
          <a:p>
            <a:pPr algn="ctr" defTabSz="457200">
              <a:lnSpc>
                <a:spcPct val="100000"/>
              </a:lnSpc>
              <a:spcBef>
                <a:spcPts val="0"/>
              </a:spcBef>
              <a:defRPr sz="6100">
                <a:solidFill>
                  <a:srgbClr val="000000"/>
                </a:solidFill>
                <a:latin typeface="Helvetica"/>
                <a:ea typeface="Helvetica"/>
                <a:cs typeface="Helvetica"/>
                <a:sym typeface="Helvetica"/>
              </a:defRPr>
            </a:pPr>
            <a:r>
              <a:rPr baseline="31999"/>
              <a:t>14</a:t>
            </a:r>
            <a:r>
              <a:t> having wiped out the handwriting of requirements that was against us, which was contrary to us. And He has taken it out of the way, having nailed it to the cross. … </a:t>
            </a:r>
            <a:r>
              <a:rPr baseline="31999"/>
              <a:t>16</a:t>
            </a:r>
            <a:r>
              <a:t> So let no one judge you in food or in drink, or regarding a festival or a new moon or sabbaths, </a:t>
            </a:r>
            <a:r>
              <a:rPr baseline="31999"/>
              <a:t>17</a:t>
            </a:r>
            <a:r>
              <a:t> which are a shadow of things to come, but the substance is of Christ.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73" name="GENTILES' CONDITION “NOW &amp; IN” CHRIST” (2:13-18)"/>
          <p:cNvSpPr txBox="1"/>
          <p:nvPr/>
        </p:nvSpPr>
        <p:spPr>
          <a:xfrm>
            <a:off x="-122391" y="2684269"/>
            <a:ext cx="24628783" cy="9906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100">
                <a:solidFill>
                  <a:srgbClr val="FFFFFF"/>
                </a:solidFill>
                <a:latin typeface="Gill Sans"/>
                <a:ea typeface="Gill Sans"/>
                <a:cs typeface="Gill Sans"/>
                <a:sym typeface="Gill Sans"/>
              </a:defRPr>
            </a:lvl1pPr>
          </a:lstStyle>
          <a:p>
            <a:pPr/>
            <a:r>
              <a:t>GENTILES' CONDITION “NOW &amp; IN” CHRIST” (2:13-18)</a:t>
            </a:r>
          </a:p>
        </p:txBody>
      </p:sp>
      <p:sp>
        <p:nvSpPr>
          <p:cNvPr id="274" name="Text Box 8"/>
          <p:cNvSpPr txBox="1"/>
          <p:nvPr/>
        </p:nvSpPr>
        <p:spPr>
          <a:xfrm>
            <a:off x="647765" y="4718987"/>
            <a:ext cx="8213794" cy="8257911"/>
          </a:xfrm>
          <a:prstGeom prst="rect">
            <a:avLst/>
          </a:prstGeom>
          <a:solidFill>
            <a:srgbClr val="000000">
              <a:alpha val="14328"/>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2:14–15 (NKJV) </a:t>
            </a:r>
          </a:p>
          <a:p>
            <a:pPr algn="ctr">
              <a:lnSpc>
                <a:spcPct val="100000"/>
              </a:lnSpc>
              <a:spcBef>
                <a:spcPts val="0"/>
              </a:spcBef>
              <a:defRPr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14</a:t>
            </a:r>
            <a:r>
              <a:t> For He Himself is our peace, who has made both one, and has broken down the middle wall of separation, </a:t>
            </a:r>
            <a:r>
              <a:rPr baseline="31999"/>
              <a:t>15</a:t>
            </a:r>
            <a:r>
              <a:t> having abolished in His flesh the enmity, </a:t>
            </a:r>
            <a:r>
              <a:rPr i="1"/>
              <a:t>that is,</a:t>
            </a:r>
            <a:r>
              <a:t> the law of commandments </a:t>
            </a:r>
            <a:r>
              <a:rPr i="1"/>
              <a:t>contained</a:t>
            </a:r>
            <a:r>
              <a:t> in ordinances, so as to create in Himself one new man </a:t>
            </a:r>
            <a:r>
              <a:rPr i="1"/>
              <a:t>from</a:t>
            </a:r>
            <a:r>
              <a:t> the two, </a:t>
            </a:r>
            <a:r>
              <a:rPr i="1"/>
              <a:t>thus</a:t>
            </a:r>
            <a:r>
              <a:t> making peace,</a:t>
            </a:r>
          </a:p>
        </p:txBody>
      </p:sp>
      <p:grpSp>
        <p:nvGrpSpPr>
          <p:cNvPr id="277" name="Group"/>
          <p:cNvGrpSpPr/>
          <p:nvPr/>
        </p:nvGrpSpPr>
        <p:grpSpPr>
          <a:xfrm>
            <a:off x="-50053" y="243288"/>
            <a:ext cx="24484106" cy="1868336"/>
            <a:chOff x="0" y="0"/>
            <a:chExt cx="24484105" cy="1868335"/>
          </a:xfrm>
        </p:grpSpPr>
        <p:sp>
          <p:nvSpPr>
            <p:cNvPr id="275"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76" name="Image" descr="Image"/>
            <p:cNvPicPr>
              <a:picLocks noChangeAspect="0"/>
            </p:cNvPicPr>
            <p:nvPr/>
          </p:nvPicPr>
          <p:blipFill>
            <a:blip r:embed="rId3">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
        <p:nvSpPr>
          <p:cNvPr id="278" name="2 Corinthians 3:7–11 (NKJV)…"/>
          <p:cNvSpPr txBox="1"/>
          <p:nvPr/>
        </p:nvSpPr>
        <p:spPr>
          <a:xfrm>
            <a:off x="9406663" y="4161642"/>
            <a:ext cx="14695204" cy="905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6100">
                <a:solidFill>
                  <a:srgbClr val="000000"/>
                </a:solidFill>
                <a:latin typeface="Helvetica"/>
                <a:ea typeface="Helvetica"/>
                <a:cs typeface="Helvetica"/>
                <a:sym typeface="Helvetica"/>
              </a:defRPr>
            </a:pPr>
            <a:r>
              <a:t>2 Corinthians 3:7–11 (NKJV) </a:t>
            </a:r>
          </a:p>
          <a:p>
            <a:pPr algn="ctr" defTabSz="457200">
              <a:lnSpc>
                <a:spcPct val="100000"/>
              </a:lnSpc>
              <a:spcBef>
                <a:spcPts val="0"/>
              </a:spcBef>
              <a:defRPr sz="6600">
                <a:solidFill>
                  <a:srgbClr val="000000"/>
                </a:solidFill>
                <a:latin typeface="Helvetica"/>
                <a:ea typeface="Helvetica"/>
                <a:cs typeface="Helvetica"/>
                <a:sym typeface="Helvetica"/>
              </a:defRPr>
            </a:pPr>
            <a:r>
              <a:rPr baseline="31999"/>
              <a:t>7</a:t>
            </a:r>
            <a:r>
              <a:t> But if the ministry of death, written </a:t>
            </a:r>
            <a:r>
              <a:rPr i="1"/>
              <a:t>and</a:t>
            </a:r>
            <a:r>
              <a:t> engraved on stones, was glorious, so that the children of Israel could not look steadily at the face of Moses because of the glory of his countenance, which </a:t>
            </a:r>
            <a:r>
              <a:rPr i="1"/>
              <a:t>glory</a:t>
            </a:r>
            <a:r>
              <a:t> was passing away, </a:t>
            </a:r>
            <a:r>
              <a:rPr baseline="31999"/>
              <a:t>8</a:t>
            </a:r>
            <a:r>
              <a:t> how will the ministry of the Spirit not be more glorious?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81" name="GENTILES' CONDITION “NOW &amp; IN” CHRIST” (2:13-18)"/>
          <p:cNvSpPr txBox="1"/>
          <p:nvPr/>
        </p:nvSpPr>
        <p:spPr>
          <a:xfrm>
            <a:off x="-122391" y="2684269"/>
            <a:ext cx="24628783" cy="9906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100">
                <a:solidFill>
                  <a:srgbClr val="FFFFFF"/>
                </a:solidFill>
                <a:latin typeface="Gill Sans"/>
                <a:ea typeface="Gill Sans"/>
                <a:cs typeface="Gill Sans"/>
                <a:sym typeface="Gill Sans"/>
              </a:defRPr>
            </a:lvl1pPr>
          </a:lstStyle>
          <a:p>
            <a:pPr/>
            <a:r>
              <a:t>GENTILES' CONDITION “NOW &amp; IN” CHRIST” (2:13-18)</a:t>
            </a:r>
          </a:p>
        </p:txBody>
      </p:sp>
      <p:sp>
        <p:nvSpPr>
          <p:cNvPr id="282" name="Text Box 8"/>
          <p:cNvSpPr txBox="1"/>
          <p:nvPr/>
        </p:nvSpPr>
        <p:spPr>
          <a:xfrm>
            <a:off x="647765" y="4718987"/>
            <a:ext cx="8213794" cy="8257911"/>
          </a:xfrm>
          <a:prstGeom prst="rect">
            <a:avLst/>
          </a:prstGeom>
          <a:solidFill>
            <a:srgbClr val="000000">
              <a:alpha val="14328"/>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2:14–15 (NKJV) </a:t>
            </a:r>
          </a:p>
          <a:p>
            <a:pPr algn="ctr">
              <a:lnSpc>
                <a:spcPct val="100000"/>
              </a:lnSpc>
              <a:spcBef>
                <a:spcPts val="0"/>
              </a:spcBef>
              <a:defRPr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14</a:t>
            </a:r>
            <a:r>
              <a:t> For He Himself is our peace, who has made both one, and has broken down the middle wall of separation, </a:t>
            </a:r>
            <a:r>
              <a:rPr baseline="31999"/>
              <a:t>15</a:t>
            </a:r>
            <a:r>
              <a:t> having abolished in His flesh the enmity, </a:t>
            </a:r>
            <a:r>
              <a:rPr i="1"/>
              <a:t>that is,</a:t>
            </a:r>
            <a:r>
              <a:t> the law of commandments </a:t>
            </a:r>
            <a:r>
              <a:rPr i="1"/>
              <a:t>contained</a:t>
            </a:r>
            <a:r>
              <a:t> in ordinances, so as to create in Himself one new man </a:t>
            </a:r>
            <a:r>
              <a:rPr i="1"/>
              <a:t>from</a:t>
            </a:r>
            <a:r>
              <a:t> the two, </a:t>
            </a:r>
            <a:r>
              <a:rPr i="1"/>
              <a:t>thus</a:t>
            </a:r>
            <a:r>
              <a:t> making peace,</a:t>
            </a:r>
          </a:p>
        </p:txBody>
      </p:sp>
      <p:grpSp>
        <p:nvGrpSpPr>
          <p:cNvPr id="285" name="Group"/>
          <p:cNvGrpSpPr/>
          <p:nvPr/>
        </p:nvGrpSpPr>
        <p:grpSpPr>
          <a:xfrm>
            <a:off x="-50053" y="243288"/>
            <a:ext cx="24484106" cy="1868336"/>
            <a:chOff x="0" y="0"/>
            <a:chExt cx="24484105" cy="1868335"/>
          </a:xfrm>
        </p:grpSpPr>
        <p:sp>
          <p:nvSpPr>
            <p:cNvPr id="283"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84" name="Image" descr="Image"/>
            <p:cNvPicPr>
              <a:picLocks noChangeAspect="0"/>
            </p:cNvPicPr>
            <p:nvPr/>
          </p:nvPicPr>
          <p:blipFill>
            <a:blip r:embed="rId3">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
        <p:nvSpPr>
          <p:cNvPr id="286" name="2 Corinthians 3:7–11 (NKJV)…"/>
          <p:cNvSpPr txBox="1"/>
          <p:nvPr/>
        </p:nvSpPr>
        <p:spPr>
          <a:xfrm>
            <a:off x="9406663" y="4161642"/>
            <a:ext cx="14695204" cy="905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6100">
                <a:solidFill>
                  <a:srgbClr val="000000"/>
                </a:solidFill>
                <a:latin typeface="Helvetica"/>
                <a:ea typeface="Helvetica"/>
                <a:cs typeface="Helvetica"/>
                <a:sym typeface="Helvetica"/>
              </a:defRPr>
            </a:pPr>
            <a:r>
              <a:t>2 Corinthians 3:7–11 (NKJV) </a:t>
            </a:r>
          </a:p>
          <a:p>
            <a:pPr algn="ctr" defTabSz="457200">
              <a:lnSpc>
                <a:spcPct val="100000"/>
              </a:lnSpc>
              <a:spcBef>
                <a:spcPts val="0"/>
              </a:spcBef>
              <a:defRPr sz="6600">
                <a:solidFill>
                  <a:srgbClr val="000000"/>
                </a:solidFill>
                <a:latin typeface="Helvetica"/>
                <a:ea typeface="Helvetica"/>
                <a:cs typeface="Helvetica"/>
                <a:sym typeface="Helvetica"/>
              </a:defRPr>
            </a:pPr>
            <a:r>
              <a:rPr baseline="31999"/>
              <a:t>9</a:t>
            </a:r>
            <a:r>
              <a:t> For if the ministry of condemnation </a:t>
            </a:r>
            <a:r>
              <a:rPr i="1"/>
              <a:t>had</a:t>
            </a:r>
            <a:r>
              <a:t> glory, the ministry of righteousness exceeds much more in glory. </a:t>
            </a:r>
            <a:r>
              <a:rPr baseline="31999"/>
              <a:t>10</a:t>
            </a:r>
            <a:r>
              <a:t> For even what was made glorious had no glory in this respect, because of the glory that excels. </a:t>
            </a:r>
            <a:r>
              <a:rPr baseline="31999"/>
              <a:t>11</a:t>
            </a:r>
            <a:r>
              <a:t> For if what is passing away </a:t>
            </a:r>
            <a:r>
              <a:rPr i="1"/>
              <a:t>was</a:t>
            </a:r>
            <a:r>
              <a:t> glorious, what remains </a:t>
            </a:r>
            <a:r>
              <a:rPr i="1"/>
              <a:t>is</a:t>
            </a:r>
            <a:r>
              <a:t> much more glorious.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89" name="GENTILES' CONDITION “NOW &amp; IN” CHRIST” (2:13-18)"/>
          <p:cNvSpPr txBox="1"/>
          <p:nvPr/>
        </p:nvSpPr>
        <p:spPr>
          <a:xfrm>
            <a:off x="-122391" y="2684269"/>
            <a:ext cx="24628783" cy="9906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100">
                <a:solidFill>
                  <a:srgbClr val="FFFFFF"/>
                </a:solidFill>
                <a:latin typeface="Gill Sans"/>
                <a:ea typeface="Gill Sans"/>
                <a:cs typeface="Gill Sans"/>
                <a:sym typeface="Gill Sans"/>
              </a:defRPr>
            </a:lvl1pPr>
          </a:lstStyle>
          <a:p>
            <a:pPr/>
            <a:r>
              <a:t>GENTILES' CONDITION “NOW &amp; IN” CHRIST” (2:13-18)</a:t>
            </a:r>
          </a:p>
        </p:txBody>
      </p:sp>
      <p:sp>
        <p:nvSpPr>
          <p:cNvPr id="290" name="Text Box 8"/>
          <p:cNvSpPr txBox="1"/>
          <p:nvPr/>
        </p:nvSpPr>
        <p:spPr>
          <a:xfrm>
            <a:off x="647765" y="4718987"/>
            <a:ext cx="8213794" cy="8257911"/>
          </a:xfrm>
          <a:prstGeom prst="rect">
            <a:avLst/>
          </a:prstGeom>
          <a:solidFill>
            <a:srgbClr val="000000">
              <a:alpha val="14328"/>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2:14–15 (NKJV) </a:t>
            </a:r>
          </a:p>
          <a:p>
            <a:pPr algn="ctr">
              <a:lnSpc>
                <a:spcPct val="100000"/>
              </a:lnSpc>
              <a:spcBef>
                <a:spcPts val="0"/>
              </a:spcBef>
              <a:defRPr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14</a:t>
            </a:r>
            <a:r>
              <a:t> For He Himself is our peace, who has made both one, and has broken down the middle wall of separation, </a:t>
            </a:r>
            <a:r>
              <a:rPr baseline="31999"/>
              <a:t>15</a:t>
            </a:r>
            <a:r>
              <a:t> having abolished in His flesh the enmity, </a:t>
            </a:r>
            <a:r>
              <a:rPr i="1"/>
              <a:t>that is,</a:t>
            </a:r>
            <a:r>
              <a:t> the law of commandments </a:t>
            </a:r>
            <a:r>
              <a:rPr i="1"/>
              <a:t>contained</a:t>
            </a:r>
            <a:r>
              <a:t> in ordinances, so as to create in Himself one new man </a:t>
            </a:r>
            <a:r>
              <a:rPr i="1"/>
              <a:t>from</a:t>
            </a:r>
            <a:r>
              <a:t> the two, </a:t>
            </a:r>
            <a:r>
              <a:rPr i="1"/>
              <a:t>thus</a:t>
            </a:r>
            <a:r>
              <a:t> making peace,</a:t>
            </a:r>
          </a:p>
        </p:txBody>
      </p:sp>
      <p:grpSp>
        <p:nvGrpSpPr>
          <p:cNvPr id="293" name="Group"/>
          <p:cNvGrpSpPr/>
          <p:nvPr/>
        </p:nvGrpSpPr>
        <p:grpSpPr>
          <a:xfrm>
            <a:off x="-50053" y="243288"/>
            <a:ext cx="24484106" cy="1868336"/>
            <a:chOff x="0" y="0"/>
            <a:chExt cx="24484105" cy="1868335"/>
          </a:xfrm>
        </p:grpSpPr>
        <p:sp>
          <p:nvSpPr>
            <p:cNvPr id="291"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92" name="Image" descr="Image"/>
            <p:cNvPicPr>
              <a:picLocks noChangeAspect="0"/>
            </p:cNvPicPr>
            <p:nvPr/>
          </p:nvPicPr>
          <p:blipFill>
            <a:blip r:embed="rId3">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
        <p:nvSpPr>
          <p:cNvPr id="294" name="Galatians 3:19 (NKJV)…"/>
          <p:cNvSpPr txBox="1"/>
          <p:nvPr/>
        </p:nvSpPr>
        <p:spPr>
          <a:xfrm>
            <a:off x="9406663" y="4161642"/>
            <a:ext cx="14695204" cy="924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500">
                <a:solidFill>
                  <a:srgbClr val="000000"/>
                </a:solidFill>
                <a:latin typeface="Helvetica"/>
                <a:ea typeface="Helvetica"/>
                <a:cs typeface="Helvetica"/>
                <a:sym typeface="Helvetica"/>
              </a:defRPr>
            </a:pPr>
            <a:r>
              <a:t>Galatians 3:19 (NKJV) </a:t>
            </a:r>
          </a:p>
          <a:p>
            <a:pPr algn="ctr" defTabSz="457200">
              <a:lnSpc>
                <a:spcPct val="100000"/>
              </a:lnSpc>
              <a:spcBef>
                <a:spcPts val="0"/>
              </a:spcBef>
              <a:defRPr sz="7500">
                <a:solidFill>
                  <a:srgbClr val="000000"/>
                </a:solidFill>
                <a:latin typeface="Helvetica"/>
                <a:ea typeface="Helvetica"/>
                <a:cs typeface="Helvetica"/>
                <a:sym typeface="Helvetica"/>
              </a:defRPr>
            </a:pPr>
            <a:r>
              <a:rPr baseline="31999"/>
              <a:t>19</a:t>
            </a:r>
            <a:r>
              <a:t> What purpose then </a:t>
            </a:r>
            <a:r>
              <a:rPr i="1"/>
              <a:t>does</a:t>
            </a:r>
            <a:r>
              <a:t> the law </a:t>
            </a:r>
            <a:r>
              <a:rPr i="1"/>
              <a:t>serve?</a:t>
            </a:r>
            <a:r>
              <a:t> It was added because of transgressions, till the Seed should come to whom the promise was made; </a:t>
            </a:r>
            <a:r>
              <a:rPr i="1"/>
              <a:t>and it was</a:t>
            </a:r>
            <a:r>
              <a:t> appointed through angels by the hand of a mediator.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Front view of a red Ducati motorcycle against a black background" descr="Front view of a red Ducati motorcycle against a black background"/>
          <p:cNvPicPr>
            <a:picLocks noChangeAspect="1"/>
          </p:cNvPicPr>
          <p:nvPr>
            <p:ph type="pic" idx="21"/>
          </p:nvPr>
        </p:nvPicPr>
        <p:blipFill>
          <a:blip r:embed="rId2">
            <a:extLst/>
          </a:blip>
          <a:srcRect l="17" t="0" r="17" b="0"/>
          <a:stretch>
            <a:fillRect/>
          </a:stretch>
        </p:blipFill>
        <p:spPr>
          <a:prstGeom prst="rect">
            <a:avLst/>
          </a:prstGeom>
        </p:spPr>
      </p:pic>
      <p:sp>
        <p:nvSpPr>
          <p:cNvPr id="173" name="Slide Number"/>
          <p:cNvSpPr txBox="1"/>
          <p:nvPr>
            <p:ph type="sldNum" sz="quarter" idx="4294967295"/>
          </p:nvPr>
        </p:nvSpPr>
        <p:spPr>
          <a:xfrm>
            <a:off x="23446333" y="106894"/>
            <a:ext cx="431801" cy="825501"/>
          </a:xfrm>
          <a:prstGeom prst="rect">
            <a:avLst/>
          </a:prstGeom>
          <a:extLst>
            <a:ext uri="{C572A759-6A51-4108-AA02-DFA0A04FC94B}">
              <ma14:wrappingTextBoxFlag xmlns:ma14="http://schemas.microsoft.com/office/mac/drawingml/2011/main" val="1"/>
            </a:ext>
          </a:extLst>
        </p:spPr>
        <p:txBody>
          <a:bodyPr/>
          <a:lstStyle>
            <a:lvl1pPr>
              <a:defRPr sz="5000">
                <a:solidFill>
                  <a:srgbClr val="FFFFFF"/>
                </a:solidFill>
              </a:defRPr>
            </a:lvl1pPr>
          </a:lstStyle>
          <a:p>
            <a:pPr/>
            <a:fld id="{86CB4B4D-7CA3-9044-876B-883B54F8677D}" type="slidenum"/>
          </a:p>
        </p:txBody>
      </p:sp>
      <p:sp>
        <p:nvSpPr>
          <p:cNvPr id="174" name="All Spiritual Blessings In Christ – 1:3-16…"/>
          <p:cNvSpPr txBox="1"/>
          <p:nvPr/>
        </p:nvSpPr>
        <p:spPr>
          <a:xfrm>
            <a:off x="12416515" y="3589516"/>
            <a:ext cx="11783148" cy="8229601"/>
          </a:xfrm>
          <a:prstGeom prst="rect">
            <a:avLst/>
          </a:prstGeom>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1371600" indent="-1143000" defTabSz="457200">
              <a:lnSpc>
                <a:spcPct val="100000"/>
              </a:lnSpc>
              <a:spcBef>
                <a:spcPts val="4400"/>
              </a:spcBef>
              <a:buSzPct val="80000"/>
              <a:buBlip>
                <a:blip r:embed="rId3"/>
              </a:buBlip>
              <a:defRPr b="1" sz="7500">
                <a:ln w="12700" cap="flat">
                  <a:solidFill>
                    <a:srgbClr val="000000"/>
                  </a:solidFill>
                  <a:prstDash val="solid"/>
                  <a:miter lim="400000"/>
                </a:ln>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All Spiritual Blessings In Christ – 1:3-16  </a:t>
            </a:r>
          </a:p>
          <a:p>
            <a:pPr marL="1371600" indent="-1143000" defTabSz="457200">
              <a:lnSpc>
                <a:spcPct val="100000"/>
              </a:lnSpc>
              <a:spcBef>
                <a:spcPts val="4400"/>
              </a:spcBef>
              <a:buSzPct val="80000"/>
              <a:buBlip>
                <a:blip r:embed="rId3"/>
              </a:buBlip>
              <a:defRPr b="1" sz="7500">
                <a:ln w="12700" cap="flat">
                  <a:solidFill>
                    <a:srgbClr val="000000"/>
                  </a:solidFill>
                  <a:prstDash val="solid"/>
                  <a:miter lim="400000"/>
                </a:ln>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Paul’s Prayer For The Ephesians – 1:17-23  </a:t>
            </a:r>
          </a:p>
          <a:p>
            <a:pPr marL="1371600" indent="-1143000" defTabSz="457200">
              <a:lnSpc>
                <a:spcPct val="100000"/>
              </a:lnSpc>
              <a:spcBef>
                <a:spcPts val="4400"/>
              </a:spcBef>
              <a:buSzPct val="80000"/>
              <a:buBlip>
                <a:blip r:embed="rId3"/>
              </a:buBlip>
              <a:defRPr b="1" sz="7500">
                <a:ln w="12700" cap="flat">
                  <a:solidFill>
                    <a:srgbClr val="000000"/>
                  </a:solidFill>
                  <a:prstDash val="solid"/>
                  <a:miter lim="400000"/>
                </a:ln>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Saved By Grace Through Faith – 2:1-10</a:t>
            </a:r>
          </a:p>
        </p:txBody>
      </p:sp>
      <p:grpSp>
        <p:nvGrpSpPr>
          <p:cNvPr id="177" name="Group"/>
          <p:cNvGrpSpPr/>
          <p:nvPr/>
        </p:nvGrpSpPr>
        <p:grpSpPr>
          <a:xfrm>
            <a:off x="-50053" y="243288"/>
            <a:ext cx="24484106" cy="1868336"/>
            <a:chOff x="0" y="0"/>
            <a:chExt cx="24484105" cy="1868335"/>
          </a:xfrm>
        </p:grpSpPr>
        <p:sp>
          <p:nvSpPr>
            <p:cNvPr id="175"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176" name="Image" descr="Image"/>
            <p:cNvPicPr>
              <a:picLocks noChangeAspect="0"/>
            </p:cNvPicPr>
            <p:nvPr/>
          </p:nvPicPr>
          <p:blipFill>
            <a:blip r:embed="rId4">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6"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97" name="GENTILES' CONDITION “NOW &amp; IN” CHRIST” (2:13-18)"/>
          <p:cNvSpPr txBox="1"/>
          <p:nvPr/>
        </p:nvSpPr>
        <p:spPr>
          <a:xfrm>
            <a:off x="-122391" y="2684269"/>
            <a:ext cx="24628783" cy="9906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100">
                <a:solidFill>
                  <a:srgbClr val="FFFFFF"/>
                </a:solidFill>
                <a:latin typeface="Gill Sans"/>
                <a:ea typeface="Gill Sans"/>
                <a:cs typeface="Gill Sans"/>
                <a:sym typeface="Gill Sans"/>
              </a:defRPr>
            </a:lvl1pPr>
          </a:lstStyle>
          <a:p>
            <a:pPr/>
            <a:r>
              <a:t>GENTILES' CONDITION “NOW &amp; IN” CHRIST” (2:13-18)</a:t>
            </a:r>
          </a:p>
        </p:txBody>
      </p:sp>
      <p:sp>
        <p:nvSpPr>
          <p:cNvPr id="298" name="Text Box 8"/>
          <p:cNvSpPr txBox="1"/>
          <p:nvPr/>
        </p:nvSpPr>
        <p:spPr>
          <a:xfrm>
            <a:off x="647765" y="4718987"/>
            <a:ext cx="8213794" cy="8257911"/>
          </a:xfrm>
          <a:prstGeom prst="rect">
            <a:avLst/>
          </a:prstGeom>
          <a:solidFill>
            <a:srgbClr val="000000">
              <a:alpha val="14328"/>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2:14–15 (NKJV) </a:t>
            </a:r>
          </a:p>
          <a:p>
            <a:pPr algn="ctr">
              <a:lnSpc>
                <a:spcPct val="100000"/>
              </a:lnSpc>
              <a:spcBef>
                <a:spcPts val="0"/>
              </a:spcBef>
              <a:defRPr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14</a:t>
            </a:r>
            <a:r>
              <a:t> For He Himself is our peace, who has made both one, and has broken down the middle wall of separation, </a:t>
            </a:r>
            <a:r>
              <a:rPr baseline="31999"/>
              <a:t>15</a:t>
            </a:r>
            <a:r>
              <a:t> having abolished in His flesh the enmity, </a:t>
            </a:r>
            <a:r>
              <a:rPr i="1"/>
              <a:t>that is,</a:t>
            </a:r>
            <a:r>
              <a:t> the law of commandments </a:t>
            </a:r>
            <a:r>
              <a:rPr i="1"/>
              <a:t>contained</a:t>
            </a:r>
            <a:r>
              <a:t> in ordinances, so as to create in Himself one new man </a:t>
            </a:r>
            <a:r>
              <a:rPr i="1"/>
              <a:t>from</a:t>
            </a:r>
            <a:r>
              <a:t> the two, </a:t>
            </a:r>
            <a:r>
              <a:rPr i="1"/>
              <a:t>thus</a:t>
            </a:r>
            <a:r>
              <a:t> making peace,</a:t>
            </a:r>
          </a:p>
        </p:txBody>
      </p:sp>
      <p:grpSp>
        <p:nvGrpSpPr>
          <p:cNvPr id="301" name="Group"/>
          <p:cNvGrpSpPr/>
          <p:nvPr/>
        </p:nvGrpSpPr>
        <p:grpSpPr>
          <a:xfrm>
            <a:off x="-50053" y="243288"/>
            <a:ext cx="24484106" cy="1868336"/>
            <a:chOff x="0" y="0"/>
            <a:chExt cx="24484105" cy="1868335"/>
          </a:xfrm>
        </p:grpSpPr>
        <p:sp>
          <p:nvSpPr>
            <p:cNvPr id="299"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00" name="Image" descr="Image"/>
            <p:cNvPicPr>
              <a:picLocks noChangeAspect="0"/>
            </p:cNvPicPr>
            <p:nvPr/>
          </p:nvPicPr>
          <p:blipFill>
            <a:blip r:embed="rId3">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
        <p:nvSpPr>
          <p:cNvPr id="302" name="Hebrews 7:18 (NKJV)…"/>
          <p:cNvSpPr txBox="1"/>
          <p:nvPr/>
        </p:nvSpPr>
        <p:spPr>
          <a:xfrm>
            <a:off x="9406663" y="4161642"/>
            <a:ext cx="14695204" cy="863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500">
                <a:solidFill>
                  <a:srgbClr val="000000"/>
                </a:solidFill>
                <a:latin typeface="Helvetica"/>
                <a:ea typeface="Helvetica"/>
                <a:cs typeface="Helvetica"/>
                <a:sym typeface="Helvetica"/>
              </a:defRPr>
            </a:pPr>
            <a:r>
              <a:t>Hebrews 7:18 (NKJV) </a:t>
            </a:r>
          </a:p>
          <a:p>
            <a:pPr algn="ctr" defTabSz="457200">
              <a:lnSpc>
                <a:spcPct val="100000"/>
              </a:lnSpc>
              <a:spcBef>
                <a:spcPts val="0"/>
              </a:spcBef>
              <a:defRPr sz="8100">
                <a:solidFill>
                  <a:srgbClr val="000000"/>
                </a:solidFill>
                <a:latin typeface="Helvetica"/>
                <a:ea typeface="Helvetica"/>
                <a:cs typeface="Helvetica"/>
                <a:sym typeface="Helvetica"/>
              </a:defRPr>
            </a:pPr>
            <a:r>
              <a:rPr baseline="31999"/>
              <a:t>18 </a:t>
            </a:r>
            <a:r>
              <a:t>For on the one hand there is an annulling of the former commandment because of its weakness and unprofitableness, </a:t>
            </a:r>
            <a:r>
              <a:rPr baseline="31999"/>
              <a:t>19 </a:t>
            </a:r>
            <a:r>
              <a:t>for the law made nothing perfect;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305" name="GENTILES' CONDITION “NOW &amp; IN” CHRIST” (2:13-18)"/>
          <p:cNvSpPr txBox="1"/>
          <p:nvPr/>
        </p:nvSpPr>
        <p:spPr>
          <a:xfrm>
            <a:off x="-122391" y="2684269"/>
            <a:ext cx="24628783" cy="9906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100">
                <a:solidFill>
                  <a:srgbClr val="FFFFFF"/>
                </a:solidFill>
                <a:latin typeface="Gill Sans"/>
                <a:ea typeface="Gill Sans"/>
                <a:cs typeface="Gill Sans"/>
                <a:sym typeface="Gill Sans"/>
              </a:defRPr>
            </a:lvl1pPr>
          </a:lstStyle>
          <a:p>
            <a:pPr/>
            <a:r>
              <a:t>GENTILES' CONDITION “NOW &amp; IN” CHRIST” (2:13-18)</a:t>
            </a:r>
          </a:p>
        </p:txBody>
      </p:sp>
      <p:sp>
        <p:nvSpPr>
          <p:cNvPr id="306" name="Text Box 8"/>
          <p:cNvSpPr txBox="1"/>
          <p:nvPr/>
        </p:nvSpPr>
        <p:spPr>
          <a:xfrm>
            <a:off x="647765" y="4718987"/>
            <a:ext cx="8213794" cy="8257911"/>
          </a:xfrm>
          <a:prstGeom prst="rect">
            <a:avLst/>
          </a:prstGeom>
          <a:solidFill>
            <a:srgbClr val="000000">
              <a:alpha val="14328"/>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2:14–15 (NKJV) </a:t>
            </a:r>
          </a:p>
          <a:p>
            <a:pPr algn="ctr">
              <a:lnSpc>
                <a:spcPct val="100000"/>
              </a:lnSpc>
              <a:spcBef>
                <a:spcPts val="0"/>
              </a:spcBef>
              <a:defRPr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14</a:t>
            </a:r>
            <a:r>
              <a:t> For He Himself is our peace, who has made both one, and has broken down the middle wall of separation, </a:t>
            </a:r>
            <a:r>
              <a:rPr baseline="31999"/>
              <a:t>15</a:t>
            </a:r>
            <a:r>
              <a:t> having abolished in His flesh the enmity, </a:t>
            </a:r>
            <a:r>
              <a:rPr i="1"/>
              <a:t>that is,</a:t>
            </a:r>
            <a:r>
              <a:t> the law of commandments </a:t>
            </a:r>
            <a:r>
              <a:rPr i="1"/>
              <a:t>contained</a:t>
            </a:r>
            <a:r>
              <a:t> in ordinances, so as to create in Himself one new man </a:t>
            </a:r>
            <a:r>
              <a:rPr i="1"/>
              <a:t>from</a:t>
            </a:r>
            <a:r>
              <a:t> the two, </a:t>
            </a:r>
            <a:r>
              <a:rPr i="1"/>
              <a:t>thus</a:t>
            </a:r>
            <a:r>
              <a:t> making peace,</a:t>
            </a:r>
          </a:p>
        </p:txBody>
      </p:sp>
      <p:grpSp>
        <p:nvGrpSpPr>
          <p:cNvPr id="309" name="Group"/>
          <p:cNvGrpSpPr/>
          <p:nvPr/>
        </p:nvGrpSpPr>
        <p:grpSpPr>
          <a:xfrm>
            <a:off x="-50053" y="243288"/>
            <a:ext cx="24484106" cy="1868336"/>
            <a:chOff x="0" y="0"/>
            <a:chExt cx="24484105" cy="1868335"/>
          </a:xfrm>
        </p:grpSpPr>
        <p:sp>
          <p:nvSpPr>
            <p:cNvPr id="307"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08" name="Image" descr="Image"/>
            <p:cNvPicPr>
              <a:picLocks noChangeAspect="0"/>
            </p:cNvPicPr>
            <p:nvPr/>
          </p:nvPicPr>
          <p:blipFill>
            <a:blip r:embed="rId3">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
        <p:nvSpPr>
          <p:cNvPr id="310" name="Hebrews 8:13 (NKJV)…"/>
          <p:cNvSpPr txBox="1"/>
          <p:nvPr/>
        </p:nvSpPr>
        <p:spPr>
          <a:xfrm>
            <a:off x="9406663" y="4161642"/>
            <a:ext cx="14695204" cy="901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500">
                <a:solidFill>
                  <a:srgbClr val="000000"/>
                </a:solidFill>
                <a:latin typeface="Helvetica"/>
                <a:ea typeface="Helvetica"/>
                <a:cs typeface="Helvetica"/>
                <a:sym typeface="Helvetica"/>
              </a:defRPr>
            </a:pPr>
            <a:r>
              <a:t>Hebrews 8:13 (NKJV) </a:t>
            </a:r>
          </a:p>
          <a:p>
            <a:pPr algn="ctr" defTabSz="457200">
              <a:lnSpc>
                <a:spcPct val="100000"/>
              </a:lnSpc>
              <a:spcBef>
                <a:spcPts val="0"/>
              </a:spcBef>
              <a:defRPr sz="8500">
                <a:solidFill>
                  <a:srgbClr val="000000"/>
                </a:solidFill>
                <a:latin typeface="Helvetica"/>
                <a:ea typeface="Helvetica"/>
                <a:cs typeface="Helvetica"/>
                <a:sym typeface="Helvetica"/>
              </a:defRPr>
            </a:pPr>
            <a:r>
              <a:rPr baseline="31999"/>
              <a:t>13 </a:t>
            </a:r>
            <a:r>
              <a:t>In that He says, “</a:t>
            </a:r>
            <a:r>
              <a:rPr i="1"/>
              <a:t>A new covenant</a:t>
            </a:r>
            <a:r>
              <a:t>,” He has made the first obsolete. Now what is becoming obsolete and growing old is ready to vanish away.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2"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313" name="GENTILES' CONDITION “NOW &amp; IN” CHRIST” (2:13-18)"/>
          <p:cNvSpPr txBox="1"/>
          <p:nvPr/>
        </p:nvSpPr>
        <p:spPr>
          <a:xfrm>
            <a:off x="-122391" y="2684269"/>
            <a:ext cx="24628783" cy="9906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100">
                <a:solidFill>
                  <a:srgbClr val="FFFFFF"/>
                </a:solidFill>
                <a:latin typeface="Gill Sans"/>
                <a:ea typeface="Gill Sans"/>
                <a:cs typeface="Gill Sans"/>
                <a:sym typeface="Gill Sans"/>
              </a:defRPr>
            </a:lvl1pPr>
          </a:lstStyle>
          <a:p>
            <a:pPr/>
            <a:r>
              <a:t>GENTILES' CONDITION “NOW &amp; IN” CHRIST” (2:13-18)</a:t>
            </a:r>
          </a:p>
        </p:txBody>
      </p:sp>
      <p:sp>
        <p:nvSpPr>
          <p:cNvPr id="314" name="Text Box 8"/>
          <p:cNvSpPr txBox="1"/>
          <p:nvPr/>
        </p:nvSpPr>
        <p:spPr>
          <a:xfrm>
            <a:off x="647765" y="4718987"/>
            <a:ext cx="8213794" cy="8257911"/>
          </a:xfrm>
          <a:prstGeom prst="rect">
            <a:avLst/>
          </a:prstGeom>
          <a:solidFill>
            <a:srgbClr val="000000">
              <a:alpha val="14328"/>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2:14–15 (NKJV) </a:t>
            </a:r>
          </a:p>
          <a:p>
            <a:pPr algn="ctr">
              <a:lnSpc>
                <a:spcPct val="100000"/>
              </a:lnSpc>
              <a:spcBef>
                <a:spcPts val="0"/>
              </a:spcBef>
              <a:defRPr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14</a:t>
            </a:r>
            <a:r>
              <a:t> For He Himself is our peace, who has made both one, and has broken down the middle wall of separation, </a:t>
            </a:r>
            <a:r>
              <a:rPr baseline="31999"/>
              <a:t>15</a:t>
            </a:r>
            <a:r>
              <a:t> having abolished in His flesh the enmity, </a:t>
            </a:r>
            <a:r>
              <a:rPr i="1"/>
              <a:t>that is,</a:t>
            </a:r>
            <a:r>
              <a:t> the law of commandments </a:t>
            </a:r>
            <a:r>
              <a:rPr i="1"/>
              <a:t>contained</a:t>
            </a:r>
            <a:r>
              <a:t> in ordinances, so as to create in Himself one new man </a:t>
            </a:r>
            <a:r>
              <a:rPr i="1"/>
              <a:t>from</a:t>
            </a:r>
            <a:r>
              <a:t> the two, </a:t>
            </a:r>
            <a:r>
              <a:rPr i="1"/>
              <a:t>thus</a:t>
            </a:r>
            <a:r>
              <a:t> making peace,</a:t>
            </a:r>
          </a:p>
        </p:txBody>
      </p:sp>
      <p:grpSp>
        <p:nvGrpSpPr>
          <p:cNvPr id="317" name="Group"/>
          <p:cNvGrpSpPr/>
          <p:nvPr/>
        </p:nvGrpSpPr>
        <p:grpSpPr>
          <a:xfrm>
            <a:off x="-50053" y="243288"/>
            <a:ext cx="24484106" cy="1868336"/>
            <a:chOff x="0" y="0"/>
            <a:chExt cx="24484105" cy="1868335"/>
          </a:xfrm>
        </p:grpSpPr>
        <p:sp>
          <p:nvSpPr>
            <p:cNvPr id="315"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16" name="Image" descr="Image"/>
            <p:cNvPicPr>
              <a:picLocks noChangeAspect="0"/>
            </p:cNvPicPr>
            <p:nvPr/>
          </p:nvPicPr>
          <p:blipFill>
            <a:blip r:embed="rId3">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
        <p:nvSpPr>
          <p:cNvPr id="318" name="Hebrews 10:9 (NKJV)…"/>
          <p:cNvSpPr txBox="1"/>
          <p:nvPr/>
        </p:nvSpPr>
        <p:spPr>
          <a:xfrm>
            <a:off x="9406663" y="4161642"/>
            <a:ext cx="14695204" cy="915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500">
                <a:solidFill>
                  <a:srgbClr val="000000"/>
                </a:solidFill>
                <a:latin typeface="Helvetica"/>
                <a:ea typeface="Helvetica"/>
                <a:cs typeface="Helvetica"/>
                <a:sym typeface="Helvetica"/>
              </a:defRPr>
            </a:pPr>
            <a:r>
              <a:t>Hebrews 10:9 (NKJV) </a:t>
            </a:r>
          </a:p>
          <a:p>
            <a:pPr algn="ctr" defTabSz="457200">
              <a:lnSpc>
                <a:spcPct val="100000"/>
              </a:lnSpc>
              <a:spcBef>
                <a:spcPts val="0"/>
              </a:spcBef>
              <a:defRPr sz="7400">
                <a:solidFill>
                  <a:srgbClr val="000000"/>
                </a:solidFill>
                <a:latin typeface="Helvetica"/>
                <a:ea typeface="Helvetica"/>
                <a:cs typeface="Helvetica"/>
                <a:sym typeface="Helvetica"/>
              </a:defRPr>
            </a:pPr>
            <a:r>
              <a:rPr baseline="31999"/>
              <a:t>9 </a:t>
            </a:r>
            <a:r>
              <a:t>then He said, “</a:t>
            </a:r>
            <a:r>
              <a:rPr i="1"/>
              <a:t>Behold, I have come to do Your will,</a:t>
            </a:r>
            <a:r>
              <a:t> </a:t>
            </a:r>
            <a:r>
              <a:rPr i="1"/>
              <a:t>O God</a:t>
            </a:r>
            <a:r>
              <a:t>.” He takes away the first that He may establish the second. </a:t>
            </a:r>
            <a:r>
              <a:rPr baseline="31999"/>
              <a:t>10 </a:t>
            </a:r>
            <a:r>
              <a:t>By that will we have been sanctified through the offering of the body of Jesus Christ once </a:t>
            </a:r>
            <a:r>
              <a:rPr i="1"/>
              <a:t>for all</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0"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321" name="Paul was a prisoner at the time he wrote this letter (Eph. 3:1; 4:1; 6:20).…"/>
          <p:cNvSpPr txBox="1"/>
          <p:nvPr/>
        </p:nvSpPr>
        <p:spPr>
          <a:xfrm>
            <a:off x="9193070" y="3939948"/>
            <a:ext cx="15027033" cy="92995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3000" indent="-1143000" defTabSz="821531">
              <a:lnSpc>
                <a:spcPct val="100000"/>
              </a:lnSpc>
              <a:spcBef>
                <a:spcPts val="2800"/>
              </a:spcBef>
              <a:buSzPct val="60000"/>
              <a:buBlip>
                <a:blip r:embed="rId3"/>
              </a:buBlip>
              <a:defRPr sz="6300">
                <a:solidFill>
                  <a:srgbClr val="000000"/>
                </a:solidFill>
                <a:latin typeface="Century Gothic"/>
                <a:ea typeface="Century Gothic"/>
                <a:cs typeface="Century Gothic"/>
                <a:sym typeface="Century Gothic"/>
              </a:defRPr>
            </a:pPr>
            <a:r>
              <a:t>Jesus removed every aspect or every ordinance in the law, including such things as the ordinances pertaining to the Sabbath Day. (Heb. 8:13-9:4; 10:9). </a:t>
            </a:r>
          </a:p>
          <a:p>
            <a:pPr marL="1143000" indent="-1143000" defTabSz="821531">
              <a:lnSpc>
                <a:spcPct val="100000"/>
              </a:lnSpc>
              <a:spcBef>
                <a:spcPts val="2800"/>
              </a:spcBef>
              <a:buSzPct val="60000"/>
              <a:buBlip>
                <a:blip r:embed="rId3"/>
              </a:buBlip>
              <a:defRPr sz="6300">
                <a:solidFill>
                  <a:srgbClr val="000000"/>
                </a:solidFill>
                <a:latin typeface="Century Gothic"/>
                <a:ea typeface="Century Gothic"/>
                <a:cs typeface="Century Gothic"/>
                <a:sym typeface="Century Gothic"/>
              </a:defRPr>
            </a:pPr>
            <a:r>
              <a:t>In its place Christ brought a universal system, which still includes laws and ordinances (James 1:25; Rom. 8:1,2; Gal. 5:19-21).</a:t>
            </a:r>
          </a:p>
        </p:txBody>
      </p:sp>
      <p:sp>
        <p:nvSpPr>
          <p:cNvPr id="322" name="GENTILES' CONDITION “NOW &amp; IN” CHRIST” (2:13-18)"/>
          <p:cNvSpPr txBox="1"/>
          <p:nvPr/>
        </p:nvSpPr>
        <p:spPr>
          <a:xfrm>
            <a:off x="-122391" y="2684269"/>
            <a:ext cx="24628783" cy="9906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100">
                <a:solidFill>
                  <a:srgbClr val="FFFFFF"/>
                </a:solidFill>
                <a:latin typeface="Gill Sans"/>
                <a:ea typeface="Gill Sans"/>
                <a:cs typeface="Gill Sans"/>
                <a:sym typeface="Gill Sans"/>
              </a:defRPr>
            </a:lvl1pPr>
          </a:lstStyle>
          <a:p>
            <a:pPr/>
            <a:r>
              <a:t>GENTILES' CONDITION “NOW &amp; IN” CHRIST” (2:13-18)</a:t>
            </a:r>
          </a:p>
        </p:txBody>
      </p:sp>
      <p:sp>
        <p:nvSpPr>
          <p:cNvPr id="323" name="Text Box 8"/>
          <p:cNvSpPr txBox="1"/>
          <p:nvPr/>
        </p:nvSpPr>
        <p:spPr>
          <a:xfrm>
            <a:off x="647765" y="4718987"/>
            <a:ext cx="8213794" cy="8257911"/>
          </a:xfrm>
          <a:prstGeom prst="rect">
            <a:avLst/>
          </a:prstGeom>
          <a:solidFill>
            <a:srgbClr val="000000">
              <a:alpha val="14328"/>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2:14–15 (NKJV) </a:t>
            </a:r>
          </a:p>
          <a:p>
            <a:pPr algn="ctr">
              <a:lnSpc>
                <a:spcPct val="100000"/>
              </a:lnSpc>
              <a:spcBef>
                <a:spcPts val="0"/>
              </a:spcBef>
              <a:defRPr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14</a:t>
            </a:r>
            <a:r>
              <a:t> For He Himself is our peace, who has made both one, and has broken down the middle wall of separation, </a:t>
            </a:r>
            <a:r>
              <a:rPr baseline="31999"/>
              <a:t>15</a:t>
            </a:r>
            <a:r>
              <a:t> having abolished in His flesh the enmity, </a:t>
            </a:r>
            <a:r>
              <a:rPr i="1"/>
              <a:t>that is,</a:t>
            </a:r>
            <a:r>
              <a:t> the law of commandments </a:t>
            </a:r>
            <a:r>
              <a:rPr i="1"/>
              <a:t>contained</a:t>
            </a:r>
            <a:r>
              <a:t> in ordinances, so as to create in Himself one new man </a:t>
            </a:r>
            <a:r>
              <a:rPr i="1"/>
              <a:t>from</a:t>
            </a:r>
            <a:r>
              <a:t> the two, </a:t>
            </a:r>
            <a:r>
              <a:rPr i="1"/>
              <a:t>thus</a:t>
            </a:r>
            <a:r>
              <a:t> making peace,</a:t>
            </a:r>
          </a:p>
        </p:txBody>
      </p:sp>
      <p:grpSp>
        <p:nvGrpSpPr>
          <p:cNvPr id="326" name="Group"/>
          <p:cNvGrpSpPr/>
          <p:nvPr/>
        </p:nvGrpSpPr>
        <p:grpSpPr>
          <a:xfrm>
            <a:off x="-50053" y="243288"/>
            <a:ext cx="24484106" cy="1868336"/>
            <a:chOff x="0" y="0"/>
            <a:chExt cx="24484105" cy="1868335"/>
          </a:xfrm>
        </p:grpSpPr>
        <p:sp>
          <p:nvSpPr>
            <p:cNvPr id="324"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25" name="Image" descr="Image"/>
            <p:cNvPicPr>
              <a:picLocks noChangeAspect="0"/>
            </p:cNvPicPr>
            <p:nvPr/>
          </p:nvPicPr>
          <p:blipFill>
            <a:blip r:embed="rId4">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1">
                                            <p:txEl>
                                              <p:pRg st="1" end="1"/>
                                            </p:txEl>
                                          </p:spTgt>
                                        </p:tgtEl>
                                        <p:attrNameLst>
                                          <p:attrName>style.visibility</p:attrName>
                                        </p:attrNameLst>
                                      </p:cBhvr>
                                      <p:to>
                                        <p:strVal val="visible"/>
                                      </p:to>
                                    </p:set>
                                    <p:animEffect filter="wipe(left)" transition="in">
                                      <p:cBhvr>
                                        <p:cTn id="7" dur="2250"/>
                                        <p:tgtEl>
                                          <p:spTgt spid="32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1"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8"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329" name="Paul was a prisoner at the time he wrote this letter (Eph. 3:1; 4:1; 6:20).…"/>
          <p:cNvSpPr txBox="1"/>
          <p:nvPr/>
        </p:nvSpPr>
        <p:spPr>
          <a:xfrm>
            <a:off x="9193070" y="3809887"/>
            <a:ext cx="15027033" cy="95281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3000" indent="-1143000" defTabSz="821531">
              <a:lnSpc>
                <a:spcPct val="100000"/>
              </a:lnSpc>
              <a:spcBef>
                <a:spcPts val="900"/>
              </a:spcBef>
              <a:buSzPct val="60000"/>
              <a:buBlip>
                <a:blip r:embed="rId3"/>
              </a:buBlip>
              <a:defRPr sz="6000">
                <a:solidFill>
                  <a:srgbClr val="000000"/>
                </a:solidFill>
                <a:latin typeface="Century Gothic"/>
                <a:ea typeface="Century Gothic"/>
                <a:cs typeface="Century Gothic"/>
                <a:sym typeface="Century Gothic"/>
              </a:defRPr>
            </a:pPr>
            <a:r>
              <a:rPr b="1"/>
              <a:t>“As to create in Himself one new man”</a:t>
            </a:r>
            <a:r>
              <a:t> — new corporate entity transcending old ethnic categories; realized in the church, HIS BODY.</a:t>
            </a:r>
          </a:p>
          <a:p>
            <a:pPr marL="1143000" indent="-1143000" defTabSz="821531">
              <a:lnSpc>
                <a:spcPct val="100000"/>
              </a:lnSpc>
              <a:spcBef>
                <a:spcPts val="900"/>
              </a:spcBef>
              <a:buSzPct val="60000"/>
              <a:buBlip>
                <a:blip r:embed="rId3"/>
              </a:buBlip>
              <a:defRPr sz="6000">
                <a:solidFill>
                  <a:srgbClr val="000000"/>
                </a:solidFill>
                <a:latin typeface="Century Gothic"/>
                <a:ea typeface="Century Gothic"/>
                <a:cs typeface="Century Gothic"/>
                <a:sym typeface="Century Gothic"/>
              </a:defRPr>
            </a:pPr>
            <a:r>
              <a:t>“</a:t>
            </a:r>
            <a:r>
              <a:rPr b="1"/>
              <a:t>So making peace</a:t>
            </a:r>
            <a:r>
              <a:t>” — reconciliation not only vertically (with God) but also horizontally (between peoples), producing a SINGULAR reconciled community, i.e., His church (Col. 1:21–22; Acts 2:41-47; 10:34-48) </a:t>
            </a:r>
          </a:p>
        </p:txBody>
      </p:sp>
      <p:sp>
        <p:nvSpPr>
          <p:cNvPr id="330" name="GENTILES' CONDITION “NOW &amp; IN” CHRIST” (2:13-18)"/>
          <p:cNvSpPr txBox="1"/>
          <p:nvPr/>
        </p:nvSpPr>
        <p:spPr>
          <a:xfrm>
            <a:off x="-122391" y="2684269"/>
            <a:ext cx="24628783" cy="9906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100">
                <a:solidFill>
                  <a:srgbClr val="FFFFFF"/>
                </a:solidFill>
                <a:latin typeface="Gill Sans"/>
                <a:ea typeface="Gill Sans"/>
                <a:cs typeface="Gill Sans"/>
                <a:sym typeface="Gill Sans"/>
              </a:defRPr>
            </a:lvl1pPr>
          </a:lstStyle>
          <a:p>
            <a:pPr/>
            <a:r>
              <a:t>GENTILES' CONDITION “NOW &amp; IN” CHRIST” (2:13-18)</a:t>
            </a:r>
          </a:p>
        </p:txBody>
      </p:sp>
      <p:sp>
        <p:nvSpPr>
          <p:cNvPr id="331" name="Text Box 8"/>
          <p:cNvSpPr txBox="1"/>
          <p:nvPr/>
        </p:nvSpPr>
        <p:spPr>
          <a:xfrm>
            <a:off x="647765" y="4718987"/>
            <a:ext cx="8213794" cy="8257911"/>
          </a:xfrm>
          <a:prstGeom prst="rect">
            <a:avLst/>
          </a:prstGeom>
          <a:solidFill>
            <a:srgbClr val="000000">
              <a:alpha val="14328"/>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2:14–15 (NKJV) </a:t>
            </a:r>
          </a:p>
          <a:p>
            <a:pPr algn="ctr">
              <a:lnSpc>
                <a:spcPct val="100000"/>
              </a:lnSpc>
              <a:spcBef>
                <a:spcPts val="0"/>
              </a:spcBef>
              <a:defRPr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14</a:t>
            </a:r>
            <a:r>
              <a:t> For He Himself is our peace, who has made both one, and has broken down the middle wall of separation, </a:t>
            </a:r>
            <a:r>
              <a:rPr baseline="31999"/>
              <a:t>15</a:t>
            </a:r>
            <a:r>
              <a:t> having abolished in His flesh the enmity, </a:t>
            </a:r>
            <a:r>
              <a:rPr i="1"/>
              <a:t>that is,</a:t>
            </a:r>
            <a:r>
              <a:t> the law of commandments </a:t>
            </a:r>
            <a:r>
              <a:rPr i="1"/>
              <a:t>contained</a:t>
            </a:r>
            <a:r>
              <a:t> in ordinances, so as to create in Himself one new man </a:t>
            </a:r>
            <a:r>
              <a:rPr i="1"/>
              <a:t>from</a:t>
            </a:r>
            <a:r>
              <a:t> the two, </a:t>
            </a:r>
            <a:r>
              <a:rPr i="1"/>
              <a:t>thus</a:t>
            </a:r>
            <a:r>
              <a:t> making peace,</a:t>
            </a:r>
          </a:p>
        </p:txBody>
      </p:sp>
      <p:grpSp>
        <p:nvGrpSpPr>
          <p:cNvPr id="334" name="Group"/>
          <p:cNvGrpSpPr/>
          <p:nvPr/>
        </p:nvGrpSpPr>
        <p:grpSpPr>
          <a:xfrm>
            <a:off x="-50053" y="243288"/>
            <a:ext cx="24484106" cy="1868336"/>
            <a:chOff x="0" y="0"/>
            <a:chExt cx="24484105" cy="1868335"/>
          </a:xfrm>
        </p:grpSpPr>
        <p:sp>
          <p:nvSpPr>
            <p:cNvPr id="332"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33" name="Image" descr="Image"/>
            <p:cNvPicPr>
              <a:picLocks noChangeAspect="0"/>
            </p:cNvPicPr>
            <p:nvPr/>
          </p:nvPicPr>
          <p:blipFill>
            <a:blip r:embed="rId4">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9">
                                            <p:txEl>
                                              <p:pRg st="1" end="1"/>
                                            </p:txEl>
                                          </p:spTgt>
                                        </p:tgtEl>
                                        <p:attrNameLst>
                                          <p:attrName>style.visibility</p:attrName>
                                        </p:attrNameLst>
                                      </p:cBhvr>
                                      <p:to>
                                        <p:strVal val="visible"/>
                                      </p:to>
                                    </p:set>
                                    <p:animEffect filter="wipe(left)" transition="in">
                                      <p:cBhvr>
                                        <p:cTn id="7" dur="2250"/>
                                        <p:tgtEl>
                                          <p:spTgt spid="32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9"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6"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337" name="Paul was a prisoner at the time he wrote this letter (Eph. 3:1; 4:1; 6:20).…"/>
          <p:cNvSpPr txBox="1"/>
          <p:nvPr/>
        </p:nvSpPr>
        <p:spPr>
          <a:xfrm>
            <a:off x="9193070" y="3809887"/>
            <a:ext cx="15027033" cy="95281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3000" indent="-1143000" defTabSz="821531">
              <a:lnSpc>
                <a:spcPct val="100000"/>
              </a:lnSpc>
              <a:spcBef>
                <a:spcPts val="900"/>
              </a:spcBef>
              <a:buSzPct val="60000"/>
              <a:buBlip>
                <a:blip r:embed="rId3"/>
              </a:buBlip>
              <a:defRPr sz="6000">
                <a:solidFill>
                  <a:srgbClr val="000000"/>
                </a:solidFill>
                <a:latin typeface="Century Gothic"/>
                <a:ea typeface="Century Gothic"/>
                <a:cs typeface="Century Gothic"/>
                <a:sym typeface="Century Gothic"/>
              </a:defRPr>
            </a:pPr>
            <a:r>
              <a:rPr b="1"/>
              <a:t>“that He might reconcile them both to God in one body”</a:t>
            </a:r>
            <a:r>
              <a:t> — Both Jew and Gentile have been separated from God by sin, (Rom. 1:18-3:23).</a:t>
            </a:r>
          </a:p>
          <a:p>
            <a:pPr marL="1143000" indent="-1143000" defTabSz="821531">
              <a:lnSpc>
                <a:spcPct val="100000"/>
              </a:lnSpc>
              <a:spcBef>
                <a:spcPts val="900"/>
              </a:spcBef>
              <a:buSzPct val="60000"/>
              <a:buBlip>
                <a:blip r:embed="rId3"/>
              </a:buBlip>
              <a:defRPr sz="6000">
                <a:solidFill>
                  <a:srgbClr val="000000"/>
                </a:solidFill>
                <a:latin typeface="Century Gothic"/>
                <a:ea typeface="Century Gothic"/>
                <a:cs typeface="Century Gothic"/>
                <a:sym typeface="Century Gothic"/>
              </a:defRPr>
            </a:pPr>
            <a:r>
              <a:t>“</a:t>
            </a:r>
            <a:r>
              <a:rPr b="1"/>
              <a:t>through the cross</a:t>
            </a:r>
            <a:r>
              <a:t>” — we find God’s provision of grace and mercy in the sacrifice of Jesus, with which He cleanses us, purchases us, and sanctifies us  (2 Cor. 5:18; Col. 1:20–22; 2:12-14; 1 Jn 1:5-2:2) </a:t>
            </a:r>
          </a:p>
        </p:txBody>
      </p:sp>
      <p:sp>
        <p:nvSpPr>
          <p:cNvPr id="338" name="GENTILES' CONDITION “NOW &amp; IN” CHRIST” (2:13-18)"/>
          <p:cNvSpPr txBox="1"/>
          <p:nvPr/>
        </p:nvSpPr>
        <p:spPr>
          <a:xfrm>
            <a:off x="-122391" y="2684269"/>
            <a:ext cx="24628783" cy="9906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100">
                <a:solidFill>
                  <a:srgbClr val="FFFFFF"/>
                </a:solidFill>
                <a:latin typeface="Gill Sans"/>
                <a:ea typeface="Gill Sans"/>
                <a:cs typeface="Gill Sans"/>
                <a:sym typeface="Gill Sans"/>
              </a:defRPr>
            </a:lvl1pPr>
          </a:lstStyle>
          <a:p>
            <a:pPr/>
            <a:r>
              <a:t>GENTILES' CONDITION “NOW &amp; IN” CHRIST” (2:13-18)</a:t>
            </a:r>
          </a:p>
        </p:txBody>
      </p:sp>
      <p:sp>
        <p:nvSpPr>
          <p:cNvPr id="339" name="Text Box 8"/>
          <p:cNvSpPr txBox="1"/>
          <p:nvPr/>
        </p:nvSpPr>
        <p:spPr>
          <a:xfrm>
            <a:off x="647765" y="9251946"/>
            <a:ext cx="8213794" cy="3838311"/>
          </a:xfrm>
          <a:prstGeom prst="rect">
            <a:avLst/>
          </a:prstGeom>
          <a:solidFill>
            <a:srgbClr val="000000">
              <a:alpha val="14328"/>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2:16 (NKJV) </a:t>
            </a:r>
          </a:p>
          <a:p>
            <a:pPr algn="ctr">
              <a:lnSpc>
                <a:spcPct val="100000"/>
              </a:lnSpc>
              <a:spcBef>
                <a:spcPts val="0"/>
              </a:spcBef>
              <a:defRPr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16</a:t>
            </a:r>
            <a:r>
              <a:t> and that He might reconcile them both to God in one body through the cross, thereby putting to death the enmity.</a:t>
            </a:r>
          </a:p>
        </p:txBody>
      </p:sp>
      <p:grpSp>
        <p:nvGrpSpPr>
          <p:cNvPr id="342" name="Group"/>
          <p:cNvGrpSpPr/>
          <p:nvPr/>
        </p:nvGrpSpPr>
        <p:grpSpPr>
          <a:xfrm>
            <a:off x="-50053" y="243288"/>
            <a:ext cx="24484106" cy="1868336"/>
            <a:chOff x="0" y="0"/>
            <a:chExt cx="24484105" cy="1868335"/>
          </a:xfrm>
        </p:grpSpPr>
        <p:sp>
          <p:nvSpPr>
            <p:cNvPr id="340"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41" name="Image" descr="Image"/>
            <p:cNvPicPr>
              <a:picLocks noChangeAspect="0"/>
            </p:cNvPicPr>
            <p:nvPr/>
          </p:nvPicPr>
          <p:blipFill>
            <a:blip r:embed="rId4">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7">
                                            <p:txEl>
                                              <p:pRg st="1" end="1"/>
                                            </p:txEl>
                                          </p:spTgt>
                                        </p:tgtEl>
                                        <p:attrNameLst>
                                          <p:attrName>style.visibility</p:attrName>
                                        </p:attrNameLst>
                                      </p:cBhvr>
                                      <p:to>
                                        <p:strVal val="visible"/>
                                      </p:to>
                                    </p:set>
                                    <p:animEffect filter="wipe(left)" transition="in">
                                      <p:cBhvr>
                                        <p:cTn id="7" dur="2250"/>
                                        <p:tgtEl>
                                          <p:spTgt spid="33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7"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4"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345" name="Paul was a prisoner at the time he wrote this letter (Eph. 3:1; 4:1; 6:20).…"/>
          <p:cNvSpPr txBox="1"/>
          <p:nvPr/>
        </p:nvSpPr>
        <p:spPr>
          <a:xfrm>
            <a:off x="9193070" y="3809887"/>
            <a:ext cx="15027033" cy="95281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3000" indent="-1143000" defTabSz="821531">
              <a:lnSpc>
                <a:spcPct val="100000"/>
              </a:lnSpc>
              <a:spcBef>
                <a:spcPts val="900"/>
              </a:spcBef>
              <a:buSzPct val="60000"/>
              <a:buBlip>
                <a:blip r:embed="rId3"/>
              </a:buBlip>
              <a:defRPr sz="6000">
                <a:solidFill>
                  <a:srgbClr val="000000"/>
                </a:solidFill>
                <a:latin typeface="Century Gothic"/>
                <a:ea typeface="Century Gothic"/>
                <a:cs typeface="Century Gothic"/>
                <a:sym typeface="Century Gothic"/>
              </a:defRPr>
            </a:pPr>
            <a:r>
              <a:rPr b="1"/>
              <a:t>“He came and preached peace to you”</a:t>
            </a:r>
            <a:r>
              <a:t> — Isaiah 57:19. Jesus preached the gospel to both Jews and Gentiles via. His Apostles (Mat. 28:19,20; Mk. 16:15,16; John 14:26; 16:13; Ac. 2:38, 26:23; 2 Cor. 5:18-21).</a:t>
            </a:r>
          </a:p>
          <a:p>
            <a:pPr marL="1143000" indent="-1143000" defTabSz="821531">
              <a:lnSpc>
                <a:spcPct val="100000"/>
              </a:lnSpc>
              <a:spcBef>
                <a:spcPts val="900"/>
              </a:spcBef>
              <a:buSzPct val="60000"/>
              <a:buBlip>
                <a:blip r:embed="rId3"/>
              </a:buBlip>
              <a:defRPr sz="6000">
                <a:solidFill>
                  <a:srgbClr val="000000"/>
                </a:solidFill>
                <a:latin typeface="Century Gothic"/>
                <a:ea typeface="Century Gothic"/>
                <a:cs typeface="Century Gothic"/>
                <a:sym typeface="Century Gothic"/>
              </a:defRPr>
            </a:pPr>
            <a:r>
              <a:t>“</a:t>
            </a:r>
            <a:r>
              <a:rPr b="1"/>
              <a:t>through Him we both have access by one Spirit to the Father</a:t>
            </a:r>
            <a:r>
              <a:t>” — Jesus, (Jn 14:6), Spirit, (1 Cor. 12:13), the Father, (4:5-6).  </a:t>
            </a:r>
          </a:p>
        </p:txBody>
      </p:sp>
      <p:sp>
        <p:nvSpPr>
          <p:cNvPr id="346" name="GENTILES' CONDITION “NOW &amp; IN” CHRIST” (2:13-18)"/>
          <p:cNvSpPr txBox="1"/>
          <p:nvPr/>
        </p:nvSpPr>
        <p:spPr>
          <a:xfrm>
            <a:off x="-122391" y="2684269"/>
            <a:ext cx="24628783" cy="9906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100">
                <a:solidFill>
                  <a:srgbClr val="FFFFFF"/>
                </a:solidFill>
                <a:latin typeface="Gill Sans"/>
                <a:ea typeface="Gill Sans"/>
                <a:cs typeface="Gill Sans"/>
                <a:sym typeface="Gill Sans"/>
              </a:defRPr>
            </a:lvl1pPr>
          </a:lstStyle>
          <a:p>
            <a:pPr/>
            <a:r>
              <a:t>GENTILES' CONDITION “NOW &amp; IN” CHRIST” (2:13-18)</a:t>
            </a:r>
          </a:p>
        </p:txBody>
      </p:sp>
      <p:sp>
        <p:nvSpPr>
          <p:cNvPr id="347" name="Text Box 8"/>
          <p:cNvSpPr txBox="1"/>
          <p:nvPr/>
        </p:nvSpPr>
        <p:spPr>
          <a:xfrm>
            <a:off x="647765" y="7874845"/>
            <a:ext cx="8213794" cy="5311511"/>
          </a:xfrm>
          <a:prstGeom prst="rect">
            <a:avLst/>
          </a:prstGeom>
          <a:solidFill>
            <a:srgbClr val="000000">
              <a:alpha val="14328"/>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2:17–18 (NKJV) </a:t>
            </a:r>
          </a:p>
          <a:p>
            <a:pPr algn="ctr">
              <a:lnSpc>
                <a:spcPct val="100000"/>
              </a:lnSpc>
              <a:spcBef>
                <a:spcPts val="0"/>
              </a:spcBef>
              <a:defRPr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17</a:t>
            </a:r>
            <a:r>
              <a:t> And He came and preached peace to you who were afar off and to those who were near. </a:t>
            </a:r>
            <a:r>
              <a:rPr baseline="31999"/>
              <a:t>18</a:t>
            </a:r>
            <a:r>
              <a:t> For through Him we both have access by one Spirit to the Father.</a:t>
            </a:r>
          </a:p>
        </p:txBody>
      </p:sp>
      <p:grpSp>
        <p:nvGrpSpPr>
          <p:cNvPr id="350" name="Group"/>
          <p:cNvGrpSpPr/>
          <p:nvPr/>
        </p:nvGrpSpPr>
        <p:grpSpPr>
          <a:xfrm>
            <a:off x="-50053" y="243288"/>
            <a:ext cx="24484106" cy="1868336"/>
            <a:chOff x="0" y="0"/>
            <a:chExt cx="24484105" cy="1868335"/>
          </a:xfrm>
        </p:grpSpPr>
        <p:sp>
          <p:nvSpPr>
            <p:cNvPr id="348"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49" name="Image" descr="Image"/>
            <p:cNvPicPr>
              <a:picLocks noChangeAspect="0"/>
            </p:cNvPicPr>
            <p:nvPr/>
          </p:nvPicPr>
          <p:blipFill>
            <a:blip r:embed="rId4">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5">
                                            <p:txEl>
                                              <p:pRg st="1" end="1"/>
                                            </p:txEl>
                                          </p:spTgt>
                                        </p:tgtEl>
                                        <p:attrNameLst>
                                          <p:attrName>style.visibility</p:attrName>
                                        </p:attrNameLst>
                                      </p:cBhvr>
                                      <p:to>
                                        <p:strVal val="visible"/>
                                      </p:to>
                                    </p:set>
                                    <p:animEffect filter="wipe(left)" transition="in">
                                      <p:cBhvr>
                                        <p:cTn id="7" dur="2250"/>
                                        <p:tgtEl>
                                          <p:spTgt spid="34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5"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2"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353" name="Paul was a prisoner at the time he wrote this letter (Eph. 3:1; 4:1; 6:20).…"/>
          <p:cNvSpPr txBox="1"/>
          <p:nvPr/>
        </p:nvSpPr>
        <p:spPr>
          <a:xfrm>
            <a:off x="9193070" y="3809887"/>
            <a:ext cx="15027033" cy="58197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3000" indent="-1143000" defTabSz="821531">
              <a:lnSpc>
                <a:spcPct val="100000"/>
              </a:lnSpc>
              <a:spcBef>
                <a:spcPts val="900"/>
              </a:spcBef>
              <a:buSzPct val="60000"/>
              <a:buBlip>
                <a:blip r:embed="rId3"/>
              </a:buBlip>
              <a:defRPr sz="6000">
                <a:solidFill>
                  <a:srgbClr val="000000"/>
                </a:solidFill>
                <a:latin typeface="Century Gothic"/>
                <a:ea typeface="Century Gothic"/>
                <a:cs typeface="Century Gothic"/>
                <a:sym typeface="Century Gothic"/>
              </a:defRPr>
            </a:pPr>
            <a:r>
              <a:rPr b="1"/>
              <a:t>ONE KINGDOM</a:t>
            </a:r>
            <a:r>
              <a:t> — fellow citizens, both Jews and Gentiles, with Jesus as KING (Col. 1:13; Phi. 3:20).</a:t>
            </a:r>
          </a:p>
          <a:p>
            <a:pPr marL="1143000" indent="-1143000" defTabSz="821531">
              <a:lnSpc>
                <a:spcPct val="100000"/>
              </a:lnSpc>
              <a:spcBef>
                <a:spcPts val="900"/>
              </a:spcBef>
              <a:buSzPct val="60000"/>
              <a:buBlip>
                <a:blip r:embed="rId3"/>
              </a:buBlip>
              <a:defRPr sz="6000">
                <a:solidFill>
                  <a:srgbClr val="000000"/>
                </a:solidFill>
                <a:latin typeface="Century Gothic"/>
                <a:ea typeface="Century Gothic"/>
                <a:cs typeface="Century Gothic"/>
                <a:sym typeface="Century Gothic"/>
              </a:defRPr>
            </a:pPr>
            <a:r>
              <a:rPr b="1"/>
              <a:t>ONE FAMILY</a:t>
            </a:r>
            <a:r>
              <a:t> — the household of God (3:15; Acts 10:34-37; Gal. 3:26-29; 1 Jn. 3:1).  </a:t>
            </a:r>
          </a:p>
        </p:txBody>
      </p:sp>
      <p:sp>
        <p:nvSpPr>
          <p:cNvPr id="354" name="ONE IN CHRIST JESUS (2:19-22)"/>
          <p:cNvSpPr txBox="1"/>
          <p:nvPr/>
        </p:nvSpPr>
        <p:spPr>
          <a:xfrm>
            <a:off x="-122391" y="2481069"/>
            <a:ext cx="24628783" cy="13970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800">
                <a:solidFill>
                  <a:srgbClr val="FFFFFF"/>
                </a:solidFill>
                <a:latin typeface="Gill Sans"/>
                <a:ea typeface="Gill Sans"/>
                <a:cs typeface="Gill Sans"/>
                <a:sym typeface="Gill Sans"/>
              </a:defRPr>
            </a:lvl1pPr>
          </a:lstStyle>
          <a:p>
            <a:pPr/>
            <a:r>
              <a:t>ONE IN CHRIST JESUS (2:19-22)</a:t>
            </a:r>
          </a:p>
        </p:txBody>
      </p:sp>
      <p:sp>
        <p:nvSpPr>
          <p:cNvPr id="355" name="Text Box 8"/>
          <p:cNvSpPr txBox="1"/>
          <p:nvPr/>
        </p:nvSpPr>
        <p:spPr>
          <a:xfrm>
            <a:off x="647765" y="8592086"/>
            <a:ext cx="8213794" cy="4574910"/>
          </a:xfrm>
          <a:prstGeom prst="rect">
            <a:avLst/>
          </a:prstGeom>
          <a:solidFill>
            <a:srgbClr val="000000">
              <a:alpha val="14328"/>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2:19 (NKJV) </a:t>
            </a:r>
          </a:p>
          <a:p>
            <a:pPr algn="ctr">
              <a:lnSpc>
                <a:spcPct val="100000"/>
              </a:lnSpc>
              <a:spcBef>
                <a:spcPts val="0"/>
              </a:spcBef>
              <a:defRPr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19</a:t>
            </a:r>
            <a:r>
              <a:t> Now, therefore, you are no longer strangers and foreigners, but fellow citizens with the saints and members of the household of God,</a:t>
            </a:r>
          </a:p>
        </p:txBody>
      </p:sp>
      <p:grpSp>
        <p:nvGrpSpPr>
          <p:cNvPr id="358" name="Group"/>
          <p:cNvGrpSpPr/>
          <p:nvPr/>
        </p:nvGrpSpPr>
        <p:grpSpPr>
          <a:xfrm>
            <a:off x="-50053" y="243288"/>
            <a:ext cx="24484106" cy="1868336"/>
            <a:chOff x="0" y="0"/>
            <a:chExt cx="24484105" cy="1868335"/>
          </a:xfrm>
        </p:grpSpPr>
        <p:sp>
          <p:nvSpPr>
            <p:cNvPr id="356"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57" name="Image" descr="Image"/>
            <p:cNvPicPr>
              <a:picLocks noChangeAspect="0"/>
            </p:cNvPicPr>
            <p:nvPr/>
          </p:nvPicPr>
          <p:blipFill>
            <a:blip r:embed="rId4">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3">
                                            <p:txEl>
                                              <p:pRg st="1" end="1"/>
                                            </p:txEl>
                                          </p:spTgt>
                                        </p:tgtEl>
                                        <p:attrNameLst>
                                          <p:attrName>style.visibility</p:attrName>
                                        </p:attrNameLst>
                                      </p:cBhvr>
                                      <p:to>
                                        <p:strVal val="visible"/>
                                      </p:to>
                                    </p:set>
                                    <p:animEffect filter="wipe(left)" transition="in">
                                      <p:cBhvr>
                                        <p:cTn id="7" dur="2250"/>
                                        <p:tgtEl>
                                          <p:spTgt spid="35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3"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0"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361" name="Paul was a prisoner at the time he wrote this letter (Eph. 3:1; 4:1; 6:20).…"/>
          <p:cNvSpPr txBox="1"/>
          <p:nvPr/>
        </p:nvSpPr>
        <p:spPr>
          <a:xfrm>
            <a:off x="9193070" y="3809887"/>
            <a:ext cx="15027033" cy="96424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3000" indent="-1143000" defTabSz="821531">
              <a:lnSpc>
                <a:spcPct val="100000"/>
              </a:lnSpc>
              <a:spcBef>
                <a:spcPts val="900"/>
              </a:spcBef>
              <a:buSzPct val="60000"/>
              <a:buBlip>
                <a:blip r:embed="rId3"/>
              </a:buBlip>
              <a:defRPr sz="6000">
                <a:solidFill>
                  <a:srgbClr val="000000"/>
                </a:solidFill>
                <a:latin typeface="Century Gothic"/>
                <a:ea typeface="Century Gothic"/>
                <a:cs typeface="Century Gothic"/>
                <a:sym typeface="Century Gothic"/>
              </a:defRPr>
            </a:pPr>
            <a:r>
              <a:rPr b="1"/>
              <a:t>ONE KINGDOM</a:t>
            </a:r>
            <a:r>
              <a:t> — fellow citizens, both Jews and Gentiles, with Jesus as KING (Col. 1:13; Phi. 3:20).</a:t>
            </a:r>
          </a:p>
          <a:p>
            <a:pPr marL="1143000" indent="-1143000" defTabSz="821531">
              <a:lnSpc>
                <a:spcPct val="100000"/>
              </a:lnSpc>
              <a:spcBef>
                <a:spcPts val="900"/>
              </a:spcBef>
              <a:buSzPct val="60000"/>
              <a:buBlip>
                <a:blip r:embed="rId3"/>
              </a:buBlip>
              <a:defRPr sz="6000">
                <a:solidFill>
                  <a:srgbClr val="000000"/>
                </a:solidFill>
                <a:latin typeface="Century Gothic"/>
                <a:ea typeface="Century Gothic"/>
                <a:cs typeface="Century Gothic"/>
                <a:sym typeface="Century Gothic"/>
              </a:defRPr>
            </a:pPr>
            <a:r>
              <a:rPr b="1"/>
              <a:t>ONE FAMILY</a:t>
            </a:r>
            <a:r>
              <a:t> — the household of God (3:15; Acts 10:34-37; Gal. 3:26-29; 1 Jn. 3:1).  </a:t>
            </a:r>
          </a:p>
          <a:p>
            <a:pPr marL="1143000" indent="-1143000" defTabSz="821531">
              <a:lnSpc>
                <a:spcPct val="100000"/>
              </a:lnSpc>
              <a:spcBef>
                <a:spcPts val="900"/>
              </a:spcBef>
              <a:buSzPct val="60000"/>
              <a:buBlip>
                <a:blip r:embed="rId3"/>
              </a:buBlip>
              <a:defRPr sz="6000">
                <a:solidFill>
                  <a:srgbClr val="000000"/>
                </a:solidFill>
                <a:latin typeface="Century Gothic"/>
                <a:ea typeface="Century Gothic"/>
                <a:cs typeface="Century Gothic"/>
                <a:sym typeface="Century Gothic"/>
              </a:defRPr>
            </a:pPr>
            <a:r>
              <a:rPr b="1"/>
              <a:t>ONE TEMPLE</a:t>
            </a:r>
            <a:r>
              <a:t> — Built on one foundation, (20), TOGETHER into ONE BODY, a dwelling place of GOD, (Ac. 4:11, 12. 1 Pe. 2:5-8) </a:t>
            </a:r>
          </a:p>
        </p:txBody>
      </p:sp>
      <p:sp>
        <p:nvSpPr>
          <p:cNvPr id="362" name="ONE IN CHRIST JESUS (2:19-22)"/>
          <p:cNvSpPr txBox="1"/>
          <p:nvPr/>
        </p:nvSpPr>
        <p:spPr>
          <a:xfrm>
            <a:off x="-122391" y="2481069"/>
            <a:ext cx="24628783" cy="13970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800">
                <a:solidFill>
                  <a:srgbClr val="FFFFFF"/>
                </a:solidFill>
                <a:latin typeface="Gill Sans"/>
                <a:ea typeface="Gill Sans"/>
                <a:cs typeface="Gill Sans"/>
                <a:sym typeface="Gill Sans"/>
              </a:defRPr>
            </a:lvl1pPr>
          </a:lstStyle>
          <a:p>
            <a:pPr/>
            <a:r>
              <a:t>ONE IN CHRIST JESUS (2:19-22)</a:t>
            </a:r>
          </a:p>
        </p:txBody>
      </p:sp>
      <p:sp>
        <p:nvSpPr>
          <p:cNvPr id="363" name="Text Box 8"/>
          <p:cNvSpPr txBox="1"/>
          <p:nvPr/>
        </p:nvSpPr>
        <p:spPr>
          <a:xfrm>
            <a:off x="647765" y="4718987"/>
            <a:ext cx="8213794" cy="8257911"/>
          </a:xfrm>
          <a:prstGeom prst="rect">
            <a:avLst/>
          </a:prstGeom>
          <a:solidFill>
            <a:srgbClr val="000000">
              <a:alpha val="14328"/>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2:20–22 (NKJV) </a:t>
            </a:r>
          </a:p>
          <a:p>
            <a:pPr algn="ctr">
              <a:lnSpc>
                <a:spcPct val="100000"/>
              </a:lnSpc>
              <a:spcBef>
                <a:spcPts val="0"/>
              </a:spcBef>
              <a:defRPr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20</a:t>
            </a:r>
            <a:r>
              <a:t> having been built on the foundation of the apostles and prophets, Jesus Christ Himself being the chief corner</a:t>
            </a:r>
            <a:r>
              <a:rPr i="1"/>
              <a:t>stone</a:t>
            </a:r>
            <a:r>
              <a:t>, </a:t>
            </a:r>
            <a:r>
              <a:rPr baseline="31999"/>
              <a:t>21</a:t>
            </a:r>
            <a:r>
              <a:t> in whom the whole building, being fitted together, grows into a holy temple in the Lord, </a:t>
            </a:r>
            <a:r>
              <a:rPr baseline="31999"/>
              <a:t>22</a:t>
            </a:r>
            <a:r>
              <a:t> in whom you also are being built together for a dwelling place of God in the Spirit. </a:t>
            </a:r>
          </a:p>
        </p:txBody>
      </p:sp>
      <p:grpSp>
        <p:nvGrpSpPr>
          <p:cNvPr id="366" name="Group"/>
          <p:cNvGrpSpPr/>
          <p:nvPr/>
        </p:nvGrpSpPr>
        <p:grpSpPr>
          <a:xfrm>
            <a:off x="-50053" y="243288"/>
            <a:ext cx="24484106" cy="1868336"/>
            <a:chOff x="0" y="0"/>
            <a:chExt cx="24484105" cy="1868335"/>
          </a:xfrm>
        </p:grpSpPr>
        <p:sp>
          <p:nvSpPr>
            <p:cNvPr id="364"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65" name="Image" descr="Image"/>
            <p:cNvPicPr>
              <a:picLocks noChangeAspect="0"/>
            </p:cNvPicPr>
            <p:nvPr/>
          </p:nvPicPr>
          <p:blipFill>
            <a:blip r:embed="rId4">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8"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369" name="Paul was a prisoner at the time he wrote this letter (Eph. 3:1; 4:1; 6:20).…"/>
          <p:cNvSpPr txBox="1"/>
          <p:nvPr/>
        </p:nvSpPr>
        <p:spPr>
          <a:xfrm>
            <a:off x="9193070" y="3809887"/>
            <a:ext cx="15027033" cy="95281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3000" indent="-1143000" defTabSz="821531">
              <a:lnSpc>
                <a:spcPct val="100000"/>
              </a:lnSpc>
              <a:spcBef>
                <a:spcPts val="900"/>
              </a:spcBef>
              <a:buSzPct val="60000"/>
              <a:buBlip>
                <a:blip r:embed="rId3"/>
              </a:buBlip>
              <a:defRPr sz="6000">
                <a:solidFill>
                  <a:srgbClr val="000000"/>
                </a:solidFill>
                <a:latin typeface="Century Gothic"/>
                <a:ea typeface="Century Gothic"/>
                <a:cs typeface="Century Gothic"/>
                <a:sym typeface="Century Gothic"/>
              </a:defRPr>
            </a:pPr>
            <a:r>
              <a:t>“Apostles and prophets” — authoritative witnesses and apostolic-prophetic revelation as foundational.</a:t>
            </a:r>
          </a:p>
          <a:p>
            <a:pPr marL="1143000" indent="-1143000" defTabSz="821531">
              <a:lnSpc>
                <a:spcPct val="100000"/>
              </a:lnSpc>
              <a:spcBef>
                <a:spcPts val="900"/>
              </a:spcBef>
              <a:buSzPct val="60000"/>
              <a:buBlip>
                <a:blip r:embed="rId3"/>
              </a:buBlip>
              <a:defRPr sz="6000">
                <a:solidFill>
                  <a:srgbClr val="000000"/>
                </a:solidFill>
                <a:latin typeface="Century Gothic"/>
                <a:ea typeface="Century Gothic"/>
                <a:cs typeface="Century Gothic"/>
                <a:sym typeface="Century Gothic"/>
              </a:defRPr>
            </a:pPr>
            <a:r>
              <a:t>Christ as “cornerstone” (petra gonias): the orientation, unity, and structural integrity of the building. Old Testament echo (e.g., Psalm 118:22; Isaiah): Messiah as both foundation and standard. </a:t>
            </a:r>
          </a:p>
        </p:txBody>
      </p:sp>
      <p:sp>
        <p:nvSpPr>
          <p:cNvPr id="370" name="ONE IN CHRIST JESUS (2:19-22)"/>
          <p:cNvSpPr txBox="1"/>
          <p:nvPr/>
        </p:nvSpPr>
        <p:spPr>
          <a:xfrm>
            <a:off x="-122391" y="2481069"/>
            <a:ext cx="24628783" cy="13970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800">
                <a:solidFill>
                  <a:srgbClr val="FFFFFF"/>
                </a:solidFill>
                <a:latin typeface="Gill Sans"/>
                <a:ea typeface="Gill Sans"/>
                <a:cs typeface="Gill Sans"/>
                <a:sym typeface="Gill Sans"/>
              </a:defRPr>
            </a:lvl1pPr>
          </a:lstStyle>
          <a:p>
            <a:pPr/>
            <a:r>
              <a:t>ONE IN CHRIST JESUS (2:19-22)</a:t>
            </a:r>
          </a:p>
        </p:txBody>
      </p:sp>
      <p:sp>
        <p:nvSpPr>
          <p:cNvPr id="371" name="Text Box 8"/>
          <p:cNvSpPr txBox="1"/>
          <p:nvPr/>
        </p:nvSpPr>
        <p:spPr>
          <a:xfrm>
            <a:off x="647765" y="4718987"/>
            <a:ext cx="8213794" cy="8257911"/>
          </a:xfrm>
          <a:prstGeom prst="rect">
            <a:avLst/>
          </a:prstGeom>
          <a:solidFill>
            <a:srgbClr val="000000">
              <a:alpha val="14328"/>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2:20–22 (NKJV) </a:t>
            </a:r>
          </a:p>
          <a:p>
            <a:pPr algn="ctr">
              <a:lnSpc>
                <a:spcPct val="100000"/>
              </a:lnSpc>
              <a:spcBef>
                <a:spcPts val="0"/>
              </a:spcBef>
              <a:defRPr sz="51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20</a:t>
            </a:r>
            <a:r>
              <a:t> having been built on the foundation of the apostles and prophets, Jesus Christ Himself being the chief corner</a:t>
            </a:r>
            <a:r>
              <a:rPr i="1"/>
              <a:t>stone</a:t>
            </a:r>
            <a:r>
              <a:t>, </a:t>
            </a:r>
            <a:r>
              <a:rPr baseline="31999"/>
              <a:t>21</a:t>
            </a:r>
            <a:r>
              <a:t> in whom the whole building, being fitted together, grows into a holy temple in the Lord, </a:t>
            </a:r>
            <a:r>
              <a:rPr baseline="31999"/>
              <a:t>22</a:t>
            </a:r>
            <a:r>
              <a:t> in whom you also are being built together for a dwelling place of God in the Spirit. </a:t>
            </a:r>
          </a:p>
        </p:txBody>
      </p:sp>
      <p:grpSp>
        <p:nvGrpSpPr>
          <p:cNvPr id="374" name="Group"/>
          <p:cNvGrpSpPr/>
          <p:nvPr/>
        </p:nvGrpSpPr>
        <p:grpSpPr>
          <a:xfrm>
            <a:off x="-50053" y="243288"/>
            <a:ext cx="24484106" cy="1868336"/>
            <a:chOff x="0" y="0"/>
            <a:chExt cx="24484105" cy="1868335"/>
          </a:xfrm>
        </p:grpSpPr>
        <p:sp>
          <p:nvSpPr>
            <p:cNvPr id="372"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73" name="Image" descr="Image"/>
            <p:cNvPicPr>
              <a:picLocks noChangeAspect="0"/>
            </p:cNvPicPr>
            <p:nvPr/>
          </p:nvPicPr>
          <p:blipFill>
            <a:blip r:embed="rId4">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9">
                                            <p:txEl>
                                              <p:pRg st="1" end="1"/>
                                            </p:txEl>
                                          </p:spTgt>
                                        </p:tgtEl>
                                        <p:attrNameLst>
                                          <p:attrName>style.visibility</p:attrName>
                                        </p:attrNameLst>
                                      </p:cBhvr>
                                      <p:to>
                                        <p:strVal val="visible"/>
                                      </p:to>
                                    </p:set>
                                    <p:animEffect filter="wipe(left)" transition="in">
                                      <p:cBhvr>
                                        <p:cTn id="7" dur="2250"/>
                                        <p:tgtEl>
                                          <p:spTgt spid="36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9"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Image" descr="Image"/>
          <p:cNvPicPr>
            <a:picLocks noChangeAspect="0"/>
          </p:cNvPicPr>
          <p:nvPr/>
        </p:nvPicPr>
        <p:blipFill>
          <a:blip r:embed="rId2">
            <a:extLst/>
          </a:blip>
          <a:stretch>
            <a:fillRect/>
          </a:stretch>
        </p:blipFill>
        <p:spPr>
          <a:xfrm>
            <a:off x="272630" y="2375544"/>
            <a:ext cx="8780124" cy="11164072"/>
          </a:xfrm>
          <a:prstGeom prst="rect">
            <a:avLst/>
          </a:prstGeom>
        </p:spPr>
      </p:pic>
      <p:sp>
        <p:nvSpPr>
          <p:cNvPr id="180" name="Paul was a prisoner at the time he wrote this letter (Eph. 3:1; 4:1; 6:20).…"/>
          <p:cNvSpPr txBox="1"/>
          <p:nvPr/>
        </p:nvSpPr>
        <p:spPr>
          <a:xfrm>
            <a:off x="9478622" y="2486646"/>
            <a:ext cx="14730835" cy="108489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3000" indent="-1143000" defTabSz="821531">
              <a:lnSpc>
                <a:spcPct val="100000"/>
              </a:lnSpc>
              <a:spcBef>
                <a:spcPts val="2300"/>
              </a:spcBef>
              <a:buSzPct val="60000"/>
              <a:buBlip>
                <a:blip r:embed="rId3"/>
              </a:buBlip>
              <a:defRPr sz="6700">
                <a:solidFill>
                  <a:srgbClr val="000000"/>
                </a:solidFill>
                <a:latin typeface="Century Gothic"/>
                <a:ea typeface="Century Gothic"/>
                <a:cs typeface="Century Gothic"/>
                <a:sym typeface="Century Gothic"/>
              </a:defRPr>
            </a:pPr>
            <a:r>
              <a:t>Paul calls the Gentile converts to “remember” their former status to heighten appreciation for present reality in Christ (2:11). </a:t>
            </a:r>
          </a:p>
          <a:p>
            <a:pPr marL="1143000" indent="-1143000" defTabSz="821531">
              <a:lnSpc>
                <a:spcPct val="100000"/>
              </a:lnSpc>
              <a:spcBef>
                <a:spcPts val="2300"/>
              </a:spcBef>
              <a:buSzPct val="60000"/>
              <a:buBlip>
                <a:blip r:embed="rId3"/>
              </a:buBlip>
              <a:defRPr sz="6700">
                <a:solidFill>
                  <a:srgbClr val="000000"/>
                </a:solidFill>
                <a:latin typeface="Century Gothic"/>
                <a:ea typeface="Century Gothic"/>
                <a:cs typeface="Century Gothic"/>
                <a:sym typeface="Century Gothic"/>
              </a:defRPr>
            </a:pPr>
            <a:r>
              <a:t>God’s saving work in Christ has abolished the dividing wall between Jew and Gentile and constituted a new, unified people — the church — as God’s dwelling (2:11–22).</a:t>
            </a:r>
          </a:p>
        </p:txBody>
      </p:sp>
      <p:grpSp>
        <p:nvGrpSpPr>
          <p:cNvPr id="183" name="Group"/>
          <p:cNvGrpSpPr/>
          <p:nvPr/>
        </p:nvGrpSpPr>
        <p:grpSpPr>
          <a:xfrm>
            <a:off x="-50053" y="243288"/>
            <a:ext cx="24484106" cy="1868336"/>
            <a:chOff x="0" y="0"/>
            <a:chExt cx="24484105" cy="1868335"/>
          </a:xfrm>
        </p:grpSpPr>
        <p:sp>
          <p:nvSpPr>
            <p:cNvPr id="181"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182" name="Image" descr="Image"/>
            <p:cNvPicPr>
              <a:picLocks noChangeAspect="0"/>
            </p:cNvPicPr>
            <p:nvPr/>
          </p:nvPicPr>
          <p:blipFill>
            <a:blip r:embed="rId4">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0">
                                            <p:txEl>
                                              <p:pRg st="1" end="1"/>
                                            </p:txEl>
                                          </p:spTgt>
                                        </p:tgtEl>
                                        <p:attrNameLst>
                                          <p:attrName>style.visibility</p:attrName>
                                        </p:attrNameLst>
                                      </p:cBhvr>
                                      <p:to>
                                        <p:strVal val="visible"/>
                                      </p:to>
                                    </p:set>
                                    <p:animEffect filter="wipe(left)" transition="in">
                                      <p:cBhvr>
                                        <p:cTn id="7" dur="2250"/>
                                        <p:tgtEl>
                                          <p:spTgt spid="18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0"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6" name="Front view of a red Ducati motorcycle against a black background" descr="Front view of a red Ducati motorcycle against a black background"/>
          <p:cNvPicPr>
            <a:picLocks noChangeAspect="1"/>
          </p:cNvPicPr>
          <p:nvPr>
            <p:ph type="pic" idx="21"/>
          </p:nvPr>
        </p:nvPicPr>
        <p:blipFill>
          <a:blip r:embed="rId2">
            <a:extLst/>
          </a:blip>
          <a:srcRect l="17" t="0" r="17" b="0"/>
          <a:stretch>
            <a:fillRect/>
          </a:stretch>
        </p:blipFill>
        <p:spPr>
          <a:prstGeom prst="rect">
            <a:avLst/>
          </a:prstGeom>
        </p:spPr>
      </p:pic>
      <p:sp>
        <p:nvSpPr>
          <p:cNvPr id="377" name="Slide Number"/>
          <p:cNvSpPr txBox="1"/>
          <p:nvPr>
            <p:ph type="sldNum" sz="quarter" idx="4294967295"/>
          </p:nvPr>
        </p:nvSpPr>
        <p:spPr>
          <a:xfrm>
            <a:off x="23287583" y="106894"/>
            <a:ext cx="749301" cy="825501"/>
          </a:xfrm>
          <a:prstGeom prst="rect">
            <a:avLst/>
          </a:prstGeom>
          <a:extLst>
            <a:ext uri="{C572A759-6A51-4108-AA02-DFA0A04FC94B}">
              <ma14:wrappingTextBoxFlag xmlns:ma14="http://schemas.microsoft.com/office/mac/drawingml/2011/main" val="1"/>
            </a:ext>
          </a:extLst>
        </p:spPr>
        <p:txBody>
          <a:bodyPr/>
          <a:lstStyle>
            <a:lvl1pPr>
              <a:defRPr sz="5000">
                <a:solidFill>
                  <a:srgbClr val="FFFFFF"/>
                </a:solidFill>
              </a:defRPr>
            </a:lvl1pPr>
          </a:lstStyle>
          <a:p>
            <a:pPr/>
            <a:fld id="{86CB4B4D-7CA3-9044-876B-883B54F8677D}" type="slidenum"/>
          </a:p>
        </p:txBody>
      </p:sp>
      <p:sp>
        <p:nvSpPr>
          <p:cNvPr id="378" name="REMEMBER — where we were without Christ.…"/>
          <p:cNvSpPr txBox="1"/>
          <p:nvPr/>
        </p:nvSpPr>
        <p:spPr>
          <a:xfrm>
            <a:off x="12776712" y="2398961"/>
            <a:ext cx="11384242" cy="10883901"/>
          </a:xfrm>
          <a:prstGeom prst="rect">
            <a:avLst/>
          </a:prstGeom>
          <a:solidFill>
            <a:srgbClr val="000000">
              <a:alpha val="38053"/>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642937">
              <a:lnSpc>
                <a:spcPct val="100000"/>
              </a:lnSpc>
              <a:spcBef>
                <a:spcPts val="2800"/>
              </a:spcBef>
              <a:defRPr b="1" sz="7000">
                <a:solidFill>
                  <a:srgbClr val="FFFFFF"/>
                </a:solidFill>
                <a:effectLst>
                  <a:outerShdw sx="100000" sy="100000" kx="0" ky="0" algn="b" rotWithShape="0" blurRad="50800" dist="63500" dir="2416854">
                    <a:srgbClr val="000000"/>
                  </a:outerShdw>
                </a:effectLst>
                <a:latin typeface="Century Gothic"/>
                <a:ea typeface="Century Gothic"/>
                <a:cs typeface="Century Gothic"/>
                <a:sym typeface="Century Gothic"/>
              </a:defRPr>
            </a:pPr>
            <a:r>
              <a:t>REMEMBER — where we were without Christ.</a:t>
            </a:r>
          </a:p>
          <a:p>
            <a:pPr algn="ctr" defTabSz="642937">
              <a:lnSpc>
                <a:spcPct val="100000"/>
              </a:lnSpc>
              <a:spcBef>
                <a:spcPts val="2800"/>
              </a:spcBef>
              <a:defRPr b="1" sz="7000">
                <a:solidFill>
                  <a:srgbClr val="FFFFFF"/>
                </a:solidFill>
                <a:effectLst>
                  <a:outerShdw sx="100000" sy="100000" kx="0" ky="0" algn="b" rotWithShape="0" blurRad="50800" dist="63500" dir="2416854">
                    <a:srgbClr val="000000"/>
                  </a:outerShdw>
                </a:effectLst>
                <a:latin typeface="Century Gothic"/>
                <a:ea typeface="Century Gothic"/>
                <a:cs typeface="Century Gothic"/>
                <a:sym typeface="Century Gothic"/>
              </a:defRPr>
            </a:pPr>
            <a:r>
              <a:t>REMEMBER — what we have in Christ.</a:t>
            </a:r>
          </a:p>
          <a:p>
            <a:pPr algn="ctr" defTabSz="642937">
              <a:lnSpc>
                <a:spcPct val="100000"/>
              </a:lnSpc>
              <a:spcBef>
                <a:spcPts val="2800"/>
              </a:spcBef>
              <a:defRPr b="1" sz="7000">
                <a:solidFill>
                  <a:srgbClr val="FFFFFF"/>
                </a:solidFill>
                <a:effectLst>
                  <a:outerShdw sx="100000" sy="100000" kx="0" ky="0" algn="b" rotWithShape="0" blurRad="50800" dist="63500" dir="2416854">
                    <a:srgbClr val="000000"/>
                  </a:outerShdw>
                </a:effectLst>
                <a:latin typeface="Century Gothic"/>
                <a:ea typeface="Century Gothic"/>
                <a:cs typeface="Century Gothic"/>
                <a:sym typeface="Century Gothic"/>
              </a:defRPr>
            </a:pPr>
            <a:r>
              <a:t>REMEMBER — we are to be ONE in Christ.</a:t>
            </a:r>
          </a:p>
          <a:p>
            <a:pPr algn="ctr" defTabSz="642937">
              <a:lnSpc>
                <a:spcPct val="100000"/>
              </a:lnSpc>
              <a:spcBef>
                <a:spcPts val="2800"/>
              </a:spcBef>
              <a:defRPr b="1" sz="7000">
                <a:solidFill>
                  <a:srgbClr val="FFFFFF"/>
                </a:solidFill>
                <a:effectLst>
                  <a:outerShdw sx="100000" sy="100000" kx="0" ky="0" algn="b" rotWithShape="0" blurRad="50800" dist="63500" dir="2416854">
                    <a:srgbClr val="000000"/>
                  </a:outerShdw>
                </a:effectLst>
                <a:latin typeface="Century Gothic"/>
                <a:ea typeface="Century Gothic"/>
                <a:cs typeface="Century Gothic"/>
                <a:sym typeface="Century Gothic"/>
              </a:defRPr>
            </a:pPr>
            <a:r>
              <a:t>You can be baptized into Christ NOW!  </a:t>
            </a:r>
            <a:br/>
            <a:r>
              <a:t>(Rom. 6:3-6; Gal. 3:26,27)</a:t>
            </a:r>
          </a:p>
        </p:txBody>
      </p:sp>
      <p:grpSp>
        <p:nvGrpSpPr>
          <p:cNvPr id="381" name="Group"/>
          <p:cNvGrpSpPr/>
          <p:nvPr/>
        </p:nvGrpSpPr>
        <p:grpSpPr>
          <a:xfrm>
            <a:off x="-50053" y="243288"/>
            <a:ext cx="24484106" cy="1868336"/>
            <a:chOff x="0" y="0"/>
            <a:chExt cx="24484105" cy="1868335"/>
          </a:xfrm>
        </p:grpSpPr>
        <p:sp>
          <p:nvSpPr>
            <p:cNvPr id="379"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80" name="Image" descr="Image"/>
            <p:cNvPicPr>
              <a:picLocks noChangeAspect="0"/>
            </p:cNvPicPr>
            <p:nvPr/>
          </p:nvPicPr>
          <p:blipFill>
            <a:blip r:embed="rId3">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8">
                                            <p:txEl>
                                              <p:pRg st="1" end="1"/>
                                            </p:txEl>
                                          </p:spTgt>
                                        </p:tgtEl>
                                        <p:attrNameLst>
                                          <p:attrName>style.visibility</p:attrName>
                                        </p:attrNameLst>
                                      </p:cBhvr>
                                      <p:to>
                                        <p:strVal val="visible"/>
                                      </p:to>
                                    </p:set>
                                    <p:animEffect filter="fade" transition="in">
                                      <p:cBhvr>
                                        <p:cTn id="7" dur="1500"/>
                                        <p:tgtEl>
                                          <p:spTgt spid="37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78">
                                            <p:txEl>
                                              <p:pRg st="2" end="2"/>
                                            </p:txEl>
                                          </p:spTgt>
                                        </p:tgtEl>
                                        <p:attrNameLst>
                                          <p:attrName>style.visibility</p:attrName>
                                        </p:attrNameLst>
                                      </p:cBhvr>
                                      <p:to>
                                        <p:strVal val="visible"/>
                                      </p:to>
                                    </p:set>
                                    <p:animEffect filter="fade" transition="in">
                                      <p:cBhvr>
                                        <p:cTn id="12" dur="1500"/>
                                        <p:tgtEl>
                                          <p:spTgt spid="37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78">
                                            <p:txEl>
                                              <p:pRg st="3" end="3"/>
                                            </p:txEl>
                                          </p:spTgt>
                                        </p:tgtEl>
                                        <p:attrNameLst>
                                          <p:attrName>style.visibility</p:attrName>
                                        </p:attrNameLst>
                                      </p:cBhvr>
                                      <p:to>
                                        <p:strVal val="visible"/>
                                      </p:to>
                                    </p:set>
                                    <p:animEffect filter="fade" transition="in">
                                      <p:cBhvr>
                                        <p:cTn id="17" dur="1500"/>
                                        <p:tgtEl>
                                          <p:spTgt spid="37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8"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olidFill>
      </p:bgPr>
    </p:bg>
    <p:spTree>
      <p:nvGrpSpPr>
        <p:cNvPr id="1" name=""/>
        <p:cNvGrpSpPr/>
        <p:nvPr/>
      </p:nvGrpSpPr>
      <p:grpSpPr>
        <a:xfrm>
          <a:off x="0" y="0"/>
          <a:ext cx="0" cy="0"/>
          <a:chOff x="0" y="0"/>
          <a:chExt cx="0" cy="0"/>
        </a:xfrm>
      </p:grpSpPr>
      <p:pic>
        <p:nvPicPr>
          <p:cNvPr id="383" name="Image" descr="Image"/>
          <p:cNvPicPr>
            <a:picLocks noChangeAspect="1"/>
          </p:cNvPicPr>
          <p:nvPr/>
        </p:nvPicPr>
        <p:blipFill>
          <a:blip r:embed="rId2">
            <a:extLst/>
          </a:blip>
          <a:srcRect l="7922" t="0" r="0" b="0"/>
          <a:stretch>
            <a:fillRect/>
          </a:stretch>
        </p:blipFill>
        <p:spPr>
          <a:xfrm>
            <a:off x="15477469" y="0"/>
            <a:ext cx="8866495" cy="13716001"/>
          </a:xfrm>
          <a:custGeom>
            <a:avLst/>
            <a:gdLst/>
            <a:ahLst/>
            <a:cxnLst>
              <a:cxn ang="0">
                <a:pos x="wd2" y="hd2"/>
              </a:cxn>
              <a:cxn ang="5400000">
                <a:pos x="wd2" y="hd2"/>
              </a:cxn>
              <a:cxn ang="10800000">
                <a:pos x="wd2" y="hd2"/>
              </a:cxn>
              <a:cxn ang="16200000">
                <a:pos x="wd2" y="hd2"/>
              </a:cxn>
            </a:cxnLst>
            <a:rect l="0" t="0" r="r" b="b"/>
            <a:pathLst>
              <a:path w="21556" h="21600" fill="norm" stroke="1" extrusionOk="0">
                <a:moveTo>
                  <a:pt x="1611" y="0"/>
                </a:moveTo>
                <a:lnTo>
                  <a:pt x="1314" y="167"/>
                </a:lnTo>
                <a:cubicBezTo>
                  <a:pt x="1151" y="259"/>
                  <a:pt x="997" y="370"/>
                  <a:pt x="972" y="414"/>
                </a:cubicBezTo>
                <a:cubicBezTo>
                  <a:pt x="946" y="458"/>
                  <a:pt x="906" y="494"/>
                  <a:pt x="883" y="494"/>
                </a:cubicBezTo>
                <a:cubicBezTo>
                  <a:pt x="860" y="494"/>
                  <a:pt x="828" y="529"/>
                  <a:pt x="811" y="571"/>
                </a:cubicBezTo>
                <a:cubicBezTo>
                  <a:pt x="795" y="614"/>
                  <a:pt x="741" y="681"/>
                  <a:pt x="694" y="720"/>
                </a:cubicBezTo>
                <a:cubicBezTo>
                  <a:pt x="646" y="759"/>
                  <a:pt x="608" y="810"/>
                  <a:pt x="608" y="832"/>
                </a:cubicBezTo>
                <a:cubicBezTo>
                  <a:pt x="608" y="855"/>
                  <a:pt x="569" y="922"/>
                  <a:pt x="523" y="981"/>
                </a:cubicBezTo>
                <a:cubicBezTo>
                  <a:pt x="477" y="1040"/>
                  <a:pt x="416" y="1186"/>
                  <a:pt x="387" y="1306"/>
                </a:cubicBezTo>
                <a:cubicBezTo>
                  <a:pt x="358" y="1426"/>
                  <a:pt x="312" y="1570"/>
                  <a:pt x="285" y="1626"/>
                </a:cubicBezTo>
                <a:cubicBezTo>
                  <a:pt x="257" y="1682"/>
                  <a:pt x="231" y="1754"/>
                  <a:pt x="226" y="1786"/>
                </a:cubicBezTo>
                <a:cubicBezTo>
                  <a:pt x="166" y="2151"/>
                  <a:pt x="117" y="2511"/>
                  <a:pt x="119" y="2569"/>
                </a:cubicBezTo>
                <a:cubicBezTo>
                  <a:pt x="119" y="2585"/>
                  <a:pt x="133" y="2742"/>
                  <a:pt x="151" y="2918"/>
                </a:cubicBezTo>
                <a:cubicBezTo>
                  <a:pt x="171" y="3122"/>
                  <a:pt x="162" y="3342"/>
                  <a:pt x="126" y="3528"/>
                </a:cubicBezTo>
                <a:cubicBezTo>
                  <a:pt x="83" y="3754"/>
                  <a:pt x="28" y="4241"/>
                  <a:pt x="14" y="4514"/>
                </a:cubicBezTo>
                <a:cubicBezTo>
                  <a:pt x="9" y="4633"/>
                  <a:pt x="79" y="4980"/>
                  <a:pt x="115" y="5008"/>
                </a:cubicBezTo>
                <a:cubicBezTo>
                  <a:pt x="139" y="5027"/>
                  <a:pt x="149" y="5048"/>
                  <a:pt x="137" y="5056"/>
                </a:cubicBezTo>
                <a:cubicBezTo>
                  <a:pt x="125" y="5064"/>
                  <a:pt x="147" y="5233"/>
                  <a:pt x="185" y="5431"/>
                </a:cubicBezTo>
                <a:cubicBezTo>
                  <a:pt x="252" y="5778"/>
                  <a:pt x="254" y="6133"/>
                  <a:pt x="190" y="6174"/>
                </a:cubicBezTo>
                <a:cubicBezTo>
                  <a:pt x="173" y="6185"/>
                  <a:pt x="172" y="6238"/>
                  <a:pt x="187" y="6291"/>
                </a:cubicBezTo>
                <a:cubicBezTo>
                  <a:pt x="204" y="6348"/>
                  <a:pt x="194" y="6404"/>
                  <a:pt x="164" y="6428"/>
                </a:cubicBezTo>
                <a:cubicBezTo>
                  <a:pt x="136" y="6449"/>
                  <a:pt x="122" y="6517"/>
                  <a:pt x="134" y="6578"/>
                </a:cubicBezTo>
                <a:cubicBezTo>
                  <a:pt x="146" y="6639"/>
                  <a:pt x="118" y="6814"/>
                  <a:pt x="71" y="6966"/>
                </a:cubicBezTo>
                <a:cubicBezTo>
                  <a:pt x="-44" y="7346"/>
                  <a:pt x="-17" y="8030"/>
                  <a:pt x="138" y="8636"/>
                </a:cubicBezTo>
                <a:cubicBezTo>
                  <a:pt x="199" y="8875"/>
                  <a:pt x="249" y="9107"/>
                  <a:pt x="249" y="9152"/>
                </a:cubicBezTo>
                <a:cubicBezTo>
                  <a:pt x="249" y="9197"/>
                  <a:pt x="269" y="9256"/>
                  <a:pt x="292" y="9284"/>
                </a:cubicBezTo>
                <a:cubicBezTo>
                  <a:pt x="316" y="9311"/>
                  <a:pt x="357" y="9399"/>
                  <a:pt x="383" y="9479"/>
                </a:cubicBezTo>
                <a:cubicBezTo>
                  <a:pt x="448" y="9677"/>
                  <a:pt x="449" y="9678"/>
                  <a:pt x="488" y="9719"/>
                </a:cubicBezTo>
                <a:cubicBezTo>
                  <a:pt x="507" y="9739"/>
                  <a:pt x="512" y="9768"/>
                  <a:pt x="497" y="9783"/>
                </a:cubicBezTo>
                <a:cubicBezTo>
                  <a:pt x="482" y="9799"/>
                  <a:pt x="503" y="9886"/>
                  <a:pt x="544" y="9979"/>
                </a:cubicBezTo>
                <a:cubicBezTo>
                  <a:pt x="585" y="10071"/>
                  <a:pt x="625" y="10193"/>
                  <a:pt x="631" y="10249"/>
                </a:cubicBezTo>
                <a:cubicBezTo>
                  <a:pt x="638" y="10305"/>
                  <a:pt x="674" y="10402"/>
                  <a:pt x="714" y="10463"/>
                </a:cubicBezTo>
                <a:cubicBezTo>
                  <a:pt x="754" y="10525"/>
                  <a:pt x="786" y="10607"/>
                  <a:pt x="786" y="10646"/>
                </a:cubicBezTo>
                <a:cubicBezTo>
                  <a:pt x="786" y="10685"/>
                  <a:pt x="808" y="10743"/>
                  <a:pt x="835" y="10775"/>
                </a:cubicBezTo>
                <a:cubicBezTo>
                  <a:pt x="870" y="10818"/>
                  <a:pt x="867" y="10845"/>
                  <a:pt x="823" y="10880"/>
                </a:cubicBezTo>
                <a:cubicBezTo>
                  <a:pt x="772" y="10921"/>
                  <a:pt x="775" y="10924"/>
                  <a:pt x="844" y="10908"/>
                </a:cubicBezTo>
                <a:cubicBezTo>
                  <a:pt x="903" y="10893"/>
                  <a:pt x="935" y="10907"/>
                  <a:pt x="966" y="10960"/>
                </a:cubicBezTo>
                <a:cubicBezTo>
                  <a:pt x="989" y="10999"/>
                  <a:pt x="996" y="11051"/>
                  <a:pt x="981" y="11076"/>
                </a:cubicBezTo>
                <a:cubicBezTo>
                  <a:pt x="967" y="11100"/>
                  <a:pt x="980" y="11140"/>
                  <a:pt x="1010" y="11163"/>
                </a:cubicBezTo>
                <a:cubicBezTo>
                  <a:pt x="1040" y="11187"/>
                  <a:pt x="1054" y="11224"/>
                  <a:pt x="1041" y="11247"/>
                </a:cubicBezTo>
                <a:cubicBezTo>
                  <a:pt x="1028" y="11269"/>
                  <a:pt x="1030" y="11296"/>
                  <a:pt x="1045" y="11306"/>
                </a:cubicBezTo>
                <a:cubicBezTo>
                  <a:pt x="1073" y="11324"/>
                  <a:pt x="1093" y="11377"/>
                  <a:pt x="1110" y="11475"/>
                </a:cubicBezTo>
                <a:cubicBezTo>
                  <a:pt x="1114" y="11503"/>
                  <a:pt x="1136" y="11526"/>
                  <a:pt x="1156" y="11526"/>
                </a:cubicBezTo>
                <a:cubicBezTo>
                  <a:pt x="1220" y="11526"/>
                  <a:pt x="1270" y="11654"/>
                  <a:pt x="1227" y="11708"/>
                </a:cubicBezTo>
                <a:cubicBezTo>
                  <a:pt x="1201" y="11740"/>
                  <a:pt x="1203" y="11758"/>
                  <a:pt x="1232" y="11758"/>
                </a:cubicBezTo>
                <a:cubicBezTo>
                  <a:pt x="1308" y="11758"/>
                  <a:pt x="1456" y="11978"/>
                  <a:pt x="1470" y="12112"/>
                </a:cubicBezTo>
                <a:cubicBezTo>
                  <a:pt x="1478" y="12181"/>
                  <a:pt x="1508" y="12266"/>
                  <a:pt x="1538" y="12301"/>
                </a:cubicBezTo>
                <a:cubicBezTo>
                  <a:pt x="1568" y="12336"/>
                  <a:pt x="1592" y="12387"/>
                  <a:pt x="1592" y="12414"/>
                </a:cubicBezTo>
                <a:cubicBezTo>
                  <a:pt x="1592" y="12442"/>
                  <a:pt x="1622" y="12486"/>
                  <a:pt x="1659" y="12512"/>
                </a:cubicBezTo>
                <a:cubicBezTo>
                  <a:pt x="1759" y="12584"/>
                  <a:pt x="1833" y="12868"/>
                  <a:pt x="1761" y="12905"/>
                </a:cubicBezTo>
                <a:cubicBezTo>
                  <a:pt x="1729" y="12921"/>
                  <a:pt x="1702" y="12999"/>
                  <a:pt x="1700" y="13079"/>
                </a:cubicBezTo>
                <a:cubicBezTo>
                  <a:pt x="1697" y="13220"/>
                  <a:pt x="1659" y="13498"/>
                  <a:pt x="1615" y="13703"/>
                </a:cubicBezTo>
                <a:cubicBezTo>
                  <a:pt x="1603" y="13759"/>
                  <a:pt x="1582" y="13870"/>
                  <a:pt x="1567" y="13950"/>
                </a:cubicBezTo>
                <a:cubicBezTo>
                  <a:pt x="1552" y="14030"/>
                  <a:pt x="1532" y="14128"/>
                  <a:pt x="1523" y="14168"/>
                </a:cubicBezTo>
                <a:cubicBezTo>
                  <a:pt x="1500" y="14261"/>
                  <a:pt x="1455" y="15025"/>
                  <a:pt x="1441" y="15554"/>
                </a:cubicBezTo>
                <a:cubicBezTo>
                  <a:pt x="1435" y="15781"/>
                  <a:pt x="1416" y="15975"/>
                  <a:pt x="1399" y="15986"/>
                </a:cubicBezTo>
                <a:cubicBezTo>
                  <a:pt x="1382" y="15997"/>
                  <a:pt x="1387" y="16020"/>
                  <a:pt x="1408" y="16038"/>
                </a:cubicBezTo>
                <a:cubicBezTo>
                  <a:pt x="1429" y="16055"/>
                  <a:pt x="1433" y="16178"/>
                  <a:pt x="1417" y="16311"/>
                </a:cubicBezTo>
                <a:cubicBezTo>
                  <a:pt x="1402" y="16444"/>
                  <a:pt x="1405" y="16560"/>
                  <a:pt x="1426" y="16568"/>
                </a:cubicBezTo>
                <a:cubicBezTo>
                  <a:pt x="1447" y="16576"/>
                  <a:pt x="1453" y="16601"/>
                  <a:pt x="1441" y="16623"/>
                </a:cubicBezTo>
                <a:cubicBezTo>
                  <a:pt x="1428" y="16645"/>
                  <a:pt x="1414" y="16830"/>
                  <a:pt x="1410" y="17034"/>
                </a:cubicBezTo>
                <a:cubicBezTo>
                  <a:pt x="1406" y="17238"/>
                  <a:pt x="1383" y="17420"/>
                  <a:pt x="1360" y="17439"/>
                </a:cubicBezTo>
                <a:cubicBezTo>
                  <a:pt x="1333" y="17461"/>
                  <a:pt x="1333" y="17492"/>
                  <a:pt x="1358" y="17521"/>
                </a:cubicBezTo>
                <a:cubicBezTo>
                  <a:pt x="1381" y="17548"/>
                  <a:pt x="1382" y="17626"/>
                  <a:pt x="1360" y="17704"/>
                </a:cubicBezTo>
                <a:cubicBezTo>
                  <a:pt x="1281" y="17992"/>
                  <a:pt x="1251" y="19217"/>
                  <a:pt x="1305" y="19931"/>
                </a:cubicBezTo>
                <a:cubicBezTo>
                  <a:pt x="1319" y="20106"/>
                  <a:pt x="1337" y="20437"/>
                  <a:pt x="1344" y="20665"/>
                </a:cubicBezTo>
                <a:cubicBezTo>
                  <a:pt x="1351" y="20893"/>
                  <a:pt x="1370" y="21088"/>
                  <a:pt x="1386" y="21098"/>
                </a:cubicBezTo>
                <a:cubicBezTo>
                  <a:pt x="1401" y="21108"/>
                  <a:pt x="1414" y="21204"/>
                  <a:pt x="1414" y="21312"/>
                </a:cubicBezTo>
                <a:cubicBezTo>
                  <a:pt x="1414" y="21420"/>
                  <a:pt x="1426" y="21529"/>
                  <a:pt x="1441" y="21554"/>
                </a:cubicBezTo>
                <a:cubicBezTo>
                  <a:pt x="1465" y="21596"/>
                  <a:pt x="2394" y="21600"/>
                  <a:pt x="11512" y="21600"/>
                </a:cubicBezTo>
                <a:lnTo>
                  <a:pt x="21556" y="21600"/>
                </a:lnTo>
                <a:lnTo>
                  <a:pt x="21556" y="10800"/>
                </a:lnTo>
                <a:lnTo>
                  <a:pt x="21556" y="0"/>
                </a:lnTo>
                <a:lnTo>
                  <a:pt x="11584" y="0"/>
                </a:lnTo>
                <a:lnTo>
                  <a:pt x="1611" y="0"/>
                </a:lnTo>
                <a:close/>
              </a:path>
            </a:pathLst>
          </a:custGeom>
          <a:ln w="12700">
            <a:miter lim="400000"/>
          </a:ln>
          <a:effectLst>
            <a:outerShdw sx="100000" sy="100000" kx="0" ky="0" algn="b" rotWithShape="0" blurRad="63500" dist="88353" dir="5400000">
              <a:srgbClr val="000000"/>
            </a:outerShdw>
          </a:effectLst>
        </p:spPr>
      </p:pic>
      <p:sp>
        <p:nvSpPr>
          <p:cNvPr id="384" name="TextBox 9"/>
          <p:cNvSpPr txBox="1"/>
          <p:nvPr/>
        </p:nvSpPr>
        <p:spPr>
          <a:xfrm>
            <a:off x="130306" y="3096295"/>
            <a:ext cx="9777517" cy="9388309"/>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65004" tIns="65004" rIns="65004" bIns="65004">
            <a:spAutoFit/>
          </a:bodyPr>
          <a:lstStyle/>
          <a:p>
            <a:pPr algn="ctr" defTabSz="1300078">
              <a:lnSpc>
                <a:spcPct val="100000"/>
              </a:lnSpc>
              <a:spcBef>
                <a:spcPts val="900"/>
              </a:spcBef>
              <a:defRPr b="1" cap="all" sz="6000">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Outside Christ </a:t>
            </a:r>
          </a:p>
          <a:p>
            <a:pPr algn="ctr" defTabSz="1300078">
              <a:lnSpc>
                <a:spcPct val="100000"/>
              </a:lnSpc>
              <a:spcBef>
                <a:spcPts val="900"/>
              </a:spcBef>
              <a:defRPr sz="6000">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Lost Without Hope</a:t>
            </a:r>
          </a:p>
          <a:p>
            <a:pPr algn="ctr" defTabSz="1300078">
              <a:lnSpc>
                <a:spcPct val="100000"/>
              </a:lnSpc>
              <a:spcBef>
                <a:spcPts val="900"/>
              </a:spcBef>
              <a:defRPr b="1" sz="6000">
                <a:solidFill>
                  <a:srgbClr val="FFFFFF"/>
                </a:solidFill>
                <a:latin typeface="Century Gothic"/>
                <a:ea typeface="Century Gothic"/>
                <a:cs typeface="Century Gothic"/>
                <a:sym typeface="Century Gothic"/>
              </a:defRPr>
            </a:pPr>
            <a:r>
              <a:t>NO spiritual blessings</a:t>
            </a:r>
          </a:p>
          <a:p>
            <a:pPr algn="ctr" defTabSz="1300078">
              <a:lnSpc>
                <a:spcPct val="100000"/>
              </a:lnSpc>
              <a:spcBef>
                <a:spcPts val="900"/>
              </a:spcBef>
              <a:defRPr b="1" sz="6000">
                <a:solidFill>
                  <a:srgbClr val="FFFFFF"/>
                </a:solidFill>
                <a:latin typeface="Century Gothic"/>
                <a:ea typeface="Century Gothic"/>
                <a:cs typeface="Century Gothic"/>
                <a:sym typeface="Century Gothic"/>
              </a:defRPr>
            </a:pPr>
            <a:r>
              <a:t>NOT chosen</a:t>
            </a:r>
          </a:p>
          <a:p>
            <a:pPr algn="ctr" defTabSz="1300078">
              <a:lnSpc>
                <a:spcPct val="100000"/>
              </a:lnSpc>
              <a:spcBef>
                <a:spcPts val="900"/>
              </a:spcBef>
              <a:defRPr b="1" sz="6000">
                <a:solidFill>
                  <a:srgbClr val="FFFFFF"/>
                </a:solidFill>
                <a:latin typeface="Century Gothic"/>
                <a:ea typeface="Century Gothic"/>
                <a:cs typeface="Century Gothic"/>
                <a:sym typeface="Century Gothic"/>
              </a:defRPr>
            </a:pPr>
            <a:r>
              <a:t>NOT children of God</a:t>
            </a:r>
          </a:p>
          <a:p>
            <a:pPr algn="ctr" defTabSz="1300078">
              <a:lnSpc>
                <a:spcPct val="100000"/>
              </a:lnSpc>
              <a:spcBef>
                <a:spcPts val="900"/>
              </a:spcBef>
              <a:defRPr b="1" sz="6000">
                <a:solidFill>
                  <a:srgbClr val="FFFFFF"/>
                </a:solidFill>
                <a:latin typeface="Century Gothic"/>
                <a:ea typeface="Century Gothic"/>
                <a:cs typeface="Century Gothic"/>
                <a:sym typeface="Century Gothic"/>
              </a:defRPr>
            </a:pPr>
            <a:r>
              <a:t>NOT accepted</a:t>
            </a:r>
          </a:p>
          <a:p>
            <a:pPr algn="ctr" defTabSz="1300078">
              <a:lnSpc>
                <a:spcPct val="100000"/>
              </a:lnSpc>
              <a:spcBef>
                <a:spcPts val="900"/>
              </a:spcBef>
              <a:defRPr b="1" sz="6000">
                <a:solidFill>
                  <a:srgbClr val="FFFFFF"/>
                </a:solidFill>
                <a:latin typeface="Century Gothic"/>
                <a:ea typeface="Century Gothic"/>
                <a:cs typeface="Century Gothic"/>
                <a:sym typeface="Century Gothic"/>
              </a:defRPr>
            </a:pPr>
            <a:r>
              <a:t>NO redemption</a:t>
            </a:r>
          </a:p>
          <a:p>
            <a:pPr algn="ctr" defTabSz="1300078">
              <a:lnSpc>
                <a:spcPct val="100000"/>
              </a:lnSpc>
              <a:spcBef>
                <a:spcPts val="900"/>
              </a:spcBef>
              <a:defRPr b="1" sz="6000">
                <a:solidFill>
                  <a:srgbClr val="FFFFFF"/>
                </a:solidFill>
                <a:latin typeface="Century Gothic"/>
                <a:ea typeface="Century Gothic"/>
                <a:cs typeface="Century Gothic"/>
                <a:sym typeface="Century Gothic"/>
              </a:defRPr>
            </a:pPr>
            <a:r>
              <a:t>NO forgiveness</a:t>
            </a:r>
          </a:p>
          <a:p>
            <a:pPr algn="ctr" defTabSz="1300078">
              <a:lnSpc>
                <a:spcPct val="100000"/>
              </a:lnSpc>
              <a:spcBef>
                <a:spcPts val="900"/>
              </a:spcBef>
              <a:defRPr sz="6000">
                <a:solidFill>
                  <a:srgbClr val="FFFFFF"/>
                </a:solidFill>
                <a:latin typeface="Century Gothic"/>
                <a:ea typeface="Century Gothic"/>
                <a:cs typeface="Century Gothic"/>
                <a:sym typeface="Century Gothic"/>
              </a:defRPr>
            </a:pPr>
            <a:r>
              <a:rPr b="1"/>
              <a:t>NO heavenly Inheritance</a:t>
            </a:r>
            <a:r>
              <a:t> </a:t>
            </a:r>
          </a:p>
        </p:txBody>
      </p:sp>
      <p:sp>
        <p:nvSpPr>
          <p:cNvPr id="385" name="Rectangle"/>
          <p:cNvSpPr/>
          <p:nvPr/>
        </p:nvSpPr>
        <p:spPr>
          <a:xfrm>
            <a:off x="15543485" y="3739059"/>
            <a:ext cx="8429755" cy="8696560"/>
          </a:xfrm>
          <a:prstGeom prst="rect">
            <a:avLst/>
          </a:prstGeom>
          <a:solidFill>
            <a:srgbClr val="FFFFFF">
              <a:alpha val="79886"/>
            </a:srgb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386" name="Rounded Rectangle"/>
          <p:cNvSpPr/>
          <p:nvPr/>
        </p:nvSpPr>
        <p:spPr>
          <a:xfrm>
            <a:off x="15436535" y="2349051"/>
            <a:ext cx="8643655" cy="1419062"/>
          </a:xfrm>
          <a:prstGeom prst="roundRect">
            <a:avLst>
              <a:gd name="adj" fmla="val 13424"/>
            </a:avLst>
          </a:prstGeom>
          <a:gradFill>
            <a:gsLst>
              <a:gs pos="0">
                <a:srgbClr val="005493"/>
              </a:gs>
              <a:gs pos="100000">
                <a:srgbClr val="0096FF"/>
              </a:gs>
            </a:gsLst>
            <a:lin ang="5400000"/>
          </a:gra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387" name="TextBox 10"/>
          <p:cNvSpPr txBox="1"/>
          <p:nvPr/>
        </p:nvSpPr>
        <p:spPr>
          <a:xfrm>
            <a:off x="15170931" y="2607984"/>
            <a:ext cx="8650983" cy="9642309"/>
          </a:xfrm>
          <a:prstGeom prst="rect">
            <a:avLst/>
          </a:prstGeom>
          <a:ln w="12700">
            <a:miter lim="400000"/>
          </a:ln>
          <a:extLst>
            <a:ext uri="{C572A759-6A51-4108-AA02-DFA0A04FC94B}">
              <ma14:wrappingTextBoxFlag xmlns:ma14="http://schemas.microsoft.com/office/mac/drawingml/2011/main" val="1"/>
            </a:ext>
          </a:extLst>
        </p:spPr>
        <p:txBody>
          <a:bodyPr lIns="65004" tIns="65004" rIns="65004" bIns="65004">
            <a:spAutoFit/>
          </a:bodyPr>
          <a:lstStyle/>
          <a:p>
            <a:pPr algn="ctr" defTabSz="1300078">
              <a:lnSpc>
                <a:spcPct val="100000"/>
              </a:lnSpc>
              <a:spcBef>
                <a:spcPts val="1300"/>
              </a:spcBef>
              <a:defRPr b="1" cap="all" sz="6000">
                <a:ln w="12700" cap="flat">
                  <a:solidFill>
                    <a:srgbClr val="000000"/>
                  </a:solidFill>
                  <a:prstDash val="solid"/>
                  <a:miter lim="400000"/>
                </a:ln>
                <a:solidFill>
                  <a:srgbClr val="FFFFFF"/>
                </a:solidFill>
                <a:effectLst>
                  <a:outerShdw sx="100000" sy="100000" kx="0" ky="0" algn="b" rotWithShape="0" blurRad="50800" dist="63500" dir="1670225">
                    <a:srgbClr val="000000"/>
                  </a:outerShdw>
                </a:effectLst>
                <a:latin typeface="American Typewriter"/>
                <a:ea typeface="American Typewriter"/>
                <a:cs typeface="American Typewriter"/>
                <a:sym typeface="American Typewriter"/>
              </a:defRPr>
            </a:pPr>
            <a:r>
              <a:t>Christ’S CHURCH </a:t>
            </a:r>
          </a:p>
          <a:p>
            <a:pPr algn="ctr" defTabSz="1300078">
              <a:lnSpc>
                <a:spcPct val="100000"/>
              </a:lnSpc>
              <a:spcBef>
                <a:spcPts val="1300"/>
              </a:spcBef>
              <a:buClr>
                <a:srgbClr val="C00000"/>
              </a:buClr>
              <a:defRPr b="1" sz="6000">
                <a:solidFill>
                  <a:srgbClr val="000000"/>
                </a:solidFill>
                <a:latin typeface="Century Gothic"/>
                <a:ea typeface="Century Gothic"/>
                <a:cs typeface="Century Gothic"/>
                <a:sym typeface="Century Gothic"/>
              </a:defRPr>
            </a:pPr>
            <a:r>
              <a:t>ALL spiritual blessings </a:t>
            </a:r>
            <a:endParaRPr>
              <a:solidFill>
                <a:srgbClr val="FFFFFF"/>
              </a:solidFill>
            </a:endParaRPr>
          </a:p>
          <a:p>
            <a:pPr algn="ctr" defTabSz="1300078">
              <a:lnSpc>
                <a:spcPct val="100000"/>
              </a:lnSpc>
              <a:spcBef>
                <a:spcPts val="1300"/>
              </a:spcBef>
              <a:buClr>
                <a:srgbClr val="C00000"/>
              </a:buClr>
              <a:defRPr b="1" sz="6000">
                <a:solidFill>
                  <a:srgbClr val="000000"/>
                </a:solidFill>
                <a:latin typeface="Century Gothic"/>
                <a:ea typeface="Century Gothic"/>
                <a:cs typeface="Century Gothic"/>
                <a:sym typeface="Century Gothic"/>
              </a:defRPr>
            </a:pPr>
            <a:r>
              <a:t>Chosen</a:t>
            </a:r>
            <a:endParaRPr>
              <a:solidFill>
                <a:srgbClr val="FFFFFF"/>
              </a:solidFill>
            </a:endParaRPr>
          </a:p>
          <a:p>
            <a:pPr algn="ctr" defTabSz="1300078">
              <a:lnSpc>
                <a:spcPct val="100000"/>
              </a:lnSpc>
              <a:spcBef>
                <a:spcPts val="1300"/>
              </a:spcBef>
              <a:buClr>
                <a:srgbClr val="C00000"/>
              </a:buClr>
              <a:defRPr b="1" sz="6000">
                <a:solidFill>
                  <a:srgbClr val="000000"/>
                </a:solidFill>
                <a:latin typeface="Century Gothic"/>
                <a:ea typeface="Century Gothic"/>
                <a:cs typeface="Century Gothic"/>
                <a:sym typeface="Century Gothic"/>
              </a:defRPr>
            </a:pPr>
            <a:r>
              <a:t>A child of God</a:t>
            </a:r>
            <a:endParaRPr>
              <a:solidFill>
                <a:srgbClr val="FFFFFF"/>
              </a:solidFill>
            </a:endParaRPr>
          </a:p>
          <a:p>
            <a:pPr algn="ctr" defTabSz="1300078">
              <a:lnSpc>
                <a:spcPct val="100000"/>
              </a:lnSpc>
              <a:spcBef>
                <a:spcPts val="1300"/>
              </a:spcBef>
              <a:buClr>
                <a:srgbClr val="C00000"/>
              </a:buClr>
              <a:defRPr b="1" sz="6000">
                <a:solidFill>
                  <a:srgbClr val="000000"/>
                </a:solidFill>
                <a:latin typeface="Century Gothic"/>
                <a:ea typeface="Century Gothic"/>
                <a:cs typeface="Century Gothic"/>
                <a:sym typeface="Century Gothic"/>
              </a:defRPr>
            </a:pPr>
            <a:r>
              <a:t>Accepted</a:t>
            </a:r>
            <a:endParaRPr>
              <a:solidFill>
                <a:srgbClr val="FFFFFF"/>
              </a:solidFill>
            </a:endParaRPr>
          </a:p>
          <a:p>
            <a:pPr algn="ctr" defTabSz="1300078">
              <a:lnSpc>
                <a:spcPct val="100000"/>
              </a:lnSpc>
              <a:spcBef>
                <a:spcPts val="1300"/>
              </a:spcBef>
              <a:buClr>
                <a:srgbClr val="C00000"/>
              </a:buClr>
              <a:defRPr b="1" sz="6000">
                <a:solidFill>
                  <a:srgbClr val="000000"/>
                </a:solidFill>
                <a:latin typeface="Century Gothic"/>
                <a:ea typeface="Century Gothic"/>
                <a:cs typeface="Century Gothic"/>
                <a:sym typeface="Century Gothic"/>
              </a:defRPr>
            </a:pPr>
            <a:r>
              <a:t>Redeemed</a:t>
            </a:r>
            <a:endParaRPr>
              <a:solidFill>
                <a:srgbClr val="FFFFFF"/>
              </a:solidFill>
            </a:endParaRPr>
          </a:p>
          <a:p>
            <a:pPr algn="ctr" defTabSz="1300078">
              <a:lnSpc>
                <a:spcPct val="100000"/>
              </a:lnSpc>
              <a:spcBef>
                <a:spcPts val="1300"/>
              </a:spcBef>
              <a:buClr>
                <a:srgbClr val="C00000"/>
              </a:buClr>
              <a:defRPr b="1" sz="6000">
                <a:solidFill>
                  <a:srgbClr val="000000"/>
                </a:solidFill>
                <a:latin typeface="Century Gothic"/>
                <a:ea typeface="Century Gothic"/>
                <a:cs typeface="Century Gothic"/>
                <a:sym typeface="Century Gothic"/>
              </a:defRPr>
            </a:pPr>
            <a:r>
              <a:t>Forgiven</a:t>
            </a:r>
            <a:endParaRPr>
              <a:solidFill>
                <a:srgbClr val="FFFFFF"/>
              </a:solidFill>
            </a:endParaRPr>
          </a:p>
          <a:p>
            <a:pPr algn="ctr" defTabSz="1300078">
              <a:lnSpc>
                <a:spcPct val="100000"/>
              </a:lnSpc>
              <a:spcBef>
                <a:spcPts val="1300"/>
              </a:spcBef>
              <a:buClr>
                <a:srgbClr val="C00000"/>
              </a:buClr>
              <a:defRPr b="1" sz="6000">
                <a:solidFill>
                  <a:srgbClr val="000000"/>
                </a:solidFill>
                <a:latin typeface="Century Gothic"/>
                <a:ea typeface="Century Gothic"/>
                <a:cs typeface="Century Gothic"/>
                <a:sym typeface="Century Gothic"/>
              </a:defRPr>
            </a:pPr>
            <a:r>
              <a:t>A Heavenly Inheritance </a:t>
            </a:r>
          </a:p>
        </p:txBody>
      </p:sp>
      <p:sp>
        <p:nvSpPr>
          <p:cNvPr id="388" name="Saved by grace through faith ……"/>
          <p:cNvSpPr/>
          <p:nvPr/>
        </p:nvSpPr>
        <p:spPr>
          <a:xfrm>
            <a:off x="9755328" y="2041259"/>
            <a:ext cx="6681219" cy="11498380"/>
          </a:xfrm>
          <a:prstGeom prst="rightArrow">
            <a:avLst>
              <a:gd name="adj1" fmla="val 71863"/>
              <a:gd name="adj2" fmla="val 19565"/>
            </a:avLst>
          </a:prstGeom>
          <a:gradFill>
            <a:gsLst>
              <a:gs pos="0">
                <a:srgbClr val="00FDFF"/>
              </a:gs>
              <a:gs pos="100000">
                <a:srgbClr val="0096FF"/>
              </a:gs>
            </a:gsLst>
            <a:lin ang="5400000"/>
          </a:gradFill>
          <a:ln w="12700">
            <a:miter lim="400000"/>
          </a:ln>
          <a:effectLst>
            <a:outerShdw sx="100000" sy="100000" kx="0" ky="0" algn="b" rotWithShape="0" blurRad="330200" dist="264956" dir="2344658">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ctr" defTabSz="806047">
              <a:lnSpc>
                <a:spcPct val="100000"/>
              </a:lnSpc>
              <a:spcBef>
                <a:spcPts val="0"/>
              </a:spcBef>
              <a:defRPr b="1" sz="6000">
                <a:solidFill>
                  <a:srgbClr val="FFFFFF"/>
                </a:solidFill>
                <a:effectLst>
                  <a:outerShdw sx="100000" sy="100000" kx="0" ky="0" algn="b" rotWithShape="0" blurRad="63500" dist="23622" dir="2700000">
                    <a:srgbClr val="000000"/>
                  </a:outerShdw>
                </a:effectLst>
                <a:latin typeface="Century Gothic"/>
                <a:ea typeface="Century Gothic"/>
                <a:cs typeface="Century Gothic"/>
                <a:sym typeface="Century Gothic"/>
              </a:defRPr>
            </a:pPr>
            <a:r>
              <a:t>Saved by grace through faith …</a:t>
            </a:r>
          </a:p>
          <a:p>
            <a:pPr algn="ctr" defTabSz="806047">
              <a:lnSpc>
                <a:spcPct val="100000"/>
              </a:lnSpc>
              <a:spcBef>
                <a:spcPts val="0"/>
              </a:spcBef>
              <a:defRPr b="1" sz="6000">
                <a:solidFill>
                  <a:srgbClr val="FFFFFF"/>
                </a:solidFill>
                <a:effectLst>
                  <a:outerShdw sx="100000" sy="100000" kx="0" ky="0" algn="b" rotWithShape="0" blurRad="63500" dist="23622" dir="2700000">
                    <a:srgbClr val="000000"/>
                  </a:outerShdw>
                </a:effectLst>
                <a:latin typeface="Century Gothic"/>
                <a:ea typeface="Century Gothic"/>
                <a:cs typeface="Century Gothic"/>
                <a:sym typeface="Century Gothic"/>
              </a:defRPr>
            </a:pPr>
            <a:r>
              <a:t>Baptized Into</a:t>
            </a:r>
          </a:p>
          <a:p>
            <a:pPr algn="ctr" defTabSz="806047">
              <a:lnSpc>
                <a:spcPct val="100000"/>
              </a:lnSpc>
              <a:spcBef>
                <a:spcPts val="0"/>
              </a:spcBef>
              <a:defRPr sz="6000">
                <a:solidFill>
                  <a:srgbClr val="FFFFFF"/>
                </a:solidFill>
                <a:effectLst>
                  <a:outerShdw sx="100000" sy="100000" kx="0" ky="0" algn="b" rotWithShape="0" blurRad="63500" dist="23622" dir="2700000">
                    <a:srgbClr val="000000"/>
                  </a:outerShdw>
                </a:effectLst>
                <a:latin typeface="Century Gothic"/>
                <a:ea typeface="Century Gothic"/>
                <a:cs typeface="Century Gothic"/>
                <a:sym typeface="Century Gothic"/>
              </a:defRPr>
            </a:pPr>
            <a:r>
              <a:t>Rom. 6:3-6</a:t>
            </a:r>
          </a:p>
          <a:p>
            <a:pPr algn="ctr" defTabSz="806047">
              <a:lnSpc>
                <a:spcPct val="100000"/>
              </a:lnSpc>
              <a:spcBef>
                <a:spcPts val="0"/>
              </a:spcBef>
              <a:defRPr sz="6000">
                <a:solidFill>
                  <a:srgbClr val="FFFFFF"/>
                </a:solidFill>
                <a:effectLst>
                  <a:outerShdw sx="100000" sy="100000" kx="0" ky="0" algn="b" rotWithShape="0" blurRad="63500" dist="23622" dir="2700000">
                    <a:srgbClr val="000000"/>
                  </a:outerShdw>
                </a:effectLst>
                <a:latin typeface="Century Gothic"/>
                <a:ea typeface="Century Gothic"/>
                <a:cs typeface="Century Gothic"/>
                <a:sym typeface="Century Gothic"/>
              </a:defRPr>
            </a:pPr>
            <a:r>
              <a:t>Gal. 3:26,27</a:t>
            </a:r>
          </a:p>
          <a:p>
            <a:pPr algn="ctr" defTabSz="806047">
              <a:lnSpc>
                <a:spcPct val="100000"/>
              </a:lnSpc>
              <a:spcBef>
                <a:spcPts val="0"/>
              </a:spcBef>
              <a:defRPr sz="6000">
                <a:solidFill>
                  <a:srgbClr val="FFFFFF"/>
                </a:solidFill>
                <a:effectLst>
                  <a:outerShdw sx="100000" sy="100000" kx="0" ky="0" algn="b" rotWithShape="0" blurRad="63500" dist="23622" dir="2700000">
                    <a:srgbClr val="000000"/>
                  </a:outerShdw>
                </a:effectLst>
                <a:latin typeface="Century Gothic"/>
                <a:ea typeface="Century Gothic"/>
                <a:cs typeface="Century Gothic"/>
                <a:sym typeface="Century Gothic"/>
              </a:defRPr>
            </a:pPr>
            <a:r>
              <a:t>Acts 2:38,47</a:t>
            </a:r>
          </a:p>
          <a:p>
            <a:pPr algn="ctr" defTabSz="806047">
              <a:lnSpc>
                <a:spcPct val="100000"/>
              </a:lnSpc>
              <a:spcBef>
                <a:spcPts val="0"/>
              </a:spcBef>
              <a:defRPr b="1" sz="6000">
                <a:solidFill>
                  <a:srgbClr val="FFFFFF"/>
                </a:solidFill>
                <a:effectLst>
                  <a:outerShdw sx="100000" sy="100000" kx="0" ky="0" algn="b" rotWithShape="0" blurRad="63500" dist="23622" dir="2700000">
                    <a:srgbClr val="000000"/>
                  </a:outerShdw>
                </a:effectLst>
                <a:latin typeface="Century Gothic"/>
                <a:ea typeface="Century Gothic"/>
                <a:cs typeface="Century Gothic"/>
                <a:sym typeface="Century Gothic"/>
              </a:defRPr>
            </a:pPr>
            <a:r>
              <a:t>HAS HOPE</a:t>
            </a:r>
          </a:p>
        </p:txBody>
      </p:sp>
      <p:grpSp>
        <p:nvGrpSpPr>
          <p:cNvPr id="391" name="Group"/>
          <p:cNvGrpSpPr/>
          <p:nvPr/>
        </p:nvGrpSpPr>
        <p:grpSpPr>
          <a:xfrm>
            <a:off x="-50053" y="243288"/>
            <a:ext cx="24484106" cy="1868336"/>
            <a:chOff x="0" y="0"/>
            <a:chExt cx="24484105" cy="1868335"/>
          </a:xfrm>
        </p:grpSpPr>
        <p:sp>
          <p:nvSpPr>
            <p:cNvPr id="389"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90" name="Image" descr="Image"/>
            <p:cNvPicPr>
              <a:picLocks noChangeAspect="0"/>
            </p:cNvPicPr>
            <p:nvPr/>
          </p:nvPicPr>
          <p:blipFill>
            <a:blip r:embed="rId3">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4" name="Front view of a red Ducati motorcycle against a black background" descr="Front view of a red Ducati motorcycle against a black background"/>
          <p:cNvPicPr>
            <a:picLocks noChangeAspect="1"/>
          </p:cNvPicPr>
          <p:nvPr>
            <p:ph type="pic" idx="21"/>
          </p:nvPr>
        </p:nvPicPr>
        <p:blipFill>
          <a:blip r:embed="rId2">
            <a:extLst/>
          </a:blip>
          <a:srcRect l="17" t="0" r="17" b="0"/>
          <a:stretch>
            <a:fillRect/>
          </a:stretch>
        </p:blipFill>
        <p:spPr>
          <a:prstGeom prst="rect">
            <a:avLst/>
          </a:prstGeom>
        </p:spPr>
      </p:pic>
      <p:sp>
        <p:nvSpPr>
          <p:cNvPr id="395" name="Slide Number"/>
          <p:cNvSpPr txBox="1"/>
          <p:nvPr>
            <p:ph type="sldNum" sz="quarter" idx="4294967295"/>
          </p:nvPr>
        </p:nvSpPr>
        <p:spPr>
          <a:xfrm>
            <a:off x="23354024" y="106894"/>
            <a:ext cx="749301" cy="825501"/>
          </a:xfrm>
          <a:prstGeom prst="rect">
            <a:avLst/>
          </a:prstGeom>
          <a:extLst>
            <a:ext uri="{C572A759-6A51-4108-AA02-DFA0A04FC94B}">
              <ma14:wrappingTextBoxFlag xmlns:ma14="http://schemas.microsoft.com/office/mac/drawingml/2011/main" val="1"/>
            </a:ext>
          </a:extLst>
        </p:spPr>
        <p:txBody>
          <a:bodyPr/>
          <a:lstStyle>
            <a:lvl1pPr>
              <a:defRPr sz="5000">
                <a:solidFill>
                  <a:srgbClr val="FFFFFF"/>
                </a:solidFill>
              </a:defRPr>
            </a:lvl1pPr>
          </a:lstStyle>
          <a:p>
            <a:pPr/>
            <a:fld id="{86CB4B4D-7CA3-9044-876B-883B54F8677D}" type="slidenum"/>
          </a:p>
        </p:txBody>
      </p:sp>
      <p:sp>
        <p:nvSpPr>
          <p:cNvPr id="396" name="Charts by Don McClain / Preached September 17, 2017…"/>
          <p:cNvSpPr/>
          <p:nvPr/>
        </p:nvSpPr>
        <p:spPr>
          <a:xfrm>
            <a:off x="2199193" y="9059086"/>
            <a:ext cx="19985614" cy="3549352"/>
          </a:xfrm>
          <a:prstGeom prst="rect">
            <a:avLst/>
          </a:prstGeom>
          <a:solidFill>
            <a:srgbClr val="929292">
              <a:alpha val="74590"/>
            </a:srgbClr>
          </a:solidFill>
          <a:ln w="12700">
            <a:miter lim="400000"/>
          </a:ln>
          <a:extLst>
            <a:ext uri="{C572A759-6A51-4108-AA02-DFA0A04FC94B}">
              <ma14:wrappingTextBoxFlag xmlns:ma14="http://schemas.microsoft.com/office/mac/drawingml/2011/main" val="1"/>
            </a:ext>
          </a:extLst>
        </p:spPr>
        <p:txBody>
          <a:bodyPr lIns="180825" tIns="180825" rIns="180825" bIns="180825">
            <a:spAutoFit/>
          </a:bodyPr>
          <a:lstStyle/>
          <a:p>
            <a:pPr algn="ctr" defTabSz="1624609">
              <a:lnSpc>
                <a:spcPct val="100000"/>
              </a:lnSpc>
              <a:spcBef>
                <a:spcPts val="0"/>
              </a:spcBef>
              <a:defRPr sz="4600">
                <a:solidFill>
                  <a:srgbClr val="FFFFFF"/>
                </a:solidFill>
                <a:effectLst>
                  <a:outerShdw sx="100000" sy="100000" kx="0" ky="0" algn="b" rotWithShape="0" blurRad="63500" dist="63500" dir="705536">
                    <a:srgbClr val="000000"/>
                  </a:outerShdw>
                </a:effectLst>
                <a:latin typeface="Century Gothic"/>
                <a:ea typeface="Century Gothic"/>
                <a:cs typeface="Century Gothic"/>
                <a:sym typeface="Century Gothic"/>
              </a:defRPr>
            </a:pPr>
            <a:r>
              <a:t>Charts by Don McClain / </a:t>
            </a:r>
          </a:p>
          <a:p>
            <a:pPr algn="ctr" defTabSz="1624609">
              <a:lnSpc>
                <a:spcPct val="100000"/>
              </a:lnSpc>
              <a:spcBef>
                <a:spcPts val="0"/>
              </a:spcBef>
              <a:defRPr sz="4600">
                <a:solidFill>
                  <a:srgbClr val="FFFFFF"/>
                </a:solidFill>
                <a:effectLst>
                  <a:outerShdw sx="100000" sy="100000" kx="0" ky="0" algn="b" rotWithShape="0" blurRad="63500" dist="63500" dir="705536">
                    <a:srgbClr val="000000"/>
                  </a:outerShdw>
                </a:effectLst>
                <a:latin typeface="Century Gothic"/>
                <a:ea typeface="Century Gothic"/>
                <a:cs typeface="Century Gothic"/>
                <a:sym typeface="Century Gothic"/>
              </a:defRPr>
            </a:pPr>
            <a:r>
              <a:t>Preached December 21, 2025 PM  Alexander church of Christ </a:t>
            </a:r>
          </a:p>
          <a:p>
            <a:pPr algn="ctr" defTabSz="1624609">
              <a:lnSpc>
                <a:spcPct val="100000"/>
              </a:lnSpc>
              <a:spcBef>
                <a:spcPts val="0"/>
              </a:spcBef>
              <a:defRPr sz="4600">
                <a:solidFill>
                  <a:srgbClr val="FFFFFF"/>
                </a:solidFill>
                <a:effectLst>
                  <a:outerShdw sx="100000" sy="100000" kx="0" ky="0" algn="b" rotWithShape="0" blurRad="63500" dist="63500" dir="705536">
                    <a:srgbClr val="000000"/>
                  </a:outerShdw>
                </a:effectLst>
                <a:latin typeface="Century Gothic"/>
                <a:ea typeface="Century Gothic"/>
                <a:cs typeface="Century Gothic"/>
                <a:sym typeface="Century Gothic"/>
              </a:defRPr>
            </a:pPr>
            <a:r>
              <a:t>501-568-1062 / Email – </a:t>
            </a:r>
            <a:r>
              <a:rPr u="sng"/>
              <a:t>donmcclain@sbcglobal.net </a:t>
            </a:r>
            <a:r>
              <a:t> </a:t>
            </a:r>
            <a:endParaRPr sz="2200"/>
          </a:p>
          <a:p>
            <a:pPr algn="ctr" defTabSz="1624609">
              <a:lnSpc>
                <a:spcPct val="100000"/>
              </a:lnSpc>
              <a:spcBef>
                <a:spcPts val="0"/>
              </a:spcBef>
              <a:defRPr sz="4600">
                <a:solidFill>
                  <a:srgbClr val="FFFFFF"/>
                </a:solidFill>
                <a:effectLst>
                  <a:outerShdw sx="100000" sy="100000" kx="0" ky="0" algn="b" rotWithShape="0" blurRad="63500" dist="63500" dir="705536">
                    <a:srgbClr val="000000"/>
                  </a:outerShdw>
                </a:effectLst>
                <a:latin typeface="Century Gothic"/>
                <a:ea typeface="Century Gothic"/>
                <a:cs typeface="Century Gothic"/>
                <a:sym typeface="Century Gothic"/>
              </a:defRPr>
            </a:pPr>
            <a:endParaRPr sz="2200"/>
          </a:p>
          <a:p>
            <a:pPr algn="ctr" defTabSz="1624609">
              <a:lnSpc>
                <a:spcPct val="100000"/>
              </a:lnSpc>
              <a:spcBef>
                <a:spcPts val="0"/>
              </a:spcBef>
              <a:defRPr sz="4600">
                <a:solidFill>
                  <a:srgbClr val="FFFFFF"/>
                </a:solidFill>
                <a:effectLst>
                  <a:outerShdw sx="100000" sy="100000" kx="0" ky="0" algn="b" rotWithShape="0" blurRad="63500" dist="63500" dir="705536">
                    <a:srgbClr val="000000"/>
                  </a:outerShdw>
                </a:effectLst>
                <a:latin typeface="Century Gothic"/>
                <a:ea typeface="Century Gothic"/>
                <a:cs typeface="Century Gothic"/>
                <a:sym typeface="Century Gothic"/>
              </a:defRPr>
            </a:pPr>
            <a:r>
              <a:rPr u="sng">
                <a:hlinkClick r:id="rId3" invalidUrl="" action="" tgtFrame="" tooltip="" history="1" highlightClick="0" endSnd="0"/>
              </a:rPr>
              <a:t>www.alexanderchurchofchrist.com</a:t>
            </a:r>
            <a:r>
              <a:rPr sz="2200"/>
              <a:t> </a:t>
            </a:r>
          </a:p>
        </p:txBody>
      </p:sp>
      <p:grpSp>
        <p:nvGrpSpPr>
          <p:cNvPr id="399" name="Group"/>
          <p:cNvGrpSpPr/>
          <p:nvPr/>
        </p:nvGrpSpPr>
        <p:grpSpPr>
          <a:xfrm>
            <a:off x="-50053" y="243288"/>
            <a:ext cx="24484106" cy="1868336"/>
            <a:chOff x="0" y="0"/>
            <a:chExt cx="24484105" cy="1868335"/>
          </a:xfrm>
        </p:grpSpPr>
        <p:sp>
          <p:nvSpPr>
            <p:cNvPr id="397"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98" name="Image" descr="Image"/>
            <p:cNvPicPr>
              <a:picLocks noChangeAspect="0"/>
            </p:cNvPicPr>
            <p:nvPr/>
          </p:nvPicPr>
          <p:blipFill>
            <a:blip r:embed="rId4">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Rounded Rectangle"/>
          <p:cNvSpPr/>
          <p:nvPr/>
        </p:nvSpPr>
        <p:spPr>
          <a:xfrm>
            <a:off x="224601" y="284249"/>
            <a:ext cx="23866593" cy="13147502"/>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402" name="1 Peter 2:4–10 (NKJV)…"/>
          <p:cNvSpPr txBox="1"/>
          <p:nvPr/>
        </p:nvSpPr>
        <p:spPr>
          <a:xfrm>
            <a:off x="258704" y="397039"/>
            <a:ext cx="23866592" cy="125446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900">
                <a:solidFill>
                  <a:srgbClr val="FFFFFF"/>
                </a:solidFill>
                <a:latin typeface="Times New Roman"/>
                <a:ea typeface="Times New Roman"/>
                <a:cs typeface="Times New Roman"/>
                <a:sym typeface="Times New Roman"/>
              </a:defRPr>
            </a:pPr>
            <a:r>
              <a:t>1 Peter 2:4–10 (NKJV) </a:t>
            </a:r>
          </a:p>
          <a:p>
            <a:pPr algn="ctr" defTabSz="457200">
              <a:lnSpc>
                <a:spcPct val="100000"/>
              </a:lnSpc>
              <a:spcBef>
                <a:spcPts val="0"/>
              </a:spcBef>
              <a:defRPr sz="7600">
                <a:solidFill>
                  <a:srgbClr val="FFFFFF"/>
                </a:solidFill>
                <a:latin typeface="Times New Roman"/>
                <a:ea typeface="Times New Roman"/>
                <a:cs typeface="Times New Roman"/>
                <a:sym typeface="Times New Roman"/>
              </a:defRPr>
            </a:pPr>
            <a:r>
              <a:rPr baseline="31999"/>
              <a:t>4</a:t>
            </a:r>
            <a:r>
              <a:t> Coming to Him </a:t>
            </a:r>
            <a:r>
              <a:rPr i="1"/>
              <a:t>as to</a:t>
            </a:r>
            <a:r>
              <a:t> a living stone, rejected indeed by men, but chosen by God </a:t>
            </a:r>
            <a:r>
              <a:rPr i="1"/>
              <a:t>and</a:t>
            </a:r>
            <a:r>
              <a:t> precious, </a:t>
            </a:r>
            <a:r>
              <a:rPr baseline="31999"/>
              <a:t>5</a:t>
            </a:r>
            <a:r>
              <a:t> you also, as living stones, are being built up a spiritual house, a holy priesthood, to offer up spiritual sacrifices acceptable to God through Jesus Christ. </a:t>
            </a:r>
            <a:r>
              <a:rPr baseline="31999"/>
              <a:t>6</a:t>
            </a:r>
            <a:r>
              <a:t> Therefore it is also contained in the Scripture, “</a:t>
            </a:r>
            <a:r>
              <a:rPr i="1"/>
              <a:t>Behold, I lay in Zion</a:t>
            </a:r>
            <a:r>
              <a:t> </a:t>
            </a:r>
            <a:r>
              <a:rPr i="1"/>
              <a:t>A chief cornerstone, elect, precious</a:t>
            </a:r>
            <a:r>
              <a:t>, </a:t>
            </a:r>
            <a:r>
              <a:rPr i="1"/>
              <a:t>And he who believes on Him will by no means be put to shame</a:t>
            </a:r>
            <a:r>
              <a:t>.” </a:t>
            </a:r>
            <a:r>
              <a:rPr baseline="31999"/>
              <a:t>7</a:t>
            </a:r>
            <a:r>
              <a:t> Therefore, to you who believe, </a:t>
            </a:r>
            <a:r>
              <a:rPr i="1"/>
              <a:t>He is</a:t>
            </a:r>
            <a:r>
              <a:t> precious; but to those who are disobedient, </a:t>
            </a:r>
            <a:r>
              <a:rPr i="1"/>
              <a:t>“The stone which the builders rejected</a:t>
            </a:r>
            <a:r>
              <a:t> </a:t>
            </a:r>
            <a:r>
              <a:rPr i="1"/>
              <a:t>Has become the chief cornerstone,”</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Rounded Rectangle"/>
          <p:cNvSpPr/>
          <p:nvPr/>
        </p:nvSpPr>
        <p:spPr>
          <a:xfrm>
            <a:off x="224601" y="284249"/>
            <a:ext cx="23866593" cy="13147502"/>
          </a:xfrm>
          <a:prstGeom prst="roundRect">
            <a:avLst>
              <a:gd name="adj" fmla="val 15000"/>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405" name="1 Peter 2:4–10 (NKJV)…"/>
          <p:cNvSpPr txBox="1"/>
          <p:nvPr/>
        </p:nvSpPr>
        <p:spPr>
          <a:xfrm>
            <a:off x="258704" y="393191"/>
            <a:ext cx="23866592" cy="126922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900">
                <a:solidFill>
                  <a:srgbClr val="FFFFFF"/>
                </a:solidFill>
                <a:latin typeface="Times New Roman"/>
                <a:ea typeface="Times New Roman"/>
                <a:cs typeface="Times New Roman"/>
                <a:sym typeface="Times New Roman"/>
              </a:defRPr>
            </a:pPr>
            <a:r>
              <a:t>1 Peter 2:4–10 (NKJV) </a:t>
            </a:r>
          </a:p>
          <a:p>
            <a:pPr algn="ctr" defTabSz="457200">
              <a:lnSpc>
                <a:spcPct val="100000"/>
              </a:lnSpc>
              <a:spcBef>
                <a:spcPts val="0"/>
              </a:spcBef>
              <a:defRPr sz="8500">
                <a:solidFill>
                  <a:srgbClr val="FFFFFF"/>
                </a:solidFill>
                <a:latin typeface="Times New Roman"/>
                <a:ea typeface="Times New Roman"/>
                <a:cs typeface="Times New Roman"/>
                <a:sym typeface="Times New Roman"/>
              </a:defRPr>
            </a:pPr>
            <a:r>
              <a:rPr baseline="31999"/>
              <a:t>8</a:t>
            </a:r>
            <a:r>
              <a:t> and </a:t>
            </a:r>
            <a:r>
              <a:rPr i="1"/>
              <a:t>“A stone of stumbling</a:t>
            </a:r>
            <a:r>
              <a:t> </a:t>
            </a:r>
            <a:r>
              <a:rPr i="1"/>
              <a:t>And a rock of offense.”</a:t>
            </a:r>
            <a:r>
              <a:t> They stumble, being disobedient to the word, to which they also were appointed. </a:t>
            </a:r>
            <a:r>
              <a:rPr baseline="31999"/>
              <a:t>9</a:t>
            </a:r>
            <a:r>
              <a:t> But you </a:t>
            </a:r>
            <a:r>
              <a:rPr i="1"/>
              <a:t>are</a:t>
            </a:r>
            <a:r>
              <a:t> a chosen generation, a royal priesthood, a holy nation, His own special people, that you may proclaim the praises of Him who called you out of darkness into His marvelous light; </a:t>
            </a:r>
            <a:r>
              <a:rPr baseline="31999"/>
              <a:t>10</a:t>
            </a:r>
            <a:r>
              <a:t> who once </a:t>
            </a:r>
            <a:r>
              <a:rPr i="1"/>
              <a:t>were</a:t>
            </a:r>
            <a:r>
              <a:t> not a people but </a:t>
            </a:r>
            <a:r>
              <a:rPr i="1"/>
              <a:t>are</a:t>
            </a:r>
            <a:r>
              <a:t> now the people of God, who had not obtained mercy but now have obtained mercy.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Ephesians 2:11–22 (NKJV)…"/>
          <p:cNvSpPr txBox="1"/>
          <p:nvPr/>
        </p:nvSpPr>
        <p:spPr>
          <a:xfrm>
            <a:off x="483809" y="445953"/>
            <a:ext cx="23416383" cy="127679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800">
                <a:solidFill>
                  <a:srgbClr val="000000"/>
                </a:solidFill>
                <a:latin typeface="Times New Roman"/>
                <a:ea typeface="Times New Roman"/>
                <a:cs typeface="Times New Roman"/>
                <a:sym typeface="Times New Roman"/>
              </a:defRPr>
            </a:pPr>
            <a:r>
              <a:t>Ephesians 2:11–22 (NKJV) </a:t>
            </a:r>
          </a:p>
          <a:p>
            <a:pPr algn="ctr" defTabSz="457200">
              <a:lnSpc>
                <a:spcPct val="100000"/>
              </a:lnSpc>
              <a:spcBef>
                <a:spcPts val="0"/>
              </a:spcBef>
              <a:defRPr sz="8600">
                <a:solidFill>
                  <a:srgbClr val="000000"/>
                </a:solidFill>
                <a:latin typeface="Times New Roman"/>
                <a:ea typeface="Times New Roman"/>
                <a:cs typeface="Times New Roman"/>
                <a:sym typeface="Times New Roman"/>
              </a:defRPr>
            </a:pPr>
            <a:r>
              <a:rPr baseline="31999"/>
              <a:t>11</a:t>
            </a:r>
            <a:r>
              <a:t> Therefore remember that you, once Gentiles in the flesh—who are called Uncircumcision by what is called the Circumcision made in the flesh by hands—</a:t>
            </a:r>
            <a:r>
              <a:rPr baseline="31999"/>
              <a:t>12</a:t>
            </a:r>
            <a:r>
              <a:t> that at that time you were without Christ, being aliens from the commonwealth of Israel and strangers from the covenants of promise, having no hope and without God in the world. </a:t>
            </a:r>
            <a:r>
              <a:rPr baseline="31999"/>
              <a:t>13</a:t>
            </a:r>
            <a:r>
              <a:t> But now in Christ Jesus you who once were far off have been brought near by the blood of Christ.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Ephesians 2:11–22 (NKJV)…"/>
          <p:cNvSpPr txBox="1"/>
          <p:nvPr/>
        </p:nvSpPr>
        <p:spPr>
          <a:xfrm>
            <a:off x="483809" y="445953"/>
            <a:ext cx="23416383" cy="1197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800">
                <a:solidFill>
                  <a:srgbClr val="000000"/>
                </a:solidFill>
                <a:latin typeface="Times New Roman"/>
                <a:ea typeface="Times New Roman"/>
                <a:cs typeface="Times New Roman"/>
                <a:sym typeface="Times New Roman"/>
              </a:defRPr>
            </a:pPr>
            <a:r>
              <a:t>Ephesians 2:11–22 (NKJV) </a:t>
            </a:r>
          </a:p>
          <a:p>
            <a:pPr algn="ctr" defTabSz="457200">
              <a:lnSpc>
                <a:spcPct val="100000"/>
              </a:lnSpc>
              <a:spcBef>
                <a:spcPts val="0"/>
              </a:spcBef>
              <a:defRPr sz="8100">
                <a:solidFill>
                  <a:srgbClr val="000000"/>
                </a:solidFill>
                <a:latin typeface="Times New Roman"/>
                <a:ea typeface="Times New Roman"/>
                <a:cs typeface="Times New Roman"/>
                <a:sym typeface="Times New Roman"/>
              </a:defRPr>
            </a:pPr>
            <a:r>
              <a:rPr baseline="31999"/>
              <a:t>14</a:t>
            </a:r>
            <a:r>
              <a:t> For He Himself is our peace, who has made both one, and has broken down the middle wall of separation, </a:t>
            </a:r>
            <a:r>
              <a:rPr baseline="31999"/>
              <a:t>15</a:t>
            </a:r>
            <a:r>
              <a:t> having abolished in His flesh the enmity, </a:t>
            </a:r>
            <a:r>
              <a:rPr i="1"/>
              <a:t>that is,</a:t>
            </a:r>
            <a:r>
              <a:t> the law of commandments </a:t>
            </a:r>
            <a:r>
              <a:rPr i="1"/>
              <a:t>contained</a:t>
            </a:r>
            <a:r>
              <a:t> in ordinances, so as to create in Himself one new man </a:t>
            </a:r>
            <a:r>
              <a:rPr i="1"/>
              <a:t>from</a:t>
            </a:r>
            <a:r>
              <a:t> the two, </a:t>
            </a:r>
            <a:r>
              <a:rPr i="1"/>
              <a:t>thus</a:t>
            </a:r>
            <a:r>
              <a:t> making peace, </a:t>
            </a:r>
            <a:r>
              <a:rPr baseline="31999"/>
              <a:t>16</a:t>
            </a:r>
            <a:r>
              <a:t> and that He might reconcile them both to God in one body through the cross, thereby putting to death the enmity. </a:t>
            </a:r>
            <a:r>
              <a:rPr baseline="31999"/>
              <a:t>17</a:t>
            </a:r>
            <a:r>
              <a:t> And He came and preached peace to you who were afar off and to those who were near.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Ephesians 2:11–22 (NKJV)…"/>
          <p:cNvSpPr txBox="1"/>
          <p:nvPr/>
        </p:nvSpPr>
        <p:spPr>
          <a:xfrm>
            <a:off x="483809" y="445953"/>
            <a:ext cx="23416383" cy="117424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800">
                <a:solidFill>
                  <a:srgbClr val="000000"/>
                </a:solidFill>
                <a:latin typeface="Times New Roman"/>
                <a:ea typeface="Times New Roman"/>
                <a:cs typeface="Times New Roman"/>
                <a:sym typeface="Times New Roman"/>
              </a:defRPr>
            </a:pPr>
            <a:r>
              <a:t>Ephesians 2:11–22 (NKJV) </a:t>
            </a:r>
          </a:p>
          <a:p>
            <a:pPr algn="ctr" defTabSz="457200">
              <a:lnSpc>
                <a:spcPct val="100000"/>
              </a:lnSpc>
              <a:spcBef>
                <a:spcPts val="0"/>
              </a:spcBef>
              <a:defRPr sz="8000">
                <a:solidFill>
                  <a:srgbClr val="000000"/>
                </a:solidFill>
                <a:latin typeface="Times New Roman"/>
                <a:ea typeface="Times New Roman"/>
                <a:cs typeface="Times New Roman"/>
                <a:sym typeface="Times New Roman"/>
              </a:defRPr>
            </a:pPr>
            <a:r>
              <a:rPr baseline="31999"/>
              <a:t>18</a:t>
            </a:r>
            <a:r>
              <a:t> For through Him we both have access by one Spirit to the Father. </a:t>
            </a:r>
            <a:r>
              <a:rPr baseline="31999"/>
              <a:t>19</a:t>
            </a:r>
            <a:r>
              <a:t> Now, therefore, you are no longer strangers and foreigners, but fellow citizens with the saints and members of the household of God, </a:t>
            </a:r>
            <a:r>
              <a:rPr baseline="31999"/>
              <a:t>20</a:t>
            </a:r>
            <a:r>
              <a:t> having been built on the foundation of the apostles and prophets, Jesus Christ Himself being the chief corner</a:t>
            </a:r>
            <a:r>
              <a:rPr i="1"/>
              <a:t>stone</a:t>
            </a:r>
            <a:r>
              <a:t>, </a:t>
            </a:r>
            <a:r>
              <a:rPr baseline="31999"/>
              <a:t>21</a:t>
            </a:r>
            <a:r>
              <a:t> in whom the whole building, being fitted together, grows into a holy temple in the Lord, </a:t>
            </a:r>
            <a:r>
              <a:rPr baseline="31999"/>
              <a:t>22</a:t>
            </a:r>
            <a:r>
              <a:t> in whom you also are being built together for a dwelling place of God in the Spirit.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192" name="Paul was a prisoner at the time he wrote this letter (Eph. 3:1; 4:1; 6:20).…"/>
          <p:cNvSpPr txBox="1"/>
          <p:nvPr/>
        </p:nvSpPr>
        <p:spPr>
          <a:xfrm>
            <a:off x="9566035" y="4247514"/>
            <a:ext cx="14572146" cy="88550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3000" indent="-1143000" defTabSz="821531">
              <a:lnSpc>
                <a:spcPct val="100000"/>
              </a:lnSpc>
              <a:spcBef>
                <a:spcPts val="2200"/>
              </a:spcBef>
              <a:buSzPct val="60000"/>
              <a:buBlip>
                <a:blip r:embed="rId3"/>
              </a:buBlip>
              <a:defRPr sz="6800">
                <a:solidFill>
                  <a:srgbClr val="000000"/>
                </a:solidFill>
                <a:latin typeface="Century Gothic"/>
                <a:ea typeface="Century Gothic"/>
                <a:cs typeface="Century Gothic"/>
                <a:sym typeface="Century Gothic"/>
              </a:defRPr>
            </a:pPr>
            <a:r>
              <a:rPr b="1"/>
              <a:t>Remember</a:t>
            </a:r>
            <a:r>
              <a:t> , (mnemoneuo - μνημονεύω, 3421 / present, active, imperative), </a:t>
            </a:r>
          </a:p>
          <a:p>
            <a:pPr marL="1143000" indent="-1143000" defTabSz="821531">
              <a:lnSpc>
                <a:spcPct val="100000"/>
              </a:lnSpc>
              <a:spcBef>
                <a:spcPts val="2200"/>
              </a:spcBef>
              <a:buSzPct val="60000"/>
              <a:buBlip>
                <a:blip r:embed="rId3"/>
              </a:buBlip>
              <a:defRPr sz="6800">
                <a:solidFill>
                  <a:srgbClr val="000000"/>
                </a:solidFill>
                <a:latin typeface="Century Gothic"/>
                <a:ea typeface="Century Gothic"/>
                <a:cs typeface="Century Gothic"/>
                <a:sym typeface="Century Gothic"/>
              </a:defRPr>
            </a:pPr>
            <a:r>
              <a:rPr b="1"/>
              <a:t>“Gentiles in the flesh,”</a:t>
            </a:r>
            <a:r>
              <a:t> I.e.,  not descendants of Abraham, Isaac, and Jacob — “uncircumcised,” (Gen 12:2a; cf. Rom. 9:4)</a:t>
            </a:r>
          </a:p>
        </p:txBody>
      </p:sp>
      <p:sp>
        <p:nvSpPr>
          <p:cNvPr id="193" name="GENTILES' CONDITION “BEFORE &amp; WITHOUT” CHRIST (2:11,12)"/>
          <p:cNvSpPr txBox="1"/>
          <p:nvPr/>
        </p:nvSpPr>
        <p:spPr>
          <a:xfrm>
            <a:off x="-122391" y="2728719"/>
            <a:ext cx="24628783" cy="9017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5400">
                <a:solidFill>
                  <a:srgbClr val="FFFFFF"/>
                </a:solidFill>
                <a:latin typeface="Gill Sans"/>
                <a:ea typeface="Gill Sans"/>
                <a:cs typeface="Gill Sans"/>
                <a:sym typeface="Gill Sans"/>
              </a:defRPr>
            </a:lvl1pPr>
          </a:lstStyle>
          <a:p>
            <a:pPr/>
            <a:r>
              <a:t>GENTILES' CONDITION “BEFORE &amp; WITHOUT” CHRIST (2:11,12)</a:t>
            </a:r>
          </a:p>
        </p:txBody>
      </p:sp>
      <p:sp>
        <p:nvSpPr>
          <p:cNvPr id="194" name="Text Box 8"/>
          <p:cNvSpPr txBox="1"/>
          <p:nvPr/>
        </p:nvSpPr>
        <p:spPr>
          <a:xfrm>
            <a:off x="647765" y="6874132"/>
            <a:ext cx="8213794" cy="6756073"/>
          </a:xfrm>
          <a:prstGeom prst="rect">
            <a:avLst/>
          </a:prstGeom>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7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2:11 (NKJV) </a:t>
            </a:r>
          </a:p>
          <a:p>
            <a:pPr algn="ctr">
              <a:lnSpc>
                <a:spcPct val="100000"/>
              </a:lnSpc>
              <a:spcBef>
                <a:spcPts val="0"/>
              </a:spcBef>
              <a:defRPr sz="57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11</a:t>
            </a:r>
            <a:r>
              <a:t> Therefore remember that you, once Gentiles in the flesh—who are called Uncircumcision by what is called the Circumcision made in the flesh by hands—</a:t>
            </a:r>
          </a:p>
        </p:txBody>
      </p:sp>
      <p:grpSp>
        <p:nvGrpSpPr>
          <p:cNvPr id="197" name="Group"/>
          <p:cNvGrpSpPr/>
          <p:nvPr/>
        </p:nvGrpSpPr>
        <p:grpSpPr>
          <a:xfrm>
            <a:off x="-50053" y="243288"/>
            <a:ext cx="24484106" cy="1868336"/>
            <a:chOff x="0" y="0"/>
            <a:chExt cx="24484105" cy="1868335"/>
          </a:xfrm>
        </p:grpSpPr>
        <p:sp>
          <p:nvSpPr>
            <p:cNvPr id="195"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196" name="Image" descr="Image"/>
            <p:cNvPicPr>
              <a:picLocks noChangeAspect="0"/>
            </p:cNvPicPr>
            <p:nvPr/>
          </p:nvPicPr>
          <p:blipFill>
            <a:blip r:embed="rId4">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2">
                                            <p:txEl>
                                              <p:pRg st="1" end="1"/>
                                            </p:txEl>
                                          </p:spTgt>
                                        </p:tgtEl>
                                        <p:attrNameLst>
                                          <p:attrName>style.visibility</p:attrName>
                                        </p:attrNameLst>
                                      </p:cBhvr>
                                      <p:to>
                                        <p:strVal val="visible"/>
                                      </p:to>
                                    </p:set>
                                    <p:animEffect filter="wipe(left)" transition="in">
                                      <p:cBhvr>
                                        <p:cTn id="7" dur="2250"/>
                                        <p:tgtEl>
                                          <p:spTgt spid="19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2"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00" name="Paul was a prisoner at the time he wrote this letter (Eph. 3:1; 4:1; 6:20).…"/>
          <p:cNvSpPr txBox="1"/>
          <p:nvPr/>
        </p:nvSpPr>
        <p:spPr>
          <a:xfrm>
            <a:off x="9193070" y="3809887"/>
            <a:ext cx="15027033" cy="96932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3000" indent="-1143000" defTabSz="821531">
              <a:lnSpc>
                <a:spcPct val="100000"/>
              </a:lnSpc>
              <a:spcBef>
                <a:spcPts val="2200"/>
              </a:spcBef>
              <a:buSzPct val="60000"/>
              <a:buBlip>
                <a:blip r:embed="rId3"/>
              </a:buBlip>
              <a:defRPr sz="6000">
                <a:solidFill>
                  <a:srgbClr val="000000"/>
                </a:solidFill>
                <a:latin typeface="Century Gothic"/>
                <a:ea typeface="Century Gothic"/>
                <a:cs typeface="Century Gothic"/>
                <a:sym typeface="Century Gothic"/>
              </a:defRPr>
            </a:pPr>
            <a:r>
              <a:t>The terms “</a:t>
            </a:r>
            <a:r>
              <a:rPr b="1"/>
              <a:t>circumcision</a:t>
            </a:r>
            <a:r>
              <a:t>” (the Jews) and “</a:t>
            </a:r>
            <a:r>
              <a:rPr b="1"/>
              <a:t>uncircumcision</a:t>
            </a:r>
            <a:r>
              <a:t>” (the Gentiles) carried implications of spiritual status, inclusion in the covenant, and community belonging. </a:t>
            </a:r>
          </a:p>
          <a:p>
            <a:pPr marL="1143000" indent="-1143000" defTabSz="821531">
              <a:lnSpc>
                <a:spcPct val="100000"/>
              </a:lnSpc>
              <a:spcBef>
                <a:spcPts val="2200"/>
              </a:spcBef>
              <a:buSzPct val="60000"/>
              <a:buBlip>
                <a:blip r:embed="rId3"/>
              </a:buBlip>
              <a:defRPr sz="6000">
                <a:solidFill>
                  <a:srgbClr val="000000"/>
                </a:solidFill>
                <a:latin typeface="Century Gothic"/>
                <a:ea typeface="Century Gothic"/>
                <a:cs typeface="Century Gothic"/>
                <a:sym typeface="Century Gothic"/>
              </a:defRPr>
            </a:pPr>
            <a:r>
              <a:t>Gentiles lacked covenantal standing, access to God’s promises, and hope — </a:t>
            </a:r>
            <a:r>
              <a:rPr b="1"/>
              <a:t>a comprehensive alienation</a:t>
            </a:r>
            <a:r>
              <a:t> (social, religious, eschatological). </a:t>
            </a:r>
          </a:p>
        </p:txBody>
      </p:sp>
      <p:sp>
        <p:nvSpPr>
          <p:cNvPr id="201" name="GENTILES' CONDITION “BEFORE &amp; WITHOUT” CHRIST (2:11,12)"/>
          <p:cNvSpPr txBox="1"/>
          <p:nvPr/>
        </p:nvSpPr>
        <p:spPr>
          <a:xfrm>
            <a:off x="-122391" y="2728719"/>
            <a:ext cx="24628783" cy="9017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5400">
                <a:solidFill>
                  <a:srgbClr val="FFFFFF"/>
                </a:solidFill>
                <a:latin typeface="Gill Sans"/>
                <a:ea typeface="Gill Sans"/>
                <a:cs typeface="Gill Sans"/>
                <a:sym typeface="Gill Sans"/>
              </a:defRPr>
            </a:lvl1pPr>
          </a:lstStyle>
          <a:p>
            <a:pPr/>
            <a:r>
              <a:t>GENTILES' CONDITION “BEFORE &amp; WITHOUT” CHRIST (2:11,12)</a:t>
            </a:r>
          </a:p>
        </p:txBody>
      </p:sp>
      <p:sp>
        <p:nvSpPr>
          <p:cNvPr id="202" name="Text Box 8"/>
          <p:cNvSpPr txBox="1"/>
          <p:nvPr/>
        </p:nvSpPr>
        <p:spPr>
          <a:xfrm>
            <a:off x="647765" y="6874132"/>
            <a:ext cx="8213794" cy="6756073"/>
          </a:xfrm>
          <a:prstGeom prst="rect">
            <a:avLst/>
          </a:prstGeom>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7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2:11 (NKJV) </a:t>
            </a:r>
          </a:p>
          <a:p>
            <a:pPr algn="ctr">
              <a:lnSpc>
                <a:spcPct val="100000"/>
              </a:lnSpc>
              <a:spcBef>
                <a:spcPts val="0"/>
              </a:spcBef>
              <a:defRPr sz="57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11</a:t>
            </a:r>
            <a:r>
              <a:t> Therefore remember that you, once Gentiles in the flesh—who are called Uncircumcision by what is called the Circumcision made in the flesh by hands—</a:t>
            </a:r>
          </a:p>
        </p:txBody>
      </p:sp>
      <p:grpSp>
        <p:nvGrpSpPr>
          <p:cNvPr id="205" name="Group"/>
          <p:cNvGrpSpPr/>
          <p:nvPr/>
        </p:nvGrpSpPr>
        <p:grpSpPr>
          <a:xfrm>
            <a:off x="-50053" y="243288"/>
            <a:ext cx="24484106" cy="1868336"/>
            <a:chOff x="0" y="0"/>
            <a:chExt cx="24484105" cy="1868335"/>
          </a:xfrm>
        </p:grpSpPr>
        <p:sp>
          <p:nvSpPr>
            <p:cNvPr id="203"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04" name="Image" descr="Image"/>
            <p:cNvPicPr>
              <a:picLocks noChangeAspect="0"/>
            </p:cNvPicPr>
            <p:nvPr/>
          </p:nvPicPr>
          <p:blipFill>
            <a:blip r:embed="rId4">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0">
                                            <p:txEl>
                                              <p:pRg st="1" end="1"/>
                                            </p:txEl>
                                          </p:spTgt>
                                        </p:tgtEl>
                                        <p:attrNameLst>
                                          <p:attrName>style.visibility</p:attrName>
                                        </p:attrNameLst>
                                      </p:cBhvr>
                                      <p:to>
                                        <p:strVal val="visible"/>
                                      </p:to>
                                    </p:set>
                                    <p:animEffect filter="wipe(left)" transition="in">
                                      <p:cBhvr>
                                        <p:cTn id="7" dur="2250"/>
                                        <p:tgtEl>
                                          <p:spTgt spid="20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0"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08" name="Paul was a prisoner at the time he wrote this letter (Eph. 3:1; 4:1; 6:20).…"/>
          <p:cNvSpPr txBox="1"/>
          <p:nvPr/>
        </p:nvSpPr>
        <p:spPr>
          <a:xfrm>
            <a:off x="9193070" y="3809887"/>
            <a:ext cx="15027033" cy="96932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43000" indent="-1143000" defTabSz="821531">
              <a:lnSpc>
                <a:spcPct val="100000"/>
              </a:lnSpc>
              <a:spcBef>
                <a:spcPts val="2200"/>
              </a:spcBef>
              <a:buSzPct val="60000"/>
              <a:buBlip>
                <a:blip r:embed="rId3"/>
              </a:buBlip>
              <a:defRPr sz="6000">
                <a:solidFill>
                  <a:srgbClr val="000000"/>
                </a:solidFill>
                <a:latin typeface="Century Gothic"/>
                <a:ea typeface="Century Gothic"/>
                <a:cs typeface="Century Gothic"/>
                <a:sym typeface="Century Gothic"/>
              </a:defRPr>
            </a:pPr>
            <a:r>
              <a:t>The Gentiles were "</a:t>
            </a:r>
            <a:r>
              <a:rPr b="1"/>
              <a:t>without Christ</a:t>
            </a:r>
            <a:r>
              <a:t>," indicating that they had no hope in the promised Messiah (Jno. 10:16; Col. 1:21). </a:t>
            </a:r>
          </a:p>
          <a:p>
            <a:pPr marL="1143000" indent="-1143000" defTabSz="821531">
              <a:lnSpc>
                <a:spcPct val="100000"/>
              </a:lnSpc>
              <a:spcBef>
                <a:spcPts val="2200"/>
              </a:spcBef>
              <a:buSzPct val="60000"/>
              <a:buBlip>
                <a:blip r:embed="rId3"/>
              </a:buBlip>
              <a:defRPr sz="6000">
                <a:solidFill>
                  <a:srgbClr val="000000"/>
                </a:solidFill>
                <a:latin typeface="Century Gothic"/>
                <a:ea typeface="Century Gothic"/>
                <a:cs typeface="Century Gothic"/>
                <a:sym typeface="Century Gothic"/>
              </a:defRPr>
            </a:pPr>
            <a:r>
              <a:t>The phrase "</a:t>
            </a:r>
            <a:r>
              <a:rPr b="1"/>
              <a:t>alienated</a:t>
            </a:r>
            <a:r>
              <a:t> </a:t>
            </a:r>
            <a:r>
              <a:rPr b="1"/>
              <a:t>from the commonwealth of Israel</a:t>
            </a:r>
            <a:r>
              <a:t>" portrays a picture of exclusion not only from physical Israel but also from the spiritual blessings tied to God’s promises (cf. 4:18; 1 Pet. 2:10)</a:t>
            </a:r>
          </a:p>
        </p:txBody>
      </p:sp>
      <p:sp>
        <p:nvSpPr>
          <p:cNvPr id="209" name="GENTILES' CONDITION “BEFORE &amp; WITHOUT” CHRIST (2:11,12)"/>
          <p:cNvSpPr txBox="1"/>
          <p:nvPr/>
        </p:nvSpPr>
        <p:spPr>
          <a:xfrm>
            <a:off x="-122391" y="2728719"/>
            <a:ext cx="24628783" cy="9017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5400">
                <a:solidFill>
                  <a:srgbClr val="FFFFFF"/>
                </a:solidFill>
                <a:latin typeface="Gill Sans"/>
                <a:ea typeface="Gill Sans"/>
                <a:cs typeface="Gill Sans"/>
                <a:sym typeface="Gill Sans"/>
              </a:defRPr>
            </a:lvl1pPr>
          </a:lstStyle>
          <a:p>
            <a:pPr/>
            <a:r>
              <a:t>GENTILES' CONDITION “BEFORE &amp; WITHOUT” CHRIST (2:11,12)</a:t>
            </a:r>
          </a:p>
        </p:txBody>
      </p:sp>
      <p:sp>
        <p:nvSpPr>
          <p:cNvPr id="210" name="Text Box 8"/>
          <p:cNvSpPr txBox="1"/>
          <p:nvPr/>
        </p:nvSpPr>
        <p:spPr>
          <a:xfrm>
            <a:off x="647765" y="5611789"/>
            <a:ext cx="8213794" cy="7581573"/>
          </a:xfrm>
          <a:prstGeom prst="rect">
            <a:avLst/>
          </a:prstGeom>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7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2:12 (NKJV) </a:t>
            </a:r>
          </a:p>
          <a:p>
            <a:pPr algn="ctr">
              <a:lnSpc>
                <a:spcPct val="100000"/>
              </a:lnSpc>
              <a:spcBef>
                <a:spcPts val="0"/>
              </a:spcBef>
              <a:defRPr sz="57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12</a:t>
            </a:r>
            <a:r>
              <a:t> that at that time you were without Christ, being aliens from the commonwealth of Israel and strangers from the covenants of promise, having no hope and without God in the world.</a:t>
            </a:r>
          </a:p>
        </p:txBody>
      </p:sp>
      <p:grpSp>
        <p:nvGrpSpPr>
          <p:cNvPr id="213" name="Group"/>
          <p:cNvGrpSpPr/>
          <p:nvPr/>
        </p:nvGrpSpPr>
        <p:grpSpPr>
          <a:xfrm>
            <a:off x="-50053" y="243288"/>
            <a:ext cx="24484106" cy="1868336"/>
            <a:chOff x="0" y="0"/>
            <a:chExt cx="24484105" cy="1868335"/>
          </a:xfrm>
        </p:grpSpPr>
        <p:sp>
          <p:nvSpPr>
            <p:cNvPr id="211" name="Rectangle"/>
            <p:cNvSpPr/>
            <p:nvPr/>
          </p:nvSpPr>
          <p:spPr>
            <a:xfrm>
              <a:off x="0" y="0"/>
              <a:ext cx="24484106" cy="1868336"/>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212" name="Image" descr="Image"/>
            <p:cNvPicPr>
              <a:picLocks noChangeAspect="0"/>
            </p:cNvPicPr>
            <p:nvPr/>
          </p:nvPicPr>
          <p:blipFill>
            <a:blip r:embed="rId4">
              <a:extLst/>
            </a:blip>
            <a:srcRect l="0" t="0" r="0" b="0"/>
            <a:stretch>
              <a:fillRect/>
            </a:stretch>
          </p:blipFill>
          <p:spPr>
            <a:xfrm>
              <a:off x="753910" y="214434"/>
              <a:ext cx="22976192" cy="1439291"/>
            </a:xfrm>
            <a:prstGeom prst="rect">
              <a:avLst/>
            </a:prstGeom>
            <a:ln w="12700" cap="flat">
              <a:noFill/>
              <a:miter lim="400000"/>
            </a:ln>
            <a:effectLst>
              <a:outerShdw sx="100000" sy="100000" kx="0" ky="0" algn="b" rotWithShape="0" blurRad="88900" dist="88900" dir="268908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8">
                                            <p:txEl>
                                              <p:pRg st="1" end="1"/>
                                            </p:txEl>
                                          </p:spTgt>
                                        </p:tgtEl>
                                        <p:attrNameLst>
                                          <p:attrName>style.visibility</p:attrName>
                                        </p:attrNameLst>
                                      </p:cBhvr>
                                      <p:to>
                                        <p:strVal val="visible"/>
                                      </p:to>
                                    </p:set>
                                    <p:animEffect filter="wipe(left)" transition="in">
                                      <p:cBhvr>
                                        <p:cTn id="7" dur="2250"/>
                                        <p:tgtEl>
                                          <p:spTgt spid="20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8"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