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media1.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7" name="Shape 197"/>
          <p:cNvSpPr/>
          <p:nvPr>
            <p:ph type="sldImg"/>
          </p:nvPr>
        </p:nvSpPr>
        <p:spPr>
          <a:xfrm>
            <a:off x="1143000" y="685800"/>
            <a:ext cx="4572000" cy="3429000"/>
          </a:xfrm>
          <a:prstGeom prst="rect">
            <a:avLst/>
          </a:prstGeom>
        </p:spPr>
        <p:txBody>
          <a:bodyPr/>
          <a:lstStyle/>
          <a:p>
            <a:pPr/>
          </a:p>
        </p:txBody>
      </p:sp>
      <p:sp>
        <p:nvSpPr>
          <p:cNvPr id="198" name="Shape 19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hape 214"/>
          <p:cNvSpPr/>
          <p:nvPr>
            <p:ph type="sldImg"/>
          </p:nvPr>
        </p:nvSpPr>
        <p:spPr>
          <a:prstGeom prst="rect">
            <a:avLst/>
          </a:prstGeom>
        </p:spPr>
        <p:txBody>
          <a:bodyPr/>
          <a:lstStyle/>
          <a:p>
            <a:pPr/>
          </a:p>
        </p:txBody>
      </p:sp>
      <p:sp>
        <p:nvSpPr>
          <p:cNvPr id="215" name="Shape 215"/>
          <p:cNvSpPr/>
          <p:nvPr>
            <p:ph type="body" sz="quarter" idx="1"/>
          </p:nvPr>
        </p:nvSpPr>
        <p:spPr>
          <a:prstGeom prst="rect">
            <a:avLst/>
          </a:prstGeom>
        </p:spPr>
        <p:txBody>
          <a:bodyPr/>
          <a:lstStyle/>
          <a:p>
            <a:pPr/>
            <a:r>
              <a:t>He is instructing Peter as an Apostle and Elder to care for, lead, and guide the Lord’s people.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p>
            <a:pPr marL="279400" indent="-279400">
              <a:buSzPct val="123000"/>
              <a:buChar char="•"/>
            </a:pPr>
            <a:r>
              <a:t>5. Praying for and Interceding on Behalf of the Believers</a:t>
            </a:r>
          </a:p>
          <a:p>
            <a:pPr marL="279400" indent="-279400">
              <a:buSzPct val="123000"/>
              <a:buChar char="•"/>
            </a:pPr>
            <a:r>
              <a:t>Shepherds are called to pray for the flock, interceding on their behalf for their spiritual growth and protection from temptation.</a:t>
            </a:r>
          </a:p>
          <a:p>
            <a:pPr marL="279400" indent="-279400">
              <a:buSzPct val="123000"/>
              <a:buChar char="•"/>
            </a:pPr>
            <a:r>
              <a:t>Acts 6:4: The apostles, recognizing their role in prayer and the ministry of the Word, say, "But we will devote ourselves to prayer and to the ministry of the word." NASB</a:t>
            </a:r>
          </a:p>
          <a:p>
            <a:pPr marL="279400" indent="-279400">
              <a:buSzPct val="123000"/>
              <a:buChar char="•"/>
            </a:pPr>
            <a:r>
              <a:t>This indicates that part of shepherding is ensuring the church is covered in prayer.</a:t>
            </a:r>
          </a:p>
          <a:p>
            <a:pPr marL="279400" indent="-279400">
              <a:buSzPct val="123000"/>
              <a:buChar char="•"/>
            </a:pPr>
            <a:r>
              <a:t>1 Peter 5:7: "casting all your anxiety on Him, because He cares for you." NASB</a:t>
            </a:r>
          </a:p>
          <a:p>
            <a:pPr marL="279400" indent="-279400">
              <a:buSzPct val="123000"/>
              <a:buChar char="•"/>
            </a:pPr>
            <a:r>
              <a:t>Peter encourages the believers to trust God in their struggles, showing that prayer is integral in shepherding.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marL="279400" indent="-279400">
              <a:buSzPct val="123000"/>
              <a:buChar char="•"/>
            </a:pPr>
            <a:r>
              <a:t>6. Teaching Sound Doctrine and Correcting False Teaching</a:t>
            </a:r>
          </a:p>
          <a:p>
            <a:pPr marL="279400" indent="-279400">
              <a:buSzPct val="123000"/>
              <a:buChar char="•"/>
            </a:pPr>
            <a:r>
              <a:t>Acts 20:29-31a: Paul warned: “I know that after my departure savage wolves will come in among you, not sparing the flock; and from among your own selves men will arise, speaking perverse things, to draw away the disciples after them. Therefore be on the alert…” NASB</a:t>
            </a:r>
          </a:p>
          <a:p>
            <a:pPr marL="279400" indent="-279400">
              <a:buSzPct val="123000"/>
              <a:buChar char="•"/>
            </a:pPr>
            <a:r>
              <a:t>1 Peter 5:1-3: “1 Therefore, I exhort the elders among you, as your fellow elder and witness of the sufferings of Christ, and a partaker also of the glory that is to be revealed, 2 shepherd the flock of God among you, exercising oversight not under compulsion, but voluntarily, according to the will of God; and not for sordid gain, but with eagerness; 3 nor yet as lording it over those allotted to your charge, but proving to be examples to the flock.” NASB</a:t>
            </a:r>
          </a:p>
          <a:p>
            <a:pPr marL="279400" indent="-279400">
              <a:buSzPct val="123000"/>
              <a:buChar char="•"/>
            </a:pPr>
            <a:r>
              <a:t>Peter would teach the truth of the gospel, ensuring that the believers understand the correct doctrine and that false teachings do not take root in the church.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marL="279400" indent="-279400">
              <a:buSzPct val="123000"/>
              <a:buChar char="•"/>
            </a:pPr>
            <a:r>
              <a:t>6. Teaching Sound Doctrine and Correcting False Teaching</a:t>
            </a:r>
          </a:p>
          <a:p>
            <a:pPr marL="279400" indent="-279400">
              <a:buSzPct val="123000"/>
              <a:buChar char="•"/>
            </a:pPr>
            <a:r>
              <a:t>Peter speaks to other elders, exhorting them to shepherd the flock of God, being examples to the believers and not exercising domineering authority but serving as examples for the flock.</a:t>
            </a:r>
          </a:p>
          <a:p>
            <a:pPr marL="279400" indent="-279400">
              <a:buSzPct val="123000"/>
              <a:buChar char="•"/>
            </a:pPr>
            <a:r>
              <a:t>2 Peter 2:1-3: “1 But false prophets also arose among the people, just as there will also be false teachers among you, who will secretly introduce destructive heresies, even denying the Master who bought them, bringing swift destruction upon themselves. 2 Many will follow their sensuality, and because of them the way of the truth will be maligned; 3 and in their greed they will exploit you with false words; their judgment from long ago is not idle, and their destruction is not asleep.” NASB</a:t>
            </a:r>
          </a:p>
          <a:p>
            <a:pPr marL="279400" indent="-279400">
              <a:buSzPct val="123000"/>
              <a:buChar char="•"/>
            </a:pPr>
            <a:r>
              <a:t>Peter warns against false teachers who will bring destructive heresies, urging believers to stay vigilant and faithful to the truth.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marL="279400" indent="-279400">
              <a:buSzPct val="123000"/>
              <a:buChar char="•"/>
            </a:pPr>
            <a:r>
              <a:t>7. Restoring Those Who Have Fallen Away</a:t>
            </a:r>
          </a:p>
          <a:p>
            <a:pPr marL="279400" indent="-279400">
              <a:buSzPct val="123000"/>
              <a:buChar char="•"/>
              <a:defRPr b="1"/>
            </a:pPr>
            <a:r>
              <a:t>Shepherding includes restoring those who have wandered away from the faith and guiding them back to the truth.</a:t>
            </a:r>
          </a:p>
          <a:p>
            <a:pPr marL="279400" indent="-279400">
              <a:buSzPct val="123000"/>
              <a:buChar char="•"/>
            </a:pPr>
            <a:r>
              <a:t>Galatians 6:1: "Brethren, even if anyone is caught in any trespass, you who are spiritual, restore such a one in a spirit of gentleness; each one looking to yourself, so that you too will not be tempted. 2 Bear one another’s burdens, and thereby fulfill the law of Christ.” NASB</a:t>
            </a:r>
          </a:p>
          <a:p>
            <a:pPr marL="279400" indent="-279400">
              <a:buSzPct val="123000"/>
              <a:buChar char="•"/>
            </a:pPr>
            <a:r>
              <a:t>James 5:19-20: “19 My brethren, if any among you strays from the truth and one turns him back, 20 let him know that he who turns a sinner from the error of his way will save his soul from death and will cover a multitude of sins.” NASB</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marL="279400" indent="-279400">
              <a:buSzPct val="123000"/>
              <a:buChar char="•"/>
            </a:pPr>
            <a:r>
              <a:t>6. Teaching Sound Doctrine and Correcting False Teaching</a:t>
            </a:r>
          </a:p>
          <a:p>
            <a:pPr marL="279400" indent="-279400">
              <a:buSzPct val="123000"/>
              <a:buChar char="•"/>
            </a:pPr>
            <a:r>
              <a:t>Peter speaks to other elders, exhorting them to shepherd the flock of God, being examples to the believers and not exercising domineering authority but serving as examples for the flock.</a:t>
            </a:r>
          </a:p>
          <a:p>
            <a:pPr marL="279400" indent="-279400">
              <a:buSzPct val="123000"/>
              <a:buChar char="•"/>
            </a:pPr>
            <a:r>
              <a:t>2 Peter 2:1-3: “1 But false prophets also arose among the people, just as there will also be false teachers among you, who will secretly introduce destructive heresies, even denying the Master who bought them, bringing swift destruction upon themselves. 2 Many will follow their sensuality, and because of them the way of the truth will be maligned; 3 and in their greed they will exploit you with false words; their judgment from long ago is not idle, and their destruction is not asleep.” NASB</a:t>
            </a:r>
          </a:p>
          <a:p>
            <a:pPr marL="279400" indent="-279400">
              <a:buSzPct val="123000"/>
              <a:buChar char="•"/>
            </a:pPr>
            <a:r>
              <a:t>Peter warns against false teachers who will bring destructive heresies, urging believers to stay vigilant and faithful to the truth.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a:p>
        </p:txBody>
      </p:sp>
      <p:sp>
        <p:nvSpPr>
          <p:cNvPr id="306" name="Shape 306"/>
          <p:cNvSpPr/>
          <p:nvPr>
            <p:ph type="body" sz="quarter" idx="1"/>
          </p:nvPr>
        </p:nvSpPr>
        <p:spPr>
          <a:prstGeom prst="rect">
            <a:avLst/>
          </a:prstGeom>
        </p:spPr>
        <p:txBody>
          <a:bodyPr/>
          <a:lstStyle/>
          <a:p>
            <a:pPr marL="279400" indent="-279400">
              <a:buSzPct val="123000"/>
              <a:buChar char="•"/>
            </a:pPr>
            <a:r>
              <a:t>Summary of Practical Tasks of a Shepherd:</a:t>
            </a:r>
          </a:p>
          <a:p>
            <a:pPr marL="279400" indent="-279400">
              <a:buSzPct val="123000"/>
              <a:buChar char="•"/>
            </a:pPr>
            <a:r>
              <a:t>Feeding: Ensuring that the sheep have access to green pastures and fresh water.</a:t>
            </a:r>
          </a:p>
          <a:p>
            <a:pPr marL="279400" indent="-279400">
              <a:buSzPct val="123000"/>
              <a:buChar char="•"/>
            </a:pPr>
            <a:r>
              <a:t>Protection: Defending the sheep from wild animals, thieves, and other dangers.</a:t>
            </a:r>
          </a:p>
          <a:p>
            <a:pPr marL="279400" indent="-279400">
              <a:buSzPct val="123000"/>
              <a:buChar char="•"/>
            </a:pPr>
            <a:r>
              <a:t>Guiding: Leading the sheep to safe areas, guiding them through difficult terrain.</a:t>
            </a:r>
          </a:p>
          <a:p>
            <a:pPr marL="279400" indent="-279400">
              <a:buSzPct val="123000"/>
              <a:buChar char="•"/>
            </a:pPr>
            <a:r>
              <a:t>Rescuing: Searching for and retrieving lost sheep, often in challenging conditions.</a:t>
            </a:r>
          </a:p>
          <a:p>
            <a:pPr marL="279400" indent="-279400">
              <a:buSzPct val="123000"/>
              <a:buChar char="•"/>
            </a:pPr>
            <a:r>
              <a:t>Rest and Care: Providing a safe environment where the sheep can rest and recover, ensuring they are well-rested and healthy.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marL="279400" indent="-279400">
              <a:buSzPct val="123000"/>
              <a:buChar char="•"/>
            </a:pPr>
            <a:r>
              <a:t>David's personal account of his time as a shepherd highlights the dangerous nature of the job. </a:t>
            </a:r>
          </a:p>
          <a:p>
            <a:pPr marL="279400" indent="-279400">
              <a:buSzPct val="123000"/>
              <a:buChar char="•"/>
            </a:pPr>
            <a:r>
              <a:t>He was tasked with protecting the flock from wild animals such as lions and bears. </a:t>
            </a:r>
          </a:p>
          <a:p>
            <a:pPr marL="279400" indent="-279400">
              <a:buSzPct val="123000"/>
              <a:buChar char="•"/>
            </a:pPr>
            <a:r>
              <a:t>This required physical strength, bravery, and skill. </a:t>
            </a:r>
          </a:p>
          <a:p>
            <a:pPr marL="279400" indent="-279400">
              <a:buSzPct val="123000"/>
              <a:buChar char="•"/>
              <a:defRPr b="1" u="sng"/>
            </a:pPr>
            <a:r>
              <a:t>A shepherd’s role was not just to care for the sheep but also to act decisively and courageously when faced with threats.</a:t>
            </a:r>
          </a:p>
          <a:p>
            <a:pPr marL="279400" indent="-279400">
              <a:buSzPct val="123000"/>
              <a:buChar char="•"/>
            </a:pPr>
            <a:r>
              <a:t>The work was often lonely and challenging, but it also required the shepherd to have a deep personal responsibility for the well-being of the flock. </a:t>
            </a:r>
          </a:p>
          <a:p>
            <a:pPr marL="279400" indent="-279400">
              <a:buSzPct val="123000"/>
              <a:buChar char="•"/>
              <a:defRPr b="1" u="sng"/>
            </a:pPr>
            <a:r>
              <a:t>David’s willingness to fight a lion and a bear demonstrates the sacrificial care a good shepherd must have for the flock.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marL="279400" indent="-279400">
              <a:buSzPct val="123000"/>
              <a:buChar char="•"/>
            </a:pPr>
            <a:r>
              <a:t>The shepherd must be vigilant and aware of every sheep in the flock. </a:t>
            </a:r>
          </a:p>
          <a:p>
            <a:pPr marL="279400" indent="-279400">
              <a:buSzPct val="123000"/>
              <a:buChar char="•"/>
            </a:pPr>
            <a:r>
              <a:t>If even one goes missing, the shepherd is responsible for finding it and bringing it back. </a:t>
            </a:r>
          </a:p>
          <a:p>
            <a:pPr marL="279400" indent="-279400">
              <a:buSzPct val="123000"/>
              <a:buChar char="•"/>
            </a:pPr>
            <a:r>
              <a:t>This may require traveling through difficult terrain or even dangerous environments to ensure the sheep's safety.</a:t>
            </a:r>
          </a:p>
          <a:p>
            <a:pPr marL="279400" indent="-279400">
              <a:buSzPct val="123000"/>
              <a:buChar char="•"/>
            </a:pPr>
            <a:r>
              <a:t>Rescue missions were a practical reality of shepherding, requiring knowledge of the landscape, resourcefulness, and sometimes great effort to retrieve a lost sheep.</a:t>
            </a:r>
          </a:p>
          <a:p>
            <a:pPr marL="279400" indent="-279400">
              <a:buSzPct val="123000"/>
              <a:buChar char="•"/>
            </a:pPr>
            <a:r>
              <a:t>Remember back to Ezekiel’s prophecy, God promises to "search for my sheep" (Ezekiel 34:11), is a clear indication that the shepherd must actively pursue lost sheep, just as God seeks out His people.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a:p>
        </p:txBody>
      </p:sp>
      <p:sp>
        <p:nvSpPr>
          <p:cNvPr id="236" name="Shape 236"/>
          <p:cNvSpPr/>
          <p:nvPr>
            <p:ph type="body" sz="quarter" idx="1"/>
          </p:nvPr>
        </p:nvSpPr>
        <p:spPr>
          <a:prstGeom prst="rect">
            <a:avLst/>
          </a:prstGeom>
        </p:spPr>
        <p:txBody>
          <a:bodyPr/>
          <a:lstStyle/>
          <a:p>
            <a:pPr marL="279400" indent="-279400">
              <a:buSzPct val="123000"/>
              <a:buChar char="•"/>
            </a:pPr>
            <a:r>
              <a:t>Practical Tasks of Loving Shepherds</a:t>
            </a:r>
          </a:p>
          <a:p>
            <a:pPr marL="279400" indent="-279400">
              <a:buSzPct val="123000"/>
              <a:buChar char="•"/>
              <a:defRPr b="1"/>
            </a:pPr>
            <a:r>
              <a:t>1. Preaching the Gospel and Proclaiming Christ</a:t>
            </a:r>
          </a:p>
          <a:p>
            <a:pPr marL="279400" indent="-279400">
              <a:buSzPct val="123000"/>
              <a:buChar char="•"/>
            </a:pPr>
            <a:r>
              <a:t>Peter would preach the gospel message, calling people to repentance and faith in Jesus Christ.</a:t>
            </a:r>
          </a:p>
          <a:p>
            <a:pPr marL="279400" indent="-279400">
              <a:buSzPct val="123000"/>
              <a:buChar char="•"/>
            </a:pPr>
            <a:r>
              <a:t>Acts 2:14-41: Peter's sermon at Pentecost is an example of him fulfilling this command. </a:t>
            </a:r>
          </a:p>
          <a:p>
            <a:pPr marL="279400" indent="-279400">
              <a:buSzPct val="123000"/>
              <a:buChar char="•"/>
            </a:pPr>
            <a:r>
              <a:t>He boldly proclaims the death, burial, and resurrection of Jesus, calling people to repentance and baptism.</a:t>
            </a:r>
          </a:p>
          <a:p>
            <a:pPr marL="279400" indent="-279400">
              <a:buSzPct val="123000"/>
              <a:buChar char="•"/>
            </a:pPr>
            <a:r>
              <a:t>1 Peter 1:22-23, 25: “22 Since you have in obedience to the truth purified your souls for a sincere love of the brethren, fervently love one another from the heart, 23 for you have been born again not of seed which is perishable but imperishable, that is, through the living and enduring word of God… 25 BUT THE WORD OF THE LORD ENDURES FOREVER.” And this is the word which was preached to you." NASB</a:t>
            </a:r>
          </a:p>
          <a:p>
            <a:pPr marL="279400" indent="-279400">
              <a:buSzPct val="123000"/>
              <a:buChar char="•"/>
            </a:pPr>
            <a:r>
              <a:t>Peter preaches the gospel, the foundation for eternal life and salvation, encouraging believers to stand firm in the truth.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Shape 241"/>
          <p:cNvSpPr/>
          <p:nvPr>
            <p:ph type="sldImg"/>
          </p:nvPr>
        </p:nvSpPr>
        <p:spPr>
          <a:prstGeom prst="rect">
            <a:avLst/>
          </a:prstGeom>
        </p:spPr>
        <p:txBody>
          <a:bodyPr/>
          <a:lstStyle/>
          <a:p>
            <a:pPr/>
          </a:p>
        </p:txBody>
      </p:sp>
      <p:sp>
        <p:nvSpPr>
          <p:cNvPr id="242" name="Shape 242"/>
          <p:cNvSpPr/>
          <p:nvPr>
            <p:ph type="body" sz="quarter" idx="1"/>
          </p:nvPr>
        </p:nvSpPr>
        <p:spPr>
          <a:prstGeom prst="rect">
            <a:avLst/>
          </a:prstGeom>
        </p:spPr>
        <p:txBody>
          <a:bodyPr/>
          <a:lstStyle/>
          <a:p>
            <a:pPr marL="279400" indent="-279400">
              <a:buSzPct val="123000"/>
              <a:buChar char="•"/>
            </a:pPr>
            <a:r>
              <a:t>2. Caring for the Flock</a:t>
            </a:r>
          </a:p>
          <a:p>
            <a:pPr marL="279400" indent="-279400">
              <a:buSzPct val="123000"/>
              <a:buChar char="•"/>
            </a:pPr>
            <a:r>
              <a:t>Shepherding includes spiritual care for believers, helping them grow in their faith, providing comfort in times of struggle, and guiding them in their walk with Christ.</a:t>
            </a:r>
          </a:p>
          <a:p>
            <a:pPr marL="279400" indent="-279400">
              <a:buSzPct val="123000"/>
              <a:buChar char="•"/>
            </a:pPr>
            <a:r>
              <a:t>Acts 20:28: Paul, speaking to the Ephesian elders, says, "Be on guard for yourselves and for all the flock, among which the Holy Spirit has made you overseers, to shepherd the church of God which He purchased with His own blood." NASB</a:t>
            </a:r>
          </a:p>
          <a:p>
            <a:pPr marL="279400" indent="-279400">
              <a:buSzPct val="123000"/>
              <a:buChar char="•"/>
            </a:pPr>
            <a:r>
              <a:t>This shows that Peter's role, and the role of all elders, was to provide spiritual care to the body of Christ.</a:t>
            </a:r>
          </a:p>
          <a:p>
            <a:pPr marL="279400" indent="-279400">
              <a:buSzPct val="123000"/>
              <a:buChar char="•"/>
            </a:pPr>
            <a:r>
              <a:t>1 Peter 5:1-3: As an elder himself, Peter tells the elders to “1 Therefore, I exhort the elders among you, as your fellow elder and witness of the sufferings of Christ, and a partaker also of the glory that is to be revealed, 2 shepherd the flock of God among you, exercising oversight not under compulsion, but voluntarily, according to the will of God; and not for sordid gain, but with eagerness; 3 nor yet as lording it over those allotted to your charge, but proving to be examples to the flock.” NASB</a:t>
            </a:r>
          </a:p>
          <a:p>
            <a:pPr marL="279400" indent="-279400">
              <a:buSzPct val="123000"/>
              <a:buChar char="•"/>
            </a:pPr>
            <a:r>
              <a:t>Shepherding involves a heart of love and care for the spiritual well-being of the church.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marL="279400" indent="-279400">
              <a:buSzPct val="123000"/>
              <a:buChar char="•"/>
            </a:pPr>
            <a:r>
              <a:t>2. Caring for the Flock</a:t>
            </a:r>
          </a:p>
          <a:p>
            <a:pPr marL="279400" indent="-279400">
              <a:buSzPct val="123000"/>
              <a:buChar char="•"/>
            </a:pPr>
            <a:r>
              <a:t>Shepherding includes spiritual care for believers, helping them grow in their faith, providing comfort in times of struggle, and guiding them in their walk with Christ.</a:t>
            </a:r>
          </a:p>
          <a:p>
            <a:pPr marL="279400" indent="-279400">
              <a:buSzPct val="123000"/>
              <a:buChar char="•"/>
            </a:pPr>
            <a:r>
              <a:t>Acts 20:28: Paul, speaking to the Ephesian elders, says, "Be on guard for yourselves and for all the flock, among which the Holy Spirit has made you overseers, to shepherd the church of God which He purchased with His own blood." NASB</a:t>
            </a:r>
          </a:p>
          <a:p>
            <a:pPr marL="279400" indent="-279400">
              <a:buSzPct val="123000"/>
              <a:buChar char="•"/>
            </a:pPr>
            <a:r>
              <a:t>This shows that Peter's role, and the role of all elders, was to provide spiritual care to the body of Christ.</a:t>
            </a:r>
          </a:p>
          <a:p>
            <a:pPr marL="279400" indent="-279400">
              <a:buSzPct val="123000"/>
              <a:buChar char="•"/>
            </a:pPr>
            <a:r>
              <a:t>1 Peter 5:1-3: As an elder himself, Peter tells the elders to “1 Therefore, I exhort the elders among you, as your fellow elder and witness of the sufferings of Christ, and a partaker also of the glory that is to be revealed, 2 shepherd the flock of God among you, exercising oversight not under compulsion, but voluntarily, according to the will of God; and not for sordid gain, but with eagerness; 3 nor yet as lording it over those allotted to your charge, but proving to be examples to the flock.” NASB</a:t>
            </a:r>
          </a:p>
          <a:p>
            <a:pPr marL="279400" indent="-279400">
              <a:buSzPct val="123000"/>
              <a:buChar char="•"/>
            </a:pPr>
            <a:r>
              <a:t>Shepherding involves a heart of love and care for the spiritual well-being of the church.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p>
            <a:pPr/>
            <a:r>
              <a:t>Peter speaks to other elders, exhorting them to shepherd the flock of God, being examples to the believers and not exercising domineering authority but serving as examples for the flock.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hape 263"/>
          <p:cNvSpPr/>
          <p:nvPr>
            <p:ph type="sldImg"/>
          </p:nvPr>
        </p:nvSpPr>
        <p:spPr>
          <a:prstGeom prst="rect">
            <a:avLst/>
          </a:prstGeom>
        </p:spPr>
        <p:txBody>
          <a:bodyPr/>
          <a:lstStyle/>
          <a:p>
            <a:pPr/>
          </a:p>
        </p:txBody>
      </p:sp>
      <p:sp>
        <p:nvSpPr>
          <p:cNvPr id="264" name="Shape 264"/>
          <p:cNvSpPr/>
          <p:nvPr>
            <p:ph type="body" sz="quarter" idx="1"/>
          </p:nvPr>
        </p:nvSpPr>
        <p:spPr>
          <a:prstGeom prst="rect">
            <a:avLst/>
          </a:prstGeom>
        </p:spPr>
        <p:txBody>
          <a:bodyPr/>
          <a:lstStyle/>
          <a:p>
            <a:pPr marL="279400" indent="-279400">
              <a:buSzPct val="123000"/>
              <a:buChar char="•"/>
            </a:pPr>
            <a:r>
              <a:t>4. Encouraging and Strengthening the Believers in Trials</a:t>
            </a:r>
          </a:p>
          <a:p>
            <a:pPr marL="279400" indent="-279400">
              <a:buSzPct val="123000"/>
              <a:buChar char="•"/>
              <a:defRPr b="1" u="sng"/>
            </a:pPr>
            <a:r>
              <a:t>Part of shepherding is offering encouragement and strength to those going through trials and persecution, as early Christians were often facing significant opposition.</a:t>
            </a:r>
          </a:p>
          <a:p>
            <a:pPr marL="279400" indent="-279400">
              <a:buSzPct val="123000"/>
              <a:buChar char="•"/>
            </a:pPr>
            <a:r>
              <a:t>1 Peter 4:12-13: Peter encourages the church in their suffering, saying, “12 Beloved, do not be surprised at the fiery ordeal among you, which comes upon you for your testing, as though some strange thing were happening to you; 13 but to the degree that you share the sufferings of Christ, keep on rejoicing, so that also at the revelation of His glory you may rejoice with exultation. 14 If you are reviled for the name of Christ, you are blessed, because the Spirit of glory and of God rests on you.” NASB</a:t>
            </a:r>
          </a:p>
          <a:p>
            <a:pPr marL="279400" indent="-279400">
              <a:buSzPct val="123000"/>
              <a:buChar char="•"/>
            </a:pPr>
            <a:r>
              <a:t>Luke 22:31-32: Remember when Jesus tells Peter, "Simon, Simon, behold, Satan has demanded permission to sift you like wheat; but I have prayed for you, that your faith may not fail; and you, when once you have turned again, strengthen your brothers." </a:t>
            </a:r>
          </a:p>
          <a:p>
            <a:pPr marL="279400" indent="-279400">
              <a:buSzPct val="123000"/>
              <a:buChar char="•"/>
            </a:pPr>
            <a:r>
              <a:t>Even before Peter’s spiritual struggles were apparent, Jesus, knowing he would deny him three times, encouraged Peter “and you, when once you have turned again, strengthen your brothers."</a:t>
            </a:r>
          </a:p>
          <a:p>
            <a:pPr marL="279400" indent="-279400">
              <a:buSzPct val="123000"/>
              <a:buChar char="•"/>
            </a:pPr>
            <a:r>
              <a:t>This was part of Peter’s call to strengthen others, especially in times of spiritual struggle.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a:p>
        </p:txBody>
      </p:sp>
      <p:sp>
        <p:nvSpPr>
          <p:cNvPr id="270" name="Shape 270"/>
          <p:cNvSpPr/>
          <p:nvPr>
            <p:ph type="body" sz="quarter" idx="1"/>
          </p:nvPr>
        </p:nvSpPr>
        <p:spPr>
          <a:prstGeom prst="rect">
            <a:avLst/>
          </a:prstGeom>
        </p:spPr>
        <p:txBody>
          <a:bodyPr/>
          <a:lstStyle/>
          <a:p>
            <a:pPr marL="279400" indent="-279400">
              <a:buSzPct val="123000"/>
              <a:buChar char="•"/>
              <a:defRPr b="1" u="sng"/>
            </a:pPr>
            <a:r>
              <a:t>4. Encouraging and Strengthening the Believers in Trials</a:t>
            </a:r>
          </a:p>
          <a:p>
            <a:pPr marL="279400" indent="-279400">
              <a:buSzPct val="123000"/>
              <a:buChar char="•"/>
            </a:pPr>
            <a:r>
              <a:t>Luke 22:31-32: Remember when Jesus tells Peter, "Simon, Simon, behold, Satan has demanded permission to sift you like wheat; but I have prayed for you, that your faith may not fail; and you, when once you have turned again, strengthen your brothers." </a:t>
            </a:r>
          </a:p>
          <a:p>
            <a:pPr marL="279400" indent="-279400">
              <a:buSzPct val="123000"/>
              <a:buChar char="•"/>
              <a:defRPr b="1" u="sng"/>
            </a:pPr>
            <a:r>
              <a:t>Even before Peter’s spiritual struggles were apparent, Jesus, knowing he would deny him three times, encouraged Peter “and you, when once you have turned again, strengthen your brothers."</a:t>
            </a:r>
          </a:p>
          <a:p>
            <a:pPr marL="279400" indent="-279400">
              <a:buSzPct val="123000"/>
              <a:buChar char="•"/>
            </a:pPr>
            <a:r>
              <a:t>This was part of Peter’s call to strengthen others, especially in times of spiritual struggle.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22496303"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42" name="Title Text"/>
          <p:cNvSpPr txBox="1"/>
          <p:nvPr>
            <p:ph type="title"/>
          </p:nvPr>
        </p:nvSpPr>
        <p:spPr>
          <a:xfrm>
            <a:off x="673099" y="2870199"/>
            <a:ext cx="23050501" cy="4559301"/>
          </a:xfrm>
          <a:prstGeom prst="rect">
            <a:avLst/>
          </a:prstGeom>
        </p:spPr>
        <p:txBody>
          <a:bodyPr anchor="b"/>
          <a:lstStyle>
            <a:lvl1pPr>
              <a:defRPr sz="9600"/>
            </a:lvl1pPr>
          </a:lstStyle>
          <a:p>
            <a:pPr/>
            <a:r>
              <a:t>Title Text</a:t>
            </a:r>
          </a:p>
        </p:txBody>
      </p:sp>
      <p:sp>
        <p:nvSpPr>
          <p:cNvPr id="143" name="Body Level One…"/>
          <p:cNvSpPr txBox="1"/>
          <p:nvPr>
            <p:ph type="body" sz="quarter" idx="1"/>
          </p:nvPr>
        </p:nvSpPr>
        <p:spPr>
          <a:xfrm>
            <a:off x="673099" y="7416800"/>
            <a:ext cx="23050501" cy="18161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 name="Close-up of a monarch caterpillar on a partially-eaten leaf"/>
          <p:cNvSpPr/>
          <p:nvPr>
            <p:ph type="pic" idx="21"/>
          </p:nvPr>
        </p:nvSpPr>
        <p:spPr>
          <a:xfrm>
            <a:off x="2247" y="-939800"/>
            <a:ext cx="24384005" cy="16827500"/>
          </a:xfrm>
          <a:prstGeom prst="rect">
            <a:avLst/>
          </a:prstGeom>
        </p:spPr>
        <p:txBody>
          <a:bodyPr lIns="91439" tIns="45719" rIns="91439" bIns="45719" anchor="t">
            <a:noAutofit/>
          </a:bodyPr>
          <a:lstStyle/>
          <a:p>
            <a:pPr/>
          </a:p>
        </p:txBody>
      </p:sp>
      <p:sp>
        <p:nvSpPr>
          <p:cNvPr id="152" name="Slide Number"/>
          <p:cNvSpPr txBox="1"/>
          <p:nvPr>
            <p:ph type="sldNum" sz="quarter" idx="2"/>
          </p:nvPr>
        </p:nvSpPr>
        <p:spPr>
          <a:xfrm>
            <a:off x="11936944" y="13008841"/>
            <a:ext cx="508351" cy="567459"/>
          </a:xfrm>
          <a:prstGeom prst="rect">
            <a:avLst/>
          </a:prstGeom>
        </p:spPr>
        <p:txBody>
          <a:bodyPr/>
          <a:lstStyle>
            <a:lvl1pPr defTabSz="647700">
              <a:defRPr>
                <a:solidFill>
                  <a:srgbClr val="FFFFFF"/>
                </a:solidFill>
                <a:latin typeface="Chalkduster"/>
                <a:ea typeface="Chalkduster"/>
                <a:cs typeface="Chalkduster"/>
                <a:sym typeface="Chalkdus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159" name="Body Level One…"/>
          <p:cNvSpPr txBox="1"/>
          <p:nvPr>
            <p:ph type="body" idx="1" hasCustomPrompt="1"/>
          </p:nvPr>
        </p:nvSpPr>
        <p:spPr>
          <a:xfrm>
            <a:off x="4030265" y="4161234"/>
            <a:ext cx="16323470" cy="8572501"/>
          </a:xfrm>
          <a:prstGeom prst="rect">
            <a:avLst/>
          </a:prstGeom>
        </p:spPr>
        <p:txBody>
          <a:bodyPr lIns="71437" tIns="71437" rIns="71437" bIns="71437" anchor="t"/>
          <a:lstStyle>
            <a:lvl1pPr marL="533400" indent="-533400" defTabSz="2438339">
              <a:lnSpc>
                <a:spcPct val="90000"/>
              </a:lnSpc>
              <a:spcBef>
                <a:spcPts val="4500"/>
              </a:spcBef>
              <a:buSzPct val="123000"/>
              <a:defRPr sz="4200">
                <a:solidFill>
                  <a:srgbClr val="000000"/>
                </a:solidFill>
                <a:latin typeface="Helvetica Neue"/>
                <a:ea typeface="Helvetica Neue"/>
                <a:cs typeface="Helvetica Neue"/>
                <a:sym typeface="Helvetica Neue"/>
              </a:defRPr>
            </a:lvl1pPr>
            <a:lvl2pPr marL="914400" indent="-533400" defTabSz="2438339">
              <a:lnSpc>
                <a:spcPct val="90000"/>
              </a:lnSpc>
              <a:spcBef>
                <a:spcPts val="4500"/>
              </a:spcBef>
              <a:buSzPct val="123000"/>
              <a:defRPr sz="4200">
                <a:solidFill>
                  <a:srgbClr val="000000"/>
                </a:solidFill>
                <a:latin typeface="Helvetica Neue"/>
                <a:ea typeface="Helvetica Neue"/>
                <a:cs typeface="Helvetica Neue"/>
                <a:sym typeface="Helvetica Neue"/>
              </a:defRPr>
            </a:lvl2pPr>
            <a:lvl3pPr marL="1295400" indent="-533400" defTabSz="2438339">
              <a:lnSpc>
                <a:spcPct val="90000"/>
              </a:lnSpc>
              <a:spcBef>
                <a:spcPts val="4500"/>
              </a:spcBef>
              <a:buSzPct val="123000"/>
              <a:defRPr sz="4200">
                <a:solidFill>
                  <a:srgbClr val="000000"/>
                </a:solidFill>
                <a:latin typeface="Helvetica Neue"/>
                <a:ea typeface="Helvetica Neue"/>
                <a:cs typeface="Helvetica Neue"/>
                <a:sym typeface="Helvetica Neue"/>
              </a:defRPr>
            </a:lvl3pPr>
            <a:lvl4pPr marL="1676400" indent="-533400" defTabSz="2438339">
              <a:lnSpc>
                <a:spcPct val="90000"/>
              </a:lnSpc>
              <a:spcBef>
                <a:spcPts val="4500"/>
              </a:spcBef>
              <a:buSzPct val="123000"/>
              <a:defRPr sz="4200">
                <a:solidFill>
                  <a:srgbClr val="000000"/>
                </a:solidFill>
                <a:latin typeface="Helvetica Neue"/>
                <a:ea typeface="Helvetica Neue"/>
                <a:cs typeface="Helvetica Neue"/>
                <a:sym typeface="Helvetica Neue"/>
              </a:defRPr>
            </a:lvl4pPr>
            <a:lvl5pPr marL="2057400" indent="-533400" defTabSz="2438339">
              <a:lnSpc>
                <a:spcPct val="90000"/>
              </a:lnSpc>
              <a:spcBef>
                <a:spcPts val="4500"/>
              </a:spcBef>
              <a:buSzPct val="123000"/>
              <a:defRPr sz="4200">
                <a:solidFill>
                  <a:srgbClr val="000000"/>
                </a:solidFill>
                <a:latin typeface="Helvetica Neue"/>
                <a:ea typeface="Helvetica Neue"/>
                <a:cs typeface="Helvetica Neue"/>
                <a:sym typeface="Helvetica Neue"/>
              </a:defRPr>
            </a:lvl5pPr>
          </a:lstStyle>
          <a:p>
            <a:pPr/>
            <a:r>
              <a:t>Slide bullet text</a:t>
            </a:r>
          </a:p>
          <a:p>
            <a:pPr lvl="1"/>
            <a:r>
              <a:t/>
            </a:r>
          </a:p>
          <a:p>
            <a:pPr lvl="2"/>
            <a:r>
              <a:t/>
            </a:r>
          </a:p>
          <a:p>
            <a:pPr lvl="3"/>
            <a:r>
              <a:t/>
            </a:r>
          </a:p>
          <a:p>
            <a:pPr lvl="4"/>
            <a:r>
              <a:t/>
            </a:r>
          </a:p>
        </p:txBody>
      </p:sp>
      <p:sp>
        <p:nvSpPr>
          <p:cNvPr id="160" name="Slide Subtitle"/>
          <p:cNvSpPr txBox="1"/>
          <p:nvPr>
            <p:ph type="body" sz="quarter" idx="21" hasCustomPrompt="1"/>
          </p:nvPr>
        </p:nvSpPr>
        <p:spPr>
          <a:xfrm>
            <a:off x="4030265" y="1987000"/>
            <a:ext cx="16323471" cy="944721"/>
          </a:xfrm>
          <a:prstGeom prst="rect">
            <a:avLst/>
          </a:prstGeom>
        </p:spPr>
        <p:txBody>
          <a:bodyPr lIns="71437" tIns="71437" rIns="71437" bIns="71437" anchor="t"/>
          <a:lstStyle>
            <a:lvl1pPr marL="0" indent="0">
              <a:spcBef>
                <a:spcPts val="0"/>
              </a:spcBef>
              <a:buSzTx/>
              <a:buNone/>
              <a:defRPr b="1">
                <a:solidFill>
                  <a:srgbClr val="000000"/>
                </a:solidFill>
                <a:latin typeface="Helvetica Neue"/>
                <a:ea typeface="Helvetica Neue"/>
                <a:cs typeface="Helvetica Neue"/>
                <a:sym typeface="Helvetica Neue"/>
              </a:defRPr>
            </a:lvl1pPr>
          </a:lstStyle>
          <a:p>
            <a:pPr/>
            <a:r>
              <a:t>Slide Subtitle</a:t>
            </a:r>
          </a:p>
        </p:txBody>
      </p:sp>
      <p:sp>
        <p:nvSpPr>
          <p:cNvPr id="161" name="Slide Title"/>
          <p:cNvSpPr txBox="1"/>
          <p:nvPr>
            <p:ph type="title" hasCustomPrompt="1"/>
          </p:nvPr>
        </p:nvSpPr>
        <p:spPr>
          <a:xfrm>
            <a:off x="4030265" y="619125"/>
            <a:ext cx="16323470" cy="1428750"/>
          </a:xfrm>
          <a:prstGeom prst="rect">
            <a:avLst/>
          </a:prstGeom>
        </p:spPr>
        <p:txBody>
          <a:bodyPr lIns="71437" tIns="71437" rIns="71437" bIns="71437" anchor="t"/>
          <a:lstStyle>
            <a:lvl1pPr algn="l" defTabSz="2438339">
              <a:lnSpc>
                <a:spcPct val="80000"/>
              </a:lnSpc>
              <a:defRPr b="1" cap="none" spc="-168" sz="8400">
                <a:solidFill>
                  <a:srgbClr val="000000"/>
                </a:solidFill>
                <a:latin typeface="Helvetica Neue"/>
                <a:ea typeface="Helvetica Neue"/>
                <a:cs typeface="Helvetica Neue"/>
                <a:sym typeface="Helvetica Neue"/>
              </a:defRPr>
            </a:lvl1pPr>
          </a:lstStyle>
          <a:p>
            <a:pPr/>
            <a:r>
              <a:t>Slide Title</a:t>
            </a:r>
          </a:p>
        </p:txBody>
      </p:sp>
      <p:sp>
        <p:nvSpPr>
          <p:cNvPr id="162" name="Slide Number"/>
          <p:cNvSpPr txBox="1"/>
          <p:nvPr>
            <p:ph type="sldNum" sz="quarter" idx="2"/>
          </p:nvPr>
        </p:nvSpPr>
        <p:spPr>
          <a:xfrm>
            <a:off x="11982348" y="12954297"/>
            <a:ext cx="409779" cy="415875"/>
          </a:xfrm>
          <a:prstGeom prst="rect">
            <a:avLst/>
          </a:prstGeom>
        </p:spPr>
        <p:txBody>
          <a:bodyPr lIns="71437" tIns="71437" rIns="71437" bIns="71437"/>
          <a:lstStyle>
            <a:lvl1pPr defTabSz="821531">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bg>
      <p:bgPr>
        <a:solidFill>
          <a:srgbClr val="FFFFFF"/>
        </a:solidFill>
      </p:bgPr>
    </p:bg>
    <p:spTree>
      <p:nvGrpSpPr>
        <p:cNvPr id="1" name=""/>
        <p:cNvGrpSpPr/>
        <p:nvPr/>
      </p:nvGrpSpPr>
      <p:grpSpPr>
        <a:xfrm>
          <a:off x="0" y="0"/>
          <a:ext cx="0" cy="0"/>
          <a:chOff x="0" y="0"/>
          <a:chExt cx="0" cy="0"/>
        </a:xfrm>
      </p:grpSpPr>
      <p:sp>
        <p:nvSpPr>
          <p:cNvPr id="169" name="Author and Date"/>
          <p:cNvSpPr txBox="1"/>
          <p:nvPr>
            <p:ph type="body" sz="quarter" idx="21" hasCustomPrompt="1"/>
          </p:nvPr>
        </p:nvSpPr>
        <p:spPr>
          <a:xfrm>
            <a:off x="4030265" y="12174593"/>
            <a:ext cx="16323471" cy="648365"/>
          </a:xfrm>
          <a:prstGeom prst="rect">
            <a:avLst/>
          </a:prstGeom>
        </p:spPr>
        <p:txBody>
          <a:bodyPr lIns="71437" tIns="71437" rIns="71437" bIns="71437" anchor="b"/>
          <a:lstStyle>
            <a:lvl1pPr marL="0" indent="0">
              <a:spcBef>
                <a:spcPts val="0"/>
              </a:spcBef>
              <a:buSzTx/>
              <a:buNone/>
              <a:defRPr b="1" sz="3200">
                <a:solidFill>
                  <a:srgbClr val="000000"/>
                </a:solidFill>
                <a:latin typeface="Helvetica Neue"/>
                <a:ea typeface="Helvetica Neue"/>
                <a:cs typeface="Helvetica Neue"/>
                <a:sym typeface="Helvetica Neue"/>
              </a:defRPr>
            </a:lvl1pPr>
          </a:lstStyle>
          <a:p>
            <a:pPr/>
            <a:r>
              <a:t>Author and Date</a:t>
            </a:r>
          </a:p>
        </p:txBody>
      </p:sp>
      <p:sp>
        <p:nvSpPr>
          <p:cNvPr id="170" name="Presentation Title"/>
          <p:cNvSpPr txBox="1"/>
          <p:nvPr>
            <p:ph type="title" hasCustomPrompt="1"/>
          </p:nvPr>
        </p:nvSpPr>
        <p:spPr>
          <a:xfrm>
            <a:off x="4030265" y="2607468"/>
            <a:ext cx="16325237" cy="4643439"/>
          </a:xfrm>
          <a:prstGeom prst="rect">
            <a:avLst/>
          </a:prstGeom>
        </p:spPr>
        <p:txBody>
          <a:bodyPr lIns="71437" tIns="71437" rIns="71437" bIns="71437" anchor="b"/>
          <a:lstStyle>
            <a:lvl1pPr algn="l" defTabSz="2438339">
              <a:lnSpc>
                <a:spcPct val="80000"/>
              </a:lnSpc>
              <a:defRPr b="1" cap="none" spc="-228" sz="11400">
                <a:solidFill>
                  <a:srgbClr val="000000"/>
                </a:solidFill>
                <a:latin typeface="Helvetica Neue"/>
                <a:ea typeface="Helvetica Neue"/>
                <a:cs typeface="Helvetica Neue"/>
                <a:sym typeface="Helvetica Neue"/>
              </a:defRPr>
            </a:lvl1pPr>
          </a:lstStyle>
          <a:p>
            <a:pPr/>
            <a:r>
              <a:t>Presentation Title</a:t>
            </a:r>
          </a:p>
        </p:txBody>
      </p:sp>
      <p:sp>
        <p:nvSpPr>
          <p:cNvPr id="171" name="Body Level One…"/>
          <p:cNvSpPr txBox="1"/>
          <p:nvPr>
            <p:ph type="body" sz="quarter" idx="1" hasCustomPrompt="1"/>
          </p:nvPr>
        </p:nvSpPr>
        <p:spPr>
          <a:xfrm>
            <a:off x="4030265" y="7179468"/>
            <a:ext cx="16323470" cy="2048062"/>
          </a:xfrm>
          <a:prstGeom prst="rect">
            <a:avLst/>
          </a:prstGeom>
        </p:spPr>
        <p:txBody>
          <a:bodyPr lIns="71437" tIns="71437" rIns="71437" bIns="71437" anchor="t"/>
          <a:lstStyle>
            <a:lvl1pPr marL="0" indent="0">
              <a:spcBef>
                <a:spcPts val="0"/>
              </a:spcBef>
              <a:buSzTx/>
              <a:buNone/>
              <a:defRPr b="1">
                <a:solidFill>
                  <a:srgbClr val="000000"/>
                </a:solidFill>
                <a:latin typeface="Helvetica Neue"/>
                <a:ea typeface="Helvetica Neue"/>
                <a:cs typeface="Helvetica Neue"/>
                <a:sym typeface="Helvetica Neue"/>
              </a:defRPr>
            </a:lvl1pPr>
            <a:lvl2pPr marL="0" indent="457200">
              <a:spcBef>
                <a:spcPts val="0"/>
              </a:spcBef>
              <a:buSzTx/>
              <a:buNone/>
              <a:defRPr b="1">
                <a:solidFill>
                  <a:srgbClr val="000000"/>
                </a:solidFill>
                <a:latin typeface="Helvetica Neue"/>
                <a:ea typeface="Helvetica Neue"/>
                <a:cs typeface="Helvetica Neue"/>
                <a:sym typeface="Helvetica Neue"/>
              </a:defRPr>
            </a:lvl2pPr>
            <a:lvl3pPr marL="0" indent="914400">
              <a:spcBef>
                <a:spcPts val="0"/>
              </a:spcBef>
              <a:buSzTx/>
              <a:buNone/>
              <a:defRPr b="1">
                <a:solidFill>
                  <a:srgbClr val="000000"/>
                </a:solidFill>
                <a:latin typeface="Helvetica Neue"/>
                <a:ea typeface="Helvetica Neue"/>
                <a:cs typeface="Helvetica Neue"/>
                <a:sym typeface="Helvetica Neue"/>
              </a:defRPr>
            </a:lvl3pPr>
            <a:lvl4pPr marL="0" indent="1371600">
              <a:spcBef>
                <a:spcPts val="0"/>
              </a:spcBef>
              <a:buSzTx/>
              <a:buNone/>
              <a:defRPr b="1">
                <a:solidFill>
                  <a:srgbClr val="000000"/>
                </a:solidFill>
                <a:latin typeface="Helvetica Neue"/>
                <a:ea typeface="Helvetica Neue"/>
                <a:cs typeface="Helvetica Neue"/>
                <a:sym typeface="Helvetica Neue"/>
              </a:defRPr>
            </a:lvl4pPr>
            <a:lvl5pPr marL="0" indent="1828800">
              <a:spcBef>
                <a:spcPts val="0"/>
              </a:spcBef>
              <a:buSzTx/>
              <a:buNone/>
              <a:defRPr b="1">
                <a:solidFill>
                  <a:srgbClr val="000000"/>
                </a:solidFill>
                <a:latin typeface="Helvetica Neue"/>
                <a:ea typeface="Helvetica Neue"/>
                <a:cs typeface="Helvetica Neue"/>
                <a:sym typeface="Helvetica Neue"/>
              </a:defRPr>
            </a:lvl5pPr>
          </a:lstStyle>
          <a:p>
            <a:pPr/>
            <a:r>
              <a:t>Presentation Subtitle</a:t>
            </a:r>
          </a:p>
          <a:p>
            <a:pPr lvl="1"/>
            <a:r>
              <a:t/>
            </a:r>
          </a:p>
          <a:p>
            <a:pPr lvl="2"/>
            <a:r>
              <a:t/>
            </a:r>
          </a:p>
          <a:p>
            <a:pPr lvl="3"/>
            <a:r>
              <a:t/>
            </a:r>
          </a:p>
          <a:p>
            <a:pPr lvl="4"/>
            <a:r>
              <a:t/>
            </a:r>
          </a:p>
        </p:txBody>
      </p:sp>
      <p:sp>
        <p:nvSpPr>
          <p:cNvPr id="172" name="Slide Number"/>
          <p:cNvSpPr txBox="1"/>
          <p:nvPr>
            <p:ph type="sldNum" sz="quarter" idx="2"/>
          </p:nvPr>
        </p:nvSpPr>
        <p:spPr>
          <a:xfrm>
            <a:off x="11987110" y="12954297"/>
            <a:ext cx="409780" cy="415875"/>
          </a:xfrm>
          <a:prstGeom prst="rect">
            <a:avLst/>
          </a:prstGeom>
        </p:spPr>
        <p:txBody>
          <a:bodyPr lIns="71437" tIns="71437" rIns="71437" bIns="71437"/>
          <a:lstStyle>
            <a:lvl1pPr defTabSz="821531">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bg>
      <p:bgPr>
        <a:solidFill>
          <a:srgbClr val="FFFFFF"/>
        </a:solidFill>
      </p:bgPr>
    </p:bg>
    <p:spTree>
      <p:nvGrpSpPr>
        <p:cNvPr id="1" name=""/>
        <p:cNvGrpSpPr/>
        <p:nvPr/>
      </p:nvGrpSpPr>
      <p:grpSpPr>
        <a:xfrm>
          <a:off x="0" y="0"/>
          <a:ext cx="0" cy="0"/>
          <a:chOff x="0" y="0"/>
          <a:chExt cx="0" cy="0"/>
        </a:xfrm>
      </p:grpSpPr>
      <p:sp>
        <p:nvSpPr>
          <p:cNvPr id="179" name="Title Text"/>
          <p:cNvSpPr txBox="1"/>
          <p:nvPr>
            <p:ph type="title"/>
          </p:nvPr>
        </p:nvSpPr>
        <p:spPr>
          <a:xfrm>
            <a:off x="831199" y="780933"/>
            <a:ext cx="22721602" cy="2136001"/>
          </a:xfrm>
          <a:prstGeom prst="rect">
            <a:avLst/>
          </a:prstGeom>
        </p:spPr>
        <p:txBody>
          <a:bodyPr lIns="243799" tIns="243799" rIns="243799" bIns="243799" anchor="t"/>
          <a:lstStyle>
            <a:lvl1pPr algn="l" defTabSz="2438400">
              <a:defRPr b="1" cap="none" sz="11200">
                <a:solidFill>
                  <a:srgbClr val="212121"/>
                </a:solidFill>
                <a:latin typeface="Arial"/>
                <a:ea typeface="Arial"/>
                <a:cs typeface="Arial"/>
                <a:sym typeface="Arial"/>
              </a:defRPr>
            </a:lvl1pPr>
          </a:lstStyle>
          <a:p>
            <a:pPr/>
            <a:r>
              <a:t>Title Text</a:t>
            </a:r>
          </a:p>
        </p:txBody>
      </p:sp>
      <p:sp>
        <p:nvSpPr>
          <p:cNvPr id="180" name="Body Level One…"/>
          <p:cNvSpPr txBox="1"/>
          <p:nvPr>
            <p:ph type="body" idx="1"/>
          </p:nvPr>
        </p:nvSpPr>
        <p:spPr>
          <a:xfrm>
            <a:off x="831199" y="3276466"/>
            <a:ext cx="22721602" cy="8907202"/>
          </a:xfrm>
          <a:prstGeom prst="rect">
            <a:avLst/>
          </a:prstGeom>
        </p:spPr>
        <p:txBody>
          <a:bodyPr lIns="243799" tIns="243799" rIns="243799" bIns="243799" anchor="t"/>
          <a:lstStyle>
            <a:lvl1pPr marL="1028700" indent="-914400" defTabSz="2438400">
              <a:lnSpc>
                <a:spcPct val="115000"/>
              </a:lnSpc>
              <a:spcBef>
                <a:spcPts val="0"/>
              </a:spcBef>
              <a:buClr>
                <a:srgbClr val="666666"/>
              </a:buClr>
              <a:buSzPts val="4800"/>
              <a:buFont typeface="Helvetica"/>
              <a:buChar char="●"/>
              <a:defRPr sz="4800">
                <a:solidFill>
                  <a:srgbClr val="666666"/>
                </a:solidFill>
                <a:latin typeface="Arial"/>
                <a:ea typeface="Arial"/>
                <a:cs typeface="Arial"/>
                <a:sym typeface="Arial"/>
              </a:defRPr>
            </a:lvl1pPr>
            <a:lvl2pPr marL="1685471" indent="-1088571" defTabSz="2438400">
              <a:lnSpc>
                <a:spcPct val="115000"/>
              </a:lnSpc>
              <a:spcBef>
                <a:spcPts val="0"/>
              </a:spcBef>
              <a:buClr>
                <a:srgbClr val="666666"/>
              </a:buClr>
              <a:buSzPts val="4800"/>
              <a:buFont typeface="Helvetica"/>
              <a:buChar char="○"/>
              <a:defRPr sz="4800">
                <a:solidFill>
                  <a:srgbClr val="666666"/>
                </a:solidFill>
                <a:latin typeface="Arial"/>
                <a:ea typeface="Arial"/>
                <a:cs typeface="Arial"/>
                <a:sym typeface="Arial"/>
              </a:defRPr>
            </a:lvl2pPr>
            <a:lvl3pPr marL="2142671" indent="-1088571" defTabSz="2438400">
              <a:lnSpc>
                <a:spcPct val="115000"/>
              </a:lnSpc>
              <a:spcBef>
                <a:spcPts val="0"/>
              </a:spcBef>
              <a:buClr>
                <a:srgbClr val="666666"/>
              </a:buClr>
              <a:buSzPts val="4800"/>
              <a:buFont typeface="Helvetica"/>
              <a:buChar char="■"/>
              <a:defRPr sz="4800">
                <a:solidFill>
                  <a:srgbClr val="666666"/>
                </a:solidFill>
                <a:latin typeface="Arial"/>
                <a:ea typeface="Arial"/>
                <a:cs typeface="Arial"/>
                <a:sym typeface="Arial"/>
              </a:defRPr>
            </a:lvl3pPr>
            <a:lvl4pPr marL="2599871" indent="-1088571" defTabSz="2438400">
              <a:lnSpc>
                <a:spcPct val="115000"/>
              </a:lnSpc>
              <a:spcBef>
                <a:spcPts val="0"/>
              </a:spcBef>
              <a:buClr>
                <a:srgbClr val="666666"/>
              </a:buClr>
              <a:buSzPts val="4800"/>
              <a:buFont typeface="Helvetica"/>
              <a:buChar char="●"/>
              <a:defRPr sz="4800">
                <a:solidFill>
                  <a:srgbClr val="666666"/>
                </a:solidFill>
                <a:latin typeface="Arial"/>
                <a:ea typeface="Arial"/>
                <a:cs typeface="Arial"/>
                <a:sym typeface="Arial"/>
              </a:defRPr>
            </a:lvl4pPr>
            <a:lvl5pPr marL="3057071" indent="-1088571" defTabSz="2438400">
              <a:lnSpc>
                <a:spcPct val="115000"/>
              </a:lnSpc>
              <a:spcBef>
                <a:spcPts val="0"/>
              </a:spcBef>
              <a:buClr>
                <a:srgbClr val="666666"/>
              </a:buClr>
              <a:buSzPts val="4800"/>
              <a:buFont typeface="Helvetica"/>
              <a:buChar char="○"/>
              <a:defRPr sz="4800">
                <a:solidFill>
                  <a:srgbClr val="666666"/>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81" name="Slide Number"/>
          <p:cNvSpPr txBox="1"/>
          <p:nvPr>
            <p:ph type="sldNum" sz="quarter" idx="2"/>
          </p:nvPr>
        </p:nvSpPr>
        <p:spPr>
          <a:xfrm>
            <a:off x="23188838" y="12524796"/>
            <a:ext cx="867584" cy="870499"/>
          </a:xfrm>
          <a:prstGeom prst="rect">
            <a:avLst/>
          </a:prstGeom>
        </p:spPr>
        <p:txBody>
          <a:bodyPr lIns="243799" tIns="243799" rIns="243799" bIns="243799" anchor="ctr">
            <a:normAutofit fontScale="100000" lnSpcReduction="0"/>
          </a:bodyPr>
          <a:lstStyle>
            <a:lvl1pPr algn="r" defTabSz="2438400">
              <a:defRPr sz="2600">
                <a:solidFill>
                  <a:srgbClr val="212121"/>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bg>
      <p:bgPr>
        <a:solidFill>
          <a:srgbClr val="00FDC8"/>
        </a:solidFill>
      </p:bgPr>
    </p:bg>
    <p:spTree>
      <p:nvGrpSpPr>
        <p:cNvPr id="1" name=""/>
        <p:cNvGrpSpPr/>
        <p:nvPr/>
      </p:nvGrpSpPr>
      <p:grpSpPr>
        <a:xfrm>
          <a:off x="0" y="0"/>
          <a:ext cx="0" cy="0"/>
          <a:chOff x="0" y="0"/>
          <a:chExt cx="0" cy="0"/>
        </a:xfrm>
      </p:grpSpPr>
      <p:sp>
        <p:nvSpPr>
          <p:cNvPr id="188" name="Google Shape;10;p2"/>
          <p:cNvSpPr/>
          <p:nvPr/>
        </p:nvSpPr>
        <p:spPr>
          <a:xfrm>
            <a:off x="-1" y="-1"/>
            <a:ext cx="24384001" cy="9144001"/>
          </a:xfrm>
          <a:prstGeom prst="rect">
            <a:avLst/>
          </a:prstGeom>
          <a:solidFill>
            <a:srgbClr val="FFFFFF"/>
          </a:solidFill>
          <a:ln w="12700">
            <a:miter lim="400000"/>
          </a:ln>
        </p:spPr>
        <p:txBody>
          <a:bodyPr lIns="0" tIns="0" rIns="0" bIns="0" anchor="ctr"/>
          <a:lstStyle/>
          <a:p>
            <a:pPr defTabSz="2438400">
              <a:lnSpc>
                <a:spcPct val="100000"/>
              </a:lnSpc>
              <a:spcBef>
                <a:spcPts val="0"/>
              </a:spcBef>
              <a:defRPr sz="3600">
                <a:solidFill>
                  <a:srgbClr val="000000"/>
                </a:solidFill>
                <a:latin typeface="Arial"/>
                <a:ea typeface="Arial"/>
                <a:cs typeface="Arial"/>
                <a:sym typeface="Arial"/>
              </a:defRPr>
            </a:pPr>
          </a:p>
        </p:txBody>
      </p:sp>
      <p:sp>
        <p:nvSpPr>
          <p:cNvPr id="189" name="Title Text"/>
          <p:cNvSpPr txBox="1"/>
          <p:nvPr>
            <p:ph type="title"/>
          </p:nvPr>
        </p:nvSpPr>
        <p:spPr>
          <a:xfrm>
            <a:off x="831199" y="1045733"/>
            <a:ext cx="22721602" cy="7174401"/>
          </a:xfrm>
          <a:prstGeom prst="rect">
            <a:avLst/>
          </a:prstGeom>
        </p:spPr>
        <p:txBody>
          <a:bodyPr lIns="243799" tIns="243799" rIns="243799" bIns="243799"/>
          <a:lstStyle>
            <a:lvl1pPr defTabSz="2438400">
              <a:defRPr b="1" cap="none" sz="21200">
                <a:solidFill>
                  <a:srgbClr val="212121"/>
                </a:solidFill>
                <a:latin typeface="Arial"/>
                <a:ea typeface="Arial"/>
                <a:cs typeface="Arial"/>
                <a:sym typeface="Arial"/>
              </a:defRPr>
            </a:lvl1pPr>
          </a:lstStyle>
          <a:p>
            <a:pPr/>
            <a:r>
              <a:t>Title Text</a:t>
            </a:r>
          </a:p>
        </p:txBody>
      </p:sp>
      <p:sp>
        <p:nvSpPr>
          <p:cNvPr id="190" name="Body Level One…"/>
          <p:cNvSpPr txBox="1"/>
          <p:nvPr>
            <p:ph type="body" sz="quarter" idx="1"/>
          </p:nvPr>
        </p:nvSpPr>
        <p:spPr>
          <a:xfrm>
            <a:off x="831199" y="10374400"/>
            <a:ext cx="22721602" cy="1883201"/>
          </a:xfrm>
          <a:prstGeom prst="rect">
            <a:avLst/>
          </a:prstGeom>
        </p:spPr>
        <p:txBody>
          <a:bodyPr lIns="243799" tIns="243799" rIns="243799" bIns="243799"/>
          <a:lstStyle>
            <a:lvl1pPr marL="914400" indent="-800100" algn="ctr" defTabSz="2438400">
              <a:spcBef>
                <a:spcPts val="0"/>
              </a:spcBef>
              <a:buSzTx/>
              <a:buNone/>
              <a:defRPr b="1" sz="5600">
                <a:solidFill>
                  <a:srgbClr val="212121"/>
                </a:solidFill>
                <a:latin typeface="Arial"/>
                <a:ea typeface="Arial"/>
                <a:cs typeface="Arial"/>
                <a:sym typeface="Arial"/>
              </a:defRPr>
            </a:lvl1pPr>
            <a:lvl2pPr marL="914400" indent="-317500" algn="ctr" defTabSz="2438400">
              <a:spcBef>
                <a:spcPts val="0"/>
              </a:spcBef>
              <a:buSzTx/>
              <a:buNone/>
              <a:defRPr b="1" sz="5600">
                <a:solidFill>
                  <a:srgbClr val="212121"/>
                </a:solidFill>
                <a:latin typeface="Arial"/>
                <a:ea typeface="Arial"/>
                <a:cs typeface="Arial"/>
                <a:sym typeface="Arial"/>
              </a:defRPr>
            </a:lvl2pPr>
            <a:lvl3pPr marL="914400" indent="139700" algn="ctr" defTabSz="2438400">
              <a:spcBef>
                <a:spcPts val="0"/>
              </a:spcBef>
              <a:buSzTx/>
              <a:buNone/>
              <a:defRPr b="1" sz="5600">
                <a:solidFill>
                  <a:srgbClr val="212121"/>
                </a:solidFill>
                <a:latin typeface="Arial"/>
                <a:ea typeface="Arial"/>
                <a:cs typeface="Arial"/>
                <a:sym typeface="Arial"/>
              </a:defRPr>
            </a:lvl3pPr>
            <a:lvl4pPr marL="914400" indent="596900" algn="ctr" defTabSz="2438400">
              <a:spcBef>
                <a:spcPts val="0"/>
              </a:spcBef>
              <a:buSzTx/>
              <a:buNone/>
              <a:defRPr b="1" sz="5600">
                <a:solidFill>
                  <a:srgbClr val="212121"/>
                </a:solidFill>
                <a:latin typeface="Arial"/>
                <a:ea typeface="Arial"/>
                <a:cs typeface="Arial"/>
                <a:sym typeface="Arial"/>
              </a:defRPr>
            </a:lvl4pPr>
            <a:lvl5pPr marL="914400" indent="1054100" algn="ctr" defTabSz="2438400">
              <a:spcBef>
                <a:spcPts val="0"/>
              </a:spcBef>
              <a:buSzTx/>
              <a:buNone/>
              <a:defRPr b="1" sz="5600">
                <a:solidFill>
                  <a:srgbClr val="212121"/>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91" name="Slide Number"/>
          <p:cNvSpPr txBox="1"/>
          <p:nvPr>
            <p:ph type="sldNum" sz="quarter" idx="2"/>
          </p:nvPr>
        </p:nvSpPr>
        <p:spPr>
          <a:xfrm>
            <a:off x="23188838" y="12524796"/>
            <a:ext cx="867584" cy="870499"/>
          </a:xfrm>
          <a:prstGeom prst="rect">
            <a:avLst/>
          </a:prstGeom>
        </p:spPr>
        <p:txBody>
          <a:bodyPr lIns="243799" tIns="243799" rIns="243799" bIns="243799" anchor="ctr">
            <a:normAutofit fontScale="100000" lnSpcReduction="0"/>
          </a:bodyPr>
          <a:lstStyle>
            <a:lvl1pPr algn="r" defTabSz="2438400">
              <a:defRPr sz="2600">
                <a:solidFill>
                  <a:srgbClr val="212121"/>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tif"/><Relationship Id="rId5" Type="http://schemas.openxmlformats.org/officeDocument/2006/relationships/image" Target="../media/image2.tif"/><Relationship Id="rId6" Type="http://schemas.openxmlformats.org/officeDocument/2006/relationships/hyperlink" Target="https://www.youtube.com/user/donmcclain11/live" TargetMode="External"/><Relationship Id="rId7" Type="http://schemas.openxmlformats.org/officeDocument/2006/relationships/hyperlink" Target="https://www.w65stchurchofchrist.com"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hyperlink" Target="https://www.w65stchurchofchrist.com" TargetMode="External"/><Relationship Id="rId8" Type="http://schemas.openxmlformats.org/officeDocument/2006/relationships/image" Target="../media/image3.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0" name="“&quot;Do You Love Me?”… “&quot;Do You Love Me?” Kristofer GardanaJohn 21:15-17" descr="“&quot;Do You Love Me?”… “&quot;Do You Love Me?” Kristofer GardanaJohn 21:15-17"/>
          <p:cNvPicPr>
            <a:picLocks noChangeAspect="0"/>
          </p:cNvPicPr>
          <p:nvPr/>
        </p:nvPicPr>
        <p:blipFill>
          <a:blip r:embed="rId3">
            <a:extLst/>
          </a:blip>
          <a:stretch>
            <a:fillRect/>
          </a:stretch>
        </p:blipFill>
        <p:spPr>
          <a:xfrm>
            <a:off x="1250413" y="4272385"/>
            <a:ext cx="21883174" cy="4445001"/>
          </a:xfrm>
          <a:prstGeom prst="rect">
            <a:avLst/>
          </a:prstGeom>
          <a:effectLst>
            <a:outerShdw sx="100000" sy="100000" kx="0" ky="0" algn="b" rotWithShape="0" blurRad="203200" dist="63500" dir="5400000">
              <a:srgbClr val="000000">
                <a:alpha val="79241"/>
              </a:srgbClr>
            </a:outerShdw>
          </a:effectLst>
        </p:spPr>
      </p:pic>
      <p:sp>
        <p:nvSpPr>
          <p:cNvPr id="201" name="TODAY’S LESSON"/>
          <p:cNvSpPr txBox="1"/>
          <p:nvPr/>
        </p:nvSpPr>
        <p:spPr>
          <a:xfrm>
            <a:off x="-1" y="1384694"/>
            <a:ext cx="24384001" cy="889001"/>
          </a:xfrm>
          <a:prstGeom prst="rect">
            <a:avLst/>
          </a:prstGeom>
          <a:gradFill>
            <a:gsLst>
              <a:gs pos="0">
                <a:srgbClr val="001121">
                  <a:alpha val="49266"/>
                </a:srgbClr>
              </a:gs>
              <a:gs pos="100000">
                <a:srgbClr val="003367">
                  <a:alpha val="72958"/>
                </a:srgb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lnSpc>
                <a:spcPct val="100000"/>
              </a:lnSpc>
              <a:spcBef>
                <a:spcPts val="0"/>
              </a:spcBef>
              <a:defRPr sz="5200">
                <a:solidFill>
                  <a:srgbClr val="FFFFFF"/>
                </a:solidFill>
                <a:effectLst>
                  <a:outerShdw sx="100000" sy="100000" kx="0" ky="0" algn="b" rotWithShape="0" blurRad="63500" dist="63500" dir="18900000">
                    <a:srgbClr val="000000"/>
                  </a:outerShdw>
                </a:effectLst>
                <a:latin typeface="Helvetica"/>
                <a:ea typeface="Helvetica"/>
                <a:cs typeface="Helvetica"/>
                <a:sym typeface="Helvetica"/>
              </a:defRPr>
            </a:lvl1pPr>
          </a:lstStyle>
          <a:p>
            <a:pPr/>
            <a:r>
              <a:t>TODAY’S LESSON</a:t>
            </a:r>
          </a:p>
        </p:txBody>
      </p:sp>
      <p:pic>
        <p:nvPicPr>
          <p:cNvPr id="202" name="Image" descr="Image"/>
          <p:cNvPicPr>
            <a:picLocks noChangeAspect="1"/>
          </p:cNvPicPr>
          <p:nvPr/>
        </p:nvPicPr>
        <p:blipFill>
          <a:blip r:embed="rId4">
            <a:extLst/>
          </a:blip>
          <a:stretch>
            <a:fillRect/>
          </a:stretch>
        </p:blipFill>
        <p:spPr>
          <a:xfrm>
            <a:off x="19581559" y="11148165"/>
            <a:ext cx="3633119" cy="1370989"/>
          </a:xfrm>
          <a:prstGeom prst="rect">
            <a:avLst/>
          </a:prstGeom>
          <a:ln w="12700">
            <a:miter lim="400000"/>
          </a:ln>
          <a:effectLst>
            <a:outerShdw sx="100000" sy="100000" kx="0" ky="0" algn="b" rotWithShape="0" blurRad="101600" dist="25400" dir="5400000">
              <a:srgbClr val="000000">
                <a:alpha val="97381"/>
              </a:srgbClr>
            </a:outerShdw>
          </a:effectLst>
        </p:spPr>
      </p:pic>
      <p:pic>
        <p:nvPicPr>
          <p:cNvPr id="203" name="Image" descr="Image"/>
          <p:cNvPicPr>
            <a:picLocks noChangeAspect="1"/>
          </p:cNvPicPr>
          <p:nvPr/>
        </p:nvPicPr>
        <p:blipFill>
          <a:blip r:embed="rId5">
            <a:extLst/>
          </a:blip>
          <a:stretch>
            <a:fillRect/>
          </a:stretch>
        </p:blipFill>
        <p:spPr>
          <a:xfrm>
            <a:off x="1710354" y="11092017"/>
            <a:ext cx="2598106" cy="1483283"/>
          </a:xfrm>
          <a:prstGeom prst="rect">
            <a:avLst/>
          </a:prstGeom>
          <a:ln w="12700">
            <a:miter lim="400000"/>
          </a:ln>
          <a:effectLst>
            <a:outerShdw sx="100000" sy="100000" kx="0" ky="0" algn="b" rotWithShape="0" blurRad="101600" dist="25400" dir="5400000">
              <a:srgbClr val="000000">
                <a:alpha val="97381"/>
              </a:srgbClr>
            </a:outerShdw>
          </a:effectLst>
        </p:spPr>
      </p:pic>
      <p:sp>
        <p:nvSpPr>
          <p:cNvPr id="204" name="Sunday Morning Live Stream 10:30 AM CT October 12, 2025"/>
          <p:cNvSpPr txBox="1"/>
          <p:nvPr/>
        </p:nvSpPr>
        <p:spPr>
          <a:xfrm>
            <a:off x="5730625" y="10702497"/>
            <a:ext cx="12922750" cy="2116720"/>
          </a:xfrm>
          <a:prstGeom prst="rect">
            <a:avLst/>
          </a:prstGeom>
          <a:ln w="12700">
            <a:miter lim="400000"/>
          </a:ln>
          <a:effectLst>
            <a:outerShdw sx="100000" sy="100000" kx="0" ky="0" algn="b" rotWithShape="0" blurRad="101600" dist="25400" dir="5400000">
              <a:srgbClr val="000000">
                <a:alpha val="973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lnSpc>
                <a:spcPct val="90000"/>
              </a:lnSpc>
              <a:spcBef>
                <a:spcPts val="0"/>
              </a:spcBef>
              <a:buClr>
                <a:srgbClr val="FFFFFF"/>
              </a:buClr>
              <a:defRPr i="1" sz="7400">
                <a:solidFill>
                  <a:srgbClr val="FFFFFF"/>
                </a:solidFill>
                <a:effectLst>
                  <a:outerShdw sx="100000" sy="100000" kx="0" ky="0" algn="b" rotWithShape="0" blurRad="152400" dist="76200" dir="0">
                    <a:srgbClr val="000000"/>
                  </a:outerShdw>
                </a:effectLst>
                <a:uFill>
                  <a:solidFill>
                    <a:srgbClr val="E9ADD0"/>
                  </a:solidFill>
                </a:uFill>
                <a:latin typeface="Times New Roman"/>
                <a:ea typeface="Times New Roman"/>
                <a:cs typeface="Times New Roman"/>
                <a:sym typeface="Times New Roman"/>
              </a:defRPr>
            </a:pPr>
            <a:r>
              <a:t>Sunday Morning Live Stream 10:30 AM</a:t>
            </a:r>
            <a:r>
              <a:rPr>
                <a:uFill>
                  <a:solidFill>
                    <a:srgbClr val="FFFFFF"/>
                  </a:solidFill>
                </a:uFill>
              </a:rPr>
              <a:t> </a:t>
            </a:r>
            <a:r>
              <a:rPr baseline="31999" sz="4800">
                <a:uFill>
                  <a:solidFill>
                    <a:srgbClr val="FFFFFF"/>
                  </a:solidFill>
                </a:uFill>
              </a:rPr>
              <a:t>CT</a:t>
            </a:r>
            <a:r>
              <a:rPr>
                <a:uFill>
                  <a:solidFill>
                    <a:srgbClr val="FFFFFF"/>
                  </a:solidFill>
                </a:uFill>
              </a:rPr>
              <a:t> October 12, 2025</a:t>
            </a:r>
          </a:p>
        </p:txBody>
      </p:sp>
      <p:sp>
        <p:nvSpPr>
          <p:cNvPr id="205" name="“Church of Christ MEETING @ 100 CORNERSTONE, Alexander AR. 72002”"/>
          <p:cNvSpPr txBox="1"/>
          <p:nvPr/>
        </p:nvSpPr>
        <p:spPr>
          <a:xfrm>
            <a:off x="-15032" y="-111714"/>
            <a:ext cx="24414064" cy="698501"/>
          </a:xfrm>
          <a:prstGeom prst="rect">
            <a:avLst/>
          </a:prstGeom>
          <a:solidFill>
            <a:schemeClr val="accent6">
              <a:hueOff val="-133706"/>
              <a:satOff val="8281"/>
              <a:lumOff val="-27269"/>
              <a:alpha val="40019"/>
            </a:schemeClr>
          </a:solidFill>
          <a:ln w="12700">
            <a:miter lim="400000"/>
          </a:ln>
          <a:effectLst>
            <a:outerShdw sx="100000" sy="100000" kx="0" ky="0" algn="b" rotWithShape="0" blurRad="101600" dist="25400" dir="5400000">
              <a:srgbClr val="000000">
                <a:alpha val="973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lnSpc>
                <a:spcPct val="100000"/>
              </a:lnSpc>
              <a:spcBef>
                <a:spcPts val="0"/>
              </a:spcBef>
              <a:defRPr sz="3200">
                <a:solidFill>
                  <a:schemeClr val="accent3">
                    <a:hueOff val="198700"/>
                    <a:satOff val="21248"/>
                    <a:lumOff val="19305"/>
                  </a:schemeClr>
                </a:solidFill>
                <a:latin typeface="Thames Nude Roman"/>
                <a:ea typeface="Thames Nude Roman"/>
                <a:cs typeface="Thames Nude Roman"/>
                <a:sym typeface="Thames Nude Roman"/>
              </a:defRPr>
            </a:lvl1pPr>
          </a:lstStyle>
          <a:p>
            <a:pPr/>
            <a:r>
              <a:t>“Church of Christ MEETING @ 100 CORNERSTONE, Alexander AR. 72002”</a:t>
            </a:r>
          </a:p>
        </p:txBody>
      </p:sp>
      <p:sp>
        <p:nvSpPr>
          <p:cNvPr id="206" name="https://www.youtube.com/user/donmcclain11/live  / WWW.ALEXANDERCHURCHOFCHRIST.COM"/>
          <p:cNvSpPr/>
          <p:nvPr/>
        </p:nvSpPr>
        <p:spPr>
          <a:xfrm>
            <a:off x="-15033" y="12887304"/>
            <a:ext cx="24414067" cy="711201"/>
          </a:xfrm>
          <a:prstGeom prst="rect">
            <a:avLst/>
          </a:prstGeom>
          <a:solidFill>
            <a:schemeClr val="accent6">
              <a:satOff val="1848"/>
              <a:lumOff val="-15262"/>
              <a:alpha val="51078"/>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sz="4200">
                <a:solidFill>
                  <a:srgbClr val="FFFFFF"/>
                </a:solidFill>
              </a:defRPr>
            </a:pPr>
            <a:r>
              <a:rPr u="sng">
                <a:noFill/>
                <a:hlinkClick r:id="rId6" invalidUrl="" action="" tgtFrame="" tooltip="" history="1" highlightClick="0" endSnd="0"/>
              </a:rPr>
              <a:t>https://www.youtube.com/user/donmcclain11/live</a:t>
            </a:r>
            <a:r>
              <a:t> </a:t>
            </a:r>
            <a:r>
              <a:rPr>
                <a:uFill>
                  <a:solidFill>
                    <a:srgbClr val="FFFFFF"/>
                  </a:solidFill>
                </a:uFill>
              </a:rPr>
              <a:t> / </a:t>
            </a:r>
            <a:r>
              <a:rPr u="sng">
                <a:noFill/>
                <a:hlinkClick r:id="rId7" invalidUrl="" action="" tgtFrame="" tooltip="" history="1" highlightClick="0" endSnd="0"/>
              </a:rPr>
              <a:t>WWW.ALEXANDERCHURCHOFCHRIST.COM</a:t>
            </a:r>
            <a:r>
              <a:rPr>
                <a:uFill>
                  <a:solidFill>
                    <a:srgbClr val="FFFFFF"/>
                  </a:solidFill>
                </a:uFill>
              </a:rPr>
              <a:t>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3. Exemplifying Humility and Servant Leadership…"/>
          <p:cNvSpPr txBox="1"/>
          <p:nvPr>
            <p:ph type="body" idx="1"/>
          </p:nvPr>
        </p:nvSpPr>
        <p:spPr>
          <a:prstGeom prst="rect">
            <a:avLst/>
          </a:prstGeom>
        </p:spPr>
        <p:txBody>
          <a:bodyPr/>
          <a:lstStyle/>
          <a:p>
            <a:pPr marL="531090" indent="-531090">
              <a:defRPr b="1" sz="4600" u="sng"/>
            </a:pPr>
            <a:r>
              <a:t>3. Exemplifying Humility and Servant Leadership</a:t>
            </a:r>
          </a:p>
          <a:p>
            <a:pPr marL="531090" indent="-531090">
              <a:defRPr sz="4600"/>
            </a:pPr>
            <a:r>
              <a:rPr b="1"/>
              <a:t>1 Peter 5:3</a:t>
            </a:r>
            <a:r>
              <a:t> </a:t>
            </a:r>
            <a:r>
              <a:rPr i="1"/>
              <a:t>“nor yet as lording it over those allotted to your charge, but proving to be examples to the flock.”</a:t>
            </a:r>
            <a:r>
              <a:t> NASB</a:t>
            </a:r>
          </a:p>
          <a:p>
            <a:pPr marL="531090" indent="-531090">
              <a:defRPr sz="4600"/>
            </a:pPr>
            <a:r>
              <a:t>To "tend" and "shepherd" is not about exercising control or power, but about leading with humility and serving others.</a:t>
            </a:r>
          </a:p>
        </p:txBody>
      </p:sp>
      <p:sp>
        <p:nvSpPr>
          <p:cNvPr id="251" name="Loving Jesus By Tending His Sheep"/>
          <p:cNvSpPr txBox="1"/>
          <p:nvPr>
            <p:ph type="body" idx="21"/>
          </p:nvPr>
        </p:nvSpPr>
        <p:spPr>
          <a:xfrm>
            <a:off x="4030265" y="2511581"/>
            <a:ext cx="16323471" cy="944722"/>
          </a:xfrm>
          <a:prstGeom prst="rect">
            <a:avLst/>
          </a:prstGeom>
          <a:extLst>
            <a:ext uri="{C572A759-6A51-4108-AA02-DFA0A04FC94B}">
              <ma14:wrappingTextBoxFlag xmlns:ma14="http://schemas.microsoft.com/office/mac/drawingml/2011/main" val="1"/>
            </a:ext>
          </a:extLst>
        </p:spPr>
        <p:txBody>
          <a:bodyPr/>
          <a:lstStyle/>
          <a:p>
            <a:pPr/>
            <a:r>
              <a:t>Loving Jesus By Tending His Sheep</a:t>
            </a:r>
          </a:p>
        </p:txBody>
      </p:sp>
      <p:sp>
        <p:nvSpPr>
          <p:cNvPr id="252" name="Practical Application for Peter and the rest of us…"/>
          <p:cNvSpPr txBox="1"/>
          <p:nvPr>
            <p:ph type="title"/>
          </p:nvPr>
        </p:nvSpPr>
        <p:spPr>
          <a:xfrm>
            <a:off x="4030265" y="619125"/>
            <a:ext cx="16323470" cy="1983442"/>
          </a:xfrm>
          <a:prstGeom prst="rect">
            <a:avLst/>
          </a:prstGeom>
        </p:spPr>
        <p:txBody>
          <a:bodyPr/>
          <a:lstStyle>
            <a:lvl1pPr defTabSz="1926288">
              <a:defRPr spc="-132" sz="6636"/>
            </a:lvl1pPr>
          </a:lstStyle>
          <a:p>
            <a:pPr/>
            <a:r>
              <a:t>Practical Application for Peter and the rest of us…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0">
                                            <p:bg/>
                                          </p:spTgt>
                                        </p:tgtEl>
                                        <p:attrNameLst>
                                          <p:attrName>style.visibility</p:attrName>
                                        </p:attrNameLst>
                                      </p:cBhvr>
                                      <p:to>
                                        <p:strVal val="visible"/>
                                      </p:to>
                                    </p:set>
                                    <p:animEffect filter="fade" transition="in">
                                      <p:cBhvr>
                                        <p:cTn id="7" dur="1000"/>
                                        <p:tgtEl>
                                          <p:spTgt spid="25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50">
                                            <p:txEl>
                                              <p:pRg st="0" end="0"/>
                                            </p:txEl>
                                          </p:spTgt>
                                        </p:tgtEl>
                                        <p:attrNameLst>
                                          <p:attrName>style.visibility</p:attrName>
                                        </p:attrNameLst>
                                      </p:cBhvr>
                                      <p:to>
                                        <p:strVal val="visible"/>
                                      </p:to>
                                    </p:set>
                                    <p:animEffect filter="fade" transition="in">
                                      <p:cBhvr>
                                        <p:cTn id="10" dur="1000"/>
                                        <p:tgtEl>
                                          <p:spTgt spid="25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50">
                                            <p:txEl>
                                              <p:pRg st="1" end="1"/>
                                            </p:txEl>
                                          </p:spTgt>
                                        </p:tgtEl>
                                        <p:attrNameLst>
                                          <p:attrName>style.visibility</p:attrName>
                                        </p:attrNameLst>
                                      </p:cBhvr>
                                      <p:to>
                                        <p:strVal val="visible"/>
                                      </p:to>
                                    </p:set>
                                    <p:animEffect filter="fade" transition="in">
                                      <p:cBhvr>
                                        <p:cTn id="15" dur="1000"/>
                                        <p:tgtEl>
                                          <p:spTgt spid="25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50">
                                            <p:txEl>
                                              <p:pRg st="2" end="2"/>
                                            </p:txEl>
                                          </p:spTgt>
                                        </p:tgtEl>
                                        <p:attrNameLst>
                                          <p:attrName>style.visibility</p:attrName>
                                        </p:attrNameLst>
                                      </p:cBhvr>
                                      <p:to>
                                        <p:strVal val="visible"/>
                                      </p:to>
                                    </p:set>
                                    <p:animEffect filter="fade" transition="in">
                                      <p:cBhvr>
                                        <p:cTn id="20" dur="1000"/>
                                        <p:tgtEl>
                                          <p:spTgt spid="25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0"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3. Exemplifying Humility and Servant Leadership…"/>
          <p:cNvSpPr txBox="1"/>
          <p:nvPr>
            <p:ph type="body" idx="1"/>
          </p:nvPr>
        </p:nvSpPr>
        <p:spPr>
          <a:xfrm>
            <a:off x="4030265" y="3554556"/>
            <a:ext cx="16323470" cy="9779648"/>
          </a:xfrm>
          <a:prstGeom prst="rect">
            <a:avLst/>
          </a:prstGeom>
        </p:spPr>
        <p:txBody>
          <a:bodyPr/>
          <a:lstStyle/>
          <a:p>
            <a:pPr marL="517398" indent="-517398" defTabSz="2365188">
              <a:spcBef>
                <a:spcPts val="4300"/>
              </a:spcBef>
              <a:defRPr b="1" sz="4074" u="sng"/>
            </a:pPr>
            <a:r>
              <a:t>3. Exemplifying Humility and Servant Leadership</a:t>
            </a:r>
          </a:p>
          <a:p>
            <a:pPr marL="517398" indent="-517398" defTabSz="2365188">
              <a:spcBef>
                <a:spcPts val="4300"/>
              </a:spcBef>
              <a:defRPr sz="4074"/>
            </a:pPr>
            <a:r>
              <a:rPr b="1"/>
              <a:t>1 Peter 5:5-6</a:t>
            </a:r>
            <a:r>
              <a:t> Peter teaches humility in leadership: </a:t>
            </a:r>
            <a:r>
              <a:rPr i="1"/>
              <a:t>“5 You younger men, likewise, be subject to your elders; and all of you, clothe yourselves with humility toward one another, for GOD IS OPPOSED TO THE PROUD, BUT GIVES GRACE TO THE HUMBLE. 6 Therefore humble yourselves under the mighty hand of God, that He may exalt you at the proper time”</a:t>
            </a:r>
            <a:r>
              <a:t> NASB</a:t>
            </a:r>
          </a:p>
          <a:p>
            <a:pPr marL="517398" indent="-517398" defTabSz="2365188">
              <a:spcBef>
                <a:spcPts val="4300"/>
              </a:spcBef>
              <a:defRPr sz="4074"/>
            </a:pPr>
            <a:r>
              <a:rPr b="1"/>
              <a:t>Mark 10:42-45:</a:t>
            </a:r>
            <a:r>
              <a:t> Jesus Himself modeled servant leadership, saying, </a:t>
            </a:r>
            <a:r>
              <a:rPr i="1"/>
              <a:t>"but whoever wishes to become great among you shall be your servant; and whoever wishes to be first among you shall be slave of all. For even the Son of Man did not come to be served, but to serve, and to give His life a ransom for many.”</a:t>
            </a:r>
            <a:r>
              <a:t> NASB</a:t>
            </a:r>
          </a:p>
          <a:p>
            <a:pPr marL="517398" indent="-517398" defTabSz="2365188">
              <a:spcBef>
                <a:spcPts val="4300"/>
              </a:spcBef>
              <a:defRPr b="1" i="1" sz="4074" u="sng"/>
            </a:pPr>
            <a:r>
              <a:t>Peter would be called to embody this servant leadership in his shepherding role.</a:t>
            </a:r>
          </a:p>
        </p:txBody>
      </p:sp>
      <p:sp>
        <p:nvSpPr>
          <p:cNvPr id="257" name="Loving Jesus By Tending His Sheep"/>
          <p:cNvSpPr txBox="1"/>
          <p:nvPr>
            <p:ph type="body" idx="21"/>
          </p:nvPr>
        </p:nvSpPr>
        <p:spPr>
          <a:xfrm>
            <a:off x="4030265" y="2511581"/>
            <a:ext cx="16323471" cy="944722"/>
          </a:xfrm>
          <a:prstGeom prst="rect">
            <a:avLst/>
          </a:prstGeom>
          <a:extLst>
            <a:ext uri="{C572A759-6A51-4108-AA02-DFA0A04FC94B}">
              <ma14:wrappingTextBoxFlag xmlns:ma14="http://schemas.microsoft.com/office/mac/drawingml/2011/main" val="1"/>
            </a:ext>
          </a:extLst>
        </p:spPr>
        <p:txBody>
          <a:bodyPr/>
          <a:lstStyle/>
          <a:p>
            <a:pPr/>
            <a:r>
              <a:t>Loving Jesus By Tending His Sheep</a:t>
            </a:r>
          </a:p>
        </p:txBody>
      </p:sp>
      <p:sp>
        <p:nvSpPr>
          <p:cNvPr id="258" name="Practical Application for Peter and the rest of us…"/>
          <p:cNvSpPr txBox="1"/>
          <p:nvPr>
            <p:ph type="title"/>
          </p:nvPr>
        </p:nvSpPr>
        <p:spPr>
          <a:xfrm>
            <a:off x="4030265" y="619125"/>
            <a:ext cx="16323470" cy="1983442"/>
          </a:xfrm>
          <a:prstGeom prst="rect">
            <a:avLst/>
          </a:prstGeom>
        </p:spPr>
        <p:txBody>
          <a:bodyPr/>
          <a:lstStyle>
            <a:lvl1pPr defTabSz="1926288">
              <a:defRPr spc="-132" sz="6636"/>
            </a:lvl1pPr>
          </a:lstStyle>
          <a:p>
            <a:pPr/>
            <a:r>
              <a:t>Practical Application for Peter and the rest of us…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6">
                                            <p:txEl>
                                              <p:pRg st="1" end="1"/>
                                            </p:txEl>
                                          </p:spTgt>
                                        </p:tgtEl>
                                        <p:attrNameLst>
                                          <p:attrName>style.visibility</p:attrName>
                                        </p:attrNameLst>
                                      </p:cBhvr>
                                      <p:to>
                                        <p:strVal val="visible"/>
                                      </p:to>
                                    </p:set>
                                    <p:animEffect filter="fade" transition="in">
                                      <p:cBhvr>
                                        <p:cTn id="7" dur="1000"/>
                                        <p:tgtEl>
                                          <p:spTgt spid="25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56">
                                            <p:txEl>
                                              <p:pRg st="2" end="2"/>
                                            </p:txEl>
                                          </p:spTgt>
                                        </p:tgtEl>
                                        <p:attrNameLst>
                                          <p:attrName>style.visibility</p:attrName>
                                        </p:attrNameLst>
                                      </p:cBhvr>
                                      <p:to>
                                        <p:strVal val="visible"/>
                                      </p:to>
                                    </p:set>
                                    <p:animEffect filter="fade" transition="in">
                                      <p:cBhvr>
                                        <p:cTn id="12" dur="1000"/>
                                        <p:tgtEl>
                                          <p:spTgt spid="25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56">
                                            <p:txEl>
                                              <p:pRg st="3" end="3"/>
                                            </p:txEl>
                                          </p:spTgt>
                                        </p:tgtEl>
                                        <p:attrNameLst>
                                          <p:attrName>style.visibility</p:attrName>
                                        </p:attrNameLst>
                                      </p:cBhvr>
                                      <p:to>
                                        <p:strVal val="visible"/>
                                      </p:to>
                                    </p:set>
                                    <p:animEffect filter="fade" transition="in">
                                      <p:cBhvr>
                                        <p:cTn id="17" dur="1000"/>
                                        <p:tgtEl>
                                          <p:spTgt spid="25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4. Encouraging and Strengthening the Believers in Trials…"/>
          <p:cNvSpPr txBox="1"/>
          <p:nvPr>
            <p:ph type="body" idx="1"/>
          </p:nvPr>
        </p:nvSpPr>
        <p:spPr>
          <a:xfrm>
            <a:off x="4030265" y="3614615"/>
            <a:ext cx="16323470" cy="9659530"/>
          </a:xfrm>
          <a:prstGeom prst="rect">
            <a:avLst/>
          </a:prstGeom>
        </p:spPr>
        <p:txBody>
          <a:bodyPr/>
          <a:lstStyle/>
          <a:p>
            <a:pPr marL="515470" indent="-515470">
              <a:defRPr b="1" sz="4600" u="sng"/>
            </a:pPr>
            <a:r>
              <a:t>4. Encouraging and Strengthening the Believers in Trials</a:t>
            </a:r>
          </a:p>
          <a:p>
            <a:pPr marL="515470" indent="-515470">
              <a:defRPr sz="4600"/>
            </a:pPr>
            <a:r>
              <a:rPr b="1"/>
              <a:t>1 Peter 4:12-13:</a:t>
            </a:r>
            <a:r>
              <a:t> Peter encourages the church in their suffering, saying, </a:t>
            </a:r>
            <a:r>
              <a:rPr i="1"/>
              <a:t>“12 Beloved, do not be surprised at the fiery ordeal among you, which comes upon you for your testing, as though some strange thing were happening to you; 13 but to the degree that you share the sufferings of Christ, keep on rejoicing, so that also at the revelation of His glory you may rejoice with exultation. 14 If you are reviled for the name of Christ, you are blessed, because the Spirit of glory and of God rests on you.”</a:t>
            </a:r>
            <a:r>
              <a:t> NASB</a:t>
            </a:r>
          </a:p>
          <a:p>
            <a:pPr marL="279400" indent="-279400" defTabSz="457200">
              <a:lnSpc>
                <a:spcPct val="117999"/>
              </a:lnSpc>
              <a:spcBef>
                <a:spcPts val="0"/>
              </a:spcBef>
              <a:defRPr b="1" sz="3400" u="sng"/>
            </a:pPr>
            <a:r>
              <a:t>Part of shepherding is offering encouragement and strength to those going through trials and persecution, as early Christians were often facing significant opposition.</a:t>
            </a:r>
          </a:p>
        </p:txBody>
      </p:sp>
      <p:sp>
        <p:nvSpPr>
          <p:cNvPr id="261" name="Loving Jesus By Tending His Sheep"/>
          <p:cNvSpPr txBox="1"/>
          <p:nvPr>
            <p:ph type="body" idx="21"/>
          </p:nvPr>
        </p:nvSpPr>
        <p:spPr>
          <a:xfrm>
            <a:off x="4030265" y="2511581"/>
            <a:ext cx="16323471" cy="944722"/>
          </a:xfrm>
          <a:prstGeom prst="rect">
            <a:avLst/>
          </a:prstGeom>
          <a:extLst>
            <a:ext uri="{C572A759-6A51-4108-AA02-DFA0A04FC94B}">
              <ma14:wrappingTextBoxFlag xmlns:ma14="http://schemas.microsoft.com/office/mac/drawingml/2011/main" val="1"/>
            </a:ext>
          </a:extLst>
        </p:spPr>
        <p:txBody>
          <a:bodyPr/>
          <a:lstStyle/>
          <a:p>
            <a:pPr/>
            <a:r>
              <a:t>Loving Jesus By Tending His Sheep</a:t>
            </a:r>
          </a:p>
        </p:txBody>
      </p:sp>
      <p:sp>
        <p:nvSpPr>
          <p:cNvPr id="262" name="Practical Application for Peter and the rest of us…"/>
          <p:cNvSpPr txBox="1"/>
          <p:nvPr>
            <p:ph type="title"/>
          </p:nvPr>
        </p:nvSpPr>
        <p:spPr>
          <a:xfrm>
            <a:off x="4030265" y="619125"/>
            <a:ext cx="16323470" cy="1983442"/>
          </a:xfrm>
          <a:prstGeom prst="rect">
            <a:avLst/>
          </a:prstGeom>
        </p:spPr>
        <p:txBody>
          <a:bodyPr/>
          <a:lstStyle>
            <a:lvl1pPr defTabSz="1926288">
              <a:defRPr spc="-132" sz="6636"/>
            </a:lvl1pPr>
          </a:lstStyle>
          <a:p>
            <a:pPr/>
            <a:r>
              <a:t>Practical Application for Peter and the rest of us…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0">
                                            <p:bg/>
                                          </p:spTgt>
                                        </p:tgtEl>
                                        <p:attrNameLst>
                                          <p:attrName>style.visibility</p:attrName>
                                        </p:attrNameLst>
                                      </p:cBhvr>
                                      <p:to>
                                        <p:strVal val="visible"/>
                                      </p:to>
                                    </p:set>
                                    <p:animEffect filter="fade" transition="in">
                                      <p:cBhvr>
                                        <p:cTn id="7" dur="1000"/>
                                        <p:tgtEl>
                                          <p:spTgt spid="26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60">
                                            <p:txEl>
                                              <p:pRg st="0" end="0"/>
                                            </p:txEl>
                                          </p:spTgt>
                                        </p:tgtEl>
                                        <p:attrNameLst>
                                          <p:attrName>style.visibility</p:attrName>
                                        </p:attrNameLst>
                                      </p:cBhvr>
                                      <p:to>
                                        <p:strVal val="visible"/>
                                      </p:to>
                                    </p:set>
                                    <p:animEffect filter="fade" transition="in">
                                      <p:cBhvr>
                                        <p:cTn id="10" dur="1000"/>
                                        <p:tgtEl>
                                          <p:spTgt spid="26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60">
                                            <p:txEl>
                                              <p:pRg st="1" end="1"/>
                                            </p:txEl>
                                          </p:spTgt>
                                        </p:tgtEl>
                                        <p:attrNameLst>
                                          <p:attrName>style.visibility</p:attrName>
                                        </p:attrNameLst>
                                      </p:cBhvr>
                                      <p:to>
                                        <p:strVal val="visible"/>
                                      </p:to>
                                    </p:set>
                                    <p:animEffect filter="fade" transition="in">
                                      <p:cBhvr>
                                        <p:cTn id="15" dur="1000"/>
                                        <p:tgtEl>
                                          <p:spTgt spid="26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60">
                                            <p:txEl>
                                              <p:pRg st="2" end="2"/>
                                            </p:txEl>
                                          </p:spTgt>
                                        </p:tgtEl>
                                        <p:attrNameLst>
                                          <p:attrName>style.visibility</p:attrName>
                                        </p:attrNameLst>
                                      </p:cBhvr>
                                      <p:to>
                                        <p:strVal val="visible"/>
                                      </p:to>
                                    </p:set>
                                    <p:animEffect filter="fade" transition="in">
                                      <p:cBhvr>
                                        <p:cTn id="20" dur="1000"/>
                                        <p:tgtEl>
                                          <p:spTgt spid="26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0"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4. Encouraging and Strengthening the Believers in Trials…"/>
          <p:cNvSpPr txBox="1"/>
          <p:nvPr>
            <p:ph type="body" idx="1"/>
          </p:nvPr>
        </p:nvSpPr>
        <p:spPr>
          <a:xfrm>
            <a:off x="4030265" y="3650064"/>
            <a:ext cx="16323470" cy="9588632"/>
          </a:xfrm>
          <a:prstGeom prst="rect">
            <a:avLst/>
          </a:prstGeom>
        </p:spPr>
        <p:txBody>
          <a:bodyPr/>
          <a:lstStyle/>
          <a:p>
            <a:pPr marL="523875" indent="-523875">
              <a:defRPr b="1" sz="4400" u="sng"/>
            </a:pPr>
            <a:r>
              <a:t>4. Encouraging and Strengthening the Believers in Trials</a:t>
            </a:r>
          </a:p>
          <a:p>
            <a:pPr marL="523875" indent="-523875">
              <a:defRPr sz="4400"/>
            </a:pPr>
            <a:r>
              <a:rPr b="1"/>
              <a:t>Luke 22:31-32:</a:t>
            </a:r>
            <a:r>
              <a:t> Remember when Jesus tells Peter, "Simon, Simon, behold, Satan has demanded permission to sift you like wheat; but I have prayed for you, that your faith may not fail; and you, when once you have turned again, strengthen your brothers."</a:t>
            </a:r>
          </a:p>
          <a:p>
            <a:pPr marL="523875" indent="-523875">
              <a:defRPr b="1" i="1" sz="4400" u="sng"/>
            </a:pPr>
            <a:r>
              <a:t>This was part of Peter’s call to strengthen others, especially in times of spiritual struggle.</a:t>
            </a:r>
          </a:p>
        </p:txBody>
      </p:sp>
      <p:sp>
        <p:nvSpPr>
          <p:cNvPr id="267" name="Loving Jesus By Tending His Sheep"/>
          <p:cNvSpPr txBox="1"/>
          <p:nvPr>
            <p:ph type="body" idx="21"/>
          </p:nvPr>
        </p:nvSpPr>
        <p:spPr>
          <a:xfrm>
            <a:off x="4030265" y="2511581"/>
            <a:ext cx="16323471" cy="944722"/>
          </a:xfrm>
          <a:prstGeom prst="rect">
            <a:avLst/>
          </a:prstGeom>
          <a:extLst>
            <a:ext uri="{C572A759-6A51-4108-AA02-DFA0A04FC94B}">
              <ma14:wrappingTextBoxFlag xmlns:ma14="http://schemas.microsoft.com/office/mac/drawingml/2011/main" val="1"/>
            </a:ext>
          </a:extLst>
        </p:spPr>
        <p:txBody>
          <a:bodyPr/>
          <a:lstStyle/>
          <a:p>
            <a:pPr/>
            <a:r>
              <a:t>Loving Jesus By Tending His Sheep</a:t>
            </a:r>
          </a:p>
        </p:txBody>
      </p:sp>
      <p:sp>
        <p:nvSpPr>
          <p:cNvPr id="268" name="Practical Application for Peter and the rest of us…"/>
          <p:cNvSpPr txBox="1"/>
          <p:nvPr>
            <p:ph type="title"/>
          </p:nvPr>
        </p:nvSpPr>
        <p:spPr>
          <a:xfrm>
            <a:off x="4030265" y="619125"/>
            <a:ext cx="16323470" cy="1983442"/>
          </a:xfrm>
          <a:prstGeom prst="rect">
            <a:avLst/>
          </a:prstGeom>
        </p:spPr>
        <p:txBody>
          <a:bodyPr/>
          <a:lstStyle>
            <a:lvl1pPr defTabSz="1926288">
              <a:defRPr spc="-132" sz="6636"/>
            </a:lvl1pPr>
          </a:lstStyle>
          <a:p>
            <a:pPr/>
            <a:r>
              <a:t>Practical Application for Peter and the rest of us…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6">
                                            <p:txEl>
                                              <p:pRg st="1" end="1"/>
                                            </p:txEl>
                                          </p:spTgt>
                                        </p:tgtEl>
                                        <p:attrNameLst>
                                          <p:attrName>style.visibility</p:attrName>
                                        </p:attrNameLst>
                                      </p:cBhvr>
                                      <p:to>
                                        <p:strVal val="visible"/>
                                      </p:to>
                                    </p:set>
                                    <p:animEffect filter="fade" transition="in">
                                      <p:cBhvr>
                                        <p:cTn id="7" dur="1000"/>
                                        <p:tgtEl>
                                          <p:spTgt spid="26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66">
                                            <p:txEl>
                                              <p:pRg st="2" end="2"/>
                                            </p:txEl>
                                          </p:spTgt>
                                        </p:tgtEl>
                                        <p:attrNameLst>
                                          <p:attrName>style.visibility</p:attrName>
                                        </p:attrNameLst>
                                      </p:cBhvr>
                                      <p:to>
                                        <p:strVal val="visible"/>
                                      </p:to>
                                    </p:set>
                                    <p:animEffect filter="fade" transition="in">
                                      <p:cBhvr>
                                        <p:cTn id="12" dur="1000"/>
                                        <p:tgtEl>
                                          <p:spTgt spid="26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6"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5. Praying for and Interceding on Behalf of the Believers…"/>
          <p:cNvSpPr txBox="1"/>
          <p:nvPr>
            <p:ph type="body" idx="1"/>
          </p:nvPr>
        </p:nvSpPr>
        <p:spPr>
          <a:xfrm>
            <a:off x="4030265" y="3768260"/>
            <a:ext cx="16323470" cy="9479886"/>
          </a:xfrm>
          <a:prstGeom prst="rect">
            <a:avLst/>
          </a:prstGeom>
        </p:spPr>
        <p:txBody>
          <a:bodyPr/>
          <a:lstStyle/>
          <a:p>
            <a:pPr marL="501395" indent="-501395" defTabSz="2292038">
              <a:spcBef>
                <a:spcPts val="4200"/>
              </a:spcBef>
              <a:defRPr b="1" sz="3948" u="sng"/>
            </a:pPr>
            <a:r>
              <a:t>5. Praying for and Interceding on Behalf of the Believers</a:t>
            </a:r>
          </a:p>
          <a:p>
            <a:pPr marL="501395" indent="-501395" defTabSz="2292038">
              <a:spcBef>
                <a:spcPts val="4200"/>
              </a:spcBef>
              <a:defRPr sz="3948"/>
            </a:pPr>
            <a:r>
              <a:t>Shepherds are called to pray for the flock, interceding on their behalf for their spiritual growth and protection from temptation.</a:t>
            </a:r>
          </a:p>
          <a:p>
            <a:pPr marL="501395" indent="-501395" defTabSz="2292038">
              <a:spcBef>
                <a:spcPts val="4200"/>
              </a:spcBef>
              <a:defRPr sz="3948"/>
            </a:pPr>
            <a:r>
              <a:rPr b="1"/>
              <a:t>Acts 6:4:</a:t>
            </a:r>
            <a:r>
              <a:t> The apostles, recognizing their role in prayer and the ministry of the Word, say, </a:t>
            </a:r>
            <a:r>
              <a:rPr i="1"/>
              <a:t>"But we will devote ourselves to prayer and to the ministry of the word."</a:t>
            </a:r>
            <a:r>
              <a:t> NASB</a:t>
            </a:r>
          </a:p>
          <a:p>
            <a:pPr lvl="1" marL="859536" indent="-501395" defTabSz="2292038">
              <a:spcBef>
                <a:spcPts val="4200"/>
              </a:spcBef>
              <a:defRPr sz="3948"/>
            </a:pPr>
            <a:r>
              <a:t>Part of shepherding is praying for the church.</a:t>
            </a:r>
          </a:p>
          <a:p>
            <a:pPr marL="501395" indent="-501395" defTabSz="2292038">
              <a:spcBef>
                <a:spcPts val="4200"/>
              </a:spcBef>
              <a:defRPr sz="3948"/>
            </a:pPr>
            <a:r>
              <a:rPr b="1"/>
              <a:t>1 Peter 5:7:</a:t>
            </a:r>
            <a:r>
              <a:t> "casting all your anxiety on Him, because He cares for you." NASB</a:t>
            </a:r>
          </a:p>
          <a:p>
            <a:pPr marL="501395" indent="-501395" defTabSz="2292038">
              <a:spcBef>
                <a:spcPts val="4200"/>
              </a:spcBef>
              <a:defRPr b="1" i="1" sz="3948" u="sng"/>
            </a:pPr>
            <a:r>
              <a:t>Understanding the need to pray - Peter encourages the believers to trust God in their struggles, showing that prayer is integral in shepherding.</a:t>
            </a:r>
          </a:p>
        </p:txBody>
      </p:sp>
      <p:sp>
        <p:nvSpPr>
          <p:cNvPr id="273" name="Loving Jesus By Tending His Sheep"/>
          <p:cNvSpPr txBox="1"/>
          <p:nvPr>
            <p:ph type="body" idx="21"/>
          </p:nvPr>
        </p:nvSpPr>
        <p:spPr>
          <a:xfrm>
            <a:off x="4030265" y="2511581"/>
            <a:ext cx="16323471" cy="944722"/>
          </a:xfrm>
          <a:prstGeom prst="rect">
            <a:avLst/>
          </a:prstGeom>
          <a:extLst>
            <a:ext uri="{C572A759-6A51-4108-AA02-DFA0A04FC94B}">
              <ma14:wrappingTextBoxFlag xmlns:ma14="http://schemas.microsoft.com/office/mac/drawingml/2011/main" val="1"/>
            </a:ext>
          </a:extLst>
        </p:spPr>
        <p:txBody>
          <a:bodyPr/>
          <a:lstStyle/>
          <a:p>
            <a:pPr/>
            <a:r>
              <a:t>Loving Jesus By Tending His Sheep</a:t>
            </a:r>
          </a:p>
        </p:txBody>
      </p:sp>
      <p:sp>
        <p:nvSpPr>
          <p:cNvPr id="274" name="Practical Application for Peter and the rest of us…"/>
          <p:cNvSpPr txBox="1"/>
          <p:nvPr>
            <p:ph type="title"/>
          </p:nvPr>
        </p:nvSpPr>
        <p:spPr>
          <a:xfrm>
            <a:off x="4030265" y="619125"/>
            <a:ext cx="16323470" cy="1983442"/>
          </a:xfrm>
          <a:prstGeom prst="rect">
            <a:avLst/>
          </a:prstGeom>
        </p:spPr>
        <p:txBody>
          <a:bodyPr/>
          <a:lstStyle>
            <a:lvl1pPr defTabSz="1926288">
              <a:defRPr spc="-132" sz="6636"/>
            </a:lvl1pPr>
          </a:lstStyle>
          <a:p>
            <a:pPr/>
            <a:r>
              <a:t>Practical Application for Peter and the rest of us…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2">
                                            <p:bg/>
                                          </p:spTgt>
                                        </p:tgtEl>
                                        <p:attrNameLst>
                                          <p:attrName>style.visibility</p:attrName>
                                        </p:attrNameLst>
                                      </p:cBhvr>
                                      <p:to>
                                        <p:strVal val="visible"/>
                                      </p:to>
                                    </p:set>
                                    <p:animEffect filter="fade" transition="in">
                                      <p:cBhvr>
                                        <p:cTn id="7" dur="1000"/>
                                        <p:tgtEl>
                                          <p:spTgt spid="27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72">
                                            <p:txEl>
                                              <p:pRg st="0" end="0"/>
                                            </p:txEl>
                                          </p:spTgt>
                                        </p:tgtEl>
                                        <p:attrNameLst>
                                          <p:attrName>style.visibility</p:attrName>
                                        </p:attrNameLst>
                                      </p:cBhvr>
                                      <p:to>
                                        <p:strVal val="visible"/>
                                      </p:to>
                                    </p:set>
                                    <p:animEffect filter="fade" transition="in">
                                      <p:cBhvr>
                                        <p:cTn id="10" dur="1000"/>
                                        <p:tgtEl>
                                          <p:spTgt spid="27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72">
                                            <p:txEl>
                                              <p:pRg st="1" end="1"/>
                                            </p:txEl>
                                          </p:spTgt>
                                        </p:tgtEl>
                                        <p:attrNameLst>
                                          <p:attrName>style.visibility</p:attrName>
                                        </p:attrNameLst>
                                      </p:cBhvr>
                                      <p:to>
                                        <p:strVal val="visible"/>
                                      </p:to>
                                    </p:set>
                                    <p:animEffect filter="fade" transition="in">
                                      <p:cBhvr>
                                        <p:cTn id="15" dur="1000"/>
                                        <p:tgtEl>
                                          <p:spTgt spid="27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72">
                                            <p:txEl>
                                              <p:pRg st="2" end="2"/>
                                            </p:txEl>
                                          </p:spTgt>
                                        </p:tgtEl>
                                        <p:attrNameLst>
                                          <p:attrName>style.visibility</p:attrName>
                                        </p:attrNameLst>
                                      </p:cBhvr>
                                      <p:to>
                                        <p:strVal val="visible"/>
                                      </p:to>
                                    </p:set>
                                    <p:animEffect filter="fade" transition="in">
                                      <p:cBhvr>
                                        <p:cTn id="20" dur="1000"/>
                                        <p:tgtEl>
                                          <p:spTgt spid="27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72">
                                            <p:txEl>
                                              <p:pRg st="3" end="3"/>
                                            </p:txEl>
                                          </p:spTgt>
                                        </p:tgtEl>
                                        <p:attrNameLst>
                                          <p:attrName>style.visibility</p:attrName>
                                        </p:attrNameLst>
                                      </p:cBhvr>
                                      <p:to>
                                        <p:strVal val="visible"/>
                                      </p:to>
                                    </p:set>
                                    <p:animEffect filter="fade" transition="in">
                                      <p:cBhvr>
                                        <p:cTn id="25" dur="1000"/>
                                        <p:tgtEl>
                                          <p:spTgt spid="27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72">
                                            <p:txEl>
                                              <p:pRg st="4" end="4"/>
                                            </p:txEl>
                                          </p:spTgt>
                                        </p:tgtEl>
                                        <p:attrNameLst>
                                          <p:attrName>style.visibility</p:attrName>
                                        </p:attrNameLst>
                                      </p:cBhvr>
                                      <p:to>
                                        <p:strVal val="visible"/>
                                      </p:to>
                                    </p:set>
                                    <p:animEffect filter="fade" transition="in">
                                      <p:cBhvr>
                                        <p:cTn id="30" dur="1000"/>
                                        <p:tgtEl>
                                          <p:spTgt spid="27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272">
                                            <p:txEl>
                                              <p:pRg st="5" end="5"/>
                                            </p:txEl>
                                          </p:spTgt>
                                        </p:tgtEl>
                                        <p:attrNameLst>
                                          <p:attrName>style.visibility</p:attrName>
                                        </p:attrNameLst>
                                      </p:cBhvr>
                                      <p:to>
                                        <p:strVal val="visible"/>
                                      </p:to>
                                    </p:set>
                                    <p:animEffect filter="fade" transition="in">
                                      <p:cBhvr>
                                        <p:cTn id="35" dur="1000"/>
                                        <p:tgtEl>
                                          <p:spTgt spid="272">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2"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6. Teaching Sound Doctrine and Correcting False Teaching…"/>
          <p:cNvSpPr txBox="1"/>
          <p:nvPr>
            <p:ph type="body" idx="1"/>
          </p:nvPr>
        </p:nvSpPr>
        <p:spPr>
          <a:prstGeom prst="rect">
            <a:avLst/>
          </a:prstGeom>
        </p:spPr>
        <p:txBody>
          <a:bodyPr/>
          <a:lstStyle/>
          <a:p>
            <a:pPr>
              <a:defRPr b="1" u="sng"/>
            </a:pPr>
            <a:r>
              <a:t>6. Teaching Sound Doctrine and Correcting False Teaching</a:t>
            </a:r>
          </a:p>
          <a:p>
            <a:pPr/>
            <a:r>
              <a:rPr b="1"/>
              <a:t>Acts 20:29-31a:</a:t>
            </a:r>
            <a:r>
              <a:t> Paul warned: </a:t>
            </a:r>
            <a:r>
              <a:rPr i="1"/>
              <a:t>“I know that after my departure savage wolves will come in among you, not sparing the flock; and from among your own selves men will arise, speaking perverse things, to draw away the disciples after them. Therefore be on the alert…”</a:t>
            </a:r>
            <a:r>
              <a:t> NASB</a:t>
            </a:r>
          </a:p>
        </p:txBody>
      </p:sp>
      <p:sp>
        <p:nvSpPr>
          <p:cNvPr id="279" name="Loving Jesus By Tending His Sheep"/>
          <p:cNvSpPr txBox="1"/>
          <p:nvPr>
            <p:ph type="body" idx="21"/>
          </p:nvPr>
        </p:nvSpPr>
        <p:spPr>
          <a:xfrm>
            <a:off x="4030265" y="2511581"/>
            <a:ext cx="16323471" cy="944722"/>
          </a:xfrm>
          <a:prstGeom prst="rect">
            <a:avLst/>
          </a:prstGeom>
          <a:extLst>
            <a:ext uri="{C572A759-6A51-4108-AA02-DFA0A04FC94B}">
              <ma14:wrappingTextBoxFlag xmlns:ma14="http://schemas.microsoft.com/office/mac/drawingml/2011/main" val="1"/>
            </a:ext>
          </a:extLst>
        </p:spPr>
        <p:txBody>
          <a:bodyPr/>
          <a:lstStyle/>
          <a:p>
            <a:pPr/>
            <a:r>
              <a:t>Loving Jesus By Tending His Sheep</a:t>
            </a:r>
          </a:p>
        </p:txBody>
      </p:sp>
      <p:sp>
        <p:nvSpPr>
          <p:cNvPr id="280" name="Practical Application for Peter and the rest of us…"/>
          <p:cNvSpPr txBox="1"/>
          <p:nvPr>
            <p:ph type="title"/>
          </p:nvPr>
        </p:nvSpPr>
        <p:spPr>
          <a:xfrm>
            <a:off x="4030265" y="619125"/>
            <a:ext cx="16323470" cy="1983442"/>
          </a:xfrm>
          <a:prstGeom prst="rect">
            <a:avLst/>
          </a:prstGeom>
        </p:spPr>
        <p:txBody>
          <a:bodyPr/>
          <a:lstStyle>
            <a:lvl1pPr defTabSz="1926288">
              <a:defRPr spc="-132" sz="6636"/>
            </a:lvl1pPr>
          </a:lstStyle>
          <a:p>
            <a:pPr/>
            <a:r>
              <a:t>Practical Application for Peter and the rest of us…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8">
                                            <p:bg/>
                                          </p:spTgt>
                                        </p:tgtEl>
                                        <p:attrNameLst>
                                          <p:attrName>style.visibility</p:attrName>
                                        </p:attrNameLst>
                                      </p:cBhvr>
                                      <p:to>
                                        <p:strVal val="visible"/>
                                      </p:to>
                                    </p:set>
                                    <p:animEffect filter="fade" transition="in">
                                      <p:cBhvr>
                                        <p:cTn id="7" dur="1000"/>
                                        <p:tgtEl>
                                          <p:spTgt spid="27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78">
                                            <p:txEl>
                                              <p:pRg st="0" end="0"/>
                                            </p:txEl>
                                          </p:spTgt>
                                        </p:tgtEl>
                                        <p:attrNameLst>
                                          <p:attrName>style.visibility</p:attrName>
                                        </p:attrNameLst>
                                      </p:cBhvr>
                                      <p:to>
                                        <p:strVal val="visible"/>
                                      </p:to>
                                    </p:set>
                                    <p:animEffect filter="fade" transition="in">
                                      <p:cBhvr>
                                        <p:cTn id="10" dur="1000"/>
                                        <p:tgtEl>
                                          <p:spTgt spid="27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78">
                                            <p:txEl>
                                              <p:pRg st="1" end="1"/>
                                            </p:txEl>
                                          </p:spTgt>
                                        </p:tgtEl>
                                        <p:attrNameLst>
                                          <p:attrName>style.visibility</p:attrName>
                                        </p:attrNameLst>
                                      </p:cBhvr>
                                      <p:to>
                                        <p:strVal val="visible"/>
                                      </p:to>
                                    </p:set>
                                    <p:animEffect filter="fade" transition="in">
                                      <p:cBhvr>
                                        <p:cTn id="15" dur="1000"/>
                                        <p:tgtEl>
                                          <p:spTgt spid="27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6. Teaching Sound Doctrine and Correcting False Teaching…"/>
          <p:cNvSpPr txBox="1"/>
          <p:nvPr>
            <p:ph type="body" idx="1"/>
          </p:nvPr>
        </p:nvSpPr>
        <p:spPr>
          <a:prstGeom prst="rect">
            <a:avLst/>
          </a:prstGeom>
        </p:spPr>
        <p:txBody>
          <a:bodyPr/>
          <a:lstStyle/>
          <a:p>
            <a:pPr>
              <a:defRPr b="1" u="sng"/>
            </a:pPr>
            <a:r>
              <a:t>6. Teaching Sound Doctrine and Correcting False Teaching</a:t>
            </a:r>
          </a:p>
          <a:p>
            <a:pPr/>
            <a:r>
              <a:rPr b="1"/>
              <a:t>2 Peter 2:1-3: </a:t>
            </a:r>
            <a:r>
              <a:t>“1 But false prophets also arose among the people, just as there will also be false teachers among you, who will secretly introduce destructive heresies, even denying the Master who bought them, bringing swift destruction upon themselves. 2 Many will follow their sensuality, and because of them the way of the truth will be maligned; 3 and in their greed they will exploit you with false words; their judgment from long ago is not idle, and their destruction is not asleep.” NASB</a:t>
            </a:r>
          </a:p>
          <a:p>
            <a:pPr>
              <a:defRPr b="1" i="1" u="sng"/>
            </a:pPr>
            <a:r>
              <a:t>Peter warns against false teachers who will bring destructive heresies, urging believers to stay vigilant and faithful to the truth.</a:t>
            </a:r>
          </a:p>
        </p:txBody>
      </p:sp>
      <p:sp>
        <p:nvSpPr>
          <p:cNvPr id="285" name="Loving Jesus By Tending His Sheep"/>
          <p:cNvSpPr txBox="1"/>
          <p:nvPr>
            <p:ph type="body" idx="21"/>
          </p:nvPr>
        </p:nvSpPr>
        <p:spPr>
          <a:xfrm>
            <a:off x="4030265" y="2511581"/>
            <a:ext cx="16323471" cy="944722"/>
          </a:xfrm>
          <a:prstGeom prst="rect">
            <a:avLst/>
          </a:prstGeom>
          <a:extLst>
            <a:ext uri="{C572A759-6A51-4108-AA02-DFA0A04FC94B}">
              <ma14:wrappingTextBoxFlag xmlns:ma14="http://schemas.microsoft.com/office/mac/drawingml/2011/main" val="1"/>
            </a:ext>
          </a:extLst>
        </p:spPr>
        <p:txBody>
          <a:bodyPr/>
          <a:lstStyle/>
          <a:p>
            <a:pPr/>
            <a:r>
              <a:t>Loving Jesus By Tending His Sheep</a:t>
            </a:r>
          </a:p>
        </p:txBody>
      </p:sp>
      <p:sp>
        <p:nvSpPr>
          <p:cNvPr id="286" name="Practical Application for Peter and the rest of us…"/>
          <p:cNvSpPr txBox="1"/>
          <p:nvPr>
            <p:ph type="title"/>
          </p:nvPr>
        </p:nvSpPr>
        <p:spPr>
          <a:xfrm>
            <a:off x="4030265" y="619125"/>
            <a:ext cx="16323470" cy="1983442"/>
          </a:xfrm>
          <a:prstGeom prst="rect">
            <a:avLst/>
          </a:prstGeom>
        </p:spPr>
        <p:txBody>
          <a:bodyPr/>
          <a:lstStyle>
            <a:lvl1pPr defTabSz="1926288">
              <a:defRPr spc="-132" sz="6636"/>
            </a:lvl1pPr>
          </a:lstStyle>
          <a:p>
            <a:pPr/>
            <a:r>
              <a:t>Practical Application for Peter and the rest of us…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4">
                                            <p:txEl>
                                              <p:pRg st="1" end="1"/>
                                            </p:txEl>
                                          </p:spTgt>
                                        </p:tgtEl>
                                        <p:attrNameLst>
                                          <p:attrName>style.visibility</p:attrName>
                                        </p:attrNameLst>
                                      </p:cBhvr>
                                      <p:to>
                                        <p:strVal val="visible"/>
                                      </p:to>
                                    </p:set>
                                    <p:animEffect filter="fade" transition="in">
                                      <p:cBhvr>
                                        <p:cTn id="7" dur="1000"/>
                                        <p:tgtEl>
                                          <p:spTgt spid="28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84">
                                            <p:txEl>
                                              <p:pRg st="2" end="2"/>
                                            </p:txEl>
                                          </p:spTgt>
                                        </p:tgtEl>
                                        <p:attrNameLst>
                                          <p:attrName>style.visibility</p:attrName>
                                        </p:attrNameLst>
                                      </p:cBhvr>
                                      <p:to>
                                        <p:strVal val="visible"/>
                                      </p:to>
                                    </p:set>
                                    <p:animEffect filter="fade" transition="in">
                                      <p:cBhvr>
                                        <p:cTn id="12" dur="1000"/>
                                        <p:tgtEl>
                                          <p:spTgt spid="28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4"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7. Restoring Those Who Have Fallen Away…"/>
          <p:cNvSpPr txBox="1"/>
          <p:nvPr>
            <p:ph type="body" idx="1"/>
          </p:nvPr>
        </p:nvSpPr>
        <p:spPr>
          <a:prstGeom prst="rect">
            <a:avLst/>
          </a:prstGeom>
        </p:spPr>
        <p:txBody>
          <a:bodyPr/>
          <a:lstStyle/>
          <a:p>
            <a:pPr marL="512063" indent="-512063" defTabSz="2340805">
              <a:spcBef>
                <a:spcPts val="4300"/>
              </a:spcBef>
              <a:defRPr b="1" sz="4032" u="sng"/>
            </a:pPr>
            <a:r>
              <a:t>7. Restoring Those Who Have Fallen Away</a:t>
            </a:r>
          </a:p>
          <a:p>
            <a:pPr marL="512063" indent="-512063" defTabSz="2340805">
              <a:spcBef>
                <a:spcPts val="4300"/>
              </a:spcBef>
              <a:defRPr sz="4032"/>
            </a:pPr>
            <a:r>
              <a:t>Shepherding includes restoring those who have wandered away from the faith and guiding them back to the truth.</a:t>
            </a:r>
          </a:p>
          <a:p>
            <a:pPr marL="512063" indent="-512063" defTabSz="2340805">
              <a:spcBef>
                <a:spcPts val="4300"/>
              </a:spcBef>
              <a:defRPr sz="4032"/>
            </a:pPr>
            <a:r>
              <a:rPr b="1"/>
              <a:t>Galatians 6:1:</a:t>
            </a:r>
            <a:r>
              <a:t> "Brethren, even if anyone is caught in any trespass, you who are spiritual, restore such a one in a spirit of gentleness; each one looking to yourself, so that you too will not be tempted. 2 Bear one another’s burdens, and thereby fulfill the law of Christ.” NASB</a:t>
            </a:r>
          </a:p>
          <a:p>
            <a:pPr marL="512063" indent="-512063" defTabSz="2340805">
              <a:spcBef>
                <a:spcPts val="4300"/>
              </a:spcBef>
              <a:defRPr sz="4032"/>
            </a:pPr>
            <a:r>
              <a:rPr b="1"/>
              <a:t>James 5:19-20:</a:t>
            </a:r>
            <a:r>
              <a:t> “19 My brethren, if any among you strays from the truth and one turns him back, 20 let him know that he who turns a sinner from the error of his way will save his soul from death and will cover a multitude of sins.” NASB</a:t>
            </a:r>
          </a:p>
        </p:txBody>
      </p:sp>
      <p:sp>
        <p:nvSpPr>
          <p:cNvPr id="291" name="Loving Jesus By Tending His Sheep"/>
          <p:cNvSpPr txBox="1"/>
          <p:nvPr>
            <p:ph type="body" idx="21"/>
          </p:nvPr>
        </p:nvSpPr>
        <p:spPr>
          <a:xfrm>
            <a:off x="4030265" y="2511581"/>
            <a:ext cx="16323471" cy="944722"/>
          </a:xfrm>
          <a:prstGeom prst="rect">
            <a:avLst/>
          </a:prstGeom>
          <a:extLst>
            <a:ext uri="{C572A759-6A51-4108-AA02-DFA0A04FC94B}">
              <ma14:wrappingTextBoxFlag xmlns:ma14="http://schemas.microsoft.com/office/mac/drawingml/2011/main" val="1"/>
            </a:ext>
          </a:extLst>
        </p:spPr>
        <p:txBody>
          <a:bodyPr/>
          <a:lstStyle/>
          <a:p>
            <a:pPr/>
            <a:r>
              <a:t>Loving Jesus By Tending His Sheep</a:t>
            </a:r>
          </a:p>
        </p:txBody>
      </p:sp>
      <p:sp>
        <p:nvSpPr>
          <p:cNvPr id="292" name="Practical Application for Peter and the rest of us…"/>
          <p:cNvSpPr txBox="1"/>
          <p:nvPr>
            <p:ph type="title"/>
          </p:nvPr>
        </p:nvSpPr>
        <p:spPr>
          <a:xfrm>
            <a:off x="4030265" y="619125"/>
            <a:ext cx="16323470" cy="1983442"/>
          </a:xfrm>
          <a:prstGeom prst="rect">
            <a:avLst/>
          </a:prstGeom>
        </p:spPr>
        <p:txBody>
          <a:bodyPr/>
          <a:lstStyle>
            <a:lvl1pPr defTabSz="1926288">
              <a:defRPr spc="-132" sz="6636"/>
            </a:lvl1pPr>
          </a:lstStyle>
          <a:p>
            <a:pPr/>
            <a:r>
              <a:t>Practical Application for Peter and the rest of us…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0">
                                            <p:bg/>
                                          </p:spTgt>
                                        </p:tgtEl>
                                        <p:attrNameLst>
                                          <p:attrName>style.visibility</p:attrName>
                                        </p:attrNameLst>
                                      </p:cBhvr>
                                      <p:to>
                                        <p:strVal val="visible"/>
                                      </p:to>
                                    </p:set>
                                    <p:animEffect filter="fade" transition="in">
                                      <p:cBhvr>
                                        <p:cTn id="7" dur="1000"/>
                                        <p:tgtEl>
                                          <p:spTgt spid="29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90">
                                            <p:txEl>
                                              <p:pRg st="0" end="0"/>
                                            </p:txEl>
                                          </p:spTgt>
                                        </p:tgtEl>
                                        <p:attrNameLst>
                                          <p:attrName>style.visibility</p:attrName>
                                        </p:attrNameLst>
                                      </p:cBhvr>
                                      <p:to>
                                        <p:strVal val="visible"/>
                                      </p:to>
                                    </p:set>
                                    <p:animEffect filter="fade" transition="in">
                                      <p:cBhvr>
                                        <p:cTn id="10" dur="1000"/>
                                        <p:tgtEl>
                                          <p:spTgt spid="29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90">
                                            <p:txEl>
                                              <p:pRg st="1" end="1"/>
                                            </p:txEl>
                                          </p:spTgt>
                                        </p:tgtEl>
                                        <p:attrNameLst>
                                          <p:attrName>style.visibility</p:attrName>
                                        </p:attrNameLst>
                                      </p:cBhvr>
                                      <p:to>
                                        <p:strVal val="visible"/>
                                      </p:to>
                                    </p:set>
                                    <p:animEffect filter="fade" transition="in">
                                      <p:cBhvr>
                                        <p:cTn id="15" dur="1000"/>
                                        <p:tgtEl>
                                          <p:spTgt spid="29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90">
                                            <p:txEl>
                                              <p:pRg st="2" end="2"/>
                                            </p:txEl>
                                          </p:spTgt>
                                        </p:tgtEl>
                                        <p:attrNameLst>
                                          <p:attrName>style.visibility</p:attrName>
                                        </p:attrNameLst>
                                      </p:cBhvr>
                                      <p:to>
                                        <p:strVal val="visible"/>
                                      </p:to>
                                    </p:set>
                                    <p:animEffect filter="fade" transition="in">
                                      <p:cBhvr>
                                        <p:cTn id="20" dur="1000"/>
                                        <p:tgtEl>
                                          <p:spTgt spid="29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90">
                                            <p:txEl>
                                              <p:pRg st="3" end="3"/>
                                            </p:txEl>
                                          </p:spTgt>
                                        </p:tgtEl>
                                        <p:attrNameLst>
                                          <p:attrName>style.visibility</p:attrName>
                                        </p:attrNameLst>
                                      </p:cBhvr>
                                      <p:to>
                                        <p:strVal val="visible"/>
                                      </p:to>
                                    </p:set>
                                    <p:animEffect filter="fade" transition="in">
                                      <p:cBhvr>
                                        <p:cTn id="25" dur="1000"/>
                                        <p:tgtEl>
                                          <p:spTgt spid="29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0"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7. Restoring Those Who Have Fallen Away…"/>
          <p:cNvSpPr txBox="1"/>
          <p:nvPr>
            <p:ph type="body" idx="1"/>
          </p:nvPr>
        </p:nvSpPr>
        <p:spPr>
          <a:prstGeom prst="rect">
            <a:avLst/>
          </a:prstGeom>
        </p:spPr>
        <p:txBody>
          <a:bodyPr/>
          <a:lstStyle/>
          <a:p>
            <a:pPr>
              <a:defRPr b="1" u="sng"/>
            </a:pPr>
            <a:r>
              <a:t>7. Restoring Those Who Have Fallen Away</a:t>
            </a:r>
          </a:p>
          <a:p>
            <a:pPr>
              <a:defRPr b="1"/>
            </a:pPr>
            <a:r>
              <a:t>*The Parable of the Lost Sheep (Luke 15:3-7)</a:t>
            </a:r>
          </a:p>
          <a:p>
            <a:pPr/>
            <a:r>
              <a:rPr i="1"/>
              <a:t>"What man of you, having a hundred sheep, if he loses one of them, does not leave the ninety-nine in the open country, and go after the one that is lost, until he finds it?"</a:t>
            </a:r>
            <a:r>
              <a:t> </a:t>
            </a:r>
            <a:r>
              <a:rPr b="1"/>
              <a:t>(Luke 15:4)</a:t>
            </a:r>
          </a:p>
          <a:p>
            <a:pPr/>
            <a:r>
              <a:rPr b="1" i="1">
                <a:solidFill>
                  <a:srgbClr val="00A2FF"/>
                </a:solidFill>
              </a:rPr>
              <a:t>Remember back to Ezekiel’s prophecy</a:t>
            </a:r>
            <a:r>
              <a:t>, God promises to "search for my sheep" </a:t>
            </a:r>
            <a:r>
              <a:rPr b="1"/>
              <a:t>(Ezekiel 34:11)</a:t>
            </a:r>
            <a:r>
              <a:t>, is a clear indication that the shepherd must actively pursue lost sheep, just as God seeks out His people.</a:t>
            </a:r>
          </a:p>
        </p:txBody>
      </p:sp>
      <p:sp>
        <p:nvSpPr>
          <p:cNvPr id="297" name="Loving Jesus By Tending His Sheep"/>
          <p:cNvSpPr txBox="1"/>
          <p:nvPr>
            <p:ph type="body" idx="21"/>
          </p:nvPr>
        </p:nvSpPr>
        <p:spPr>
          <a:xfrm>
            <a:off x="4030265" y="2511581"/>
            <a:ext cx="16323471" cy="944722"/>
          </a:xfrm>
          <a:prstGeom prst="rect">
            <a:avLst/>
          </a:prstGeom>
          <a:extLst>
            <a:ext uri="{C572A759-6A51-4108-AA02-DFA0A04FC94B}">
              <ma14:wrappingTextBoxFlag xmlns:ma14="http://schemas.microsoft.com/office/mac/drawingml/2011/main" val="1"/>
            </a:ext>
          </a:extLst>
        </p:spPr>
        <p:txBody>
          <a:bodyPr/>
          <a:lstStyle/>
          <a:p>
            <a:pPr/>
            <a:r>
              <a:t>Loving Jesus By Tending His Sheep</a:t>
            </a:r>
          </a:p>
        </p:txBody>
      </p:sp>
      <p:sp>
        <p:nvSpPr>
          <p:cNvPr id="298" name="Practical Application for Peter and the rest of us…"/>
          <p:cNvSpPr txBox="1"/>
          <p:nvPr>
            <p:ph type="title"/>
          </p:nvPr>
        </p:nvSpPr>
        <p:spPr>
          <a:xfrm>
            <a:off x="4030265" y="619125"/>
            <a:ext cx="16323470" cy="1983442"/>
          </a:xfrm>
          <a:prstGeom prst="rect">
            <a:avLst/>
          </a:prstGeom>
        </p:spPr>
        <p:txBody>
          <a:bodyPr/>
          <a:lstStyle>
            <a:lvl1pPr defTabSz="1926288">
              <a:defRPr spc="-132" sz="6636"/>
            </a:lvl1pPr>
          </a:lstStyle>
          <a:p>
            <a:pPr/>
            <a:r>
              <a:t>Practical Application for Peter and the rest of us…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6">
                                            <p:txEl>
                                              <p:pRg st="1" end="1"/>
                                            </p:txEl>
                                          </p:spTgt>
                                        </p:tgtEl>
                                        <p:attrNameLst>
                                          <p:attrName>style.visibility</p:attrName>
                                        </p:attrNameLst>
                                      </p:cBhvr>
                                      <p:to>
                                        <p:strVal val="visible"/>
                                      </p:to>
                                    </p:set>
                                    <p:animEffect filter="fade" transition="in">
                                      <p:cBhvr>
                                        <p:cTn id="7" dur="1000"/>
                                        <p:tgtEl>
                                          <p:spTgt spid="29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6">
                                            <p:txEl>
                                              <p:pRg st="2" end="2"/>
                                            </p:txEl>
                                          </p:spTgt>
                                        </p:tgtEl>
                                        <p:attrNameLst>
                                          <p:attrName>style.visibility</p:attrName>
                                        </p:attrNameLst>
                                      </p:cBhvr>
                                      <p:to>
                                        <p:strVal val="visible"/>
                                      </p:to>
                                    </p:set>
                                    <p:animEffect filter="fade" transition="in">
                                      <p:cBhvr>
                                        <p:cTn id="12" dur="1000"/>
                                        <p:tgtEl>
                                          <p:spTgt spid="29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96">
                                            <p:txEl>
                                              <p:pRg st="3" end="3"/>
                                            </p:txEl>
                                          </p:spTgt>
                                        </p:tgtEl>
                                        <p:attrNameLst>
                                          <p:attrName>style.visibility</p:attrName>
                                        </p:attrNameLst>
                                      </p:cBhvr>
                                      <p:to>
                                        <p:strVal val="visible"/>
                                      </p:to>
                                    </p:set>
                                    <p:animEffect filter="fade" transition="in">
                                      <p:cBhvr>
                                        <p:cTn id="17" dur="1000"/>
                                        <p:tgtEl>
                                          <p:spTgt spid="29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6"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Peter’s fulfillment of the command to &quot;tend my lambs, shepherd my sheep&quot; involved spiritually feeding, guiding, and protecting the church.…"/>
          <p:cNvSpPr txBox="1"/>
          <p:nvPr>
            <p:ph type="body" idx="1"/>
          </p:nvPr>
        </p:nvSpPr>
        <p:spPr>
          <a:xfrm>
            <a:off x="4030265" y="3549390"/>
            <a:ext cx="16323470" cy="9542478"/>
          </a:xfrm>
          <a:prstGeom prst="rect">
            <a:avLst/>
          </a:prstGeom>
        </p:spPr>
        <p:txBody>
          <a:bodyPr/>
          <a:lstStyle/>
          <a:p>
            <a:pPr marL="531090" indent="-531090">
              <a:lnSpc>
                <a:spcPct val="120000"/>
              </a:lnSpc>
              <a:defRPr sz="4600"/>
            </a:pPr>
            <a:r>
              <a:t>Peter’s fulfillment of the command to "tend my lambs, shepherd my sheep" involved spiritually </a:t>
            </a:r>
            <a:r>
              <a:rPr b="1"/>
              <a:t>feeding</a:t>
            </a:r>
            <a:r>
              <a:t>, </a:t>
            </a:r>
            <a:r>
              <a:rPr b="1"/>
              <a:t>guiding</a:t>
            </a:r>
            <a:r>
              <a:t>, and </a:t>
            </a:r>
            <a:r>
              <a:rPr b="1"/>
              <a:t>protecting</a:t>
            </a:r>
            <a:r>
              <a:t> the church. </a:t>
            </a:r>
          </a:p>
          <a:p>
            <a:pPr marL="531090" indent="-531090">
              <a:lnSpc>
                <a:spcPct val="120000"/>
              </a:lnSpc>
              <a:defRPr sz="4600"/>
            </a:pPr>
            <a:r>
              <a:t>This included preaching the gospel, teaching sound doctrine, caring for the flock, encouraging believers, praying for them, and restoring those who strayed. </a:t>
            </a:r>
          </a:p>
          <a:p>
            <a:pPr marL="531090" indent="-531090">
              <a:lnSpc>
                <a:spcPct val="120000"/>
              </a:lnSpc>
              <a:defRPr sz="4600"/>
            </a:pPr>
            <a:r>
              <a:t>His leadership would be characterized by servant-hearted humility, strength in times of trial, and a deep commitment to the spiritual health of the community of believers.</a:t>
            </a:r>
          </a:p>
        </p:txBody>
      </p:sp>
      <p:sp>
        <p:nvSpPr>
          <p:cNvPr id="303" name="Loving Jesus By Tending His Sheep"/>
          <p:cNvSpPr txBox="1"/>
          <p:nvPr>
            <p:ph type="body" idx="21"/>
          </p:nvPr>
        </p:nvSpPr>
        <p:spPr>
          <a:xfrm>
            <a:off x="4030265" y="1969002"/>
            <a:ext cx="16323471" cy="944721"/>
          </a:xfrm>
          <a:prstGeom prst="rect">
            <a:avLst/>
          </a:prstGeom>
          <a:extLst>
            <a:ext uri="{C572A759-6A51-4108-AA02-DFA0A04FC94B}">
              <ma14:wrappingTextBoxFlag xmlns:ma14="http://schemas.microsoft.com/office/mac/drawingml/2011/main" val="1"/>
            </a:ext>
          </a:extLst>
        </p:spPr>
        <p:txBody>
          <a:bodyPr/>
          <a:lstStyle/>
          <a:p>
            <a:pPr/>
            <a:r>
              <a:t>Loving Jesus By Tending His Sheep</a:t>
            </a:r>
          </a:p>
        </p:txBody>
      </p:sp>
      <p:sp>
        <p:nvSpPr>
          <p:cNvPr id="304" name="Loving Jesus - Shepherding Well"/>
          <p:cNvSpPr txBox="1"/>
          <p:nvPr>
            <p:ph type="title"/>
          </p:nvPr>
        </p:nvSpPr>
        <p:spPr>
          <a:xfrm>
            <a:off x="4030265" y="619125"/>
            <a:ext cx="16323470" cy="1983442"/>
          </a:xfrm>
          <a:prstGeom prst="rect">
            <a:avLst/>
          </a:prstGeom>
        </p:spPr>
        <p:txBody>
          <a:bodyPr/>
          <a:lstStyle/>
          <a:p>
            <a:pPr/>
            <a:r>
              <a:t>Loving Jesus - Shepherding Well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lt" backwards="0">
                                    <p:tmAbs val="0"/>
                                  </p:iterate>
                                  <p:childTnLst>
                                    <p:set>
                                      <p:cBhvr>
                                        <p:cTn id="6" fill="hold"/>
                                        <p:tgtEl>
                                          <p:spTgt spid="302"/>
                                        </p:tgtEl>
                                        <p:attrNameLst>
                                          <p:attrName>style.visibility</p:attrName>
                                        </p:attrNameLst>
                                      </p:cBhvr>
                                      <p:to>
                                        <p:strVal val="visible"/>
                                      </p:to>
                                    </p:set>
                                    <p:anim calcmode="lin" valueType="num">
                                      <p:cBhvr>
                                        <p:cTn id="7" dur="5000" fill="hold"/>
                                        <p:tgtEl>
                                          <p:spTgt spid="302"/>
                                        </p:tgtEl>
                                        <p:attrNameLst>
                                          <p:attrName>ppt_x</p:attrName>
                                        </p:attrNameLst>
                                      </p:cBhvr>
                                      <p:tavLst>
                                        <p:tav tm="0">
                                          <p:val>
                                            <p:strVal val="#ppt_x"/>
                                          </p:val>
                                        </p:tav>
                                        <p:tav tm="100000">
                                          <p:val>
                                            <p:strVal val="#ppt_x"/>
                                          </p:val>
                                        </p:tav>
                                      </p:tavLst>
                                    </p:anim>
                                    <p:anim calcmode="lin" valueType="num">
                                      <p:cBhvr>
                                        <p:cTn id="8" dur="5000" fill="hold"/>
                                        <p:tgtEl>
                                          <p:spTgt spid="3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2"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Do You Love Me?"/>
          <p:cNvSpPr txBox="1"/>
          <p:nvPr>
            <p:ph type="title"/>
          </p:nvPr>
        </p:nvSpPr>
        <p:spPr>
          <a:prstGeom prst="rect">
            <a:avLst/>
          </a:prstGeom>
        </p:spPr>
        <p:txBody>
          <a:bodyPr/>
          <a:lstStyle/>
          <a:p>
            <a:pPr/>
            <a:r>
              <a:t>Do You Love Me?</a:t>
            </a:r>
          </a:p>
        </p:txBody>
      </p:sp>
      <p:sp>
        <p:nvSpPr>
          <p:cNvPr id="209" name="John 21:15-17"/>
          <p:cNvSpPr txBox="1"/>
          <p:nvPr>
            <p:ph type="body" sz="quarter" idx="1"/>
          </p:nvPr>
        </p:nvSpPr>
        <p:spPr>
          <a:prstGeom prst="rect">
            <a:avLst/>
          </a:prstGeom>
        </p:spPr>
        <p:txBody>
          <a:bodyPr/>
          <a:lstStyle/>
          <a:p>
            <a:pPr/>
            <a:r>
              <a:t>John 21:15-17</a:t>
            </a:r>
          </a:p>
        </p:txBody>
      </p:sp>
    </p:spTree>
  </p:cSld>
  <p:clrMapOvr>
    <a:masterClrMapping/>
  </p:clrMapOvr>
  <mc:AlternateContent xmlns:mc="http://schemas.openxmlformats.org/markup-compatibility/2006">
    <mc:Choice xmlns:p14="http://schemas.microsoft.com/office/powerpoint/2010/main" Requires="p14">
      <p:transition spd="slow" advClick="1" p14:dur="2000">
        <p14:flip dir="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John 14:15 “If you love Me, you will keep My commandments.”…"/>
          <p:cNvSpPr txBox="1"/>
          <p:nvPr>
            <p:ph type="body" idx="1"/>
          </p:nvPr>
        </p:nvSpPr>
        <p:spPr>
          <a:xfrm>
            <a:off x="3732699" y="3293957"/>
            <a:ext cx="16918602" cy="10093350"/>
          </a:xfrm>
          <a:prstGeom prst="rect">
            <a:avLst/>
          </a:prstGeom>
        </p:spPr>
        <p:txBody>
          <a:bodyPr/>
          <a:lstStyle/>
          <a:p>
            <a:pPr marL="516193" indent="-516193">
              <a:lnSpc>
                <a:spcPct val="100000"/>
              </a:lnSpc>
            </a:pPr>
            <a:r>
              <a:rPr b="1"/>
              <a:t>John 14:15</a:t>
            </a:r>
            <a:r>
              <a:t> “If you love Me, you will keep My commandments.”</a:t>
            </a:r>
          </a:p>
          <a:p>
            <a:pPr marL="516193" indent="-516193">
              <a:lnSpc>
                <a:spcPct val="100000"/>
              </a:lnSpc>
            </a:pPr>
            <a:r>
              <a:rPr b="1"/>
              <a:t>John 15:14</a:t>
            </a:r>
            <a:r>
              <a:t> “You are My friends if you do what I command you.”</a:t>
            </a:r>
          </a:p>
          <a:p>
            <a:pPr marL="516193" indent="-516193">
              <a:lnSpc>
                <a:spcPct val="100000"/>
              </a:lnSpc>
            </a:pPr>
            <a:r>
              <a:rPr b="1"/>
              <a:t>John 3:16</a:t>
            </a:r>
            <a:r>
              <a:t> “For God so loved the world, that He gave His only begotten Son, that whoever believes in Him shall not perish, but have eternal life.”</a:t>
            </a:r>
          </a:p>
          <a:p>
            <a:pPr marL="516193" indent="-516193">
              <a:lnSpc>
                <a:spcPct val="100000"/>
              </a:lnSpc>
            </a:pPr>
            <a:r>
              <a:rPr b="1"/>
              <a:t>Mark 16:15-16</a:t>
            </a:r>
            <a:r>
              <a:t> “And He said to them, “Go into all the world and preach the gospel to all creation. He who has believed and has been baptized shall be saved; but he who has disbelieved shall be condemned.”</a:t>
            </a:r>
          </a:p>
          <a:p>
            <a:pPr marL="516193" indent="-516193">
              <a:lnSpc>
                <a:spcPct val="100000"/>
              </a:lnSpc>
            </a:pPr>
            <a:r>
              <a:rPr b="1"/>
              <a:t>Acts 22:16</a:t>
            </a:r>
            <a:r>
              <a:t> “Now why do you delay? Get up and be baptized, and wash away your sins, calling on His name.’”</a:t>
            </a:r>
          </a:p>
        </p:txBody>
      </p:sp>
      <p:sp>
        <p:nvSpPr>
          <p:cNvPr id="309" name="How Can You Show I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How Can You Show It?</a:t>
            </a:r>
          </a:p>
        </p:txBody>
      </p:sp>
      <p:sp>
        <p:nvSpPr>
          <p:cNvPr id="310" name="Do You Love Jesus?"/>
          <p:cNvSpPr txBox="1"/>
          <p:nvPr>
            <p:ph type="title"/>
          </p:nvPr>
        </p:nvSpPr>
        <p:spPr>
          <a:prstGeom prst="rect">
            <a:avLst/>
          </a:prstGeom>
        </p:spPr>
        <p:txBody>
          <a:bodyPr/>
          <a:lstStyle/>
          <a:p>
            <a:pPr/>
            <a:r>
              <a:t>Do You Love Jesus?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hueOff val="-78595"/>
            <a:satOff val="12505"/>
            <a:lumOff val="13871"/>
          </a:schemeClr>
        </a:solidFill>
      </p:bgPr>
    </p:bg>
    <p:spTree>
      <p:nvGrpSpPr>
        <p:cNvPr id="1" name=""/>
        <p:cNvGrpSpPr/>
        <p:nvPr/>
      </p:nvGrpSpPr>
      <p:grpSpPr>
        <a:xfrm>
          <a:off x="0" y="0"/>
          <a:ext cx="0" cy="0"/>
          <a:chOff x="0" y="0"/>
          <a:chExt cx="0" cy="0"/>
        </a:xfrm>
      </p:grpSpPr>
      <p:pic>
        <p:nvPicPr>
          <p:cNvPr id="312" name="Water_Relax.mp4" descr="Water_Relax.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1"/>
            <a:ext cx="24384000" cy="13716001"/>
          </a:xfrm>
          <a:prstGeom prst="rect">
            <a:avLst/>
          </a:prstGeom>
          <a:ln w="12700">
            <a:miter lim="400000"/>
          </a:ln>
        </p:spPr>
      </p:pic>
      <p:pic>
        <p:nvPicPr>
          <p:cNvPr id="313" name="Image" descr="Image"/>
          <p:cNvPicPr>
            <a:picLocks noChangeAspect="1"/>
          </p:cNvPicPr>
          <p:nvPr/>
        </p:nvPicPr>
        <p:blipFill>
          <a:blip r:embed="rId5">
            <a:extLst/>
          </a:blip>
          <a:stretch>
            <a:fillRect/>
          </a:stretch>
        </p:blipFill>
        <p:spPr>
          <a:xfrm>
            <a:off x="3048000" y="9274537"/>
            <a:ext cx="18288000" cy="5010412"/>
          </a:xfrm>
          <a:prstGeom prst="rect">
            <a:avLst/>
          </a:prstGeom>
          <a:ln w="12700">
            <a:miter lim="400000"/>
          </a:ln>
        </p:spPr>
      </p:pic>
      <p:pic>
        <p:nvPicPr>
          <p:cNvPr id="314" name="pasted-movie.png" descr="pasted-movie.png"/>
          <p:cNvPicPr>
            <a:picLocks noChangeAspect="1"/>
          </p:cNvPicPr>
          <p:nvPr/>
        </p:nvPicPr>
        <p:blipFill>
          <a:blip r:embed="rId6">
            <a:extLst/>
          </a:blip>
          <a:stretch>
            <a:fillRect/>
          </a:stretch>
        </p:blipFill>
        <p:spPr>
          <a:xfrm>
            <a:off x="71200" y="3149746"/>
            <a:ext cx="24241600" cy="2351997"/>
          </a:xfrm>
          <a:prstGeom prst="rect">
            <a:avLst/>
          </a:prstGeom>
          <a:ln w="12700">
            <a:miter lim="400000"/>
          </a:ln>
        </p:spPr>
      </p:pic>
      <p:sp>
        <p:nvSpPr>
          <p:cNvPr id="315" name="ALEXANDERCHURCHOFCHRIST.COM"/>
          <p:cNvSpPr txBox="1"/>
          <p:nvPr/>
        </p:nvSpPr>
        <p:spPr>
          <a:xfrm>
            <a:off x="5331699" y="5289929"/>
            <a:ext cx="13720602" cy="838201"/>
          </a:xfrm>
          <a:prstGeom prst="rect">
            <a:avLst/>
          </a:prstGeom>
          <a:ln w="12700">
            <a:miter lim="400000"/>
          </a:ln>
          <a:effectLst>
            <a:outerShdw sx="100000" sy="100000" kx="0" ky="0" algn="b" rotWithShape="0" blurRad="203200" dist="79218"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sz="5000">
                <a:solidFill>
                  <a:srgbClr val="FFFFFF"/>
                </a:solidFill>
                <a:latin typeface="Gill Sans"/>
                <a:ea typeface="Gill Sans"/>
                <a:cs typeface="Gill Sans"/>
                <a:sym typeface="Gill Sans"/>
              </a:defRPr>
            </a:pPr>
            <a:r>
              <a:rPr u="sng">
                <a:hlinkClick r:id="rId7" invalidUrl="" action="" tgtFrame="" tooltip="" history="1" highlightClick="0" endSnd="0"/>
              </a:rPr>
              <a:t>ALEXANDERCHURCHOFCHRIST.COM</a:t>
            </a:r>
            <a:r>
              <a:t> </a:t>
            </a:r>
          </a:p>
        </p:txBody>
      </p:sp>
      <p:sp>
        <p:nvSpPr>
          <p:cNvPr id="316" name="You Are Welcome At Any And All of Our Services!"/>
          <p:cNvSpPr txBox="1"/>
          <p:nvPr/>
        </p:nvSpPr>
        <p:spPr>
          <a:xfrm>
            <a:off x="450158" y="7417105"/>
            <a:ext cx="10712322" cy="4412457"/>
          </a:xfrm>
          <a:prstGeom prst="rect">
            <a:avLst/>
          </a:prstGeom>
          <a:ln w="12700"/>
          <a:effectLst>
            <a:outerShdw sx="100000" sy="100000" kx="0" ky="0" algn="b" rotWithShape="0" blurRad="190500" dist="101600" dir="0">
              <a:srgbClr val="424242"/>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defTabSz="821531">
              <a:lnSpc>
                <a:spcPct val="100000"/>
              </a:lnSpc>
              <a:spcBef>
                <a:spcPts val="2300"/>
              </a:spcBef>
              <a:buClr>
                <a:srgbClr val="FFFFFF"/>
              </a:buClr>
              <a:defRPr b="1" spc="-121" sz="9200">
                <a:solidFill>
                  <a:srgbClr val="FFFFFF"/>
                </a:solidFill>
                <a:effectLst>
                  <a:outerShdw sx="100000" sy="100000" kx="0" ky="0" algn="b" rotWithShape="0" blurRad="63500" dist="0" dir="3600000">
                    <a:srgbClr val="000000">
                      <a:alpha val="70000"/>
                    </a:srgbClr>
                  </a:outerShdw>
                </a:effectLst>
                <a:uFill>
                  <a:solidFill>
                    <a:srgbClr val="FFFFFF"/>
                  </a:solidFill>
                </a:uFill>
                <a:latin typeface="Century Gothic"/>
                <a:ea typeface="Century Gothic"/>
                <a:cs typeface="Century Gothic"/>
                <a:sym typeface="Century Gothic"/>
              </a:defRPr>
            </a:lvl1pPr>
          </a:lstStyle>
          <a:p>
            <a:pPr>
              <a:defRPr>
                <a:effectLst/>
                <a:uFillTx/>
              </a:defRPr>
            </a:pPr>
            <a:r>
              <a:rPr>
                <a:effectLst>
                  <a:outerShdw sx="100000" sy="100000" kx="0" ky="0" algn="b" rotWithShape="0" blurRad="63500" dist="0" dir="3600000">
                    <a:srgbClr val="000000">
                      <a:alpha val="70000"/>
                    </a:srgbClr>
                  </a:outerShdw>
                </a:effectLst>
                <a:uFill>
                  <a:solidFill>
                    <a:srgbClr val="FFFFFF"/>
                  </a:solidFill>
                </a:uFill>
              </a:rPr>
              <a:t>You Are Welcome At Any And All of Our Services!</a:t>
            </a:r>
          </a:p>
        </p:txBody>
      </p:sp>
      <p:sp>
        <p:nvSpPr>
          <p:cNvPr id="317" name="Meeting Times:…"/>
          <p:cNvSpPr txBox="1"/>
          <p:nvPr/>
        </p:nvSpPr>
        <p:spPr>
          <a:xfrm>
            <a:off x="11465349" y="6615020"/>
            <a:ext cx="12465997" cy="6016626"/>
          </a:xfrm>
          <a:prstGeom prst="rect">
            <a:avLst/>
          </a:prstGeom>
          <a:gradFill>
            <a:gsLst>
              <a:gs pos="0">
                <a:srgbClr val="EBEBEB"/>
              </a:gs>
              <a:gs pos="100000">
                <a:srgbClr val="FFFFFF"/>
              </a:gs>
            </a:gsLst>
            <a:lin ang="16200000"/>
          </a:gradFill>
          <a:ln w="63500">
            <a:solidFill>
              <a:srgbClr val="000000"/>
            </a:solidFill>
          </a:ln>
          <a:effectLst>
            <a:outerShdw sx="100000" sy="100000" kx="0" ky="0" algn="b" rotWithShape="0" blurRad="279400" dist="241300" dir="5400000">
              <a:srgbClr val="000000">
                <a:alpha val="38000"/>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357187" tIns="357187" rIns="357187" bIns="357187" anchor="ctr">
            <a:spAutoFit/>
          </a:bodyPr>
          <a:lstStyle/>
          <a:p>
            <a:pPr algn="ctr" defTabSz="821531">
              <a:lnSpc>
                <a:spcPct val="100000"/>
              </a:lnSpc>
              <a:spcBef>
                <a:spcPts val="500"/>
              </a:spcBef>
              <a:buClr>
                <a:srgbClr val="000000"/>
              </a:buClr>
              <a:defRPr cap="all" spc="959" sz="8000">
                <a:solidFill>
                  <a:srgbClr val="005493"/>
                </a:solidFill>
                <a:effectLst>
                  <a:outerShdw sx="100000" sy="100000" kx="0" ky="0" algn="b" rotWithShape="0" blurRad="88900" dist="63500" dir="2590540">
                    <a:srgbClr val="000000">
                      <a:alpha val="35000"/>
                    </a:srgbClr>
                  </a:outerShdw>
                </a:effectLst>
                <a:uFill>
                  <a:solidFill>
                    <a:srgbClr val="F4D7E8"/>
                  </a:solidFill>
                </a:uFill>
                <a:latin typeface="American Typewriter"/>
                <a:ea typeface="American Typewriter"/>
                <a:cs typeface="American Typewriter"/>
                <a:sym typeface="American Typewriter"/>
              </a:defRPr>
            </a:pPr>
            <a:r>
              <a:rPr b="1">
                <a:uFill>
                  <a:solidFill>
                    <a:srgbClr val="000000"/>
                  </a:solidFill>
                </a:uFill>
              </a:rPr>
              <a:t>Meeting Times:</a:t>
            </a:r>
          </a:p>
          <a:p>
            <a:pPr algn="ctr" defTabSz="821531">
              <a:lnSpc>
                <a:spcPct val="100000"/>
              </a:lnSpc>
              <a:spcBef>
                <a:spcPts val="500"/>
              </a:spcBef>
              <a:buClr>
                <a:srgbClr val="000000"/>
              </a:buClr>
              <a:defRPr spc="-79" sz="6000">
                <a:solidFill>
                  <a:srgbClr val="F4D7E8"/>
                </a:solidFill>
                <a:effectLst>
                  <a:outerShdw sx="100000" sy="100000" kx="0" ky="0" algn="b" rotWithShape="0" blurRad="88900" dist="63500" dir="2590540">
                    <a:srgbClr val="000000">
                      <a:alpha val="35000"/>
                    </a:srgbClr>
                  </a:outerShdw>
                </a:effectLst>
                <a:uFill>
                  <a:solidFill>
                    <a:srgbClr val="F4D7E8"/>
                  </a:solidFill>
                </a:uFill>
                <a:latin typeface="Century Gothic"/>
                <a:ea typeface="Century Gothic"/>
                <a:cs typeface="Century Gothic"/>
                <a:sym typeface="Century Gothic"/>
              </a:defRPr>
            </a:pPr>
            <a:r>
              <a:rPr spc="0">
                <a:solidFill>
                  <a:srgbClr val="000000"/>
                </a:solidFill>
                <a:uFill>
                  <a:solidFill>
                    <a:srgbClr val="000000"/>
                  </a:solidFill>
                </a:uFill>
              </a:rPr>
              <a:t>Sunday A.M. Bible Study: 9:00</a:t>
            </a:r>
          </a:p>
          <a:p>
            <a:pPr algn="ctr" defTabSz="821531">
              <a:lnSpc>
                <a:spcPct val="100000"/>
              </a:lnSpc>
              <a:spcBef>
                <a:spcPts val="500"/>
              </a:spcBef>
              <a:buClr>
                <a:srgbClr val="000000"/>
              </a:buClr>
              <a:defRPr spc="-79" sz="6000">
                <a:solidFill>
                  <a:srgbClr val="F4D7E8"/>
                </a:solidFill>
                <a:effectLst>
                  <a:outerShdw sx="100000" sy="100000" kx="0" ky="0" algn="b" rotWithShape="0" blurRad="88900" dist="63500" dir="2590540">
                    <a:srgbClr val="000000">
                      <a:alpha val="35000"/>
                    </a:srgbClr>
                  </a:outerShdw>
                </a:effectLst>
                <a:uFill>
                  <a:solidFill>
                    <a:srgbClr val="F4D7E8"/>
                  </a:solidFill>
                </a:uFill>
                <a:latin typeface="Century Gothic"/>
                <a:ea typeface="Century Gothic"/>
                <a:cs typeface="Century Gothic"/>
                <a:sym typeface="Century Gothic"/>
              </a:defRPr>
            </a:pPr>
            <a:r>
              <a:rPr spc="0">
                <a:solidFill>
                  <a:srgbClr val="000000"/>
                </a:solidFill>
                <a:uFill>
                  <a:solidFill>
                    <a:srgbClr val="000000"/>
                  </a:solidFill>
                </a:uFill>
              </a:rPr>
              <a:t>Sunday A.M. Assembly:	10:00</a:t>
            </a:r>
          </a:p>
          <a:p>
            <a:pPr algn="ctr" defTabSz="821531">
              <a:lnSpc>
                <a:spcPct val="100000"/>
              </a:lnSpc>
              <a:spcBef>
                <a:spcPts val="500"/>
              </a:spcBef>
              <a:buClr>
                <a:srgbClr val="000000"/>
              </a:buClr>
              <a:defRPr spc="-79" sz="6000">
                <a:solidFill>
                  <a:srgbClr val="F4D7E8"/>
                </a:solidFill>
                <a:effectLst>
                  <a:outerShdw sx="100000" sy="100000" kx="0" ky="0" algn="b" rotWithShape="0" blurRad="88900" dist="63500" dir="2590540">
                    <a:srgbClr val="000000">
                      <a:alpha val="35000"/>
                    </a:srgbClr>
                  </a:outerShdw>
                </a:effectLst>
                <a:uFill>
                  <a:solidFill>
                    <a:srgbClr val="F4D7E8"/>
                  </a:solidFill>
                </a:uFill>
                <a:latin typeface="Century Gothic"/>
                <a:ea typeface="Century Gothic"/>
                <a:cs typeface="Century Gothic"/>
                <a:sym typeface="Century Gothic"/>
              </a:defRPr>
            </a:pPr>
            <a:r>
              <a:rPr spc="0">
                <a:solidFill>
                  <a:srgbClr val="000000"/>
                </a:solidFill>
                <a:uFill>
                  <a:solidFill>
                    <a:srgbClr val="000000"/>
                  </a:solidFill>
                </a:uFill>
              </a:rPr>
              <a:t>Sunday P.M. Assembly:     4:00</a:t>
            </a:r>
          </a:p>
          <a:p>
            <a:pPr algn="ctr" defTabSz="821531">
              <a:lnSpc>
                <a:spcPct val="100000"/>
              </a:lnSpc>
              <a:spcBef>
                <a:spcPts val="500"/>
              </a:spcBef>
              <a:buClr>
                <a:srgbClr val="000000"/>
              </a:buClr>
              <a:defRPr spc="-79" sz="6000">
                <a:solidFill>
                  <a:srgbClr val="F4D7E8"/>
                </a:solidFill>
                <a:effectLst>
                  <a:outerShdw sx="100000" sy="100000" kx="0" ky="0" algn="b" rotWithShape="0" blurRad="88900" dist="63500" dir="2590540">
                    <a:srgbClr val="000000">
                      <a:alpha val="35000"/>
                    </a:srgbClr>
                  </a:outerShdw>
                </a:effectLst>
                <a:uFill>
                  <a:solidFill>
                    <a:srgbClr val="F4D7E8"/>
                  </a:solidFill>
                </a:uFill>
                <a:latin typeface="Century Gothic"/>
                <a:ea typeface="Century Gothic"/>
                <a:cs typeface="Century Gothic"/>
                <a:sym typeface="Century Gothic"/>
              </a:defRPr>
            </a:pPr>
            <a:r>
              <a:rPr spc="0">
                <a:solidFill>
                  <a:srgbClr val="000000"/>
                </a:solidFill>
                <a:uFill>
                  <a:solidFill>
                    <a:srgbClr val="000000"/>
                  </a:solidFill>
                </a:uFill>
              </a:rPr>
              <a:t>Wed. P.M. Bible Study:      7:00</a:t>
            </a:r>
          </a:p>
        </p:txBody>
      </p:sp>
      <p:pic>
        <p:nvPicPr>
          <p:cNvPr id="318" name="Image" descr="Image"/>
          <p:cNvPicPr>
            <a:picLocks noChangeAspect="0"/>
          </p:cNvPicPr>
          <p:nvPr/>
        </p:nvPicPr>
        <p:blipFill>
          <a:blip r:embed="rId8">
            <a:extLst/>
          </a:blip>
          <a:stretch>
            <a:fillRect/>
          </a:stretch>
        </p:blipFill>
        <p:spPr>
          <a:xfrm>
            <a:off x="1774528" y="178148"/>
            <a:ext cx="20834944" cy="2987586"/>
          </a:xfrm>
          <a:prstGeom prst="rect">
            <a:avLst/>
          </a:prstGeom>
          <a:ln w="12700">
            <a:miter lim="400000"/>
          </a:ln>
        </p:spPr>
      </p:pic>
      <p:sp>
        <p:nvSpPr>
          <p:cNvPr id="319" name="100 CORNERSTONE ALEXANDER AR, 72002"/>
          <p:cNvSpPr txBox="1"/>
          <p:nvPr/>
        </p:nvSpPr>
        <p:spPr>
          <a:xfrm>
            <a:off x="4918294" y="2932307"/>
            <a:ext cx="14547411"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0"/>
              </a:spcBef>
              <a:defRPr b="1" sz="5700">
                <a:ln w="12700" cap="flat">
                  <a:solidFill>
                    <a:srgbClr val="000000"/>
                  </a:solidFill>
                  <a:prstDash val="solid"/>
                  <a:miter lim="400000"/>
                </a:ln>
                <a:solidFill>
                  <a:srgbClr val="FFFFFF"/>
                </a:solidFill>
                <a:effectLst>
                  <a:outerShdw sx="100000" sy="100000" kx="0" ky="0" algn="b" rotWithShape="0" blurRad="12700" dist="63500" dir="4418335">
                    <a:srgbClr val="000000"/>
                  </a:outerShdw>
                </a:effectLst>
                <a:latin typeface="Century Gothic"/>
                <a:ea typeface="Century Gothic"/>
                <a:cs typeface="Century Gothic"/>
                <a:sym typeface="Century Gothic"/>
              </a:defRPr>
            </a:lvl1pPr>
          </a:lstStyle>
          <a:p>
            <a:pPr/>
            <a:r>
              <a:t>100 CORNERSTONE ALEXANDER AR, 72002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600" fill="hold"/>
                                        <p:tgtEl>
                                          <p:spTgt spid="31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12"/>
                </p:tgtEl>
              </p:cMediaNode>
            </p:video>
            <p:seq concurrent="1" prevAc="none" nextAc="seek">
              <p:cTn id="8" evtFilter="cancelBubble" nodeType="interactiveSeq" restart="whenNotActive" fill="hold">
                <p:stCondLst>
                  <p:cond delay="0" evt="onClick">
                    <p:tgtEl>
                      <p:spTgt spid="31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12"/>
                                        </p:tgtEl>
                                      </p:cBhvr>
                                    </p:cmd>
                                  </p:childTnLst>
                                </p:cTn>
                              </p:par>
                            </p:childTnLst>
                          </p:cTn>
                        </p:par>
                      </p:childTnLst>
                    </p:cTn>
                  </p:par>
                </p:childTnLst>
              </p:cTn>
              <p:nextCondLst>
                <p:cond delay="0" evt="onClick">
                  <p:tgtEl>
                    <p:spTgt spid="31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In John 21:15-17, After Jesus asks Peter if he loves Him, and Peter responds that he does love Him, Jesus then says &quot;tend My lambs... shepherd My sheep... tend My sheep,&quot;…"/>
          <p:cNvSpPr txBox="1"/>
          <p:nvPr>
            <p:ph type="body" idx="1"/>
          </p:nvPr>
        </p:nvSpPr>
        <p:spPr>
          <a:xfrm>
            <a:off x="4030265" y="3330723"/>
            <a:ext cx="16323470" cy="9403012"/>
          </a:xfrm>
          <a:prstGeom prst="rect">
            <a:avLst/>
          </a:prstGeom>
        </p:spPr>
        <p:txBody>
          <a:bodyPr/>
          <a:lstStyle/>
          <a:p>
            <a:pPr marL="527538" indent="-527538">
              <a:defRPr sz="5400"/>
            </a:pPr>
            <a:r>
              <a:t>In </a:t>
            </a:r>
            <a:r>
              <a:rPr b="1"/>
              <a:t>John 21:15-17</a:t>
            </a:r>
            <a:r>
              <a:t>, After Jesus asks Peter if he loves Him, and Peter responds that he does love Him, Jesus then says </a:t>
            </a:r>
            <a:r>
              <a:rPr i="1"/>
              <a:t>"tend My lambs... shepherd My sheep... tend My sheep," </a:t>
            </a:r>
          </a:p>
          <a:p>
            <a:pPr marL="527538" indent="-527538">
              <a:defRPr sz="5400"/>
            </a:pPr>
            <a:r>
              <a:t>This command, though spoken directly to Peter, holds significant implications for all who are entrusted with leadership in the church. </a:t>
            </a:r>
          </a:p>
          <a:p>
            <a:pPr marL="527538" indent="-527538">
              <a:defRPr b="1" i="1" sz="5400"/>
            </a:pPr>
            <a:r>
              <a:t>Based on the inspired Word of God, what Peter would be doing both spiritually and practically to fulfill this command?</a:t>
            </a:r>
          </a:p>
        </p:txBody>
      </p:sp>
      <p:sp>
        <p:nvSpPr>
          <p:cNvPr id="212" name="&quot;Tend My lambs... shepherd My sheep... tend My sheep&quo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751205">
              <a:defRPr sz="4732"/>
            </a:lvl1pPr>
          </a:lstStyle>
          <a:p>
            <a:pPr/>
            <a:r>
              <a:t>"Tend My lambs... shepherd My sheep... tend My sheep"</a:t>
            </a:r>
          </a:p>
        </p:txBody>
      </p:sp>
      <p:sp>
        <p:nvSpPr>
          <p:cNvPr id="213" name="Introduction - Do You Love Me?"/>
          <p:cNvSpPr txBox="1"/>
          <p:nvPr>
            <p:ph type="title"/>
          </p:nvPr>
        </p:nvSpPr>
        <p:spPr>
          <a:prstGeom prst="rect">
            <a:avLst/>
          </a:prstGeom>
        </p:spPr>
        <p:txBody>
          <a:bodyPr/>
          <a:lstStyle/>
          <a:p>
            <a:pPr/>
            <a:r>
              <a:t>Introduction - Do You Love 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1">
                                            <p:bg/>
                                          </p:spTgt>
                                        </p:tgtEl>
                                        <p:attrNameLst>
                                          <p:attrName>style.visibility</p:attrName>
                                        </p:attrNameLst>
                                      </p:cBhvr>
                                      <p:to>
                                        <p:strVal val="visible"/>
                                      </p:to>
                                    </p:set>
                                    <p:animEffect filter="fade" transition="in">
                                      <p:cBhvr>
                                        <p:cTn id="7" dur="1000"/>
                                        <p:tgtEl>
                                          <p:spTgt spid="21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11">
                                            <p:txEl>
                                              <p:pRg st="0" end="0"/>
                                            </p:txEl>
                                          </p:spTgt>
                                        </p:tgtEl>
                                        <p:attrNameLst>
                                          <p:attrName>style.visibility</p:attrName>
                                        </p:attrNameLst>
                                      </p:cBhvr>
                                      <p:to>
                                        <p:strVal val="visible"/>
                                      </p:to>
                                    </p:set>
                                    <p:animEffect filter="fade" transition="in">
                                      <p:cBhvr>
                                        <p:cTn id="10" dur="1000"/>
                                        <p:tgtEl>
                                          <p:spTgt spid="2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11">
                                            <p:txEl>
                                              <p:pRg st="1" end="1"/>
                                            </p:txEl>
                                          </p:spTgt>
                                        </p:tgtEl>
                                        <p:attrNameLst>
                                          <p:attrName>style.visibility</p:attrName>
                                        </p:attrNameLst>
                                      </p:cBhvr>
                                      <p:to>
                                        <p:strVal val="visible"/>
                                      </p:to>
                                    </p:set>
                                    <p:animEffect filter="fade" transition="in">
                                      <p:cBhvr>
                                        <p:cTn id="15" dur="1000"/>
                                        <p:tgtEl>
                                          <p:spTgt spid="2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11">
                                            <p:txEl>
                                              <p:pRg st="2" end="2"/>
                                            </p:txEl>
                                          </p:spTgt>
                                        </p:tgtEl>
                                        <p:attrNameLst>
                                          <p:attrName>style.visibility</p:attrName>
                                        </p:attrNameLst>
                                      </p:cBhvr>
                                      <p:to>
                                        <p:strVal val="visible"/>
                                      </p:to>
                                    </p:set>
                                    <p:animEffect filter="fade" transition="in">
                                      <p:cBhvr>
                                        <p:cTn id="20" dur="1000"/>
                                        <p:tgtEl>
                                          <p:spTgt spid="21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1"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Psalm 23 Shepherding Tasks Inferred: Guiding the flock to food and water, ensuring rest and security, protecting from danger, providing a safe, stable environment for the flock to flourish.…"/>
          <p:cNvSpPr txBox="1"/>
          <p:nvPr>
            <p:ph type="body" idx="1"/>
          </p:nvPr>
        </p:nvSpPr>
        <p:spPr>
          <a:prstGeom prst="rect">
            <a:avLst/>
          </a:prstGeom>
        </p:spPr>
        <p:txBody>
          <a:bodyPr/>
          <a:lstStyle/>
          <a:p>
            <a:pPr/>
            <a:r>
              <a:rPr b="1" u="sng"/>
              <a:t>Psalm 23 Shepherding Tasks Inferred:</a:t>
            </a:r>
            <a:r>
              <a:rPr b="1"/>
              <a:t> </a:t>
            </a:r>
            <a:r>
              <a:t>Guiding the flock to food and water, ensuring rest and security, protecting from danger, providing a safe, stable environment for the flock to flourish.</a:t>
            </a:r>
          </a:p>
          <a:p>
            <a:pPr>
              <a:defRPr b="1" u="sng"/>
            </a:pPr>
            <a:r>
              <a:t>Consider David's Personal Experience as a Shepherd</a:t>
            </a:r>
          </a:p>
          <a:p>
            <a:pPr/>
            <a:r>
              <a:rPr i="1"/>
              <a:t>"But David said to Saul, 'Your servant used to keep sheep for his father. When there came a lion, or a bear, and took a lamb from the flock, I went after him and struck him and delivered it out of his mouth.'"</a:t>
            </a:r>
            <a:r>
              <a:t> </a:t>
            </a:r>
            <a:r>
              <a:rPr b="1"/>
              <a:t>(1 Samuel 17:34-36)</a:t>
            </a:r>
            <a:endParaRPr b="1"/>
          </a:p>
          <a:p>
            <a:pPr marL="279399" indent="-279399" defTabSz="457200">
              <a:lnSpc>
                <a:spcPct val="117999"/>
              </a:lnSpc>
              <a:spcBef>
                <a:spcPts val="0"/>
              </a:spcBef>
              <a:defRPr b="1" sz="3000" u="sng"/>
            </a:pPr>
            <a:r>
              <a:t>A shepherd’s role was not just to care for the sheep but also to act decisively and courageously when faced with threats.</a:t>
            </a:r>
          </a:p>
        </p:txBody>
      </p:sp>
      <p:sp>
        <p:nvSpPr>
          <p:cNvPr id="218" name="Consider Psalm 23"/>
          <p:cNvSpPr txBox="1"/>
          <p:nvPr>
            <p:ph type="body" idx="21"/>
          </p:nvPr>
        </p:nvSpPr>
        <p:spPr>
          <a:xfrm>
            <a:off x="4030265" y="2511581"/>
            <a:ext cx="16323471" cy="944722"/>
          </a:xfrm>
          <a:prstGeom prst="rect">
            <a:avLst/>
          </a:prstGeom>
          <a:extLst>
            <a:ext uri="{C572A759-6A51-4108-AA02-DFA0A04FC94B}">
              <ma14:wrappingTextBoxFlag xmlns:ma14="http://schemas.microsoft.com/office/mac/drawingml/2011/main" val="1"/>
            </a:ext>
          </a:extLst>
        </p:spPr>
        <p:txBody>
          <a:bodyPr/>
          <a:lstStyle/>
          <a:p>
            <a:pPr/>
            <a:r>
              <a:t>Consider Psalm 23</a:t>
            </a:r>
          </a:p>
        </p:txBody>
      </p:sp>
      <p:sp>
        <p:nvSpPr>
          <p:cNvPr id="219" name="What were the practical duties of shepherds as described in the Old Testament?"/>
          <p:cNvSpPr txBox="1"/>
          <p:nvPr>
            <p:ph type="title"/>
          </p:nvPr>
        </p:nvSpPr>
        <p:spPr>
          <a:xfrm>
            <a:off x="4030265" y="619125"/>
            <a:ext cx="16323470" cy="1983442"/>
          </a:xfrm>
          <a:prstGeom prst="rect">
            <a:avLst/>
          </a:prstGeom>
        </p:spPr>
        <p:txBody>
          <a:bodyPr/>
          <a:lstStyle>
            <a:lvl1pPr defTabSz="1828754">
              <a:defRPr spc="-126" sz="6300"/>
            </a:lvl1pPr>
          </a:lstStyle>
          <a:p>
            <a:pPr/>
            <a:r>
              <a:t>What were the practical duties of shepherds as described in the Old Testament?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7">
                                            <p:bg/>
                                          </p:spTgt>
                                        </p:tgtEl>
                                        <p:attrNameLst>
                                          <p:attrName>style.visibility</p:attrName>
                                        </p:attrNameLst>
                                      </p:cBhvr>
                                      <p:to>
                                        <p:strVal val="visible"/>
                                      </p:to>
                                    </p:set>
                                    <p:animEffect filter="fade" transition="in">
                                      <p:cBhvr>
                                        <p:cTn id="7" dur="1000"/>
                                        <p:tgtEl>
                                          <p:spTgt spid="21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17">
                                            <p:txEl>
                                              <p:pRg st="0" end="0"/>
                                            </p:txEl>
                                          </p:spTgt>
                                        </p:tgtEl>
                                        <p:attrNameLst>
                                          <p:attrName>style.visibility</p:attrName>
                                        </p:attrNameLst>
                                      </p:cBhvr>
                                      <p:to>
                                        <p:strVal val="visible"/>
                                      </p:to>
                                    </p:set>
                                    <p:animEffect filter="fade" transition="in">
                                      <p:cBhvr>
                                        <p:cTn id="10" dur="1000"/>
                                        <p:tgtEl>
                                          <p:spTgt spid="2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17">
                                            <p:txEl>
                                              <p:pRg st="1" end="1"/>
                                            </p:txEl>
                                          </p:spTgt>
                                        </p:tgtEl>
                                        <p:attrNameLst>
                                          <p:attrName>style.visibility</p:attrName>
                                        </p:attrNameLst>
                                      </p:cBhvr>
                                      <p:to>
                                        <p:strVal val="visible"/>
                                      </p:to>
                                    </p:set>
                                    <p:animEffect filter="fade" transition="in">
                                      <p:cBhvr>
                                        <p:cTn id="15" dur="1000"/>
                                        <p:tgtEl>
                                          <p:spTgt spid="2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17">
                                            <p:txEl>
                                              <p:pRg st="2" end="2"/>
                                            </p:txEl>
                                          </p:spTgt>
                                        </p:tgtEl>
                                        <p:attrNameLst>
                                          <p:attrName>style.visibility</p:attrName>
                                        </p:attrNameLst>
                                      </p:cBhvr>
                                      <p:to>
                                        <p:strVal val="visible"/>
                                      </p:to>
                                    </p:set>
                                    <p:animEffect filter="fade" transition="in">
                                      <p:cBhvr>
                                        <p:cTn id="20" dur="1000"/>
                                        <p:tgtEl>
                                          <p:spTgt spid="21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17">
                                            <p:txEl>
                                              <p:pRg st="3" end="3"/>
                                            </p:txEl>
                                          </p:spTgt>
                                        </p:tgtEl>
                                        <p:attrNameLst>
                                          <p:attrName>style.visibility</p:attrName>
                                        </p:attrNameLst>
                                      </p:cBhvr>
                                      <p:to>
                                        <p:strVal val="visible"/>
                                      </p:to>
                                    </p:set>
                                    <p:animEffect filter="fade" transition="in">
                                      <p:cBhvr>
                                        <p:cTn id="25" dur="1000"/>
                                        <p:tgtEl>
                                          <p:spTgt spid="21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7"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Ezekiel 34:2-3, 11 Shepherding Tasks Inferred: Ideas from this passage include providing food, protection from threats, guiding sheep back to safety, and ensuring that none are lost or neglected.…"/>
          <p:cNvSpPr txBox="1"/>
          <p:nvPr>
            <p:ph type="body" idx="1"/>
          </p:nvPr>
        </p:nvSpPr>
        <p:spPr>
          <a:prstGeom prst="rect">
            <a:avLst/>
          </a:prstGeom>
        </p:spPr>
        <p:txBody>
          <a:bodyPr/>
          <a:lstStyle/>
          <a:p>
            <a:pPr>
              <a:defRPr b="1"/>
            </a:pPr>
            <a:r>
              <a:t>Ezekiel 34:2-3, 11 Shepherding Tasks Inferred: </a:t>
            </a:r>
            <a:r>
              <a:rPr b="0"/>
              <a:t>Ideas from this passage include providing food, protection from threats, guiding sheep back to safety, and ensuring that none are lost or neglected.</a:t>
            </a:r>
          </a:p>
          <a:p>
            <a:pPr>
              <a:defRPr b="1"/>
            </a:pPr>
            <a:r>
              <a:t>The Parable of the Lost Sheep (Luke 15:3-7)</a:t>
            </a:r>
          </a:p>
          <a:p>
            <a:pPr/>
            <a:r>
              <a:rPr i="1"/>
              <a:t>"What man of you, having a hundred sheep, if he loses one of them, does not leave the ninety-nine in the open country, and go after the one that is lost, until he finds it?"</a:t>
            </a:r>
            <a:r>
              <a:t> </a:t>
            </a:r>
            <a:r>
              <a:rPr b="1"/>
              <a:t>(Luke 15:4)</a:t>
            </a:r>
          </a:p>
        </p:txBody>
      </p:sp>
      <p:sp>
        <p:nvSpPr>
          <p:cNvPr id="224" name="Consider Ezekiel 34:2-3 &amp; Luke 15:3-7"/>
          <p:cNvSpPr txBox="1"/>
          <p:nvPr>
            <p:ph type="body" idx="21"/>
          </p:nvPr>
        </p:nvSpPr>
        <p:spPr>
          <a:xfrm>
            <a:off x="4030265" y="2511581"/>
            <a:ext cx="16323471" cy="944722"/>
          </a:xfrm>
          <a:prstGeom prst="rect">
            <a:avLst/>
          </a:prstGeom>
          <a:extLst>
            <a:ext uri="{C572A759-6A51-4108-AA02-DFA0A04FC94B}">
              <ma14:wrappingTextBoxFlag xmlns:ma14="http://schemas.microsoft.com/office/mac/drawingml/2011/main" val="1"/>
            </a:ext>
          </a:extLst>
        </p:spPr>
        <p:txBody>
          <a:bodyPr/>
          <a:lstStyle/>
          <a:p>
            <a:pPr/>
            <a:r>
              <a:t>Consider </a:t>
            </a:r>
            <a:r>
              <a:rPr>
                <a:solidFill>
                  <a:srgbClr val="00A2FF"/>
                </a:solidFill>
              </a:rPr>
              <a:t>Ezekiel 34:2-3 </a:t>
            </a:r>
            <a:r>
              <a:t>&amp; </a:t>
            </a:r>
            <a:r>
              <a:rPr>
                <a:solidFill>
                  <a:srgbClr val="1DB100"/>
                </a:solidFill>
              </a:rPr>
              <a:t>Luke 15:3-7</a:t>
            </a:r>
          </a:p>
        </p:txBody>
      </p:sp>
      <p:sp>
        <p:nvSpPr>
          <p:cNvPr id="225" name="What were the practical duties of shepherds as described in the Old Testament?"/>
          <p:cNvSpPr txBox="1"/>
          <p:nvPr>
            <p:ph type="title"/>
          </p:nvPr>
        </p:nvSpPr>
        <p:spPr>
          <a:xfrm>
            <a:off x="4030265" y="619125"/>
            <a:ext cx="16323470" cy="1983442"/>
          </a:xfrm>
          <a:prstGeom prst="rect">
            <a:avLst/>
          </a:prstGeom>
        </p:spPr>
        <p:txBody>
          <a:bodyPr/>
          <a:lstStyle>
            <a:lvl1pPr defTabSz="1828754">
              <a:defRPr spc="-126" sz="6300"/>
            </a:lvl1pPr>
          </a:lstStyle>
          <a:p>
            <a:pPr/>
            <a:r>
              <a:t>What were the practical duties of shepherds as described in the Old Testament?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3">
                                            <p:bg/>
                                          </p:spTgt>
                                        </p:tgtEl>
                                        <p:attrNameLst>
                                          <p:attrName>style.visibility</p:attrName>
                                        </p:attrNameLst>
                                      </p:cBhvr>
                                      <p:to>
                                        <p:strVal val="visible"/>
                                      </p:to>
                                    </p:set>
                                    <p:animEffect filter="fade" transition="in">
                                      <p:cBhvr>
                                        <p:cTn id="7" dur="1000"/>
                                        <p:tgtEl>
                                          <p:spTgt spid="22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23">
                                            <p:txEl>
                                              <p:pRg st="0" end="0"/>
                                            </p:txEl>
                                          </p:spTgt>
                                        </p:tgtEl>
                                        <p:attrNameLst>
                                          <p:attrName>style.visibility</p:attrName>
                                        </p:attrNameLst>
                                      </p:cBhvr>
                                      <p:to>
                                        <p:strVal val="visible"/>
                                      </p:to>
                                    </p:set>
                                    <p:animEffect filter="fade" transition="in">
                                      <p:cBhvr>
                                        <p:cTn id="10" dur="1000"/>
                                        <p:tgtEl>
                                          <p:spTgt spid="2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23">
                                            <p:txEl>
                                              <p:pRg st="1" end="1"/>
                                            </p:txEl>
                                          </p:spTgt>
                                        </p:tgtEl>
                                        <p:attrNameLst>
                                          <p:attrName>style.visibility</p:attrName>
                                        </p:attrNameLst>
                                      </p:cBhvr>
                                      <p:to>
                                        <p:strVal val="visible"/>
                                      </p:to>
                                    </p:set>
                                    <p:animEffect filter="fade" transition="in">
                                      <p:cBhvr>
                                        <p:cTn id="15" dur="1000"/>
                                        <p:tgtEl>
                                          <p:spTgt spid="22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23">
                                            <p:txEl>
                                              <p:pRg st="2" end="2"/>
                                            </p:txEl>
                                          </p:spTgt>
                                        </p:tgtEl>
                                        <p:attrNameLst>
                                          <p:attrName>style.visibility</p:attrName>
                                        </p:attrNameLst>
                                      </p:cBhvr>
                                      <p:to>
                                        <p:strVal val="visible"/>
                                      </p:to>
                                    </p:set>
                                    <p:animEffect filter="fade" transition="in">
                                      <p:cBhvr>
                                        <p:cTn id="20" dur="1000"/>
                                        <p:tgtEl>
                                          <p:spTgt spid="22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3"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Feeding: Ensuring that the sheep have access to green pastures and fresh water.…"/>
          <p:cNvSpPr txBox="1"/>
          <p:nvPr>
            <p:ph type="body" idx="1"/>
          </p:nvPr>
        </p:nvSpPr>
        <p:spPr>
          <a:xfrm>
            <a:off x="4030265" y="2017906"/>
            <a:ext cx="16323470" cy="11265486"/>
          </a:xfrm>
          <a:prstGeom prst="rect">
            <a:avLst/>
          </a:prstGeom>
        </p:spPr>
        <p:txBody>
          <a:bodyPr/>
          <a:lstStyle/>
          <a:p>
            <a:pPr marL="582275" indent="-442575" defTabSz="642937">
              <a:lnSpc>
                <a:spcPct val="100000"/>
              </a:lnSpc>
              <a:spcBef>
                <a:spcPts val="1600"/>
              </a:spcBef>
              <a:buFont typeface="Times Roman"/>
              <a:defRPr sz="4600">
                <a:latin typeface="Times Roman"/>
                <a:ea typeface="Times Roman"/>
                <a:cs typeface="Times Roman"/>
                <a:sym typeface="Times Roman"/>
              </a:defRPr>
            </a:pPr>
            <a:r>
              <a:rPr b="1"/>
              <a:t>Feeding</a:t>
            </a:r>
            <a:r>
              <a:t>: Ensuring that the sheep have access to green pastures and fresh water.</a:t>
            </a:r>
          </a:p>
          <a:p>
            <a:pPr marL="582275" indent="-442575" defTabSz="642937">
              <a:lnSpc>
                <a:spcPct val="100000"/>
              </a:lnSpc>
              <a:spcBef>
                <a:spcPts val="1600"/>
              </a:spcBef>
              <a:buFont typeface="Times Roman"/>
              <a:defRPr sz="4600">
                <a:latin typeface="Times Roman"/>
                <a:ea typeface="Times Roman"/>
                <a:cs typeface="Times Roman"/>
                <a:sym typeface="Times Roman"/>
              </a:defRPr>
            </a:pPr>
            <a:r>
              <a:rPr b="1"/>
              <a:t>Protection</a:t>
            </a:r>
            <a:r>
              <a:t>: Defending the sheep from wild animals, thieves, and other dangers.</a:t>
            </a:r>
          </a:p>
          <a:p>
            <a:pPr marL="582275" indent="-442575" defTabSz="642937">
              <a:lnSpc>
                <a:spcPct val="100000"/>
              </a:lnSpc>
              <a:spcBef>
                <a:spcPts val="1600"/>
              </a:spcBef>
              <a:buFont typeface="Times Roman"/>
              <a:defRPr sz="4600">
                <a:latin typeface="Times Roman"/>
                <a:ea typeface="Times Roman"/>
                <a:cs typeface="Times Roman"/>
                <a:sym typeface="Times Roman"/>
              </a:defRPr>
            </a:pPr>
            <a:r>
              <a:rPr b="1"/>
              <a:t>Guiding</a:t>
            </a:r>
            <a:r>
              <a:t>: Leading the sheep to safe areas, guiding them through difficult terrain.</a:t>
            </a:r>
          </a:p>
          <a:p>
            <a:pPr marL="582275" indent="-442575" defTabSz="642937">
              <a:lnSpc>
                <a:spcPct val="100000"/>
              </a:lnSpc>
              <a:spcBef>
                <a:spcPts val="1600"/>
              </a:spcBef>
              <a:buFont typeface="Times Roman"/>
              <a:defRPr sz="4600">
                <a:latin typeface="Times Roman"/>
                <a:ea typeface="Times Roman"/>
                <a:cs typeface="Times Roman"/>
                <a:sym typeface="Times Roman"/>
              </a:defRPr>
            </a:pPr>
            <a:r>
              <a:rPr b="1"/>
              <a:t>Rescuing</a:t>
            </a:r>
            <a:r>
              <a:t>: Searching for and retrieving lost sheep, often in challenging conditions.</a:t>
            </a:r>
          </a:p>
          <a:p>
            <a:pPr marL="582275" indent="-442575" defTabSz="642937">
              <a:lnSpc>
                <a:spcPct val="100000"/>
              </a:lnSpc>
              <a:spcBef>
                <a:spcPts val="1600"/>
              </a:spcBef>
              <a:buFont typeface="Times Roman"/>
              <a:defRPr sz="4600">
                <a:latin typeface="Times Roman"/>
                <a:ea typeface="Times Roman"/>
                <a:cs typeface="Times Roman"/>
                <a:sym typeface="Times Roman"/>
              </a:defRPr>
            </a:pPr>
            <a:r>
              <a:rPr b="1"/>
              <a:t>Rest and Care</a:t>
            </a:r>
            <a:r>
              <a:t>: Providing a safe environment where the sheep can rest and recover, ensuring they are well-rested and healthy.</a:t>
            </a:r>
          </a:p>
          <a:p>
            <a:pPr marL="0" indent="0" defTabSz="642937">
              <a:lnSpc>
                <a:spcPct val="100000"/>
              </a:lnSpc>
              <a:spcBef>
                <a:spcPts val="1600"/>
              </a:spcBef>
              <a:buSzTx/>
              <a:buNone/>
              <a:defRPr sz="4600">
                <a:latin typeface="Times Roman"/>
                <a:ea typeface="Times Roman"/>
                <a:cs typeface="Times Roman"/>
                <a:sym typeface="Times Roman"/>
              </a:defRPr>
            </a:pPr>
            <a:r>
              <a:t>The work of a shepherd in the </a:t>
            </a:r>
            <a:r>
              <a:rPr b="1"/>
              <a:t>Old Testament</a:t>
            </a:r>
            <a:r>
              <a:t> was demanding and involved not only physical labor but also the responsibility of leadership and care.</a:t>
            </a:r>
          </a:p>
        </p:txBody>
      </p:sp>
      <p:sp>
        <p:nvSpPr>
          <p:cNvPr id="230" name="Summary of Practical Tasks of a Shepherd:"/>
          <p:cNvSpPr txBox="1"/>
          <p:nvPr>
            <p:ph type="title"/>
          </p:nvPr>
        </p:nvSpPr>
        <p:spPr>
          <a:prstGeom prst="rect">
            <a:avLst/>
          </a:prstGeom>
        </p:spPr>
        <p:txBody>
          <a:bodyPr/>
          <a:lstStyle>
            <a:lvl1pPr defTabSz="1877521">
              <a:defRPr spc="-129" sz="6468"/>
            </a:lvl1pPr>
          </a:lstStyle>
          <a:p>
            <a:pPr/>
            <a:r>
              <a:t>Summary of Practical Tasks of a Shepherd: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Practical Tasks of Loving Shepherds…"/>
          <p:cNvSpPr txBox="1"/>
          <p:nvPr>
            <p:ph type="body" idx="1"/>
          </p:nvPr>
        </p:nvSpPr>
        <p:spPr>
          <a:xfrm>
            <a:off x="4030265" y="3616641"/>
            <a:ext cx="16323470" cy="9655478"/>
          </a:xfrm>
          <a:prstGeom prst="rect">
            <a:avLst/>
          </a:prstGeom>
        </p:spPr>
        <p:txBody>
          <a:bodyPr/>
          <a:lstStyle/>
          <a:p>
            <a:pPr marL="490727" indent="-490727" defTabSz="2243271">
              <a:spcBef>
                <a:spcPts val="4100"/>
              </a:spcBef>
              <a:defRPr sz="3864"/>
            </a:pPr>
            <a:r>
              <a:t>Practical Tasks of Loving Shepherds</a:t>
            </a:r>
          </a:p>
          <a:p>
            <a:pPr marL="490727" indent="-490727" defTabSz="2243271">
              <a:spcBef>
                <a:spcPts val="4100"/>
              </a:spcBef>
              <a:defRPr b="1" sz="3864"/>
            </a:pPr>
            <a:r>
              <a:t>1. Preaching the Gospel and Proclaiming Christ</a:t>
            </a:r>
          </a:p>
          <a:p>
            <a:pPr marL="490727" indent="-490727" defTabSz="2243271">
              <a:spcBef>
                <a:spcPts val="4100"/>
              </a:spcBef>
              <a:defRPr sz="3864"/>
            </a:pPr>
            <a:r>
              <a:rPr b="1"/>
              <a:t>Acts 2:14-41:</a:t>
            </a:r>
            <a:r>
              <a:t> Peter's sermon at Pentecost is an example of him fulfilling this command. </a:t>
            </a:r>
            <a:r>
              <a:rPr b="1" i="1" u="sng"/>
              <a:t>He boldly proclaims the death, burial, and resurrection of Jesus, calling people to repentance and baptism.</a:t>
            </a:r>
          </a:p>
          <a:p>
            <a:pPr marL="490727" indent="-490727" defTabSz="2243271">
              <a:spcBef>
                <a:spcPts val="4100"/>
              </a:spcBef>
              <a:defRPr sz="3864"/>
            </a:pPr>
            <a:r>
              <a:rPr b="1"/>
              <a:t>1 Peter 1:22-23, 25:</a:t>
            </a:r>
            <a:r>
              <a:t> </a:t>
            </a:r>
            <a:r>
              <a:rPr i="1"/>
              <a:t>“22 Since you have in obedience to the truth purified your souls for a sincere love of the brethren, fervently love one another from the heart, 23 for you have been born again not of seed which is perishable but imperishable, that is, through the living and enduring word of God… 25 BUT THE WORD OF THE LORD ENDURES FOREVER.” And this is the word which was preached to you."</a:t>
            </a:r>
            <a:r>
              <a:t> NASB</a:t>
            </a:r>
          </a:p>
          <a:p>
            <a:pPr marL="490727" indent="-490727" defTabSz="2243271">
              <a:spcBef>
                <a:spcPts val="4100"/>
              </a:spcBef>
              <a:defRPr sz="3864"/>
            </a:pPr>
            <a:r>
              <a:t>Peter preaches the gospel, the foundation for eternal life and salvation, encouraging believers to stand firm in the truth.</a:t>
            </a:r>
          </a:p>
        </p:txBody>
      </p:sp>
      <p:sp>
        <p:nvSpPr>
          <p:cNvPr id="233" name="Loving Jesus By Tending His Sheep"/>
          <p:cNvSpPr txBox="1"/>
          <p:nvPr>
            <p:ph type="body" idx="21"/>
          </p:nvPr>
        </p:nvSpPr>
        <p:spPr>
          <a:xfrm>
            <a:off x="4030265" y="2511581"/>
            <a:ext cx="16323471" cy="944722"/>
          </a:xfrm>
          <a:prstGeom prst="rect">
            <a:avLst/>
          </a:prstGeom>
          <a:extLst>
            <a:ext uri="{C572A759-6A51-4108-AA02-DFA0A04FC94B}">
              <ma14:wrappingTextBoxFlag xmlns:ma14="http://schemas.microsoft.com/office/mac/drawingml/2011/main" val="1"/>
            </a:ext>
          </a:extLst>
        </p:spPr>
        <p:txBody>
          <a:bodyPr/>
          <a:lstStyle/>
          <a:p>
            <a:pPr/>
            <a:r>
              <a:t>Loving Jesus By Tending His Sheep</a:t>
            </a:r>
          </a:p>
        </p:txBody>
      </p:sp>
      <p:sp>
        <p:nvSpPr>
          <p:cNvPr id="234" name="Practical Application for Peter and the rest of us…"/>
          <p:cNvSpPr txBox="1"/>
          <p:nvPr>
            <p:ph type="title"/>
          </p:nvPr>
        </p:nvSpPr>
        <p:spPr>
          <a:xfrm>
            <a:off x="4030265" y="619125"/>
            <a:ext cx="16323470" cy="1983442"/>
          </a:xfrm>
          <a:prstGeom prst="rect">
            <a:avLst/>
          </a:prstGeom>
        </p:spPr>
        <p:txBody>
          <a:bodyPr/>
          <a:lstStyle>
            <a:lvl1pPr defTabSz="1926288">
              <a:defRPr spc="-132" sz="6636"/>
            </a:lvl1pPr>
          </a:lstStyle>
          <a:p>
            <a:pPr/>
            <a:r>
              <a:t>Practical Application for Peter and the rest of us…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2">
                                            <p:bg/>
                                          </p:spTgt>
                                        </p:tgtEl>
                                        <p:attrNameLst>
                                          <p:attrName>style.visibility</p:attrName>
                                        </p:attrNameLst>
                                      </p:cBhvr>
                                      <p:to>
                                        <p:strVal val="visible"/>
                                      </p:to>
                                    </p:set>
                                    <p:animEffect filter="fade" transition="in">
                                      <p:cBhvr>
                                        <p:cTn id="7" dur="1000"/>
                                        <p:tgtEl>
                                          <p:spTgt spid="23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32">
                                            <p:txEl>
                                              <p:pRg st="0" end="0"/>
                                            </p:txEl>
                                          </p:spTgt>
                                        </p:tgtEl>
                                        <p:attrNameLst>
                                          <p:attrName>style.visibility</p:attrName>
                                        </p:attrNameLst>
                                      </p:cBhvr>
                                      <p:to>
                                        <p:strVal val="visible"/>
                                      </p:to>
                                    </p:set>
                                    <p:animEffect filter="fade" transition="in">
                                      <p:cBhvr>
                                        <p:cTn id="10" dur="1000"/>
                                        <p:tgtEl>
                                          <p:spTgt spid="23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32">
                                            <p:txEl>
                                              <p:pRg st="1" end="1"/>
                                            </p:txEl>
                                          </p:spTgt>
                                        </p:tgtEl>
                                        <p:attrNameLst>
                                          <p:attrName>style.visibility</p:attrName>
                                        </p:attrNameLst>
                                      </p:cBhvr>
                                      <p:to>
                                        <p:strVal val="visible"/>
                                      </p:to>
                                    </p:set>
                                    <p:animEffect filter="fade" transition="in">
                                      <p:cBhvr>
                                        <p:cTn id="15" dur="1000"/>
                                        <p:tgtEl>
                                          <p:spTgt spid="23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32">
                                            <p:txEl>
                                              <p:pRg st="2" end="2"/>
                                            </p:txEl>
                                          </p:spTgt>
                                        </p:tgtEl>
                                        <p:attrNameLst>
                                          <p:attrName>style.visibility</p:attrName>
                                        </p:attrNameLst>
                                      </p:cBhvr>
                                      <p:to>
                                        <p:strVal val="visible"/>
                                      </p:to>
                                    </p:set>
                                    <p:animEffect filter="fade" transition="in">
                                      <p:cBhvr>
                                        <p:cTn id="20" dur="1000"/>
                                        <p:tgtEl>
                                          <p:spTgt spid="23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32">
                                            <p:txEl>
                                              <p:pRg st="3" end="3"/>
                                            </p:txEl>
                                          </p:spTgt>
                                        </p:tgtEl>
                                        <p:attrNameLst>
                                          <p:attrName>style.visibility</p:attrName>
                                        </p:attrNameLst>
                                      </p:cBhvr>
                                      <p:to>
                                        <p:strVal val="visible"/>
                                      </p:to>
                                    </p:set>
                                    <p:animEffect filter="fade" transition="in">
                                      <p:cBhvr>
                                        <p:cTn id="25" dur="1000"/>
                                        <p:tgtEl>
                                          <p:spTgt spid="23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32">
                                            <p:txEl>
                                              <p:pRg st="4" end="4"/>
                                            </p:txEl>
                                          </p:spTgt>
                                        </p:tgtEl>
                                        <p:attrNameLst>
                                          <p:attrName>style.visibility</p:attrName>
                                        </p:attrNameLst>
                                      </p:cBhvr>
                                      <p:to>
                                        <p:strVal val="visible"/>
                                      </p:to>
                                    </p:set>
                                    <p:animEffect filter="fade" transition="in">
                                      <p:cBhvr>
                                        <p:cTn id="30" dur="1000"/>
                                        <p:tgtEl>
                                          <p:spTgt spid="23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2"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2. Caring for the Flock…"/>
          <p:cNvSpPr txBox="1"/>
          <p:nvPr>
            <p:ph type="body" idx="1"/>
          </p:nvPr>
        </p:nvSpPr>
        <p:spPr>
          <a:xfrm>
            <a:off x="4030265" y="3715796"/>
            <a:ext cx="16323470" cy="9457168"/>
          </a:xfrm>
          <a:prstGeom prst="rect">
            <a:avLst/>
          </a:prstGeom>
        </p:spPr>
        <p:txBody>
          <a:bodyPr/>
          <a:lstStyle/>
          <a:p>
            <a:pPr marL="531090" indent="-531090">
              <a:defRPr b="1" sz="4600"/>
            </a:pPr>
            <a:r>
              <a:t>2. Caring for the Flock</a:t>
            </a:r>
          </a:p>
          <a:p>
            <a:pPr marL="531090" indent="-531090">
              <a:defRPr sz="4600"/>
            </a:pPr>
            <a:r>
              <a:t>Shepherding includes spiritual care for believers, helping them grow in their faith, providing comfort in times of struggle, and guiding them in their walk with Christ.</a:t>
            </a:r>
          </a:p>
          <a:p>
            <a:pPr marL="531090" indent="-531090">
              <a:defRPr sz="4600"/>
            </a:pPr>
            <a:r>
              <a:rPr b="1"/>
              <a:t>Acts 20:28:</a:t>
            </a:r>
            <a:r>
              <a:t> Paul, speaking to the Ephesian elders, says, </a:t>
            </a:r>
            <a:r>
              <a:rPr i="1"/>
              <a:t>"Be on guard for yourselves and for all the flock, among which the Holy Spirit has made you overseers, to shepherd the church of God which He purchased with His own blood."</a:t>
            </a:r>
            <a:r>
              <a:t> NASB</a:t>
            </a:r>
          </a:p>
          <a:p>
            <a:pPr marL="531090" indent="-531090">
              <a:defRPr b="1" i="1" sz="4600"/>
            </a:pPr>
            <a:r>
              <a:t>This shows that Peter's role, and the role of all elders, is to provide spiritual care to the body of Christ.</a:t>
            </a:r>
          </a:p>
        </p:txBody>
      </p:sp>
      <p:sp>
        <p:nvSpPr>
          <p:cNvPr id="239" name="Loving Jesus By Tending His Sheep"/>
          <p:cNvSpPr txBox="1"/>
          <p:nvPr>
            <p:ph type="body" idx="21"/>
          </p:nvPr>
        </p:nvSpPr>
        <p:spPr>
          <a:xfrm>
            <a:off x="4030265" y="2511581"/>
            <a:ext cx="16323471" cy="944722"/>
          </a:xfrm>
          <a:prstGeom prst="rect">
            <a:avLst/>
          </a:prstGeom>
          <a:extLst>
            <a:ext uri="{C572A759-6A51-4108-AA02-DFA0A04FC94B}">
              <ma14:wrappingTextBoxFlag xmlns:ma14="http://schemas.microsoft.com/office/mac/drawingml/2011/main" val="1"/>
            </a:ext>
          </a:extLst>
        </p:spPr>
        <p:txBody>
          <a:bodyPr/>
          <a:lstStyle/>
          <a:p>
            <a:pPr/>
            <a:r>
              <a:t>Loving Jesus By Tending His Sheep</a:t>
            </a:r>
          </a:p>
        </p:txBody>
      </p:sp>
      <p:sp>
        <p:nvSpPr>
          <p:cNvPr id="240" name="Practical Application for Peter and the rest of us…"/>
          <p:cNvSpPr txBox="1"/>
          <p:nvPr>
            <p:ph type="title"/>
          </p:nvPr>
        </p:nvSpPr>
        <p:spPr>
          <a:xfrm>
            <a:off x="4030265" y="619125"/>
            <a:ext cx="16323470" cy="1983442"/>
          </a:xfrm>
          <a:prstGeom prst="rect">
            <a:avLst/>
          </a:prstGeom>
        </p:spPr>
        <p:txBody>
          <a:bodyPr/>
          <a:lstStyle>
            <a:lvl1pPr defTabSz="1926288">
              <a:defRPr spc="-132" sz="6636"/>
            </a:lvl1pPr>
          </a:lstStyle>
          <a:p>
            <a:pPr/>
            <a:r>
              <a:t>Practical Application for Peter and the rest of us…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8">
                                            <p:bg/>
                                          </p:spTgt>
                                        </p:tgtEl>
                                        <p:attrNameLst>
                                          <p:attrName>style.visibility</p:attrName>
                                        </p:attrNameLst>
                                      </p:cBhvr>
                                      <p:to>
                                        <p:strVal val="visible"/>
                                      </p:to>
                                    </p:set>
                                    <p:animEffect filter="fade" transition="in">
                                      <p:cBhvr>
                                        <p:cTn id="7" dur="1000"/>
                                        <p:tgtEl>
                                          <p:spTgt spid="23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38">
                                            <p:txEl>
                                              <p:pRg st="0" end="0"/>
                                            </p:txEl>
                                          </p:spTgt>
                                        </p:tgtEl>
                                        <p:attrNameLst>
                                          <p:attrName>style.visibility</p:attrName>
                                        </p:attrNameLst>
                                      </p:cBhvr>
                                      <p:to>
                                        <p:strVal val="visible"/>
                                      </p:to>
                                    </p:set>
                                    <p:animEffect filter="fade" transition="in">
                                      <p:cBhvr>
                                        <p:cTn id="10" dur="1000"/>
                                        <p:tgtEl>
                                          <p:spTgt spid="23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38">
                                            <p:txEl>
                                              <p:pRg st="1" end="1"/>
                                            </p:txEl>
                                          </p:spTgt>
                                        </p:tgtEl>
                                        <p:attrNameLst>
                                          <p:attrName>style.visibility</p:attrName>
                                        </p:attrNameLst>
                                      </p:cBhvr>
                                      <p:to>
                                        <p:strVal val="visible"/>
                                      </p:to>
                                    </p:set>
                                    <p:animEffect filter="fade" transition="in">
                                      <p:cBhvr>
                                        <p:cTn id="15" dur="1000"/>
                                        <p:tgtEl>
                                          <p:spTgt spid="23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38">
                                            <p:txEl>
                                              <p:pRg st="2" end="2"/>
                                            </p:txEl>
                                          </p:spTgt>
                                        </p:tgtEl>
                                        <p:attrNameLst>
                                          <p:attrName>style.visibility</p:attrName>
                                        </p:attrNameLst>
                                      </p:cBhvr>
                                      <p:to>
                                        <p:strVal val="visible"/>
                                      </p:to>
                                    </p:set>
                                    <p:animEffect filter="fade" transition="in">
                                      <p:cBhvr>
                                        <p:cTn id="20" dur="1000"/>
                                        <p:tgtEl>
                                          <p:spTgt spid="23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38">
                                            <p:txEl>
                                              <p:pRg st="3" end="3"/>
                                            </p:txEl>
                                          </p:spTgt>
                                        </p:tgtEl>
                                        <p:attrNameLst>
                                          <p:attrName>style.visibility</p:attrName>
                                        </p:attrNameLst>
                                      </p:cBhvr>
                                      <p:to>
                                        <p:strVal val="visible"/>
                                      </p:to>
                                    </p:set>
                                    <p:animEffect filter="fade" transition="in">
                                      <p:cBhvr>
                                        <p:cTn id="25" dur="1000"/>
                                        <p:tgtEl>
                                          <p:spTgt spid="23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8"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2. Caring for the Flock…"/>
          <p:cNvSpPr txBox="1"/>
          <p:nvPr>
            <p:ph type="body" idx="1"/>
          </p:nvPr>
        </p:nvSpPr>
        <p:spPr>
          <a:xfrm>
            <a:off x="4030265" y="3489127"/>
            <a:ext cx="16323470" cy="9776439"/>
          </a:xfrm>
          <a:prstGeom prst="rect">
            <a:avLst/>
          </a:prstGeom>
        </p:spPr>
        <p:txBody>
          <a:bodyPr/>
          <a:lstStyle/>
          <a:p>
            <a:pPr marL="531090" indent="-531090">
              <a:defRPr b="1" sz="4600"/>
            </a:pPr>
            <a:r>
              <a:t>2. Caring for the Flock</a:t>
            </a:r>
          </a:p>
          <a:p>
            <a:pPr marL="531090" indent="-531090">
              <a:defRPr sz="4600"/>
            </a:pPr>
            <a:r>
              <a:rPr b="1"/>
              <a:t>1 Peter 5:1-3:</a:t>
            </a:r>
            <a:r>
              <a:t> As an elder himself, Peter tells the elders to </a:t>
            </a:r>
            <a:r>
              <a:rPr i="1"/>
              <a:t>“1 Therefore, I exhort the elders among you, as your fellow elder and witness of the sufferings of Christ, and a partaker also of the glory that is to be revealed, 2 shepherd the flock of God among you, exercising oversight not under compulsion, but voluntarily, according to the will of God; and not for sordid gain, but with eagerness; 3 nor yet as lording it over those allotted to your charge, but proving to be examples to the flock.”</a:t>
            </a:r>
            <a:r>
              <a:t> NASB</a:t>
            </a:r>
          </a:p>
          <a:p>
            <a:pPr marL="531090" indent="-531090">
              <a:defRPr b="1" i="1" sz="4600" u="sng"/>
            </a:pPr>
            <a:r>
              <a:t>Shepherding involves a heart of love and care for the spiritual well-being of the church.</a:t>
            </a:r>
          </a:p>
        </p:txBody>
      </p:sp>
      <p:sp>
        <p:nvSpPr>
          <p:cNvPr id="245" name="Loving Jesus By Tending His Sheep"/>
          <p:cNvSpPr txBox="1"/>
          <p:nvPr>
            <p:ph type="body" idx="21"/>
          </p:nvPr>
        </p:nvSpPr>
        <p:spPr>
          <a:xfrm>
            <a:off x="4030265" y="2511581"/>
            <a:ext cx="16323471" cy="944722"/>
          </a:xfrm>
          <a:prstGeom prst="rect">
            <a:avLst/>
          </a:prstGeom>
          <a:extLst>
            <a:ext uri="{C572A759-6A51-4108-AA02-DFA0A04FC94B}">
              <ma14:wrappingTextBoxFlag xmlns:ma14="http://schemas.microsoft.com/office/mac/drawingml/2011/main" val="1"/>
            </a:ext>
          </a:extLst>
        </p:spPr>
        <p:txBody>
          <a:bodyPr/>
          <a:lstStyle/>
          <a:p>
            <a:pPr/>
            <a:r>
              <a:t>Loving Jesus By Tending His Sheep</a:t>
            </a:r>
          </a:p>
        </p:txBody>
      </p:sp>
      <p:sp>
        <p:nvSpPr>
          <p:cNvPr id="246" name="Practical Application for Peter and the rest of us…"/>
          <p:cNvSpPr txBox="1"/>
          <p:nvPr>
            <p:ph type="title"/>
          </p:nvPr>
        </p:nvSpPr>
        <p:spPr>
          <a:xfrm>
            <a:off x="4030265" y="619125"/>
            <a:ext cx="16323470" cy="1983442"/>
          </a:xfrm>
          <a:prstGeom prst="rect">
            <a:avLst/>
          </a:prstGeom>
        </p:spPr>
        <p:txBody>
          <a:bodyPr/>
          <a:lstStyle>
            <a:lvl1pPr defTabSz="1926288">
              <a:defRPr spc="-132" sz="6636"/>
            </a:lvl1pPr>
          </a:lstStyle>
          <a:p>
            <a:pPr/>
            <a:r>
              <a:t>Practical Application for Peter and the rest of us…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4">
                                            <p:txEl>
                                              <p:pRg st="1" end="1"/>
                                            </p:txEl>
                                          </p:spTgt>
                                        </p:tgtEl>
                                        <p:attrNameLst>
                                          <p:attrName>style.visibility</p:attrName>
                                        </p:attrNameLst>
                                      </p:cBhvr>
                                      <p:to>
                                        <p:strVal val="visible"/>
                                      </p:to>
                                    </p:set>
                                    <p:animEffect filter="fade" transition="in">
                                      <p:cBhvr>
                                        <p:cTn id="7" dur="1000"/>
                                        <p:tgtEl>
                                          <p:spTgt spid="24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44">
                                            <p:txEl>
                                              <p:pRg st="2" end="2"/>
                                            </p:txEl>
                                          </p:spTgt>
                                        </p:tgtEl>
                                        <p:attrNameLst>
                                          <p:attrName>style.visibility</p:attrName>
                                        </p:attrNameLst>
                                      </p:cBhvr>
                                      <p:to>
                                        <p:strVal val="visible"/>
                                      </p:to>
                                    </p:set>
                                    <p:animEffect filter="fade" transition="in">
                                      <p:cBhvr>
                                        <p:cTn id="12" dur="1000"/>
                                        <p:tgtEl>
                                          <p:spTgt spid="24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