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Ducati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Ducati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Ducati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Ducati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lose-up of a monarch caterpillar on a partially-eaten leaf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>
            <a:lvl1pPr defTabSz="6477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sz="quarter" idx="1"/>
          </p:nvPr>
        </p:nvSpPr>
        <p:spPr>
          <a:xfrm>
            <a:off x="3962400" y="3070225"/>
            <a:ext cx="8080376" cy="1279525"/>
          </a:xfrm>
          <a:prstGeom prst="rect">
            <a:avLst/>
          </a:prstGeom>
        </p:spPr>
        <p:txBody>
          <a:bodyPr lIns="91439" tIns="91439" rIns="91439" bIns="91439" anchor="b"/>
          <a:lstStyle>
            <a:lvl1pPr marL="0" indent="0" defTabSz="1828800">
              <a:spcBef>
                <a:spcPts val="1100"/>
              </a:spcBef>
              <a:buSzTx/>
              <a:buNone/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1828800">
              <a:spcBef>
                <a:spcPts val="1100"/>
              </a:spcBef>
              <a:buSzTx/>
              <a:buNone/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1828800">
              <a:spcBef>
                <a:spcPts val="1100"/>
              </a:spcBef>
              <a:buSzTx/>
              <a:buNone/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1828800">
              <a:spcBef>
                <a:spcPts val="1100"/>
              </a:spcBef>
              <a:buSzTx/>
              <a:buNone/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1828800">
              <a:spcBef>
                <a:spcPts val="1100"/>
              </a:spcBef>
              <a:buSzTx/>
              <a:buNone/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Text Placeholder 4"/>
          <p:cNvSpPr/>
          <p:nvPr>
            <p:ph type="body" sz="quarter" idx="21"/>
          </p:nvPr>
        </p:nvSpPr>
        <p:spPr>
          <a:xfrm>
            <a:off x="12338050" y="3070225"/>
            <a:ext cx="8083550" cy="1279525"/>
          </a:xfrm>
          <a:prstGeom prst="rect">
            <a:avLst/>
          </a:prstGeom>
        </p:spPr>
        <p:txBody>
          <a:bodyPr lIns="91439" tIns="91439" rIns="91439" bIns="91439" anchor="b"/>
          <a:lstStyle/>
          <a:p>
            <a:pPr marL="0" indent="0" defTabSz="1828800">
              <a:spcBef>
                <a:spcPts val="1100"/>
              </a:spcBef>
              <a:buSzTx/>
              <a:buNone/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.tif"/><Relationship Id="rId8" Type="http://schemas.openxmlformats.org/officeDocument/2006/relationships/image" Target="../media/image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6" r="0" b="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/>
          <p:nvPr>
            <p:ph type="title"/>
          </p:nvPr>
        </p:nvSpPr>
        <p:spPr>
          <a:xfrm>
            <a:off x="3505200" y="0"/>
            <a:ext cx="17373600" cy="2133600"/>
          </a:xfrm>
          <a:prstGeom prst="rect">
            <a:avLst/>
          </a:prstGeom>
        </p:spPr>
        <p:txBody>
          <a:bodyPr/>
          <a:lstStyle/>
          <a:p>
            <a:pPr defTabSz="1664208">
              <a:defRPr b="1" sz="7098">
                <a:solidFill>
                  <a:srgbClr val="0070C0"/>
                </a:solidFill>
              </a:defRPr>
            </a:pPr>
            <a:r>
              <a:t>Zechariah’s Task &amp; Its </a:t>
            </a:r>
            <a:r>
              <a:rPr>
                <a:solidFill>
                  <a:srgbClr val="00B0F0"/>
                </a:solidFill>
              </a:rPr>
              <a:t>Meaning</a:t>
            </a:r>
            <a:r>
              <a:t>  </a:t>
            </a:r>
            <a:r>
              <a:rPr sz="6552">
                <a:solidFill>
                  <a:srgbClr val="FF0000"/>
                </a:solidFill>
              </a:rPr>
              <a:t>Zechariah 11:4-17</a:t>
            </a:r>
          </a:p>
        </p:txBody>
      </p:sp>
      <p:sp>
        <p:nvSpPr>
          <p:cNvPr id="214" name="Content Placeholder 2"/>
          <p:cNvSpPr txBox="1"/>
          <p:nvPr>
            <p:ph type="body" idx="1"/>
          </p:nvPr>
        </p:nvSpPr>
        <p:spPr>
          <a:xfrm>
            <a:off x="3352800" y="2438400"/>
            <a:ext cx="17678400" cy="11277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b="1" sz="6600">
                <a:solidFill>
                  <a:srgbClr val="00B050"/>
                </a:solidFill>
              </a:defRPr>
            </a:pPr>
            <a:r>
              <a:t>Feed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flock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for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slaughter</a:t>
            </a:r>
            <a:r>
              <a:rPr>
                <a:solidFill>
                  <a:srgbClr val="FF0000"/>
                </a:solidFill>
              </a:rPr>
              <a:t> v.4</a:t>
            </a:r>
            <a:endParaRPr sz="5800"/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b="1" sz="6600">
                <a:solidFill>
                  <a:srgbClr val="0070C0"/>
                </a:solidFill>
              </a:defRPr>
            </a:pPr>
            <a:r>
              <a:t>Bad</a:t>
            </a:r>
            <a:r>
              <a:rPr>
                <a:solidFill>
                  <a:srgbClr val="FF0000"/>
                </a:solidFill>
              </a:rPr>
              <a:t> </a:t>
            </a:r>
            <a:r>
              <a:t>shepherds </a:t>
            </a:r>
            <a:r>
              <a:rPr>
                <a:solidFill>
                  <a:srgbClr val="C00000"/>
                </a:solidFill>
              </a:rPr>
              <a:t>selfishly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destroy</a:t>
            </a:r>
            <a:r>
              <a:rPr>
                <a:solidFill>
                  <a:srgbClr val="FF0000"/>
                </a:solidFill>
              </a:rPr>
              <a:t> </a:t>
            </a:r>
            <a:r>
              <a:t>sheep</a:t>
            </a:r>
            <a:r>
              <a:rPr>
                <a:solidFill>
                  <a:srgbClr val="FF0000"/>
                </a:solidFill>
              </a:rPr>
              <a:t> v.5-6</a:t>
            </a:r>
            <a:endParaRPr sz="5800"/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b="1" sz="6600">
                <a:solidFill>
                  <a:srgbClr val="0070C0"/>
                </a:solidFill>
              </a:defRPr>
            </a:pPr>
            <a:r>
              <a:t>Zechariah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focused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on</a:t>
            </a:r>
            <a:r>
              <a:rPr>
                <a:solidFill>
                  <a:srgbClr val="FF0000"/>
                </a:solidFill>
              </a:rPr>
              <a:t> </a:t>
            </a:r>
            <a:r>
              <a:t>the</a:t>
            </a:r>
            <a:r>
              <a:rPr>
                <a:solidFill>
                  <a:srgbClr val="FF0000"/>
                </a:solidFill>
              </a:rPr>
              <a:t> </a:t>
            </a:r>
            <a:r>
              <a:t>poor</a:t>
            </a:r>
            <a:r>
              <a:rPr>
                <a:solidFill>
                  <a:srgbClr val="FF0000"/>
                </a:solidFill>
              </a:rPr>
              <a:t> v.7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Matt. 11:5</a:t>
            </a:r>
            <a:r>
              <a:rPr b="0">
                <a:solidFill>
                  <a:srgbClr val="000000"/>
                </a:solidFill>
              </a:rPr>
              <a:t>)</a:t>
            </a:r>
            <a:endParaRPr sz="5800"/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b="1" sz="6600">
                <a:solidFill>
                  <a:srgbClr val="00B050"/>
                </a:solidFill>
              </a:defRPr>
            </a:pPr>
            <a:r>
              <a:t>Two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staves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Beauty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Bonds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B0F0"/>
                </a:solidFill>
              </a:rPr>
              <a:t>Grace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Unity</a:t>
            </a:r>
            <a:r>
              <a:rPr b="0">
                <a:solidFill>
                  <a:srgbClr val="000000"/>
                </a:solidFill>
              </a:rPr>
              <a:t>)</a:t>
            </a:r>
            <a:endParaRPr sz="5800"/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b="1" sz="6600">
                <a:solidFill>
                  <a:srgbClr val="00B050"/>
                </a:solidFill>
              </a:defRPr>
            </a:pPr>
            <a:r>
              <a:t>Three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worthless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shepherds</a:t>
            </a:r>
            <a:r>
              <a:rPr>
                <a:solidFill>
                  <a:srgbClr val="FF0000"/>
                </a:solidFill>
              </a:rPr>
              <a:t> </a:t>
            </a:r>
            <a:r>
              <a:t>hired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FF0000"/>
                </a:solidFill>
              </a:rPr>
              <a:t> </a:t>
            </a:r>
            <a:r>
              <a:t>fired</a:t>
            </a:r>
            <a:r>
              <a:rPr>
                <a:solidFill>
                  <a:srgbClr val="FF0000"/>
                </a:solidFill>
              </a:rPr>
              <a:t> v.8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Christ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CC88"/>
                </a:solidFill>
              </a:rPr>
              <a:t>identified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them </a:t>
            </a:r>
            <a:r>
              <a:t>in</a:t>
            </a:r>
            <a:r>
              <a:rPr>
                <a:solidFill>
                  <a:srgbClr val="FF0000"/>
                </a:solidFill>
              </a:rPr>
              <a:t> John </a:t>
            </a:r>
            <a:r>
              <a:rPr sz="6400">
                <a:solidFill>
                  <a:srgbClr val="FF0000"/>
                </a:solidFill>
              </a:rPr>
              <a:t>8:37-58; 9:35-10:18</a:t>
            </a:r>
            <a:endParaRPr sz="5800"/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b="1" sz="6600">
                <a:solidFill>
                  <a:srgbClr val="00B050"/>
                </a:solidFill>
              </a:defRPr>
            </a:pPr>
            <a:r>
              <a:t>Wages</a:t>
            </a:r>
            <a:r>
              <a:rPr>
                <a:solidFill>
                  <a:srgbClr val="FF0000"/>
                </a:solidFill>
              </a:rPr>
              <a:t> </a:t>
            </a:r>
            <a:r>
              <a:t>for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Zechariah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rPr>
                <a:solidFill>
                  <a:srgbClr val="FF0000"/>
                </a:solidFill>
              </a:rPr>
              <a:t> </a:t>
            </a:r>
            <a:r>
              <a:t>30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808080"/>
                </a:solidFill>
              </a:rPr>
              <a:t>pieces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808080"/>
                </a:solidFill>
              </a:rPr>
              <a:t>of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808080"/>
                </a:solidFill>
              </a:rPr>
              <a:t>silver</a:t>
            </a:r>
            <a:r>
              <a:rPr>
                <a:solidFill>
                  <a:srgbClr val="FF0000"/>
                </a:solidFill>
              </a:rPr>
              <a:t> v.12</a:t>
            </a:r>
            <a:endParaRPr sz="5800"/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b="1" sz="6600">
                <a:solidFill>
                  <a:srgbClr val="00B050"/>
                </a:solidFill>
              </a:defRPr>
            </a:pPr>
            <a:r>
              <a:t>Went</a:t>
            </a:r>
            <a:r>
              <a:rPr>
                <a:solidFill>
                  <a:srgbClr val="FF0000"/>
                </a:solidFill>
              </a:rPr>
              <a:t> </a:t>
            </a:r>
            <a:r>
              <a:t>to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potter</a:t>
            </a:r>
            <a:r>
              <a:rPr>
                <a:solidFill>
                  <a:srgbClr val="FF0000"/>
                </a:solidFill>
              </a:rPr>
              <a:t> </a:t>
            </a:r>
            <a:r>
              <a:t>via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temple</a:t>
            </a:r>
            <a:r>
              <a:rPr>
                <a:solidFill>
                  <a:srgbClr val="FF0000"/>
                </a:solidFill>
              </a:rPr>
              <a:t> v.13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Matt. 27:1-10</a:t>
            </a:r>
            <a:endParaRPr sz="5800"/>
          </a:p>
          <a:p>
            <a:pPr marL="0" indent="0">
              <a:lnSpc>
                <a:spcPct val="90000"/>
              </a:lnSpc>
              <a:spcBef>
                <a:spcPts val="1200"/>
              </a:spcBef>
              <a:buSzTx/>
              <a:buNone/>
              <a:defRPr b="1" sz="6600">
                <a:solidFill>
                  <a:srgbClr val="00B0F0"/>
                </a:solidFill>
              </a:defRPr>
            </a:pPr>
            <a:r>
              <a:t>God’s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prophecy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of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blind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hirelings</a:t>
            </a:r>
            <a:r>
              <a:rPr>
                <a:solidFill>
                  <a:srgbClr val="FF0000"/>
                </a:solidFill>
              </a:rPr>
              <a:t> v.15-17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/>
          <p:nvPr>
            <p:ph type="title"/>
          </p:nvPr>
        </p:nvSpPr>
        <p:spPr>
          <a:xfrm>
            <a:off x="3505200" y="0"/>
            <a:ext cx="17373600" cy="2438400"/>
          </a:xfrm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070C0"/>
                </a:solidFill>
              </a:defRPr>
            </a:pPr>
            <a:r>
              <a:t>The Burden of the Word </a:t>
            </a:r>
            <a:r>
              <a:rPr>
                <a:solidFill>
                  <a:srgbClr val="00B0F0"/>
                </a:solidFill>
              </a:rPr>
              <a:t>of the LORD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t> Israel – </a:t>
            </a:r>
            <a:r>
              <a:rPr>
                <a:solidFill>
                  <a:srgbClr val="FF0000"/>
                </a:solidFill>
              </a:rPr>
              <a:t>Zechariah 12-14 </a:t>
            </a:r>
          </a:p>
        </p:txBody>
      </p:sp>
      <p:sp>
        <p:nvSpPr>
          <p:cNvPr id="217" name="Content Placeholder 2"/>
          <p:cNvSpPr txBox="1"/>
          <p:nvPr>
            <p:ph type="body" idx="1"/>
          </p:nvPr>
        </p:nvSpPr>
        <p:spPr>
          <a:xfrm>
            <a:off x="3352800" y="2590800"/>
            <a:ext cx="17678400" cy="11125200"/>
          </a:xfrm>
          <a:prstGeom prst="rect">
            <a:avLst/>
          </a:prstGeom>
        </p:spPr>
        <p:txBody>
          <a:bodyPr/>
          <a:lstStyle/>
          <a:p>
            <a:pPr marL="0" indent="0" defTabSz="1810511">
              <a:lnSpc>
                <a:spcPct val="90000"/>
              </a:lnSpc>
              <a:spcBef>
                <a:spcPts val="1100"/>
              </a:spcBef>
              <a:buSzTx/>
              <a:buNone/>
              <a:defRPr b="1" i="1" sz="6534">
                <a:solidFill>
                  <a:srgbClr val="003DB8"/>
                </a:solidFill>
              </a:defRPr>
            </a:pPr>
            <a:r>
              <a:t>Burden</a:t>
            </a:r>
            <a:r>
              <a:rPr i="0">
                <a:solidFill>
                  <a:srgbClr val="FF0000"/>
                </a:solidFill>
              </a:rPr>
              <a:t> </a:t>
            </a:r>
            <a:r>
              <a:rPr i="0">
                <a:solidFill>
                  <a:srgbClr val="00B050"/>
                </a:solidFill>
              </a:rPr>
              <a:t>almost always </a:t>
            </a:r>
            <a:r>
              <a:rPr b="0" i="0">
                <a:solidFill>
                  <a:srgbClr val="000000"/>
                </a:solidFill>
              </a:rPr>
              <a:t>a</a:t>
            </a:r>
            <a:r>
              <a:rPr i="0">
                <a:solidFill>
                  <a:srgbClr val="FF0000"/>
                </a:solidFill>
              </a:rPr>
              <a:t> </a:t>
            </a:r>
            <a:r>
              <a:rPr i="0">
                <a:solidFill>
                  <a:srgbClr val="C00000"/>
                </a:solidFill>
              </a:rPr>
              <a:t>bad</a:t>
            </a:r>
            <a:r>
              <a:rPr i="0">
                <a:solidFill>
                  <a:srgbClr val="FF0000"/>
                </a:solidFill>
              </a:rPr>
              <a:t> </a:t>
            </a:r>
            <a:r>
              <a:rPr i="0">
                <a:solidFill>
                  <a:srgbClr val="0070C0"/>
                </a:solidFill>
              </a:rPr>
              <a:t>thing</a:t>
            </a:r>
            <a:r>
              <a:rPr i="0">
                <a:solidFill>
                  <a:srgbClr val="FF0000"/>
                </a:solidFill>
              </a:rPr>
              <a:t> </a:t>
            </a:r>
            <a:r>
              <a:rPr b="0" i="0">
                <a:solidFill>
                  <a:srgbClr val="000000"/>
                </a:solidFill>
              </a:rPr>
              <a:t>(</a:t>
            </a:r>
            <a:r>
              <a:rPr i="0">
                <a:solidFill>
                  <a:srgbClr val="0070C0"/>
                </a:solidFill>
              </a:rPr>
              <a:t>consequences</a:t>
            </a:r>
            <a:r>
              <a:rPr i="0">
                <a:solidFill>
                  <a:srgbClr val="FF0000"/>
                </a:solidFill>
              </a:rPr>
              <a:t> </a:t>
            </a:r>
            <a:r>
              <a:rPr i="0">
                <a:solidFill>
                  <a:srgbClr val="00B050"/>
                </a:solidFill>
              </a:rPr>
              <a:t>for actions</a:t>
            </a:r>
            <a:r>
              <a:rPr b="0" i="0">
                <a:solidFill>
                  <a:srgbClr val="000000"/>
                </a:solidFill>
              </a:rPr>
              <a:t>) </a:t>
            </a:r>
            <a:r>
              <a:rPr i="0" sz="5742">
                <a:solidFill>
                  <a:srgbClr val="FF0000"/>
                </a:solidFill>
              </a:rPr>
              <a:t>Isaiah 13-23</a:t>
            </a:r>
            <a:r>
              <a:rPr b="0" i="0" sz="5742">
                <a:solidFill>
                  <a:srgbClr val="000000"/>
                </a:solidFill>
              </a:rPr>
              <a:t>,</a:t>
            </a:r>
            <a:r>
              <a:rPr i="0" sz="5742">
                <a:solidFill>
                  <a:srgbClr val="FF0000"/>
                </a:solidFill>
              </a:rPr>
              <a:t> </a:t>
            </a:r>
            <a:r>
              <a:rPr i="0" sz="5742">
                <a:solidFill>
                  <a:srgbClr val="00B050"/>
                </a:solidFill>
              </a:rPr>
              <a:t>especially</a:t>
            </a:r>
            <a:r>
              <a:rPr i="0" sz="5742">
                <a:solidFill>
                  <a:srgbClr val="FF0000"/>
                </a:solidFill>
              </a:rPr>
              <a:t> chapter 17</a:t>
            </a:r>
            <a:endParaRPr sz="5742"/>
          </a:p>
          <a:p>
            <a:pPr marL="0" indent="0" defTabSz="1810511">
              <a:lnSpc>
                <a:spcPct val="90000"/>
              </a:lnSpc>
              <a:spcBef>
                <a:spcPts val="1100"/>
              </a:spcBef>
              <a:buSzTx/>
              <a:buNone/>
              <a:defRPr b="1" sz="6534">
                <a:solidFill>
                  <a:srgbClr val="00B050"/>
                </a:solidFill>
              </a:defRPr>
            </a:pPr>
            <a:r>
              <a:t>Verb used in </a:t>
            </a:r>
            <a:r>
              <a:rPr sz="5742">
                <a:solidFill>
                  <a:srgbClr val="FF0000"/>
                </a:solidFill>
              </a:rPr>
              <a:t>Numbers 14:33 </a:t>
            </a:r>
            <a:r>
              <a:t>cause</a:t>
            </a:r>
            <a:r>
              <a:rPr sz="5742"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 sz="5742"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effect</a:t>
            </a:r>
            <a:endParaRPr sz="5742"/>
          </a:p>
          <a:p>
            <a:pPr marL="0" indent="0" defTabSz="1810511">
              <a:lnSpc>
                <a:spcPct val="90000"/>
              </a:lnSpc>
              <a:spcBef>
                <a:spcPts val="1100"/>
              </a:spcBef>
              <a:buSzTx/>
              <a:buNone/>
              <a:defRPr b="1" sz="6534">
                <a:solidFill>
                  <a:srgbClr val="0070C0"/>
                </a:solidFill>
              </a:defRPr>
            </a:pPr>
            <a:r>
              <a:t>Israel’s historic enemies </a:t>
            </a:r>
            <a:r>
              <a:rPr>
                <a:solidFill>
                  <a:srgbClr val="003DB8"/>
                </a:solidFill>
              </a:rPr>
              <a:t>punished</a:t>
            </a:r>
            <a:r>
              <a:t> </a:t>
            </a:r>
            <a:r>
              <a:rPr>
                <a:solidFill>
                  <a:srgbClr val="00B050"/>
                </a:solidFill>
              </a:rPr>
              <a:t>by</a:t>
            </a:r>
            <a:r>
              <a:t> the same ones </a:t>
            </a:r>
            <a:r>
              <a:rPr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>
                <a:solidFill>
                  <a:srgbClr val="00CC88"/>
                </a:solidFill>
              </a:rPr>
              <a:t>used</a:t>
            </a:r>
            <a:r>
              <a:t> </a:t>
            </a:r>
            <a:r>
              <a:rPr>
                <a:solidFill>
                  <a:srgbClr val="003DB8"/>
                </a:solidFill>
              </a:rPr>
              <a:t>to punish </a:t>
            </a:r>
            <a:r>
              <a:t>Israel and Judah </a:t>
            </a:r>
            <a:r>
              <a:rPr sz="5742">
                <a:solidFill>
                  <a:srgbClr val="FF0000"/>
                </a:solidFill>
              </a:rPr>
              <a:t>1-8</a:t>
            </a:r>
            <a:endParaRPr sz="5742"/>
          </a:p>
          <a:p>
            <a:pPr marL="0" indent="0" defTabSz="1810511">
              <a:lnSpc>
                <a:spcPct val="90000"/>
              </a:lnSpc>
              <a:spcBef>
                <a:spcPts val="1100"/>
              </a:spcBef>
              <a:buSzTx/>
              <a:buNone/>
              <a:defRPr b="1" sz="6534">
                <a:solidFill>
                  <a:srgbClr val="0070C0"/>
                </a:solidFill>
              </a:defRPr>
            </a:pPr>
            <a:r>
              <a:t>The ones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CC88"/>
                </a:solidFill>
              </a:rPr>
              <a:t>used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3DB8"/>
                </a:solidFill>
              </a:rPr>
              <a:t>to punish </a:t>
            </a:r>
            <a:r>
              <a:t>Jews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were also destroyed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Persia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5742">
                <a:solidFill>
                  <a:srgbClr val="FF0000"/>
                </a:solidFill>
              </a:rPr>
              <a:t>1-6</a:t>
            </a:r>
            <a:endParaRPr sz="5742"/>
          </a:p>
          <a:p>
            <a:pPr marL="0" indent="0" defTabSz="1810511">
              <a:lnSpc>
                <a:spcPct val="90000"/>
              </a:lnSpc>
              <a:spcBef>
                <a:spcPts val="1100"/>
              </a:spcBef>
              <a:buSzTx/>
              <a:buNone/>
              <a:defRPr b="1" sz="6534">
                <a:solidFill>
                  <a:srgbClr val="0070C0"/>
                </a:solidFill>
              </a:defRPr>
            </a:pPr>
            <a:r>
              <a:t>The nations that</a:t>
            </a:r>
            <a:r>
              <a:rPr>
                <a:solidFill>
                  <a:srgbClr val="C00000"/>
                </a:solidFill>
              </a:rPr>
              <a:t> opposed </a:t>
            </a:r>
            <a:r>
              <a:rPr>
                <a:solidFill>
                  <a:srgbClr val="00B0F0"/>
                </a:solidFill>
              </a:rPr>
              <a:t>Christ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will be judged </a:t>
            </a:r>
            <a:r>
              <a:rPr sz="5742">
                <a:solidFill>
                  <a:srgbClr val="FF0000"/>
                </a:solidFill>
              </a:rPr>
              <a:t>9-11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B050"/>
                </a:solidFill>
              </a:rPr>
              <a:t>including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3DB8"/>
                </a:solidFill>
              </a:rPr>
              <a:t>unbelieving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Jews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5742">
                <a:solidFill>
                  <a:srgbClr val="FF0000"/>
                </a:solidFill>
              </a:rPr>
              <a:t>12-14</a:t>
            </a:r>
            <a:endParaRPr sz="5742"/>
          </a:p>
          <a:p>
            <a:pPr marL="0" indent="0" defTabSz="1810511">
              <a:lnSpc>
                <a:spcPct val="90000"/>
              </a:lnSpc>
              <a:spcBef>
                <a:spcPts val="1100"/>
              </a:spcBef>
              <a:buSzTx/>
              <a:buNone/>
              <a:defRPr b="1" sz="6534">
                <a:solidFill>
                  <a:srgbClr val="00B0F0"/>
                </a:solidFill>
              </a:defRPr>
            </a:pPr>
            <a:r>
              <a:t>Spiritual Israel’s </a:t>
            </a:r>
            <a:r>
              <a:rPr b="0" sz="5742">
                <a:solidFill>
                  <a:srgbClr val="000000"/>
                </a:solidFill>
              </a:rPr>
              <a:t>(</a:t>
            </a:r>
            <a:r>
              <a:rPr sz="5742">
                <a:solidFill>
                  <a:srgbClr val="FF0000"/>
                </a:solidFill>
              </a:rPr>
              <a:t>Galatians 6:16</a:t>
            </a:r>
            <a:r>
              <a:rPr b="0" sz="5742">
                <a:solidFill>
                  <a:srgbClr val="000000"/>
                </a:solidFill>
              </a:rPr>
              <a:t>) </a:t>
            </a:r>
            <a:r>
              <a:rPr>
                <a:solidFill>
                  <a:srgbClr val="003DB8"/>
                </a:solidFill>
              </a:rPr>
              <a:t>enemies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3DB8"/>
                </a:solidFill>
              </a:rPr>
              <a:t>punished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Christ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5742">
                <a:solidFill>
                  <a:srgbClr val="FF0000"/>
                </a:solidFill>
              </a:rPr>
              <a:t>Matthew 23:1-24:35; 24:35-25:46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>
            <p:ph type="title"/>
          </p:nvPr>
        </p:nvSpPr>
        <p:spPr>
          <a:xfrm>
            <a:off x="3505200" y="0"/>
            <a:ext cx="17373600" cy="2438400"/>
          </a:xfrm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070C0"/>
                </a:solidFill>
              </a:defRPr>
            </a:pPr>
            <a:r>
              <a:t>The Burden of the Word </a:t>
            </a:r>
            <a:r>
              <a:rPr>
                <a:solidFill>
                  <a:srgbClr val="00B0F0"/>
                </a:solidFill>
              </a:rPr>
              <a:t>of the LORD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t> Israel – </a:t>
            </a:r>
            <a:r>
              <a:rPr>
                <a:solidFill>
                  <a:srgbClr val="FF0000"/>
                </a:solidFill>
              </a:rPr>
              <a:t>Zechariah 12-14 </a:t>
            </a:r>
          </a:p>
        </p:txBody>
      </p:sp>
      <p:sp>
        <p:nvSpPr>
          <p:cNvPr id="220" name="Content Placeholder 2"/>
          <p:cNvSpPr txBox="1"/>
          <p:nvPr>
            <p:ph type="body" idx="1"/>
          </p:nvPr>
        </p:nvSpPr>
        <p:spPr>
          <a:xfrm>
            <a:off x="3352800" y="2590800"/>
            <a:ext cx="17678400" cy="111252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The LORD </a:t>
            </a:r>
            <a:r>
              <a:rPr>
                <a:solidFill>
                  <a:srgbClr val="00CC88"/>
                </a:solidFill>
              </a:rPr>
              <a:t>would send </a:t>
            </a:r>
            <a:r>
              <a:t>the Spirit </a:t>
            </a:r>
            <a:r>
              <a:rPr sz="6400">
                <a:solidFill>
                  <a:srgbClr val="FF0000"/>
                </a:solidFill>
              </a:rPr>
              <a:t>12:10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>
                <a:solidFill>
                  <a:srgbClr val="00B0F0"/>
                </a:solidFill>
              </a:defRPr>
            </a:pPr>
            <a:r>
              <a:t>Spiritual remnant </a:t>
            </a:r>
            <a:r>
              <a:rPr>
                <a:solidFill>
                  <a:srgbClr val="003DB8"/>
                </a:solidFill>
              </a:rPr>
              <a:t>mourn</a:t>
            </a:r>
            <a:r>
              <a:t> </a:t>
            </a:r>
            <a:r>
              <a:rPr>
                <a:solidFill>
                  <a:srgbClr val="003DB8"/>
                </a:solidFill>
              </a:rPr>
              <a:t>for</a:t>
            </a:r>
            <a:r>
              <a:t> Christ whom </a:t>
            </a:r>
            <a:r>
              <a:rPr>
                <a:solidFill>
                  <a:srgbClr val="0070C0"/>
                </a:solidFill>
              </a:rPr>
              <a:t>the physical remnant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v.11-14</a:t>
            </a:r>
            <a:r>
              <a:rPr b="0">
                <a:solidFill>
                  <a:srgbClr val="000000"/>
                </a:solidFill>
              </a:rPr>
              <a:t>)</a:t>
            </a:r>
            <a:r>
              <a:t> </a:t>
            </a:r>
            <a:r>
              <a:rPr sz="7200">
                <a:solidFill>
                  <a:srgbClr val="000000"/>
                </a:solidFill>
              </a:rPr>
              <a:t>pierced</a:t>
            </a:r>
            <a:r>
              <a:rPr sz="7200"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v.10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 i="1">
                <a:solidFill>
                  <a:srgbClr val="00B050"/>
                </a:solidFill>
              </a:rPr>
              <a:t>only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son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 i="1">
                <a:solidFill>
                  <a:srgbClr val="00B050"/>
                </a:solidFill>
              </a:rPr>
              <a:t>firstborn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son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Israel</a:t>
            </a:r>
            <a:r>
              <a:rPr>
                <a:solidFill>
                  <a:srgbClr val="003DB8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had</a:t>
            </a:r>
            <a:r>
              <a:rPr>
                <a:solidFill>
                  <a:srgbClr val="003DB8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Christ</a:t>
            </a:r>
            <a:r>
              <a:rPr>
                <a:solidFill>
                  <a:srgbClr val="003DB8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pierced</a:t>
            </a:r>
            <a:r>
              <a:rPr>
                <a:solidFill>
                  <a:srgbClr val="003DB8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>
                <a:solidFill>
                  <a:srgbClr val="003DB8"/>
                </a:solidFill>
              </a:rPr>
              <a:t> </a:t>
            </a:r>
            <a:r>
              <a:t>the</a:t>
            </a:r>
            <a:r>
              <a:rPr>
                <a:solidFill>
                  <a:srgbClr val="003DB8"/>
                </a:solidFill>
              </a:rPr>
              <a:t> </a:t>
            </a:r>
            <a:r>
              <a:t>Romans</a:t>
            </a:r>
            <a:r>
              <a:rPr>
                <a:solidFill>
                  <a:srgbClr val="003DB8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12:10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003DB8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John</a:t>
            </a:r>
            <a:r>
              <a:rPr sz="6400">
                <a:solidFill>
                  <a:srgbClr val="003DB8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19:34-37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003DB8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Psalm 22:16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003DB8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John 18:28-40; 12:33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003DB8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Galatians 3:8-14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i="1" sz="7200">
                <a:solidFill>
                  <a:srgbClr val="00B050"/>
                </a:solidFill>
              </a:defRPr>
            </a:pPr>
            <a:r>
              <a:t>In that day </a:t>
            </a:r>
            <a:r>
              <a:rPr i="0" sz="6400">
                <a:solidFill>
                  <a:srgbClr val="FF0000"/>
                </a:solidFill>
              </a:rPr>
              <a:t>13:1 </a:t>
            </a:r>
            <a:r>
              <a:rPr b="0" i="0">
                <a:solidFill>
                  <a:srgbClr val="000000"/>
                </a:solidFill>
              </a:rPr>
              <a:t>a </a:t>
            </a:r>
            <a:r>
              <a:rPr i="0">
                <a:solidFill>
                  <a:srgbClr val="0070C0"/>
                </a:solidFill>
              </a:rPr>
              <a:t>fountain</a:t>
            </a:r>
            <a:r>
              <a:rPr b="0" i="0">
                <a:solidFill>
                  <a:srgbClr val="000000"/>
                </a:solidFill>
              </a:rPr>
              <a:t> for </a:t>
            </a:r>
            <a:r>
              <a:rPr i="0">
                <a:solidFill>
                  <a:srgbClr val="C00000"/>
                </a:solidFill>
              </a:rPr>
              <a:t>sin</a:t>
            </a:r>
            <a:r>
              <a:rPr b="0" i="0">
                <a:solidFill>
                  <a:srgbClr val="000000"/>
                </a:solidFill>
              </a:rPr>
              <a:t> and </a:t>
            </a:r>
            <a:r>
              <a:rPr i="0">
                <a:solidFill>
                  <a:srgbClr val="4F6228"/>
                </a:solidFill>
              </a:rPr>
              <a:t>uncleanness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i="0"/>
              <a:t>will be opened up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/>
          <p:nvPr>
            <p:ph type="title"/>
          </p:nvPr>
        </p:nvSpPr>
        <p:spPr>
          <a:xfrm>
            <a:off x="3505200" y="0"/>
            <a:ext cx="17373600" cy="2438400"/>
          </a:xfrm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070C0"/>
                </a:solidFill>
              </a:defRPr>
            </a:pPr>
            <a:r>
              <a:t>The Burden of the Word </a:t>
            </a:r>
            <a:r>
              <a:rPr>
                <a:solidFill>
                  <a:srgbClr val="00B0F0"/>
                </a:solidFill>
              </a:rPr>
              <a:t>of the LORD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t> Israel – </a:t>
            </a:r>
            <a:r>
              <a:rPr>
                <a:solidFill>
                  <a:srgbClr val="FF0000"/>
                </a:solidFill>
              </a:rPr>
              <a:t>Zechariah 12-14 </a:t>
            </a:r>
          </a:p>
        </p:txBody>
      </p:sp>
      <p:sp>
        <p:nvSpPr>
          <p:cNvPr id="223" name="Content Placeholder 2"/>
          <p:cNvSpPr txBox="1"/>
          <p:nvPr>
            <p:ph type="body" idx="1"/>
          </p:nvPr>
        </p:nvSpPr>
        <p:spPr>
          <a:xfrm>
            <a:off x="3352800" y="2590800"/>
            <a:ext cx="17678400" cy="111252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 b="1" i="1" sz="7200">
                <a:solidFill>
                  <a:srgbClr val="00B050"/>
                </a:solidFill>
              </a:defRPr>
            </a:pPr>
            <a:r>
              <a:t>In that day </a:t>
            </a:r>
            <a:r>
              <a:rPr i="0" sz="6400">
                <a:solidFill>
                  <a:srgbClr val="FF0000"/>
                </a:solidFill>
              </a:rPr>
              <a:t>13:2-6 </a:t>
            </a:r>
            <a:r>
              <a:rPr i="0">
                <a:solidFill>
                  <a:srgbClr val="0070C0"/>
                </a:solidFill>
              </a:rPr>
              <a:t>prophecy and idolatry</a:t>
            </a:r>
            <a:r>
              <a:rPr b="0" i="0">
                <a:solidFill>
                  <a:srgbClr val="000000"/>
                </a:solidFill>
              </a:rPr>
              <a:t> </a:t>
            </a:r>
            <a:r>
              <a:rPr i="0"/>
              <a:t>will be removed from the land </a:t>
            </a:r>
            <a:r>
              <a:rPr i="0" sz="6400">
                <a:solidFill>
                  <a:srgbClr val="FF0000"/>
                </a:solidFill>
              </a:rPr>
              <a:t>1 Cor. 13:8-13</a:t>
            </a:r>
            <a:endParaRPr i="0"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Jesus the Good Shepherd </a:t>
            </a:r>
            <a:r>
              <a:rPr sz="6400">
                <a:solidFill>
                  <a:srgbClr val="FF0000"/>
                </a:solidFill>
              </a:rPr>
              <a:t>John</a:t>
            </a:r>
            <a:r>
              <a:t> </a:t>
            </a:r>
            <a:r>
              <a:rPr sz="6400">
                <a:solidFill>
                  <a:srgbClr val="FF0000"/>
                </a:solidFill>
              </a:rPr>
              <a:t>10</a:t>
            </a:r>
            <a:r>
              <a:t> </a:t>
            </a:r>
            <a:r>
              <a:rPr>
                <a:solidFill>
                  <a:srgbClr val="00B050"/>
                </a:solidFill>
              </a:rPr>
              <a:t>would be smitten by</a:t>
            </a:r>
            <a:r>
              <a:rPr>
                <a:solidFill>
                  <a:srgbClr val="FF0000"/>
                </a:solidFill>
              </a:rPr>
              <a:t> </a:t>
            </a:r>
            <a:r>
              <a:t>the LORD’s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plan</a:t>
            </a:r>
            <a:r>
              <a:rPr sz="6400">
                <a:solidFill>
                  <a:srgbClr val="FF0000"/>
                </a:solidFill>
              </a:rPr>
              <a:t> 13:7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Isaiah 53:4-12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Majority of Jews </a:t>
            </a:r>
            <a:r>
              <a:rPr>
                <a:solidFill>
                  <a:srgbClr val="C00000"/>
                </a:solidFill>
              </a:rPr>
              <a:t>will reject </a:t>
            </a:r>
            <a:r>
              <a:rPr>
                <a:solidFill>
                  <a:srgbClr val="00B0F0"/>
                </a:solidFill>
              </a:rPr>
              <a:t>Him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4F6228"/>
                </a:solidFill>
              </a:rPr>
              <a:t>perish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13:8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The remnant </a:t>
            </a:r>
            <a:r>
              <a:rPr>
                <a:solidFill>
                  <a:srgbClr val="00CC88"/>
                </a:solidFill>
              </a:rPr>
              <a:t>will believe </a:t>
            </a:r>
            <a:r>
              <a:t>Him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3DB8"/>
                </a:solidFill>
              </a:rPr>
              <a:t>endure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persecution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13:8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1 Peter 1:6-9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>
                <a:solidFill>
                  <a:srgbClr val="FF0000"/>
                </a:solidFill>
              </a:rPr>
              <a:t> Psalm 34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The</a:t>
            </a:r>
            <a:r>
              <a:rPr>
                <a:solidFill>
                  <a:srgbClr val="FF0000"/>
                </a:solidFill>
              </a:rPr>
              <a:t> </a:t>
            </a:r>
            <a:r>
              <a:t>effect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of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events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in</a:t>
            </a:r>
            <a:r>
              <a:rPr>
                <a:solidFill>
                  <a:srgbClr val="FF0000"/>
                </a:solidFill>
              </a:rPr>
              <a:t> Zech. 13 </a:t>
            </a:r>
            <a:r>
              <a:rPr>
                <a:solidFill>
                  <a:srgbClr val="00B050"/>
                </a:solidFill>
              </a:rPr>
              <a:t>is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in</a:t>
            </a:r>
            <a:r>
              <a:rPr>
                <a:solidFill>
                  <a:srgbClr val="FF0000"/>
                </a:solidFill>
              </a:rPr>
              <a:t> Zech. 14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/>
          <p:nvPr>
            <p:ph type="title"/>
          </p:nvPr>
        </p:nvSpPr>
        <p:spPr>
          <a:xfrm>
            <a:off x="3505200" y="0"/>
            <a:ext cx="17373600" cy="2438400"/>
          </a:xfrm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070C0"/>
                </a:solidFill>
              </a:defRPr>
            </a:pPr>
            <a:r>
              <a:t>The Burden of the Word </a:t>
            </a:r>
            <a:r>
              <a:rPr>
                <a:solidFill>
                  <a:srgbClr val="00B0F0"/>
                </a:solidFill>
              </a:rPr>
              <a:t>of the LORD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t> Israel – </a:t>
            </a:r>
            <a:r>
              <a:rPr>
                <a:solidFill>
                  <a:srgbClr val="FF0000"/>
                </a:solidFill>
              </a:rPr>
              <a:t>Zechariah 12-14 </a:t>
            </a:r>
          </a:p>
        </p:txBody>
      </p:sp>
      <p:sp>
        <p:nvSpPr>
          <p:cNvPr id="226" name="Content Placeholder 2"/>
          <p:cNvSpPr txBox="1"/>
          <p:nvPr>
            <p:ph type="body" idx="1"/>
          </p:nvPr>
        </p:nvSpPr>
        <p:spPr>
          <a:xfrm>
            <a:off x="3352800" y="2590800"/>
            <a:ext cx="17678400" cy="11125200"/>
          </a:xfrm>
          <a:prstGeom prst="rect">
            <a:avLst/>
          </a:prstGeom>
        </p:spPr>
        <p:txBody>
          <a:bodyPr/>
          <a:lstStyle/>
          <a:p>
            <a:pPr marL="0" indent="0" defTabSz="1792223">
              <a:spcBef>
                <a:spcPts val="1100"/>
              </a:spcBef>
              <a:buSzTx/>
              <a:buNone/>
              <a:defRPr b="1" sz="7056">
                <a:solidFill>
                  <a:srgbClr val="0070C0"/>
                </a:solidFill>
              </a:defRPr>
            </a:pPr>
            <a:r>
              <a:t>Jerusalem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will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be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destroyed</a:t>
            </a:r>
            <a:r>
              <a:rPr b="0">
                <a:solidFill>
                  <a:srgbClr val="000000"/>
                </a:solidFill>
              </a:rPr>
              <a:t>!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272">
                <a:solidFill>
                  <a:srgbClr val="FF0000"/>
                </a:solidFill>
              </a:rPr>
              <a:t>14:1-2</a:t>
            </a:r>
            <a:r>
              <a:rPr b="0" sz="6272">
                <a:solidFill>
                  <a:srgbClr val="000000"/>
                </a:solidFill>
              </a:rPr>
              <a:t>;</a:t>
            </a:r>
            <a:r>
              <a:rPr sz="6272">
                <a:solidFill>
                  <a:srgbClr val="FF0000"/>
                </a:solidFill>
              </a:rPr>
              <a:t> Matt. 24</a:t>
            </a:r>
            <a:endParaRPr sz="6272">
              <a:solidFill>
                <a:srgbClr val="FF0000"/>
              </a:solidFill>
            </a:endParaRPr>
          </a:p>
          <a:p>
            <a:pPr marL="0" indent="0" defTabSz="1792223">
              <a:spcBef>
                <a:spcPts val="1100"/>
              </a:spcBef>
              <a:buSzTx/>
              <a:buNone/>
              <a:defRPr b="1" sz="7056">
                <a:solidFill>
                  <a:srgbClr val="0070C0"/>
                </a:solidFill>
              </a:defRPr>
            </a:pPr>
            <a:r>
              <a:t>Those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that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destroyed</a:t>
            </a:r>
            <a:r>
              <a:rPr>
                <a:solidFill>
                  <a:srgbClr val="FF0000"/>
                </a:solidFill>
              </a:rPr>
              <a:t> </a:t>
            </a:r>
            <a:r>
              <a:t>Jerusalem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would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then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attack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heavenly</a:t>
            </a:r>
            <a:r>
              <a:rPr>
                <a:solidFill>
                  <a:srgbClr val="FF0000"/>
                </a:solidFill>
              </a:rPr>
              <a:t> </a:t>
            </a:r>
            <a:r>
              <a:t>Jerusalem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FF0000"/>
                </a:solidFill>
              </a:rPr>
              <a:t> </a:t>
            </a:r>
            <a:r>
              <a:t>the</a:t>
            </a:r>
            <a:r>
              <a:rPr>
                <a:solidFill>
                  <a:srgbClr val="FF0000"/>
                </a:solidFill>
              </a:rPr>
              <a:t> </a:t>
            </a:r>
            <a:r>
              <a:t>church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272">
                <a:solidFill>
                  <a:srgbClr val="FF0000"/>
                </a:solidFill>
              </a:rPr>
              <a:t>14:3-9</a:t>
            </a:r>
            <a:r>
              <a:rPr b="0" sz="6272">
                <a:solidFill>
                  <a:srgbClr val="000000"/>
                </a:solidFill>
              </a:rPr>
              <a:t>;</a:t>
            </a:r>
            <a:r>
              <a:rPr sz="6272">
                <a:solidFill>
                  <a:srgbClr val="FF0000"/>
                </a:solidFill>
              </a:rPr>
              <a:t> Gal. 4:24-26</a:t>
            </a:r>
            <a:r>
              <a:rPr b="0" sz="6272">
                <a:solidFill>
                  <a:srgbClr val="000000"/>
                </a:solidFill>
              </a:rPr>
              <a:t>;</a:t>
            </a:r>
            <a:r>
              <a:rPr sz="6272">
                <a:solidFill>
                  <a:srgbClr val="FF0000"/>
                </a:solidFill>
              </a:rPr>
              <a:t> Heb. 12:22-23</a:t>
            </a:r>
            <a:r>
              <a:rPr b="0" sz="6272">
                <a:solidFill>
                  <a:srgbClr val="000000"/>
                </a:solidFill>
              </a:rPr>
              <a:t>;</a:t>
            </a:r>
            <a:r>
              <a:rPr sz="6272">
                <a:solidFill>
                  <a:srgbClr val="FF0000"/>
                </a:solidFill>
              </a:rPr>
              <a:t> Rev. 12-14</a:t>
            </a:r>
            <a:endParaRPr sz="6272">
              <a:solidFill>
                <a:srgbClr val="FF0000"/>
              </a:solidFill>
            </a:endParaRPr>
          </a:p>
          <a:p>
            <a:pPr marL="0" indent="0" defTabSz="1792223">
              <a:spcBef>
                <a:spcPts val="1100"/>
              </a:spcBef>
              <a:buSzTx/>
              <a:buNone/>
              <a:defRPr b="1" sz="7056">
                <a:solidFill>
                  <a:srgbClr val="00B0F0"/>
                </a:solidFill>
              </a:defRPr>
            </a:pPr>
            <a:r>
              <a:t>The LORD is Jesus Christ who </a:t>
            </a:r>
            <a:r>
              <a:rPr>
                <a:solidFill>
                  <a:srgbClr val="00B050"/>
                </a:solidFill>
              </a:rPr>
              <a:t>stood</a:t>
            </a:r>
            <a:r>
              <a:t> </a:t>
            </a:r>
            <a:r>
              <a:rPr>
                <a:solidFill>
                  <a:srgbClr val="00B050"/>
                </a:solidFill>
              </a:rPr>
              <a:t>on</a:t>
            </a:r>
            <a:r>
              <a:t> Mount  Olivet </a:t>
            </a:r>
            <a:r>
              <a:rPr sz="6272">
                <a:solidFill>
                  <a:srgbClr val="FF0000"/>
                </a:solidFill>
              </a:rPr>
              <a:t>14:3-4</a:t>
            </a:r>
            <a:r>
              <a:rPr b="0" sz="6272">
                <a:solidFill>
                  <a:srgbClr val="000000"/>
                </a:solidFill>
              </a:rPr>
              <a:t>;</a:t>
            </a:r>
            <a:r>
              <a:rPr sz="6272">
                <a:solidFill>
                  <a:srgbClr val="FF0000"/>
                </a:solidFill>
              </a:rPr>
              <a:t> Philippians 2:9-11 </a:t>
            </a:r>
            <a:r>
              <a:rPr b="0">
                <a:solidFill>
                  <a:srgbClr val="000000"/>
                </a:solidFill>
              </a:rPr>
              <a:t>and </a:t>
            </a:r>
            <a:r>
              <a:rPr>
                <a:solidFill>
                  <a:srgbClr val="00B050"/>
                </a:solidFill>
              </a:rPr>
              <a:t>divided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people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272">
                <a:solidFill>
                  <a:srgbClr val="FF0000"/>
                </a:solidFill>
              </a:rPr>
              <a:t>Matt. 10:21-23,34-39</a:t>
            </a:r>
            <a:endParaRPr sz="6272">
              <a:solidFill>
                <a:srgbClr val="FF0000"/>
              </a:solidFill>
            </a:endParaRPr>
          </a:p>
          <a:p>
            <a:pPr marL="0" indent="0" defTabSz="1792223">
              <a:spcBef>
                <a:spcPts val="1100"/>
              </a:spcBef>
              <a:buSzTx/>
              <a:buNone/>
              <a:defRPr b="1" sz="7056">
                <a:solidFill>
                  <a:srgbClr val="0070C0"/>
                </a:solidFill>
              </a:defRPr>
            </a:pPr>
            <a:r>
              <a:t>Jewish terminology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spiritually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CC88"/>
                </a:solidFill>
              </a:rPr>
              <a:t>applied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272">
                <a:solidFill>
                  <a:srgbClr val="FF0000"/>
                </a:solidFill>
              </a:rPr>
              <a:t>14:10-21</a:t>
            </a:r>
            <a:r>
              <a:rPr b="0" sz="6272">
                <a:solidFill>
                  <a:srgbClr val="000000"/>
                </a:solidFill>
              </a:rPr>
              <a:t>;</a:t>
            </a:r>
            <a:r>
              <a:rPr sz="6272">
                <a:solidFill>
                  <a:srgbClr val="FF0000"/>
                </a:solidFill>
              </a:rPr>
              <a:t> Rom. 12:1-2 </a:t>
            </a:r>
            <a:r>
              <a:t>sacrifices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</a:t>
            </a:r>
            <a:r>
              <a:rPr>
                <a:solidFill>
                  <a:srgbClr val="00B050"/>
                </a:solidFill>
              </a:rPr>
              <a:t>every</a:t>
            </a:r>
            <a:r>
              <a:t> thing </a:t>
            </a:r>
            <a:r>
              <a:rPr b="0">
                <a:solidFill>
                  <a:srgbClr val="000000"/>
                </a:solidFill>
              </a:rPr>
              <a:t>is</a:t>
            </a:r>
            <a:r>
              <a:t> </a:t>
            </a:r>
            <a:r>
              <a:rPr>
                <a:solidFill>
                  <a:srgbClr val="00B0F0"/>
                </a:solidFill>
              </a:rPr>
              <a:t>holy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3"/>
          <p:cNvSpPr txBox="1"/>
          <p:nvPr>
            <p:ph type="title"/>
          </p:nvPr>
        </p:nvSpPr>
        <p:spPr>
          <a:xfrm>
            <a:off x="3962400" y="0"/>
            <a:ext cx="16459200" cy="2590800"/>
          </a:xfrm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0B0F0"/>
                </a:solidFill>
              </a:defRPr>
            </a:pPr>
            <a:r>
              <a:t>Everything is Holy</a:t>
            </a:r>
            <a:br/>
            <a:r>
              <a:t>Under the New Covenant</a:t>
            </a:r>
          </a:p>
        </p:txBody>
      </p:sp>
      <p:sp>
        <p:nvSpPr>
          <p:cNvPr id="229" name="Text Placeholder 4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Bef>
                <a:spcPts val="1700"/>
              </a:spcBef>
              <a:defRPr sz="7200">
                <a:solidFill>
                  <a:srgbClr val="0070C0"/>
                </a:solidFill>
              </a:defRPr>
            </a:lvl1pPr>
          </a:lstStyle>
          <a:p>
            <a:pPr/>
            <a:r>
              <a:t>OLD</a:t>
            </a:r>
          </a:p>
        </p:txBody>
      </p:sp>
      <p:sp>
        <p:nvSpPr>
          <p:cNvPr id="230" name="Content Placeholder 5"/>
          <p:cNvSpPr txBox="1"/>
          <p:nvPr/>
        </p:nvSpPr>
        <p:spPr>
          <a:xfrm>
            <a:off x="3596640" y="4349748"/>
            <a:ext cx="8354696" cy="875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ISRAEL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Exodus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19</a:t>
            </a:r>
            <a:endParaRPr sz="4800"/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natural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birth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Neh.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7:64</a:t>
            </a:r>
            <a:endParaRPr sz="4800"/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HEBREW</a:t>
            </a:r>
            <a:r>
              <a:rPr b="0">
                <a:solidFill>
                  <a:srgbClr val="000000"/>
                </a:solidFill>
              </a:rPr>
              <a:t> language</a:t>
            </a:r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MALES OF HOUSE OF AARON </a:t>
            </a:r>
            <a:r>
              <a:rPr>
                <a:solidFill>
                  <a:srgbClr val="FF0000"/>
                </a:solidFill>
              </a:rPr>
              <a:t>Numbers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18</a:t>
            </a:r>
            <a:endParaRPr sz="4800"/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LINEN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EPHOD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Ex.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28</a:t>
            </a:r>
            <a:endParaRPr sz="4800"/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TEMPLE</a:t>
            </a:r>
            <a:r>
              <a:rPr b="0"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FF0000"/>
                </a:solidFill>
              </a:rPr>
              <a:t>Deut. 12</a:t>
            </a:r>
          </a:p>
        </p:txBody>
      </p:sp>
      <p:sp>
        <p:nvSpPr>
          <p:cNvPr id="231" name="Text Placeholder 6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 defTabSz="1828800"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NEW</a:t>
            </a:r>
          </a:p>
        </p:txBody>
      </p:sp>
      <p:sp>
        <p:nvSpPr>
          <p:cNvPr id="232" name="Content Placeholder 7"/>
          <p:cNvSpPr txBox="1"/>
          <p:nvPr/>
        </p:nvSpPr>
        <p:spPr>
          <a:xfrm>
            <a:off x="12429490" y="4349748"/>
            <a:ext cx="8357870" cy="875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HOLY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NATION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 Pt 2:9 </a:t>
            </a:r>
            <a:endParaRPr sz="4800"/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Water</a:t>
            </a:r>
            <a:r>
              <a:rPr>
                <a:solidFill>
                  <a:srgbClr val="00B0F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&amp;</a:t>
            </a:r>
            <a:r>
              <a:rPr>
                <a:solidFill>
                  <a:srgbClr val="00B0F0"/>
                </a:solidFill>
              </a:rPr>
              <a:t> Spirit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John 3:5</a:t>
            </a:r>
            <a:endParaRPr sz="4800"/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TONGUES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Acts 2:8</a:t>
            </a:r>
            <a:endParaRPr sz="4800"/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CHRISTIANS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 Pt 2:9 Gal. 3:29</a:t>
            </a:r>
            <a:endParaRPr sz="4800"/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CHRIST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Gal. 3:27</a:t>
            </a:r>
            <a:endParaRPr sz="4800"/>
          </a:p>
          <a:p>
            <a:pPr marL="685800" indent="-685800" defTabSz="1828800">
              <a:lnSpc>
                <a:spcPct val="100000"/>
              </a:lnSpc>
              <a:spcBef>
                <a:spcPts val="1500"/>
              </a:spcBef>
              <a:defRPr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CHURCH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 Cor. 3:9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22" t="0" r="222" b="0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237" name="Screenshot 2025-11-30 at 1.10.17 PM.png"/>
          <p:cNvGrpSpPr/>
          <p:nvPr/>
        </p:nvGrpSpPr>
        <p:grpSpPr>
          <a:xfrm>
            <a:off x="2333908" y="1921434"/>
            <a:ext cx="19716185" cy="11407577"/>
            <a:chOff x="0" y="0"/>
            <a:chExt cx="19716184" cy="11407575"/>
          </a:xfrm>
        </p:grpSpPr>
        <p:pic>
          <p:nvPicPr>
            <p:cNvPr id="236" name="Screenshot 2025-11-30 at 1.10.17 PM.png" descr="Screenshot 2025-11-30 at 1.10.17 P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15900" y="139700"/>
              <a:ext cx="19284385" cy="108487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5" name="Screenshot 2025-11-30 at 1.10.17 PM.png" descr="Screenshot 2025-11-30 at 1.10.17 PM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9716185" cy="11407577"/>
            </a:xfrm>
            <a:prstGeom prst="rect">
              <a:avLst/>
            </a:prstGeom>
            <a:effectLst/>
          </p:spPr>
        </p:pic>
      </p:grpSp>
      <p:grpSp>
        <p:nvGrpSpPr>
          <p:cNvPr id="240" name="100 CORNERSTONE ALEXANDER AR, 72002"/>
          <p:cNvGrpSpPr/>
          <p:nvPr/>
        </p:nvGrpSpPr>
        <p:grpSpPr>
          <a:xfrm>
            <a:off x="1868653" y="1398551"/>
            <a:ext cx="20646694" cy="1574801"/>
            <a:chOff x="0" y="0"/>
            <a:chExt cx="20646693" cy="1574800"/>
          </a:xfrm>
        </p:grpSpPr>
        <p:sp>
          <p:nvSpPr>
            <p:cNvPr id="239" name="100 CORNERSTONE ALEXANDER AR, 72002"/>
            <p:cNvSpPr txBox="1"/>
            <p:nvPr/>
          </p:nvSpPr>
          <p:spPr>
            <a:xfrm>
              <a:off x="215900" y="139700"/>
              <a:ext cx="20214894" cy="10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b="1" sz="57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effectLst>
                    <a:outerShdw sx="100000" sy="100000" kx="0" ky="0" algn="b" rotWithShape="0" blurRad="12700" dist="63500" dir="4418335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100 CORNERSTONE ALEXANDER AR, 72002</a:t>
              </a:r>
            </a:p>
          </p:txBody>
        </p:sp>
        <p:pic>
          <p:nvPicPr>
            <p:cNvPr id="238" name="100 CORNERSTONE ALEXANDER AR, 72002 100 CORNERSTONE ALEXANDER AR, 72002" descr="100 CORNERSTONE ALEXANDER AR, 72002 100 CORNERSTONE ALEXANDER AR, 72002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0646694" cy="1574800"/>
            </a:xfrm>
            <a:prstGeom prst="rect">
              <a:avLst/>
            </a:prstGeom>
            <a:effectLst/>
          </p:spPr>
        </p:pic>
      </p:grpSp>
      <p:pic>
        <p:nvPicPr>
          <p:cNvPr id="2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181" y="303112"/>
            <a:ext cx="17049638" cy="14709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1653782">
              <a:srgbClr val="000000"/>
            </a:outerShdw>
          </a:effectLst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28230" t="11012" r="28843" b="9619"/>
          <a:stretch>
            <a:fillRect/>
          </a:stretch>
        </p:blipFill>
        <p:spPr>
          <a:xfrm>
            <a:off x="20995060" y="1294485"/>
            <a:ext cx="2848263" cy="975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4" fill="norm" stroke="1" extrusionOk="0">
                <a:moveTo>
                  <a:pt x="10899" y="0"/>
                </a:moveTo>
                <a:lnTo>
                  <a:pt x="10397" y="175"/>
                </a:lnTo>
                <a:cubicBezTo>
                  <a:pt x="10120" y="271"/>
                  <a:pt x="9627" y="365"/>
                  <a:pt x="9302" y="384"/>
                </a:cubicBezTo>
                <a:cubicBezTo>
                  <a:pt x="8432" y="435"/>
                  <a:pt x="6985" y="765"/>
                  <a:pt x="6357" y="1055"/>
                </a:cubicBezTo>
                <a:cubicBezTo>
                  <a:pt x="6054" y="1195"/>
                  <a:pt x="5707" y="1483"/>
                  <a:pt x="5584" y="1694"/>
                </a:cubicBezTo>
                <a:cubicBezTo>
                  <a:pt x="5324" y="2140"/>
                  <a:pt x="5196" y="2186"/>
                  <a:pt x="3926" y="2291"/>
                </a:cubicBezTo>
                <a:cubicBezTo>
                  <a:pt x="2819" y="2383"/>
                  <a:pt x="1769" y="2579"/>
                  <a:pt x="1150" y="2808"/>
                </a:cubicBezTo>
                <a:cubicBezTo>
                  <a:pt x="58" y="3214"/>
                  <a:pt x="81" y="3089"/>
                  <a:pt x="22" y="9103"/>
                </a:cubicBezTo>
                <a:cubicBezTo>
                  <a:pt x="6" y="10645"/>
                  <a:pt x="-1" y="12362"/>
                  <a:pt x="0" y="13887"/>
                </a:cubicBezTo>
                <a:cubicBezTo>
                  <a:pt x="2" y="15412"/>
                  <a:pt x="13" y="16745"/>
                  <a:pt x="31" y="17517"/>
                </a:cubicBezTo>
                <a:lnTo>
                  <a:pt x="94" y="20324"/>
                </a:lnTo>
                <a:lnTo>
                  <a:pt x="620" y="20394"/>
                </a:lnTo>
                <a:cubicBezTo>
                  <a:pt x="910" y="20432"/>
                  <a:pt x="1147" y="20491"/>
                  <a:pt x="1147" y="20524"/>
                </a:cubicBezTo>
                <a:cubicBezTo>
                  <a:pt x="1147" y="20606"/>
                  <a:pt x="3161" y="21213"/>
                  <a:pt x="3433" y="21213"/>
                </a:cubicBezTo>
                <a:cubicBezTo>
                  <a:pt x="3553" y="21213"/>
                  <a:pt x="3771" y="21255"/>
                  <a:pt x="3917" y="21306"/>
                </a:cubicBezTo>
                <a:cubicBezTo>
                  <a:pt x="4063" y="21358"/>
                  <a:pt x="4349" y="21400"/>
                  <a:pt x="4555" y="21400"/>
                </a:cubicBezTo>
                <a:cubicBezTo>
                  <a:pt x="4761" y="21400"/>
                  <a:pt x="5060" y="21445"/>
                  <a:pt x="5220" y="21501"/>
                </a:cubicBezTo>
                <a:cubicBezTo>
                  <a:pt x="5481" y="21593"/>
                  <a:pt x="6044" y="21600"/>
                  <a:pt x="10767" y="21563"/>
                </a:cubicBezTo>
                <a:cubicBezTo>
                  <a:pt x="15929" y="21523"/>
                  <a:pt x="16045" y="21519"/>
                  <a:pt x="17033" y="21357"/>
                </a:cubicBezTo>
                <a:cubicBezTo>
                  <a:pt x="17587" y="21267"/>
                  <a:pt x="18530" y="21039"/>
                  <a:pt x="19130" y="20850"/>
                </a:cubicBezTo>
                <a:cubicBezTo>
                  <a:pt x="19730" y="20661"/>
                  <a:pt x="20431" y="20440"/>
                  <a:pt x="20691" y="20360"/>
                </a:cubicBezTo>
                <a:lnTo>
                  <a:pt x="21164" y="20215"/>
                </a:lnTo>
                <a:lnTo>
                  <a:pt x="21281" y="16280"/>
                </a:lnTo>
                <a:cubicBezTo>
                  <a:pt x="21345" y="14116"/>
                  <a:pt x="21446" y="12092"/>
                  <a:pt x="21503" y="11782"/>
                </a:cubicBezTo>
                <a:cubicBezTo>
                  <a:pt x="21561" y="11473"/>
                  <a:pt x="21599" y="9709"/>
                  <a:pt x="21588" y="7862"/>
                </a:cubicBezTo>
                <a:cubicBezTo>
                  <a:pt x="21576" y="6015"/>
                  <a:pt x="21566" y="4238"/>
                  <a:pt x="21567" y="3913"/>
                </a:cubicBezTo>
                <a:cubicBezTo>
                  <a:pt x="21567" y="3571"/>
                  <a:pt x="21452" y="3243"/>
                  <a:pt x="21293" y="3132"/>
                </a:cubicBezTo>
                <a:cubicBezTo>
                  <a:pt x="20822" y="2803"/>
                  <a:pt x="19712" y="2494"/>
                  <a:pt x="18297" y="2299"/>
                </a:cubicBezTo>
                <a:cubicBezTo>
                  <a:pt x="17056" y="2128"/>
                  <a:pt x="16926" y="2091"/>
                  <a:pt x="16790" y="1876"/>
                </a:cubicBezTo>
                <a:cubicBezTo>
                  <a:pt x="16597" y="1574"/>
                  <a:pt x="15965" y="1143"/>
                  <a:pt x="15415" y="939"/>
                </a:cubicBezTo>
                <a:cubicBezTo>
                  <a:pt x="15017" y="791"/>
                  <a:pt x="13826" y="522"/>
                  <a:pt x="13456" y="495"/>
                </a:cubicBezTo>
                <a:cubicBezTo>
                  <a:pt x="12801" y="449"/>
                  <a:pt x="11825" y="288"/>
                  <a:pt x="11405" y="157"/>
                </a:cubicBezTo>
                <a:lnTo>
                  <a:pt x="108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28278" t="72211" r="29481" b="9618"/>
          <a:stretch>
            <a:fillRect/>
          </a:stretch>
        </p:blipFill>
        <p:spPr>
          <a:xfrm>
            <a:off x="21017825" y="10189108"/>
            <a:ext cx="2802732" cy="2232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0" fill="norm" stroke="1" extrusionOk="0">
                <a:moveTo>
                  <a:pt x="0" y="0"/>
                </a:moveTo>
                <a:cubicBezTo>
                  <a:pt x="3" y="1070"/>
                  <a:pt x="2" y="2995"/>
                  <a:pt x="6" y="3805"/>
                </a:cubicBezTo>
                <a:lnTo>
                  <a:pt x="70" y="16038"/>
                </a:lnTo>
                <a:lnTo>
                  <a:pt x="606" y="16340"/>
                </a:lnTo>
                <a:cubicBezTo>
                  <a:pt x="900" y="16508"/>
                  <a:pt x="1141" y="16763"/>
                  <a:pt x="1141" y="16907"/>
                </a:cubicBezTo>
                <a:cubicBezTo>
                  <a:pt x="1141" y="17264"/>
                  <a:pt x="3189" y="19911"/>
                  <a:pt x="3465" y="19911"/>
                </a:cubicBezTo>
                <a:cubicBezTo>
                  <a:pt x="3588" y="19911"/>
                  <a:pt x="3809" y="20097"/>
                  <a:pt x="3958" y="20321"/>
                </a:cubicBezTo>
                <a:cubicBezTo>
                  <a:pt x="4106" y="20545"/>
                  <a:pt x="4397" y="20727"/>
                  <a:pt x="4606" y="20727"/>
                </a:cubicBezTo>
                <a:cubicBezTo>
                  <a:pt x="4815" y="20727"/>
                  <a:pt x="5120" y="20926"/>
                  <a:pt x="5282" y="21171"/>
                </a:cubicBezTo>
                <a:cubicBezTo>
                  <a:pt x="5547" y="21571"/>
                  <a:pt x="6120" y="21600"/>
                  <a:pt x="10922" y="21439"/>
                </a:cubicBezTo>
                <a:cubicBezTo>
                  <a:pt x="16171" y="21262"/>
                  <a:pt x="16289" y="21246"/>
                  <a:pt x="17293" y="20543"/>
                </a:cubicBezTo>
                <a:cubicBezTo>
                  <a:pt x="17856" y="20149"/>
                  <a:pt x="18816" y="19154"/>
                  <a:pt x="19425" y="18331"/>
                </a:cubicBezTo>
                <a:cubicBezTo>
                  <a:pt x="20035" y="17507"/>
                  <a:pt x="20749" y="16547"/>
                  <a:pt x="21013" y="16199"/>
                </a:cubicBezTo>
                <a:lnTo>
                  <a:pt x="21493" y="15567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44" name="22"/>
          <p:cNvSpPr txBox="1"/>
          <p:nvPr/>
        </p:nvSpPr>
        <p:spPr>
          <a:xfrm>
            <a:off x="21818669" y="3727940"/>
            <a:ext cx="1201044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22</a:t>
            </a:r>
          </a:p>
        </p:txBody>
      </p:sp>
      <p:sp>
        <p:nvSpPr>
          <p:cNvPr id="245" name="314"/>
          <p:cNvSpPr txBox="1"/>
          <p:nvPr/>
        </p:nvSpPr>
        <p:spPr>
          <a:xfrm>
            <a:off x="21546984" y="5032967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314</a:t>
            </a:r>
          </a:p>
        </p:txBody>
      </p:sp>
      <p:sp>
        <p:nvSpPr>
          <p:cNvPr id="246" name="506"/>
          <p:cNvSpPr txBox="1"/>
          <p:nvPr/>
        </p:nvSpPr>
        <p:spPr>
          <a:xfrm>
            <a:off x="21546984" y="6401494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506</a:t>
            </a:r>
          </a:p>
        </p:txBody>
      </p:sp>
      <p:sp>
        <p:nvSpPr>
          <p:cNvPr id="247" name="550"/>
          <p:cNvSpPr txBox="1"/>
          <p:nvPr/>
        </p:nvSpPr>
        <p:spPr>
          <a:xfrm>
            <a:off x="21546984" y="7759905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550</a:t>
            </a:r>
          </a:p>
        </p:txBody>
      </p:sp>
      <p:sp>
        <p:nvSpPr>
          <p:cNvPr id="248" name="294"/>
          <p:cNvSpPr txBox="1"/>
          <p:nvPr/>
        </p:nvSpPr>
        <p:spPr>
          <a:xfrm>
            <a:off x="21546984" y="9066224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294</a:t>
            </a:r>
          </a:p>
        </p:txBody>
      </p:sp>
      <p:sp>
        <p:nvSpPr>
          <p:cNvPr id="249" name="387"/>
          <p:cNvSpPr txBox="1"/>
          <p:nvPr/>
        </p:nvSpPr>
        <p:spPr>
          <a:xfrm>
            <a:off x="21546984" y="10436043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387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00B050"/>
                </a:solidFill>
              </a:defRPr>
            </a:pPr>
            <a:r>
              <a:t>PREPARATION</a:t>
            </a:r>
            <a:r>
              <a:rPr>
                <a:solidFill>
                  <a:srgbClr val="0070C0"/>
                </a:solidFill>
              </a:rPr>
              <a:t> </a:t>
            </a:r>
            <a:r>
              <a:t>FOR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CHRIST</a:t>
            </a:r>
            <a:r>
              <a:rPr>
                <a:solidFill>
                  <a:srgbClr val="0070C0"/>
                </a:solidFill>
              </a:rPr>
              <a:t> </a:t>
            </a:r>
            <a:r>
              <a:t>AND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HIS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KINGOM</a:t>
            </a:r>
          </a:p>
        </p:txBody>
      </p:sp>
      <p:sp>
        <p:nvSpPr>
          <p:cNvPr id="190" name="Subtitle 2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lvl1pPr>
          </a:lstStyle>
          <a:p>
            <a:pPr/>
            <a:r>
              <a:t>ZECHARIAH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7600">
                <a:solidFill>
                  <a:srgbClr val="FF0000"/>
                </a:solidFill>
              </a:defRPr>
            </a:pPr>
            <a:r>
              <a:t> </a:t>
            </a:r>
            <a:r>
              <a:rPr>
                <a:solidFill>
                  <a:srgbClr val="0070C0"/>
                </a:solidFill>
              </a:rPr>
              <a:t>What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>
                <a:solidFill>
                  <a:srgbClr val="00B050"/>
                </a:solidFill>
              </a:rPr>
              <a:t> Said in </a:t>
            </a:r>
            <a:r>
              <a:t>Luke 24:44-47</a:t>
            </a:r>
          </a:p>
        </p:txBody>
      </p:sp>
      <p:sp>
        <p:nvSpPr>
          <p:cNvPr id="193" name="Content Placeholder 2"/>
          <p:cNvSpPr txBox="1"/>
          <p:nvPr>
            <p:ph type="body" idx="1"/>
          </p:nvPr>
        </p:nvSpPr>
        <p:spPr>
          <a:xfrm>
            <a:off x="3505200" y="1676400"/>
            <a:ext cx="17373600" cy="12039600"/>
          </a:xfrm>
          <a:prstGeom prst="rect">
            <a:avLst/>
          </a:prstGeom>
        </p:spPr>
        <p:txBody>
          <a:bodyPr/>
          <a:lstStyle/>
          <a:p>
            <a:pPr marL="0" indent="548640">
              <a:lnSpc>
                <a:spcPct val="90000"/>
              </a:lnSpc>
              <a:spcBef>
                <a:spcPts val="1200"/>
              </a:spcBef>
              <a:buSzTx/>
              <a:buNone/>
              <a:defRPr b="1" baseline="31000">
                <a:solidFill>
                  <a:srgbClr val="FF0000"/>
                </a:solidFill>
              </a:defRPr>
            </a:pPr>
            <a:r>
              <a:t>44</a:t>
            </a:r>
            <a:r>
              <a:rPr baseline="0">
                <a:solidFill>
                  <a:srgbClr val="000000"/>
                </a:solidFill>
              </a:rPr>
              <a:t> </a:t>
            </a:r>
            <a:r>
              <a:rPr b="0" baseline="0">
                <a:solidFill>
                  <a:srgbClr val="000000"/>
                </a:solidFill>
              </a:rPr>
              <a:t>Then He said to them, “These </a:t>
            </a:r>
            <a:r>
              <a:rPr b="0" baseline="0" i="1">
                <a:solidFill>
                  <a:srgbClr val="000000"/>
                </a:solidFill>
              </a:rPr>
              <a:t>are</a:t>
            </a:r>
            <a:r>
              <a:rPr b="0" baseline="0">
                <a:solidFill>
                  <a:srgbClr val="000000"/>
                </a:solidFill>
              </a:rPr>
              <a:t> the words which I spoke to you while I was still with you, that </a:t>
            </a:r>
            <a:r>
              <a:rPr baseline="0">
                <a:solidFill>
                  <a:srgbClr val="00B050"/>
                </a:solidFill>
              </a:rPr>
              <a:t>all</a:t>
            </a:r>
            <a:r>
              <a:rPr b="0" baseline="0">
                <a:solidFill>
                  <a:srgbClr val="000000"/>
                </a:solidFill>
              </a:rPr>
              <a:t> things </a:t>
            </a:r>
            <a:r>
              <a:rPr baseline="0">
                <a:solidFill>
                  <a:srgbClr val="00B050"/>
                </a:solidFill>
              </a:rPr>
              <a:t>must be </a:t>
            </a:r>
            <a:r>
              <a:rPr baseline="0">
                <a:solidFill>
                  <a:srgbClr val="00D67F"/>
                </a:solidFill>
              </a:rPr>
              <a:t>fulfilled</a:t>
            </a:r>
            <a:r>
              <a:rPr baseline="0">
                <a:solidFill>
                  <a:srgbClr val="00B050"/>
                </a:solidFill>
              </a:rPr>
              <a:t> </a:t>
            </a:r>
            <a:r>
              <a:rPr b="0" baseline="0">
                <a:solidFill>
                  <a:srgbClr val="000000"/>
                </a:solidFill>
              </a:rPr>
              <a:t>which were written in </a:t>
            </a:r>
            <a:r>
              <a:rPr baseline="0">
                <a:solidFill>
                  <a:srgbClr val="0070C0"/>
                </a:solidFill>
              </a:rPr>
              <a:t>the Law of Moses </a:t>
            </a:r>
            <a:r>
              <a:rPr b="0" baseline="0">
                <a:solidFill>
                  <a:srgbClr val="0070C0"/>
                </a:solidFill>
              </a:rPr>
              <a:t>and</a:t>
            </a:r>
            <a:r>
              <a:rPr baseline="0">
                <a:solidFill>
                  <a:srgbClr val="0070C0"/>
                </a:solidFill>
              </a:rPr>
              <a:t> Prophets </a:t>
            </a:r>
            <a:r>
              <a:rPr b="0" baseline="0">
                <a:solidFill>
                  <a:srgbClr val="0070C0"/>
                </a:solidFill>
              </a:rPr>
              <a:t>and</a:t>
            </a:r>
            <a:r>
              <a:rPr baseline="0">
                <a:solidFill>
                  <a:srgbClr val="0070C0"/>
                </a:solidFill>
              </a:rPr>
              <a:t> Psalms </a:t>
            </a:r>
            <a:r>
              <a:rPr b="0" baseline="0">
                <a:solidFill>
                  <a:srgbClr val="000000"/>
                </a:solidFill>
              </a:rPr>
              <a:t>concerning </a:t>
            </a:r>
            <a:r>
              <a:rPr baseline="0">
                <a:solidFill>
                  <a:srgbClr val="00B0F0"/>
                </a:solidFill>
              </a:rPr>
              <a:t>Me</a:t>
            </a:r>
            <a:r>
              <a:rPr b="0" baseline="0">
                <a:solidFill>
                  <a:srgbClr val="000000"/>
                </a:solidFill>
              </a:rPr>
              <a:t>.” </a:t>
            </a:r>
            <a:r>
              <a:t>45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And He opened their understanding, that they might comprehend the Scriptures.</a:t>
            </a:r>
            <a:endParaRPr b="0" baseline="0">
              <a:solidFill>
                <a:srgbClr val="000000"/>
              </a:solidFill>
            </a:endParaRPr>
          </a:p>
          <a:p>
            <a:pPr marL="0" indent="548640">
              <a:lnSpc>
                <a:spcPct val="90000"/>
              </a:lnSpc>
              <a:spcBef>
                <a:spcPts val="0"/>
              </a:spcBef>
              <a:buSzTx/>
              <a:buNone/>
              <a:defRPr b="1" baseline="31000">
                <a:solidFill>
                  <a:srgbClr val="FF0000"/>
                </a:solidFill>
              </a:defRPr>
            </a:pPr>
            <a:r>
              <a:t>46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Then He said to them, “Thus it </a:t>
            </a:r>
            <a:r>
              <a:rPr baseline="0">
                <a:solidFill>
                  <a:srgbClr val="00D67F"/>
                </a:solidFill>
              </a:rPr>
              <a:t>is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D67F"/>
                </a:solidFill>
              </a:rPr>
              <a:t>written</a:t>
            </a:r>
            <a:r>
              <a:rPr b="0" baseline="0">
                <a:solidFill>
                  <a:srgbClr val="000000"/>
                </a:solidFill>
              </a:rPr>
              <a:t>, and thus it was </a:t>
            </a:r>
            <a:r>
              <a:rPr baseline="0">
                <a:solidFill>
                  <a:srgbClr val="7030A0"/>
                </a:solidFill>
              </a:rPr>
              <a:t>necessary</a:t>
            </a:r>
            <a:r>
              <a:rPr b="0" baseline="0">
                <a:solidFill>
                  <a:srgbClr val="000000"/>
                </a:solidFill>
              </a:rPr>
              <a:t> for </a:t>
            </a:r>
            <a:r>
              <a:rPr baseline="0">
                <a:solidFill>
                  <a:srgbClr val="00B0F0"/>
                </a:solidFill>
              </a:rPr>
              <a:t>the Christ </a:t>
            </a:r>
            <a:r>
              <a:rPr b="0" baseline="0">
                <a:solidFill>
                  <a:srgbClr val="000000"/>
                </a:solidFill>
              </a:rPr>
              <a:t>to </a:t>
            </a:r>
            <a:r>
              <a:rPr baseline="0"/>
              <a:t>suffer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D67F"/>
                </a:solidFill>
              </a:rPr>
              <a:t>and to rise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0000"/>
                </a:solidFill>
              </a:rPr>
              <a:t>from the dead </a:t>
            </a:r>
            <a:r>
              <a:rPr baseline="0">
                <a:solidFill>
                  <a:srgbClr val="00B050"/>
                </a:solidFill>
              </a:rPr>
              <a:t>the third day</a:t>
            </a:r>
            <a:r>
              <a:rPr b="0" baseline="0">
                <a:solidFill>
                  <a:srgbClr val="000000"/>
                </a:solidFill>
              </a:rPr>
              <a:t>, </a:t>
            </a:r>
            <a:r>
              <a:t>47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and that </a:t>
            </a:r>
            <a:r>
              <a:rPr baseline="0">
                <a:solidFill>
                  <a:srgbClr val="0070C0"/>
                </a:solidFill>
              </a:rPr>
              <a:t>repentance</a:t>
            </a:r>
            <a:r>
              <a:rPr b="0" baseline="0">
                <a:solidFill>
                  <a:srgbClr val="000000"/>
                </a:solidFill>
              </a:rPr>
              <a:t> and </a:t>
            </a:r>
            <a:r>
              <a:rPr baseline="0">
                <a:solidFill>
                  <a:srgbClr val="0070C0"/>
                </a:solidFill>
              </a:rPr>
              <a:t>remission</a:t>
            </a:r>
            <a:r>
              <a:rPr b="0" baseline="0">
                <a:solidFill>
                  <a:srgbClr val="000000"/>
                </a:solidFill>
              </a:rPr>
              <a:t> of </a:t>
            </a:r>
            <a:r>
              <a:rPr baseline="0">
                <a:solidFill>
                  <a:srgbClr val="C00000"/>
                </a:solidFill>
              </a:rPr>
              <a:t>sins</a:t>
            </a:r>
            <a:r>
              <a:rPr b="0" baseline="0">
                <a:solidFill>
                  <a:srgbClr val="000000"/>
                </a:solidFill>
              </a:rPr>
              <a:t> should </a:t>
            </a:r>
            <a:r>
              <a:rPr baseline="0">
                <a:solidFill>
                  <a:srgbClr val="00D67F"/>
                </a:solidFill>
              </a:rPr>
              <a:t>be preached</a:t>
            </a:r>
            <a:r>
              <a:rPr b="0" baseline="0">
                <a:solidFill>
                  <a:srgbClr val="000000"/>
                </a:solidFill>
              </a:rPr>
              <a:t> in </a:t>
            </a:r>
            <a:r>
              <a:rPr baseline="0">
                <a:solidFill>
                  <a:srgbClr val="00B0F0"/>
                </a:solidFill>
              </a:rPr>
              <a:t>His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name</a:t>
            </a:r>
            <a:r>
              <a:rPr b="0" baseline="0">
                <a:solidFill>
                  <a:srgbClr val="000000"/>
                </a:solidFill>
              </a:rPr>
              <a:t> to </a:t>
            </a:r>
            <a:r>
              <a:rPr baseline="0">
                <a:solidFill>
                  <a:srgbClr val="00B050"/>
                </a:solidFill>
              </a:rPr>
              <a:t>all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nations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B050"/>
                </a:solidFill>
              </a:rPr>
              <a:t>beginning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at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Jerusalem</a:t>
            </a:r>
            <a:r>
              <a:rPr b="0" baseline="0">
                <a:solidFill>
                  <a:srgbClr val="000000"/>
                </a:solidFill>
              </a:rPr>
              <a:t>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1"/>
          <p:cNvSpPr txBox="1"/>
          <p:nvPr>
            <p:ph type="title"/>
          </p:nvPr>
        </p:nvSpPr>
        <p:spPr>
          <a:xfrm>
            <a:off x="3962400" y="0"/>
            <a:ext cx="16459200" cy="182880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r>
              <a:t>Zechariah </a:t>
            </a:r>
            <a:r>
              <a:rPr>
                <a:solidFill>
                  <a:srgbClr val="0070C0"/>
                </a:solidFill>
              </a:rPr>
              <a:t>Outline</a:t>
            </a:r>
            <a:r>
              <a:t> </a:t>
            </a:r>
          </a:p>
        </p:txBody>
      </p:sp>
      <p:sp>
        <p:nvSpPr>
          <p:cNvPr id="196" name="Content Placeholder 2"/>
          <p:cNvSpPr txBox="1"/>
          <p:nvPr>
            <p:ph type="body" idx="1"/>
          </p:nvPr>
        </p:nvSpPr>
        <p:spPr>
          <a:xfrm>
            <a:off x="3505200" y="1828800"/>
            <a:ext cx="17526000" cy="11887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Call to repentance and Judah’s response </a:t>
            </a:r>
            <a:r>
              <a:rPr sz="6400">
                <a:solidFill>
                  <a:srgbClr val="FF0000"/>
                </a:solidFill>
              </a:rPr>
              <a:t>1:1-6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Eight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Visions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&amp;</a:t>
            </a:r>
            <a:r>
              <a:rPr b="0"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Their</a:t>
            </a:r>
            <a:r>
              <a:rPr b="0"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Meanings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1:7-6:8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Zechariah’s Task &amp; Its Meaning </a:t>
            </a:r>
            <a:r>
              <a:rPr sz="6400">
                <a:solidFill>
                  <a:srgbClr val="FF0000"/>
                </a:solidFill>
              </a:rPr>
              <a:t>6:9-15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Fasting Question &amp; </a:t>
            </a:r>
            <a:r>
              <a:rPr>
                <a:solidFill>
                  <a:srgbClr val="00B0F0"/>
                </a:solidFill>
              </a:rPr>
              <a:t>God’s</a:t>
            </a:r>
            <a:r>
              <a:t> Answer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t> </a:t>
            </a:r>
            <a:r>
              <a:rPr>
                <a:solidFill>
                  <a:srgbClr val="00D2AA"/>
                </a:solidFill>
              </a:rPr>
              <a:t>Repent </a:t>
            </a:r>
            <a:r>
              <a:rPr sz="6400">
                <a:solidFill>
                  <a:srgbClr val="FF0000"/>
                </a:solidFill>
              </a:rPr>
              <a:t>7-8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2060"/>
                </a:solidFill>
              </a:defRPr>
            </a:pPr>
            <a:r>
              <a:t>Burden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Against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Hadrach</a:t>
            </a:r>
            <a:r>
              <a:rPr b="0">
                <a:solidFill>
                  <a:srgbClr val="000000"/>
                </a:solidFill>
              </a:rPr>
              <a:t> (</a:t>
            </a:r>
            <a:r>
              <a:rPr>
                <a:solidFill>
                  <a:srgbClr val="0070C0"/>
                </a:solidFill>
              </a:rPr>
              <a:t>nations</a:t>
            </a:r>
            <a:r>
              <a:rPr b="0">
                <a:solidFill>
                  <a:srgbClr val="000000"/>
                </a:solidFill>
              </a:rPr>
              <a:t>) </a:t>
            </a:r>
            <a:r>
              <a:rPr sz="6400">
                <a:solidFill>
                  <a:srgbClr val="FF0000"/>
                </a:solidFill>
              </a:rPr>
              <a:t>9:1-11:3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Zechariah’s Task &amp; Its Meaning </a:t>
            </a:r>
            <a:r>
              <a:rPr sz="6400">
                <a:solidFill>
                  <a:srgbClr val="FF0000"/>
                </a:solidFill>
              </a:rPr>
              <a:t>11:4-17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2060"/>
                </a:solidFill>
              </a:defRPr>
            </a:pPr>
            <a:r>
              <a:t>Burden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Against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Israel</a:t>
            </a:r>
            <a:r>
              <a:rPr b="0">
                <a:solidFill>
                  <a:srgbClr val="000000"/>
                </a:solidFill>
              </a:rPr>
              <a:t> (</a:t>
            </a:r>
            <a:r>
              <a:rPr>
                <a:solidFill>
                  <a:srgbClr val="0070C0"/>
                </a:solidFill>
              </a:rPr>
              <a:t>Israel’s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King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will come </a:t>
            </a:r>
            <a:r>
              <a:rPr b="0">
                <a:solidFill>
                  <a:srgbClr val="000000"/>
                </a:solidFill>
              </a:rPr>
              <a:t>but </a:t>
            </a:r>
            <a:r>
              <a:rPr>
                <a:solidFill>
                  <a:srgbClr val="0070C0"/>
                </a:solidFill>
              </a:rPr>
              <a:t>Israel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will reject </a:t>
            </a:r>
            <a:r>
              <a:rPr>
                <a:solidFill>
                  <a:srgbClr val="00B0F0"/>
                </a:solidFill>
              </a:rPr>
              <a:t>Him</a:t>
            </a:r>
            <a:r>
              <a:rPr b="0">
                <a:solidFill>
                  <a:srgbClr val="000000"/>
                </a:solidFill>
              </a:rPr>
              <a:t>) </a:t>
            </a:r>
            <a:r>
              <a:rPr sz="6400">
                <a:solidFill>
                  <a:srgbClr val="FF0000"/>
                </a:solidFill>
              </a:rPr>
              <a:t>12-14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1"/>
          <p:cNvSpPr txBox="1"/>
          <p:nvPr>
            <p:ph type="title"/>
          </p:nvPr>
        </p:nvSpPr>
        <p:spPr>
          <a:xfrm>
            <a:off x="3505200" y="0"/>
            <a:ext cx="17373600" cy="18288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The Eight</a:t>
            </a:r>
            <a:r>
              <a:rPr i="1">
                <a:solidFill>
                  <a:srgbClr val="00D2AA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Visions</a:t>
            </a:r>
            <a:r>
              <a:rPr>
                <a:solidFill>
                  <a:srgbClr val="FF0000"/>
                </a:solidFill>
              </a:rPr>
              <a:t> </a:t>
            </a:r>
            <a:r>
              <a:t>in</a:t>
            </a:r>
            <a:r>
              <a:rPr>
                <a:solidFill>
                  <a:srgbClr val="FF0000"/>
                </a:solidFill>
              </a:rPr>
              <a:t> Zechariah 1:7-6:8</a:t>
            </a:r>
          </a:p>
        </p:txBody>
      </p:sp>
      <p:sp>
        <p:nvSpPr>
          <p:cNvPr id="199" name="Content Placeholder 2"/>
          <p:cNvSpPr txBox="1"/>
          <p:nvPr>
            <p:ph type="body" idx="1"/>
          </p:nvPr>
        </p:nvSpPr>
        <p:spPr>
          <a:xfrm>
            <a:off x="3352800" y="1828800"/>
            <a:ext cx="17678400" cy="11887200"/>
          </a:xfrm>
          <a:prstGeom prst="rect">
            <a:avLst/>
          </a:prstGeom>
        </p:spPr>
        <p:txBody>
          <a:bodyPr/>
          <a:lstStyle/>
          <a:p>
            <a:pPr marL="0" indent="0" defTabSz="1810511">
              <a:spcBef>
                <a:spcPts val="1100"/>
              </a:spcBef>
              <a:buSzTx/>
              <a:buNone/>
              <a:defRPr b="1" sz="6534">
                <a:solidFill>
                  <a:srgbClr val="00B0F0"/>
                </a:solidFill>
              </a:defRPr>
            </a:pPr>
            <a:r>
              <a:t>Vision of the Horses </a:t>
            </a:r>
            <a:r>
              <a:rPr sz="6336">
                <a:solidFill>
                  <a:srgbClr val="FF0000"/>
                </a:solidFill>
              </a:rPr>
              <a:t>1:7-17</a:t>
            </a:r>
            <a:r>
              <a:rPr>
                <a:solidFill>
                  <a:srgbClr val="0070C0"/>
                </a:solidFill>
              </a:rPr>
              <a:t> Jerusalem will enjoy peace for a while</a:t>
            </a:r>
            <a:endParaRPr sz="5742"/>
          </a:p>
          <a:p>
            <a:pPr marL="0" indent="0" defTabSz="1810511">
              <a:spcBef>
                <a:spcPts val="1100"/>
              </a:spcBef>
              <a:buSzTx/>
              <a:buNone/>
              <a:defRPr b="1" sz="6534">
                <a:solidFill>
                  <a:srgbClr val="00B0F0"/>
                </a:solidFill>
              </a:defRPr>
            </a:pPr>
            <a:r>
              <a:t>Vision of the Four Horns and Craftsmen </a:t>
            </a:r>
            <a:r>
              <a:rPr sz="6336">
                <a:solidFill>
                  <a:srgbClr val="FF0000"/>
                </a:solidFill>
              </a:rPr>
              <a:t>1:18-21</a:t>
            </a:r>
            <a:r>
              <a:rPr>
                <a:solidFill>
                  <a:srgbClr val="0070C0"/>
                </a:solidFill>
              </a:rPr>
              <a:t> The historic enemies of Israel </a:t>
            </a:r>
            <a:r>
              <a:rPr>
                <a:solidFill>
                  <a:srgbClr val="000000"/>
                </a:solidFill>
              </a:rPr>
              <a:t>will not bother </a:t>
            </a:r>
            <a:r>
              <a:rPr>
                <a:solidFill>
                  <a:srgbClr val="0070C0"/>
                </a:solidFill>
              </a:rPr>
              <a:t>Israel or Judah</a:t>
            </a:r>
            <a:endParaRPr sz="5742"/>
          </a:p>
          <a:p>
            <a:pPr marL="0" indent="0" defTabSz="1810511">
              <a:spcBef>
                <a:spcPts val="1100"/>
              </a:spcBef>
              <a:buSzTx/>
              <a:buNone/>
              <a:defRPr b="1" sz="6534">
                <a:solidFill>
                  <a:srgbClr val="00B0F0"/>
                </a:solidFill>
              </a:defRPr>
            </a:pPr>
            <a:r>
              <a:t>Vision of the Measuring Line </a:t>
            </a:r>
            <a:r>
              <a:rPr sz="6336">
                <a:solidFill>
                  <a:srgbClr val="FF0000"/>
                </a:solidFill>
              </a:rPr>
              <a:t>2:1-13</a:t>
            </a:r>
            <a:r>
              <a:rPr>
                <a:solidFill>
                  <a:srgbClr val="0070C0"/>
                </a:solidFill>
              </a:rPr>
              <a:t> Jerusalem </a:t>
            </a:r>
            <a:r>
              <a:rPr>
                <a:solidFill>
                  <a:srgbClr val="00B050"/>
                </a:solidFill>
              </a:rPr>
              <a:t>will be too full to measure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70C0"/>
                </a:solidFill>
              </a:rPr>
              <a:t> Jews </a:t>
            </a:r>
            <a:r>
              <a:rPr>
                <a:solidFill>
                  <a:srgbClr val="00CC88"/>
                </a:solidFill>
              </a:rPr>
              <a:t>encouraged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return because </a:t>
            </a:r>
            <a:r>
              <a:t>Christ</a:t>
            </a:r>
            <a:r>
              <a:rPr>
                <a:solidFill>
                  <a:srgbClr val="00B050"/>
                </a:solidFill>
              </a:rPr>
              <a:t> will be there </a:t>
            </a:r>
            <a:r>
              <a:rPr sz="6336">
                <a:solidFill>
                  <a:srgbClr val="FF0000"/>
                </a:solidFill>
              </a:rPr>
              <a:t>v.8-9,10-13</a:t>
            </a:r>
            <a:endParaRPr sz="5742"/>
          </a:p>
          <a:p>
            <a:pPr marL="0" indent="0" defTabSz="1810511">
              <a:spcBef>
                <a:spcPts val="1100"/>
              </a:spcBef>
              <a:buSzTx/>
              <a:buNone/>
              <a:defRPr b="1" sz="6534">
                <a:solidFill>
                  <a:srgbClr val="00B0F0"/>
                </a:solidFill>
              </a:defRPr>
            </a:pPr>
            <a:r>
              <a:t>Vision of Joshua</a:t>
            </a:r>
            <a:r>
              <a:rPr>
                <a:solidFill>
                  <a:srgbClr val="0070C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 b="0"/>
              <a:t>YESHUA</a:t>
            </a:r>
            <a:r>
              <a:rPr b="0">
                <a:solidFill>
                  <a:srgbClr val="000000"/>
                </a:solidFill>
              </a:rPr>
              <a:t>)</a:t>
            </a:r>
            <a:r>
              <a:rPr>
                <a:solidFill>
                  <a:srgbClr val="0070C0"/>
                </a:solidFill>
              </a:rPr>
              <a:t> </a:t>
            </a:r>
            <a:r>
              <a:t>the High Priest </a:t>
            </a:r>
            <a:r>
              <a:rPr sz="6336">
                <a:solidFill>
                  <a:srgbClr val="FF0000"/>
                </a:solidFill>
              </a:rPr>
              <a:t>3:1-10</a:t>
            </a:r>
            <a:r>
              <a:rPr sz="5742"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priesthood</a:t>
            </a:r>
            <a:r>
              <a:rPr sz="7128"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restored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 sz="7128"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points</a:t>
            </a:r>
            <a:r>
              <a:rPr sz="7128"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</a:t>
            </a:r>
            <a:r>
              <a:rPr sz="7128">
                <a:solidFill>
                  <a:srgbClr val="00B050"/>
                </a:solidFill>
              </a:rPr>
              <a:t> </a:t>
            </a:r>
            <a:r>
              <a:t>Jesus</a:t>
            </a:r>
            <a:r>
              <a:rPr sz="7128">
                <a:solidFill>
                  <a:srgbClr val="00B050"/>
                </a:solidFill>
              </a:rPr>
              <a:t> </a:t>
            </a:r>
            <a:r>
              <a:rPr sz="6336">
                <a:solidFill>
                  <a:srgbClr val="FF0000"/>
                </a:solidFill>
              </a:rPr>
              <a:t>John 1:29-2:12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/>
          <p:nvPr>
            <p:ph type="title"/>
          </p:nvPr>
        </p:nvSpPr>
        <p:spPr>
          <a:xfrm>
            <a:off x="3505200" y="0"/>
            <a:ext cx="17373600" cy="18288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The Eight</a:t>
            </a:r>
            <a:r>
              <a:rPr i="1">
                <a:solidFill>
                  <a:srgbClr val="00D2AA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Visions</a:t>
            </a:r>
            <a:r>
              <a:rPr>
                <a:solidFill>
                  <a:srgbClr val="FF0000"/>
                </a:solidFill>
              </a:rPr>
              <a:t> </a:t>
            </a:r>
            <a:r>
              <a:t>in</a:t>
            </a:r>
            <a:r>
              <a:rPr>
                <a:solidFill>
                  <a:srgbClr val="FF0000"/>
                </a:solidFill>
              </a:rPr>
              <a:t> Zechariah 1:7-6:8</a:t>
            </a:r>
          </a:p>
        </p:txBody>
      </p:sp>
      <p:sp>
        <p:nvSpPr>
          <p:cNvPr id="202" name="Content Placeholder 2"/>
          <p:cNvSpPr txBox="1"/>
          <p:nvPr>
            <p:ph type="body" idx="1"/>
          </p:nvPr>
        </p:nvSpPr>
        <p:spPr>
          <a:xfrm>
            <a:off x="3352800" y="1828800"/>
            <a:ext cx="17678400" cy="118872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Vision of the Lampstand and The Two Olive Trees </a:t>
            </a:r>
            <a:r>
              <a:rPr>
                <a:solidFill>
                  <a:srgbClr val="FF0000"/>
                </a:solidFill>
              </a:rPr>
              <a:t>4:1-14</a:t>
            </a:r>
            <a:r>
              <a:rPr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70C0"/>
                </a:solidFill>
              </a:rPr>
              <a:t>Zerubbabel </a:t>
            </a:r>
            <a:r>
              <a:rPr b="0" sz="6400">
                <a:solidFill>
                  <a:srgbClr val="000000"/>
                </a:solidFill>
              </a:rPr>
              <a:t>a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/>
              <a:t>sign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b="0" sz="6400">
                <a:solidFill>
                  <a:srgbClr val="000000"/>
                </a:solidFill>
              </a:rPr>
              <a:t>that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/>
              <a:t>Jesus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CC88"/>
                </a:solidFill>
              </a:rPr>
              <a:t>will come to</a:t>
            </a:r>
            <a:r>
              <a:rPr sz="6400">
                <a:solidFill>
                  <a:srgbClr val="0070C0"/>
                </a:solidFill>
              </a:rPr>
              <a:t> the temple </a:t>
            </a:r>
            <a:r>
              <a:rPr b="0" sz="6400">
                <a:solidFill>
                  <a:srgbClr val="000000"/>
                </a:solidFill>
              </a:rPr>
              <a:t>and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CC88"/>
                </a:solidFill>
              </a:rPr>
              <a:t>will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CC88"/>
                </a:solidFill>
              </a:rPr>
              <a:t>be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b="0" sz="6400">
                <a:solidFill>
                  <a:srgbClr val="000000"/>
                </a:solidFill>
              </a:rPr>
              <a:t>a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/>
              <a:t>sign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John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2:13-25</a:t>
            </a:r>
            <a:r>
              <a:rPr sz="6400">
                <a:solidFill>
                  <a:srgbClr val="0070C0"/>
                </a:solidFill>
              </a:rPr>
              <a:t> </a:t>
            </a:r>
            <a:endParaRPr sz="6400">
              <a:solidFill>
                <a:srgbClr val="0070C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Vision of the Flying Scroll </a:t>
            </a:r>
            <a:r>
              <a:rPr>
                <a:solidFill>
                  <a:srgbClr val="FF0000"/>
                </a:solidFill>
              </a:rPr>
              <a:t>5:1-4</a:t>
            </a:r>
            <a:r>
              <a:rPr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70C0"/>
                </a:solidFill>
              </a:rPr>
              <a:t>The Scroll of </a:t>
            </a:r>
            <a:r>
              <a:rPr sz="6400">
                <a:solidFill>
                  <a:srgbClr val="7030A0"/>
                </a:solidFill>
              </a:rPr>
              <a:t>Judgment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B050"/>
                </a:solidFill>
              </a:rPr>
              <a:t>against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C00000"/>
                </a:solidFill>
              </a:rPr>
              <a:t>liars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b="0" sz="6400">
                <a:solidFill>
                  <a:srgbClr val="000000"/>
                </a:solidFill>
              </a:rPr>
              <a:t>and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C00000"/>
                </a:solidFill>
              </a:rPr>
              <a:t>thieves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B050"/>
                </a:solidFill>
              </a:rPr>
              <a:t>in the land</a:t>
            </a:r>
            <a:endParaRPr sz="6400">
              <a:solidFill>
                <a:srgbClr val="00B05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Vision of the Woman in a Basket </a:t>
            </a:r>
            <a:r>
              <a:rPr>
                <a:solidFill>
                  <a:srgbClr val="FF0000"/>
                </a:solidFill>
              </a:rPr>
              <a:t>5:5-11</a:t>
            </a:r>
            <a:r>
              <a:rPr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C00000"/>
                </a:solidFill>
              </a:rPr>
              <a:t>Wickedness</a:t>
            </a:r>
            <a:r>
              <a:rPr sz="6400">
                <a:solidFill>
                  <a:srgbClr val="00CC88"/>
                </a:solidFill>
              </a:rPr>
              <a:t> </a:t>
            </a:r>
            <a:r>
              <a:rPr sz="6400">
                <a:solidFill>
                  <a:srgbClr val="00B050"/>
                </a:solidFill>
              </a:rPr>
              <a:t>is removed from </a:t>
            </a:r>
            <a:r>
              <a:rPr sz="6400">
                <a:solidFill>
                  <a:srgbClr val="0070C0"/>
                </a:solidFill>
              </a:rPr>
              <a:t>Israel</a:t>
            </a:r>
            <a:r>
              <a:rPr sz="6400">
                <a:solidFill>
                  <a:srgbClr val="00CC88"/>
                </a:solidFill>
              </a:rPr>
              <a:t> </a:t>
            </a:r>
            <a:r>
              <a:rPr sz="6400">
                <a:solidFill>
                  <a:srgbClr val="00B050"/>
                </a:solidFill>
              </a:rPr>
              <a:t>and returned to its source</a:t>
            </a:r>
            <a:r>
              <a:rPr sz="6400">
                <a:solidFill>
                  <a:srgbClr val="00CC88"/>
                </a:solidFill>
              </a:rPr>
              <a:t> </a:t>
            </a:r>
            <a:r>
              <a:rPr b="0" sz="6400">
                <a:solidFill>
                  <a:srgbClr val="000000"/>
                </a:solidFill>
              </a:rPr>
              <a:t>(</a:t>
            </a:r>
            <a:r>
              <a:rPr sz="6400">
                <a:solidFill>
                  <a:srgbClr val="0070C0"/>
                </a:solidFill>
              </a:rPr>
              <a:t>Babylon</a:t>
            </a:r>
            <a:r>
              <a:rPr b="0" sz="6400">
                <a:solidFill>
                  <a:srgbClr val="000000"/>
                </a:solidFill>
              </a:rPr>
              <a:t>) </a:t>
            </a:r>
            <a:endParaRPr b="0" sz="640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Vision of The Four Chariots </a:t>
            </a:r>
            <a:r>
              <a:rPr>
                <a:solidFill>
                  <a:srgbClr val="FF0000"/>
                </a:solidFill>
              </a:rPr>
              <a:t>6:1-8</a:t>
            </a:r>
            <a:r>
              <a:rPr sz="6400">
                <a:solidFill>
                  <a:srgbClr val="FF0000"/>
                </a:solidFill>
              </a:rPr>
              <a:t> </a:t>
            </a:r>
            <a:r>
              <a:rPr sz="6400">
                <a:solidFill>
                  <a:srgbClr val="000000"/>
                </a:solidFill>
              </a:rPr>
              <a:t>no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0000"/>
                </a:solidFill>
              </a:rPr>
              <a:t>more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2060"/>
                </a:solidFill>
              </a:rPr>
              <a:t>invasions</a:t>
            </a:r>
            <a:r>
              <a:rPr sz="6400">
                <a:solidFill>
                  <a:srgbClr val="0070C0"/>
                </a:solidFill>
              </a:rPr>
              <a:t> </a:t>
            </a:r>
            <a:r>
              <a:rPr sz="6400">
                <a:solidFill>
                  <a:srgbClr val="00B050"/>
                </a:solidFill>
              </a:rPr>
              <a:t>from the north</a:t>
            </a:r>
            <a:r>
              <a:rPr sz="6400">
                <a:solidFill>
                  <a:srgbClr val="FF0000"/>
                </a:solidFill>
              </a:rPr>
              <a:t> </a:t>
            </a:r>
            <a:r>
              <a:rPr b="0" sz="6400">
                <a:solidFill>
                  <a:srgbClr val="000000"/>
                </a:solidFill>
              </a:rPr>
              <a:t>(</a:t>
            </a:r>
            <a:r>
              <a:rPr sz="6400">
                <a:solidFill>
                  <a:srgbClr val="00B050"/>
                </a:solidFill>
              </a:rPr>
              <a:t>matches</a:t>
            </a:r>
            <a:r>
              <a:rPr b="0" sz="640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00B050"/>
                </a:solidFill>
              </a:rPr>
              <a:t>1</a:t>
            </a:r>
            <a:r>
              <a:rPr baseline="31000" sz="6400">
                <a:solidFill>
                  <a:srgbClr val="00B050"/>
                </a:solidFill>
              </a:rPr>
              <a:t>st</a:t>
            </a:r>
            <a:r>
              <a:rPr b="0" sz="6400">
                <a:solidFill>
                  <a:srgbClr val="000000"/>
                </a:solidFill>
              </a:rPr>
              <a:t> </a:t>
            </a:r>
            <a:r>
              <a:rPr sz="6400"/>
              <a:t>vision</a:t>
            </a:r>
            <a:r>
              <a:rPr b="0" sz="640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1"/>
          <p:cNvSpPr txBox="1"/>
          <p:nvPr>
            <p:ph type="title"/>
          </p:nvPr>
        </p:nvSpPr>
        <p:spPr>
          <a:xfrm>
            <a:off x="3505200" y="0"/>
            <a:ext cx="17373600" cy="2133600"/>
          </a:xfrm>
          <a:prstGeom prst="rect">
            <a:avLst/>
          </a:prstGeom>
        </p:spPr>
        <p:txBody>
          <a:bodyPr/>
          <a:lstStyle/>
          <a:p>
            <a:pPr defTabSz="1664208">
              <a:defRPr b="1" sz="7098">
                <a:solidFill>
                  <a:srgbClr val="0070C0"/>
                </a:solidFill>
              </a:defRPr>
            </a:pPr>
            <a:r>
              <a:t>Zechariah’s Task &amp; Its </a:t>
            </a:r>
            <a:r>
              <a:rPr>
                <a:solidFill>
                  <a:srgbClr val="00B0F0"/>
                </a:solidFill>
              </a:rPr>
              <a:t>Meaning</a:t>
            </a:r>
            <a:r>
              <a:t>  </a:t>
            </a:r>
            <a:r>
              <a:rPr sz="6552">
                <a:solidFill>
                  <a:srgbClr val="FF0000"/>
                </a:solidFill>
              </a:rPr>
              <a:t>Zechariah 6:9-15</a:t>
            </a:r>
          </a:p>
        </p:txBody>
      </p:sp>
      <p:sp>
        <p:nvSpPr>
          <p:cNvPr id="205" name="Content Placeholder 2"/>
          <p:cNvSpPr txBox="1"/>
          <p:nvPr>
            <p:ph type="body" idx="1"/>
          </p:nvPr>
        </p:nvSpPr>
        <p:spPr>
          <a:xfrm>
            <a:off x="3352800" y="2438400"/>
            <a:ext cx="17678400" cy="11277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Take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C000"/>
                </a:solidFill>
              </a:rPr>
              <a:t>gold</a:t>
            </a:r>
            <a:r>
              <a:rPr b="0">
                <a:solidFill>
                  <a:srgbClr val="000000"/>
                </a:solidFill>
              </a:rPr>
              <a:t> and </a:t>
            </a:r>
            <a:r>
              <a:rPr>
                <a:solidFill>
                  <a:srgbClr val="808080"/>
                </a:solidFill>
              </a:rPr>
              <a:t>silver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from returning </a:t>
            </a:r>
            <a:r>
              <a:rPr>
                <a:solidFill>
                  <a:srgbClr val="0070C0"/>
                </a:solidFill>
              </a:rPr>
              <a:t>Jews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v.9-10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Make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rPr>
                <a:solidFill>
                  <a:srgbClr val="7030A0"/>
                </a:solidFill>
              </a:rPr>
              <a:t>crown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with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C000"/>
                </a:solidFill>
              </a:rPr>
              <a:t>it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v.11a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Put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crown </a:t>
            </a:r>
            <a:r>
              <a:t>on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Yehoshua the High Priest </a:t>
            </a:r>
            <a:r>
              <a:rPr sz="6400">
                <a:solidFill>
                  <a:srgbClr val="FF0000"/>
                </a:solidFill>
              </a:rPr>
              <a:t>v.11b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Yeshua</a:t>
            </a:r>
            <a:r>
              <a:rPr b="0">
                <a:solidFill>
                  <a:srgbClr val="000000"/>
                </a:solidFill>
              </a:rPr>
              <a:t> is a </a:t>
            </a:r>
            <a:r>
              <a:t>type</a:t>
            </a:r>
            <a:r>
              <a:rPr b="0">
                <a:solidFill>
                  <a:srgbClr val="000000"/>
                </a:solidFill>
              </a:rPr>
              <a:t> of </a:t>
            </a:r>
            <a:r>
              <a:rPr>
                <a:solidFill>
                  <a:srgbClr val="00B0F0"/>
                </a:solidFill>
              </a:rPr>
              <a:t>the BRANCH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B0F0"/>
                </a:solidFill>
              </a:rPr>
              <a:t>Messiah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He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will build </a:t>
            </a:r>
            <a:r>
              <a:rPr>
                <a:solidFill>
                  <a:srgbClr val="0070C0"/>
                </a:solidFill>
              </a:rPr>
              <a:t>the temple </a:t>
            </a:r>
            <a:r>
              <a:rPr sz="6400">
                <a:solidFill>
                  <a:srgbClr val="FF0000"/>
                </a:solidFill>
              </a:rPr>
              <a:t>2 Samuel 7:12-17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He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will be </a:t>
            </a:r>
            <a:r>
              <a:rPr b="0">
                <a:solidFill>
                  <a:srgbClr val="000000"/>
                </a:solidFill>
              </a:rPr>
              <a:t>a </a:t>
            </a:r>
            <a:r>
              <a:rPr>
                <a:solidFill>
                  <a:srgbClr val="0070C0"/>
                </a:solidFill>
              </a:rPr>
              <a:t>priest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on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His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throne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Psalm</a:t>
            </a:r>
            <a:r>
              <a:rPr b="0" sz="6400">
                <a:solidFill>
                  <a:srgbClr val="00000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110:1-4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>
                <a:solidFill>
                  <a:srgbClr val="FF0000"/>
                </a:solidFill>
              </a:defRPr>
            </a:pPr>
            <a:r>
              <a:t>Zech. 3:9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+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4:9-10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=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6:13-15</a:t>
            </a:r>
            <a:r>
              <a:rPr>
                <a:solidFill>
                  <a:srgbClr val="000000"/>
                </a:solidFill>
              </a:rPr>
              <a:t> =</a:t>
            </a:r>
            <a:r>
              <a:t> John 1:19-2:25; 6,8…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/>
          <p:nvPr>
            <p:ph type="title"/>
          </p:nvPr>
        </p:nvSpPr>
        <p:spPr>
          <a:xfrm>
            <a:off x="3505200" y="0"/>
            <a:ext cx="17373600" cy="2438400"/>
          </a:xfrm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070C0"/>
                </a:solidFill>
              </a:defRPr>
            </a:pPr>
            <a:r>
              <a:t>The</a:t>
            </a:r>
            <a:r>
              <a:rPr>
                <a:solidFill>
                  <a:srgbClr val="00B050"/>
                </a:solidFill>
              </a:rPr>
              <a:t> </a:t>
            </a:r>
            <a:r>
              <a:t>Question</a:t>
            </a:r>
            <a:r>
              <a:rPr>
                <a:solidFill>
                  <a:srgbClr val="00B050"/>
                </a:solidFill>
              </a:rPr>
              <a:t> About Fasting</a:t>
            </a:r>
            <a:br>
              <a:rPr>
                <a:solidFill>
                  <a:srgbClr val="00B050"/>
                </a:solidFill>
              </a:rPr>
            </a:br>
            <a:r>
              <a:rPr sz="7200">
                <a:solidFill>
                  <a:srgbClr val="FF0000"/>
                </a:solidFill>
              </a:rPr>
              <a:t>Zechariah 7-8</a:t>
            </a:r>
          </a:p>
        </p:txBody>
      </p:sp>
      <p:sp>
        <p:nvSpPr>
          <p:cNvPr id="208" name="Content Placeholder 2"/>
          <p:cNvSpPr txBox="1"/>
          <p:nvPr>
            <p:ph type="body" idx="1"/>
          </p:nvPr>
        </p:nvSpPr>
        <p:spPr>
          <a:xfrm>
            <a:off x="3352800" y="2590800"/>
            <a:ext cx="17678400" cy="111252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 b="1" sz="6800">
                <a:solidFill>
                  <a:srgbClr val="0070C0"/>
                </a:solidFill>
              </a:defRPr>
            </a:pPr>
            <a:r>
              <a:t>The Question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t> Should we fast over the </a:t>
            </a:r>
            <a:r>
              <a:rPr>
                <a:solidFill>
                  <a:srgbClr val="003DB8"/>
                </a:solidFill>
              </a:rPr>
              <a:t>destruction</a:t>
            </a:r>
            <a:r>
              <a:t> of the temple if we rebuild it? </a:t>
            </a:r>
            <a:r>
              <a:rPr sz="5800">
                <a:solidFill>
                  <a:srgbClr val="FF0000"/>
                </a:solidFill>
              </a:rPr>
              <a:t>v.1-3</a:t>
            </a:r>
            <a:endParaRPr sz="5800"/>
          </a:p>
          <a:p>
            <a:pPr marL="0" indent="0">
              <a:spcBef>
                <a:spcPts val="1200"/>
              </a:spcBef>
              <a:buSzTx/>
              <a:buNone/>
              <a:defRPr b="1" sz="6800">
                <a:solidFill>
                  <a:srgbClr val="00B0F0"/>
                </a:solidFill>
              </a:defRPr>
            </a:pPr>
            <a:r>
              <a:t>God’s</a:t>
            </a:r>
            <a:r>
              <a:rPr>
                <a:solidFill>
                  <a:srgbClr val="0070C0"/>
                </a:solidFill>
              </a:rPr>
              <a:t> </a:t>
            </a:r>
            <a:r>
              <a:t>Answer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3DB8"/>
                </a:solidFill>
              </a:rPr>
              <a:t>Rebuke</a:t>
            </a:r>
            <a:r>
              <a:rPr>
                <a:solidFill>
                  <a:srgbClr val="0070C0"/>
                </a:solidFill>
              </a:rPr>
              <a:t> for selfish fasting </a:t>
            </a:r>
            <a:r>
              <a:rPr sz="5800">
                <a:solidFill>
                  <a:srgbClr val="FF0000"/>
                </a:solidFill>
              </a:rPr>
              <a:t>v.4-7</a:t>
            </a:r>
            <a:endParaRPr sz="5800"/>
          </a:p>
          <a:p>
            <a:pPr marL="0" indent="0">
              <a:spcBef>
                <a:spcPts val="1200"/>
              </a:spcBef>
              <a:buSzTx/>
              <a:buNone/>
              <a:defRPr b="1" sz="6800">
                <a:solidFill>
                  <a:srgbClr val="00B050"/>
                </a:solidFill>
              </a:defRPr>
            </a:pPr>
            <a:r>
              <a:t>Reminder</a:t>
            </a:r>
            <a:r>
              <a:rPr>
                <a:solidFill>
                  <a:srgbClr val="FF0000"/>
                </a:solidFill>
              </a:rPr>
              <a:t> </a:t>
            </a:r>
            <a:r>
              <a:t>why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temple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3DB8"/>
                </a:solidFill>
              </a:rPr>
              <a:t>was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3DB8"/>
                </a:solidFill>
              </a:rPr>
              <a:t>destroyed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5800">
                <a:solidFill>
                  <a:srgbClr val="FF0000"/>
                </a:solidFill>
              </a:rPr>
              <a:t>v.8-14</a:t>
            </a:r>
            <a:endParaRPr sz="5800"/>
          </a:p>
          <a:p>
            <a:pPr marL="0" indent="0">
              <a:spcBef>
                <a:spcPts val="1200"/>
              </a:spcBef>
              <a:buSzTx/>
              <a:buNone/>
              <a:defRPr b="1" sz="6800">
                <a:solidFill>
                  <a:srgbClr val="0070C0"/>
                </a:solidFill>
              </a:defRPr>
            </a:pPr>
            <a:r>
              <a:t>Prophecy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of God’s care for </a:t>
            </a:r>
            <a:r>
              <a:t>Jerusalem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6600">
                <a:solidFill>
                  <a:srgbClr val="FF0000"/>
                </a:solidFill>
              </a:rPr>
              <a:t>8:1-23</a:t>
            </a:r>
            <a:endParaRPr sz="5800"/>
          </a:p>
          <a:p>
            <a:pPr marL="0" indent="0">
              <a:spcBef>
                <a:spcPts val="1200"/>
              </a:spcBef>
              <a:buSzTx/>
              <a:buNone/>
              <a:defRPr b="1" sz="6800">
                <a:solidFill>
                  <a:srgbClr val="0070C0"/>
                </a:solidFill>
              </a:defRPr>
            </a:pPr>
            <a:r>
              <a:t>Prophecy of the church </a:t>
            </a:r>
            <a:r>
              <a:rPr sz="5800">
                <a:solidFill>
                  <a:srgbClr val="FF0000"/>
                </a:solidFill>
              </a:rPr>
              <a:t>v.3-5</a:t>
            </a:r>
            <a:r>
              <a:rPr b="0" sz="5800">
                <a:solidFill>
                  <a:srgbClr val="000000"/>
                </a:solidFill>
              </a:rPr>
              <a:t>;</a:t>
            </a:r>
            <a:r>
              <a:rPr sz="5800">
                <a:solidFill>
                  <a:srgbClr val="FF0000"/>
                </a:solidFill>
              </a:rPr>
              <a:t> Hebrews 12:22-23</a:t>
            </a:r>
            <a:endParaRPr sz="5800"/>
          </a:p>
          <a:p>
            <a:pPr marL="0" indent="0">
              <a:spcBef>
                <a:spcPts val="1200"/>
              </a:spcBef>
              <a:buSzTx/>
              <a:buNone/>
              <a:defRPr sz="6800"/>
            </a:pPr>
            <a:r>
              <a:t>“</a:t>
            </a:r>
            <a:r>
              <a:rPr b="1">
                <a:solidFill>
                  <a:srgbClr val="00B050"/>
                </a:solidFill>
              </a:rPr>
              <a:t>these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0B050"/>
                </a:solidFill>
              </a:rPr>
              <a:t>days</a:t>
            </a:r>
            <a:r>
              <a:t>”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070C0"/>
                </a:solidFill>
              </a:rPr>
              <a:t>remnant</a:t>
            </a:r>
            <a:r>
              <a:rPr b="1">
                <a:solidFill>
                  <a:srgbClr val="00B050"/>
                </a:solidFill>
              </a:rPr>
              <a:t> to build </a:t>
            </a:r>
            <a:r>
              <a:rPr b="1">
                <a:solidFill>
                  <a:srgbClr val="0070C0"/>
                </a:solidFill>
              </a:rPr>
              <a:t>the temple </a:t>
            </a:r>
            <a:r>
              <a:rPr b="1" sz="5800">
                <a:solidFill>
                  <a:srgbClr val="FF0000"/>
                </a:solidFill>
              </a:rPr>
              <a:t>v.6-13</a:t>
            </a:r>
            <a:r>
              <a:rPr sz="5800"/>
              <a:t>,</a:t>
            </a:r>
            <a:r>
              <a:rPr b="1" sz="5800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0CC88"/>
                </a:solidFill>
              </a:rPr>
              <a:t>restore</a:t>
            </a:r>
            <a:r>
              <a:rPr b="1">
                <a:solidFill>
                  <a:srgbClr val="00B0F0"/>
                </a:solidFill>
              </a:rPr>
              <a:t> godly </a:t>
            </a:r>
            <a:r>
              <a:rPr b="1">
                <a:solidFill>
                  <a:srgbClr val="00B050"/>
                </a:solidFill>
              </a:rPr>
              <a:t>behavior</a:t>
            </a:r>
            <a:r>
              <a:rPr b="1">
                <a:solidFill>
                  <a:srgbClr val="00B0F0"/>
                </a:solidFill>
              </a:rPr>
              <a:t> </a:t>
            </a:r>
            <a:r>
              <a:rPr b="1" sz="5800">
                <a:solidFill>
                  <a:srgbClr val="FF0000"/>
                </a:solidFill>
              </a:rPr>
              <a:t>v.14-17</a:t>
            </a:r>
            <a:r>
              <a:rPr sz="5800"/>
              <a:t>,</a:t>
            </a:r>
            <a:r>
              <a:rPr b="1" sz="5800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0CC88"/>
                </a:solidFill>
              </a:rPr>
              <a:t>influence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070C0"/>
                </a:solidFill>
              </a:rPr>
              <a:t>nations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0B050"/>
                </a:solidFill>
              </a:rPr>
              <a:t>to go to </a:t>
            </a:r>
            <a:r>
              <a:rPr b="1">
                <a:solidFill>
                  <a:srgbClr val="0070C0"/>
                </a:solidFill>
              </a:rPr>
              <a:t>Jerusalem</a:t>
            </a:r>
            <a:r>
              <a:rPr b="1" sz="5800">
                <a:solidFill>
                  <a:srgbClr val="FF0000"/>
                </a:solidFill>
              </a:rPr>
              <a:t> v.20-23</a:t>
            </a:r>
            <a:r>
              <a:rPr sz="5800"/>
              <a:t>;</a:t>
            </a:r>
            <a:r>
              <a:rPr b="1" sz="5800">
                <a:solidFill>
                  <a:srgbClr val="FF0000"/>
                </a:solidFill>
              </a:rPr>
              <a:t> Lk 24:47</a:t>
            </a:r>
            <a:r>
              <a:rPr sz="5800"/>
              <a:t>;</a:t>
            </a:r>
            <a:r>
              <a:rPr b="1" sz="5800">
                <a:solidFill>
                  <a:srgbClr val="FF0000"/>
                </a:solidFill>
              </a:rPr>
              <a:t> Acts 2,11,15…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/>
          <p:nvPr>
            <p:ph type="title"/>
          </p:nvPr>
        </p:nvSpPr>
        <p:spPr>
          <a:xfrm>
            <a:off x="3505200" y="0"/>
            <a:ext cx="17373600" cy="2438400"/>
          </a:xfrm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070C0"/>
                </a:solidFill>
              </a:defRPr>
            </a:pPr>
            <a:r>
              <a:t>The Burden of the Word </a:t>
            </a:r>
            <a:r>
              <a:rPr>
                <a:solidFill>
                  <a:srgbClr val="00B0F0"/>
                </a:solidFill>
              </a:rPr>
              <a:t>of the LORD </a:t>
            </a:r>
            <a:r>
              <a:rPr>
                <a:solidFill>
                  <a:srgbClr val="00B050"/>
                </a:solidFill>
              </a:rPr>
              <a:t>Against</a:t>
            </a:r>
            <a:r>
              <a:t> Hadrach – </a:t>
            </a:r>
            <a:r>
              <a:rPr>
                <a:solidFill>
                  <a:srgbClr val="FF0000"/>
                </a:solidFill>
              </a:rPr>
              <a:t>Zechariah 9:1-11:3 </a:t>
            </a:r>
          </a:p>
        </p:txBody>
      </p:sp>
      <p:sp>
        <p:nvSpPr>
          <p:cNvPr id="211" name="Content Placeholder 2"/>
          <p:cNvSpPr txBox="1"/>
          <p:nvPr>
            <p:ph type="body" idx="1"/>
          </p:nvPr>
        </p:nvSpPr>
        <p:spPr>
          <a:xfrm>
            <a:off x="3352800" y="2590800"/>
            <a:ext cx="17678400" cy="111252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 sz="7200"/>
            </a:pPr>
            <a:r>
              <a:t>And</a:t>
            </a:r>
            <a:r>
              <a:rPr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0070C0"/>
                </a:solidFill>
              </a:rPr>
              <a:t>other former </a:t>
            </a:r>
            <a:r>
              <a:rPr b="1">
                <a:solidFill>
                  <a:srgbClr val="C00000"/>
                </a:solidFill>
              </a:rPr>
              <a:t>enemies</a:t>
            </a:r>
            <a:r>
              <a:rPr b="1">
                <a:solidFill>
                  <a:srgbClr val="0070C0"/>
                </a:solidFill>
              </a:rPr>
              <a:t> of Israel </a:t>
            </a:r>
            <a:r>
              <a:rPr b="1" sz="6400">
                <a:solidFill>
                  <a:srgbClr val="FF0000"/>
                </a:solidFill>
              </a:rPr>
              <a:t>9:1-8</a:t>
            </a:r>
            <a:endParaRPr b="1"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Messianic promise</a:t>
            </a:r>
            <a:r>
              <a:rPr b="0">
                <a:solidFill>
                  <a:srgbClr val="000000"/>
                </a:solidFill>
              </a:rPr>
              <a:t>/</a:t>
            </a:r>
            <a:r>
              <a:rPr>
                <a:solidFill>
                  <a:srgbClr val="0070C0"/>
                </a:solidFill>
              </a:rPr>
              <a:t>prophecy</a:t>
            </a:r>
            <a:r>
              <a:t> </a:t>
            </a:r>
            <a:r>
              <a:rPr sz="6400">
                <a:solidFill>
                  <a:srgbClr val="FF0000"/>
                </a:solidFill>
              </a:rPr>
              <a:t>9:9-10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More</a:t>
            </a:r>
            <a:r>
              <a:rPr>
                <a:solidFill>
                  <a:srgbClr val="00B0F0"/>
                </a:solidFill>
              </a:rPr>
              <a:t> </a:t>
            </a:r>
            <a:r>
              <a:t>physical</a:t>
            </a:r>
            <a:r>
              <a:rPr b="0">
                <a:solidFill>
                  <a:srgbClr val="000000"/>
                </a:solidFill>
              </a:rPr>
              <a:t>/</a:t>
            </a:r>
            <a:r>
              <a:rPr>
                <a:solidFill>
                  <a:srgbClr val="00B0F0"/>
                </a:solidFill>
              </a:rPr>
              <a:t>spiritual </a:t>
            </a:r>
            <a:r>
              <a:t>fulfillment</a:t>
            </a:r>
            <a:r>
              <a:rPr>
                <a:solidFill>
                  <a:srgbClr val="00B0F0"/>
                </a:solidFill>
              </a:rPr>
              <a:t> </a:t>
            </a:r>
            <a:r>
              <a:t>in</a:t>
            </a:r>
            <a:r>
              <a:rPr>
                <a:solidFill>
                  <a:srgbClr val="00B0F0"/>
                </a:solidFill>
              </a:rPr>
              <a:t> </a:t>
            </a:r>
            <a:r>
              <a:t>remnant</a:t>
            </a:r>
            <a:r>
              <a:rPr b="0">
                <a:solidFill>
                  <a:srgbClr val="000000"/>
                </a:solidFill>
              </a:rPr>
              <a:t>/</a:t>
            </a:r>
            <a:r>
              <a:rPr>
                <a:solidFill>
                  <a:srgbClr val="0070C0"/>
                </a:solidFill>
              </a:rPr>
              <a:t>church</a:t>
            </a:r>
            <a:r>
              <a:rPr>
                <a:solidFill>
                  <a:srgbClr val="00B0F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9:11-17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How</a:t>
            </a:r>
            <a:r>
              <a:rPr>
                <a:solidFill>
                  <a:srgbClr val="00B0F0"/>
                </a:solidFill>
              </a:rPr>
              <a:t> God </a:t>
            </a:r>
            <a:r>
              <a:rPr>
                <a:solidFill>
                  <a:srgbClr val="00CC88"/>
                </a:solidFill>
              </a:rPr>
              <a:t>will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CC88"/>
                </a:solidFill>
              </a:rPr>
              <a:t>use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 physical remnant </a:t>
            </a:r>
            <a:r>
              <a:rPr>
                <a:solidFill>
                  <a:srgbClr val="00CC88"/>
                </a:solidFill>
              </a:rPr>
              <a:t>to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CC88"/>
                </a:solidFill>
              </a:rPr>
              <a:t>prepare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 world </a:t>
            </a:r>
            <a:r>
              <a:t>for</a:t>
            </a:r>
            <a:r>
              <a:rPr>
                <a:solidFill>
                  <a:srgbClr val="00B0F0"/>
                </a:solidFill>
              </a:rPr>
              <a:t> Christ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type</a:t>
            </a:r>
            <a:r>
              <a:rPr>
                <a:solidFill>
                  <a:srgbClr val="00B0F0"/>
                </a:solidFill>
              </a:rPr>
              <a:t> of spiritual remnant </a:t>
            </a:r>
            <a:r>
              <a:t>in</a:t>
            </a:r>
            <a:r>
              <a:rPr>
                <a:solidFill>
                  <a:srgbClr val="00B0F0"/>
                </a:solidFill>
              </a:rPr>
              <a:t> Christ </a:t>
            </a:r>
            <a:r>
              <a:rPr sz="6400">
                <a:solidFill>
                  <a:srgbClr val="FF0000"/>
                </a:solidFill>
              </a:rPr>
              <a:t>10:1-12</a:t>
            </a:r>
            <a:r>
              <a:rPr b="0" sz="6400">
                <a:solidFill>
                  <a:srgbClr val="000000"/>
                </a:solidFill>
              </a:rPr>
              <a:t>,</a:t>
            </a:r>
            <a:r>
              <a:rPr sz="6400">
                <a:solidFill>
                  <a:srgbClr val="FF0000"/>
                </a:solidFill>
              </a:rPr>
              <a:t> </a:t>
            </a:r>
            <a:r>
              <a:rPr sz="6400"/>
              <a:t>especially</a:t>
            </a:r>
            <a:r>
              <a:rPr sz="6400">
                <a:solidFill>
                  <a:srgbClr val="FF0000"/>
                </a:solidFill>
              </a:rPr>
              <a:t> v.3-4</a:t>
            </a:r>
            <a:endParaRPr sz="640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Jews </a:t>
            </a:r>
            <a:r>
              <a:rPr>
                <a:solidFill>
                  <a:srgbClr val="00B050"/>
                </a:solidFill>
              </a:rPr>
              <a:t>exist</a:t>
            </a:r>
            <a:r>
              <a:t> </a:t>
            </a:r>
            <a:r>
              <a:rPr>
                <a:solidFill>
                  <a:srgbClr val="00B050"/>
                </a:solidFill>
              </a:rPr>
              <a:t>as</a:t>
            </a:r>
            <a:r>
              <a:t> </a:t>
            </a:r>
            <a:r>
              <a:rPr>
                <a:solidFill>
                  <a:srgbClr val="C00000"/>
                </a:solidFill>
              </a:rPr>
              <a:t>enemies</a:t>
            </a:r>
            <a:r>
              <a:t> </a:t>
            </a:r>
            <a:r>
              <a:rPr>
                <a:solidFill>
                  <a:srgbClr val="00B050"/>
                </a:solidFill>
              </a:rPr>
              <a:t>become</a:t>
            </a:r>
            <a:r>
              <a:t> </a:t>
            </a:r>
            <a:r>
              <a:rPr>
                <a:solidFill>
                  <a:srgbClr val="0070C0"/>
                </a:solidFill>
              </a:rPr>
              <a:t>history</a:t>
            </a:r>
            <a:r>
              <a:t> </a:t>
            </a:r>
            <a:r>
              <a:rPr sz="6400">
                <a:solidFill>
                  <a:srgbClr val="FF0000"/>
                </a:solidFill>
              </a:rPr>
              <a:t>11:1-3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