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Ducati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Ducati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Ducati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Ducati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Image"/>
          <p:cNvSpPr/>
          <p:nvPr>
            <p:ph type="pic" sz="half" idx="21"/>
          </p:nvPr>
        </p:nvSpPr>
        <p:spPr>
          <a:xfrm>
            <a:off x="11205185" y="2411558"/>
            <a:ext cx="11246128" cy="10500771"/>
          </a:xfrm>
          <a:prstGeom prst="rect">
            <a:avLst/>
          </a:prstGeom>
          <a:ln w="25400"/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4119562" y="285750"/>
            <a:ext cx="16144876" cy="301823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b="1" cap="none" sz="9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half" idx="1"/>
          </p:nvPr>
        </p:nvSpPr>
        <p:spPr>
          <a:xfrm>
            <a:off x="4119562" y="3339703"/>
            <a:ext cx="7572376" cy="9572626"/>
          </a:xfrm>
          <a:prstGeom prst="rect">
            <a:avLst/>
          </a:prstGeom>
        </p:spPr>
        <p:txBody>
          <a:bodyPr lIns="71437" tIns="71437" rIns="71437" bIns="71437"/>
          <a:lstStyle>
            <a:lvl1pPr marL="465364" indent="-465364" defTabSz="821531">
              <a:spcBef>
                <a:spcPts val="4500"/>
              </a:spcBef>
              <a:buClr>
                <a:srgbClr val="EBEBEB"/>
              </a:buClr>
              <a:buSzPct val="75000"/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808264" indent="-465364" defTabSz="821531">
              <a:spcBef>
                <a:spcPts val="4500"/>
              </a:spcBef>
              <a:buClr>
                <a:srgbClr val="EBEBEB"/>
              </a:buClr>
              <a:buSzPct val="75000"/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151164" indent="-465364" defTabSz="821531">
              <a:spcBef>
                <a:spcPts val="4500"/>
              </a:spcBef>
              <a:buClr>
                <a:srgbClr val="EBEBEB"/>
              </a:buClr>
              <a:buSzPct val="75000"/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494064" indent="-465364" defTabSz="821531">
              <a:spcBef>
                <a:spcPts val="4500"/>
              </a:spcBef>
              <a:buClr>
                <a:srgbClr val="EBEBEB"/>
              </a:buClr>
              <a:buSzPct val="75000"/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836964" indent="-465364" defTabSz="821531">
              <a:spcBef>
                <a:spcPts val="4500"/>
              </a:spcBef>
              <a:buClr>
                <a:srgbClr val="EBEBEB"/>
              </a:buClr>
              <a:buSzPct val="75000"/>
              <a:defRPr sz="38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/>
          <p:nvPr>
            <p:ph type="pic" idx="21"/>
          </p:nvPr>
        </p:nvSpPr>
        <p:spPr>
          <a:xfrm>
            <a:off x="1905000" y="0"/>
            <a:ext cx="2056329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1935814" y="13027124"/>
            <a:ext cx="494513" cy="502642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9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Ducati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8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Ducati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Ducati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Relationship Id="rId6" Type="http://schemas.openxmlformats.org/officeDocument/2006/relationships/image" Target="../media/image2.tif"/><Relationship Id="rId7" Type="http://schemas.openxmlformats.org/officeDocument/2006/relationships/image" Target="../media/image3.tif"/><Relationship Id="rId8" Type="http://schemas.openxmlformats.org/officeDocument/2006/relationships/image" Target="../media/image4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1.png"/><Relationship Id="rId4" Type="http://schemas.openxmlformats.org/officeDocument/2006/relationships/image" Target="../media/image5.tif"/><Relationship Id="rId5" Type="http://schemas.openxmlformats.org/officeDocument/2006/relationships/image" Target="../media/image6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hyperlink" Target="http://www.alexanderchurchofchrist.com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tif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32019" y="3179082"/>
            <a:ext cx="6522423" cy="37348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85543" y="6013291"/>
            <a:ext cx="12452443" cy="50983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751010" y="3745901"/>
            <a:ext cx="2725703" cy="26011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07806" y="57059"/>
            <a:ext cx="14309949" cy="15121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83614" y="1367763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58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59" name="Salt burns in a wound!…"/>
          <p:cNvSpPr txBox="1"/>
          <p:nvPr/>
        </p:nvSpPr>
        <p:spPr>
          <a:xfrm>
            <a:off x="1002482" y="5747987"/>
            <a:ext cx="14081904" cy="7168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Salt burns in a wound!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truth of God's Word, when rubbed into this diseased world, will sting (Mat. 5:10-12; Luke 6:22; John 15:20; 2 Tim 3:12)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Many prefer a non-irritating brand of the Gospel (2 Tim. 4:3.4) </a:t>
            </a:r>
          </a:p>
        </p:txBody>
      </p:sp>
      <p:pic>
        <p:nvPicPr>
          <p:cNvPr id="260" name="Salt Irritates Salt Irritates" descr="Salt Irritates Salt Irritates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65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66" name="In order for salt to season, preserve, heal or irritate, it must come into contact with that which it is intended to affect.…"/>
          <p:cNvSpPr txBox="1"/>
          <p:nvPr/>
        </p:nvSpPr>
        <p:spPr>
          <a:xfrm>
            <a:off x="913893" y="5415780"/>
            <a:ext cx="14081905" cy="78275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order for salt to season, preserve, heal or irritate, it must come into contact with that which it is intended to affect.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must get the salt to the source, where it can penetrate, activate, and change society (John 17:13-18; 1 Thes 1:8)</a:t>
            </a:r>
          </a:p>
        </p:txBody>
      </p:sp>
      <p:pic>
        <p:nvPicPr>
          <p:cNvPr id="267" name="Salt Penetrates Salt Penetrates " descr="Salt Penetrates Salt Penetrates 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72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73" name="You can lead a horse to water but you can’t make it drink - - - but you can give it salt.…"/>
          <p:cNvSpPr txBox="1"/>
          <p:nvPr/>
        </p:nvSpPr>
        <p:spPr>
          <a:xfrm>
            <a:off x="1002482" y="5747987"/>
            <a:ext cx="14081904" cy="7168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You can lead a horse to water but you can’t make it drink - - - but you can give it salt.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Consistent godly influence is very powerful (1 Pet. 3:1; 1 Cor. 9:19-22)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sermon you preach is not nearly as effective as the sermon you live! </a:t>
            </a:r>
          </a:p>
        </p:txBody>
      </p:sp>
      <p:pic>
        <p:nvPicPr>
          <p:cNvPr id="274" name="Salt Causes Thirst Salt Causes Thirst" descr="Salt Causes Thirst Salt Causes Thirst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7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79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80" name="“Salt seasons and preserves beef, NOT because it is like beef, but because it is very much unlike it.” - Chesterton…"/>
          <p:cNvSpPr txBox="1"/>
          <p:nvPr/>
        </p:nvSpPr>
        <p:spPr>
          <a:xfrm>
            <a:off x="1002482" y="5747987"/>
            <a:ext cx="14081904" cy="6900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“Salt seasons and preserves beef, NOT because it is like beef, but because it is very much unlike it.” - Chesterton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positive influence is ONLY found in our holy distinctiveness (Luke 14:34; 2 Cor. 6:14-7:1; James 4:4)</a:t>
            </a:r>
          </a:p>
        </p:txBody>
      </p:sp>
      <p:pic>
        <p:nvPicPr>
          <p:cNvPr id="281" name="Polluted Salt Is Useless Polluted Salt Is Useless" descr="Polluted Salt Is Useless Polluted Salt Is Useless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84047" y="3271440"/>
            <a:ext cx="15815906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86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87" name="Brings dishonor and and a reproach upon God and His people (Rom 2:24; 1 Tim 5:14; 6:1)…"/>
          <p:cNvSpPr txBox="1"/>
          <p:nvPr/>
        </p:nvSpPr>
        <p:spPr>
          <a:xfrm>
            <a:off x="1002482" y="5747987"/>
            <a:ext cx="14081904" cy="69004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Brings dishonor and and a reproach upon God and His people (Rom 2:24; 1 Tim 5:14; 6:1)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Inconsistency in the lives of those who profess to be followers of Christ has indeed caused many to be offended! (Mat. 18:7; Titus 2:1-8)</a:t>
            </a:r>
          </a:p>
        </p:txBody>
      </p:sp>
      <p:pic>
        <p:nvPicPr>
          <p:cNvPr id="288" name="Polluted Salt Is harmful Polluted Salt Is harmful" descr="Polluted Salt Is harmful Polluted Salt Is harmful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84047" y="3271440"/>
            <a:ext cx="15815906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93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94" name="It is to be discarded – trampled under the feet of men (Luke 14:35; Mat 7:23; 25:41)…"/>
          <p:cNvSpPr txBox="1"/>
          <p:nvPr/>
        </p:nvSpPr>
        <p:spPr>
          <a:xfrm>
            <a:off x="1002482" y="5747987"/>
            <a:ext cx="14081904" cy="76116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6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It is to be discarded – trampled under the feet of men (Luke 14:35; Mat 7:23; 25:41)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6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REAL possibility of one losing their salvation &amp; being lost  (John 15:1-10; Rom. 11:17-22; Heb. 10:24-39) </a:t>
            </a:r>
          </a:p>
        </p:txBody>
      </p:sp>
      <p:pic>
        <p:nvPicPr>
          <p:cNvPr id="295" name="Polluted Salt Is Thrown Out Polluted Salt Is Thrown Out" descr="Polluted Salt Is Thrown Out Polluted Salt Is Thrown Out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84047" y="3271440"/>
            <a:ext cx="15815906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98" name="Those with the character of Christ and follow Him will radiate His light (John 8:12; Prov 4:18; Eph 5:8-10)…"/>
          <p:cNvSpPr txBox="1"/>
          <p:nvPr/>
        </p:nvSpPr>
        <p:spPr>
          <a:xfrm>
            <a:off x="288598" y="5709654"/>
            <a:ext cx="15509932" cy="7256066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3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 Those with the character of Christ and follow Him will radiate His light (John 8:12; Prov 4:18; Eph 5:8-10)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3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Christianity should be evident.  - Jesus expects His followers to be visible to the world (e.g., Jn 13:35; 17:21; 1 Peter 3:15)</a:t>
            </a:r>
          </a:p>
        </p:txBody>
      </p:sp>
      <p:pic>
        <p:nvPicPr>
          <p:cNvPr id="2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01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02" name="A City On A Hill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 City On A Hill </a:t>
            </a:r>
          </a:p>
        </p:txBody>
      </p:sp>
      <p:sp>
        <p:nvSpPr>
          <p:cNvPr id="303" name="Matthew 5:14 (NKJV)…"/>
          <p:cNvSpPr txBox="1"/>
          <p:nvPr/>
        </p:nvSpPr>
        <p:spPr>
          <a:xfrm>
            <a:off x="17271610" y="10515065"/>
            <a:ext cx="6932116" cy="28104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5:14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14</a:t>
            </a:r>
            <a:r>
              <a:t> “You are the light of the world. A city that is set on a hill cannot be hidden.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9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06" name="Collectively we are to proclaim the gospel every way we can (Mt. 28:19,20; Mk. 16:15,16; Acts 8:4; 1 The 1:8)…"/>
          <p:cNvSpPr txBox="1"/>
          <p:nvPr/>
        </p:nvSpPr>
        <p:spPr>
          <a:xfrm>
            <a:off x="288598" y="5709654"/>
            <a:ext cx="15509932" cy="7230666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Collectively we are to proclaim the gospel every way we can (Mt. 28:19,20; Mk. 16:15,16; Acts 8:4; 1 The 1:8)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b="1" sz="8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greatest impact will be accomplished on the individual level!</a:t>
            </a: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09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10" name="Matthew 5:15 (NKJV)…"/>
          <p:cNvSpPr txBox="1"/>
          <p:nvPr/>
        </p:nvSpPr>
        <p:spPr>
          <a:xfrm>
            <a:off x="17271610" y="9177551"/>
            <a:ext cx="6932116" cy="41566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5:15 (NKJV) 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15</a:t>
            </a:r>
            <a:r>
              <a:t> Nor do they light a lamp and put it under a basket, but on a lampstand, and it gives light to all </a:t>
            </a:r>
            <a:r>
              <a:rPr i="1"/>
              <a:t>who are</a:t>
            </a:r>
            <a:r>
              <a:t> in the house.</a:t>
            </a:r>
          </a:p>
        </p:txBody>
      </p:sp>
      <p:sp>
        <p:nvSpPr>
          <p:cNvPr id="311" name="Don’t Hide Your Light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Don’t Hide Your Light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14" name="Walking in the light (1 John 1:5,6)…"/>
          <p:cNvSpPr txBox="1"/>
          <p:nvPr/>
        </p:nvSpPr>
        <p:spPr>
          <a:xfrm>
            <a:off x="288598" y="5709654"/>
            <a:ext cx="15509932" cy="7026276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800"/>
              </a:spcBef>
              <a:buSzPct val="50000"/>
              <a:buBlip>
                <a:blip r:embed="rId3"/>
              </a:buBlip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Walking in the light (1 John 1:5,6)</a:t>
            </a:r>
          </a:p>
          <a:p>
            <a:pPr marL="625642" indent="-625642" defTabSz="821531">
              <a:lnSpc>
                <a:spcPct val="100000"/>
              </a:lnSpc>
              <a:spcBef>
                <a:spcPts val="2800"/>
              </a:spcBef>
              <a:buSzPct val="50000"/>
              <a:buBlip>
                <a:blip r:embed="rId3"/>
              </a:buBlip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Walk as children of light (Eph 5:8-19;  1 Peter 2:9)</a:t>
            </a:r>
          </a:p>
          <a:p>
            <a:pPr marL="625642" indent="-625642" defTabSz="821531">
              <a:lnSpc>
                <a:spcPct val="100000"/>
              </a:lnSpc>
              <a:spcBef>
                <a:spcPts val="2800"/>
              </a:spcBef>
              <a:buSzPct val="50000"/>
              <a:buBlip>
                <a:blip r:embed="rId3"/>
              </a:buBlip>
              <a:defRPr sz="6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light is to be seen by others (Phili 2:15, 16), </a:t>
            </a:r>
            <a:r>
              <a:rPr i="1"/>
              <a:t>[Not the same as those Jesus condemned (Mat 6:2, 16-18)]</a:t>
            </a:r>
          </a:p>
        </p:txBody>
      </p:sp>
      <p:pic>
        <p:nvPicPr>
          <p:cNvPr id="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17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18" name="Don’t Hide Your Light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Don’t Hide Your Light </a:t>
            </a:r>
          </a:p>
        </p:txBody>
      </p:sp>
      <p:sp>
        <p:nvSpPr>
          <p:cNvPr id="319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22" name="We are to be morally pure (Eph 5:3-13; 1 Cor 6:9-11; Gal 5:19-21; 1 Pet. 4:1-4)…"/>
          <p:cNvSpPr txBox="1"/>
          <p:nvPr/>
        </p:nvSpPr>
        <p:spPr>
          <a:xfrm>
            <a:off x="288598" y="5709654"/>
            <a:ext cx="15509932" cy="7675166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are to be morally pure (Eph 5:3-13; 1 Cor 6:9-11; Gal 5:19-21; 1 Pet. 4:1-4)</a:t>
            </a:r>
          </a:p>
          <a:p>
            <a:pPr marL="647215" indent="-647215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58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z="6000"/>
              <a:t>We cannot be a positive influence in a morally depraved society while engaging in, approving of, or compromising with worldliness, (2 Cor. 6:14-7:1)</a:t>
            </a:r>
            <a:r>
              <a:t> </a:t>
            </a:r>
            <a:r>
              <a:rPr i="1" sz="5000"/>
              <a:t>(Fornication, homosexuality, MDR, abortion, drunkenness, injustice, …)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25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26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27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28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3" name="We live in a WICKED &amp; DARK world   (Gen 6:5; 2 Tim 3:1-5)…"/>
          <p:cNvSpPr txBox="1"/>
          <p:nvPr/>
        </p:nvSpPr>
        <p:spPr>
          <a:xfrm>
            <a:off x="133569" y="324554"/>
            <a:ext cx="15509931" cy="90225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live in a </a:t>
            </a:r>
            <a:r>
              <a:rPr b="1"/>
              <a:t>WICKED</a:t>
            </a:r>
            <a:r>
              <a:t> &amp; </a:t>
            </a:r>
            <a:r>
              <a:rPr b="1"/>
              <a:t>DARK</a:t>
            </a:r>
            <a:r>
              <a:t> world   (Gen 6:5; 2 Tim 3:1-5) 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PEOPLE of GOD are to be a positive </a:t>
            </a:r>
            <a:r>
              <a:rPr b="1"/>
              <a:t>INFLUENCE</a:t>
            </a:r>
            <a:r>
              <a:t> &amp; guiding </a:t>
            </a:r>
            <a:r>
              <a:rPr b="1"/>
              <a:t>EXAMPLE</a:t>
            </a:r>
            <a:r>
              <a:t> (John 17:15-18; Rom. 2:17-24; Phili. 2:15,16)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 order to be </a:t>
            </a:r>
            <a:r>
              <a:rPr b="1"/>
              <a:t>EFFECTIVE</a:t>
            </a:r>
            <a:r>
              <a:t>, we MUST be genuinely </a:t>
            </a:r>
            <a:r>
              <a:rPr b="1"/>
              <a:t>HOLY</a:t>
            </a:r>
            <a:r>
              <a:t> in </a:t>
            </a:r>
            <a:r>
              <a:rPr b="1"/>
              <a:t>CHARACTER, WORD, &amp; DEED</a:t>
            </a:r>
            <a:r>
              <a:t>. (5:3-12; Jn 17:15-18; 2 Cor. 6:14-7:1; 1 Pet 1:13-17; 2:11,12)</a:t>
            </a:r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28602" y="9757506"/>
            <a:ext cx="14309949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04410" y="11223240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38202" y="3318962"/>
            <a:ext cx="2933656" cy="16798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286796" y="4589996"/>
            <a:ext cx="6353218" cy="260117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412045" y="3618326"/>
            <a:ext cx="1132875" cy="10811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1" name="Neither filthiness, nor foolish talking, nor coarse jesting, . . . (Eph 5:4)…"/>
          <p:cNvSpPr txBox="1"/>
          <p:nvPr/>
        </p:nvSpPr>
        <p:spPr>
          <a:xfrm>
            <a:off x="288598" y="5709654"/>
            <a:ext cx="15509932" cy="7168357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Neither filthiness, nor foolish talking, nor coarse jesting, . . . (Eph 5:4)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Sound speech that cannot be condemned, . . . (Titus 2:8 )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“But, speaking the truth in love, may grow up in all things into Him who is the head—Christ.” (Eph 4:15)</a:t>
            </a:r>
          </a:p>
        </p:txBody>
      </p:sp>
      <p:pic>
        <p:nvPicPr>
          <p:cNvPr id="3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34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35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36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37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3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0" name="Modest clothing Professing godliness (1 Tim 2:9,10)…"/>
          <p:cNvSpPr txBox="1"/>
          <p:nvPr/>
        </p:nvSpPr>
        <p:spPr>
          <a:xfrm>
            <a:off x="288598" y="5709654"/>
            <a:ext cx="15509932" cy="7384257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7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Modest clothing Professing godliness (1 Tim 2:9,10)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7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Moderation in all things allowed (Rom. 14:15-23; 1 Cor. 10:23)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7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Abstinence from all things forbidden (1 Cor. 6:19; Col. 3:5)</a:t>
            </a:r>
          </a:p>
        </p:txBody>
      </p:sp>
      <p:pic>
        <p:nvPicPr>
          <p:cNvPr id="3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4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43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44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45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46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9" name="The Beatitudes, [humility, hate sin, meekness,  hunger for God, merciful, pure, peacemakers, faithful] (Mat 5:3-12)…"/>
          <p:cNvSpPr txBox="1"/>
          <p:nvPr/>
        </p:nvSpPr>
        <p:spPr>
          <a:xfrm>
            <a:off x="288598" y="5709654"/>
            <a:ext cx="15509932" cy="7130257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 Beatitudes, </a:t>
            </a:r>
            <a:r>
              <a:rPr i="1" sz="5700"/>
              <a:t>[humility, hate sin, meekness,  hunger for God, merciful, pure, peacemakers, faithful] </a:t>
            </a:r>
            <a:r>
              <a:t>(Mat 5:3-12)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supreme Love for God and a sincere love for our fellowman (Mark 12:29-31; 1 Cor. 13:3-8)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Optimistic / Hopeful (Phili 4:8,12,13)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52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53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54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55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4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8" name="Worship according to the NT pattern (John 4:24; Eph. 5:19; Col. 3:16; 1 Cor. 14:26; 2 Tim. 4:2; 1 Cor. 11:23-26; Acts 20:7; 1 Cor. 16:1,2)…"/>
          <p:cNvSpPr txBox="1"/>
          <p:nvPr/>
        </p:nvSpPr>
        <p:spPr>
          <a:xfrm>
            <a:off x="288598" y="5709654"/>
            <a:ext cx="15509932" cy="6811566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9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Worship according to the NT pattern (John 4:24; Eph. 5:19; Col. 3:16; 1 Cor. 14:26; 2 Tim. 4:2; 1 Cor. 11:23-26; Acts 20:7; 1 Cor. 16:1,2)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9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Attendance / reverence (Heb 10:25; 12:28)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6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61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62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63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64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67" name="Caring for one another (1 John 3:17)…"/>
          <p:cNvSpPr txBox="1"/>
          <p:nvPr/>
        </p:nvSpPr>
        <p:spPr>
          <a:xfrm>
            <a:off x="288598" y="5709654"/>
            <a:ext cx="15509932" cy="6698457"/>
          </a:xfrm>
          <a:prstGeom prst="rect">
            <a:avLst/>
          </a:prstGeom>
          <a:solidFill>
            <a:srgbClr val="000000">
              <a:alpha val="19771"/>
            </a:srgbClr>
          </a:solidFill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5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Caring for one another (1 John 3:17)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5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Acts of kindness (James 1:27)</a:t>
            </a:r>
          </a:p>
          <a:p>
            <a:pPr marL="625642" indent="-625642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3"/>
              </a:buBlip>
              <a:defRPr sz="65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public practice, (Rom. 1:16; Col. 3:16) / </a:t>
            </a:r>
            <a:r>
              <a:rPr i="1"/>
              <a:t>(praying in public? Reading the Bible? Talking about spiritual things with others, godly living)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70" name="You ARE The LIGHT of The World"/>
          <p:cNvSpPr/>
          <p:nvPr/>
        </p:nvSpPr>
        <p:spPr>
          <a:xfrm>
            <a:off x="3416580" y="1441789"/>
            <a:ext cx="17550840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LIGHT of The World</a:t>
            </a:r>
          </a:p>
        </p:txBody>
      </p:sp>
      <p:sp>
        <p:nvSpPr>
          <p:cNvPr id="371" name="Lives That Glorify God"/>
          <p:cNvSpPr txBox="1"/>
          <p:nvPr/>
        </p:nvSpPr>
        <p:spPr>
          <a:xfrm>
            <a:off x="275898" y="3383997"/>
            <a:ext cx="15509932" cy="1838326"/>
          </a:xfrm>
          <a:prstGeom prst="rect">
            <a:avLst/>
          </a:prstGeom>
          <a:solidFill>
            <a:schemeClr val="accent6">
              <a:satOff val="1848"/>
              <a:lumOff val="-15262"/>
            </a:schemeClr>
          </a:solidFill>
          <a:ln w="12700">
            <a:miter lim="400000"/>
          </a:ln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14312" tIns="214312" rIns="214312" bIns="214312" anchor="ctr">
            <a:spAutoFit/>
          </a:bodyPr>
          <a:lstStyle>
            <a:lvl1pPr marL="642937" indent="-642937" algn="ctr" defTabSz="642937">
              <a:lnSpc>
                <a:spcPct val="100000"/>
              </a:lnSpc>
              <a:spcBef>
                <a:spcPts val="2600"/>
              </a:spcBef>
              <a:buFont typeface="Zapf Dingbats"/>
              <a:defRPr b="1" sz="9000">
                <a:solidFill>
                  <a:srgbClr val="FFD9A8"/>
                </a:solidFill>
                <a:effectLst>
                  <a:outerShdw sx="100000" sy="100000" kx="0" ky="0" algn="b" rotWithShape="0" blurRad="0" dist="53881" dir="2700000">
                    <a:srgbClr val="000000">
                      <a:alpha val="33333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Lives That Glorify God</a:t>
            </a:r>
          </a:p>
        </p:txBody>
      </p:sp>
      <p:sp>
        <p:nvSpPr>
          <p:cNvPr id="372" name="Matthew 5:16 (NKJV)…"/>
          <p:cNvSpPr txBox="1"/>
          <p:nvPr/>
        </p:nvSpPr>
        <p:spPr>
          <a:xfrm>
            <a:off x="17271610" y="9577061"/>
            <a:ext cx="6932116" cy="33576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Matthew 5:16 (NKJV)</a:t>
            </a:r>
          </a:p>
          <a:p>
            <a:pPr algn="ctr" defTabSz="642937">
              <a:lnSpc>
                <a:spcPct val="100000"/>
              </a:lnSpc>
              <a:spcBef>
                <a:spcPts val="0"/>
              </a:spcBef>
              <a:defRPr sz="4400">
                <a:solidFill>
                  <a:srgbClr val="FFFFFF"/>
                </a:solidFill>
                <a:effectLst>
                  <a:outerShdw sx="100000" sy="100000" kx="0" ky="0" algn="b" rotWithShape="0" blurRad="63500" dist="63500" dir="1972393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aseline="31999"/>
              <a:t>16</a:t>
            </a:r>
            <a:r>
              <a:t> Let your light so shine before men, that they may see your good works and glorify your Father in heaven.</a:t>
            </a:r>
          </a:p>
        </p:txBody>
      </p:sp>
      <p:sp>
        <p:nvSpPr>
          <p:cNvPr id="373" name="Pure – Truthful…"/>
          <p:cNvSpPr txBox="1"/>
          <p:nvPr/>
        </p:nvSpPr>
        <p:spPr>
          <a:xfrm>
            <a:off x="17369454" y="3822722"/>
            <a:ext cx="6736430" cy="28860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Pure – Truthful </a:t>
            </a:r>
          </a:p>
          <a:p>
            <a:pPr algn="ctr" defTabSz="1828800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  <a:effectLst>
                  <a:outerShdw sx="100000" sy="100000" kx="0" ky="0" algn="b" rotWithShape="0" blurRad="63500" dist="63500" dir="310358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Loving – Helpful - Instructive - Uplifting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6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0057" t="20057" r="7088" b="708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78" name="You ARE The SALT of the earth and the LIGHT of The World"/>
          <p:cNvSpPr/>
          <p:nvPr/>
        </p:nvSpPr>
        <p:spPr>
          <a:xfrm>
            <a:off x="-42046" y="1463936"/>
            <a:ext cx="24162618" cy="1229340"/>
          </a:xfrm>
          <a:prstGeom prst="roundRect">
            <a:avLst>
              <a:gd name="adj" fmla="val 50000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 and the LIGHT of The World</a:t>
            </a:r>
          </a:p>
        </p:txBody>
      </p:sp>
      <p:sp>
        <p:nvSpPr>
          <p:cNvPr id="379" name="This is not a time to be passive in our faithfulness to the Lord!…"/>
          <p:cNvSpPr txBox="1"/>
          <p:nvPr/>
        </p:nvSpPr>
        <p:spPr>
          <a:xfrm>
            <a:off x="648056" y="3202754"/>
            <a:ext cx="17030248" cy="97766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23454" indent="-623454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b="1"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This is not a time to be passive in our faithfulness to the Lord!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our </a:t>
            </a:r>
            <a:r>
              <a:rPr b="1"/>
              <a:t>Nations</a:t>
            </a:r>
            <a:r>
              <a:t> sake –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our </a:t>
            </a:r>
            <a:r>
              <a:rPr b="1"/>
              <a:t>communities</a:t>
            </a:r>
            <a:r>
              <a:t> sake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our </a:t>
            </a:r>
            <a:r>
              <a:rPr b="1"/>
              <a:t>own</a:t>
            </a:r>
            <a:r>
              <a:t> sake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our </a:t>
            </a:r>
            <a:r>
              <a:rPr b="1"/>
              <a:t>children’s</a:t>
            </a:r>
            <a:r>
              <a:t> sake . . .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For our </a:t>
            </a:r>
            <a:r>
              <a:rPr b="1"/>
              <a:t>brethren’s</a:t>
            </a:r>
            <a:r>
              <a:t> sake -</a:t>
            </a:r>
          </a:p>
          <a:p>
            <a:pPr lvl="1" marL="8636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6"/>
              </a:buBlip>
              <a:defRPr sz="65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Mostly – For the </a:t>
            </a:r>
            <a:r>
              <a:rPr b="1"/>
              <a:t>Lord’s</a:t>
            </a:r>
            <a:r>
              <a:t> sake!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1500"/>
                                        <p:tgtEl>
                                          <p:spTgt spid="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500"/>
                                        <p:tgtEl>
                                          <p:spTgt spid="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79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5405" y="3888346"/>
            <a:ext cx="3402206" cy="19481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6457" y="4278871"/>
            <a:ext cx="7729565" cy="3164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84" name="What Kind of Influence Are We Providing For Those Around Us?"/>
          <p:cNvSpPr txBox="1"/>
          <p:nvPr/>
        </p:nvSpPr>
        <p:spPr>
          <a:xfrm>
            <a:off x="469441" y="8673608"/>
            <a:ext cx="23445119" cy="3124201"/>
          </a:xfrm>
          <a:prstGeom prst="rect">
            <a:avLst/>
          </a:prstGeom>
          <a:solidFill>
            <a:srgbClr val="000000">
              <a:alpha val="324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9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BEBEB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What Kind of Influence Are We Providing For Those Around Us?</a:t>
            </a:r>
          </a:p>
        </p:txBody>
      </p:sp>
      <p:sp>
        <p:nvSpPr>
          <p:cNvPr id="385" name="Pass the"/>
          <p:cNvSpPr txBox="1"/>
          <p:nvPr/>
        </p:nvSpPr>
        <p:spPr>
          <a:xfrm>
            <a:off x="13066802" y="3097240"/>
            <a:ext cx="2919413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Pass the </a:t>
            </a:r>
          </a:p>
        </p:txBody>
      </p:sp>
      <p:sp>
        <p:nvSpPr>
          <p:cNvPr id="386" name="Turn on the"/>
          <p:cNvSpPr txBox="1"/>
          <p:nvPr/>
        </p:nvSpPr>
        <p:spPr>
          <a:xfrm>
            <a:off x="17933469" y="3913208"/>
            <a:ext cx="3894139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Turn on the</a:t>
            </a:r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8267" y="3261274"/>
            <a:ext cx="1584545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6395" y="189942"/>
            <a:ext cx="14309949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8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2203" y="1655676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5405" y="3888346"/>
            <a:ext cx="3402206" cy="19481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6457" y="4278871"/>
            <a:ext cx="7729565" cy="3164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394" name="Are You A Child of God?…"/>
          <p:cNvSpPr txBox="1"/>
          <p:nvPr/>
        </p:nvSpPr>
        <p:spPr>
          <a:xfrm>
            <a:off x="469441" y="7162308"/>
            <a:ext cx="23445119" cy="6146801"/>
          </a:xfrm>
          <a:prstGeom prst="rect">
            <a:avLst/>
          </a:prstGeom>
          <a:solidFill>
            <a:srgbClr val="000000">
              <a:alpha val="324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0"/>
              </a:spcBef>
              <a:defRPr b="1" sz="9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BEBEB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A Child of God?</a:t>
            </a:r>
          </a:p>
          <a:p>
            <a:pPr algn="ctr" defTabSz="821531">
              <a:lnSpc>
                <a:spcPct val="100000"/>
              </a:lnSpc>
              <a:spcBef>
                <a:spcPts val="0"/>
              </a:spcBef>
              <a:defRPr b="1" sz="9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BEBEB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If So - Are You Providing The Positive Influence You Should?</a:t>
            </a:r>
          </a:p>
          <a:p>
            <a:pPr algn="ctr" defTabSz="821531">
              <a:lnSpc>
                <a:spcPct val="100000"/>
              </a:lnSpc>
              <a:spcBef>
                <a:spcPts val="0"/>
              </a:spcBef>
              <a:defRPr b="1" sz="9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BEBEB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Are You Glorifying God?</a:t>
            </a:r>
          </a:p>
        </p:txBody>
      </p:sp>
      <p:sp>
        <p:nvSpPr>
          <p:cNvPr id="395" name="Pass the"/>
          <p:cNvSpPr txBox="1"/>
          <p:nvPr/>
        </p:nvSpPr>
        <p:spPr>
          <a:xfrm>
            <a:off x="13066802" y="3097240"/>
            <a:ext cx="2919413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Pass the </a:t>
            </a:r>
          </a:p>
        </p:txBody>
      </p:sp>
      <p:sp>
        <p:nvSpPr>
          <p:cNvPr id="396" name="Turn on the"/>
          <p:cNvSpPr txBox="1"/>
          <p:nvPr/>
        </p:nvSpPr>
        <p:spPr>
          <a:xfrm>
            <a:off x="17933469" y="3913208"/>
            <a:ext cx="3894139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Turn on the</a:t>
            </a:r>
          </a:p>
        </p:txBody>
      </p:sp>
      <p:pic>
        <p:nvPicPr>
          <p:cNvPr id="3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8267" y="3261274"/>
            <a:ext cx="1584545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6395" y="189942"/>
            <a:ext cx="14309949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39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2203" y="1655676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0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5405" y="3888346"/>
            <a:ext cx="3402206" cy="19481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6457" y="4278871"/>
            <a:ext cx="7729565" cy="3164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405" name="Pass the"/>
          <p:cNvSpPr txBox="1"/>
          <p:nvPr/>
        </p:nvSpPr>
        <p:spPr>
          <a:xfrm>
            <a:off x="13066802" y="3097240"/>
            <a:ext cx="2919413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Pass the </a:t>
            </a:r>
          </a:p>
        </p:txBody>
      </p:sp>
      <p:sp>
        <p:nvSpPr>
          <p:cNvPr id="406" name="Turn on the"/>
          <p:cNvSpPr txBox="1"/>
          <p:nvPr/>
        </p:nvSpPr>
        <p:spPr>
          <a:xfrm>
            <a:off x="17933469" y="3913208"/>
            <a:ext cx="3894139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Turn on the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8267" y="3261274"/>
            <a:ext cx="1584545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40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6395" y="189942"/>
            <a:ext cx="14309949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40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2203" y="1655676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410" name="Charts by Don McClain /…"/>
          <p:cNvSpPr/>
          <p:nvPr/>
        </p:nvSpPr>
        <p:spPr>
          <a:xfrm>
            <a:off x="4029776" y="8781109"/>
            <a:ext cx="16324448" cy="4343562"/>
          </a:xfrm>
          <a:prstGeom prst="rect">
            <a:avLst/>
          </a:prstGeom>
          <a:solidFill>
            <a:srgbClr val="929292">
              <a:alpha val="745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0826" tIns="180826" rIns="180826" bIns="180826">
            <a:spAutoFit/>
          </a:bodyPr>
          <a:lstStyle/>
          <a:p>
            <a:pPr algn="ctr" defTabSz="162461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Charts by Don McClain /  </a:t>
            </a:r>
          </a:p>
          <a:p>
            <a:pPr algn="ctr" defTabSz="162461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Preached December 31, 2017 PM West 65</a:t>
            </a:r>
            <a:r>
              <a:rPr baseline="31130"/>
              <a:t>th</a:t>
            </a:r>
            <a:r>
              <a:t> Street church of Christ </a:t>
            </a:r>
          </a:p>
          <a:p>
            <a:pPr algn="ctr" defTabSz="162461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Preached December 14, 2025 Alexander church of Christ</a:t>
            </a:r>
          </a:p>
          <a:p>
            <a:pPr algn="ctr" defTabSz="1624610">
              <a:lnSpc>
                <a:spcPct val="100000"/>
              </a:lnSpc>
              <a:spcBef>
                <a:spcPts val="0"/>
              </a:spcBef>
              <a:defRPr sz="46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501-568-1062 / Email – </a:t>
            </a:r>
            <a:r>
              <a:rPr u="sng"/>
              <a:t>donmcclain@sbcglobal.net </a:t>
            </a:r>
            <a:r>
              <a:t> </a:t>
            </a:r>
          </a:p>
          <a:p>
            <a:pPr algn="ctr" defTabSz="162461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Prepared using Keynote –  More PPT &amp; Audio Sermons:</a:t>
            </a:r>
          </a:p>
          <a:p>
            <a:pPr algn="ctr" defTabSz="1624610">
              <a:lnSpc>
                <a:spcPct val="100000"/>
              </a:lnSpc>
              <a:spcBef>
                <a:spcPts val="0"/>
              </a:spcBef>
              <a:defRPr sz="5800">
                <a:solidFill>
                  <a:srgbClr val="FFFFFF"/>
                </a:solidFill>
                <a:effectLst>
                  <a:outerShdw sx="100000" sy="100000" kx="0" ky="0" algn="b" rotWithShape="0" blurRad="63500" dist="63500" dir="705536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hlinkClick r:id="rId8" invalidUrl="" action="" tgtFrame="" tooltip="" history="1" highlightClick="0" endSnd="0"/>
              </a:rPr>
              <a:t>www.alexanderchurchofchrist.com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25405" y="3888346"/>
            <a:ext cx="3402206" cy="194814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86457" y="4278871"/>
            <a:ext cx="7729565" cy="3164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13" name="We can be a positive influence in this world ONLY if we are very different from the world!"/>
          <p:cNvSpPr txBox="1"/>
          <p:nvPr/>
        </p:nvSpPr>
        <p:spPr>
          <a:xfrm>
            <a:off x="469441" y="8838708"/>
            <a:ext cx="23445119" cy="2794001"/>
          </a:xfrm>
          <a:prstGeom prst="rect">
            <a:avLst/>
          </a:prstGeom>
          <a:solidFill>
            <a:srgbClr val="000000">
              <a:alpha val="32411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86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BEBEB"/>
                </a:solidFill>
                <a:effectLst>
                  <a:outerShdw sx="100000" sy="100000" kx="0" ky="0" algn="b" rotWithShape="0" blurRad="50800" dist="508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We can be a positive influence in this world ONLY if we are very different from the world!</a:t>
            </a:r>
          </a:p>
        </p:txBody>
      </p:sp>
      <p:sp>
        <p:nvSpPr>
          <p:cNvPr id="214" name="Pass the"/>
          <p:cNvSpPr txBox="1"/>
          <p:nvPr/>
        </p:nvSpPr>
        <p:spPr>
          <a:xfrm>
            <a:off x="13066802" y="3097240"/>
            <a:ext cx="2919413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Pass the </a:t>
            </a:r>
          </a:p>
        </p:txBody>
      </p:sp>
      <p:sp>
        <p:nvSpPr>
          <p:cNvPr id="215" name="Turn on the"/>
          <p:cNvSpPr txBox="1"/>
          <p:nvPr/>
        </p:nvSpPr>
        <p:spPr>
          <a:xfrm>
            <a:off x="17933469" y="3913208"/>
            <a:ext cx="3894139" cy="1016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Turn on the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88267" y="3261274"/>
            <a:ext cx="1584545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96395" y="189942"/>
            <a:ext cx="14309949" cy="15121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72203" y="1655676"/>
            <a:ext cx="13558333" cy="6484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hilippians 2:12–18 (NKJV)…"/>
          <p:cNvSpPr txBox="1"/>
          <p:nvPr/>
        </p:nvSpPr>
        <p:spPr>
          <a:xfrm>
            <a:off x="433893" y="423806"/>
            <a:ext cx="23516214" cy="1235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2184245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2:12–18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800">
                <a:solidFill>
                  <a:srgbClr val="FFFFFF"/>
                </a:solidFill>
                <a:effectLst>
                  <a:outerShdw sx="100000" sy="100000" kx="0" ky="0" algn="b" rotWithShape="0" blurRad="50800" dist="63500" dir="2184245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12</a:t>
            </a:r>
            <a:r>
              <a:t> Therefore, my beloved, as you have always obeyed, not as in my presence only, but now much more in my absence, work out your own salvation with fear and trembling; </a:t>
            </a:r>
            <a:r>
              <a:rPr baseline="31999"/>
              <a:t>13</a:t>
            </a:r>
            <a:r>
              <a:t> for it is God who works in you both to will and to do for </a:t>
            </a:r>
            <a:r>
              <a:rPr i="1"/>
              <a:t>His</a:t>
            </a:r>
            <a:r>
              <a:t> good pleasure. </a:t>
            </a:r>
            <a:r>
              <a:rPr baseline="31999"/>
              <a:t>14</a:t>
            </a:r>
            <a:r>
              <a:t> Do all things without complaining and disputing, </a:t>
            </a:r>
            <a:r>
              <a:rPr baseline="31999"/>
              <a:t>15</a:t>
            </a:r>
            <a:r>
              <a:t> that you may become blameless and harmless, children of God without fault in the midst of a crooked and perverse generation,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hilippians 2:12–18 (NKJV)…"/>
          <p:cNvSpPr txBox="1"/>
          <p:nvPr/>
        </p:nvSpPr>
        <p:spPr>
          <a:xfrm>
            <a:off x="433893" y="423806"/>
            <a:ext cx="23516214" cy="1238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9900">
                <a:solidFill>
                  <a:srgbClr val="FFFFFF"/>
                </a:solidFill>
                <a:effectLst>
                  <a:outerShdw sx="100000" sy="100000" kx="0" ky="0" algn="b" rotWithShape="0" blurRad="50800" dist="63500" dir="2184245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Philippians 2:12–18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8800">
                <a:solidFill>
                  <a:srgbClr val="FFFFFF"/>
                </a:solidFill>
                <a:effectLst>
                  <a:outerShdw sx="100000" sy="100000" kx="0" ky="0" algn="b" rotWithShape="0" blurRad="50800" dist="63500" dir="2184245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among whom you shine as lights in the world, </a:t>
            </a:r>
            <a:r>
              <a:rPr baseline="31999"/>
              <a:t>16</a:t>
            </a:r>
            <a:r>
              <a:t> holding fast the word of life, so that I may rejoice in the day of Christ that I have not run in vain or labored in vain. </a:t>
            </a:r>
            <a:r>
              <a:rPr baseline="31999"/>
              <a:t>17</a:t>
            </a:r>
            <a:r>
              <a:t> Yes, and if I am being poured out </a:t>
            </a:r>
            <a:r>
              <a:rPr i="1"/>
              <a:t>as a drink offering</a:t>
            </a:r>
            <a:r>
              <a:t> on the sacrifice and service of your faith, I am glad and rejoice with you all. </a:t>
            </a:r>
            <a:r>
              <a:rPr baseline="31999"/>
              <a:t>18</a:t>
            </a:r>
            <a:r>
              <a:t> For the same reason you also be glad and rejoice with me.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Front view of a red Ducati motorcycle against a black background" descr="Front view of a red Ducati motorcycle against a black background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20406" r="0" b="375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4510" y="273026"/>
            <a:ext cx="20694980" cy="21868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87362" dir="2758367">
              <a:srgbClr val="000000">
                <a:alpha val="99310"/>
              </a:srgbClr>
            </a:outerShdw>
          </a:effectLst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85444" y="2262833"/>
            <a:ext cx="20813112" cy="99537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61352" dir="2758367">
              <a:srgbClr val="000000">
                <a:alpha val="9931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Matthew 5:13–16 (NKJV)…"/>
          <p:cNvSpPr txBox="1"/>
          <p:nvPr/>
        </p:nvSpPr>
        <p:spPr>
          <a:xfrm>
            <a:off x="599175" y="958850"/>
            <a:ext cx="23185651" cy="11798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10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Matthew 5:13–16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13</a:t>
            </a:r>
            <a:r>
              <a:t> “You are the salt of the earth; but if the salt loses its flavor, how shall it be seasoned? It is then good for nothing but to be thrown out and trampled underfoot by men. </a:t>
            </a:r>
            <a:r>
              <a:rPr baseline="31999"/>
              <a:t>14</a:t>
            </a:r>
            <a:r>
              <a:t> “You are the light of the world. A city that is set on a hill cannot be hidden. </a:t>
            </a:r>
            <a:r>
              <a:rPr baseline="31999"/>
              <a:t>15</a:t>
            </a:r>
            <a:r>
              <a:t> Nor do they light a lamp and put it under a basket, but on a lampstand, and it gives light to all </a:t>
            </a:r>
            <a:r>
              <a:rPr i="1"/>
              <a:t>who are</a:t>
            </a:r>
            <a:r>
              <a:t> in the house. </a:t>
            </a:r>
            <a:r>
              <a:rPr baseline="31999"/>
              <a:t>16</a:t>
            </a:r>
            <a:r>
              <a:t> Let your light so shine before men, that they may see your good works and glorify your Father in heaven.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eelOff" invX="1"/>
      </p:transition>
    </mc:Choice>
    <mc:Choice xmlns:p14="http://schemas.microsoft.com/office/powerpoint/2010/main" Requires="p14">
      <p:transition spd="slow" advClick="1" p14:dur="1500">
        <p:peelOff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25" name="Mark 9:49–50 (NKJV)…"/>
          <p:cNvSpPr txBox="1"/>
          <p:nvPr/>
        </p:nvSpPr>
        <p:spPr>
          <a:xfrm>
            <a:off x="426564" y="3648954"/>
            <a:ext cx="14659643" cy="9245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b="1" sz="7500">
                <a:solidFill>
                  <a:srgbClr val="FFFFFF"/>
                </a:solidFill>
                <a:effectLst>
                  <a:outerShdw sx="100000" sy="100000" kx="0" ky="0" algn="b" rotWithShape="0" blurRad="50800" dist="63500" dir="174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t>Mark 9:49–50 (NKJV)</a:t>
            </a:r>
          </a:p>
          <a:p>
            <a:pPr algn="ctr" defTabSz="457200">
              <a:lnSpc>
                <a:spcPct val="100000"/>
              </a:lnSpc>
              <a:spcBef>
                <a:spcPts val="0"/>
              </a:spcBef>
              <a:defRPr sz="7500">
                <a:solidFill>
                  <a:srgbClr val="FFFFFF"/>
                </a:solidFill>
                <a:effectLst>
                  <a:outerShdw sx="100000" sy="100000" kx="0" ky="0" algn="b" rotWithShape="0" blurRad="50800" dist="63500" dir="174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pPr>
            <a:r>
              <a:rPr baseline="31999"/>
              <a:t>49</a:t>
            </a:r>
            <a:r>
              <a:t> “For everyone will be seasoned with fire, and every sacrifice will be seasoned with salt. </a:t>
            </a:r>
            <a:r>
              <a:rPr baseline="31999"/>
              <a:t>50</a:t>
            </a:r>
            <a:r>
              <a:t> Salt </a:t>
            </a:r>
            <a:r>
              <a:rPr i="1"/>
              <a:t>is</a:t>
            </a:r>
            <a:r>
              <a:t> good, but if the salt loses its flavor, how will you season it? Have salt in yourselves, and have peace with one another.” </a:t>
            </a:r>
          </a:p>
        </p:txBody>
      </p:sp>
      <p:sp>
        <p:nvSpPr>
          <p:cNvPr id="226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31" name="Necessary for life…"/>
          <p:cNvSpPr txBox="1"/>
          <p:nvPr/>
        </p:nvSpPr>
        <p:spPr>
          <a:xfrm>
            <a:off x="559539" y="3065982"/>
            <a:ext cx="14525972" cy="100905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7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Necessary for life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7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Preservative for fish / meats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7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Antiseptic and healing properties / tooth decay and tooth aches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74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Ingredient in the sacred anointing oil  and used in sacrifices (Num. 18:19)</a:t>
            </a:r>
          </a:p>
        </p:txBody>
      </p:sp>
      <p:sp>
        <p:nvSpPr>
          <p:cNvPr id="232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37" name="Job said, “Can flavorless food be eaten without salt? Or is there any taste in the white of an egg?” (Job 6:6)…"/>
          <p:cNvSpPr txBox="1"/>
          <p:nvPr/>
        </p:nvSpPr>
        <p:spPr>
          <a:xfrm>
            <a:off x="1002482" y="5415780"/>
            <a:ext cx="12815537" cy="761166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6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Job said, “Can flavorless food be eaten without salt? Or is there any taste in the white of an egg?” (Job 6:6)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6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Our words should be with salt, i.e. wholesome and palatable (Col. 4:6)</a:t>
            </a:r>
          </a:p>
        </p:txBody>
      </p:sp>
      <p:pic>
        <p:nvPicPr>
          <p:cNvPr id="238" name="Salt Seasons Salt Seasons" descr="Salt Seasons Salt Seasons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sp>
        <p:nvSpPr>
          <p:cNvPr id="239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44" name="There were not enough salty saints to save the antediluvian world (Gen. 6:7-13)…"/>
          <p:cNvSpPr txBox="1"/>
          <p:nvPr/>
        </p:nvSpPr>
        <p:spPr>
          <a:xfrm>
            <a:off x="1002482" y="5747987"/>
            <a:ext cx="14081904" cy="7168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There were not enough salty saints to save the antediluvian world (Gen. 6:7-13)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Abraham pleading with the Lord regarding Sodom (Gen 18:20-32)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Jerusalem “If you can find a man . . . I will pardon her” (Jer. 5:1)</a:t>
            </a:r>
          </a:p>
        </p:txBody>
      </p:sp>
      <p:pic>
        <p:nvPicPr>
          <p:cNvPr id="245" name="Salt Preserves Salt Preserves" descr="Salt Preserves Salt Preserves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  <p:sp>
        <p:nvSpPr>
          <p:cNvPr id="246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26163" t="0" r="19127" b="0"/>
          <a:stretch>
            <a:fillRect/>
          </a:stretch>
        </p:blipFill>
        <p:spPr>
          <a:xfrm>
            <a:off x="15772677" y="3339703"/>
            <a:ext cx="7858126" cy="9572626"/>
          </a:xfrm>
          <a:prstGeom prst="rect">
            <a:avLst/>
          </a:prstGeom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458" y="120735"/>
            <a:ext cx="10480051" cy="110744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34976" y="394455"/>
            <a:ext cx="11709566" cy="56000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</p:spPr>
      </p:pic>
      <p:sp>
        <p:nvSpPr>
          <p:cNvPr id="251" name="You ARE The Salt of The Earth"/>
          <p:cNvSpPr/>
          <p:nvPr/>
        </p:nvSpPr>
        <p:spPr>
          <a:xfrm>
            <a:off x="4375222" y="1419642"/>
            <a:ext cx="15633556" cy="1454877"/>
          </a:xfrm>
          <a:prstGeom prst="roundRect">
            <a:avLst>
              <a:gd name="adj" fmla="val 43646"/>
            </a:avLst>
          </a:prstGeom>
          <a:solidFill>
            <a:srgbClr val="FFFFFF">
              <a:alpha val="31855"/>
            </a:srgbClr>
          </a:solidFill>
          <a:ln w="12700">
            <a:miter lim="400000"/>
          </a:ln>
          <a:effectLst>
            <a:outerShdw sx="100000" sy="100000" kx="0" ky="0" algn="b" rotWithShape="0" blurRad="355600" dist="211398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1531">
              <a:lnSpc>
                <a:spcPct val="100000"/>
              </a:lnSpc>
              <a:spcBef>
                <a:spcPts val="0"/>
              </a:spcBef>
              <a:defRPr b="1" sz="7600">
                <a:solidFill>
                  <a:srgbClr val="B4B4B4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You ARE The Salt of The Earth</a:t>
            </a:r>
          </a:p>
        </p:txBody>
      </p:sp>
      <p:sp>
        <p:nvSpPr>
          <p:cNvPr id="252" name="Salt has antiseptic and healing properties.…"/>
          <p:cNvSpPr txBox="1"/>
          <p:nvPr/>
        </p:nvSpPr>
        <p:spPr>
          <a:xfrm>
            <a:off x="1002482" y="5747987"/>
            <a:ext cx="14081904" cy="71683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88900" dir="2758367">
              <a:srgbClr val="000000">
                <a:alpha val="9931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Salt has antiseptic and healing properties. 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When babies were born, they were given a saline bath to hold down infection (Ezekiel 16:4)</a:t>
            </a:r>
          </a:p>
          <a:p>
            <a:pPr marL="635000" indent="-635000" defTabSz="821531">
              <a:lnSpc>
                <a:spcPct val="100000"/>
              </a:lnSpc>
              <a:spcBef>
                <a:spcPts val="2100"/>
              </a:spcBef>
              <a:buSzPct val="50000"/>
              <a:buBlip>
                <a:blip r:embed="rId5"/>
              </a:buBlip>
              <a:defRPr sz="6000">
                <a:solidFill>
                  <a:srgbClr val="EBEBEB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live in a sick world infected by sin – are we salty enough to help it?</a:t>
            </a:r>
          </a:p>
        </p:txBody>
      </p:sp>
      <p:pic>
        <p:nvPicPr>
          <p:cNvPr id="253" name="Salt Heals Salt Heals" descr="Salt Heals Salt Heals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3882" y="3271440"/>
            <a:ext cx="10063965" cy="2079626"/>
          </a:xfrm>
          <a:prstGeom prst="rect">
            <a:avLst/>
          </a:prstGeom>
          <a:effectLst>
            <a:outerShdw sx="100000" sy="100000" kx="0" ky="0" algn="b" rotWithShape="0" blurRad="177800" dist="101600" dir="27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