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831199" y="780933"/>
            <a:ext cx="22721602" cy="2136001"/>
          </a:xfrm>
          <a:prstGeom prst="rect">
            <a:avLst/>
          </a:prstGeom>
        </p:spPr>
        <p:txBody>
          <a:bodyPr lIns="243799" tIns="243799" rIns="243799" bIns="243799" anchor="t"/>
          <a:lstStyle>
            <a:lvl1pPr algn="l" defTabSz="2438400">
              <a:defRPr b="1" cap="none" sz="112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idx="1"/>
          </p:nvPr>
        </p:nvSpPr>
        <p:spPr>
          <a:xfrm>
            <a:off x="831199" y="3276466"/>
            <a:ext cx="22721602" cy="8907202"/>
          </a:xfrm>
          <a:prstGeom prst="rect">
            <a:avLst/>
          </a:prstGeom>
        </p:spPr>
        <p:txBody>
          <a:bodyPr lIns="243799" tIns="243799" rIns="243799" bIns="243799" anchor="t"/>
          <a:lstStyle>
            <a:lvl1pPr marL="1028700" indent="-914400" defTabSz="24384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4800"/>
              <a:buFont typeface="Helvetica"/>
              <a:buChar char="●"/>
              <a:defRPr sz="4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1685471" indent="-1088571" defTabSz="24384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4800"/>
              <a:buFont typeface="Helvetica"/>
              <a:buChar char="○"/>
              <a:defRPr sz="4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2142671" indent="-1088571" defTabSz="24384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4800"/>
              <a:buFont typeface="Helvetica"/>
              <a:buChar char="■"/>
              <a:defRPr sz="4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2599871" indent="-1088571" defTabSz="24384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4800"/>
              <a:buFont typeface="Helvetica"/>
              <a:buChar char="●"/>
              <a:defRPr sz="4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3057071" indent="-1088571" defTabSz="24384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4800"/>
              <a:buFont typeface="Helvetica"/>
              <a:buChar char="○"/>
              <a:defRPr sz="4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23188838" y="12519395"/>
            <a:ext cx="867584" cy="881301"/>
          </a:xfrm>
          <a:prstGeom prst="rect">
            <a:avLst/>
          </a:prstGeom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>
              <a:defRPr sz="2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FD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0;p2"/>
          <p:cNvSpPr/>
          <p:nvPr/>
        </p:nvSpPr>
        <p:spPr>
          <a:xfrm>
            <a:off x="-1" y="-1"/>
            <a:ext cx="24384001" cy="914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4384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5" name="Title Text"/>
          <p:cNvSpPr txBox="1"/>
          <p:nvPr>
            <p:ph type="title"/>
          </p:nvPr>
        </p:nvSpPr>
        <p:spPr>
          <a:xfrm>
            <a:off x="831199" y="1045733"/>
            <a:ext cx="22721602" cy="7174401"/>
          </a:xfrm>
          <a:prstGeom prst="rect">
            <a:avLst/>
          </a:prstGeom>
        </p:spPr>
        <p:txBody>
          <a:bodyPr lIns="243799" tIns="243799" rIns="243799" bIns="243799"/>
          <a:lstStyle>
            <a:lvl1pPr defTabSz="2438400">
              <a:defRPr b="1" cap="none" sz="212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sz="quarter" idx="1"/>
          </p:nvPr>
        </p:nvSpPr>
        <p:spPr>
          <a:xfrm>
            <a:off x="831199" y="10374400"/>
            <a:ext cx="22721602" cy="1883201"/>
          </a:xfrm>
          <a:prstGeom prst="rect">
            <a:avLst/>
          </a:prstGeom>
        </p:spPr>
        <p:txBody>
          <a:bodyPr lIns="243799" tIns="243799" rIns="243799" bIns="243799"/>
          <a:lstStyle>
            <a:lvl1pPr marL="914400" indent="-800100" algn="ctr" defTabSz="2438400">
              <a:spcBef>
                <a:spcPts val="0"/>
              </a:spcBef>
              <a:buSzTx/>
              <a:buNone/>
              <a:defRPr b="1" sz="5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indent="-317500" algn="ctr" defTabSz="2438400">
              <a:spcBef>
                <a:spcPts val="0"/>
              </a:spcBef>
              <a:buSzTx/>
              <a:buNone/>
              <a:defRPr b="1" sz="5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914400" indent="139700" algn="ctr" defTabSz="2438400">
              <a:spcBef>
                <a:spcPts val="0"/>
              </a:spcBef>
              <a:buSzTx/>
              <a:buNone/>
              <a:defRPr b="1" sz="5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914400" indent="596900" algn="ctr" defTabSz="2438400">
              <a:spcBef>
                <a:spcPts val="0"/>
              </a:spcBef>
              <a:buSzTx/>
              <a:buNone/>
              <a:defRPr b="1" sz="5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914400" indent="1054100" algn="ctr" defTabSz="2438400">
              <a:spcBef>
                <a:spcPts val="0"/>
              </a:spcBef>
              <a:buSzTx/>
              <a:buNone/>
              <a:defRPr b="1" sz="5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23188838" y="12519395"/>
            <a:ext cx="867584" cy="881301"/>
          </a:xfrm>
          <a:prstGeom prst="rect">
            <a:avLst/>
          </a:prstGeom>
        </p:spPr>
        <p:txBody>
          <a:bodyPr lIns="243799" tIns="243799" rIns="243799" bIns="243799" anchor="ctr">
            <a:normAutofit fontScale="100000" lnSpcReduction="0"/>
          </a:bodyPr>
          <a:lstStyle>
            <a:lvl1pPr algn="r" defTabSz="2438400">
              <a:defRPr sz="2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THE COMPASSION OF CHRIST</a:t>
            </a:r>
          </a:p>
        </p:txBody>
      </p:sp>
      <p:sp>
        <p:nvSpPr>
          <p:cNvPr id="197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MATTHEW 9:35-38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00B0F0"/>
                </a:solidFill>
              </a:defRPr>
            </a:lvl1pPr>
          </a:lstStyle>
          <a:p>
            <a:pPr/>
            <a:r>
              <a:t>The Compassion of Christ</a:t>
            </a:r>
          </a:p>
        </p:txBody>
      </p:sp>
      <p:sp>
        <p:nvSpPr>
          <p:cNvPr id="200" name="Content Placeholder 2"/>
          <p:cNvSpPr txBox="1"/>
          <p:nvPr>
            <p:ph type="body" idx="1"/>
          </p:nvPr>
        </p:nvSpPr>
        <p:spPr>
          <a:xfrm>
            <a:off x="3505200" y="2133600"/>
            <a:ext cx="17373600" cy="11582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sz="7200"/>
            </a:pPr>
            <a:r>
              <a:t>For </a:t>
            </a:r>
            <a:r>
              <a:rPr b="1">
                <a:solidFill>
                  <a:srgbClr val="00B0F0"/>
                </a:solidFill>
              </a:rPr>
              <a:t>spiritual</a:t>
            </a:r>
            <a:r>
              <a:t> need </a:t>
            </a:r>
            <a:r>
              <a:rPr b="1" sz="6400">
                <a:solidFill>
                  <a:srgbClr val="FF0000"/>
                </a:solidFill>
              </a:rPr>
              <a:t>Matthew 9:36</a:t>
            </a:r>
            <a:r>
              <a:rPr sz="6400"/>
              <a:t>;</a:t>
            </a:r>
            <a:r>
              <a:rPr b="1" sz="6400">
                <a:solidFill>
                  <a:srgbClr val="FF0000"/>
                </a:solidFill>
              </a:rPr>
              <a:t> Mark 6:34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200"/>
            </a:pPr>
            <a:r>
              <a:t>For </a:t>
            </a:r>
            <a:r>
              <a:rPr b="1">
                <a:solidFill>
                  <a:srgbClr val="00B0F0"/>
                </a:solidFill>
              </a:rPr>
              <a:t>emotional</a:t>
            </a:r>
            <a:r>
              <a:t> need </a:t>
            </a:r>
            <a:r>
              <a:rPr b="1" sz="6400">
                <a:solidFill>
                  <a:srgbClr val="FF0000"/>
                </a:solidFill>
              </a:rPr>
              <a:t>Mark 1:41</a:t>
            </a:r>
            <a:r>
              <a:rPr sz="6400"/>
              <a:t> ; </a:t>
            </a:r>
            <a:r>
              <a:rPr b="1" sz="6400">
                <a:solidFill>
                  <a:srgbClr val="FF0000"/>
                </a:solidFill>
              </a:rPr>
              <a:t>Luke 7:13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200"/>
            </a:pPr>
            <a:r>
              <a:t>For </a:t>
            </a:r>
            <a:r>
              <a:rPr b="1">
                <a:solidFill>
                  <a:srgbClr val="00B050"/>
                </a:solidFill>
              </a:rPr>
              <a:t>physical</a:t>
            </a:r>
            <a:r>
              <a:t> need </a:t>
            </a:r>
            <a:r>
              <a:rPr b="1" sz="6400">
                <a:solidFill>
                  <a:srgbClr val="FF0000"/>
                </a:solidFill>
              </a:rPr>
              <a:t>Matt. 14:14</a:t>
            </a:r>
            <a:r>
              <a:t>; </a:t>
            </a:r>
            <a:r>
              <a:rPr b="1" sz="6400">
                <a:solidFill>
                  <a:srgbClr val="FF0000"/>
                </a:solidFill>
              </a:rPr>
              <a:t>15:32</a:t>
            </a:r>
            <a:endParaRPr b="1"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 </a:t>
            </a:r>
            <a:r>
              <a:rPr>
                <a:solidFill>
                  <a:srgbClr val="00CDC8"/>
                </a:solidFill>
              </a:rPr>
              <a:t>taught</a:t>
            </a:r>
            <a:r>
              <a:rPr>
                <a:solidFill>
                  <a:srgbClr val="00B0F0"/>
                </a:solidFill>
              </a:rPr>
              <a:t> compassion </a:t>
            </a:r>
            <a:r>
              <a:rPr sz="6400">
                <a:solidFill>
                  <a:srgbClr val="FF0000"/>
                </a:solidFill>
              </a:rPr>
              <a:t>Mark 5:19 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By </a:t>
            </a:r>
            <a:r>
              <a:rPr>
                <a:solidFill>
                  <a:srgbClr val="0070C0"/>
                </a:solidFill>
              </a:rPr>
              <a:t>example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Mark 5:19 </a:t>
            </a:r>
            <a:r>
              <a:rPr b="0" sz="6400">
                <a:solidFill>
                  <a:srgbClr val="000000"/>
                </a:solidFill>
              </a:rPr>
              <a:t>(</a:t>
            </a:r>
            <a:r>
              <a:rPr sz="6400"/>
              <a:t>how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00B0F0"/>
                </a:solidFill>
              </a:rPr>
              <a:t>God</a:t>
            </a:r>
            <a:r>
              <a:rPr b="0" sz="6400"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00CDC8"/>
                </a:solidFill>
              </a:rPr>
              <a:t>wanted to be known </a:t>
            </a:r>
            <a:r>
              <a:rPr sz="6400">
                <a:solidFill>
                  <a:srgbClr val="FF0000"/>
                </a:solidFill>
              </a:rPr>
              <a:t>Exodus 33:19</a:t>
            </a:r>
            <a:r>
              <a:rPr b="0" sz="6400">
                <a:solidFill>
                  <a:srgbClr val="000000"/>
                </a:solidFill>
              </a:rPr>
              <a:t>) </a:t>
            </a:r>
            <a:r>
              <a:rPr sz="6400">
                <a:solidFill>
                  <a:srgbClr val="FF0000"/>
                </a:solidFill>
              </a:rPr>
              <a:t>Mark 8:2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Matt. 15:32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B050"/>
                </a:solidFill>
              </a:defRPr>
            </a:pPr>
            <a:r>
              <a:t>By</a:t>
            </a:r>
            <a:r>
              <a:rPr sz="6400"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parables</a:t>
            </a:r>
            <a:r>
              <a:rPr sz="6400">
                <a:solidFill>
                  <a:srgbClr val="0070C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Matt. 18:27</a:t>
            </a:r>
            <a:r>
              <a:rPr b="0" sz="6400">
                <a:solidFill>
                  <a:srgbClr val="000000"/>
                </a:solidFill>
              </a:rPr>
              <a:t>; </a:t>
            </a:r>
            <a:r>
              <a:rPr sz="6400">
                <a:solidFill>
                  <a:srgbClr val="FF0000"/>
                </a:solidFill>
              </a:rPr>
              <a:t>Luke 10:25-37; 15:20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F0"/>
                </a:solidFill>
              </a:defRPr>
            </a:pPr>
            <a:r>
              <a:t>The Compassion of Christ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</a:p>
        </p:txBody>
      </p:sp>
      <p:sp>
        <p:nvSpPr>
          <p:cNvPr id="203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DC8"/>
                </a:solidFill>
              </a:defRPr>
            </a:pPr>
            <a:r>
              <a:t>Transform</a:t>
            </a:r>
            <a:r>
              <a:rPr>
                <a:solidFill>
                  <a:srgbClr val="FF0000"/>
                </a:solidFill>
              </a:rPr>
              <a:t> </a:t>
            </a:r>
            <a:r>
              <a:t>into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image 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 Cor. 3:17-18 </a:t>
            </a:r>
            <a:r>
              <a:rPr b="0" sz="6400">
                <a:solidFill>
                  <a:srgbClr val="000000"/>
                </a:solidFill>
              </a:rPr>
              <a:t>(</a:t>
            </a:r>
            <a:r>
              <a:rPr sz="6400">
                <a:solidFill>
                  <a:srgbClr val="00B0F0"/>
                </a:solidFill>
              </a:rPr>
              <a:t>glorification</a:t>
            </a:r>
            <a:r>
              <a:rPr b="0" sz="6400">
                <a:solidFill>
                  <a:srgbClr val="000000"/>
                </a:solidFill>
              </a:rPr>
              <a:t>)</a:t>
            </a:r>
            <a:endParaRPr b="0" sz="640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CDC8"/>
                </a:solidFill>
              </a:defRPr>
            </a:pPr>
            <a:r>
              <a:t>Renew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inner man </a:t>
            </a:r>
            <a:r>
              <a:rPr>
                <a:solidFill>
                  <a:srgbClr val="00B050"/>
                </a:solidFill>
              </a:rPr>
              <a:t>daily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2 Cor. 4:16</a:t>
            </a:r>
            <a:endParaRPr sz="6400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>
                <a:solidFill>
                  <a:srgbClr val="FF0000"/>
                </a:solidFill>
              </a:defRPr>
            </a:pPr>
            <a:r>
              <a:t>2 Cor. 6:12 </a:t>
            </a:r>
            <a:r>
              <a:rPr sz="7200">
                <a:solidFill>
                  <a:srgbClr val="0070C0"/>
                </a:solidFill>
              </a:rPr>
              <a:t>Corinth’s</a:t>
            </a:r>
            <a:r>
              <a:rPr sz="7200"/>
              <a:t> </a:t>
            </a:r>
            <a:r>
              <a:rPr sz="7200">
                <a:solidFill>
                  <a:srgbClr val="0070C0"/>
                </a:solidFill>
              </a:rPr>
              <a:t>emotional constipation</a:t>
            </a:r>
            <a:endParaRPr sz="7200"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Example of Titus for Corinthians </a:t>
            </a:r>
            <a:r>
              <a:rPr sz="6400">
                <a:solidFill>
                  <a:srgbClr val="FF0000"/>
                </a:solidFill>
              </a:rPr>
              <a:t>2 Cor. 7:15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Paul’s example </a:t>
            </a:r>
            <a:r>
              <a:rPr sz="6400">
                <a:solidFill>
                  <a:srgbClr val="FF0000"/>
                </a:solidFill>
              </a:rPr>
              <a:t>Philippians 1:8; 2:1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>
                <a:solidFill>
                  <a:srgbClr val="FF0000"/>
                </a:solidFill>
              </a:defRPr>
            </a:pPr>
            <a:r>
              <a:t>Colossians 3:12 </a:t>
            </a:r>
            <a:r>
              <a:rPr i="1" sz="7200">
                <a:solidFill>
                  <a:srgbClr val="00CDC8"/>
                </a:solidFill>
              </a:rPr>
              <a:t>put on </a:t>
            </a:r>
            <a:r>
              <a:rPr i="1" sz="7200">
                <a:solidFill>
                  <a:srgbClr val="00B0F0"/>
                </a:solidFill>
              </a:rPr>
              <a:t>Christ…tender</a:t>
            </a:r>
            <a:r>
              <a:rPr i="1" sz="7200"/>
              <a:t> </a:t>
            </a:r>
            <a:r>
              <a:rPr i="1" sz="7200">
                <a:solidFill>
                  <a:srgbClr val="00B0F0"/>
                </a:solidFill>
              </a:rPr>
              <a:t>mercies</a:t>
            </a:r>
            <a:endParaRPr i="1" sz="7200"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>
                <a:solidFill>
                  <a:srgbClr val="FF0000"/>
                </a:solidFill>
              </a:defRPr>
            </a:pPr>
            <a:r>
              <a:t>Philemon 7,12,20 </a:t>
            </a:r>
            <a:r>
              <a:rPr sz="7200">
                <a:solidFill>
                  <a:srgbClr val="00B0F0"/>
                </a:solidFill>
              </a:rPr>
              <a:t>affectionate brotherly love</a:t>
            </a:r>
            <a:endParaRPr sz="7200">
              <a:solidFill>
                <a:srgbClr val="00B0F0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b="1">
                <a:solidFill>
                  <a:srgbClr val="FF0000"/>
                </a:solidFill>
              </a:defRPr>
            </a:pPr>
            <a:r>
              <a:t>1 John 3:17 </a:t>
            </a:r>
            <a:r>
              <a:rPr sz="7200">
                <a:solidFill>
                  <a:srgbClr val="00B0F0"/>
                </a:solidFill>
              </a:rPr>
              <a:t>love </a:t>
            </a:r>
            <a:r>
              <a:rPr b="0" sz="7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7200">
                <a:solidFill>
                  <a:srgbClr val="00B0F0"/>
                </a:solidFill>
              </a:rPr>
              <a:t> compassion </a:t>
            </a:r>
            <a:r>
              <a:t>2 Cor. 5:14-17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3962400" y="0"/>
            <a:ext cx="16459200" cy="21336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Corinthians 5:14-17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3505200" y="1981200"/>
            <a:ext cx="17526000" cy="11734800"/>
          </a:xfrm>
          <a:prstGeom prst="rect">
            <a:avLst/>
          </a:prstGeom>
        </p:spPr>
        <p:txBody>
          <a:bodyPr/>
          <a:lstStyle/>
          <a:p>
            <a:pPr marL="0" indent="548640">
              <a:spcBef>
                <a:spcPts val="0"/>
              </a:spcBef>
              <a:buSzTx/>
              <a:buNone/>
              <a:defRPr b="1" baseline="31000">
                <a:solidFill>
                  <a:srgbClr val="FF0000"/>
                </a:solidFill>
              </a:defRPr>
            </a:pPr>
            <a:r>
              <a:t>14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For </a:t>
            </a:r>
            <a:r>
              <a:rPr baseline="0">
                <a:solidFill>
                  <a:srgbClr val="00B0F0"/>
                </a:solidFill>
              </a:rPr>
              <a:t>the love of Christ </a:t>
            </a:r>
            <a:r>
              <a:rPr baseline="0">
                <a:solidFill>
                  <a:srgbClr val="00CDC8"/>
                </a:solidFill>
              </a:rPr>
              <a:t>compels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2060"/>
                </a:solidFill>
              </a:rPr>
              <a:t>us</a:t>
            </a:r>
            <a:r>
              <a:rPr b="0" baseline="0">
                <a:solidFill>
                  <a:srgbClr val="000000"/>
                </a:solidFill>
              </a:rPr>
              <a:t>, because we judge thus: that since </a:t>
            </a:r>
            <a:r>
              <a:rPr baseline="0">
                <a:solidFill>
                  <a:srgbClr val="00B0F0"/>
                </a:solidFill>
              </a:rPr>
              <a:t>One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died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for all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50"/>
                </a:solidFill>
              </a:rPr>
              <a:t>then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died</a:t>
            </a:r>
            <a:r>
              <a:rPr b="0" baseline="0">
                <a:solidFill>
                  <a:srgbClr val="000000"/>
                </a:solidFill>
              </a:rPr>
              <a:t>; </a:t>
            </a:r>
            <a:r>
              <a:t>15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and </a:t>
            </a:r>
            <a:r>
              <a:rPr baseline="0">
                <a:solidFill>
                  <a:srgbClr val="00B0F0"/>
                </a:solidFill>
              </a:rPr>
              <a:t>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0000"/>
                </a:solidFill>
              </a:rPr>
              <a:t>died </a:t>
            </a:r>
            <a:r>
              <a:rPr baseline="0">
                <a:solidFill>
                  <a:srgbClr val="00B050"/>
                </a:solidFill>
              </a:rPr>
              <a:t>for all</a:t>
            </a:r>
            <a:r>
              <a:rPr b="0" baseline="0">
                <a:solidFill>
                  <a:srgbClr val="000000"/>
                </a:solidFill>
              </a:rPr>
              <a:t>, that those who live should live no longer for themselves, but for Him who died for them and rose again.</a:t>
            </a:r>
            <a:endParaRPr b="0" baseline="0">
              <a:solidFill>
                <a:srgbClr val="000000"/>
              </a:solidFill>
            </a:endParaRPr>
          </a:p>
          <a:p>
            <a:pPr marL="0" indent="548640">
              <a:spcBef>
                <a:spcPts val="0"/>
              </a:spcBef>
              <a:buSzTx/>
              <a:buNone/>
              <a:defRPr b="1" baseline="31000">
                <a:solidFill>
                  <a:srgbClr val="FF0000"/>
                </a:solidFill>
              </a:defRPr>
            </a:pPr>
            <a:r>
              <a:t>16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Therefore, from now on, we regard no one according to the flesh. Even though we have known Christ according to the flesh, yet now we know </a:t>
            </a:r>
            <a:r>
              <a:rPr b="0" baseline="0" i="1">
                <a:solidFill>
                  <a:srgbClr val="000000"/>
                </a:solidFill>
              </a:rPr>
              <a:t>Him thus</a:t>
            </a:r>
            <a:r>
              <a:rPr b="0" baseline="0">
                <a:solidFill>
                  <a:srgbClr val="000000"/>
                </a:solidFill>
              </a:rPr>
              <a:t> no longer. </a:t>
            </a:r>
            <a:r>
              <a:t>17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Therefore, if </a:t>
            </a:r>
            <a:r>
              <a:rPr baseline="0">
                <a:solidFill>
                  <a:srgbClr val="0070C0"/>
                </a:solidFill>
              </a:rPr>
              <a:t>anyone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="0" baseline="0" i="1">
                <a:solidFill>
                  <a:srgbClr val="000000"/>
                </a:solidFill>
              </a:rPr>
              <a:t>is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in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Christ</a:t>
            </a:r>
            <a:r>
              <a:rPr b="0" baseline="0">
                <a:solidFill>
                  <a:srgbClr val="000000"/>
                </a:solidFill>
              </a:rPr>
              <a:t>, </a:t>
            </a:r>
            <a:r>
              <a:rPr b="0" baseline="0" i="1">
                <a:solidFill>
                  <a:srgbClr val="000000"/>
                </a:solidFill>
              </a:rPr>
              <a:t>he is</a:t>
            </a:r>
            <a:r>
              <a:rPr b="0" baseline="0">
                <a:solidFill>
                  <a:srgbClr val="000000"/>
                </a:solidFill>
              </a:rPr>
              <a:t> a </a:t>
            </a:r>
            <a:r>
              <a:rPr baseline="0">
                <a:solidFill>
                  <a:srgbClr val="00B050"/>
                </a:solidFill>
              </a:rPr>
              <a:t>new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creation</a:t>
            </a:r>
            <a:r>
              <a:rPr b="0" baseline="0">
                <a:solidFill>
                  <a:srgbClr val="000000"/>
                </a:solidFill>
              </a:rPr>
              <a:t>; old things have passed away; behold, </a:t>
            </a:r>
            <a:r>
              <a:rPr baseline="0">
                <a:solidFill>
                  <a:srgbClr val="00B050"/>
                </a:solidFill>
              </a:rPr>
              <a:t>all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things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have become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new</a:t>
            </a:r>
            <a:r>
              <a:rPr b="0" baseline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3962400" y="0"/>
            <a:ext cx="16459200" cy="28956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CDC8"/>
                </a:solidFill>
              </a:defRPr>
            </a:pPr>
            <a:r>
              <a:t>Renewing</a:t>
            </a:r>
            <a:r>
              <a:rPr>
                <a:solidFill>
                  <a:srgbClr val="00B0F0"/>
                </a:solidFill>
              </a:rPr>
              <a:t> The Inner Man </a:t>
            </a:r>
            <a:r>
              <a:rPr>
                <a:solidFill>
                  <a:srgbClr val="00B050"/>
                </a:solidFill>
              </a:rPr>
              <a:t>Daily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>
                <a:solidFill>
                  <a:srgbClr val="00B0F0"/>
                </a:solidFill>
              </a:rPr>
              <a:t> The Compassion of Christ</a:t>
            </a:r>
          </a:p>
        </p:txBody>
      </p:sp>
      <p:sp>
        <p:nvSpPr>
          <p:cNvPr id="209" name="Content Placeholder 2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Exodus 33:12-23; 34:5-7 </a:t>
            </a:r>
            <a:r>
              <a:rPr>
                <a:solidFill>
                  <a:srgbClr val="00B0F0"/>
                </a:solidFill>
              </a:rPr>
              <a:t>the LORD is merciful 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Luke 15:11-32 </a:t>
            </a:r>
            <a:r>
              <a:rPr>
                <a:solidFill>
                  <a:srgbClr val="0070C0"/>
                </a:solidFill>
              </a:rPr>
              <a:t>our</a:t>
            </a:r>
            <a:r>
              <a:t> </a:t>
            </a:r>
            <a:r>
              <a:rPr>
                <a:solidFill>
                  <a:srgbClr val="00CDC8"/>
                </a:solidFill>
              </a:rPr>
              <a:t>repentance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God’s joy</a:t>
            </a:r>
            <a:endParaRPr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Luke 18:1-8 </a:t>
            </a:r>
            <a:r>
              <a:rPr i="1">
                <a:solidFill>
                  <a:srgbClr val="00B0F0"/>
                </a:solidFill>
              </a:rPr>
              <a:t>God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CDC8"/>
                </a:solidFill>
              </a:rPr>
              <a:t>suffers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CDC8"/>
                </a:solidFill>
              </a:rPr>
              <a:t>long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CDC8"/>
                </a:solidFill>
              </a:rPr>
              <a:t>with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us</a:t>
            </a:r>
            <a:endParaRPr i="1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John 11:1-45 </a:t>
            </a:r>
            <a:r>
              <a:rPr i="1">
                <a:solidFill>
                  <a:srgbClr val="00B050"/>
                </a:solidFill>
              </a:rPr>
              <a:t>See how much </a:t>
            </a:r>
            <a:r>
              <a:rPr i="1">
                <a:solidFill>
                  <a:srgbClr val="00B0F0"/>
                </a:solidFill>
              </a:rPr>
              <a:t>He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CDC8"/>
                </a:solidFill>
              </a:rPr>
              <a:t>loved</a:t>
            </a:r>
            <a:r>
              <a:rPr i="1">
                <a:solidFill>
                  <a:srgbClr val="00B050"/>
                </a:solidFill>
              </a:rPr>
              <a:t> </a:t>
            </a:r>
            <a:r>
              <a:rPr i="1">
                <a:solidFill>
                  <a:srgbClr val="0070C0"/>
                </a:solidFill>
              </a:rPr>
              <a:t>him</a:t>
            </a:r>
            <a:endParaRPr i="1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Luke 10:25-37 </a:t>
            </a:r>
            <a:r>
              <a:rPr>
                <a:solidFill>
                  <a:srgbClr val="00B0F0"/>
                </a:solidFill>
              </a:rPr>
              <a:t>compassion</a:t>
            </a:r>
            <a:r>
              <a:t>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>
                <a:solidFill>
                  <a:srgbClr val="00B050"/>
                </a:solidFill>
              </a:rPr>
              <a:t>action</a:t>
            </a:r>
            <a:endParaRPr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Colossians 3:12-17 </a:t>
            </a:r>
            <a:r>
              <a:rPr>
                <a:solidFill>
                  <a:srgbClr val="00B0F0"/>
                </a:solidFill>
              </a:rPr>
              <a:t>compassion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t> </a:t>
            </a:r>
            <a:r>
              <a:rPr>
                <a:solidFill>
                  <a:srgbClr val="0070C0"/>
                </a:solidFill>
              </a:rPr>
              <a:t>one</a:t>
            </a:r>
            <a:r>
              <a:t> </a:t>
            </a:r>
            <a:r>
              <a:rPr>
                <a:solidFill>
                  <a:srgbClr val="0070C0"/>
                </a:solidFill>
              </a:rPr>
              <a:t>another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SzTx/>
              <a:buNone/>
              <a:defRPr b="1" sz="7200">
                <a:solidFill>
                  <a:srgbClr val="FF0000"/>
                </a:solidFill>
              </a:defRPr>
            </a:pPr>
            <a:r>
              <a:t>1 John 3:11-19 </a:t>
            </a:r>
            <a:r>
              <a:rPr>
                <a:solidFill>
                  <a:srgbClr val="000000"/>
                </a:solidFill>
              </a:rPr>
              <a:t>no compassion = no love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