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hape 22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youtu.be/FoeXNAPK0V8?si=FA3szfrOcyJdxQ8J" TargetMode="Externa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hape 2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u="sng">
                <a:hlinkClick r:id="rId3" invalidUrl="" action="" tgtFrame="" tooltip="" history="1" highlightClick="0" endSnd="0"/>
              </a:rPr>
              <a:t>https://youtu.be/FoeXNAPK0V8?si=FA3szfrOcyJdxQ8J</a:t>
            </a:r>
            <a:r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tif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7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lose-up of motorcycle engine components"/>
          <p:cNvSpPr/>
          <p:nvPr>
            <p:ph type="pic" sz="half" idx="21"/>
          </p:nvPr>
        </p:nvSpPr>
        <p:spPr>
          <a:xfrm>
            <a:off x="12420509" y="5714207"/>
            <a:ext cx="11023601" cy="8255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Close-up of motorcycle gas cap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Black and white photo of motorcycle engine components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ont view of a red motorcycle against a black background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1887199" y="12344399"/>
            <a:ext cx="4267201" cy="736601"/>
          </a:xfrm>
          <a:prstGeom prst="rect">
            <a:avLst/>
          </a:prstGeom>
        </p:spPr>
        <p:txBody>
          <a:bodyPr lIns="64293" tIns="64293" rIns="64293" bIns="64293" anchor="ctr"/>
          <a:lstStyle>
            <a:lvl1pPr algn="r" defTabSz="821531">
              <a:defRPr sz="16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gradFill flip="none" rotWithShape="1">
          <a:gsLst>
            <a:gs pos="0">
              <a:srgbClr val="EAEBDE"/>
            </a:gs>
            <a:gs pos="52000">
              <a:srgbClr val="D8D8D8"/>
            </a:gs>
            <a:gs pos="100000">
              <a:srgbClr val="45472B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http://fc00.deviantart.net/fs40/i/2009/048/0/c/Background____Parchment_by_Rhian_Skyblade.jpg" descr="http://fc00.deviantart.net/fs40/i/2009/048/0/c/Background____Parchment_by_Rhian_Skybla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5599" y="1"/>
            <a:ext cx="18440403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Air title.png" descr="Air title.png"/>
          <p:cNvPicPr>
            <a:picLocks noChangeAspect="1"/>
          </p:cNvPicPr>
          <p:nvPr/>
        </p:nvPicPr>
        <p:blipFill>
          <a:blip r:embed="rId3">
            <a:extLst/>
          </a:blip>
          <a:srcRect l="42293" t="29512" r="38656" b="34961"/>
          <a:stretch>
            <a:fillRect/>
          </a:stretch>
        </p:blipFill>
        <p:spPr>
          <a:xfrm>
            <a:off x="3047999" y="0"/>
            <a:ext cx="2951761" cy="715476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20006126" y="12870404"/>
            <a:ext cx="415474" cy="414842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1800">
                <a:solidFill>
                  <a:srgbClr val="E2E3DC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11927482" y="13019484"/>
            <a:ext cx="511176" cy="5492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8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Don McClain"/>
          <p:cNvSpPr txBox="1"/>
          <p:nvPr/>
        </p:nvSpPr>
        <p:spPr>
          <a:xfrm>
            <a:off x="3048000" y="13110368"/>
            <a:ext cx="7036594" cy="6096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defTabSz="1821656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Mariah Regular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 Regular"/>
                <a:ea typeface="Mariah Regular"/>
                <a:cs typeface="Mariah Regular"/>
                <a:sym typeface="Mariah Regular"/>
              </a:defRPr>
            </a:lvl1pPr>
          </a:lstStyle>
          <a:p>
            <a:pPr/>
            <a:r>
              <a:t>Don McClain</a:t>
            </a:r>
          </a:p>
        </p:txBody>
      </p:sp>
      <p:sp>
        <p:nvSpPr>
          <p:cNvPr id="161" name="W. 65th St church of Christ - 9/16/2007"/>
          <p:cNvSpPr txBox="1"/>
          <p:nvPr/>
        </p:nvSpPr>
        <p:spPr>
          <a:xfrm>
            <a:off x="11120437" y="13110368"/>
            <a:ext cx="10233423" cy="6096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r" defTabSz="1821656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Mariah Regular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 Regular"/>
                <a:ea typeface="Mariah Regular"/>
                <a:cs typeface="Mariah Regular"/>
                <a:sym typeface="Mariah Regular"/>
              </a:defRPr>
            </a:lvl1pPr>
          </a:lstStyle>
          <a:p>
            <a:pPr/>
            <a:r>
              <a:t>W. 65th St church of Christ - 9/16/2007</a:t>
            </a:r>
          </a:p>
        </p:txBody>
      </p:sp>
      <p:pic>
        <p:nvPicPr>
          <p:cNvPr id="162" name="300_HQ_Stunning_Wallpapers-5.jpg_elephant-bleu-2560x1600.tiff" descr="300_HQ_Stunning_Wallpapers-5.jpg_elephant-bleu-2560x1600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6790"/>
            <a:ext cx="24384125" cy="1376958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lide Number"/>
          <p:cNvSpPr txBox="1"/>
          <p:nvPr>
            <p:ph type="sldNum" sz="quarter" idx="2"/>
          </p:nvPr>
        </p:nvSpPr>
        <p:spPr>
          <a:xfrm>
            <a:off x="20804187" y="719534"/>
            <a:ext cx="531813" cy="512763"/>
          </a:xfrm>
          <a:prstGeom prst="rect">
            <a:avLst/>
          </a:prstGeom>
          <a:ln>
            <a:round/>
          </a:ln>
        </p:spPr>
        <p:txBody>
          <a:bodyPr lIns="53578" tIns="53578" rIns="53578" bIns="53578"/>
          <a:lstStyle>
            <a:lvl1pPr algn="r" defTabSz="1821656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821531">
              <a:defRPr cap="none" sz="11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1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1106714" indent="-789214" defTabSz="821531">
              <a:spcBef>
                <a:spcPts val="3300"/>
              </a:spcBef>
              <a:buSzPct val="171000"/>
              <a:defRPr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551214" indent="-789214" defTabSz="821531">
              <a:spcBef>
                <a:spcPts val="3300"/>
              </a:spcBef>
              <a:buSzPct val="171000"/>
              <a:defRPr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995714" indent="-789214" defTabSz="821531">
              <a:spcBef>
                <a:spcPts val="3300"/>
              </a:spcBef>
              <a:buSzPct val="171000"/>
              <a:defRPr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440214" indent="-789214" defTabSz="821531">
              <a:spcBef>
                <a:spcPts val="3300"/>
              </a:spcBef>
              <a:buSzPct val="171000"/>
              <a:defRPr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884714" indent="-789214" defTabSz="821531">
              <a:spcBef>
                <a:spcPts val="3300"/>
              </a:spcBef>
              <a:buSzPct val="171000"/>
              <a:defRPr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motorcycle"/>
          <p:cNvSpPr/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Brown_Leather_Texture_by_MaxDaten.tiff" descr="Brown_Leather_Texture_by_MaxDaten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0059" y="14786"/>
            <a:ext cx="18323719" cy="1373386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itle Text"/>
          <p:cNvSpPr txBox="1"/>
          <p:nvPr>
            <p:ph type="title"/>
          </p:nvPr>
        </p:nvSpPr>
        <p:spPr>
          <a:xfrm>
            <a:off x="4833937" y="892968"/>
            <a:ext cx="14716126" cy="2964657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l" defTabSz="821531">
              <a:defRPr cap="none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1" name="Body Level One…"/>
          <p:cNvSpPr txBox="1"/>
          <p:nvPr>
            <p:ph type="body" sz="half" idx="1"/>
          </p:nvPr>
        </p:nvSpPr>
        <p:spPr>
          <a:xfrm>
            <a:off x="4833937" y="3964781"/>
            <a:ext cx="14716126" cy="821531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1076476" indent="-771676" defTabSz="821531">
              <a:spcBef>
                <a:spcPts val="1600"/>
              </a:spcBef>
              <a:buSzPct val="30000"/>
              <a:buBlip>
                <a:blip r:embed="rId4"/>
              </a:buBlip>
              <a:defRPr sz="5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774976" indent="-771676" defTabSz="821531">
              <a:spcBef>
                <a:spcPts val="1600"/>
              </a:spcBef>
              <a:buSzPct val="30000"/>
              <a:buBlip>
                <a:blip r:embed="rId4"/>
              </a:buBlip>
              <a:defRPr sz="5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486176" indent="-771676" defTabSz="821531">
              <a:spcBef>
                <a:spcPts val="1600"/>
              </a:spcBef>
              <a:buSzPct val="30000"/>
              <a:buBlip>
                <a:blip r:embed="rId4"/>
              </a:buBlip>
              <a:defRPr sz="5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3197376" indent="-771676" defTabSz="821531">
              <a:spcBef>
                <a:spcPts val="1600"/>
              </a:spcBef>
              <a:buSzPct val="30000"/>
              <a:buBlip>
                <a:blip r:embed="rId4"/>
              </a:buBlip>
              <a:defRPr sz="5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921276" indent="-771676" defTabSz="821531">
              <a:spcBef>
                <a:spcPts val="1600"/>
              </a:spcBef>
              <a:buSzPct val="30000"/>
              <a:buBlip>
                <a:blip r:embed="rId4"/>
              </a:buBlip>
              <a:defRPr sz="5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11970033" y="13103224"/>
            <a:ext cx="434480" cy="6127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20395207" y="12960349"/>
            <a:ext cx="434976" cy="511176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821531">
              <a:defRPr sz="22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/>
          <p:nvPr>
            <p:ph type="title"/>
          </p:nvPr>
        </p:nvSpPr>
        <p:spPr>
          <a:xfrm>
            <a:off x="4833937" y="285750"/>
            <a:ext cx="14716126" cy="3571875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642937">
              <a:defRPr cap="none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7" name="Body Level One…"/>
          <p:cNvSpPr txBox="1"/>
          <p:nvPr>
            <p:ph type="body" sz="half" idx="1"/>
          </p:nvPr>
        </p:nvSpPr>
        <p:spPr>
          <a:xfrm>
            <a:off x="4833937" y="4143375"/>
            <a:ext cx="14716126" cy="807243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1063446" indent="-606246" defTabSz="642937">
              <a:spcBef>
                <a:spcPts val="4200"/>
              </a:spcBef>
              <a:buSzPct val="43000"/>
              <a:buBlip>
                <a:blip r:embed="rId3"/>
              </a:buBlip>
              <a:defRPr sz="50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  <a:lvl2pPr marL="1609546" indent="-606246" defTabSz="642937">
              <a:spcBef>
                <a:spcPts val="4200"/>
              </a:spcBef>
              <a:buSzPct val="43000"/>
              <a:buBlip>
                <a:blip r:embed="rId3"/>
              </a:buBlip>
              <a:defRPr sz="50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2pPr>
            <a:lvl3pPr marL="2142946" indent="-606246" defTabSz="642937">
              <a:spcBef>
                <a:spcPts val="4200"/>
              </a:spcBef>
              <a:buSzPct val="43000"/>
              <a:buBlip>
                <a:blip r:embed="rId3"/>
              </a:buBlip>
              <a:defRPr sz="50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3pPr>
            <a:lvl4pPr marL="2714446" indent="-606246" defTabSz="642937">
              <a:spcBef>
                <a:spcPts val="4200"/>
              </a:spcBef>
              <a:buSzPct val="43000"/>
              <a:buBlip>
                <a:blip r:embed="rId3"/>
              </a:buBlip>
              <a:defRPr sz="50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4pPr>
            <a:lvl5pPr marL="3298645" indent="-606245" defTabSz="642937">
              <a:spcBef>
                <a:spcPts val="4200"/>
              </a:spcBef>
              <a:buSzPct val="43000"/>
              <a:buBlip>
                <a:blip r:embed="rId3"/>
              </a:buBlip>
              <a:defRPr sz="50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/>
          <p:nvPr>
            <p:ph type="sldNum" sz="quarter" idx="2"/>
          </p:nvPr>
        </p:nvSpPr>
        <p:spPr>
          <a:xfrm>
            <a:off x="11970246" y="13040591"/>
            <a:ext cx="442189" cy="532534"/>
          </a:xfrm>
          <a:prstGeom prst="rect">
            <a:avLst/>
          </a:prstGeom>
        </p:spPr>
        <p:txBody>
          <a:bodyPr lIns="71437" tIns="71437" rIns="71437" bIns="71437"/>
          <a:lstStyle>
            <a:lvl1pPr defTabSz="642937">
              <a:defRPr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lose-up of a monarch caterpillar on a partially-eaten leaf"/>
          <p:cNvSpPr/>
          <p:nvPr>
            <p:ph type="pic" idx="21"/>
          </p:nvPr>
        </p:nvSpPr>
        <p:spPr>
          <a:xfrm>
            <a:off x="2247" y="-939800"/>
            <a:ext cx="24384005" cy="1682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3" name="Slide Number"/>
          <p:cNvSpPr txBox="1"/>
          <p:nvPr>
            <p:ph type="sldNum" sz="quarter" idx="2"/>
          </p:nvPr>
        </p:nvSpPr>
        <p:spPr>
          <a:xfrm>
            <a:off x="11936944" y="13008841"/>
            <a:ext cx="508351" cy="567459"/>
          </a:xfrm>
          <a:prstGeom prst="rect">
            <a:avLst/>
          </a:prstGeom>
        </p:spPr>
        <p:txBody>
          <a:bodyPr/>
          <a:lstStyle>
            <a:lvl1pPr defTabSz="647700">
              <a:defRPr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Number"/>
          <p:cNvSpPr txBox="1"/>
          <p:nvPr>
            <p:ph type="sldNum" sz="quarter" idx="2"/>
          </p:nvPr>
        </p:nvSpPr>
        <p:spPr>
          <a:xfrm>
            <a:off x="22496303" y="12753103"/>
            <a:ext cx="668497" cy="649447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motorcycl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motorcycle"/>
          <p:cNvSpPr/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Relationship Id="rId3" Type="http://schemas.openxmlformats.org/officeDocument/2006/relationships/image" Target="../media/image6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Relationship Id="rId3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Relationship Id="rId3" Type="http://schemas.openxmlformats.org/officeDocument/2006/relationships/image" Target="../media/image7.tif"/><Relationship Id="rId4" Type="http://schemas.openxmlformats.org/officeDocument/2006/relationships/image" Target="../media/image1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Relationship Id="rId3" Type="http://schemas.openxmlformats.org/officeDocument/2006/relationships/image" Target="../media/image7.tif"/><Relationship Id="rId4" Type="http://schemas.openxmlformats.org/officeDocument/2006/relationships/image" Target="../media/image1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Relationship Id="rId3" Type="http://schemas.openxmlformats.org/officeDocument/2006/relationships/image" Target="../media/image7.tif"/><Relationship Id="rId4" Type="http://schemas.openxmlformats.org/officeDocument/2006/relationships/image" Target="../media/image1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tif"/><Relationship Id="rId3" Type="http://schemas.openxmlformats.org/officeDocument/2006/relationships/image" Target="../media/image5.tif"/><Relationship Id="rId4" Type="http://schemas.openxmlformats.org/officeDocument/2006/relationships/image" Target="../media/image1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Relationship Id="rId3" Type="http://schemas.openxmlformats.org/officeDocument/2006/relationships/image" Target="../media/image17.png"/><Relationship Id="rId4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3" Type="http://schemas.openxmlformats.org/officeDocument/2006/relationships/image" Target="../media/image5.tif"/><Relationship Id="rId4" Type="http://schemas.openxmlformats.org/officeDocument/2006/relationships/image" Target="../media/image1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5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5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tif"/><Relationship Id="rId3" Type="http://schemas.openxmlformats.org/officeDocument/2006/relationships/hyperlink" Target="http://" TargetMode="External"/><Relationship Id="rId4" Type="http://schemas.openxmlformats.org/officeDocument/2006/relationships/hyperlink" Target="http://www.alexanderchurchofchrist.com" TargetMode="External"/><Relationship Id="rId5" Type="http://schemas.openxmlformats.org/officeDocument/2006/relationships/image" Target="../media/image3.tif"/><Relationship Id="rId6" Type="http://schemas.openxmlformats.org/officeDocument/2006/relationships/image" Target="../media/image4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5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5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5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Front view of a red motorcycle against a black background" descr="Front view of a red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3481" t="0" r="3481" b="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21174" y="280041"/>
            <a:ext cx="15941652" cy="26318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14300" dir="5400000">
              <a:srgbClr val="000000"/>
            </a:outerShdw>
          </a:effectLst>
        </p:spPr>
      </p:pic>
      <p:pic>
        <p:nvPicPr>
          <p:cNvPr id="23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9882" y="1707514"/>
            <a:ext cx="23584236" cy="57623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95300" dist="203200" dir="2388334">
              <a:srgbClr val="000000"/>
            </a:outerShdw>
          </a:effectLst>
        </p:spPr>
      </p:pic>
      <p:sp>
        <p:nvSpPr>
          <p:cNvPr id="232" name="1 Peter 1:13–17; 2:9–10; Titus 2:11–14; 2 Corinthians 6:17–7:1; Romans 12:1–2"/>
          <p:cNvSpPr txBox="1"/>
          <p:nvPr/>
        </p:nvSpPr>
        <p:spPr>
          <a:xfrm>
            <a:off x="464613" y="12457685"/>
            <a:ext cx="23454774" cy="8963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642937">
              <a:lnSpc>
                <a:spcPct val="100000"/>
              </a:lnSpc>
              <a:spcBef>
                <a:spcPts val="0"/>
              </a:spcBef>
              <a:defRPr sz="5700">
                <a:solidFill>
                  <a:srgbClr val="FFFFFF"/>
                </a:solidFill>
                <a:effectLst>
                  <a:outerShdw sx="100000" sy="100000" kx="0" ky="0" algn="b" rotWithShape="0" blurRad="50800" dist="63500" dir="1773807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1 Peter 1:13–17; 2:9–10; Titus 2:11–14; 2 Corinthians 6:17–7:1; Romans 12:1–2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HE DISTINCTIVE STANDARD"/>
          <p:cNvSpPr txBox="1"/>
          <p:nvPr/>
        </p:nvSpPr>
        <p:spPr>
          <a:xfrm>
            <a:off x="-78223" y="2855793"/>
            <a:ext cx="24540446" cy="1270001"/>
          </a:xfrm>
          <a:prstGeom prst="rect">
            <a:avLst/>
          </a:prstGeom>
          <a:gradFill>
            <a:gsLst>
              <a:gs pos="0">
                <a:srgbClr val="5E5E5E"/>
              </a:gs>
              <a:gs pos="100000">
                <a:srgbClr val="0096F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93700" dist="227513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1700"/>
              </a:spcBef>
              <a:defRPr b="1" sz="77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DISTINCTIVE STANDARD</a:t>
            </a:r>
          </a:p>
        </p:txBody>
      </p:sp>
      <p:pic>
        <p:nvPicPr>
          <p:cNvPr id="260" name="Layer.tiff" descr="Layer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1527"/>
            <a:ext cx="24384001" cy="2796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Layer.tiff" descr="Layer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884253"/>
            <a:ext cx="24384001" cy="10568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HE DISTINCTIVE STANDARD"/>
          <p:cNvSpPr txBox="1"/>
          <p:nvPr/>
        </p:nvSpPr>
        <p:spPr>
          <a:xfrm>
            <a:off x="-78223" y="2855793"/>
            <a:ext cx="24540446" cy="1270001"/>
          </a:xfrm>
          <a:prstGeom prst="rect">
            <a:avLst/>
          </a:prstGeom>
          <a:gradFill>
            <a:gsLst>
              <a:gs pos="0">
                <a:srgbClr val="5E5E5E"/>
              </a:gs>
              <a:gs pos="100000">
                <a:srgbClr val="0096F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93700" dist="227513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1700"/>
              </a:spcBef>
              <a:defRPr b="1" sz="77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DISTINCTIVE STANDARD</a:t>
            </a:r>
          </a:p>
        </p:txBody>
      </p:sp>
      <p:pic>
        <p:nvPicPr>
          <p:cNvPr id="264" name="Layer.tiff" descr="Layer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1527"/>
            <a:ext cx="24384001" cy="2796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534769_203177206495093_572494912_n.tiff" descr="534769_203177206495093_572494912_n.tiff"/>
          <p:cNvPicPr>
            <a:picLocks noChangeAspect="1"/>
          </p:cNvPicPr>
          <p:nvPr/>
        </p:nvPicPr>
        <p:blipFill>
          <a:blip r:embed="rId3">
            <a:extLst/>
          </a:blip>
          <a:srcRect l="0" t="6808" r="0" b="15915"/>
          <a:stretch>
            <a:fillRect/>
          </a:stretch>
        </p:blipFill>
        <p:spPr>
          <a:xfrm>
            <a:off x="8736837" y="4781349"/>
            <a:ext cx="15365227" cy="8311557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Proverbs 14:12 (NKJV)…"/>
          <p:cNvSpPr txBox="1"/>
          <p:nvPr/>
        </p:nvSpPr>
        <p:spPr>
          <a:xfrm>
            <a:off x="409797" y="4607958"/>
            <a:ext cx="8022074" cy="9033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8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Proverbs 14:12 (NKJV)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8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12</a:t>
            </a:r>
            <a:r>
              <a:t> There is a way </a:t>
            </a:r>
            <a:r>
              <a:rPr i="1"/>
              <a:t>that seems</a:t>
            </a:r>
            <a:r>
              <a:t> right to a man, But its end </a:t>
            </a:r>
            <a:r>
              <a:rPr i="1"/>
              <a:t>is</a:t>
            </a:r>
            <a:r>
              <a:t> the way of death.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HE DISTINCTIVE STANDARD"/>
          <p:cNvSpPr txBox="1"/>
          <p:nvPr/>
        </p:nvSpPr>
        <p:spPr>
          <a:xfrm>
            <a:off x="-78223" y="2855793"/>
            <a:ext cx="24540446" cy="1270001"/>
          </a:xfrm>
          <a:prstGeom prst="rect">
            <a:avLst/>
          </a:prstGeom>
          <a:gradFill>
            <a:gsLst>
              <a:gs pos="0">
                <a:srgbClr val="5E5E5E"/>
              </a:gs>
              <a:gs pos="100000">
                <a:srgbClr val="0096F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93700" dist="227513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1700"/>
              </a:spcBef>
              <a:defRPr b="1" sz="77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DISTINCTIVE STANDARD</a:t>
            </a:r>
          </a:p>
        </p:txBody>
      </p:sp>
      <p:pic>
        <p:nvPicPr>
          <p:cNvPr id="269" name="Layer.tiff" descr="Layer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1527"/>
            <a:ext cx="24384001" cy="2796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534769_203177206495093_572494912_n.tiff" descr="534769_203177206495093_572494912_n.tiff"/>
          <p:cNvPicPr>
            <a:picLocks noChangeAspect="1"/>
          </p:cNvPicPr>
          <p:nvPr/>
        </p:nvPicPr>
        <p:blipFill>
          <a:blip r:embed="rId3">
            <a:extLst/>
          </a:blip>
          <a:srcRect l="0" t="6808" r="0" b="15915"/>
          <a:stretch>
            <a:fillRect/>
          </a:stretch>
        </p:blipFill>
        <p:spPr>
          <a:xfrm>
            <a:off x="8736837" y="4781349"/>
            <a:ext cx="15365227" cy="8311557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Jeremiah 10:23 (NKJV)…"/>
          <p:cNvSpPr txBox="1"/>
          <p:nvPr/>
        </p:nvSpPr>
        <p:spPr>
          <a:xfrm>
            <a:off x="409797" y="4607958"/>
            <a:ext cx="8022074" cy="7898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8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Jeremiah 10:23 (NKJV)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7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23</a:t>
            </a:r>
            <a:r>
              <a:t> O Lord, I know the way of man </a:t>
            </a:r>
            <a:r>
              <a:rPr i="1"/>
              <a:t>is</a:t>
            </a:r>
            <a:r>
              <a:t> not in himself; </a:t>
            </a:r>
            <a:r>
              <a:rPr i="1"/>
              <a:t>It is</a:t>
            </a:r>
            <a:r>
              <a:t> not in man who walks to direct his own steps.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HE DISTINCTIVE STANDARD"/>
          <p:cNvSpPr txBox="1"/>
          <p:nvPr/>
        </p:nvSpPr>
        <p:spPr>
          <a:xfrm>
            <a:off x="-78223" y="2855793"/>
            <a:ext cx="24540446" cy="1270001"/>
          </a:xfrm>
          <a:prstGeom prst="rect">
            <a:avLst/>
          </a:prstGeom>
          <a:gradFill>
            <a:gsLst>
              <a:gs pos="0">
                <a:srgbClr val="5E5E5E"/>
              </a:gs>
              <a:gs pos="100000">
                <a:srgbClr val="0096F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93700" dist="227513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1700"/>
              </a:spcBef>
              <a:defRPr b="1" sz="77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DISTINCTIVE STANDARD</a:t>
            </a:r>
          </a:p>
        </p:txBody>
      </p:sp>
      <p:pic>
        <p:nvPicPr>
          <p:cNvPr id="274" name="Layer.tiff" descr="Layer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1527"/>
            <a:ext cx="24384001" cy="2796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7" name="Image"/>
          <p:cNvGrpSpPr/>
          <p:nvPr/>
        </p:nvGrpSpPr>
        <p:grpSpPr>
          <a:xfrm>
            <a:off x="154213" y="4402575"/>
            <a:ext cx="5771903" cy="9449552"/>
            <a:chOff x="0" y="0"/>
            <a:chExt cx="5771901" cy="9449551"/>
          </a:xfrm>
        </p:grpSpPr>
        <p:pic>
          <p:nvPicPr>
            <p:cNvPr id="27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316" t="0" r="17619" b="0"/>
            <a:stretch>
              <a:fillRect/>
            </a:stretch>
          </p:blipFill>
          <p:spPr>
            <a:xfrm>
              <a:off x="215900" y="139699"/>
              <a:ext cx="5340102" cy="88907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5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5771903" cy="9449553"/>
            </a:xfrm>
            <a:prstGeom prst="rect">
              <a:avLst/>
            </a:prstGeom>
            <a:effectLst/>
          </p:spPr>
        </p:pic>
      </p:grpSp>
      <p:sp>
        <p:nvSpPr>
          <p:cNvPr id="278" name="2 Timothy 1:13 (NKJV)…"/>
          <p:cNvSpPr txBox="1"/>
          <p:nvPr/>
        </p:nvSpPr>
        <p:spPr>
          <a:xfrm>
            <a:off x="6133974" y="4796651"/>
            <a:ext cx="17793887" cy="866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b="1" sz="7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 Timothy 1:13 (NKJV)</a:t>
            </a:r>
          </a:p>
          <a:p>
            <a:pPr algn="ctr" defTabSz="457200">
              <a:lnSpc>
                <a:spcPct val="100000"/>
              </a:lnSpc>
              <a:spcBef>
                <a:spcPts val="2200"/>
              </a:spcBef>
              <a:defRPr sz="6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13</a:t>
            </a:r>
            <a:r>
              <a:t> Hold fast the pattern of sound words which you have heard from me, in faith and love which are in Christ Jesus. 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b="1" sz="7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Titus 1:9 (NKJV)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6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9</a:t>
            </a:r>
            <a:r>
              <a:t> holding fast the faithful word as he has been taught, that he may be able, by sound doctrine, both to exhort and convict those who contradict.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HE DISTINCTIVE STANDARD"/>
          <p:cNvSpPr txBox="1"/>
          <p:nvPr/>
        </p:nvSpPr>
        <p:spPr>
          <a:xfrm>
            <a:off x="-78223" y="2855793"/>
            <a:ext cx="24540446" cy="1270001"/>
          </a:xfrm>
          <a:prstGeom prst="rect">
            <a:avLst/>
          </a:prstGeom>
          <a:gradFill>
            <a:gsLst>
              <a:gs pos="0">
                <a:srgbClr val="5E5E5E"/>
              </a:gs>
              <a:gs pos="100000">
                <a:srgbClr val="0096F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93700" dist="227513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1700"/>
              </a:spcBef>
              <a:defRPr b="1" sz="77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DISTINCTIVE STANDARD</a:t>
            </a:r>
          </a:p>
        </p:txBody>
      </p:sp>
      <p:pic>
        <p:nvPicPr>
          <p:cNvPr id="281" name="Layer.tiff" descr="Layer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1527"/>
            <a:ext cx="24384001" cy="2796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S12_Blueprints.tiff" descr="S12_Blueprints.tiff"/>
          <p:cNvPicPr>
            <a:picLocks noChangeAspect="1"/>
          </p:cNvPicPr>
          <p:nvPr/>
        </p:nvPicPr>
        <p:blipFill>
          <a:blip r:embed="rId3">
            <a:extLst/>
          </a:blip>
          <a:srcRect l="23343" t="452" r="23343" b="50"/>
          <a:stretch>
            <a:fillRect/>
          </a:stretch>
        </p:blipFill>
        <p:spPr>
          <a:xfrm>
            <a:off x="748709" y="4502278"/>
            <a:ext cx="6263468" cy="7785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2460000">
              <a:srgbClr val="000000"/>
            </a:outerShdw>
          </a:effectLst>
        </p:spPr>
      </p:pic>
      <p:pic>
        <p:nvPicPr>
          <p:cNvPr id="283" name="seed.tiff" descr="seed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67623" y="4502278"/>
            <a:ext cx="7785101" cy="7785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2460000">
              <a:srgbClr val="000000"/>
            </a:outerShdw>
          </a:effectLst>
        </p:spPr>
      </p:pic>
      <p:pic>
        <p:nvPicPr>
          <p:cNvPr id="284" name="light-unto-my-path.tiff" descr="light-unto-my-path.tiff"/>
          <p:cNvPicPr>
            <a:picLocks noChangeAspect="1"/>
          </p:cNvPicPr>
          <p:nvPr/>
        </p:nvPicPr>
        <p:blipFill>
          <a:blip r:embed="rId5">
            <a:extLst/>
          </a:blip>
          <a:srcRect l="4627" t="55" r="28416" b="397"/>
          <a:stretch>
            <a:fillRect/>
          </a:stretch>
        </p:blipFill>
        <p:spPr>
          <a:xfrm>
            <a:off x="16965012" y="4502278"/>
            <a:ext cx="6670416" cy="7785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2460000">
              <a:srgbClr val="000000"/>
            </a:outerShdw>
          </a:effectLst>
        </p:spPr>
      </p:pic>
      <p:sp>
        <p:nvSpPr>
          <p:cNvPr id="285" name="2 Timothy 1:13"/>
          <p:cNvSpPr txBox="1"/>
          <p:nvPr/>
        </p:nvSpPr>
        <p:spPr>
          <a:xfrm>
            <a:off x="748709" y="12490496"/>
            <a:ext cx="6263482" cy="1028701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642937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BB9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2 Timothy 1:13</a:t>
            </a:r>
          </a:p>
        </p:txBody>
      </p:sp>
      <p:sp>
        <p:nvSpPr>
          <p:cNvPr id="286" name="Luke 8:11-15"/>
          <p:cNvSpPr txBox="1"/>
          <p:nvPr/>
        </p:nvSpPr>
        <p:spPr>
          <a:xfrm>
            <a:off x="8406135" y="12490496"/>
            <a:ext cx="7785101" cy="1028701"/>
          </a:xfrm>
          <a:prstGeom prst="rect">
            <a:avLst/>
          </a:prstGeom>
          <a:solidFill>
            <a:schemeClr val="accent4">
              <a:hueOff val="-97363"/>
              <a:satOff val="5290"/>
              <a:lumOff val="-1671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642937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BB9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Luke 8:11-15</a:t>
            </a:r>
          </a:p>
        </p:txBody>
      </p:sp>
      <p:sp>
        <p:nvSpPr>
          <p:cNvPr id="287" name="Psalm 119:105"/>
          <p:cNvSpPr txBox="1"/>
          <p:nvPr/>
        </p:nvSpPr>
        <p:spPr>
          <a:xfrm>
            <a:off x="16996762" y="12458746"/>
            <a:ext cx="6606779" cy="1092201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642937">
              <a:lnSpc>
                <a:spcPct val="100000"/>
              </a:lnSpc>
              <a:spcBef>
                <a:spcPts val="0"/>
              </a:spcBef>
              <a:defRPr sz="6000">
                <a:solidFill>
                  <a:srgbClr val="000000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Psalm 119:105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HE DISTINCTIVE STANDARD"/>
          <p:cNvSpPr txBox="1"/>
          <p:nvPr/>
        </p:nvSpPr>
        <p:spPr>
          <a:xfrm>
            <a:off x="-78223" y="2855793"/>
            <a:ext cx="24540446" cy="1270001"/>
          </a:xfrm>
          <a:prstGeom prst="rect">
            <a:avLst/>
          </a:prstGeom>
          <a:gradFill>
            <a:gsLst>
              <a:gs pos="0">
                <a:srgbClr val="5E5E5E"/>
              </a:gs>
              <a:gs pos="100000">
                <a:srgbClr val="0096F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93700" dist="227513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1700"/>
              </a:spcBef>
              <a:defRPr b="1" sz="77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DISTINCTIVE STANDARD</a:t>
            </a:r>
          </a:p>
        </p:txBody>
      </p:sp>
      <p:pic>
        <p:nvPicPr>
          <p:cNvPr id="290" name="Layer.tiff" descr="Layer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1527"/>
            <a:ext cx="24384001" cy="2796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" name="Image"/>
          <p:cNvGrpSpPr/>
          <p:nvPr/>
        </p:nvGrpSpPr>
        <p:grpSpPr>
          <a:xfrm>
            <a:off x="154213" y="4402575"/>
            <a:ext cx="5771903" cy="9449552"/>
            <a:chOff x="0" y="0"/>
            <a:chExt cx="5771901" cy="9449551"/>
          </a:xfrm>
        </p:grpSpPr>
        <p:pic>
          <p:nvPicPr>
            <p:cNvPr id="29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316" t="0" r="17619" b="0"/>
            <a:stretch>
              <a:fillRect/>
            </a:stretch>
          </p:blipFill>
          <p:spPr>
            <a:xfrm>
              <a:off x="215900" y="139699"/>
              <a:ext cx="5340102" cy="88907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1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5771903" cy="9449553"/>
            </a:xfrm>
            <a:prstGeom prst="rect">
              <a:avLst/>
            </a:prstGeom>
            <a:effectLst/>
          </p:spPr>
        </p:pic>
      </p:grpSp>
      <p:sp>
        <p:nvSpPr>
          <p:cNvPr id="294" name="2 Timothy 3:14–17 (NKJV)…"/>
          <p:cNvSpPr txBox="1"/>
          <p:nvPr/>
        </p:nvSpPr>
        <p:spPr>
          <a:xfrm>
            <a:off x="5847430" y="4841459"/>
            <a:ext cx="18286114" cy="864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b="1" sz="7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 Timothy 3:14–17 (NKJV)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6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14</a:t>
            </a:r>
            <a:r>
              <a:t> But you must continue in the things which you have learned and been assured of, knowing from whom you have learned </a:t>
            </a:r>
            <a:r>
              <a:rPr i="1"/>
              <a:t>them,</a:t>
            </a:r>
            <a:r>
              <a:t> </a:t>
            </a:r>
            <a:r>
              <a:rPr baseline="31999"/>
              <a:t>15</a:t>
            </a:r>
            <a:r>
              <a:t> and that from childhood you have known the Holy Scriptures, which are able to make you wise for salvation through faith which is in Christ Jesus.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HE DISTINCTIVE STANDARD"/>
          <p:cNvSpPr txBox="1"/>
          <p:nvPr/>
        </p:nvSpPr>
        <p:spPr>
          <a:xfrm>
            <a:off x="-78223" y="2855793"/>
            <a:ext cx="24540446" cy="1270001"/>
          </a:xfrm>
          <a:prstGeom prst="rect">
            <a:avLst/>
          </a:prstGeom>
          <a:gradFill>
            <a:gsLst>
              <a:gs pos="0">
                <a:srgbClr val="5E5E5E"/>
              </a:gs>
              <a:gs pos="100000">
                <a:srgbClr val="0096F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93700" dist="227513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1700"/>
              </a:spcBef>
              <a:defRPr b="1" sz="77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DISTINCTIVE STANDARD</a:t>
            </a:r>
          </a:p>
        </p:txBody>
      </p:sp>
      <p:pic>
        <p:nvPicPr>
          <p:cNvPr id="297" name="Layer.tiff" descr="Layer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1527"/>
            <a:ext cx="24384001" cy="2796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0" name="Image"/>
          <p:cNvGrpSpPr/>
          <p:nvPr/>
        </p:nvGrpSpPr>
        <p:grpSpPr>
          <a:xfrm>
            <a:off x="154213" y="4402575"/>
            <a:ext cx="5771903" cy="9449552"/>
            <a:chOff x="0" y="0"/>
            <a:chExt cx="5771901" cy="9449551"/>
          </a:xfrm>
        </p:grpSpPr>
        <p:pic>
          <p:nvPicPr>
            <p:cNvPr id="29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316" t="0" r="17619" b="0"/>
            <a:stretch>
              <a:fillRect/>
            </a:stretch>
          </p:blipFill>
          <p:spPr>
            <a:xfrm>
              <a:off x="215900" y="139699"/>
              <a:ext cx="5340102" cy="88907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8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5771903" cy="9449553"/>
            </a:xfrm>
            <a:prstGeom prst="rect">
              <a:avLst/>
            </a:prstGeom>
            <a:effectLst/>
          </p:spPr>
        </p:pic>
      </p:grpSp>
      <p:sp>
        <p:nvSpPr>
          <p:cNvPr id="301" name="2 Timothy 3:14–17 (NKJV)…"/>
          <p:cNvSpPr txBox="1"/>
          <p:nvPr/>
        </p:nvSpPr>
        <p:spPr>
          <a:xfrm>
            <a:off x="5847430" y="4841459"/>
            <a:ext cx="18286114" cy="828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b="1" sz="7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 Timothy 3:14–17 (NKJV)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7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16</a:t>
            </a:r>
            <a:r>
              <a:t> All Scripture </a:t>
            </a:r>
            <a:r>
              <a:rPr i="1"/>
              <a:t>is</a:t>
            </a:r>
            <a:r>
              <a:t> given by inspiration of God, and </a:t>
            </a:r>
            <a:r>
              <a:rPr i="1"/>
              <a:t>is</a:t>
            </a:r>
            <a:r>
              <a:t> profitable for doctrine, for reproof, for correction, for instruction in righteousness, </a:t>
            </a:r>
            <a:r>
              <a:rPr baseline="31999"/>
              <a:t>17</a:t>
            </a:r>
            <a:r>
              <a:t> that the man of God may be complete, thoroughly equipped for every good work.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HE DISTINCTIVE STANDARD"/>
          <p:cNvSpPr txBox="1"/>
          <p:nvPr/>
        </p:nvSpPr>
        <p:spPr>
          <a:xfrm>
            <a:off x="-78223" y="2855793"/>
            <a:ext cx="24540446" cy="1270001"/>
          </a:xfrm>
          <a:prstGeom prst="rect">
            <a:avLst/>
          </a:prstGeom>
          <a:gradFill>
            <a:gsLst>
              <a:gs pos="0">
                <a:srgbClr val="5E5E5E"/>
              </a:gs>
              <a:gs pos="100000">
                <a:srgbClr val="0096F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93700" dist="227513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1700"/>
              </a:spcBef>
              <a:defRPr b="1" sz="77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DISTINCTIVE STANDARD</a:t>
            </a:r>
          </a:p>
        </p:txBody>
      </p:sp>
      <p:pic>
        <p:nvPicPr>
          <p:cNvPr id="304" name="Layer.tiff" descr="Layer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1527"/>
            <a:ext cx="24384001" cy="2796239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We cannot know the mind of God except through revelation…"/>
          <p:cNvSpPr txBox="1"/>
          <p:nvPr/>
        </p:nvSpPr>
        <p:spPr>
          <a:xfrm>
            <a:off x="431074" y="4976819"/>
            <a:ext cx="7632599" cy="6159501"/>
          </a:xfrm>
          <a:prstGeom prst="rect">
            <a:avLst/>
          </a:prstGeom>
          <a:gradFill>
            <a:gsLst>
              <a:gs pos="0">
                <a:srgbClr val="941100"/>
              </a:gs>
              <a:gs pos="100000">
                <a:srgbClr val="941100">
                  <a:alpha val="34515"/>
                </a:srgbClr>
              </a:gs>
            </a:gsLst>
            <a:lin ang="16200000"/>
          </a:gradFill>
          <a:ln w="381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016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 defTabSz="1285875">
              <a:lnSpc>
                <a:spcPct val="100000"/>
              </a:lnSpc>
              <a:spcBef>
                <a:spcPts val="1200"/>
              </a:spcBef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325990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 cannot know the mind of God except through revelation </a:t>
            </a:r>
          </a:p>
          <a:p>
            <a:pPr algn="ctr" defTabSz="1285875">
              <a:lnSpc>
                <a:spcPct val="100000"/>
              </a:lnSpc>
              <a:spcBef>
                <a:spcPts val="1200"/>
              </a:spcBef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63500" dir="325990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1 Cor 2:10, 11,14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1285875">
              <a:lnSpc>
                <a:spcPct val="100000"/>
              </a:lnSpc>
              <a:spcBef>
                <a:spcPts val="1200"/>
              </a:spcBef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63500" dir="325990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Eph 3:3-5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1285875">
              <a:lnSpc>
                <a:spcPct val="100000"/>
              </a:lnSpc>
              <a:spcBef>
                <a:spcPts val="1200"/>
              </a:spcBef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63500" dir="325990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Isaiah 55:8,9</a:t>
            </a:r>
          </a:p>
        </p:txBody>
      </p:sp>
      <p:sp>
        <p:nvSpPr>
          <p:cNvPr id="306" name="God has revealed everything He wants us to know &amp; do –…"/>
          <p:cNvSpPr txBox="1"/>
          <p:nvPr/>
        </p:nvSpPr>
        <p:spPr>
          <a:xfrm>
            <a:off x="16316410" y="4974866"/>
            <a:ext cx="7636516" cy="6163407"/>
          </a:xfrm>
          <a:prstGeom prst="rect">
            <a:avLst/>
          </a:prstGeom>
          <a:gradFill>
            <a:gsLst>
              <a:gs pos="0">
                <a:srgbClr val="005493">
                  <a:alpha val="56412"/>
                </a:srgbClr>
              </a:gs>
              <a:gs pos="100000">
                <a:srgbClr val="424242">
                  <a:alpha val="80306"/>
                </a:srgbClr>
              </a:gs>
            </a:gsLst>
            <a:lin ang="16200000"/>
          </a:gradFill>
          <a:ln w="381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016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 defTabSz="1285875">
              <a:lnSpc>
                <a:spcPct val="100000"/>
              </a:lnSpc>
              <a:spcBef>
                <a:spcPts val="1200"/>
              </a:spcBef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50800" dist="63500" dir="325990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God has revealed everything He wants us to know &amp; do – </a:t>
            </a:r>
          </a:p>
          <a:p>
            <a:pPr algn="ctr" defTabSz="1285875">
              <a:lnSpc>
                <a:spcPct val="100000"/>
              </a:lnSpc>
              <a:spcBef>
                <a:spcPts val="1200"/>
              </a:spcBef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63500" dir="325990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2 Pet 1:3;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1285875">
              <a:lnSpc>
                <a:spcPct val="100000"/>
              </a:lnSpc>
              <a:spcBef>
                <a:spcPts val="1200"/>
              </a:spcBef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63500" dir="325990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2 Tim 3:16,17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1285875">
              <a:lnSpc>
                <a:spcPct val="100000"/>
              </a:lnSpc>
              <a:spcBef>
                <a:spcPts val="1200"/>
              </a:spcBef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63500" dir="3259903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Jude 3</a:t>
            </a:r>
          </a:p>
        </p:txBody>
      </p:sp>
      <p:sp>
        <p:nvSpPr>
          <p:cNvPr id="307" name="Walking by faith means walking by what God has said…"/>
          <p:cNvSpPr/>
          <p:nvPr/>
        </p:nvSpPr>
        <p:spPr>
          <a:xfrm>
            <a:off x="-38583" y="11620068"/>
            <a:ext cx="24461165" cy="1941211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ctr" defTabSz="1285875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C79"/>
                </a:solidFill>
                <a:effectLst>
                  <a:outerShdw sx="100000" sy="100000" kx="0" ky="0" algn="b" rotWithShape="0" blurRad="63500" dist="63500" dir="2931536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Walking by faith means walking by what God has said</a:t>
            </a:r>
          </a:p>
          <a:p>
            <a:pPr algn="ctr" defTabSz="1285875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C79"/>
                </a:solidFill>
                <a:effectLst>
                  <a:outerShdw sx="100000" sy="100000" kx="0" ky="0" algn="b" rotWithShape="0" blurRad="63500" dist="63500" dir="293153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b="1">
                <a:latin typeface="Times New Roman"/>
                <a:ea typeface="Times New Roman"/>
                <a:cs typeface="Times New Roman"/>
                <a:sym typeface="Times New Roman"/>
              </a:rPr>
              <a:t>2 Cor. 5:7; 1 Cor. 4:6; Gal. 1:6-9</a:t>
            </a:r>
          </a:p>
        </p:txBody>
      </p:sp>
      <p:grpSp>
        <p:nvGrpSpPr>
          <p:cNvPr id="311" name="Group"/>
          <p:cNvGrpSpPr/>
          <p:nvPr/>
        </p:nvGrpSpPr>
        <p:grpSpPr>
          <a:xfrm>
            <a:off x="7787313" y="4360195"/>
            <a:ext cx="8809375" cy="7392749"/>
            <a:chOff x="0" y="0"/>
            <a:chExt cx="8809374" cy="7392747"/>
          </a:xfrm>
        </p:grpSpPr>
        <p:sp>
          <p:nvSpPr>
            <p:cNvPr id="308" name="Double Arrow"/>
            <p:cNvSpPr/>
            <p:nvPr/>
          </p:nvSpPr>
          <p:spPr>
            <a:xfrm>
              <a:off x="0" y="0"/>
              <a:ext cx="8809375" cy="7392748"/>
            </a:xfrm>
            <a:prstGeom prst="leftRightArrow">
              <a:avLst>
                <a:gd name="adj1" fmla="val 72953"/>
                <a:gd name="adj2" fmla="val 13530"/>
              </a:avLst>
            </a:prstGeom>
            <a:solidFill>
              <a:srgbClr val="FFFFFF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03200" dist="101600" dir="246000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09" name="ROMANS 10:17"/>
            <p:cNvSpPr txBox="1"/>
            <p:nvPr/>
          </p:nvSpPr>
          <p:spPr>
            <a:xfrm>
              <a:off x="766802" y="5061028"/>
              <a:ext cx="7275770" cy="875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 defTabSz="1285875">
                <a:lnSpc>
                  <a:spcPct val="100000"/>
                </a:lnSpc>
                <a:spcBef>
                  <a:spcPts val="0"/>
                </a:spcBef>
                <a:defRPr b="1" sz="5900">
                  <a:solidFill>
                    <a:srgbClr val="720C04"/>
                  </a:solidFill>
                  <a:effectLst>
                    <a:outerShdw sx="100000" sy="100000" kx="0" ky="0" algn="b" rotWithShape="0" blurRad="63500" dist="0" dir="3600000">
                      <a:srgbClr val="000000">
                        <a:alpha val="7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>
                <a:defRPr>
                  <a:effectLst/>
                </a:defRPr>
              </a:pPr>
              <a:r>
                <a:rPr>
                  <a:effectLst>
                    <a:outerShdw sx="100000" sy="100000" kx="0" ky="0" algn="b" rotWithShape="0" blurRad="63500" dist="0" dir="3600000">
                      <a:srgbClr val="000000">
                        <a:alpha val="70000"/>
                      </a:srgbClr>
                    </a:outerShdw>
                  </a:effectLst>
                </a:rPr>
                <a:t>ROMANS 10:17</a:t>
              </a:r>
            </a:p>
          </p:txBody>
        </p:sp>
        <p:sp>
          <p:nvSpPr>
            <p:cNvPr id="310" name="Faith comes by hearing the word of CHRIST"/>
            <p:cNvSpPr txBox="1"/>
            <p:nvPr/>
          </p:nvSpPr>
          <p:spPr>
            <a:xfrm>
              <a:off x="588388" y="1456471"/>
              <a:ext cx="7632598" cy="3636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 defTabSz="1285875">
                <a:lnSpc>
                  <a:spcPct val="100000"/>
                </a:lnSpc>
                <a:spcBef>
                  <a:spcPts val="0"/>
                </a:spcBef>
                <a:defRPr b="1" sz="7700">
                  <a:solidFill>
                    <a:srgbClr val="000000"/>
                  </a:solidFill>
                  <a:effectLst>
                    <a:outerShdw sx="100000" sy="100000" kx="0" ky="0" algn="b" rotWithShape="0" blurRad="63500" dist="0" dir="3600000">
                      <a:srgbClr val="000000">
                        <a:alpha val="70000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>
                <a:defRPr>
                  <a:effectLst/>
                </a:defRPr>
              </a:pPr>
              <a:r>
                <a:rPr>
                  <a:effectLst>
                    <a:outerShdw sx="100000" sy="100000" kx="0" ky="0" algn="b" rotWithShape="0" blurRad="63500" dist="0" dir="3600000">
                      <a:srgbClr val="000000">
                        <a:alpha val="70000"/>
                      </a:srgbClr>
                    </a:outerShdw>
                  </a:effectLst>
                </a:rPr>
                <a:t>Faith comes by hearing the word of CHRIST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Front view of a red Ducati motorcycle against a black background" descr="Front view of a red Ducati motorcycle against a black background"/>
          <p:cNvPicPr>
            <a:picLocks noChangeAspect="1"/>
          </p:cNvPicPr>
          <p:nvPr/>
        </p:nvPicPr>
        <p:blipFill>
          <a:blip r:embed="rId2">
            <a:extLst/>
          </a:blip>
          <a:srcRect l="0" t="5000" r="0" b="500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THE WORD OF GOD IS THE STANDARD BY WHICH OUR EVERY WORD AND DEED IS TO BE MEASURED."/>
          <p:cNvSpPr txBox="1"/>
          <p:nvPr/>
        </p:nvSpPr>
        <p:spPr>
          <a:xfrm>
            <a:off x="1897135" y="4825999"/>
            <a:ext cx="20589730" cy="406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8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WORD OF GOD IS THE STANDARD BY WHICH OUR EVERY WORD AND DEED IS TO BE MEASURED.</a:t>
            </a:r>
          </a:p>
        </p:txBody>
      </p:sp>
      <p:sp>
        <p:nvSpPr>
          <p:cNvPr id="315" name="THE DISTINCTIVE STANDARD"/>
          <p:cNvSpPr txBox="1"/>
          <p:nvPr/>
        </p:nvSpPr>
        <p:spPr>
          <a:xfrm>
            <a:off x="-78223" y="2855793"/>
            <a:ext cx="24540446" cy="1270001"/>
          </a:xfrm>
          <a:prstGeom prst="rect">
            <a:avLst/>
          </a:prstGeom>
          <a:gradFill>
            <a:gsLst>
              <a:gs pos="0">
                <a:srgbClr val="5E5E5E"/>
              </a:gs>
              <a:gs pos="100000">
                <a:srgbClr val="0096FF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93700" dist="227513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1700"/>
              </a:spcBef>
              <a:defRPr b="1" sz="77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DISTINCTIVE STANDARD</a:t>
            </a:r>
          </a:p>
        </p:txBody>
      </p:sp>
      <p:pic>
        <p:nvPicPr>
          <p:cNvPr id="316" name="Layer.tiff" descr="Layer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61527"/>
            <a:ext cx="24384001" cy="2796239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ORGANIZATION"/>
          <p:cNvSpPr txBox="1"/>
          <p:nvPr/>
        </p:nvSpPr>
        <p:spPr>
          <a:xfrm>
            <a:off x="238307" y="9590206"/>
            <a:ext cx="5397501" cy="9271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1700"/>
              </a:spcBef>
              <a:defRPr b="1" sz="54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solidFill>
                  <a:srgbClr val="FFFFFF"/>
                </a:solidFill>
              </a:defRPr>
            </a:pPr>
            <a:r>
              <a:rPr b="1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ORGANIZATION</a:t>
            </a:r>
          </a:p>
        </p:txBody>
      </p:sp>
      <p:sp>
        <p:nvSpPr>
          <p:cNvPr id="318" name="IDENTITY"/>
          <p:cNvSpPr txBox="1"/>
          <p:nvPr/>
        </p:nvSpPr>
        <p:spPr>
          <a:xfrm>
            <a:off x="5727998" y="9590206"/>
            <a:ext cx="4101077" cy="9271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170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IDENTITY</a:t>
            </a:r>
          </a:p>
        </p:txBody>
      </p:sp>
      <p:sp>
        <p:nvSpPr>
          <p:cNvPr id="319" name="SOTERIOLOGY"/>
          <p:cNvSpPr txBox="1"/>
          <p:nvPr/>
        </p:nvSpPr>
        <p:spPr>
          <a:xfrm>
            <a:off x="9921264" y="9590206"/>
            <a:ext cx="5397501" cy="927101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170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SOTERIOLOGY</a:t>
            </a:r>
          </a:p>
        </p:txBody>
      </p:sp>
      <p:sp>
        <p:nvSpPr>
          <p:cNvPr id="320" name="WORSHIP"/>
          <p:cNvSpPr txBox="1"/>
          <p:nvPr/>
        </p:nvSpPr>
        <p:spPr>
          <a:xfrm>
            <a:off x="15410955" y="9590206"/>
            <a:ext cx="4101077" cy="927101"/>
          </a:xfrm>
          <a:prstGeom prst="rect">
            <a:avLst/>
          </a:prstGeom>
          <a:solidFill>
            <a:srgbClr val="008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170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WORSHIP</a:t>
            </a:r>
          </a:p>
        </p:txBody>
      </p:sp>
      <p:pic>
        <p:nvPicPr>
          <p:cNvPr id="321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56393" y="6456849"/>
            <a:ext cx="5996731" cy="8152838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WORK"/>
          <p:cNvSpPr txBox="1"/>
          <p:nvPr/>
        </p:nvSpPr>
        <p:spPr>
          <a:xfrm>
            <a:off x="19604220" y="9590206"/>
            <a:ext cx="4101077" cy="927101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170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WORK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Layer.tiff" descr="Layer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1527"/>
            <a:ext cx="24384001" cy="2796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138" y="4021994"/>
            <a:ext cx="6665657" cy="9602295"/>
          </a:xfrm>
          <a:prstGeom prst="rect">
            <a:avLst/>
          </a:prstGeom>
        </p:spPr>
      </p:pic>
      <p:sp>
        <p:nvSpPr>
          <p:cNvPr id="326" name="THE DISTINCTIVE PREACHING"/>
          <p:cNvSpPr txBox="1"/>
          <p:nvPr/>
        </p:nvSpPr>
        <p:spPr>
          <a:xfrm>
            <a:off x="-78223" y="2855793"/>
            <a:ext cx="24540446" cy="1270001"/>
          </a:xfrm>
          <a:prstGeom prst="rect">
            <a:avLst/>
          </a:prstGeom>
          <a:solidFill>
            <a:schemeClr val="accent1">
              <a:satOff val="-5995"/>
              <a:lumOff val="-11002"/>
            </a:schemeClr>
          </a:solidFill>
          <a:ln w="12700">
            <a:miter lim="400000"/>
          </a:ln>
          <a:effectLst>
            <a:outerShdw sx="100000" sy="100000" kx="0" ky="0" algn="b" rotWithShape="0" blurRad="393700" dist="227513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1700"/>
              </a:spcBef>
              <a:defRPr b="1" sz="77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DISTINCTIVE PREACHING</a:t>
            </a:r>
          </a:p>
        </p:txBody>
      </p:sp>
      <p:sp>
        <p:nvSpPr>
          <p:cNvPr id="327" name="In stressing the importance of distinctiveness, we are referring NOT to style, but to substance (Acts 18:24; 1 Cor. 1:17; 2:1; 2 Cor. 10:10; 11:6; 1  Cor. 3:5-9).…"/>
          <p:cNvSpPr txBox="1"/>
          <p:nvPr/>
        </p:nvSpPr>
        <p:spPr>
          <a:xfrm>
            <a:off x="7024071" y="4513077"/>
            <a:ext cx="16898490" cy="9070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1143000" indent="-1143000" defTabSz="821531">
              <a:lnSpc>
                <a:spcPct val="100000"/>
              </a:lnSpc>
              <a:spcBef>
                <a:spcPts val="1500"/>
              </a:spcBef>
              <a:buSzPct val="70000"/>
              <a:buBlip>
                <a:blip r:embed="rId4"/>
              </a:buBlip>
              <a:defRPr sz="7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In stressing the importance of distinctiveness, we are referring NOT to style, but to substance (Acts 18:24; 1 Cor. 1:17; 2:1; 2 Cor. 10:10; 11:6; 1  Cor. 3:5-9).</a:t>
            </a:r>
          </a:p>
          <a:p>
            <a:pPr marL="1143000" indent="-1143000" defTabSz="821531">
              <a:lnSpc>
                <a:spcPct val="100000"/>
              </a:lnSpc>
              <a:spcBef>
                <a:spcPts val="1500"/>
              </a:spcBef>
              <a:buSzPct val="70000"/>
              <a:buBlip>
                <a:blip r:embed="rId4"/>
              </a:buBlip>
              <a:defRPr sz="7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Gospel preachers are to proclaim the word of God (2 Tim 4:2; Acts 20:20; </a:t>
            </a:r>
            <a:br/>
            <a:r>
              <a:t>1 Peter 4:11)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1 Peter 2:9–10 (NKJV)…"/>
          <p:cNvSpPr txBox="1"/>
          <p:nvPr/>
        </p:nvSpPr>
        <p:spPr>
          <a:xfrm>
            <a:off x="351845" y="442912"/>
            <a:ext cx="23680309" cy="128301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b="1" sz="9900">
                <a:solidFill>
                  <a:srgbClr val="FFFFFF"/>
                </a:solidFill>
                <a:effectLst>
                  <a:outerShdw sx="100000" sy="100000" kx="0" ky="0" algn="b" rotWithShape="0" blurRad="50800" dist="63500" dir="1773807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1 Peter 2:9–10 (NKJV)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9200">
                <a:solidFill>
                  <a:srgbClr val="FFFFFF"/>
                </a:solidFill>
                <a:effectLst>
                  <a:outerShdw sx="100000" sy="100000" kx="0" ky="0" algn="b" rotWithShape="0" blurRad="50800" dist="63500" dir="1773807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9</a:t>
            </a:r>
            <a:r>
              <a:t> But you </a:t>
            </a:r>
            <a:r>
              <a:rPr i="1"/>
              <a:t>are</a:t>
            </a:r>
            <a:r>
              <a:t> a chosen generation, a royal priesthood, a holy nation, His own special people, that you may proclaim the praises of Him who called you out of darkness into His marvelous light; </a:t>
            </a:r>
            <a:r>
              <a:rPr baseline="31999"/>
              <a:t>10</a:t>
            </a:r>
            <a:r>
              <a:t> who once </a:t>
            </a:r>
            <a:r>
              <a:rPr i="1"/>
              <a:t>were</a:t>
            </a:r>
            <a:r>
              <a:t> not a people but </a:t>
            </a:r>
            <a:r>
              <a:rPr i="1"/>
              <a:t>are</a:t>
            </a:r>
            <a:r>
              <a:t> now the people of God, who had not obtained mercy but now have obtained mercy.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reaching &amp; teaching must be clear, precise, understandable, unambiguous, and unmistakably rooted in the Word of God (1 Cor. 14:6-12, esp. vv. 7-8; Jer. 6:16-19; Ezek. 3:16-19).…"/>
          <p:cNvSpPr txBox="1"/>
          <p:nvPr/>
        </p:nvSpPr>
        <p:spPr>
          <a:xfrm>
            <a:off x="7024071" y="4865503"/>
            <a:ext cx="16898490" cy="791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1143000" indent="-1143000" defTabSz="821531">
              <a:lnSpc>
                <a:spcPct val="100000"/>
              </a:lnSpc>
              <a:spcBef>
                <a:spcPts val="2400"/>
              </a:spcBef>
              <a:buSzPct val="70000"/>
              <a:buBlip>
                <a:blip r:embed="rId2"/>
              </a:buBlip>
              <a:defRPr sz="7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Preaching &amp; teaching must be clear, precise, understandable, unambiguous, and unmistakably rooted in the Word of God (1 Cor. 14:6-12, esp. vv. 7-8; Jer. 6:16-19; Ezek. 3:16-19).</a:t>
            </a:r>
          </a:p>
          <a:p>
            <a:pPr marL="1143000" indent="-1143000" defTabSz="821531">
              <a:lnSpc>
                <a:spcPct val="100000"/>
              </a:lnSpc>
              <a:spcBef>
                <a:spcPts val="2400"/>
              </a:spcBef>
              <a:buSzPct val="70000"/>
              <a:buBlip>
                <a:blip r:embed="rId2"/>
              </a:buBlip>
              <a:defRPr sz="7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TRUTH must be spoken in LOVE (Eph 4:15; 1 Cor. 8:1; Acts 8:4)</a:t>
            </a:r>
          </a:p>
        </p:txBody>
      </p:sp>
      <p:pic>
        <p:nvPicPr>
          <p:cNvPr id="330" name="Layer.tiff" descr="Layer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61527"/>
            <a:ext cx="24384001" cy="2796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138" y="4021994"/>
            <a:ext cx="6665657" cy="9602295"/>
          </a:xfrm>
          <a:prstGeom prst="rect">
            <a:avLst/>
          </a:prstGeom>
        </p:spPr>
      </p:pic>
      <p:sp>
        <p:nvSpPr>
          <p:cNvPr id="332" name="THE DISTINCTIVE PREACHING"/>
          <p:cNvSpPr txBox="1"/>
          <p:nvPr/>
        </p:nvSpPr>
        <p:spPr>
          <a:xfrm>
            <a:off x="-78223" y="2855793"/>
            <a:ext cx="24540446" cy="1270001"/>
          </a:xfrm>
          <a:prstGeom prst="rect">
            <a:avLst/>
          </a:prstGeom>
          <a:solidFill>
            <a:schemeClr val="accent1">
              <a:satOff val="-5995"/>
              <a:lumOff val="-11002"/>
            </a:schemeClr>
          </a:solidFill>
          <a:ln w="12700">
            <a:miter lim="400000"/>
          </a:ln>
          <a:effectLst>
            <a:outerShdw sx="100000" sy="100000" kx="0" ky="0" algn="b" rotWithShape="0" blurRad="393700" dist="227513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1700"/>
              </a:spcBef>
              <a:defRPr b="1" sz="77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DISTINCTIVE PREACHING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097" y="2705663"/>
            <a:ext cx="6583886" cy="10833087"/>
          </a:xfrm>
          <a:prstGeom prst="rect">
            <a:avLst/>
          </a:prstGeom>
        </p:spPr>
      </p:pic>
      <p:sp>
        <p:nvSpPr>
          <p:cNvPr id="335" name="As the chosen people of God, we are to be DIFFERENT (1 Pet 1:13-16; 2:9-12; 2 Cor. 6:14-7:1; Titus 2:11-14).…"/>
          <p:cNvSpPr txBox="1"/>
          <p:nvPr/>
        </p:nvSpPr>
        <p:spPr>
          <a:xfrm>
            <a:off x="7250058" y="2735818"/>
            <a:ext cx="16898490" cy="1058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1142999" indent="-1142999" defTabSz="821531">
              <a:lnSpc>
                <a:spcPct val="10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6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As the chosen people of God, we are to be DIFFERENT (1 Pet 1:13-16; 2:9-12; 2 Cor. 6:14-7:1; Titus 2:11-14).</a:t>
            </a:r>
          </a:p>
          <a:p>
            <a:pPr marL="1142999" indent="-1142999" defTabSz="821531">
              <a:lnSpc>
                <a:spcPct val="10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6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are not to be “conformed” by the world in our thinking, teaching or deeds (Rom. 12:1,2; Col. 2:8,9; Eph 2:2).</a:t>
            </a:r>
          </a:p>
          <a:p>
            <a:pPr marL="1142999" indent="-1142999" defTabSz="821531">
              <a:lnSpc>
                <a:spcPct val="10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6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Our distinctiveness comes from following God’s pattern, obeying His word, transforming our minds and deeds to be in harmony with God’s will (Rom 12:1,2; John 15:3; 17:17; 1 Pet 1:13-17).</a:t>
            </a:r>
          </a:p>
        </p:txBody>
      </p:sp>
      <p:pic>
        <p:nvPicPr>
          <p:cNvPr id="336" name="Layer.tiff" descr="Layer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61527"/>
            <a:ext cx="24384001" cy="2796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097" y="2705663"/>
            <a:ext cx="6583886" cy="10833087"/>
          </a:xfrm>
          <a:prstGeom prst="rect">
            <a:avLst/>
          </a:prstGeom>
        </p:spPr>
      </p:pic>
      <p:sp>
        <p:nvSpPr>
          <p:cNvPr id="339" name="Have you purified your souls in obeying the truth? (1 Pet 1:22, Acts 2:38)…"/>
          <p:cNvSpPr txBox="1"/>
          <p:nvPr/>
        </p:nvSpPr>
        <p:spPr>
          <a:xfrm>
            <a:off x="7250058" y="2945368"/>
            <a:ext cx="16898490" cy="10353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1143000" indent="-1143000" defTabSz="821531">
              <a:lnSpc>
                <a:spcPct val="100000"/>
              </a:lnSpc>
              <a:spcBef>
                <a:spcPts val="3300"/>
              </a:spcBef>
              <a:buSzPct val="70000"/>
              <a:buBlip>
                <a:blip r:embed="rId3"/>
              </a:buBlip>
              <a:defRPr sz="6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Have you purified your souls in obeying the truth? (1 Pet 1:22, Acts 2:38)</a:t>
            </a:r>
          </a:p>
          <a:p>
            <a:pPr marL="1143000" indent="-1143000" defTabSz="821531">
              <a:lnSpc>
                <a:spcPct val="100000"/>
              </a:lnSpc>
              <a:spcBef>
                <a:spcPts val="3300"/>
              </a:spcBef>
              <a:buSzPct val="70000"/>
              <a:buBlip>
                <a:blip r:embed="rId3"/>
              </a:buBlip>
              <a:defRPr sz="6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Are you living a holy life in service to God? (Rom 12:1,2; Eph 4:21-24)</a:t>
            </a:r>
          </a:p>
          <a:p>
            <a:pPr marL="1143000" indent="-1143000" defTabSz="821531">
              <a:lnSpc>
                <a:spcPct val="100000"/>
              </a:lnSpc>
              <a:spcBef>
                <a:spcPts val="3300"/>
              </a:spcBef>
              <a:buSzPct val="70000"/>
              <a:buBlip>
                <a:blip r:embed="rId3"/>
              </a:buBlip>
              <a:defRPr sz="6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If the answer to either of these questions is no — receive the cleansing the blood of Christ provides, and begin living your life for Jesus, who died for you (Romans 6:3-19; Colossians 2:12,13; 3:1,2)</a:t>
            </a:r>
          </a:p>
        </p:txBody>
      </p:sp>
      <p:pic>
        <p:nvPicPr>
          <p:cNvPr id="340" name="Layer.tiff" descr="Layer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61527"/>
            <a:ext cx="24384001" cy="2796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Front view of a red motorcycle against a black background" descr="Front view of a red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9798" r="0" b="522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44" name="Charts by Don McClain…"/>
          <p:cNvSpPr/>
          <p:nvPr/>
        </p:nvSpPr>
        <p:spPr>
          <a:xfrm>
            <a:off x="316381" y="6899165"/>
            <a:ext cx="24384001" cy="4222365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16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sz="58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Preached March 22, 2020</a:t>
            </a:r>
            <a:r>
              <a:t> </a:t>
            </a:r>
            <a:r>
              <a:t>Alexander church of Christ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501-568-1062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Prepared using Keynote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Email –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More Keynote, PPT &amp; Audio Sermons: </a:t>
            </a:r>
            <a:r>
              <a:rPr u="sng">
                <a:hlinkClick r:id="rId4" invalidUrl="" action="" tgtFrame="" tooltip="" history="1" highlightClick="0" endSnd="0"/>
              </a:rPr>
              <a:t>www.alexanderchurchofchrist.com</a:t>
            </a:r>
            <a:r>
              <a:t> </a:t>
            </a:r>
          </a:p>
        </p:txBody>
      </p:sp>
      <p:sp>
        <p:nvSpPr>
          <p:cNvPr id="345" name="Rounded Rectangle"/>
          <p:cNvSpPr/>
          <p:nvPr/>
        </p:nvSpPr>
        <p:spPr>
          <a:xfrm>
            <a:off x="2521933" y="166547"/>
            <a:ext cx="19340134" cy="2499856"/>
          </a:xfrm>
          <a:prstGeom prst="roundRect">
            <a:avLst>
              <a:gd name="adj" fmla="val 20068"/>
            </a:avLst>
          </a:prstGeom>
          <a:gradFill>
            <a:gsLst>
              <a:gs pos="0">
                <a:srgbClr val="76D6FF">
                  <a:alpha val="20441"/>
                </a:srgbClr>
              </a:gs>
              <a:gs pos="100000">
                <a:srgbClr val="005493">
                  <a:alpha val="66172"/>
                </a:srgbClr>
              </a:gs>
            </a:gsLst>
            <a:lin ang="5400000"/>
          </a:gradFill>
          <a:ln w="63500">
            <a:solidFill>
              <a:srgbClr val="FFFFFF"/>
            </a:solidFill>
            <a:miter lim="400000"/>
          </a:ln>
          <a:effectLst>
            <a:outerShdw sx="100000" sy="100000" kx="0" ky="0" algn="b" rotWithShape="0" blurRad="88900" dist="63500" dir="2388334">
              <a:srgbClr val="000000"/>
            </a:outerShdw>
          </a:effectLst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</a:defRPr>
            </a:pPr>
          </a:p>
        </p:txBody>
      </p:sp>
      <p:grpSp>
        <p:nvGrpSpPr>
          <p:cNvPr id="348" name="Group"/>
          <p:cNvGrpSpPr/>
          <p:nvPr/>
        </p:nvGrpSpPr>
        <p:grpSpPr>
          <a:xfrm>
            <a:off x="3281067" y="-95351"/>
            <a:ext cx="18454630" cy="2445002"/>
            <a:chOff x="0" y="0"/>
            <a:chExt cx="18454628" cy="2445000"/>
          </a:xfrm>
        </p:grpSpPr>
        <p:pic>
          <p:nvPicPr>
            <p:cNvPr id="346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575491"/>
              <a:ext cx="7954254" cy="129401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88900" dist="114300" dir="5400000">
                <a:srgbClr val="000000"/>
              </a:outerShdw>
            </a:effectLst>
          </p:spPr>
        </p:pic>
        <p:pic>
          <p:nvPicPr>
            <p:cNvPr id="347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824211" y="0"/>
              <a:ext cx="10630418" cy="24450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495300" dist="203200" dir="2388334">
                <a:srgbClr val="000000"/>
              </a:outerShdw>
            </a:effectLst>
          </p:spPr>
        </p:pic>
      </p:grpSp>
      <p:sp>
        <p:nvSpPr>
          <p:cNvPr id="349" name="as He who called you is holy, you also be holy in all your conduct"/>
          <p:cNvSpPr txBox="1"/>
          <p:nvPr/>
        </p:nvSpPr>
        <p:spPr>
          <a:xfrm>
            <a:off x="3322490" y="1953648"/>
            <a:ext cx="17739020" cy="5432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642937">
              <a:lnSpc>
                <a:spcPct val="80000"/>
              </a:lnSpc>
              <a:spcBef>
                <a:spcPts val="0"/>
              </a:spcBef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1773807">
                    <a:srgbClr val="000000"/>
                  </a:outerShdw>
                </a:effectLst>
                <a:latin typeface="Perpetua Titling MT Light"/>
                <a:ea typeface="Perpetua Titling MT Light"/>
                <a:cs typeface="Perpetua Titling MT Light"/>
                <a:sym typeface="Perpetua Titling MT Light"/>
              </a:defRPr>
            </a:pPr>
            <a:r>
              <a:t>as He who called you </a:t>
            </a:r>
            <a:r>
              <a:t>is</a:t>
            </a:r>
            <a:r>
              <a:t> holy, you also be holy in all </a:t>
            </a:r>
            <a:r>
              <a:t>your</a:t>
            </a:r>
            <a:r>
              <a:t> conduct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300_HQ_Stunning_Wallpapers-5.jpg_elephant-bleu-2560x1600.tiff" descr="300_HQ_Stunning_Wallpapers-5.jpg_elephant-bleu-2560x1600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6790"/>
            <a:ext cx="24384125" cy="1376958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1 Peter 2:4–12 (NKJV)…"/>
          <p:cNvSpPr txBox="1"/>
          <p:nvPr/>
        </p:nvSpPr>
        <p:spPr>
          <a:xfrm>
            <a:off x="404990" y="218053"/>
            <a:ext cx="23574019" cy="12700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06641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b="1" sz="9900">
                <a:solidFill>
                  <a:srgbClr val="FFFFFF"/>
                </a:solidFill>
                <a:effectLst>
                  <a:outerShdw sx="100000" sy="100000" kx="0" ky="0" algn="b" rotWithShape="0" blurRad="50800" dist="63500" dir="2792889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1 Peter 2:4–12 (NKJV)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8100">
                <a:solidFill>
                  <a:srgbClr val="FFFFFF"/>
                </a:solidFill>
                <a:effectLst>
                  <a:outerShdw sx="100000" sy="100000" kx="0" ky="0" algn="b" rotWithShape="0" blurRad="50800" dist="63500" dir="2792889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4</a:t>
            </a:r>
            <a:r>
              <a:t> Coming to Him </a:t>
            </a:r>
            <a:r>
              <a:rPr i="1"/>
              <a:t>as to</a:t>
            </a:r>
            <a:r>
              <a:t> a living stone, rejected indeed by men, but chosen by God </a:t>
            </a:r>
            <a:r>
              <a:rPr i="1"/>
              <a:t>and</a:t>
            </a:r>
            <a:r>
              <a:t> precious, </a:t>
            </a:r>
            <a:r>
              <a:rPr baseline="31999"/>
              <a:t>5</a:t>
            </a:r>
            <a:r>
              <a:t> you also, as living stones, are being built up a spiritual house, a holy priesthood, to offer up spiritual sacrifices acceptable to God through Jesus Christ. </a:t>
            </a:r>
            <a:r>
              <a:rPr baseline="31999"/>
              <a:t>6</a:t>
            </a:r>
            <a:r>
              <a:t> Therefore it is also contained in the Scripture, “</a:t>
            </a:r>
            <a:r>
              <a:rPr i="1"/>
              <a:t>Behold, I lay in Zion</a:t>
            </a:r>
            <a:r>
              <a:t> </a:t>
            </a:r>
            <a:r>
              <a:rPr i="1"/>
              <a:t>A chief cornerstone, elect, precious</a:t>
            </a:r>
            <a:r>
              <a:t>, </a:t>
            </a:r>
            <a:r>
              <a:rPr i="1"/>
              <a:t>And he who believes on Him will by no means be put to shame</a:t>
            </a:r>
            <a:r>
              <a:t>.”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300_HQ_Stunning_Wallpapers-5.jpg_elephant-bleu-2560x1600.tiff" descr="300_HQ_Stunning_Wallpapers-5.jpg_elephant-bleu-2560x1600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6790"/>
            <a:ext cx="24384125" cy="13769580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1 Peter 2:4–12 (NKJV)…"/>
          <p:cNvSpPr txBox="1"/>
          <p:nvPr/>
        </p:nvSpPr>
        <p:spPr>
          <a:xfrm>
            <a:off x="404990" y="218053"/>
            <a:ext cx="23574019" cy="13296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06641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b="1" sz="9900">
                <a:solidFill>
                  <a:srgbClr val="FFFFFF"/>
                </a:solidFill>
                <a:effectLst>
                  <a:outerShdw sx="100000" sy="100000" kx="0" ky="0" algn="b" rotWithShape="0" blurRad="50800" dist="63500" dir="2792889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1 Peter 2:4–12 (NKJV)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7700">
                <a:solidFill>
                  <a:srgbClr val="FFFFFF"/>
                </a:solidFill>
                <a:effectLst>
                  <a:outerShdw sx="100000" sy="100000" kx="0" ky="0" algn="b" rotWithShape="0" blurRad="50800" dist="63500" dir="2792889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7</a:t>
            </a:r>
            <a:r>
              <a:t> Therefore, to you who believe, </a:t>
            </a:r>
            <a:r>
              <a:rPr i="1"/>
              <a:t>He is</a:t>
            </a:r>
            <a:r>
              <a:t> precious; but to those who are disobedient, </a:t>
            </a:r>
            <a:r>
              <a:rPr i="1"/>
              <a:t>“The stone which the builders rejected</a:t>
            </a:r>
            <a:r>
              <a:t> </a:t>
            </a:r>
            <a:r>
              <a:rPr i="1"/>
              <a:t>Has become the chief cornerstone,”</a:t>
            </a:r>
            <a:r>
              <a:t> </a:t>
            </a:r>
            <a:r>
              <a:rPr baseline="31999"/>
              <a:t>8</a:t>
            </a:r>
            <a:r>
              <a:t> and </a:t>
            </a:r>
            <a:r>
              <a:rPr i="1"/>
              <a:t>“A stone of stumbling</a:t>
            </a:r>
            <a:r>
              <a:t> </a:t>
            </a:r>
            <a:r>
              <a:rPr i="1"/>
              <a:t>And a rock of offense.”</a:t>
            </a:r>
            <a:r>
              <a:t> They stumble, being disobedient to the word, to which they also were appointed. </a:t>
            </a:r>
            <a:r>
              <a:rPr baseline="31999"/>
              <a:t>9</a:t>
            </a:r>
            <a:r>
              <a:t> But you </a:t>
            </a:r>
            <a:r>
              <a:rPr i="1"/>
              <a:t>are</a:t>
            </a:r>
            <a:r>
              <a:t> a chosen generation, a royal priesthood, a holy nation, His own special people, that you may proclaim the praises of Him who called you out of darkness into His marvelous light;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300_HQ_Stunning_Wallpapers-5.jpg_elephant-bleu-2560x1600.tiff" descr="300_HQ_Stunning_Wallpapers-5.jpg_elephant-bleu-2560x1600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6790"/>
            <a:ext cx="24384125" cy="13769580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1 Peter 2:4–12 (NKJV)…"/>
          <p:cNvSpPr txBox="1"/>
          <p:nvPr/>
        </p:nvSpPr>
        <p:spPr>
          <a:xfrm>
            <a:off x="404990" y="218053"/>
            <a:ext cx="23574019" cy="1315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06641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b="1" sz="9900">
                <a:solidFill>
                  <a:srgbClr val="FFFFFF"/>
                </a:solidFill>
                <a:effectLst>
                  <a:outerShdw sx="100000" sy="100000" kx="0" ky="0" algn="b" rotWithShape="0" blurRad="50800" dist="63500" dir="2792889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1 Peter 2:4–12 (NKJV)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8400">
                <a:solidFill>
                  <a:srgbClr val="FFFFFF"/>
                </a:solidFill>
                <a:effectLst>
                  <a:outerShdw sx="100000" sy="100000" kx="0" ky="0" algn="b" rotWithShape="0" blurRad="50800" dist="63500" dir="2792889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10</a:t>
            </a:r>
            <a:r>
              <a:t> who once </a:t>
            </a:r>
            <a:r>
              <a:rPr i="1"/>
              <a:t>were</a:t>
            </a:r>
            <a:r>
              <a:t> not a people but </a:t>
            </a:r>
            <a:r>
              <a:rPr i="1"/>
              <a:t>are</a:t>
            </a:r>
            <a:r>
              <a:t> now the people of God, who had not obtained mercy but now have obtained mercy. </a:t>
            </a:r>
            <a:r>
              <a:rPr baseline="31999"/>
              <a:t>11</a:t>
            </a:r>
            <a:r>
              <a:t> Beloved, I beg </a:t>
            </a:r>
            <a:r>
              <a:rPr i="1"/>
              <a:t>you</a:t>
            </a:r>
            <a:r>
              <a:t> as sojourners and pilgrims, abstain from fleshly lusts which war against the soul, </a:t>
            </a:r>
            <a:r>
              <a:rPr baseline="31999"/>
              <a:t>12</a:t>
            </a:r>
            <a:r>
              <a:t> having your conduct honorable among the Gentiles, that when they speak against you as evildoers, they may, by </a:t>
            </a:r>
            <a:r>
              <a:rPr i="1"/>
              <a:t>your</a:t>
            </a:r>
            <a:r>
              <a:t> good works which they observe, glorify God in the day of visitation.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us 2:11–14 (NKJV)…"/>
          <p:cNvSpPr txBox="1"/>
          <p:nvPr/>
        </p:nvSpPr>
        <p:spPr>
          <a:xfrm>
            <a:off x="351845" y="442912"/>
            <a:ext cx="23680309" cy="125126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b="1" sz="9900">
                <a:solidFill>
                  <a:srgbClr val="FFFFFF"/>
                </a:solidFill>
                <a:effectLst>
                  <a:outerShdw sx="100000" sy="100000" kx="0" ky="0" algn="b" rotWithShape="0" blurRad="50800" dist="63500" dir="1773807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Titus 2:11–14 (NKJV) 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7900">
                <a:solidFill>
                  <a:srgbClr val="FFFFFF"/>
                </a:solidFill>
                <a:effectLst>
                  <a:outerShdw sx="100000" sy="100000" kx="0" ky="0" algn="b" rotWithShape="0" blurRad="50800" dist="63500" dir="1773807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11</a:t>
            </a:r>
            <a:r>
              <a:t> For the grace of God that brings salvation has appeared to all men, </a:t>
            </a:r>
            <a:r>
              <a:rPr baseline="31999"/>
              <a:t>12</a:t>
            </a:r>
            <a:r>
              <a:t> teaching us that, denying ungodliness and worldly lusts, we should live soberly, righteously, and godly in the present age, </a:t>
            </a:r>
            <a:r>
              <a:rPr baseline="31999"/>
              <a:t>13</a:t>
            </a:r>
            <a:r>
              <a:t> looking for the blessed hope and glorious appearing of our great God and Savior Jesus Christ, </a:t>
            </a:r>
            <a:r>
              <a:rPr baseline="31999"/>
              <a:t>14</a:t>
            </a:r>
            <a:r>
              <a:t> who gave Himself for us, that He might redeem us from every lawless deed and purify for Himself </a:t>
            </a:r>
            <a:r>
              <a:rPr i="1"/>
              <a:t>His</a:t>
            </a:r>
            <a:r>
              <a:t> own special people, zealous for good works.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2 Corinthians 6:17–7:1 (NKJV)…"/>
          <p:cNvSpPr txBox="1"/>
          <p:nvPr/>
        </p:nvSpPr>
        <p:spPr>
          <a:xfrm>
            <a:off x="351845" y="442912"/>
            <a:ext cx="23680309" cy="119157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b="1" sz="9900">
                <a:solidFill>
                  <a:srgbClr val="FFFFFF"/>
                </a:solidFill>
                <a:effectLst>
                  <a:outerShdw sx="100000" sy="100000" kx="0" ky="0" algn="b" rotWithShape="0" blurRad="50800" dist="63500" dir="1773807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2 Corinthians 6:17–7:1 (NKJV) 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8400">
                <a:solidFill>
                  <a:srgbClr val="FFFFFF"/>
                </a:solidFill>
                <a:effectLst>
                  <a:outerShdw sx="100000" sy="100000" kx="0" ky="0" algn="b" rotWithShape="0" blurRad="50800" dist="63500" dir="1773807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17</a:t>
            </a:r>
            <a:r>
              <a:t> Therefore </a:t>
            </a:r>
            <a:r>
              <a:rPr i="1"/>
              <a:t>“Come out from among them</a:t>
            </a:r>
            <a:r>
              <a:t> </a:t>
            </a:r>
            <a:r>
              <a:rPr i="1"/>
              <a:t>And be separate, says the Lord</a:t>
            </a:r>
            <a:r>
              <a:t>. </a:t>
            </a:r>
            <a:r>
              <a:rPr i="1"/>
              <a:t>Do not touch what is unclean,</a:t>
            </a:r>
            <a:r>
              <a:t> </a:t>
            </a:r>
            <a:r>
              <a:rPr i="1"/>
              <a:t>And I will receive you.”</a:t>
            </a:r>
            <a:r>
              <a:t> </a:t>
            </a:r>
            <a:r>
              <a:rPr baseline="31999"/>
              <a:t>18</a:t>
            </a:r>
            <a:r>
              <a:t> </a:t>
            </a:r>
            <a:r>
              <a:rPr i="1"/>
              <a:t>“I</a:t>
            </a:r>
            <a:r>
              <a:t> </a:t>
            </a:r>
            <a:r>
              <a:rPr i="1"/>
              <a:t>will be a Father to you,</a:t>
            </a:r>
            <a:r>
              <a:t> </a:t>
            </a:r>
            <a:r>
              <a:rPr i="1"/>
              <a:t>And you shall be My</a:t>
            </a:r>
            <a:r>
              <a:t> </a:t>
            </a:r>
            <a:r>
              <a:rPr i="1"/>
              <a:t>sons and daughters,</a:t>
            </a:r>
            <a:r>
              <a:t> </a:t>
            </a:r>
            <a:r>
              <a:rPr i="1"/>
              <a:t>Says the Lord Almighty.”</a:t>
            </a:r>
            <a:r>
              <a:t> </a:t>
            </a:r>
            <a:r>
              <a:rPr baseline="31999"/>
              <a:t>1</a:t>
            </a:r>
            <a:r>
              <a:t> Therefore, having these promises, beloved, let us cleanse ourselves from all filthiness of the flesh and spirit, perfecting holiness in the fear of God.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omans 12:1–2 (NKJV)…"/>
          <p:cNvSpPr txBox="1"/>
          <p:nvPr/>
        </p:nvSpPr>
        <p:spPr>
          <a:xfrm>
            <a:off x="351845" y="442912"/>
            <a:ext cx="23680309" cy="125253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b="1" sz="9900">
                <a:solidFill>
                  <a:srgbClr val="FFFFFF"/>
                </a:solidFill>
                <a:effectLst>
                  <a:outerShdw sx="100000" sy="100000" kx="0" ky="0" algn="b" rotWithShape="0" blurRad="50800" dist="63500" dir="1773807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Romans 12:1–2 (NKJV) 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8900">
                <a:solidFill>
                  <a:srgbClr val="FFFFFF"/>
                </a:solidFill>
                <a:effectLst>
                  <a:outerShdw sx="100000" sy="100000" kx="0" ky="0" algn="b" rotWithShape="0" blurRad="50800" dist="63500" dir="1773807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1</a:t>
            </a:r>
            <a:r>
              <a:t> I beseech you therefore, brethren, by the mercies of God, that you present your bodies a living sacrifice, holy, acceptable to God, </a:t>
            </a:r>
            <a:r>
              <a:rPr i="1"/>
              <a:t>which is</a:t>
            </a:r>
            <a:r>
              <a:t> your reasonable service. </a:t>
            </a:r>
            <a:r>
              <a:rPr baseline="31999"/>
              <a:t>2</a:t>
            </a:r>
            <a:r>
              <a:t> And do not be conformed to this world, but be transformed by the renewing of your mind, that you may prove what </a:t>
            </a:r>
            <a:r>
              <a:rPr i="1"/>
              <a:t>is</a:t>
            </a:r>
            <a:r>
              <a:t> that good and acceptable and perfect will of God.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1 Peter 1:13–17 (NKJV)…"/>
          <p:cNvSpPr txBox="1"/>
          <p:nvPr/>
        </p:nvSpPr>
        <p:spPr>
          <a:xfrm>
            <a:off x="351845" y="442912"/>
            <a:ext cx="23680309" cy="129571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b="1" sz="9900">
                <a:solidFill>
                  <a:srgbClr val="FFFFFF"/>
                </a:solidFill>
                <a:effectLst>
                  <a:outerShdw sx="100000" sy="100000" kx="0" ky="0" algn="b" rotWithShape="0" blurRad="50800" dist="63500" dir="1773807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1 Peter 1:13–17 (NKJV) 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7400">
                <a:solidFill>
                  <a:srgbClr val="FFFFFF"/>
                </a:solidFill>
                <a:effectLst>
                  <a:outerShdw sx="100000" sy="100000" kx="0" ky="0" algn="b" rotWithShape="0" blurRad="50800" dist="63500" dir="1773807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13</a:t>
            </a:r>
            <a:r>
              <a:t> Therefore gird up the loins of your mind, be sober, and rest </a:t>
            </a:r>
            <a:r>
              <a:rPr i="1"/>
              <a:t>your</a:t>
            </a:r>
            <a:r>
              <a:t> hope fully upon the grace that is to be brought to you at the revelation of Jesus Christ; </a:t>
            </a:r>
            <a:r>
              <a:rPr baseline="31999"/>
              <a:t>14</a:t>
            </a:r>
            <a:r>
              <a:t> as obedient children, not conforming yourselves to the former lusts, </a:t>
            </a:r>
            <a:r>
              <a:rPr i="1"/>
              <a:t>as</a:t>
            </a:r>
            <a:r>
              <a:t> in your ignorance; </a:t>
            </a:r>
            <a:r>
              <a:rPr baseline="31999"/>
              <a:t>15</a:t>
            </a:r>
            <a:r>
              <a:t> but as He who called you </a:t>
            </a:r>
            <a:r>
              <a:rPr i="1"/>
              <a:t>is</a:t>
            </a:r>
            <a:r>
              <a:t> holy, you also be holy in all </a:t>
            </a:r>
            <a:r>
              <a:rPr i="1"/>
              <a:t>your</a:t>
            </a:r>
            <a:r>
              <a:t> conduct, </a:t>
            </a:r>
            <a:r>
              <a:rPr baseline="31999"/>
              <a:t>16</a:t>
            </a:r>
            <a:r>
              <a:t> because it is written, </a:t>
            </a:r>
            <a:r>
              <a:rPr i="1"/>
              <a:t>“Be holy, for I am holy.”</a:t>
            </a:r>
            <a:r>
              <a:t> </a:t>
            </a:r>
            <a:r>
              <a:rPr baseline="31999"/>
              <a:t>17</a:t>
            </a:r>
            <a:r>
              <a:t> And if you call on the Father, who without partiality judges according to each one’s work, conduct yourselves throughout the time of your stay </a:t>
            </a:r>
            <a:r>
              <a:rPr i="1"/>
              <a:t>here</a:t>
            </a:r>
            <a:r>
              <a:t> in fear.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097" y="2705663"/>
            <a:ext cx="6583886" cy="10833087"/>
          </a:xfrm>
          <a:prstGeom prst="rect">
            <a:avLst/>
          </a:prstGeom>
        </p:spPr>
      </p:pic>
      <p:sp>
        <p:nvSpPr>
          <p:cNvPr id="245" name="We are to be DIFFERENT (1 Pet 1:13-16; 2:9-12; 2 Cor. 6:14-7:1; Titus 2:11-14).…"/>
          <p:cNvSpPr txBox="1"/>
          <p:nvPr/>
        </p:nvSpPr>
        <p:spPr>
          <a:xfrm>
            <a:off x="7272656" y="2888218"/>
            <a:ext cx="16898491" cy="1046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1142999" indent="-1142999" defTabSz="821531">
              <a:lnSpc>
                <a:spcPct val="100000"/>
              </a:lnSpc>
              <a:spcBef>
                <a:spcPts val="3400"/>
              </a:spcBef>
              <a:buSzPct val="70000"/>
              <a:buBlip>
                <a:blip r:embed="rId3"/>
              </a:buBlip>
              <a:defRPr sz="6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are to be DIFFERENT (1 Pet 1:13-16; 2:9-12; 2 Cor. 6:14-7:1; Titus 2:11-14).</a:t>
            </a:r>
          </a:p>
          <a:p>
            <a:pPr marL="1142999" indent="-1142999" defTabSz="821531">
              <a:lnSpc>
                <a:spcPct val="100000"/>
              </a:lnSpc>
              <a:spcBef>
                <a:spcPts val="3400"/>
              </a:spcBef>
              <a:buSzPct val="70000"/>
              <a:buBlip>
                <a:blip r:embed="rId3"/>
              </a:buBlip>
              <a:defRPr sz="6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Not to be “conformed” but “transformed” (Rom. 12:1,2; Col. 2:8,9; Eph 2:2).</a:t>
            </a:r>
          </a:p>
          <a:p>
            <a:pPr marL="1142999" indent="-1142999" defTabSz="821531">
              <a:lnSpc>
                <a:spcPct val="100000"/>
              </a:lnSpc>
              <a:spcBef>
                <a:spcPts val="3400"/>
              </a:spcBef>
              <a:buSzPct val="70000"/>
              <a:buBlip>
                <a:blip r:embed="rId3"/>
              </a:buBlip>
              <a:defRPr sz="6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Affections should not be on “worldly” things, but the things of Jesus (1 John 2:15-17; Col. 3:1,2; James 4:4).</a:t>
            </a:r>
          </a:p>
          <a:p>
            <a:pPr marL="1142999" indent="-1142999" defTabSz="821531">
              <a:lnSpc>
                <a:spcPct val="100000"/>
              </a:lnSpc>
              <a:spcBef>
                <a:spcPts val="3400"/>
              </a:spcBef>
              <a:buSzPct val="70000"/>
              <a:buBlip>
                <a:blip r:embed="rId3"/>
              </a:buBlip>
              <a:defRPr sz="6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can only have one master at a time (Mat. 6:24; John 8:34).</a:t>
            </a:r>
          </a:p>
        </p:txBody>
      </p:sp>
      <p:pic>
        <p:nvPicPr>
          <p:cNvPr id="246" name="Layer.tiff" descr="Layer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61527"/>
            <a:ext cx="24384001" cy="2796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097" y="2705663"/>
            <a:ext cx="6583886" cy="10833087"/>
          </a:xfrm>
          <a:prstGeom prst="rect">
            <a:avLst/>
          </a:prstGeom>
        </p:spPr>
      </p:pic>
      <p:sp>
        <p:nvSpPr>
          <p:cNvPr id="249" name="Not a matter of being different just to be different (a thing is NOT wrong because the world or denomination does it).…"/>
          <p:cNvSpPr txBox="1"/>
          <p:nvPr/>
        </p:nvSpPr>
        <p:spPr>
          <a:xfrm>
            <a:off x="7046669" y="3694669"/>
            <a:ext cx="16898491" cy="885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1142999" indent="-1142999" defTabSz="821531">
              <a:lnSpc>
                <a:spcPct val="100000"/>
              </a:lnSpc>
              <a:spcBef>
                <a:spcPts val="2200"/>
              </a:spcBef>
              <a:buSzPct val="70000"/>
              <a:buBlip>
                <a:blip r:embed="rId3"/>
              </a:buBlip>
              <a:defRPr sz="6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Not a matter of being different just to be different (</a:t>
            </a:r>
            <a:r>
              <a:rPr i="1"/>
              <a:t>a thing is NOT wrong because the world or denomination does it</a:t>
            </a:r>
            <a:r>
              <a:t>).</a:t>
            </a:r>
          </a:p>
          <a:p>
            <a:pPr marL="1142999" indent="-1142999" defTabSz="821531">
              <a:lnSpc>
                <a:spcPct val="100000"/>
              </a:lnSpc>
              <a:spcBef>
                <a:spcPts val="2200"/>
              </a:spcBef>
              <a:buSzPct val="70000"/>
              <a:buBlip>
                <a:blip r:embed="rId3"/>
              </a:buBlip>
              <a:defRPr sz="6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Our distinctiveness is in following God’s pattern, obeying His word, transforming our minds, attitudes, and deeds to be in harmony with God’s will (Rom 12:1,2; John 15:3; 17:17; 1 Pet. 1:13-17)</a:t>
            </a:r>
          </a:p>
        </p:txBody>
      </p:sp>
      <p:pic>
        <p:nvPicPr>
          <p:cNvPr id="250" name="Layer.tiff" descr="Layer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61527"/>
            <a:ext cx="24384001" cy="2796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Screenshot 2026-03-21 at 10.21.32 AM.png" descr="Screenshot 2026-03-21 at 10.21.32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692" y="-129196"/>
            <a:ext cx="24403384" cy="13974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Layer.tiff" descr="Layer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61527"/>
            <a:ext cx="24384001" cy="2796239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The video claims that the “church” is in decline BECAUSE of ITS DISTINCTIVE TEACHINGS AND PRACTICES."/>
          <p:cNvSpPr/>
          <p:nvPr/>
        </p:nvSpPr>
        <p:spPr>
          <a:xfrm>
            <a:off x="1774852" y="2770812"/>
            <a:ext cx="20834296" cy="2372218"/>
          </a:xfrm>
          <a:prstGeom prst="roundRect">
            <a:avLst>
              <a:gd name="adj" fmla="val 23855"/>
            </a:avLst>
          </a:prstGeom>
          <a:solidFill>
            <a:srgbClr val="000000">
              <a:alpha val="5612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6600">
                <a:solidFill>
                  <a:srgbClr val="FFFFFF"/>
                </a:solidFill>
              </a:defRPr>
            </a:lvl1pPr>
          </a:lstStyle>
          <a:p>
            <a:pPr/>
            <a:r>
              <a:t>The video claims that the “church” is in decline BECAUSE of ITS DISTINCTIVE TEACHINGS AND PRACTICES.</a:t>
            </a:r>
          </a:p>
        </p:txBody>
      </p:sp>
      <p:sp>
        <p:nvSpPr>
          <p:cNvPr id="255" name="STANDARD: “Devoted to a Biblical pattern, … Opposed to all manmade traditions … No Creed but Christ, no book but the Bible”…"/>
          <p:cNvSpPr/>
          <p:nvPr/>
        </p:nvSpPr>
        <p:spPr>
          <a:xfrm>
            <a:off x="302007" y="5451084"/>
            <a:ext cx="23779986" cy="7786813"/>
          </a:xfrm>
          <a:prstGeom prst="roundRect">
            <a:avLst>
              <a:gd name="adj" fmla="val 12932"/>
            </a:avLst>
          </a:prstGeom>
          <a:solidFill>
            <a:srgbClr val="000000">
              <a:alpha val="6907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170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STANDARD</a:t>
            </a:r>
            <a:r>
              <a:t>: “Devoted to a Biblical pattern, … Opposed to all manmade traditions … No Creed but Christ, no book but the Bible”</a:t>
            </a:r>
          </a:p>
          <a:p>
            <a:pPr algn="ctr">
              <a:lnSpc>
                <a:spcPct val="100000"/>
              </a:lnSpc>
              <a:spcBef>
                <a:spcPts val="170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ORGANIZATION</a:t>
            </a:r>
            <a:r>
              <a:t>: “no organizational structure     … local church autonomy”</a:t>
            </a:r>
          </a:p>
          <a:p>
            <a:pPr algn="ctr">
              <a:lnSpc>
                <a:spcPct val="100000"/>
              </a:lnSpc>
              <a:spcBef>
                <a:spcPts val="170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ONE BODY</a:t>
            </a:r>
            <a:r>
              <a:t>: “Exclusive salvation … only churches of Christ are saved”</a:t>
            </a:r>
          </a:p>
          <a:p>
            <a:pPr algn="ctr">
              <a:lnSpc>
                <a:spcPct val="100000"/>
              </a:lnSpc>
              <a:spcBef>
                <a:spcPts val="170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ONE BAPTISM</a:t>
            </a:r>
            <a:r>
              <a:t>: “Baptism, immersion in water in obedience to Jesus’s authority, is essential for salvation … all other forms of baptism are wrong.”</a:t>
            </a:r>
          </a:p>
          <a:p>
            <a:pPr algn="ctr">
              <a:lnSpc>
                <a:spcPct val="100000"/>
              </a:lnSpc>
              <a:spcBef>
                <a:spcPts val="170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76200" dist="63500" dir="2027564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WORSHIP</a:t>
            </a:r>
            <a:r>
              <a:t>: “The Lord’s supper is to be observed every Sunday” / “A cappella singing only, because musical instruments are not specifically authorized.”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5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5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