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6" name="Shape 156"/>
          <p:cNvSpPr/>
          <p:nvPr>
            <p:ph type="sldImg"/>
          </p:nvPr>
        </p:nvSpPr>
        <p:spPr>
          <a:xfrm>
            <a:off x="1143000" y="685800"/>
            <a:ext cx="4572000" cy="3429000"/>
          </a:xfrm>
          <a:prstGeom prst="rect">
            <a:avLst/>
          </a:prstGeom>
        </p:spPr>
        <p:txBody>
          <a:bodyPr/>
          <a:lstStyle/>
          <a:p>
            <a:pPr/>
          </a:p>
        </p:txBody>
      </p:sp>
      <p:sp>
        <p:nvSpPr>
          <p:cNvPr id="157" name="Shape 1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Close-up of a monarch caterpillar on a partially-eaten leaf"/>
          <p:cNvSpPr/>
          <p:nvPr>
            <p:ph type="pic" idx="21"/>
          </p:nvPr>
        </p:nvSpPr>
        <p:spPr>
          <a:xfrm>
            <a:off x="2247" y="-939800"/>
            <a:ext cx="24384005" cy="16827500"/>
          </a:xfrm>
          <a:prstGeom prst="rect">
            <a:avLst/>
          </a:prstGeom>
        </p:spPr>
        <p:txBody>
          <a:bodyPr lIns="91439" tIns="45719" rIns="91439" bIns="45719" anchor="t">
            <a:noAutofit/>
          </a:bodyPr>
          <a:lstStyle/>
          <a:p>
            <a:pPr/>
          </a:p>
        </p:txBody>
      </p:sp>
      <p:sp>
        <p:nvSpPr>
          <p:cNvPr id="143" name="Slide Number"/>
          <p:cNvSpPr txBox="1"/>
          <p:nvPr>
            <p:ph type="sldNum" sz="quarter" idx="2"/>
          </p:nvPr>
        </p:nvSpPr>
        <p:spPr>
          <a:xfrm>
            <a:off x="11936944" y="13008841"/>
            <a:ext cx="508351" cy="567459"/>
          </a:xfrm>
          <a:prstGeom prst="rect">
            <a:avLst/>
          </a:prstGeom>
        </p:spPr>
        <p:txBody>
          <a:bodyPr/>
          <a:lstStyle>
            <a:lvl1pPr defTabSz="647700">
              <a:defRPr>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0" name="Slide Number"/>
          <p:cNvSpPr txBox="1"/>
          <p:nvPr>
            <p:ph type="sldNum" sz="quarter" idx="2"/>
          </p:nvPr>
        </p:nvSpPr>
        <p:spPr>
          <a:xfrm>
            <a:off x="22496303" y="12753103"/>
            <a:ext cx="668497" cy="649447"/>
          </a:xfrm>
          <a:prstGeom prst="rect">
            <a:avLst/>
          </a:prstGeom>
        </p:spPr>
        <p:txBody>
          <a:bodyPr lIns="121919" tIns="121919" rIns="121919" bIns="121919" anchor="ctr"/>
          <a:lstStyle>
            <a:lvl1pPr algn="r" defTabSz="2438400">
              <a:defRPr sz="3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 Id="rId3" Type="http://schemas.openxmlformats.org/officeDocument/2006/relationships/image" Target="../media/image2.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tif"/><Relationship Id="rId3"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 Id="rId3" Type="http://schemas.openxmlformats.org/officeDocument/2006/relationships/hyperlink" Target="http://www.alexanderchurchofchrist.com" TargetMode="External"/><Relationship Id="rId4" Type="http://schemas.openxmlformats.org/officeDocument/2006/relationships/image" Target="../media/image2.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Front view of a red Ducati motorcycle against a black background" descr="Front view of a red Ducati motorcycle against a black background"/>
          <p:cNvPicPr>
            <a:picLocks noChangeAspect="1"/>
          </p:cNvPicPr>
          <p:nvPr>
            <p:ph type="pic" idx="21"/>
          </p:nvPr>
        </p:nvPicPr>
        <p:blipFill>
          <a:blip r:embed="rId2">
            <a:extLst/>
          </a:blip>
          <a:srcRect l="1217" t="19927" r="1613" b="30439"/>
          <a:stretch>
            <a:fillRect/>
          </a:stretch>
        </p:blipFill>
        <p:spPr>
          <a:xfrm>
            <a:off x="-25360" y="12805"/>
            <a:ext cx="24434720" cy="13690389"/>
          </a:xfrm>
          <a:prstGeom prst="rect">
            <a:avLst/>
          </a:prstGeom>
        </p:spPr>
      </p:pic>
      <p:sp>
        <p:nvSpPr>
          <p:cNvPr id="160" name="(Ephesians 1:1-14)"/>
          <p:cNvSpPr txBox="1"/>
          <p:nvPr/>
        </p:nvSpPr>
        <p:spPr>
          <a:xfrm>
            <a:off x="15015590" y="12027490"/>
            <a:ext cx="9013851" cy="1439442"/>
          </a:xfrm>
          <a:prstGeom prst="rect">
            <a:avLst/>
          </a:prstGeom>
          <a:ln w="12700">
            <a:miter lim="400000"/>
          </a:ln>
          <a:effectLst>
            <a:outerShdw sx="100000" sy="100000" kx="0" ky="0" algn="b" rotWithShape="0" blurRad="88900" dist="88900" dir="2689080">
              <a:srgbClr val="000000"/>
            </a:outerShdw>
          </a:effectLst>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9200">
                <a:solidFill>
                  <a:srgbClr val="FFFFFF"/>
                </a:solidFill>
                <a:effectLst>
                  <a:outerShdw sx="100000" sy="100000" kx="0" ky="0" algn="b" rotWithShape="0" blurRad="50800" dist="63500" dir="3748168">
                    <a:srgbClr val="000000"/>
                  </a:outerShdw>
                </a:effectLst>
                <a:latin typeface="Times New Roman"/>
                <a:ea typeface="Times New Roman"/>
                <a:cs typeface="Times New Roman"/>
                <a:sym typeface="Times New Roman"/>
              </a:defRPr>
            </a:lvl1pPr>
          </a:lstStyle>
          <a:p>
            <a:pPr/>
            <a:r>
              <a:t>(Ephesians 3:1-13)</a:t>
            </a:r>
          </a:p>
        </p:txBody>
      </p:sp>
      <p:grpSp>
        <p:nvGrpSpPr>
          <p:cNvPr id="163" name="Group"/>
          <p:cNvGrpSpPr/>
          <p:nvPr/>
        </p:nvGrpSpPr>
        <p:grpSpPr>
          <a:xfrm>
            <a:off x="-50053" y="5919902"/>
            <a:ext cx="24484106" cy="1876196"/>
            <a:chOff x="0" y="0"/>
            <a:chExt cx="24484105" cy="1876195"/>
          </a:xfrm>
        </p:grpSpPr>
        <p:sp>
          <p:nvSpPr>
            <p:cNvPr id="161"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62" name="Image" descr="Image"/>
            <p:cNvPicPr>
              <a:picLocks noChangeAspect="1"/>
            </p:cNvPicPr>
            <p:nvPr/>
          </p:nvPicPr>
          <p:blipFill>
            <a:blip r:embed="rId3">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14" name="Paul was a prisoner at the time he wrote this letter (Eph. 3:1; 4:1; 6:20).…"/>
          <p:cNvSpPr txBox="1"/>
          <p:nvPr/>
        </p:nvSpPr>
        <p:spPr>
          <a:xfrm>
            <a:off x="9127094" y="4135351"/>
            <a:ext cx="15035440" cy="90963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1600"/>
              </a:spcBef>
              <a:buSzPct val="60000"/>
              <a:buBlip>
                <a:blip r:embed="rId3"/>
              </a:buBlip>
              <a:defRPr sz="6000">
                <a:solidFill>
                  <a:srgbClr val="000000"/>
                </a:solidFill>
                <a:latin typeface="Century Gothic"/>
                <a:ea typeface="Century Gothic"/>
                <a:cs typeface="Century Gothic"/>
                <a:sym typeface="Century Gothic"/>
              </a:defRPr>
            </a:pPr>
            <a:r>
              <a:t>Paul states that both Gentile believers and Jewish believers are: </a:t>
            </a:r>
          </a:p>
          <a:p>
            <a:pPr marL="1143000" indent="-685800" defTabSz="821531">
              <a:lnSpc>
                <a:spcPct val="100000"/>
              </a:lnSpc>
              <a:spcBef>
                <a:spcPts val="1600"/>
              </a:spcBef>
              <a:buSzPct val="60000"/>
              <a:buBlip>
                <a:blip r:embed="rId4"/>
              </a:buBlip>
              <a:defRPr sz="6000">
                <a:solidFill>
                  <a:srgbClr val="000000"/>
                </a:solidFill>
                <a:latin typeface="Century Gothic"/>
                <a:ea typeface="Century Gothic"/>
                <a:cs typeface="Century Gothic"/>
                <a:sym typeface="Century Gothic"/>
              </a:defRPr>
            </a:pPr>
            <a:r>
              <a:rPr b="1"/>
              <a:t>“fellow heirs,”</a:t>
            </a:r>
            <a:r>
              <a:t> — heirs together (cf. 2:11-18; Gal. 3:28, 29) of God’s blessings and promises (1:3–14), </a:t>
            </a:r>
          </a:p>
          <a:p>
            <a:pPr marL="1143000" indent="-685800" defTabSz="821531">
              <a:lnSpc>
                <a:spcPct val="100000"/>
              </a:lnSpc>
              <a:spcBef>
                <a:spcPts val="1600"/>
              </a:spcBef>
              <a:buSzPct val="60000"/>
              <a:buBlip>
                <a:blip r:embed="rId4"/>
              </a:buBlip>
              <a:defRPr sz="6000">
                <a:solidFill>
                  <a:srgbClr val="000000"/>
                </a:solidFill>
                <a:latin typeface="Century Gothic"/>
                <a:ea typeface="Century Gothic"/>
                <a:cs typeface="Century Gothic"/>
                <a:sym typeface="Century Gothic"/>
              </a:defRPr>
            </a:pPr>
            <a:r>
              <a:rPr b="1"/>
              <a:t>“of the same body”</a:t>
            </a:r>
            <a:r>
              <a:t> (cf. 2:16; 4:15, 16; 5:30; 1 Co. 12:12, 27; Col. 2:19), </a:t>
            </a:r>
          </a:p>
          <a:p>
            <a:pPr marL="1143000" indent="-685800" defTabSz="821531">
              <a:lnSpc>
                <a:spcPct val="100000"/>
              </a:lnSpc>
              <a:spcBef>
                <a:spcPts val="1600"/>
              </a:spcBef>
              <a:buSzPct val="60000"/>
              <a:buBlip>
                <a:blip r:embed="rId4"/>
              </a:buBlip>
              <a:defRPr sz="6000">
                <a:solidFill>
                  <a:srgbClr val="000000"/>
                </a:solidFill>
                <a:latin typeface="Century Gothic"/>
                <a:ea typeface="Century Gothic"/>
                <a:cs typeface="Century Gothic"/>
                <a:sym typeface="Century Gothic"/>
              </a:defRPr>
            </a:pPr>
            <a:r>
              <a:rPr b="1"/>
              <a:t>“partakers of His promise in Christ …”</a:t>
            </a:r>
            <a:r>
              <a:t> (Gen. 12:3; Gal. 3:8, 26-29)</a:t>
            </a:r>
          </a:p>
        </p:txBody>
      </p:sp>
      <p:sp>
        <p:nvSpPr>
          <p:cNvPr id="215" name="Paul’s explanation of the mystery (3:6–13)"/>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explanation of the mystery (3:6–13)</a:t>
            </a:r>
          </a:p>
        </p:txBody>
      </p:sp>
      <p:sp>
        <p:nvSpPr>
          <p:cNvPr id="216" name="Text Box 8"/>
          <p:cNvSpPr txBox="1"/>
          <p:nvPr/>
        </p:nvSpPr>
        <p:spPr>
          <a:xfrm>
            <a:off x="647765" y="7678988"/>
            <a:ext cx="8213794" cy="54082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3:6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6</a:t>
            </a:r>
            <a:r>
              <a:t> that the Gentiles should be fellow heirs, of the same body, and partakers of His promise in Christ through the gospel,</a:t>
            </a:r>
          </a:p>
        </p:txBody>
      </p:sp>
      <p:grpSp>
        <p:nvGrpSpPr>
          <p:cNvPr id="219" name="Group"/>
          <p:cNvGrpSpPr/>
          <p:nvPr/>
        </p:nvGrpSpPr>
        <p:grpSpPr>
          <a:xfrm>
            <a:off x="-50053" y="347591"/>
            <a:ext cx="24484106" cy="1876196"/>
            <a:chOff x="0" y="0"/>
            <a:chExt cx="24484105" cy="1876195"/>
          </a:xfrm>
        </p:grpSpPr>
        <p:sp>
          <p:nvSpPr>
            <p:cNvPr id="217"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18" name="Image" descr="Image"/>
            <p:cNvPicPr>
              <a:picLocks noChangeAspect="1"/>
            </p:cNvPicPr>
            <p:nvPr/>
          </p:nvPicPr>
          <p:blipFill>
            <a:blip r:embed="rId5">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animEffect filter="wipe(left)" transition="in">
                                      <p:cBhvr>
                                        <p:cTn id="7" dur="2250"/>
                                        <p:tgtEl>
                                          <p:spTgt spid="21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14">
                                            <p:txEl>
                                              <p:pRg st="0" end="0"/>
                                            </p:txEl>
                                          </p:spTgt>
                                        </p:tgtEl>
                                        <p:attrNameLst>
                                          <p:attrName>style.visibility</p:attrName>
                                        </p:attrNameLst>
                                      </p:cBhvr>
                                      <p:to>
                                        <p:strVal val="visible"/>
                                      </p:to>
                                    </p:set>
                                    <p:animEffect filter="wipe(left)" transition="in">
                                      <p:cBhvr>
                                        <p:cTn id="10" dur="2250"/>
                                        <p:tgtEl>
                                          <p:spTgt spid="2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14">
                                            <p:txEl>
                                              <p:pRg st="1" end="1"/>
                                            </p:txEl>
                                          </p:spTgt>
                                        </p:tgtEl>
                                        <p:attrNameLst>
                                          <p:attrName>style.visibility</p:attrName>
                                        </p:attrNameLst>
                                      </p:cBhvr>
                                      <p:to>
                                        <p:strVal val="visible"/>
                                      </p:to>
                                    </p:set>
                                    <p:animEffect filter="wipe(left)" transition="in">
                                      <p:cBhvr>
                                        <p:cTn id="15" dur="2250"/>
                                        <p:tgtEl>
                                          <p:spTgt spid="2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14">
                                            <p:txEl>
                                              <p:pRg st="2" end="2"/>
                                            </p:txEl>
                                          </p:spTgt>
                                        </p:tgtEl>
                                        <p:attrNameLst>
                                          <p:attrName>style.visibility</p:attrName>
                                        </p:attrNameLst>
                                      </p:cBhvr>
                                      <p:to>
                                        <p:strVal val="visible"/>
                                      </p:to>
                                    </p:set>
                                    <p:animEffect filter="wipe(left)" transition="in">
                                      <p:cBhvr>
                                        <p:cTn id="20" dur="2250"/>
                                        <p:tgtEl>
                                          <p:spTgt spid="2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14">
                                            <p:txEl>
                                              <p:pRg st="3" end="3"/>
                                            </p:txEl>
                                          </p:spTgt>
                                        </p:tgtEl>
                                        <p:attrNameLst>
                                          <p:attrName>style.visibility</p:attrName>
                                        </p:attrNameLst>
                                      </p:cBhvr>
                                      <p:to>
                                        <p:strVal val="visible"/>
                                      </p:to>
                                    </p:set>
                                    <p:animEffect filter="wipe(left)" transition="in">
                                      <p:cBhvr>
                                        <p:cTn id="25" dur="2250"/>
                                        <p:tgtEl>
                                          <p:spTgt spid="21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22" name="Paul was a prisoner at the time he wrote this letter (Eph. 3:1; 4:1; 6:20).…"/>
          <p:cNvSpPr txBox="1"/>
          <p:nvPr/>
        </p:nvSpPr>
        <p:spPr>
          <a:xfrm>
            <a:off x="9127094" y="4135351"/>
            <a:ext cx="15035440" cy="91471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Paul describes himself as a “</a:t>
            </a:r>
            <a:r>
              <a:rPr b="1"/>
              <a:t>minister</a:t>
            </a:r>
            <a:r>
              <a:t>” (diakonos) according to the gift of God’s grace (3:6,7; Acts 9:15; Rom. 11:13; 15:16). </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Paul’s service was by “</a:t>
            </a:r>
            <a:r>
              <a:rPr b="1"/>
              <a:t>the gift of God’s grace</a:t>
            </a:r>
            <a:r>
              <a:t>” and continued by “</a:t>
            </a:r>
            <a:r>
              <a:rPr b="1"/>
              <a:t>the effective working of His power</a:t>
            </a:r>
            <a:r>
              <a:t>” (</a:t>
            </a:r>
            <a:r>
              <a:rPr i="1"/>
              <a:t>dynameōs</a:t>
            </a:r>
            <a:r>
              <a:t>) (Rom. 1:5; 15:18).</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God works through us as we serve.</a:t>
            </a:r>
          </a:p>
        </p:txBody>
      </p:sp>
      <p:sp>
        <p:nvSpPr>
          <p:cNvPr id="223" name="Paul’s explanation of the mystery (3:6–13)"/>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explanation of the mystery (3:6–13)</a:t>
            </a:r>
          </a:p>
        </p:txBody>
      </p:sp>
      <p:sp>
        <p:nvSpPr>
          <p:cNvPr id="224" name="Text Box 8"/>
          <p:cNvSpPr txBox="1"/>
          <p:nvPr/>
        </p:nvSpPr>
        <p:spPr>
          <a:xfrm>
            <a:off x="647765" y="6875310"/>
            <a:ext cx="8213794" cy="62845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3:7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7</a:t>
            </a:r>
            <a:r>
              <a:t> of which I became a minister according to the gift of the grace of God given to me by the effective working of His power.</a:t>
            </a:r>
          </a:p>
        </p:txBody>
      </p:sp>
      <p:grpSp>
        <p:nvGrpSpPr>
          <p:cNvPr id="227" name="Group"/>
          <p:cNvGrpSpPr/>
          <p:nvPr/>
        </p:nvGrpSpPr>
        <p:grpSpPr>
          <a:xfrm>
            <a:off x="-50053" y="347591"/>
            <a:ext cx="24484106" cy="1876196"/>
            <a:chOff x="0" y="0"/>
            <a:chExt cx="24484105" cy="1876195"/>
          </a:xfrm>
        </p:grpSpPr>
        <p:sp>
          <p:nvSpPr>
            <p:cNvPr id="225"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26"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2">
                                            <p:txEl>
                                              <p:pRg st="1" end="1"/>
                                            </p:txEl>
                                          </p:spTgt>
                                        </p:tgtEl>
                                        <p:attrNameLst>
                                          <p:attrName>style.visibility</p:attrName>
                                        </p:attrNameLst>
                                      </p:cBhvr>
                                      <p:to>
                                        <p:strVal val="visible"/>
                                      </p:to>
                                    </p:set>
                                    <p:animEffect filter="wipe(left)" transition="in">
                                      <p:cBhvr>
                                        <p:cTn id="7" dur="1500"/>
                                        <p:tgtEl>
                                          <p:spTgt spid="2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2">
                                            <p:txEl>
                                              <p:pRg st="2" end="2"/>
                                            </p:txEl>
                                          </p:spTgt>
                                        </p:tgtEl>
                                        <p:attrNameLst>
                                          <p:attrName>style.visibility</p:attrName>
                                        </p:attrNameLst>
                                      </p:cBhvr>
                                      <p:to>
                                        <p:strVal val="visible"/>
                                      </p:to>
                                    </p:set>
                                    <p:animEffect filter="wipe(left)" transition="in">
                                      <p:cBhvr>
                                        <p:cTn id="12" dur="1500"/>
                                        <p:tgtEl>
                                          <p:spTgt spid="22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30" name="Paul was a prisoner at the time he wrote this letter (Eph. 3:1; 4:1; 6:20).…"/>
          <p:cNvSpPr txBox="1"/>
          <p:nvPr/>
        </p:nvSpPr>
        <p:spPr>
          <a:xfrm>
            <a:off x="9127094" y="4135351"/>
            <a:ext cx="15035440" cy="91471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rPr b="1"/>
              <a:t>“less than the least of all the saints”</a:t>
            </a:r>
            <a:r>
              <a:t> (3:8; 1 Cor. 15:9; 1 Tim. 1:12-16) </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God called and enabled Him to “</a:t>
            </a:r>
            <a:r>
              <a:rPr b="1"/>
              <a:t>preach among the Gentiles the unsearchable riches of Christ</a:t>
            </a:r>
            <a:r>
              <a:t>” (Col. 1:27), the hope of glory, (Col. 2:2,3).</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This Paul did, even in letters like this one to the Ephesians as we saw in Ep 1:3-14.</a:t>
            </a:r>
          </a:p>
        </p:txBody>
      </p:sp>
      <p:sp>
        <p:nvSpPr>
          <p:cNvPr id="231" name="Paul’s explanation of the mystery (3:6–13)"/>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explanation of the mystery (3:6–13)</a:t>
            </a:r>
          </a:p>
        </p:txBody>
      </p:sp>
      <p:sp>
        <p:nvSpPr>
          <p:cNvPr id="232" name="Text Box 8"/>
          <p:cNvSpPr txBox="1"/>
          <p:nvPr/>
        </p:nvSpPr>
        <p:spPr>
          <a:xfrm>
            <a:off x="647765" y="6144694"/>
            <a:ext cx="8213794" cy="71608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3:8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8</a:t>
            </a:r>
            <a:r>
              <a:t> To me, who am less than the least of all the saints, this grace was given, that I should preach among the Gentiles the unsearchable riches of Christ,</a:t>
            </a:r>
          </a:p>
        </p:txBody>
      </p:sp>
      <p:grpSp>
        <p:nvGrpSpPr>
          <p:cNvPr id="235" name="Group"/>
          <p:cNvGrpSpPr/>
          <p:nvPr/>
        </p:nvGrpSpPr>
        <p:grpSpPr>
          <a:xfrm>
            <a:off x="-50053" y="347591"/>
            <a:ext cx="24484106" cy="1876196"/>
            <a:chOff x="0" y="0"/>
            <a:chExt cx="24484105" cy="1876195"/>
          </a:xfrm>
        </p:grpSpPr>
        <p:sp>
          <p:nvSpPr>
            <p:cNvPr id="233"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34"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0">
                                            <p:txEl>
                                              <p:pRg st="1" end="1"/>
                                            </p:txEl>
                                          </p:spTgt>
                                        </p:tgtEl>
                                        <p:attrNameLst>
                                          <p:attrName>style.visibility</p:attrName>
                                        </p:attrNameLst>
                                      </p:cBhvr>
                                      <p:to>
                                        <p:strVal val="visible"/>
                                      </p:to>
                                    </p:set>
                                    <p:animEffect filter="wipe(left)" transition="in">
                                      <p:cBhvr>
                                        <p:cTn id="7" dur="1500"/>
                                        <p:tgtEl>
                                          <p:spTgt spid="2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30">
                                            <p:txEl>
                                              <p:pRg st="2" end="2"/>
                                            </p:txEl>
                                          </p:spTgt>
                                        </p:tgtEl>
                                        <p:attrNameLst>
                                          <p:attrName>style.visibility</p:attrName>
                                        </p:attrNameLst>
                                      </p:cBhvr>
                                      <p:to>
                                        <p:strVal val="visible"/>
                                      </p:to>
                                    </p:set>
                                    <p:animEffect filter="wipe(left)" transition="in">
                                      <p:cBhvr>
                                        <p:cTn id="12" dur="1500"/>
                                        <p:tgtEl>
                                          <p:spTgt spid="23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38" name="Paul was a prisoner at the time he wrote this letter (Eph. 3:1; 4:1; 6:20).…"/>
          <p:cNvSpPr txBox="1"/>
          <p:nvPr/>
        </p:nvSpPr>
        <p:spPr>
          <a:xfrm>
            <a:off x="9127094" y="4135351"/>
            <a:ext cx="15035440" cy="88169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Paul was to “</a:t>
            </a:r>
            <a:r>
              <a:rPr b="1"/>
              <a:t>make all see what is the fellowship of the mystery,”</a:t>
            </a:r>
            <a:r>
              <a:t> — Paul was especially designated as the apostle “to the Gentiles” [nations], (Rom. 11:13; Gal. 1:16; 2:7–8). </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This secret had been </a:t>
            </a:r>
            <a:r>
              <a:rPr b="1"/>
              <a:t>hidden in God</a:t>
            </a:r>
            <a:r>
              <a:t> (cf. v. 5), Who had in mind this wonderful truth as part of His eternal plan (cf. 1:4, 11).</a:t>
            </a:r>
          </a:p>
        </p:txBody>
      </p:sp>
      <p:sp>
        <p:nvSpPr>
          <p:cNvPr id="239" name="Paul’s explanation of the mystery (3:6–13)"/>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explanation of the mystery (3:6–13)</a:t>
            </a:r>
          </a:p>
        </p:txBody>
      </p:sp>
      <p:sp>
        <p:nvSpPr>
          <p:cNvPr id="240" name="Text Box 8"/>
          <p:cNvSpPr txBox="1"/>
          <p:nvPr/>
        </p:nvSpPr>
        <p:spPr>
          <a:xfrm>
            <a:off x="647765" y="4853938"/>
            <a:ext cx="8213794" cy="803769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3:9–10 (NKJV) </a:t>
            </a:r>
          </a:p>
          <a:p>
            <a:pPr algn="ctr">
              <a:lnSpc>
                <a:spcPct val="100000"/>
              </a:lnSpc>
              <a:spcBef>
                <a:spcPts val="0"/>
              </a:spcBef>
              <a:defRPr sz="59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9</a:t>
            </a:r>
            <a:r>
              <a:t> and to make all see what </a:t>
            </a:r>
            <a:r>
              <a:rPr i="1"/>
              <a:t>is</a:t>
            </a:r>
            <a:r>
              <a:t> the fellowship of the mystery, which from the beginning of the ages has been hidden in God who created all things through Jesus Christ; </a:t>
            </a:r>
          </a:p>
        </p:txBody>
      </p:sp>
      <p:grpSp>
        <p:nvGrpSpPr>
          <p:cNvPr id="243" name="Group"/>
          <p:cNvGrpSpPr/>
          <p:nvPr/>
        </p:nvGrpSpPr>
        <p:grpSpPr>
          <a:xfrm>
            <a:off x="-50053" y="347591"/>
            <a:ext cx="24484106" cy="1876196"/>
            <a:chOff x="0" y="0"/>
            <a:chExt cx="24484105" cy="1876195"/>
          </a:xfrm>
        </p:grpSpPr>
        <p:sp>
          <p:nvSpPr>
            <p:cNvPr id="241"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42"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8">
                                            <p:txEl>
                                              <p:pRg st="1" end="1"/>
                                            </p:txEl>
                                          </p:spTgt>
                                        </p:tgtEl>
                                        <p:attrNameLst>
                                          <p:attrName>style.visibility</p:attrName>
                                        </p:attrNameLst>
                                      </p:cBhvr>
                                      <p:to>
                                        <p:strVal val="visible"/>
                                      </p:to>
                                    </p:set>
                                    <p:animEffect filter="wipe(left)" transition="in">
                                      <p:cBhvr>
                                        <p:cTn id="7" dur="1500"/>
                                        <p:tgtEl>
                                          <p:spTgt spid="23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46" name="Paul was a prisoner at the time he wrote this letter (Eph. 3:1; 4:1; 6:20).…"/>
          <p:cNvSpPr txBox="1"/>
          <p:nvPr/>
        </p:nvSpPr>
        <p:spPr>
          <a:xfrm>
            <a:off x="9127094" y="4135351"/>
            <a:ext cx="15035440" cy="60356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The purpose of Paul’s ministry was that … </a:t>
            </a:r>
            <a:r>
              <a:rPr b="1"/>
              <a:t>“the manifold wisdom of God might be made known.”</a:t>
            </a:r>
            <a:r>
              <a:t>  </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The Church is the evidence displaying God’s wisdom to all creation (6:12; cf. 1:21; (1Pe 1:10-12). </a:t>
            </a:r>
          </a:p>
        </p:txBody>
      </p:sp>
      <p:sp>
        <p:nvSpPr>
          <p:cNvPr id="247" name="Paul’s explanation of the mystery (3:6–13)"/>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explanation of the mystery (3:6–13)</a:t>
            </a:r>
          </a:p>
        </p:txBody>
      </p:sp>
      <p:sp>
        <p:nvSpPr>
          <p:cNvPr id="248" name="Text Box 8"/>
          <p:cNvSpPr txBox="1"/>
          <p:nvPr/>
        </p:nvSpPr>
        <p:spPr>
          <a:xfrm>
            <a:off x="647765" y="4853938"/>
            <a:ext cx="8213794" cy="8213876"/>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3:9–10 (NKJV) </a:t>
            </a:r>
          </a:p>
          <a:p>
            <a:pPr algn="ctr">
              <a:lnSpc>
                <a:spcPct val="100000"/>
              </a:lnSpc>
              <a:spcBef>
                <a:spcPts val="0"/>
              </a:spcBef>
              <a:defRPr sz="62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10</a:t>
            </a:r>
            <a:r>
              <a:t> to the intent that now the manifold wisdom of God might be made known by the church to the principalities and powers in the heavenly </a:t>
            </a:r>
            <a:r>
              <a:rPr i="1"/>
              <a:t>places,</a:t>
            </a:r>
          </a:p>
        </p:txBody>
      </p:sp>
      <p:grpSp>
        <p:nvGrpSpPr>
          <p:cNvPr id="251" name="Group"/>
          <p:cNvGrpSpPr/>
          <p:nvPr/>
        </p:nvGrpSpPr>
        <p:grpSpPr>
          <a:xfrm>
            <a:off x="-50053" y="347591"/>
            <a:ext cx="24484106" cy="1876196"/>
            <a:chOff x="0" y="0"/>
            <a:chExt cx="24484105" cy="1876195"/>
          </a:xfrm>
        </p:grpSpPr>
        <p:sp>
          <p:nvSpPr>
            <p:cNvPr id="249"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50"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6">
                                            <p:txEl>
                                              <p:pRg st="1" end="1"/>
                                            </p:txEl>
                                          </p:spTgt>
                                        </p:tgtEl>
                                        <p:attrNameLst>
                                          <p:attrName>style.visibility</p:attrName>
                                        </p:attrNameLst>
                                      </p:cBhvr>
                                      <p:to>
                                        <p:strVal val="visible"/>
                                      </p:to>
                                    </p:set>
                                    <p:animEffect filter="wipe(left)" transition="in">
                                      <p:cBhvr>
                                        <p:cTn id="7" dur="1500"/>
                                        <p:tgtEl>
                                          <p:spTgt spid="24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6"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54" name="Paul was a prisoner at the time he wrote this letter (Eph. 3:1; 4:1; 6:20).…"/>
          <p:cNvSpPr txBox="1"/>
          <p:nvPr/>
        </p:nvSpPr>
        <p:spPr>
          <a:xfrm>
            <a:off x="9127094" y="4135351"/>
            <a:ext cx="15035440" cy="91471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The purpose of Paul’s ministry was that … </a:t>
            </a:r>
            <a:r>
              <a:rPr b="1"/>
              <a:t>“the manifold wisdom of God might be made known.”</a:t>
            </a:r>
            <a:r>
              <a:t>  </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The Church is the evidence displaying God’s wisdom to all creation (6:12; cf. 1:21; (1Pe 1:10-12). </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This plan was God’s </a:t>
            </a:r>
            <a:r>
              <a:t>eternal</a:t>
            </a:r>
            <a:r>
              <a:t> intent </a:t>
            </a:r>
            <a:r>
              <a:t>which He accomplished in Christ Jesus our Lord</a:t>
            </a:r>
            <a:r>
              <a:t> (v. 11).</a:t>
            </a:r>
          </a:p>
        </p:txBody>
      </p:sp>
      <p:sp>
        <p:nvSpPr>
          <p:cNvPr id="255" name="Paul’s explanation of the mystery (3:6–13)"/>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explanation of the mystery (3:6–13)</a:t>
            </a:r>
          </a:p>
        </p:txBody>
      </p:sp>
      <p:sp>
        <p:nvSpPr>
          <p:cNvPr id="256" name="Text Box 8"/>
          <p:cNvSpPr txBox="1"/>
          <p:nvPr/>
        </p:nvSpPr>
        <p:spPr>
          <a:xfrm>
            <a:off x="647765" y="8360896"/>
            <a:ext cx="8213794" cy="4632476"/>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3:11 (NKJV) </a:t>
            </a:r>
          </a:p>
          <a:p>
            <a:pPr algn="ctr">
              <a:lnSpc>
                <a:spcPct val="100000"/>
              </a:lnSpc>
              <a:spcBef>
                <a:spcPts val="0"/>
              </a:spcBef>
              <a:defRPr sz="62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11</a:t>
            </a:r>
            <a:r>
              <a:t> according to the eternal purpose which He accomplished in Christ Jesus our Lord,</a:t>
            </a:r>
          </a:p>
        </p:txBody>
      </p:sp>
      <p:grpSp>
        <p:nvGrpSpPr>
          <p:cNvPr id="259" name="Group"/>
          <p:cNvGrpSpPr/>
          <p:nvPr/>
        </p:nvGrpSpPr>
        <p:grpSpPr>
          <a:xfrm>
            <a:off x="-50053" y="347591"/>
            <a:ext cx="24484106" cy="1876196"/>
            <a:chOff x="0" y="0"/>
            <a:chExt cx="24484105" cy="1876195"/>
          </a:xfrm>
        </p:grpSpPr>
        <p:sp>
          <p:nvSpPr>
            <p:cNvPr id="257"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58"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62" name="Paul was a prisoner at the time he wrote this letter (Eph. 3:1; 4:1; 6:20).…"/>
          <p:cNvSpPr txBox="1"/>
          <p:nvPr/>
        </p:nvSpPr>
        <p:spPr>
          <a:xfrm>
            <a:off x="9127094" y="4135351"/>
            <a:ext cx="15035440" cy="88169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Paul assures believers that through faith in Christ, they have </a:t>
            </a:r>
            <a:r>
              <a:rPr b="1"/>
              <a:t>boldness</a:t>
            </a:r>
            <a:r>
              <a:t> and </a:t>
            </a:r>
            <a:r>
              <a:rPr b="1"/>
              <a:t>access</a:t>
            </a:r>
            <a:r>
              <a:t> to God (2 Cor. 3:4; Heb. 4:16; 10:19, 35; [1 John 2:28; 3:21])</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Paul did not want his imprisonment to be a source of concern -  Because in imprisonment Paul was "an ambassador in chains” (Ep 6:19-20), accomplishing much good.</a:t>
            </a:r>
          </a:p>
        </p:txBody>
      </p:sp>
      <p:sp>
        <p:nvSpPr>
          <p:cNvPr id="263" name="Paul’s explanation of the mystery (3:6–13)"/>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explanation of the mystery (3:6–13)</a:t>
            </a:r>
          </a:p>
        </p:txBody>
      </p:sp>
      <p:grpSp>
        <p:nvGrpSpPr>
          <p:cNvPr id="266" name="Group"/>
          <p:cNvGrpSpPr/>
          <p:nvPr/>
        </p:nvGrpSpPr>
        <p:grpSpPr>
          <a:xfrm>
            <a:off x="-50053" y="347591"/>
            <a:ext cx="24484106" cy="1876196"/>
            <a:chOff x="0" y="0"/>
            <a:chExt cx="24484105" cy="1876195"/>
          </a:xfrm>
        </p:grpSpPr>
        <p:sp>
          <p:nvSpPr>
            <p:cNvPr id="264"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65"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
        <p:nvSpPr>
          <p:cNvPr id="267" name="Text Box 8"/>
          <p:cNvSpPr txBox="1"/>
          <p:nvPr/>
        </p:nvSpPr>
        <p:spPr>
          <a:xfrm>
            <a:off x="647765" y="4290155"/>
            <a:ext cx="8213794" cy="9115576"/>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3:12–13 (NKJV) </a:t>
            </a:r>
          </a:p>
          <a:p>
            <a:pPr algn="ctr">
              <a:lnSpc>
                <a:spcPct val="100000"/>
              </a:lnSpc>
              <a:spcBef>
                <a:spcPts val="0"/>
              </a:spcBef>
              <a:defRPr sz="62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12</a:t>
            </a:r>
            <a:r>
              <a:t> in whom we have boldness and access with confidence through faith in Him. </a:t>
            </a:r>
            <a:r>
              <a:rPr baseline="31999"/>
              <a:t>13</a:t>
            </a:r>
            <a:r>
              <a:t> Therefore I ask that you do not lose heart at my tribulations for you, which is your glory.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2">
                                            <p:txEl>
                                              <p:pRg st="1" end="1"/>
                                            </p:txEl>
                                          </p:spTgt>
                                        </p:tgtEl>
                                        <p:attrNameLst>
                                          <p:attrName>style.visibility</p:attrName>
                                        </p:attrNameLst>
                                      </p:cBhvr>
                                      <p:to>
                                        <p:strVal val="visible"/>
                                      </p:to>
                                    </p:set>
                                    <p:animEffect filter="wipe(left)" transition="in">
                                      <p:cBhvr>
                                        <p:cTn id="7" dur="1500"/>
                                        <p:tgtEl>
                                          <p:spTgt spid="26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Image" descr="Image"/>
          <p:cNvPicPr>
            <a:picLocks noChangeAspect="0"/>
          </p:cNvPicPr>
          <p:nvPr/>
        </p:nvPicPr>
        <p:blipFill>
          <a:blip r:embed="rId2">
            <a:extLst/>
          </a:blip>
          <a:stretch>
            <a:fillRect/>
          </a:stretch>
        </p:blipFill>
        <p:spPr>
          <a:xfrm>
            <a:off x="272630" y="2375544"/>
            <a:ext cx="8780124" cy="11164072"/>
          </a:xfrm>
          <a:prstGeom prst="rect">
            <a:avLst/>
          </a:prstGeom>
        </p:spPr>
      </p:pic>
      <p:grpSp>
        <p:nvGrpSpPr>
          <p:cNvPr id="272" name="Group"/>
          <p:cNvGrpSpPr/>
          <p:nvPr/>
        </p:nvGrpSpPr>
        <p:grpSpPr>
          <a:xfrm>
            <a:off x="-50053" y="347591"/>
            <a:ext cx="24484106" cy="1876196"/>
            <a:chOff x="0" y="0"/>
            <a:chExt cx="24484105" cy="1876195"/>
          </a:xfrm>
        </p:grpSpPr>
        <p:sp>
          <p:nvSpPr>
            <p:cNvPr id="270"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71" name="Image" descr="Image"/>
            <p:cNvPicPr>
              <a:picLocks noChangeAspect="1"/>
            </p:cNvPicPr>
            <p:nvPr/>
          </p:nvPicPr>
          <p:blipFill>
            <a:blip r:embed="rId3">
              <a:extLst/>
            </a:blip>
            <a:stretch>
              <a:fillRect/>
            </a:stretch>
          </p:blipFill>
          <p:spPr>
            <a:xfrm>
              <a:off x="2220524" y="0"/>
              <a:ext cx="20043058" cy="1876196"/>
            </a:xfrm>
            <a:prstGeom prst="rect">
              <a:avLst/>
            </a:prstGeom>
            <a:ln w="12700" cap="flat">
              <a:noFill/>
              <a:miter lim="400000"/>
            </a:ln>
            <a:effectLst/>
          </p:spPr>
        </p:pic>
      </p:grpSp>
      <p:sp>
        <p:nvSpPr>
          <p:cNvPr id="273" name="Paul fulfilled his calling (3:1-7) — We have a purpose — Are we as dedicated to fulfilling it as Paul?…"/>
          <p:cNvSpPr txBox="1"/>
          <p:nvPr/>
        </p:nvSpPr>
        <p:spPr>
          <a:xfrm>
            <a:off x="8202916" y="2553729"/>
            <a:ext cx="15753208" cy="10807701"/>
          </a:xfrm>
          <a:prstGeom prst="rect">
            <a:avLst/>
          </a:prstGeom>
          <a:solidFill>
            <a:schemeClr val="accent6">
              <a:satOff val="1848"/>
              <a:lumOff val="-15262"/>
            </a:scheme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marL="1371600" indent="-1143000" defTabSz="457200">
              <a:lnSpc>
                <a:spcPct val="100000"/>
              </a:lnSpc>
              <a:spcBef>
                <a:spcPts val="2000"/>
              </a:spcBef>
              <a:buSzPct val="80000"/>
              <a:buBlip>
                <a:blip r:embed="rId4"/>
              </a:buBlip>
              <a:defRPr b="1" sz="6000">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Paul fulfilled his calling (3:1-7) — We have a purpose — Are we as dedicated to fulfilling it as Paul?</a:t>
            </a:r>
          </a:p>
          <a:p>
            <a:pPr marL="1371600" indent="-1143000" defTabSz="457200">
              <a:lnSpc>
                <a:spcPct val="100000"/>
              </a:lnSpc>
              <a:spcBef>
                <a:spcPts val="2000"/>
              </a:spcBef>
              <a:buSzPct val="80000"/>
              <a:buBlip>
                <a:blip r:embed="rId4"/>
              </a:buBlip>
              <a:defRPr b="1" sz="6000">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God’s eternal purpose is made known “through the church” (3:8-13), — How are we fitting in to this purpose?</a:t>
            </a:r>
          </a:p>
          <a:p>
            <a:pPr marL="1371600" indent="-1143000" defTabSz="457200">
              <a:lnSpc>
                <a:spcPct val="100000"/>
              </a:lnSpc>
              <a:spcBef>
                <a:spcPts val="2000"/>
              </a:spcBef>
              <a:buSzPct val="80000"/>
              <a:buBlip>
                <a:blip r:embed="rId4"/>
              </a:buBlip>
              <a:defRPr b="1" sz="6000">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Paul’s prayer for them, (3:14-21), would only be accomplished if they believed, and applied the teachings of the Spirit to their lives — The same is true for us.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3">
                                            <p:bg/>
                                          </p:spTgt>
                                        </p:tgtEl>
                                        <p:attrNameLst>
                                          <p:attrName>style.visibility</p:attrName>
                                        </p:attrNameLst>
                                      </p:cBhvr>
                                      <p:to>
                                        <p:strVal val="visible"/>
                                      </p:to>
                                    </p:set>
                                    <p:animEffect filter="wipe(left)" transition="in">
                                      <p:cBhvr>
                                        <p:cTn id="7" dur="1500"/>
                                        <p:tgtEl>
                                          <p:spTgt spid="27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73">
                                            <p:txEl>
                                              <p:pRg st="0" end="0"/>
                                            </p:txEl>
                                          </p:spTgt>
                                        </p:tgtEl>
                                        <p:attrNameLst>
                                          <p:attrName>style.visibility</p:attrName>
                                        </p:attrNameLst>
                                      </p:cBhvr>
                                      <p:to>
                                        <p:strVal val="visible"/>
                                      </p:to>
                                    </p:set>
                                    <p:animEffect filter="wipe(left)" transition="in">
                                      <p:cBhvr>
                                        <p:cTn id="10" dur="1500"/>
                                        <p:tgtEl>
                                          <p:spTgt spid="2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73">
                                            <p:txEl>
                                              <p:pRg st="1" end="1"/>
                                            </p:txEl>
                                          </p:spTgt>
                                        </p:tgtEl>
                                        <p:attrNameLst>
                                          <p:attrName>style.visibility</p:attrName>
                                        </p:attrNameLst>
                                      </p:cBhvr>
                                      <p:to>
                                        <p:strVal val="visible"/>
                                      </p:to>
                                    </p:set>
                                    <p:animEffect filter="wipe(left)" transition="in">
                                      <p:cBhvr>
                                        <p:cTn id="15" dur="1500"/>
                                        <p:tgtEl>
                                          <p:spTgt spid="2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73">
                                            <p:txEl>
                                              <p:pRg st="2" end="2"/>
                                            </p:txEl>
                                          </p:spTgt>
                                        </p:tgtEl>
                                        <p:attrNameLst>
                                          <p:attrName>style.visibility</p:attrName>
                                        </p:attrNameLst>
                                      </p:cBhvr>
                                      <p:to>
                                        <p:strVal val="visible"/>
                                      </p:to>
                                    </p:set>
                                    <p:animEffect filter="wipe(left)" transition="in">
                                      <p:cBhvr>
                                        <p:cTn id="20" dur="1500"/>
                                        <p:tgtEl>
                                          <p:spTgt spid="27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Front view of a red Ducati motorcycle against a black background" descr="Front view of a red Ducati motorcycle against a black background"/>
          <p:cNvPicPr>
            <a:picLocks noChangeAspect="1"/>
          </p:cNvPicPr>
          <p:nvPr>
            <p:ph type="pic" idx="21"/>
          </p:nvPr>
        </p:nvPicPr>
        <p:blipFill>
          <a:blip r:embed="rId2">
            <a:extLst/>
          </a:blip>
          <a:srcRect l="17" t="0" r="17" b="0"/>
          <a:stretch>
            <a:fillRect/>
          </a:stretch>
        </p:blipFill>
        <p:spPr>
          <a:prstGeom prst="rect">
            <a:avLst/>
          </a:prstGeom>
        </p:spPr>
      </p:pic>
      <p:sp>
        <p:nvSpPr>
          <p:cNvPr id="276" name="Slide Number"/>
          <p:cNvSpPr txBox="1"/>
          <p:nvPr>
            <p:ph type="sldNum" sz="quarter" idx="4294967295"/>
          </p:nvPr>
        </p:nvSpPr>
        <p:spPr>
          <a:xfrm>
            <a:off x="23287583" y="106894"/>
            <a:ext cx="749301" cy="825501"/>
          </a:xfrm>
          <a:prstGeom prst="rect">
            <a:avLst/>
          </a:prstGeom>
          <a:extLst>
            <a:ext uri="{C572A759-6A51-4108-AA02-DFA0A04FC94B}">
              <ma14:wrappingTextBoxFlag xmlns:ma14="http://schemas.microsoft.com/office/mac/drawingml/2011/main" val="1"/>
            </a:ext>
          </a:extLst>
        </p:spPr>
        <p:txBody>
          <a:bodyPr/>
          <a:lstStyle>
            <a:lvl1pPr>
              <a:defRPr sz="5000">
                <a:solidFill>
                  <a:srgbClr val="FFFFFF"/>
                </a:solidFill>
              </a:defRPr>
            </a:lvl1pPr>
          </a:lstStyle>
          <a:p>
            <a:pPr/>
            <a:fld id="{86CB4B4D-7CA3-9044-876B-883B54F8677D}" type="slidenum"/>
          </a:p>
        </p:txBody>
      </p:sp>
      <p:sp>
        <p:nvSpPr>
          <p:cNvPr id="277" name="May we be STRENGTHENED by the Spirit in the INNER man.…"/>
          <p:cNvSpPr txBox="1"/>
          <p:nvPr/>
        </p:nvSpPr>
        <p:spPr>
          <a:xfrm>
            <a:off x="12654943" y="2764269"/>
            <a:ext cx="11384241" cy="10464801"/>
          </a:xfrm>
          <a:prstGeom prst="rect">
            <a:avLst/>
          </a:prstGeom>
          <a:solidFill>
            <a:srgbClr val="000000">
              <a:alpha val="38053"/>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642937">
              <a:lnSpc>
                <a:spcPct val="100000"/>
              </a:lnSpc>
              <a:spcBef>
                <a:spcPts val="2800"/>
              </a:spcBef>
              <a:defRPr b="1" sz="6200">
                <a:solidFill>
                  <a:srgbClr val="FFFFFF"/>
                </a:solidFill>
                <a:effectLst>
                  <a:outerShdw sx="100000" sy="100000" kx="0" ky="0" algn="b" rotWithShape="0" blurRad="50800" dist="63500" dir="2416854">
                    <a:srgbClr val="000000"/>
                  </a:outerShdw>
                </a:effectLst>
                <a:latin typeface="Century Gothic"/>
                <a:ea typeface="Century Gothic"/>
                <a:cs typeface="Century Gothic"/>
                <a:sym typeface="Century Gothic"/>
              </a:defRPr>
            </a:pPr>
            <a:r>
              <a:t>May we be STRENGTHENED by the Spirit in the INNER man.  </a:t>
            </a:r>
          </a:p>
          <a:p>
            <a:pPr algn="ctr" defTabSz="642937">
              <a:lnSpc>
                <a:spcPct val="100000"/>
              </a:lnSpc>
              <a:spcBef>
                <a:spcPts val="2800"/>
              </a:spcBef>
              <a:defRPr b="1" sz="6200">
                <a:solidFill>
                  <a:srgbClr val="FFFFFF"/>
                </a:solidFill>
                <a:effectLst>
                  <a:outerShdw sx="100000" sy="100000" kx="0" ky="0" algn="b" rotWithShape="0" blurRad="50800" dist="63500" dir="2416854">
                    <a:srgbClr val="000000"/>
                  </a:outerShdw>
                </a:effectLst>
                <a:latin typeface="Century Gothic"/>
                <a:ea typeface="Century Gothic"/>
                <a:cs typeface="Century Gothic"/>
                <a:sym typeface="Century Gothic"/>
              </a:defRPr>
            </a:pPr>
            <a:r>
              <a:t>May Christ dwell in our hearts by FAITH, that we be rooted and grounded in LOVE. </a:t>
            </a:r>
          </a:p>
          <a:p>
            <a:pPr algn="ctr" defTabSz="642937">
              <a:lnSpc>
                <a:spcPct val="100000"/>
              </a:lnSpc>
              <a:spcBef>
                <a:spcPts val="2800"/>
              </a:spcBef>
              <a:defRPr b="1" sz="6200">
                <a:solidFill>
                  <a:srgbClr val="FFFFFF"/>
                </a:solidFill>
                <a:effectLst>
                  <a:outerShdw sx="100000" sy="100000" kx="0" ky="0" algn="b" rotWithShape="0" blurRad="50800" dist="63500" dir="2416854">
                    <a:srgbClr val="000000"/>
                  </a:outerShdw>
                </a:effectLst>
                <a:latin typeface="Century Gothic"/>
                <a:ea typeface="Century Gothic"/>
                <a:cs typeface="Century Gothic"/>
                <a:sym typeface="Century Gothic"/>
              </a:defRPr>
            </a:pPr>
            <a:r>
              <a:t>May we thereby possess and participate in all that God has and is giving those in Christ.</a:t>
            </a:r>
          </a:p>
        </p:txBody>
      </p:sp>
      <p:grpSp>
        <p:nvGrpSpPr>
          <p:cNvPr id="280" name="Group"/>
          <p:cNvGrpSpPr/>
          <p:nvPr/>
        </p:nvGrpSpPr>
        <p:grpSpPr>
          <a:xfrm>
            <a:off x="-50053" y="347591"/>
            <a:ext cx="24484106" cy="1876196"/>
            <a:chOff x="0" y="0"/>
            <a:chExt cx="24484105" cy="1876195"/>
          </a:xfrm>
        </p:grpSpPr>
        <p:sp>
          <p:nvSpPr>
            <p:cNvPr id="278"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79" name="Image" descr="Image"/>
            <p:cNvPicPr>
              <a:picLocks noChangeAspect="1"/>
            </p:cNvPicPr>
            <p:nvPr/>
          </p:nvPicPr>
          <p:blipFill>
            <a:blip r:embed="rId3">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7">
                                            <p:txEl>
                                              <p:pRg st="1" end="1"/>
                                            </p:txEl>
                                          </p:spTgt>
                                        </p:tgtEl>
                                        <p:attrNameLst>
                                          <p:attrName>style.visibility</p:attrName>
                                        </p:attrNameLst>
                                      </p:cBhvr>
                                      <p:to>
                                        <p:strVal val="visible"/>
                                      </p:to>
                                    </p:set>
                                    <p:animEffect filter="fade" transition="in">
                                      <p:cBhvr>
                                        <p:cTn id="7" dur="1500"/>
                                        <p:tgtEl>
                                          <p:spTgt spid="2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77">
                                            <p:txEl>
                                              <p:pRg st="2" end="2"/>
                                            </p:txEl>
                                          </p:spTgt>
                                        </p:tgtEl>
                                        <p:attrNameLst>
                                          <p:attrName>style.visibility</p:attrName>
                                        </p:attrNameLst>
                                      </p:cBhvr>
                                      <p:to>
                                        <p:strVal val="visible"/>
                                      </p:to>
                                    </p:set>
                                    <p:animEffect filter="fade" transition="in">
                                      <p:cBhvr>
                                        <p:cTn id="12" dur="1500"/>
                                        <p:tgtEl>
                                          <p:spTgt spid="27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7"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solidFill>
      </p:bgPr>
    </p:bg>
    <p:spTree>
      <p:nvGrpSpPr>
        <p:cNvPr id="1" name=""/>
        <p:cNvGrpSpPr/>
        <p:nvPr/>
      </p:nvGrpSpPr>
      <p:grpSpPr>
        <a:xfrm>
          <a:off x="0" y="0"/>
          <a:ext cx="0" cy="0"/>
          <a:chOff x="0" y="0"/>
          <a:chExt cx="0" cy="0"/>
        </a:xfrm>
      </p:grpSpPr>
      <p:pic>
        <p:nvPicPr>
          <p:cNvPr id="282" name="Image" descr="Image"/>
          <p:cNvPicPr>
            <a:picLocks noChangeAspect="1"/>
          </p:cNvPicPr>
          <p:nvPr/>
        </p:nvPicPr>
        <p:blipFill>
          <a:blip r:embed="rId2">
            <a:extLst/>
          </a:blip>
          <a:srcRect l="7922" t="0" r="0" b="0"/>
          <a:stretch>
            <a:fillRect/>
          </a:stretch>
        </p:blipFill>
        <p:spPr>
          <a:xfrm>
            <a:off x="15477469" y="0"/>
            <a:ext cx="8866495" cy="13716001"/>
          </a:xfrm>
          <a:custGeom>
            <a:avLst/>
            <a:gdLst/>
            <a:ahLst/>
            <a:cxnLst>
              <a:cxn ang="0">
                <a:pos x="wd2" y="hd2"/>
              </a:cxn>
              <a:cxn ang="5400000">
                <a:pos x="wd2" y="hd2"/>
              </a:cxn>
              <a:cxn ang="10800000">
                <a:pos x="wd2" y="hd2"/>
              </a:cxn>
              <a:cxn ang="16200000">
                <a:pos x="wd2" y="hd2"/>
              </a:cxn>
            </a:cxnLst>
            <a:rect l="0" t="0" r="r" b="b"/>
            <a:pathLst>
              <a:path w="21556" h="21600" fill="norm" stroke="1" extrusionOk="0">
                <a:moveTo>
                  <a:pt x="1611" y="0"/>
                </a:moveTo>
                <a:lnTo>
                  <a:pt x="1314" y="167"/>
                </a:lnTo>
                <a:cubicBezTo>
                  <a:pt x="1151" y="259"/>
                  <a:pt x="997" y="370"/>
                  <a:pt x="972" y="414"/>
                </a:cubicBezTo>
                <a:cubicBezTo>
                  <a:pt x="946" y="458"/>
                  <a:pt x="906" y="494"/>
                  <a:pt x="883" y="494"/>
                </a:cubicBezTo>
                <a:cubicBezTo>
                  <a:pt x="860" y="494"/>
                  <a:pt x="828" y="529"/>
                  <a:pt x="811" y="571"/>
                </a:cubicBezTo>
                <a:cubicBezTo>
                  <a:pt x="795" y="614"/>
                  <a:pt x="741" y="681"/>
                  <a:pt x="694" y="720"/>
                </a:cubicBezTo>
                <a:cubicBezTo>
                  <a:pt x="646" y="759"/>
                  <a:pt x="608" y="810"/>
                  <a:pt x="608" y="832"/>
                </a:cubicBezTo>
                <a:cubicBezTo>
                  <a:pt x="608" y="855"/>
                  <a:pt x="569" y="922"/>
                  <a:pt x="523" y="981"/>
                </a:cubicBezTo>
                <a:cubicBezTo>
                  <a:pt x="477" y="1040"/>
                  <a:pt x="416" y="1186"/>
                  <a:pt x="387" y="1306"/>
                </a:cubicBezTo>
                <a:cubicBezTo>
                  <a:pt x="358" y="1426"/>
                  <a:pt x="312" y="1570"/>
                  <a:pt x="285" y="1626"/>
                </a:cubicBezTo>
                <a:cubicBezTo>
                  <a:pt x="257" y="1682"/>
                  <a:pt x="231" y="1754"/>
                  <a:pt x="226" y="1786"/>
                </a:cubicBezTo>
                <a:cubicBezTo>
                  <a:pt x="166" y="2151"/>
                  <a:pt x="117" y="2511"/>
                  <a:pt x="119" y="2569"/>
                </a:cubicBezTo>
                <a:cubicBezTo>
                  <a:pt x="119" y="2585"/>
                  <a:pt x="133" y="2742"/>
                  <a:pt x="151" y="2918"/>
                </a:cubicBezTo>
                <a:cubicBezTo>
                  <a:pt x="171" y="3122"/>
                  <a:pt x="162" y="3342"/>
                  <a:pt x="126" y="3528"/>
                </a:cubicBezTo>
                <a:cubicBezTo>
                  <a:pt x="83" y="3754"/>
                  <a:pt x="28" y="4241"/>
                  <a:pt x="14" y="4514"/>
                </a:cubicBezTo>
                <a:cubicBezTo>
                  <a:pt x="9" y="4633"/>
                  <a:pt x="79" y="4980"/>
                  <a:pt x="115" y="5008"/>
                </a:cubicBezTo>
                <a:cubicBezTo>
                  <a:pt x="139" y="5027"/>
                  <a:pt x="149" y="5048"/>
                  <a:pt x="137" y="5056"/>
                </a:cubicBezTo>
                <a:cubicBezTo>
                  <a:pt x="125" y="5064"/>
                  <a:pt x="147" y="5233"/>
                  <a:pt x="185" y="5431"/>
                </a:cubicBezTo>
                <a:cubicBezTo>
                  <a:pt x="252" y="5778"/>
                  <a:pt x="254" y="6133"/>
                  <a:pt x="190" y="6174"/>
                </a:cubicBezTo>
                <a:cubicBezTo>
                  <a:pt x="173" y="6185"/>
                  <a:pt x="172" y="6238"/>
                  <a:pt x="187" y="6291"/>
                </a:cubicBezTo>
                <a:cubicBezTo>
                  <a:pt x="204" y="6348"/>
                  <a:pt x="194" y="6404"/>
                  <a:pt x="164" y="6428"/>
                </a:cubicBezTo>
                <a:cubicBezTo>
                  <a:pt x="136" y="6449"/>
                  <a:pt x="122" y="6517"/>
                  <a:pt x="134" y="6578"/>
                </a:cubicBezTo>
                <a:cubicBezTo>
                  <a:pt x="146" y="6639"/>
                  <a:pt x="118" y="6814"/>
                  <a:pt x="71" y="6966"/>
                </a:cubicBezTo>
                <a:cubicBezTo>
                  <a:pt x="-44" y="7346"/>
                  <a:pt x="-17" y="8030"/>
                  <a:pt x="138" y="8636"/>
                </a:cubicBezTo>
                <a:cubicBezTo>
                  <a:pt x="199" y="8875"/>
                  <a:pt x="249" y="9107"/>
                  <a:pt x="249" y="9152"/>
                </a:cubicBezTo>
                <a:cubicBezTo>
                  <a:pt x="249" y="9197"/>
                  <a:pt x="269" y="9256"/>
                  <a:pt x="292" y="9284"/>
                </a:cubicBezTo>
                <a:cubicBezTo>
                  <a:pt x="316" y="9311"/>
                  <a:pt x="357" y="9399"/>
                  <a:pt x="383" y="9479"/>
                </a:cubicBezTo>
                <a:cubicBezTo>
                  <a:pt x="448" y="9677"/>
                  <a:pt x="449" y="9678"/>
                  <a:pt x="488" y="9719"/>
                </a:cubicBezTo>
                <a:cubicBezTo>
                  <a:pt x="507" y="9739"/>
                  <a:pt x="512" y="9768"/>
                  <a:pt x="497" y="9783"/>
                </a:cubicBezTo>
                <a:cubicBezTo>
                  <a:pt x="482" y="9799"/>
                  <a:pt x="503" y="9886"/>
                  <a:pt x="544" y="9979"/>
                </a:cubicBezTo>
                <a:cubicBezTo>
                  <a:pt x="585" y="10071"/>
                  <a:pt x="625" y="10193"/>
                  <a:pt x="631" y="10249"/>
                </a:cubicBezTo>
                <a:cubicBezTo>
                  <a:pt x="638" y="10305"/>
                  <a:pt x="674" y="10402"/>
                  <a:pt x="714" y="10463"/>
                </a:cubicBezTo>
                <a:cubicBezTo>
                  <a:pt x="754" y="10525"/>
                  <a:pt x="786" y="10607"/>
                  <a:pt x="786" y="10646"/>
                </a:cubicBezTo>
                <a:cubicBezTo>
                  <a:pt x="786" y="10685"/>
                  <a:pt x="808" y="10743"/>
                  <a:pt x="835" y="10775"/>
                </a:cubicBezTo>
                <a:cubicBezTo>
                  <a:pt x="870" y="10818"/>
                  <a:pt x="867" y="10845"/>
                  <a:pt x="823" y="10880"/>
                </a:cubicBezTo>
                <a:cubicBezTo>
                  <a:pt x="772" y="10921"/>
                  <a:pt x="775" y="10924"/>
                  <a:pt x="844" y="10908"/>
                </a:cubicBezTo>
                <a:cubicBezTo>
                  <a:pt x="903" y="10893"/>
                  <a:pt x="935" y="10907"/>
                  <a:pt x="966" y="10960"/>
                </a:cubicBezTo>
                <a:cubicBezTo>
                  <a:pt x="989" y="10999"/>
                  <a:pt x="996" y="11051"/>
                  <a:pt x="981" y="11076"/>
                </a:cubicBezTo>
                <a:cubicBezTo>
                  <a:pt x="967" y="11100"/>
                  <a:pt x="980" y="11140"/>
                  <a:pt x="1010" y="11163"/>
                </a:cubicBezTo>
                <a:cubicBezTo>
                  <a:pt x="1040" y="11187"/>
                  <a:pt x="1054" y="11224"/>
                  <a:pt x="1041" y="11247"/>
                </a:cubicBezTo>
                <a:cubicBezTo>
                  <a:pt x="1028" y="11269"/>
                  <a:pt x="1030" y="11296"/>
                  <a:pt x="1045" y="11306"/>
                </a:cubicBezTo>
                <a:cubicBezTo>
                  <a:pt x="1073" y="11324"/>
                  <a:pt x="1093" y="11377"/>
                  <a:pt x="1110" y="11475"/>
                </a:cubicBezTo>
                <a:cubicBezTo>
                  <a:pt x="1114" y="11503"/>
                  <a:pt x="1136" y="11526"/>
                  <a:pt x="1156" y="11526"/>
                </a:cubicBezTo>
                <a:cubicBezTo>
                  <a:pt x="1220" y="11526"/>
                  <a:pt x="1270" y="11654"/>
                  <a:pt x="1227" y="11708"/>
                </a:cubicBezTo>
                <a:cubicBezTo>
                  <a:pt x="1201" y="11740"/>
                  <a:pt x="1203" y="11758"/>
                  <a:pt x="1232" y="11758"/>
                </a:cubicBezTo>
                <a:cubicBezTo>
                  <a:pt x="1308" y="11758"/>
                  <a:pt x="1456" y="11978"/>
                  <a:pt x="1470" y="12112"/>
                </a:cubicBezTo>
                <a:cubicBezTo>
                  <a:pt x="1478" y="12181"/>
                  <a:pt x="1508" y="12266"/>
                  <a:pt x="1538" y="12301"/>
                </a:cubicBezTo>
                <a:cubicBezTo>
                  <a:pt x="1568" y="12336"/>
                  <a:pt x="1592" y="12387"/>
                  <a:pt x="1592" y="12414"/>
                </a:cubicBezTo>
                <a:cubicBezTo>
                  <a:pt x="1592" y="12442"/>
                  <a:pt x="1622" y="12486"/>
                  <a:pt x="1659" y="12512"/>
                </a:cubicBezTo>
                <a:cubicBezTo>
                  <a:pt x="1759" y="12584"/>
                  <a:pt x="1833" y="12868"/>
                  <a:pt x="1761" y="12905"/>
                </a:cubicBezTo>
                <a:cubicBezTo>
                  <a:pt x="1729" y="12921"/>
                  <a:pt x="1702" y="12999"/>
                  <a:pt x="1700" y="13079"/>
                </a:cubicBezTo>
                <a:cubicBezTo>
                  <a:pt x="1697" y="13220"/>
                  <a:pt x="1659" y="13498"/>
                  <a:pt x="1615" y="13703"/>
                </a:cubicBezTo>
                <a:cubicBezTo>
                  <a:pt x="1603" y="13759"/>
                  <a:pt x="1582" y="13870"/>
                  <a:pt x="1567" y="13950"/>
                </a:cubicBezTo>
                <a:cubicBezTo>
                  <a:pt x="1552" y="14030"/>
                  <a:pt x="1532" y="14128"/>
                  <a:pt x="1523" y="14168"/>
                </a:cubicBezTo>
                <a:cubicBezTo>
                  <a:pt x="1500" y="14261"/>
                  <a:pt x="1455" y="15025"/>
                  <a:pt x="1441" y="15554"/>
                </a:cubicBezTo>
                <a:cubicBezTo>
                  <a:pt x="1435" y="15781"/>
                  <a:pt x="1416" y="15975"/>
                  <a:pt x="1399" y="15986"/>
                </a:cubicBezTo>
                <a:cubicBezTo>
                  <a:pt x="1382" y="15997"/>
                  <a:pt x="1387" y="16020"/>
                  <a:pt x="1408" y="16038"/>
                </a:cubicBezTo>
                <a:cubicBezTo>
                  <a:pt x="1429" y="16055"/>
                  <a:pt x="1433" y="16178"/>
                  <a:pt x="1417" y="16311"/>
                </a:cubicBezTo>
                <a:cubicBezTo>
                  <a:pt x="1402" y="16444"/>
                  <a:pt x="1405" y="16560"/>
                  <a:pt x="1426" y="16568"/>
                </a:cubicBezTo>
                <a:cubicBezTo>
                  <a:pt x="1447" y="16576"/>
                  <a:pt x="1453" y="16601"/>
                  <a:pt x="1441" y="16623"/>
                </a:cubicBezTo>
                <a:cubicBezTo>
                  <a:pt x="1428" y="16645"/>
                  <a:pt x="1414" y="16830"/>
                  <a:pt x="1410" y="17034"/>
                </a:cubicBezTo>
                <a:cubicBezTo>
                  <a:pt x="1406" y="17238"/>
                  <a:pt x="1383" y="17420"/>
                  <a:pt x="1360" y="17439"/>
                </a:cubicBezTo>
                <a:cubicBezTo>
                  <a:pt x="1333" y="17461"/>
                  <a:pt x="1333" y="17492"/>
                  <a:pt x="1358" y="17521"/>
                </a:cubicBezTo>
                <a:cubicBezTo>
                  <a:pt x="1381" y="17548"/>
                  <a:pt x="1382" y="17626"/>
                  <a:pt x="1360" y="17704"/>
                </a:cubicBezTo>
                <a:cubicBezTo>
                  <a:pt x="1281" y="17992"/>
                  <a:pt x="1251" y="19217"/>
                  <a:pt x="1305" y="19931"/>
                </a:cubicBezTo>
                <a:cubicBezTo>
                  <a:pt x="1319" y="20106"/>
                  <a:pt x="1337" y="20437"/>
                  <a:pt x="1344" y="20665"/>
                </a:cubicBezTo>
                <a:cubicBezTo>
                  <a:pt x="1351" y="20893"/>
                  <a:pt x="1370" y="21088"/>
                  <a:pt x="1386" y="21098"/>
                </a:cubicBezTo>
                <a:cubicBezTo>
                  <a:pt x="1401" y="21108"/>
                  <a:pt x="1414" y="21204"/>
                  <a:pt x="1414" y="21312"/>
                </a:cubicBezTo>
                <a:cubicBezTo>
                  <a:pt x="1414" y="21420"/>
                  <a:pt x="1426" y="21529"/>
                  <a:pt x="1441" y="21554"/>
                </a:cubicBezTo>
                <a:cubicBezTo>
                  <a:pt x="1465" y="21596"/>
                  <a:pt x="2394" y="21600"/>
                  <a:pt x="11512" y="21600"/>
                </a:cubicBezTo>
                <a:lnTo>
                  <a:pt x="21556" y="21600"/>
                </a:lnTo>
                <a:lnTo>
                  <a:pt x="21556" y="10800"/>
                </a:lnTo>
                <a:lnTo>
                  <a:pt x="21556" y="0"/>
                </a:lnTo>
                <a:lnTo>
                  <a:pt x="11584" y="0"/>
                </a:lnTo>
                <a:lnTo>
                  <a:pt x="1611" y="0"/>
                </a:lnTo>
                <a:close/>
              </a:path>
            </a:pathLst>
          </a:custGeom>
          <a:ln w="12700">
            <a:miter lim="400000"/>
          </a:ln>
          <a:effectLst>
            <a:outerShdw sx="100000" sy="100000" kx="0" ky="0" algn="b" rotWithShape="0" blurRad="63500" dist="88353" dir="5400000">
              <a:srgbClr val="000000"/>
            </a:outerShdw>
          </a:effectLst>
        </p:spPr>
      </p:pic>
      <p:sp>
        <p:nvSpPr>
          <p:cNvPr id="283" name="TextBox 9"/>
          <p:cNvSpPr txBox="1"/>
          <p:nvPr/>
        </p:nvSpPr>
        <p:spPr>
          <a:xfrm>
            <a:off x="130306" y="3096295"/>
            <a:ext cx="9777517" cy="9388309"/>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65004" tIns="65004" rIns="65004" bIns="65004">
            <a:spAutoFit/>
          </a:bodyPr>
          <a:lstStyle/>
          <a:p>
            <a:pPr algn="ctr" defTabSz="1300078">
              <a:lnSpc>
                <a:spcPct val="100000"/>
              </a:lnSpc>
              <a:spcBef>
                <a:spcPts val="900"/>
              </a:spcBef>
              <a:defRPr b="1" cap="all" sz="6000">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Outside Christ </a:t>
            </a:r>
          </a:p>
          <a:p>
            <a:pPr algn="ctr" defTabSz="1300078">
              <a:lnSpc>
                <a:spcPct val="100000"/>
              </a:lnSpc>
              <a:spcBef>
                <a:spcPts val="900"/>
              </a:spcBef>
              <a:defRPr sz="6000">
                <a:solidFill>
                  <a:srgbClr val="FFFFFF"/>
                </a:solidFill>
                <a:effectLst>
                  <a:outerShdw sx="100000" sy="100000" kx="0" ky="0" algn="b" rotWithShape="0" blurRad="63500" dist="0" dir="3600000">
                    <a:srgbClr val="000000">
                      <a:alpha val="70000"/>
                    </a:srgbClr>
                  </a:outerShdw>
                </a:effectLst>
                <a:latin typeface="Century Gothic"/>
                <a:ea typeface="Century Gothic"/>
                <a:cs typeface="Century Gothic"/>
                <a:sym typeface="Century Gothic"/>
              </a:defRPr>
            </a:pPr>
            <a:r>
              <a:t>Lost Without Hope</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 spiritual blessings</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NOT chosen</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NOT children of God</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NOT accepted</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 redemption</a:t>
            </a:r>
          </a:p>
          <a:p>
            <a:pPr algn="ctr" defTabSz="1300078">
              <a:lnSpc>
                <a:spcPct val="100000"/>
              </a:lnSpc>
              <a:spcBef>
                <a:spcPts val="900"/>
              </a:spcBef>
              <a:defRPr b="1" sz="6000">
                <a:solidFill>
                  <a:srgbClr val="FFFFFF"/>
                </a:solidFill>
                <a:latin typeface="Century Gothic"/>
                <a:ea typeface="Century Gothic"/>
                <a:cs typeface="Century Gothic"/>
                <a:sym typeface="Century Gothic"/>
              </a:defRPr>
            </a:pPr>
            <a:r>
              <a:t>NO forgiveness</a:t>
            </a:r>
          </a:p>
          <a:p>
            <a:pPr algn="ctr" defTabSz="1300078">
              <a:lnSpc>
                <a:spcPct val="100000"/>
              </a:lnSpc>
              <a:spcBef>
                <a:spcPts val="900"/>
              </a:spcBef>
              <a:defRPr sz="6000">
                <a:solidFill>
                  <a:srgbClr val="FFFFFF"/>
                </a:solidFill>
                <a:latin typeface="Century Gothic"/>
                <a:ea typeface="Century Gothic"/>
                <a:cs typeface="Century Gothic"/>
                <a:sym typeface="Century Gothic"/>
              </a:defRPr>
            </a:pPr>
            <a:r>
              <a:rPr b="1"/>
              <a:t>NO heavenly Inheritance</a:t>
            </a:r>
            <a:r>
              <a:t> </a:t>
            </a:r>
          </a:p>
        </p:txBody>
      </p:sp>
      <p:sp>
        <p:nvSpPr>
          <p:cNvPr id="284" name="Rectangle"/>
          <p:cNvSpPr/>
          <p:nvPr/>
        </p:nvSpPr>
        <p:spPr>
          <a:xfrm>
            <a:off x="15543485" y="3739059"/>
            <a:ext cx="8429755" cy="8696560"/>
          </a:xfrm>
          <a:prstGeom prst="rect">
            <a:avLst/>
          </a:prstGeom>
          <a:solidFill>
            <a:srgbClr val="FFFFFF">
              <a:alpha val="79886"/>
            </a:srgbClr>
          </a:soli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sp>
        <p:nvSpPr>
          <p:cNvPr id="285" name="Rounded Rectangle"/>
          <p:cNvSpPr/>
          <p:nvPr/>
        </p:nvSpPr>
        <p:spPr>
          <a:xfrm>
            <a:off x="15436535" y="2349051"/>
            <a:ext cx="8643655" cy="1419062"/>
          </a:xfrm>
          <a:prstGeom prst="roundRect">
            <a:avLst>
              <a:gd name="adj" fmla="val 13424"/>
            </a:avLst>
          </a:prstGeom>
          <a:gradFill>
            <a:gsLst>
              <a:gs pos="0">
                <a:srgbClr val="005493"/>
              </a:gs>
              <a:gs pos="100000">
                <a:srgbClr val="0096FF"/>
              </a:gs>
            </a:gsLst>
            <a:lin ang="5400000"/>
          </a:gradFill>
          <a:ln w="12700">
            <a:miter lim="400000"/>
          </a:ln>
        </p:spPr>
        <p:txBody>
          <a:bodyPr lIns="50800" tIns="50800" rIns="50800" bIns="50800" anchor="ctr"/>
          <a:lstStyle/>
          <a:p>
            <a:pPr algn="ctr">
              <a:lnSpc>
                <a:spcPct val="100000"/>
              </a:lnSpc>
              <a:spcBef>
                <a:spcPts val="0"/>
              </a:spcBef>
              <a:defRPr sz="5000">
                <a:solidFill>
                  <a:srgbClr val="FFFFFF"/>
                </a:solidFill>
              </a:defRPr>
            </a:pPr>
          </a:p>
        </p:txBody>
      </p:sp>
      <p:sp>
        <p:nvSpPr>
          <p:cNvPr id="286" name="TextBox 10"/>
          <p:cNvSpPr txBox="1"/>
          <p:nvPr/>
        </p:nvSpPr>
        <p:spPr>
          <a:xfrm>
            <a:off x="15170931" y="2607984"/>
            <a:ext cx="8650983" cy="9642309"/>
          </a:xfrm>
          <a:prstGeom prst="rect">
            <a:avLst/>
          </a:prstGeom>
          <a:ln w="12700">
            <a:miter lim="400000"/>
          </a:ln>
          <a:extLst>
            <a:ext uri="{C572A759-6A51-4108-AA02-DFA0A04FC94B}">
              <ma14:wrappingTextBoxFlag xmlns:ma14="http://schemas.microsoft.com/office/mac/drawingml/2011/main" val="1"/>
            </a:ext>
          </a:extLst>
        </p:spPr>
        <p:txBody>
          <a:bodyPr lIns="65004" tIns="65004" rIns="65004" bIns="65004">
            <a:spAutoFit/>
          </a:bodyPr>
          <a:lstStyle/>
          <a:p>
            <a:pPr algn="ctr" defTabSz="1300078">
              <a:lnSpc>
                <a:spcPct val="100000"/>
              </a:lnSpc>
              <a:spcBef>
                <a:spcPts val="1300"/>
              </a:spcBef>
              <a:defRPr b="1" cap="all" sz="6000">
                <a:ln w="12700" cap="flat">
                  <a:solidFill>
                    <a:srgbClr val="000000"/>
                  </a:solidFill>
                  <a:prstDash val="solid"/>
                  <a:miter lim="400000"/>
                </a:ln>
                <a:solidFill>
                  <a:srgbClr val="FFFFFF"/>
                </a:solidFill>
                <a:effectLst>
                  <a:outerShdw sx="100000" sy="100000" kx="0" ky="0" algn="b" rotWithShape="0" blurRad="50800" dist="63500" dir="1670225">
                    <a:srgbClr val="000000"/>
                  </a:outerShdw>
                </a:effectLst>
                <a:latin typeface="American Typewriter"/>
                <a:ea typeface="American Typewriter"/>
                <a:cs typeface="American Typewriter"/>
                <a:sym typeface="American Typewriter"/>
              </a:defRPr>
            </a:pPr>
            <a:r>
              <a:t>Christ’S CHURCH </a:t>
            </a:r>
          </a:p>
          <a:p>
            <a:pPr algn="ctr" defTabSz="1300078">
              <a:lnSpc>
                <a:spcPct val="100000"/>
              </a:lnSpc>
              <a:spcBef>
                <a:spcPts val="1300"/>
              </a:spcBef>
              <a:buClr>
                <a:srgbClr val="C00000"/>
              </a:buClr>
              <a:defRPr b="1" sz="6000">
                <a:solidFill>
                  <a:srgbClr val="000000"/>
                </a:solidFill>
                <a:latin typeface="Century Gothic"/>
                <a:ea typeface="Century Gothic"/>
                <a:cs typeface="Century Gothic"/>
                <a:sym typeface="Century Gothic"/>
              </a:defRPr>
            </a:pPr>
            <a:r>
              <a:t>ALL spiritual blessings </a:t>
            </a:r>
            <a:endParaRPr>
              <a:solidFill>
                <a:srgbClr val="FFFFFF"/>
              </a:solidFill>
            </a:endParaRPr>
          </a:p>
          <a:p>
            <a:pPr algn="ctr" defTabSz="1300078">
              <a:lnSpc>
                <a:spcPct val="100000"/>
              </a:lnSpc>
              <a:spcBef>
                <a:spcPts val="1300"/>
              </a:spcBef>
              <a:buClr>
                <a:srgbClr val="C00000"/>
              </a:buClr>
              <a:defRPr b="1" sz="6000">
                <a:solidFill>
                  <a:srgbClr val="000000"/>
                </a:solidFill>
                <a:latin typeface="Century Gothic"/>
                <a:ea typeface="Century Gothic"/>
                <a:cs typeface="Century Gothic"/>
                <a:sym typeface="Century Gothic"/>
              </a:defRPr>
            </a:pPr>
            <a:r>
              <a:t>Chosen</a:t>
            </a:r>
            <a:endParaRPr>
              <a:solidFill>
                <a:srgbClr val="FFFFFF"/>
              </a:solidFill>
            </a:endParaRPr>
          </a:p>
          <a:p>
            <a:pPr algn="ctr" defTabSz="1300078">
              <a:lnSpc>
                <a:spcPct val="100000"/>
              </a:lnSpc>
              <a:spcBef>
                <a:spcPts val="1300"/>
              </a:spcBef>
              <a:buClr>
                <a:srgbClr val="C00000"/>
              </a:buClr>
              <a:defRPr b="1" sz="6000">
                <a:solidFill>
                  <a:srgbClr val="000000"/>
                </a:solidFill>
                <a:latin typeface="Century Gothic"/>
                <a:ea typeface="Century Gothic"/>
                <a:cs typeface="Century Gothic"/>
                <a:sym typeface="Century Gothic"/>
              </a:defRPr>
            </a:pPr>
            <a:r>
              <a:t>A child of God</a:t>
            </a:r>
            <a:endParaRPr>
              <a:solidFill>
                <a:srgbClr val="FFFFFF"/>
              </a:solidFill>
            </a:endParaRPr>
          </a:p>
          <a:p>
            <a:pPr algn="ctr" defTabSz="1300078">
              <a:lnSpc>
                <a:spcPct val="100000"/>
              </a:lnSpc>
              <a:spcBef>
                <a:spcPts val="1300"/>
              </a:spcBef>
              <a:buClr>
                <a:srgbClr val="C00000"/>
              </a:buClr>
              <a:defRPr b="1" sz="6000">
                <a:solidFill>
                  <a:srgbClr val="000000"/>
                </a:solidFill>
                <a:latin typeface="Century Gothic"/>
                <a:ea typeface="Century Gothic"/>
                <a:cs typeface="Century Gothic"/>
                <a:sym typeface="Century Gothic"/>
              </a:defRPr>
            </a:pPr>
            <a:r>
              <a:t>Accepted</a:t>
            </a:r>
            <a:endParaRPr>
              <a:solidFill>
                <a:srgbClr val="FFFFFF"/>
              </a:solidFill>
            </a:endParaRPr>
          </a:p>
          <a:p>
            <a:pPr algn="ctr" defTabSz="1300078">
              <a:lnSpc>
                <a:spcPct val="100000"/>
              </a:lnSpc>
              <a:spcBef>
                <a:spcPts val="1300"/>
              </a:spcBef>
              <a:buClr>
                <a:srgbClr val="C00000"/>
              </a:buClr>
              <a:defRPr b="1" sz="6000">
                <a:solidFill>
                  <a:srgbClr val="000000"/>
                </a:solidFill>
                <a:latin typeface="Century Gothic"/>
                <a:ea typeface="Century Gothic"/>
                <a:cs typeface="Century Gothic"/>
                <a:sym typeface="Century Gothic"/>
              </a:defRPr>
            </a:pPr>
            <a:r>
              <a:t>Redeemed</a:t>
            </a:r>
            <a:endParaRPr>
              <a:solidFill>
                <a:srgbClr val="FFFFFF"/>
              </a:solidFill>
            </a:endParaRPr>
          </a:p>
          <a:p>
            <a:pPr algn="ctr" defTabSz="1300078">
              <a:lnSpc>
                <a:spcPct val="100000"/>
              </a:lnSpc>
              <a:spcBef>
                <a:spcPts val="1300"/>
              </a:spcBef>
              <a:buClr>
                <a:srgbClr val="C00000"/>
              </a:buClr>
              <a:defRPr b="1" sz="6000">
                <a:solidFill>
                  <a:srgbClr val="000000"/>
                </a:solidFill>
                <a:latin typeface="Century Gothic"/>
                <a:ea typeface="Century Gothic"/>
                <a:cs typeface="Century Gothic"/>
                <a:sym typeface="Century Gothic"/>
              </a:defRPr>
            </a:pPr>
            <a:r>
              <a:t>Forgiven</a:t>
            </a:r>
            <a:endParaRPr>
              <a:solidFill>
                <a:srgbClr val="FFFFFF"/>
              </a:solidFill>
            </a:endParaRPr>
          </a:p>
          <a:p>
            <a:pPr algn="ctr" defTabSz="1300078">
              <a:lnSpc>
                <a:spcPct val="100000"/>
              </a:lnSpc>
              <a:spcBef>
                <a:spcPts val="1300"/>
              </a:spcBef>
              <a:buClr>
                <a:srgbClr val="C00000"/>
              </a:buClr>
              <a:defRPr b="1" sz="6000">
                <a:solidFill>
                  <a:srgbClr val="000000"/>
                </a:solidFill>
                <a:latin typeface="Century Gothic"/>
                <a:ea typeface="Century Gothic"/>
                <a:cs typeface="Century Gothic"/>
                <a:sym typeface="Century Gothic"/>
              </a:defRPr>
            </a:pPr>
            <a:r>
              <a:t>A Heavenly Inheritance </a:t>
            </a:r>
          </a:p>
        </p:txBody>
      </p:sp>
      <p:sp>
        <p:nvSpPr>
          <p:cNvPr id="287" name="Saved by grace through faith ……"/>
          <p:cNvSpPr/>
          <p:nvPr/>
        </p:nvSpPr>
        <p:spPr>
          <a:xfrm>
            <a:off x="9755328" y="2041259"/>
            <a:ext cx="6681219" cy="11498380"/>
          </a:xfrm>
          <a:prstGeom prst="rightArrow">
            <a:avLst>
              <a:gd name="adj1" fmla="val 71863"/>
              <a:gd name="adj2" fmla="val 19565"/>
            </a:avLst>
          </a:prstGeom>
          <a:gradFill>
            <a:gsLst>
              <a:gs pos="0">
                <a:srgbClr val="00FDFF"/>
              </a:gs>
              <a:gs pos="100000">
                <a:srgbClr val="0096FF"/>
              </a:gs>
            </a:gsLst>
            <a:lin ang="5400000"/>
          </a:gradFill>
          <a:ln w="12700">
            <a:miter lim="400000"/>
          </a:ln>
          <a:effectLst>
            <a:outerShdw sx="100000" sy="100000" kx="0" ky="0" algn="b" rotWithShape="0" blurRad="330200" dist="264956" dir="2344658">
              <a:srgbClr val="000000"/>
            </a:outerShdw>
          </a:effectLst>
          <a:extLst>
            <a:ext uri="{C572A759-6A51-4108-AA02-DFA0A04FC94B}">
              <ma14:wrappingTextBoxFlag xmlns:ma14="http://schemas.microsoft.com/office/mac/drawingml/2011/main" val="1"/>
            </a:ext>
          </a:extLst>
        </p:spPr>
        <p:txBody>
          <a:bodyPr lIns="50800" tIns="50800" rIns="50800" bIns="50800" anchor="ctr"/>
          <a:lstStyle/>
          <a:p>
            <a:pPr algn="ctr" defTabSz="806047">
              <a:lnSpc>
                <a:spcPct val="100000"/>
              </a:lnSpc>
              <a:spcBef>
                <a:spcPts val="0"/>
              </a:spcBef>
              <a:defRPr b="1"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Saved by grace through faith …</a:t>
            </a:r>
          </a:p>
          <a:p>
            <a:pPr algn="ctr" defTabSz="806047">
              <a:lnSpc>
                <a:spcPct val="100000"/>
              </a:lnSpc>
              <a:spcBef>
                <a:spcPts val="0"/>
              </a:spcBef>
              <a:defRPr b="1"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Baptized Into</a:t>
            </a:r>
          </a:p>
          <a:p>
            <a:pPr algn="ctr" defTabSz="806047">
              <a:lnSpc>
                <a:spcPct val="100000"/>
              </a:lnSpc>
              <a:spcBef>
                <a:spcPts val="0"/>
              </a:spcBef>
              <a:defRPr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Rom. 6:3-6</a:t>
            </a:r>
          </a:p>
          <a:p>
            <a:pPr algn="ctr" defTabSz="806047">
              <a:lnSpc>
                <a:spcPct val="100000"/>
              </a:lnSpc>
              <a:spcBef>
                <a:spcPts val="0"/>
              </a:spcBef>
              <a:defRPr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Gal. 3:26,27</a:t>
            </a:r>
          </a:p>
          <a:p>
            <a:pPr algn="ctr" defTabSz="806047">
              <a:lnSpc>
                <a:spcPct val="100000"/>
              </a:lnSpc>
              <a:spcBef>
                <a:spcPts val="0"/>
              </a:spcBef>
              <a:defRPr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Acts 2:38,47</a:t>
            </a:r>
          </a:p>
          <a:p>
            <a:pPr algn="ctr" defTabSz="806047">
              <a:lnSpc>
                <a:spcPct val="100000"/>
              </a:lnSpc>
              <a:spcBef>
                <a:spcPts val="0"/>
              </a:spcBef>
              <a:defRPr b="1" sz="6000">
                <a:solidFill>
                  <a:srgbClr val="FFFFFF"/>
                </a:solidFill>
                <a:effectLst>
                  <a:outerShdw sx="100000" sy="100000" kx="0" ky="0" algn="b" rotWithShape="0" blurRad="63500" dist="23622" dir="2700000">
                    <a:srgbClr val="000000"/>
                  </a:outerShdw>
                </a:effectLst>
                <a:latin typeface="Century Gothic"/>
                <a:ea typeface="Century Gothic"/>
                <a:cs typeface="Century Gothic"/>
                <a:sym typeface="Century Gothic"/>
              </a:defRPr>
            </a:pPr>
            <a:r>
              <a:t>HAS HOPE</a:t>
            </a:r>
          </a:p>
        </p:txBody>
      </p:sp>
      <p:grpSp>
        <p:nvGrpSpPr>
          <p:cNvPr id="290" name="Group"/>
          <p:cNvGrpSpPr/>
          <p:nvPr/>
        </p:nvGrpSpPr>
        <p:grpSpPr>
          <a:xfrm>
            <a:off x="-50053" y="347591"/>
            <a:ext cx="24484106" cy="1876196"/>
            <a:chOff x="0" y="0"/>
            <a:chExt cx="24484105" cy="1876195"/>
          </a:xfrm>
        </p:grpSpPr>
        <p:sp>
          <p:nvSpPr>
            <p:cNvPr id="288"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89" name="Image" descr="Image"/>
            <p:cNvPicPr>
              <a:picLocks noChangeAspect="1"/>
            </p:cNvPicPr>
            <p:nvPr/>
          </p:nvPicPr>
          <p:blipFill>
            <a:blip r:embed="rId3">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Image" descr="Image"/>
          <p:cNvPicPr>
            <a:picLocks noChangeAspect="0"/>
          </p:cNvPicPr>
          <p:nvPr/>
        </p:nvPicPr>
        <p:blipFill>
          <a:blip r:embed="rId2">
            <a:extLst/>
          </a:blip>
          <a:stretch>
            <a:fillRect/>
          </a:stretch>
        </p:blipFill>
        <p:spPr>
          <a:xfrm>
            <a:off x="272630" y="2375544"/>
            <a:ext cx="8780124" cy="11164072"/>
          </a:xfrm>
          <a:prstGeom prst="rect">
            <a:avLst/>
          </a:prstGeom>
        </p:spPr>
      </p:pic>
      <p:grpSp>
        <p:nvGrpSpPr>
          <p:cNvPr id="168" name="Group"/>
          <p:cNvGrpSpPr/>
          <p:nvPr/>
        </p:nvGrpSpPr>
        <p:grpSpPr>
          <a:xfrm>
            <a:off x="-50053" y="347591"/>
            <a:ext cx="24484106" cy="1876196"/>
            <a:chOff x="0" y="0"/>
            <a:chExt cx="24484105" cy="1876195"/>
          </a:xfrm>
        </p:grpSpPr>
        <p:sp>
          <p:nvSpPr>
            <p:cNvPr id="166"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67" name="Image" descr="Image"/>
            <p:cNvPicPr>
              <a:picLocks noChangeAspect="1"/>
            </p:cNvPicPr>
            <p:nvPr/>
          </p:nvPicPr>
          <p:blipFill>
            <a:blip r:embed="rId3">
              <a:extLst/>
            </a:blip>
            <a:stretch>
              <a:fillRect/>
            </a:stretch>
          </p:blipFill>
          <p:spPr>
            <a:xfrm>
              <a:off x="2220524" y="0"/>
              <a:ext cx="20043058" cy="1876196"/>
            </a:xfrm>
            <a:prstGeom prst="rect">
              <a:avLst/>
            </a:prstGeom>
            <a:ln w="12700" cap="flat">
              <a:noFill/>
              <a:miter lim="400000"/>
            </a:ln>
            <a:effectLst/>
          </p:spPr>
        </p:pic>
      </p:grpSp>
      <p:sp>
        <p:nvSpPr>
          <p:cNvPr id="169" name="All spiritual blessings in Christ (1:3-16)…"/>
          <p:cNvSpPr txBox="1"/>
          <p:nvPr/>
        </p:nvSpPr>
        <p:spPr>
          <a:xfrm>
            <a:off x="7205548" y="3106179"/>
            <a:ext cx="16799284" cy="9702801"/>
          </a:xfrm>
          <a:prstGeom prst="rect">
            <a:avLst/>
          </a:prstGeom>
          <a:solidFill>
            <a:schemeClr val="accent6">
              <a:satOff val="1848"/>
              <a:lumOff val="-15262"/>
            </a:scheme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marL="1371600" indent="-1143000" defTabSz="457200">
              <a:lnSpc>
                <a:spcPct val="100000"/>
              </a:lnSpc>
              <a:spcBef>
                <a:spcPts val="4400"/>
              </a:spcBef>
              <a:buSzPct val="80000"/>
              <a:buBlip>
                <a:blip r:embed="rId4"/>
              </a:buBlip>
              <a:defRPr b="1">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All spiritual blessings in Christ (1:3-16)  </a:t>
            </a:r>
          </a:p>
          <a:p>
            <a:pPr marL="1371600" indent="-1143000" defTabSz="457200">
              <a:lnSpc>
                <a:spcPct val="100000"/>
              </a:lnSpc>
              <a:spcBef>
                <a:spcPts val="4400"/>
              </a:spcBef>
              <a:buSzPct val="80000"/>
              <a:buBlip>
                <a:blip r:embed="rId4"/>
              </a:buBlip>
              <a:defRPr b="1">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Paul’s prayer for them (1:17-23). </a:t>
            </a:r>
          </a:p>
          <a:p>
            <a:pPr marL="1371600" indent="-1143000" defTabSz="457200">
              <a:lnSpc>
                <a:spcPct val="100000"/>
              </a:lnSpc>
              <a:spcBef>
                <a:spcPts val="4400"/>
              </a:spcBef>
              <a:buSzPct val="80000"/>
              <a:buBlip>
                <a:blip r:embed="rId4"/>
              </a:buBlip>
              <a:defRPr b="1">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Saved By Grace Through Faith (2:1-10) </a:t>
            </a:r>
          </a:p>
          <a:p>
            <a:pPr marL="1371600" indent="-1143000" defTabSz="457200">
              <a:lnSpc>
                <a:spcPct val="100000"/>
              </a:lnSpc>
              <a:spcBef>
                <a:spcPts val="4400"/>
              </a:spcBef>
              <a:buSzPct val="80000"/>
              <a:buBlip>
                <a:blip r:embed="rId4"/>
              </a:buBlip>
              <a:defRPr b="1">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God’s saving work in Christ has abolished the dividing wall between Jew and Gentile and constituted a new, unified people — the church — as God’s dwelling (2:11–22).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Front view of a red Ducati motorcycle against a black background" descr="Front view of a red Ducati motorcycle against a black background"/>
          <p:cNvPicPr>
            <a:picLocks noChangeAspect="1"/>
          </p:cNvPicPr>
          <p:nvPr>
            <p:ph type="pic" idx="21"/>
          </p:nvPr>
        </p:nvPicPr>
        <p:blipFill>
          <a:blip r:embed="rId2">
            <a:extLst/>
          </a:blip>
          <a:srcRect l="17" t="0" r="17" b="0"/>
          <a:stretch>
            <a:fillRect/>
          </a:stretch>
        </p:blipFill>
        <p:spPr>
          <a:prstGeom prst="rect">
            <a:avLst/>
          </a:prstGeom>
        </p:spPr>
      </p:pic>
      <p:sp>
        <p:nvSpPr>
          <p:cNvPr id="294" name="Slide Number"/>
          <p:cNvSpPr txBox="1"/>
          <p:nvPr>
            <p:ph type="sldNum" sz="quarter" idx="4294967295"/>
          </p:nvPr>
        </p:nvSpPr>
        <p:spPr>
          <a:xfrm>
            <a:off x="23354024" y="106894"/>
            <a:ext cx="749301" cy="825501"/>
          </a:xfrm>
          <a:prstGeom prst="rect">
            <a:avLst/>
          </a:prstGeom>
          <a:extLst>
            <a:ext uri="{C572A759-6A51-4108-AA02-DFA0A04FC94B}">
              <ma14:wrappingTextBoxFlag xmlns:ma14="http://schemas.microsoft.com/office/mac/drawingml/2011/main" val="1"/>
            </a:ext>
          </a:extLst>
        </p:spPr>
        <p:txBody>
          <a:bodyPr/>
          <a:lstStyle>
            <a:lvl1pPr>
              <a:defRPr sz="5000">
                <a:solidFill>
                  <a:srgbClr val="FFFFFF"/>
                </a:solidFill>
              </a:defRPr>
            </a:lvl1pPr>
          </a:lstStyle>
          <a:p>
            <a:pPr/>
            <a:fld id="{86CB4B4D-7CA3-9044-876B-883B54F8677D}" type="slidenum"/>
          </a:p>
        </p:txBody>
      </p:sp>
      <p:sp>
        <p:nvSpPr>
          <p:cNvPr id="295" name="Charts by Don McClain / Preached September 17, 2017…"/>
          <p:cNvSpPr/>
          <p:nvPr/>
        </p:nvSpPr>
        <p:spPr>
          <a:xfrm>
            <a:off x="2199193" y="9059086"/>
            <a:ext cx="19985614" cy="3549352"/>
          </a:xfrm>
          <a:prstGeom prst="rect">
            <a:avLst/>
          </a:prstGeom>
          <a:solidFill>
            <a:srgbClr val="929292">
              <a:alpha val="74590"/>
            </a:srgbClr>
          </a:solidFill>
          <a:ln w="12700">
            <a:miter lim="400000"/>
          </a:ln>
          <a:extLst>
            <a:ext uri="{C572A759-6A51-4108-AA02-DFA0A04FC94B}">
              <ma14:wrappingTextBoxFlag xmlns:ma14="http://schemas.microsoft.com/office/mac/drawingml/2011/main" val="1"/>
            </a:ext>
          </a:extLst>
        </p:spPr>
        <p:txBody>
          <a:bodyPr lIns="180825" tIns="180825" rIns="180825" bIns="180825">
            <a:spAutoFit/>
          </a:bodyPr>
          <a:lstStyle/>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t>Charts by Don McClain / </a:t>
            </a:r>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t>Preached January 18, 2026 PM  Alexander church of Christ </a:t>
            </a:r>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t>501-568-1062 / Email – </a:t>
            </a:r>
            <a:r>
              <a:rPr u="sng"/>
              <a:t>donmcclain@sbcglobal.net </a:t>
            </a:r>
            <a:r>
              <a:t> </a:t>
            </a:r>
            <a:endParaRPr sz="2200"/>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endParaRPr sz="2200"/>
          </a:p>
          <a:p>
            <a:pPr algn="ctr" defTabSz="1624609">
              <a:lnSpc>
                <a:spcPct val="100000"/>
              </a:lnSpc>
              <a:spcBef>
                <a:spcPts val="0"/>
              </a:spcBef>
              <a:defRPr sz="4600">
                <a:solidFill>
                  <a:srgbClr val="FFFFFF"/>
                </a:solidFill>
                <a:effectLst>
                  <a:outerShdw sx="100000" sy="100000" kx="0" ky="0" algn="b" rotWithShape="0" blurRad="63500" dist="63500" dir="705536">
                    <a:srgbClr val="000000"/>
                  </a:outerShdw>
                </a:effectLst>
                <a:latin typeface="Century Gothic"/>
                <a:ea typeface="Century Gothic"/>
                <a:cs typeface="Century Gothic"/>
                <a:sym typeface="Century Gothic"/>
              </a:defRPr>
            </a:pPr>
            <a:r>
              <a:rPr u="sng">
                <a:hlinkClick r:id="rId3" invalidUrl="" action="" tgtFrame="" tooltip="" history="1" highlightClick="0" endSnd="0"/>
              </a:rPr>
              <a:t>www.alexanderchurchofchrist.com</a:t>
            </a:r>
            <a:r>
              <a:rPr sz="2200"/>
              <a:t> </a:t>
            </a:r>
          </a:p>
        </p:txBody>
      </p:sp>
      <p:grpSp>
        <p:nvGrpSpPr>
          <p:cNvPr id="298" name="Group"/>
          <p:cNvGrpSpPr/>
          <p:nvPr/>
        </p:nvGrpSpPr>
        <p:grpSpPr>
          <a:xfrm>
            <a:off x="-50053" y="347591"/>
            <a:ext cx="24484106" cy="1876196"/>
            <a:chOff x="0" y="0"/>
            <a:chExt cx="24484105" cy="1876195"/>
          </a:xfrm>
        </p:grpSpPr>
        <p:sp>
          <p:nvSpPr>
            <p:cNvPr id="296"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97"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
        <p:nvSpPr>
          <p:cNvPr id="299" name="(Ephesians 1:1-14)"/>
          <p:cNvSpPr txBox="1"/>
          <p:nvPr/>
        </p:nvSpPr>
        <p:spPr>
          <a:xfrm>
            <a:off x="15015590" y="2432064"/>
            <a:ext cx="9013851" cy="1439442"/>
          </a:xfrm>
          <a:prstGeom prst="rect">
            <a:avLst/>
          </a:prstGeom>
          <a:ln w="12700">
            <a:miter lim="400000"/>
          </a:ln>
          <a:effectLst>
            <a:outerShdw sx="100000" sy="100000" kx="0" ky="0" algn="b" rotWithShape="0" blurRad="88900" dist="88900" dir="2689080">
              <a:srgbClr val="000000"/>
            </a:outerShdw>
          </a:effectLst>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821531">
              <a:lnSpc>
                <a:spcPct val="100000"/>
              </a:lnSpc>
              <a:spcBef>
                <a:spcPts val="0"/>
              </a:spcBef>
              <a:defRPr sz="9200">
                <a:solidFill>
                  <a:srgbClr val="FFFFFF"/>
                </a:solidFill>
                <a:effectLst>
                  <a:outerShdw sx="100000" sy="100000" kx="0" ky="0" algn="b" rotWithShape="0" blurRad="50800" dist="63500" dir="3748168">
                    <a:srgbClr val="000000"/>
                  </a:outerShdw>
                </a:effectLst>
                <a:latin typeface="Times New Roman"/>
                <a:ea typeface="Times New Roman"/>
                <a:cs typeface="Times New Roman"/>
                <a:sym typeface="Times New Roman"/>
              </a:defRPr>
            </a:lvl1pPr>
          </a:lstStyle>
          <a:p>
            <a:pPr/>
            <a:r>
              <a:t>(Ephesians 3:1-13)</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Colossians 1:24–29 (NKJV)…"/>
          <p:cNvSpPr txBox="1"/>
          <p:nvPr/>
        </p:nvSpPr>
        <p:spPr>
          <a:xfrm>
            <a:off x="54345" y="151693"/>
            <a:ext cx="24275309" cy="134126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9000">
                <a:solidFill>
                  <a:srgbClr val="000000"/>
                </a:solidFill>
                <a:latin typeface="Times New Roman"/>
                <a:ea typeface="Times New Roman"/>
                <a:cs typeface="Times New Roman"/>
                <a:sym typeface="Times New Roman"/>
              </a:defRPr>
            </a:pPr>
            <a:r>
              <a:t>Colossians 1:24–29 (NKJV) </a:t>
            </a:r>
          </a:p>
          <a:p>
            <a:pPr algn="ctr" defTabSz="457200">
              <a:lnSpc>
                <a:spcPct val="100000"/>
              </a:lnSpc>
              <a:spcBef>
                <a:spcPts val="0"/>
              </a:spcBef>
              <a:defRPr sz="6800">
                <a:solidFill>
                  <a:srgbClr val="000000"/>
                </a:solidFill>
                <a:latin typeface="Times New Roman"/>
                <a:ea typeface="Times New Roman"/>
                <a:cs typeface="Times New Roman"/>
                <a:sym typeface="Times New Roman"/>
              </a:defRPr>
            </a:pPr>
            <a:r>
              <a:rPr baseline="31999"/>
              <a:t>24</a:t>
            </a:r>
            <a:r>
              <a:t> I now rejoice in my sufferings for you, and fill up in my flesh what is lacking in the afflictions of Christ, for the sake of His body, which is the church, </a:t>
            </a:r>
            <a:r>
              <a:rPr baseline="31999"/>
              <a:t>25</a:t>
            </a:r>
            <a:r>
              <a:t> of which I became a minister according to the stewardship from God which was given to me for you, to fulfill the word of God, </a:t>
            </a:r>
            <a:r>
              <a:rPr baseline="31999"/>
              <a:t>26</a:t>
            </a:r>
            <a:r>
              <a:t> the mystery which has been hidden from ages and from generations, but now has been revealed to His saints. </a:t>
            </a:r>
            <a:r>
              <a:rPr baseline="31999"/>
              <a:t>27</a:t>
            </a:r>
            <a:r>
              <a:t> To them God willed to make known what are the riches of the glory of this mystery among the Gentiles: which is Christ in you, the hope of glory. </a:t>
            </a:r>
            <a:r>
              <a:rPr baseline="31999"/>
              <a:t>28</a:t>
            </a:r>
            <a:r>
              <a:t> Him we preach, warning every man and teaching every man in all wisdom, that we may present every man perfect in Christ Jesus. </a:t>
            </a:r>
            <a:r>
              <a:rPr baseline="31999"/>
              <a:t>29</a:t>
            </a:r>
            <a:r>
              <a:t> To this </a:t>
            </a:r>
            <a:r>
              <a:rPr i="1"/>
              <a:t>end</a:t>
            </a:r>
            <a:r>
              <a:t> I also labor, striving according to His working which works in me mightily.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mage" descr="Image"/>
          <p:cNvPicPr>
            <a:picLocks noChangeAspect="0"/>
          </p:cNvPicPr>
          <p:nvPr/>
        </p:nvPicPr>
        <p:blipFill>
          <a:blip r:embed="rId2">
            <a:extLst/>
          </a:blip>
          <a:stretch>
            <a:fillRect/>
          </a:stretch>
        </p:blipFill>
        <p:spPr>
          <a:xfrm>
            <a:off x="272630" y="2375544"/>
            <a:ext cx="8780124" cy="11164072"/>
          </a:xfrm>
          <a:prstGeom prst="rect">
            <a:avLst/>
          </a:prstGeom>
        </p:spPr>
      </p:pic>
      <p:grpSp>
        <p:nvGrpSpPr>
          <p:cNvPr id="174" name="Group"/>
          <p:cNvGrpSpPr/>
          <p:nvPr/>
        </p:nvGrpSpPr>
        <p:grpSpPr>
          <a:xfrm>
            <a:off x="-50053" y="347591"/>
            <a:ext cx="24484106" cy="1876196"/>
            <a:chOff x="0" y="0"/>
            <a:chExt cx="24484105" cy="1876195"/>
          </a:xfrm>
        </p:grpSpPr>
        <p:sp>
          <p:nvSpPr>
            <p:cNvPr id="172"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73" name="Image" descr="Image"/>
            <p:cNvPicPr>
              <a:picLocks noChangeAspect="1"/>
            </p:cNvPicPr>
            <p:nvPr/>
          </p:nvPicPr>
          <p:blipFill>
            <a:blip r:embed="rId3">
              <a:extLst/>
            </a:blip>
            <a:stretch>
              <a:fillRect/>
            </a:stretch>
          </p:blipFill>
          <p:spPr>
            <a:xfrm>
              <a:off x="2220524" y="0"/>
              <a:ext cx="20043058" cy="1876196"/>
            </a:xfrm>
            <a:prstGeom prst="rect">
              <a:avLst/>
            </a:prstGeom>
            <a:ln w="12700" cap="flat">
              <a:noFill/>
              <a:miter lim="400000"/>
            </a:ln>
            <a:effectLst/>
          </p:spPr>
        </p:pic>
      </p:grpSp>
      <p:sp>
        <p:nvSpPr>
          <p:cNvPr id="175" name="Paul explains his unique stewardship of the “mystery” of Christ (3:1-7).…"/>
          <p:cNvSpPr txBox="1"/>
          <p:nvPr/>
        </p:nvSpPr>
        <p:spPr>
          <a:xfrm>
            <a:off x="8202916" y="2553729"/>
            <a:ext cx="15753208" cy="10807701"/>
          </a:xfrm>
          <a:prstGeom prst="rect">
            <a:avLst/>
          </a:prstGeom>
          <a:solidFill>
            <a:schemeClr val="accent6">
              <a:satOff val="1848"/>
              <a:lumOff val="-15262"/>
            </a:scheme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marL="1371600" indent="-1143000" defTabSz="457200">
              <a:lnSpc>
                <a:spcPct val="100000"/>
              </a:lnSpc>
              <a:spcBef>
                <a:spcPts val="2000"/>
              </a:spcBef>
              <a:buSzPct val="80000"/>
              <a:buBlip>
                <a:blip r:embed="rId4"/>
              </a:buBlip>
              <a:defRPr b="1" sz="6000">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Paul explains his unique stewardship of the “mystery” of Christ (3:1-7).</a:t>
            </a:r>
          </a:p>
          <a:p>
            <a:pPr marL="1371600" indent="-1143000" defTabSz="457200">
              <a:lnSpc>
                <a:spcPct val="100000"/>
              </a:lnSpc>
              <a:spcBef>
                <a:spcPts val="2000"/>
              </a:spcBef>
              <a:buSzPct val="80000"/>
              <a:buBlip>
                <a:blip r:embed="rId4"/>
              </a:buBlip>
              <a:defRPr b="1" sz="6000">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Paul reveals God’s eternal purpose was accomplished by Jesus for both Jew and Gentile, and is made known “through the church” (3:8-13).</a:t>
            </a:r>
          </a:p>
          <a:p>
            <a:pPr marL="1371600" indent="-1143000" defTabSz="457200">
              <a:lnSpc>
                <a:spcPct val="100000"/>
              </a:lnSpc>
              <a:spcBef>
                <a:spcPts val="2000"/>
              </a:spcBef>
              <a:buSzPct val="80000"/>
              <a:buBlip>
                <a:blip r:embed="rId4"/>
              </a:buBlip>
              <a:defRPr b="1" sz="6000">
                <a:ln w="12700" cap="flat">
                  <a:solidFill>
                    <a:srgbClr val="000000"/>
                  </a:solidFill>
                  <a:prstDash val="solid"/>
                  <a:miter lim="400000"/>
                </a:ln>
                <a:solidFill>
                  <a:srgbClr val="FFFFFF"/>
                </a:solidFill>
                <a:effectLst>
                  <a:outerShdw sx="100000" sy="100000" kx="0" ky="0" algn="b" rotWithShape="0" blurRad="88900" dist="63500" dir="426567">
                    <a:srgbClr val="000000"/>
                  </a:outerShdw>
                </a:effectLst>
                <a:uFill>
                  <a:solidFill>
                    <a:srgbClr val="000000"/>
                  </a:solidFill>
                </a:uFill>
                <a:latin typeface="Century Gothic"/>
                <a:ea typeface="Century Gothic"/>
                <a:cs typeface="Century Gothic"/>
                <a:sym typeface="Century Gothic"/>
              </a:defRPr>
            </a:pPr>
            <a:r>
              <a:t>Paul prays for their strength and security, that they fully experience the  knowledge of God’s love, and they participate in all God provides in Christ, in the church (3:14-21).</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Ephesians 3:1–21 (NKJV)…"/>
          <p:cNvSpPr txBox="1"/>
          <p:nvPr/>
        </p:nvSpPr>
        <p:spPr>
          <a:xfrm>
            <a:off x="483809" y="445953"/>
            <a:ext cx="23416383" cy="130829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8800">
                <a:solidFill>
                  <a:srgbClr val="000000"/>
                </a:solidFill>
                <a:latin typeface="Times New Roman"/>
                <a:ea typeface="Times New Roman"/>
                <a:cs typeface="Times New Roman"/>
                <a:sym typeface="Times New Roman"/>
              </a:defRPr>
            </a:pPr>
            <a:r>
              <a:t>Ephesians 3:1–21 (NKJV) </a:t>
            </a:r>
          </a:p>
          <a:p>
            <a:pPr algn="ctr" defTabSz="457200">
              <a:lnSpc>
                <a:spcPct val="100000"/>
              </a:lnSpc>
              <a:spcBef>
                <a:spcPts val="0"/>
              </a:spcBef>
              <a:defRPr sz="6700">
                <a:solidFill>
                  <a:srgbClr val="000000"/>
                </a:solidFill>
                <a:latin typeface="Times New Roman"/>
                <a:ea typeface="Times New Roman"/>
                <a:cs typeface="Times New Roman"/>
                <a:sym typeface="Times New Roman"/>
              </a:defRPr>
            </a:pPr>
            <a:r>
              <a:rPr baseline="31999"/>
              <a:t>1</a:t>
            </a:r>
            <a:r>
              <a:t> For this reason I, Paul, the prisoner of Christ Jesus for you Gentiles—</a:t>
            </a:r>
            <a:r>
              <a:rPr baseline="31999"/>
              <a:t>2</a:t>
            </a:r>
            <a:r>
              <a:t> if indeed you have heard of the dispensation of the grace of God which was given to me for you, </a:t>
            </a:r>
            <a:r>
              <a:rPr baseline="31999"/>
              <a:t>3</a:t>
            </a:r>
            <a:r>
              <a:t> how that by revelation He made known to me the mystery (as I have briefly written already, </a:t>
            </a:r>
            <a:r>
              <a:rPr baseline="31999"/>
              <a:t>4</a:t>
            </a:r>
            <a:r>
              <a:t> by which, when you read, you may understand my knowledge in the mystery of Christ), </a:t>
            </a:r>
            <a:r>
              <a:rPr baseline="31999"/>
              <a:t>5</a:t>
            </a:r>
            <a:r>
              <a:t> which in other ages was not made known to the sons of men, as it has now been revealed by the Spirit to His holy apostles and prophets: </a:t>
            </a:r>
            <a:r>
              <a:rPr baseline="31999"/>
              <a:t>6</a:t>
            </a:r>
            <a:r>
              <a:t> that the Gentiles should be fellow heirs, of the same body, and partakers of His promise in Christ through the gospel, </a:t>
            </a:r>
            <a:r>
              <a:rPr baseline="31999"/>
              <a:t>7</a:t>
            </a:r>
            <a:r>
              <a:t> of which I became a minister according to the gift of the grace of God given to me by the effective working of His power.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Ephesians 3:1–21 (NKJV)…"/>
          <p:cNvSpPr txBox="1"/>
          <p:nvPr/>
        </p:nvSpPr>
        <p:spPr>
          <a:xfrm>
            <a:off x="483809" y="445953"/>
            <a:ext cx="23416383" cy="12383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8800">
                <a:solidFill>
                  <a:srgbClr val="000000"/>
                </a:solidFill>
                <a:latin typeface="Times New Roman"/>
                <a:ea typeface="Times New Roman"/>
                <a:cs typeface="Times New Roman"/>
                <a:sym typeface="Times New Roman"/>
              </a:defRPr>
            </a:pPr>
            <a:r>
              <a:t>Ephesians 3:1–21 (NKJV) </a:t>
            </a:r>
          </a:p>
          <a:p>
            <a:pPr algn="ctr" defTabSz="457200">
              <a:lnSpc>
                <a:spcPct val="100000"/>
              </a:lnSpc>
              <a:spcBef>
                <a:spcPts val="0"/>
              </a:spcBef>
              <a:defRPr sz="6800">
                <a:solidFill>
                  <a:srgbClr val="000000"/>
                </a:solidFill>
                <a:latin typeface="Times New Roman"/>
                <a:ea typeface="Times New Roman"/>
                <a:cs typeface="Times New Roman"/>
                <a:sym typeface="Times New Roman"/>
              </a:defRPr>
            </a:pPr>
            <a:r>
              <a:rPr baseline="31999"/>
              <a:t>8</a:t>
            </a:r>
            <a:r>
              <a:t> To me, who am less than the least of all the saints, this grace was given, that I should preach among the Gentiles the unsearchable riches of Christ, </a:t>
            </a:r>
            <a:r>
              <a:rPr baseline="31999"/>
              <a:t>9</a:t>
            </a:r>
            <a:r>
              <a:t> and to make all see what </a:t>
            </a:r>
            <a:r>
              <a:rPr i="1"/>
              <a:t>is</a:t>
            </a:r>
            <a:r>
              <a:t> the fellowship of the mystery, which from the beginning of the ages has been hidden in God who created all things through Jesus Christ; </a:t>
            </a:r>
            <a:r>
              <a:rPr baseline="31999"/>
              <a:t>10</a:t>
            </a:r>
            <a:r>
              <a:t> to the intent that now the manifold wisdom of God might be made known by the church to the principalities and powers in the heavenly </a:t>
            </a:r>
            <a:r>
              <a:rPr i="1"/>
              <a:t>places,</a:t>
            </a:r>
            <a:r>
              <a:t> </a:t>
            </a:r>
            <a:r>
              <a:rPr baseline="31999"/>
              <a:t>11</a:t>
            </a:r>
            <a:r>
              <a:t> according to the eternal purpose which He accomplished in Christ Jesus our Lord, </a:t>
            </a:r>
            <a:r>
              <a:rPr baseline="31999"/>
              <a:t>12</a:t>
            </a:r>
            <a:r>
              <a:t> in whom we have boldness and access with confidence through faith in Him. </a:t>
            </a:r>
            <a:r>
              <a:rPr baseline="31999"/>
              <a:t>13</a:t>
            </a:r>
            <a:r>
              <a:t> Therefore I ask that you do not lose heart at my tribulations for you, which is your glory.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182" name="Paul was a prisoner at the time he wrote this letter (Eph. 3:1; 4:1; 6:20).…"/>
          <p:cNvSpPr txBox="1"/>
          <p:nvPr/>
        </p:nvSpPr>
        <p:spPr>
          <a:xfrm>
            <a:off x="9566035" y="4135351"/>
            <a:ext cx="14572146" cy="93376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200"/>
              </a:spcBef>
              <a:buSzPct val="60000"/>
              <a:buBlip>
                <a:blip r:embed="rId3"/>
              </a:buBlip>
              <a:defRPr>
                <a:solidFill>
                  <a:srgbClr val="000000"/>
                </a:solidFill>
                <a:latin typeface="Century Gothic"/>
                <a:ea typeface="Century Gothic"/>
                <a:cs typeface="Century Gothic"/>
                <a:sym typeface="Century Gothic"/>
              </a:defRPr>
            </a:pPr>
            <a:r>
              <a:rPr b="1"/>
              <a:t>“For this reason”</a:t>
            </a:r>
            <a:r>
              <a:t> Paul ties this section back to 2:11–22 (unity of Jew and Gentile in Christ).</a:t>
            </a:r>
          </a:p>
          <a:p>
            <a:pPr marL="1142999" indent="-1142999" defTabSz="821531">
              <a:lnSpc>
                <a:spcPct val="100000"/>
              </a:lnSpc>
              <a:spcBef>
                <a:spcPts val="2200"/>
              </a:spcBef>
              <a:buSzPct val="60000"/>
              <a:buBlip>
                <a:blip r:embed="rId3"/>
              </a:buBlip>
              <a:defRPr>
                <a:solidFill>
                  <a:srgbClr val="000000"/>
                </a:solidFill>
                <a:latin typeface="Century Gothic"/>
                <a:ea typeface="Century Gothic"/>
                <a:cs typeface="Century Gothic"/>
                <a:sym typeface="Century Gothic"/>
              </a:defRPr>
            </a:pPr>
            <a:r>
              <a:rPr b="1"/>
              <a:t>“The prisoner of Christ Jesus for you Gentiles”</a:t>
            </a:r>
            <a:r>
              <a:t> — Paul’s imprisonment in Rome (cf. 4:1; 2 Tim. 1:8; Phile. 1, 9), as the apostle to the Gentiles (2 Tim. 1:11–12), due to Jewish opposition.</a:t>
            </a:r>
          </a:p>
        </p:txBody>
      </p:sp>
      <p:sp>
        <p:nvSpPr>
          <p:cNvPr id="183" name="Paul’s calling and stewardship of the mystery (3:1,2)"/>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calling and stewardship of the mystery (3:1,2)</a:t>
            </a:r>
          </a:p>
        </p:txBody>
      </p:sp>
      <p:sp>
        <p:nvSpPr>
          <p:cNvPr id="184" name="Text Box 8"/>
          <p:cNvSpPr txBox="1"/>
          <p:nvPr/>
        </p:nvSpPr>
        <p:spPr>
          <a:xfrm>
            <a:off x="647765" y="9577412"/>
            <a:ext cx="8213794" cy="3655655"/>
          </a:xfrm>
          <a:prstGeom prst="rect">
            <a:avLst/>
          </a:prstGeom>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3:1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1</a:t>
            </a:r>
            <a:r>
              <a:t> For this reason I, Paul, the prisoner of Christ Jesus for you Gentiles—</a:t>
            </a:r>
          </a:p>
        </p:txBody>
      </p:sp>
      <p:grpSp>
        <p:nvGrpSpPr>
          <p:cNvPr id="187" name="Group"/>
          <p:cNvGrpSpPr/>
          <p:nvPr/>
        </p:nvGrpSpPr>
        <p:grpSpPr>
          <a:xfrm>
            <a:off x="-50053" y="347591"/>
            <a:ext cx="24484106" cy="1876196"/>
            <a:chOff x="0" y="0"/>
            <a:chExt cx="24484105" cy="1876195"/>
          </a:xfrm>
        </p:grpSpPr>
        <p:sp>
          <p:nvSpPr>
            <p:cNvPr id="185"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86"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2">
                                            <p:txEl>
                                              <p:pRg st="1" end="1"/>
                                            </p:txEl>
                                          </p:spTgt>
                                        </p:tgtEl>
                                        <p:attrNameLst>
                                          <p:attrName>style.visibility</p:attrName>
                                        </p:attrNameLst>
                                      </p:cBhvr>
                                      <p:to>
                                        <p:strVal val="visible"/>
                                      </p:to>
                                    </p:set>
                                    <p:animEffect filter="wipe(left)" transition="in">
                                      <p:cBhvr>
                                        <p:cTn id="7" dur="2250"/>
                                        <p:tgtEl>
                                          <p:spTgt spid="18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190" name="Paul was a prisoner at the time he wrote this letter (Eph. 3:1; 4:1; 6:20).…"/>
          <p:cNvSpPr txBox="1"/>
          <p:nvPr/>
        </p:nvSpPr>
        <p:spPr>
          <a:xfrm>
            <a:off x="9102741" y="3861604"/>
            <a:ext cx="15035440" cy="97186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1200"/>
              </a:spcBef>
              <a:buSzPct val="60000"/>
              <a:buBlip>
                <a:blip r:embed="rId3"/>
              </a:buBlip>
              <a:defRPr sz="6000">
                <a:solidFill>
                  <a:srgbClr val="000000"/>
                </a:solidFill>
                <a:latin typeface="Century Gothic"/>
                <a:ea typeface="Century Gothic"/>
                <a:cs typeface="Century Gothic"/>
                <a:sym typeface="Century Gothic"/>
              </a:defRPr>
            </a:pPr>
            <a:r>
              <a:rPr b="1"/>
              <a:t>“the dispensation of the grace of God”</a:t>
            </a:r>
            <a:r>
              <a:t> — An explanation of this “administration of God’s grace” is given in verses 3–12. </a:t>
            </a:r>
          </a:p>
          <a:p>
            <a:pPr marL="1142999" indent="-1142999" defTabSz="821531">
              <a:lnSpc>
                <a:spcPct val="100000"/>
              </a:lnSpc>
              <a:spcBef>
                <a:spcPts val="1200"/>
              </a:spcBef>
              <a:buSzPct val="60000"/>
              <a:buBlip>
                <a:blip r:embed="rId3"/>
              </a:buBlip>
              <a:defRPr sz="6000">
                <a:solidFill>
                  <a:srgbClr val="000000"/>
                </a:solidFill>
                <a:latin typeface="Century Gothic"/>
                <a:ea typeface="Century Gothic"/>
                <a:cs typeface="Century Gothic"/>
                <a:sym typeface="Century Gothic"/>
              </a:defRPr>
            </a:pPr>
            <a:r>
              <a:t>“</a:t>
            </a:r>
            <a:r>
              <a:rPr b="1"/>
              <a:t>dispensation</a:t>
            </a:r>
            <a:r>
              <a:t>” (oikonomia; v. 9) I.e., stewardship (1 Cor. 9:17, Col. 1:25, NKJV) a trust to be dispensed.</a:t>
            </a:r>
          </a:p>
          <a:p>
            <a:pPr marL="1142999" indent="-1142999" defTabSz="821531">
              <a:lnSpc>
                <a:spcPct val="100000"/>
              </a:lnSpc>
              <a:spcBef>
                <a:spcPts val="1200"/>
              </a:spcBef>
              <a:buSzPct val="60000"/>
              <a:buBlip>
                <a:blip r:embed="rId3"/>
              </a:buBlip>
              <a:defRPr sz="6000">
                <a:solidFill>
                  <a:srgbClr val="000000"/>
                </a:solidFill>
                <a:latin typeface="Century Gothic"/>
                <a:ea typeface="Century Gothic"/>
                <a:cs typeface="Century Gothic"/>
                <a:sym typeface="Century Gothic"/>
              </a:defRPr>
            </a:pPr>
            <a:r>
              <a:t>Paul was to function as a trustee to dispense God’s grace to the Gentiles (Gal. 2:7; Eph. 3:8).</a:t>
            </a:r>
          </a:p>
        </p:txBody>
      </p:sp>
      <p:sp>
        <p:nvSpPr>
          <p:cNvPr id="191" name="Paul’s calling and stewardship of the mystery (3:1,2)"/>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Paul’s calling and stewardship of the mystery (3:1,2)</a:t>
            </a:r>
          </a:p>
        </p:txBody>
      </p:sp>
      <p:sp>
        <p:nvSpPr>
          <p:cNvPr id="192" name="Text Box 8"/>
          <p:cNvSpPr txBox="1"/>
          <p:nvPr/>
        </p:nvSpPr>
        <p:spPr>
          <a:xfrm>
            <a:off x="647765" y="8665171"/>
            <a:ext cx="8213794" cy="4531955"/>
          </a:xfrm>
          <a:prstGeom prst="rect">
            <a:avLst/>
          </a:prstGeom>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3:2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2</a:t>
            </a:r>
            <a:r>
              <a:t> if indeed you have heard of the dispensation of the grace of God which was given to me for you,</a:t>
            </a:r>
          </a:p>
        </p:txBody>
      </p:sp>
      <p:grpSp>
        <p:nvGrpSpPr>
          <p:cNvPr id="195" name="Group"/>
          <p:cNvGrpSpPr/>
          <p:nvPr/>
        </p:nvGrpSpPr>
        <p:grpSpPr>
          <a:xfrm>
            <a:off x="-50053" y="347591"/>
            <a:ext cx="24484106" cy="1876196"/>
            <a:chOff x="0" y="0"/>
            <a:chExt cx="24484105" cy="1876195"/>
          </a:xfrm>
        </p:grpSpPr>
        <p:sp>
          <p:nvSpPr>
            <p:cNvPr id="193"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194"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0">
                                            <p:txEl>
                                              <p:pRg st="1" end="1"/>
                                            </p:txEl>
                                          </p:spTgt>
                                        </p:tgtEl>
                                        <p:attrNameLst>
                                          <p:attrName>style.visibility</p:attrName>
                                        </p:attrNameLst>
                                      </p:cBhvr>
                                      <p:to>
                                        <p:strVal val="visible"/>
                                      </p:to>
                                    </p:set>
                                    <p:animEffect filter="wipe(left)" transition="in">
                                      <p:cBhvr>
                                        <p:cTn id="7" dur="2250"/>
                                        <p:tgtEl>
                                          <p:spTgt spid="1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90">
                                            <p:txEl>
                                              <p:pRg st="2" end="2"/>
                                            </p:txEl>
                                          </p:spTgt>
                                        </p:tgtEl>
                                        <p:attrNameLst>
                                          <p:attrName>style.visibility</p:attrName>
                                        </p:attrNameLst>
                                      </p:cBhvr>
                                      <p:to>
                                        <p:strVal val="visible"/>
                                      </p:to>
                                    </p:set>
                                    <p:animEffect filter="wipe(left)" transition="in">
                                      <p:cBhvr>
                                        <p:cTn id="12" dur="2250"/>
                                        <p:tgtEl>
                                          <p:spTgt spid="19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198" name="Paul was a prisoner at the time he wrote this letter (Eph. 3:1; 4:1; 6:20).…"/>
          <p:cNvSpPr txBox="1"/>
          <p:nvPr/>
        </p:nvSpPr>
        <p:spPr>
          <a:xfrm>
            <a:off x="9127094" y="4135351"/>
            <a:ext cx="15035440" cy="88169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rPr b="1"/>
              <a:t>“By revelation He made known to me the mystery”</a:t>
            </a:r>
            <a:r>
              <a:t> — to unveil, to make known (cf. 2 Cor. 12:7) —   God “revealed” what had previously been kept a secret (cf. vs. 5; 6:19; Gal. 1:12; Rom. 16:25; Col. 1:26; 4:3).</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How can "we" come to know this “mystery?” — </a:t>
            </a:r>
            <a:r>
              <a:rPr b="1"/>
              <a:t>“when you read, you may understand …”</a:t>
            </a:r>
            <a:r>
              <a:t> (3:4–5).</a:t>
            </a:r>
          </a:p>
        </p:txBody>
      </p:sp>
      <p:sp>
        <p:nvSpPr>
          <p:cNvPr id="199" name="The revelation of the mystery (3:3–5)"/>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The revelation of the mystery (3:3–5)</a:t>
            </a:r>
          </a:p>
        </p:txBody>
      </p:sp>
      <p:sp>
        <p:nvSpPr>
          <p:cNvPr id="200" name="Text Box 8"/>
          <p:cNvSpPr txBox="1"/>
          <p:nvPr/>
        </p:nvSpPr>
        <p:spPr>
          <a:xfrm>
            <a:off x="647765" y="4391215"/>
            <a:ext cx="8213794" cy="8913455"/>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3:3–4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3</a:t>
            </a:r>
            <a:r>
              <a:t> how that by revelation He made known to me the mystery (as I have briefly written already, </a:t>
            </a:r>
            <a:r>
              <a:rPr baseline="31999"/>
              <a:t>4</a:t>
            </a:r>
            <a:r>
              <a:t> by which, when you read, you may understand my knowledge in the mystery of Christ),</a:t>
            </a:r>
          </a:p>
        </p:txBody>
      </p:sp>
      <p:grpSp>
        <p:nvGrpSpPr>
          <p:cNvPr id="203" name="Group"/>
          <p:cNvGrpSpPr/>
          <p:nvPr/>
        </p:nvGrpSpPr>
        <p:grpSpPr>
          <a:xfrm>
            <a:off x="-50053" y="347591"/>
            <a:ext cx="24484106" cy="1876196"/>
            <a:chOff x="0" y="0"/>
            <a:chExt cx="24484105" cy="1876195"/>
          </a:xfrm>
        </p:grpSpPr>
        <p:sp>
          <p:nvSpPr>
            <p:cNvPr id="201"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02"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animEffect filter="wipe(left)" transition="in">
                                      <p:cBhvr>
                                        <p:cTn id="7" dur="2250"/>
                                        <p:tgtEl>
                                          <p:spTgt spid="198">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98">
                                            <p:txEl>
                                              <p:pRg st="0" end="0"/>
                                            </p:txEl>
                                          </p:spTgt>
                                        </p:tgtEl>
                                        <p:attrNameLst>
                                          <p:attrName>style.visibility</p:attrName>
                                        </p:attrNameLst>
                                      </p:cBhvr>
                                      <p:to>
                                        <p:strVal val="visible"/>
                                      </p:to>
                                    </p:set>
                                    <p:animEffect filter="wipe(left)" transition="in">
                                      <p:cBhvr>
                                        <p:cTn id="10" dur="2250"/>
                                        <p:tgtEl>
                                          <p:spTgt spid="19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98">
                                            <p:txEl>
                                              <p:pRg st="1" end="1"/>
                                            </p:txEl>
                                          </p:spTgt>
                                        </p:tgtEl>
                                        <p:attrNameLst>
                                          <p:attrName>style.visibility</p:attrName>
                                        </p:attrNameLst>
                                      </p:cBhvr>
                                      <p:to>
                                        <p:strVal val="visible"/>
                                      </p:to>
                                    </p:set>
                                    <p:animEffect filter="wipe(left)" transition="in">
                                      <p:cBhvr>
                                        <p:cTn id="15" dur="2250"/>
                                        <p:tgtEl>
                                          <p:spTgt spid="19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Image" descr="Image"/>
          <p:cNvPicPr>
            <a:picLocks noChangeAspect="0"/>
          </p:cNvPicPr>
          <p:nvPr/>
        </p:nvPicPr>
        <p:blipFill>
          <a:blip r:embed="rId2">
            <a:extLst/>
          </a:blip>
          <a:stretch>
            <a:fillRect/>
          </a:stretch>
        </p:blipFill>
        <p:spPr>
          <a:xfrm>
            <a:off x="583253" y="4303779"/>
            <a:ext cx="8342817" cy="9088327"/>
          </a:xfrm>
          <a:prstGeom prst="rect">
            <a:avLst/>
          </a:prstGeom>
        </p:spPr>
      </p:pic>
      <p:sp>
        <p:nvSpPr>
          <p:cNvPr id="206" name="Paul was a prisoner at the time he wrote this letter (Eph. 3:1; 4:1; 6:20).…"/>
          <p:cNvSpPr txBox="1"/>
          <p:nvPr/>
        </p:nvSpPr>
        <p:spPr>
          <a:xfrm>
            <a:off x="9127094" y="4135351"/>
            <a:ext cx="15035440" cy="9147176"/>
          </a:xfrm>
          <a:prstGeom prst="rect">
            <a:avLst/>
          </a:prstGeom>
          <a:ln w="12700">
            <a:miter lim="400000"/>
          </a:ln>
          <a:effectLst>
            <a:outerShdw sx="100000" sy="100000" kx="0" ky="0" algn="b" rotWithShape="0" blurRad="88900" dist="88900" dir="5400000">
              <a:srgbClr val="000000">
                <a:alpha val="24517"/>
              </a:srgbClr>
            </a:outerShdw>
          </a:effectLst>
          <a:extLst>
            <a:ext uri="{C572A759-6A51-4108-AA02-DFA0A04FC94B}">
              <ma14:wrappingTextBoxFlag xmlns:ma14="http://schemas.microsoft.com/office/mac/drawingml/2011/main" val="1"/>
            </a:ext>
          </a:extLst>
        </p:spPr>
        <p:txBody>
          <a:bodyPr lIns="71437" tIns="71437" rIns="71437" bIns="71437">
            <a:spAutoFit/>
          </a:bodyPr>
          <a:lstStyle/>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rPr b="1"/>
              <a:t>“in other ages was not made known …”</a:t>
            </a:r>
            <a:r>
              <a:t> — There were many things given in the OT that were concealed, but uncovered in the NT (1 Peter 1:10-12)</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rPr b="1"/>
              <a:t>“has now been revealed by the Spirit”</a:t>
            </a:r>
            <a:r>
              <a:t> — Paul’s “insight” was not his own; it was revealed by God (2 Tim. 3:16,17; 1 Pt. 1:11.12; 2 Pt. 1:20) </a:t>
            </a:r>
          </a:p>
          <a:p>
            <a:pPr marL="1142999" indent="-1142999" defTabSz="821531">
              <a:lnSpc>
                <a:spcPct val="100000"/>
              </a:lnSpc>
              <a:spcBef>
                <a:spcPts val="2600"/>
              </a:spcBef>
              <a:buSzPct val="60000"/>
              <a:buBlip>
                <a:blip r:embed="rId3"/>
              </a:buBlip>
              <a:defRPr sz="6000">
                <a:solidFill>
                  <a:srgbClr val="000000"/>
                </a:solidFill>
                <a:latin typeface="Century Gothic"/>
                <a:ea typeface="Century Gothic"/>
                <a:cs typeface="Century Gothic"/>
                <a:sym typeface="Century Gothic"/>
              </a:defRPr>
            </a:pPr>
            <a:r>
              <a:t>Not ONLY to Paul (cf. 2:20; 4:11).</a:t>
            </a:r>
          </a:p>
        </p:txBody>
      </p:sp>
      <p:sp>
        <p:nvSpPr>
          <p:cNvPr id="207" name="The revelation of the mystery (3:3–5)"/>
          <p:cNvSpPr txBox="1"/>
          <p:nvPr/>
        </p:nvSpPr>
        <p:spPr>
          <a:xfrm>
            <a:off x="-122391" y="2614419"/>
            <a:ext cx="24628783" cy="11303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00000"/>
              </a:lnSpc>
              <a:spcBef>
                <a:spcPts val="0"/>
              </a:spcBef>
              <a:defRPr b="1" sz="7000">
                <a:solidFill>
                  <a:srgbClr val="FFFFFF"/>
                </a:solidFill>
                <a:latin typeface="Gill Sans"/>
                <a:ea typeface="Gill Sans"/>
                <a:cs typeface="Gill Sans"/>
                <a:sym typeface="Gill Sans"/>
              </a:defRPr>
            </a:lvl1pPr>
          </a:lstStyle>
          <a:p>
            <a:pPr/>
            <a:r>
              <a:t>The revelation of the mystery (3:3–5)</a:t>
            </a:r>
          </a:p>
        </p:txBody>
      </p:sp>
      <p:sp>
        <p:nvSpPr>
          <p:cNvPr id="208" name="Text Box 8"/>
          <p:cNvSpPr txBox="1"/>
          <p:nvPr/>
        </p:nvSpPr>
        <p:spPr>
          <a:xfrm>
            <a:off x="647765" y="6850957"/>
            <a:ext cx="8213794" cy="6284554"/>
          </a:xfrm>
          <a:prstGeom prst="rect">
            <a:avLst/>
          </a:prstGeom>
          <a:solidFill>
            <a:srgbClr val="000000">
              <a:alpha val="15673"/>
            </a:srgbClr>
          </a:solidFill>
          <a:ln w="12700">
            <a:miter lim="400000"/>
          </a:ln>
          <a:effectLst>
            <a:outerShdw sx="100000" sy="100000" kx="0" ky="0" algn="b" rotWithShape="0" blurRad="254000" dist="130923" dir="1437296">
              <a:srgbClr val="000000"/>
            </a:outerShdw>
          </a:effectLst>
          <a:extLst>
            <a:ext uri="{C572A759-6A51-4108-AA02-DFA0A04FC94B}">
              <ma14:wrappingTextBoxFlag xmlns:ma14="http://schemas.microsoft.com/office/mac/drawingml/2011/main" val="1"/>
            </a:ext>
          </a:extLst>
        </p:spPr>
        <p:txBody>
          <a:bodyPr lIns="91412" tIns="91412" rIns="91412" bIns="91412">
            <a:spAutoFit/>
          </a:bodyPr>
          <a:lstStyle/>
          <a:p>
            <a:pPr algn="ctr">
              <a:lnSpc>
                <a:spcPct val="100000"/>
              </a:lnSpc>
              <a:spcBef>
                <a:spcPts val="0"/>
              </a:spcBef>
              <a:defRPr b="1"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t>Ephesians 3:5 (NKJV) </a:t>
            </a:r>
          </a:p>
          <a:p>
            <a:pPr algn="ctr">
              <a:lnSpc>
                <a:spcPct val="100000"/>
              </a:lnSpc>
              <a:spcBef>
                <a:spcPts val="0"/>
              </a:spcBef>
              <a:defRPr sz="6000">
                <a:solidFill>
                  <a:srgbClr val="FFFFFF"/>
                </a:solidFill>
                <a:effectLst>
                  <a:outerShdw sx="100000" sy="100000" kx="0" ky="0" algn="b" rotWithShape="0" blurRad="50800" dist="63500" dir="574453">
                    <a:srgbClr val="000000"/>
                  </a:outerShdw>
                </a:effectLst>
                <a:latin typeface="Times New Roman"/>
                <a:ea typeface="Times New Roman"/>
                <a:cs typeface="Times New Roman"/>
                <a:sym typeface="Times New Roman"/>
              </a:defRPr>
            </a:pPr>
            <a:r>
              <a:rPr baseline="31999"/>
              <a:t>5</a:t>
            </a:r>
            <a:r>
              <a:t> which in other ages was not made known to the sons of men, as it has now been revealed by the Spirit to His holy apostles and prophets:</a:t>
            </a:r>
          </a:p>
        </p:txBody>
      </p:sp>
      <p:grpSp>
        <p:nvGrpSpPr>
          <p:cNvPr id="211" name="Group"/>
          <p:cNvGrpSpPr/>
          <p:nvPr/>
        </p:nvGrpSpPr>
        <p:grpSpPr>
          <a:xfrm>
            <a:off x="-50053" y="347591"/>
            <a:ext cx="24484106" cy="1876196"/>
            <a:chOff x="0" y="0"/>
            <a:chExt cx="24484105" cy="1876195"/>
          </a:xfrm>
        </p:grpSpPr>
        <p:sp>
          <p:nvSpPr>
            <p:cNvPr id="209" name="Rectangle"/>
            <p:cNvSpPr/>
            <p:nvPr/>
          </p:nvSpPr>
          <p:spPr>
            <a:xfrm>
              <a:off x="0" y="3929"/>
              <a:ext cx="24484106" cy="1868337"/>
            </a:xfrm>
            <a:prstGeom prst="rect">
              <a:avLst/>
            </a:prstGeom>
            <a:solidFill>
              <a:srgbClr val="616665">
                <a:alpha val="47025"/>
              </a:srgbClr>
            </a:solidFill>
            <a:ln w="63500" cap="flat">
              <a:solidFill>
                <a:srgbClr val="000000"/>
              </a:solidFill>
              <a:prstDash val="solid"/>
              <a:miter lim="400000"/>
            </a:ln>
            <a:effectLst>
              <a:outerShdw sx="100000" sy="100000" kx="0" ky="0" algn="b" rotWithShape="0" blurRad="546100" dist="215503" dir="2689080">
                <a:srgbClr val="000000">
                  <a:alpha val="53152"/>
                </a:srgbClr>
              </a:outerShdw>
            </a:effectLst>
          </p:spPr>
          <p:txBody>
            <a:bodyPr wrap="square" lIns="50800" tIns="50800" rIns="50800" bIns="50800" numCol="1" anchor="ctr">
              <a:noAutofit/>
            </a:bodyPr>
            <a:lstStyle/>
            <a:p>
              <a:pPr algn="ctr">
                <a:lnSpc>
                  <a:spcPct val="100000"/>
                </a:lnSpc>
                <a:spcBef>
                  <a:spcPts val="0"/>
                </a:spcBef>
                <a:defRPr sz="5000">
                  <a:solidFill>
                    <a:srgbClr val="FFFFFF"/>
                  </a:solidFill>
                </a:defRPr>
              </a:pPr>
            </a:p>
          </p:txBody>
        </p:sp>
        <p:pic>
          <p:nvPicPr>
            <p:cNvPr id="210" name="Image" descr="Image"/>
            <p:cNvPicPr>
              <a:picLocks noChangeAspect="1"/>
            </p:cNvPicPr>
            <p:nvPr/>
          </p:nvPicPr>
          <p:blipFill>
            <a:blip r:embed="rId4">
              <a:extLst/>
            </a:blip>
            <a:stretch>
              <a:fillRect/>
            </a:stretch>
          </p:blipFill>
          <p:spPr>
            <a:xfrm>
              <a:off x="2220524" y="0"/>
              <a:ext cx="20043058" cy="1876196"/>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animEffect filter="wipe(left)" transition="in">
                                      <p:cBhvr>
                                        <p:cTn id="7" dur="2250"/>
                                        <p:tgtEl>
                                          <p:spTgt spid="20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06">
                                            <p:txEl>
                                              <p:pRg st="0" end="0"/>
                                            </p:txEl>
                                          </p:spTgt>
                                        </p:tgtEl>
                                        <p:attrNameLst>
                                          <p:attrName>style.visibility</p:attrName>
                                        </p:attrNameLst>
                                      </p:cBhvr>
                                      <p:to>
                                        <p:strVal val="visible"/>
                                      </p:to>
                                    </p:set>
                                    <p:animEffect filter="wipe(left)" transition="in">
                                      <p:cBhvr>
                                        <p:cTn id="10" dur="2250"/>
                                        <p:tgtEl>
                                          <p:spTgt spid="2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06">
                                            <p:txEl>
                                              <p:pRg st="1" end="1"/>
                                            </p:txEl>
                                          </p:spTgt>
                                        </p:tgtEl>
                                        <p:attrNameLst>
                                          <p:attrName>style.visibility</p:attrName>
                                        </p:attrNameLst>
                                      </p:cBhvr>
                                      <p:to>
                                        <p:strVal val="visible"/>
                                      </p:to>
                                    </p:set>
                                    <p:animEffect filter="wipe(left)" transition="in">
                                      <p:cBhvr>
                                        <p:cTn id="15" dur="2250"/>
                                        <p:tgtEl>
                                          <p:spTgt spid="2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06">
                                            <p:txEl>
                                              <p:pRg st="2" end="2"/>
                                            </p:txEl>
                                          </p:spTgt>
                                        </p:tgtEl>
                                        <p:attrNameLst>
                                          <p:attrName>style.visibility</p:attrName>
                                        </p:attrNameLst>
                                      </p:cBhvr>
                                      <p:to>
                                        <p:strVal val="visible"/>
                                      </p:to>
                                    </p:set>
                                    <p:animEffect filter="wipe(left)" transition="in">
                                      <p:cBhvr>
                                        <p:cTn id="20" dur="2250"/>
                                        <p:tgtEl>
                                          <p:spTgt spid="20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