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6" name="Shape 156"/>
          <p:cNvSpPr/>
          <p:nvPr>
            <p:ph type="sldImg"/>
          </p:nvPr>
        </p:nvSpPr>
        <p:spPr>
          <a:xfrm>
            <a:off x="1143000" y="685800"/>
            <a:ext cx="4572000" cy="3429000"/>
          </a:xfrm>
          <a:prstGeom prst="rect">
            <a:avLst/>
          </a:prstGeom>
        </p:spPr>
        <p:txBody>
          <a:bodyPr/>
          <a:lstStyle/>
          <a:p>
            <a:pPr/>
          </a:p>
        </p:txBody>
      </p:sp>
      <p:sp>
        <p:nvSpPr>
          <p:cNvPr id="157" name="Shape 15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Ducati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Ducati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Ducati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Ducati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Slide Number"/>
          <p:cNvSpPr txBox="1"/>
          <p:nvPr>
            <p:ph type="sldNum" sz="quarter" idx="2"/>
          </p:nvPr>
        </p:nvSpPr>
        <p:spPr>
          <a:xfrm>
            <a:off x="11952882" y="13038931"/>
            <a:ext cx="460376" cy="498476"/>
          </a:xfrm>
          <a:prstGeom prst="rect">
            <a:avLst/>
          </a:prstGeom>
        </p:spPr>
        <p:txBody>
          <a:bodyPr lIns="71437" tIns="71437" rIns="71437" bIns="71437"/>
          <a:lstStyle>
            <a:lvl1pPr defTabSz="821531"/>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Close-up of a monarch caterpillar on a partially-eaten leaf"/>
          <p:cNvSpPr/>
          <p:nvPr>
            <p:ph type="pic" idx="21"/>
          </p:nvPr>
        </p:nvSpPr>
        <p:spPr>
          <a:xfrm>
            <a:off x="2247" y="-939800"/>
            <a:ext cx="24384005" cy="16827500"/>
          </a:xfrm>
          <a:prstGeom prst="rect">
            <a:avLst/>
          </a:prstGeom>
        </p:spPr>
        <p:txBody>
          <a:bodyPr lIns="91439" tIns="45719" rIns="91439" bIns="45719" anchor="t">
            <a:noAutofit/>
          </a:bodyPr>
          <a:lstStyle/>
          <a:p>
            <a:pPr/>
          </a:p>
        </p:txBody>
      </p:sp>
      <p:sp>
        <p:nvSpPr>
          <p:cNvPr id="143" name="Slide Number"/>
          <p:cNvSpPr txBox="1"/>
          <p:nvPr>
            <p:ph type="sldNum" sz="quarter" idx="2"/>
          </p:nvPr>
        </p:nvSpPr>
        <p:spPr>
          <a:xfrm>
            <a:off x="11936944" y="13008841"/>
            <a:ext cx="508351" cy="567459"/>
          </a:xfrm>
          <a:prstGeom prst="rect">
            <a:avLst/>
          </a:prstGeom>
        </p:spPr>
        <p:txBody>
          <a:bodyPr/>
          <a:lstStyle>
            <a:lvl1pPr defTabSz="647700">
              <a:defRPr>
                <a:solidFill>
                  <a:srgbClr val="FFFFFF"/>
                </a:solidFill>
                <a:latin typeface="Chalkduster"/>
                <a:ea typeface="Chalkduster"/>
                <a:cs typeface="Chalkduster"/>
                <a:sym typeface="Chalkdus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50" name="Slide Number"/>
          <p:cNvSpPr txBox="1"/>
          <p:nvPr>
            <p:ph type="sldNum" sz="quarter" idx="2"/>
          </p:nvPr>
        </p:nvSpPr>
        <p:spPr>
          <a:xfrm>
            <a:off x="22496303" y="12753103"/>
            <a:ext cx="668497" cy="649447"/>
          </a:xfrm>
          <a:prstGeom prst="rect">
            <a:avLst/>
          </a:prstGeom>
        </p:spPr>
        <p:txBody>
          <a:bodyPr lIns="121919" tIns="121919" rIns="121919" bIns="121919" anchor="ctr"/>
          <a:lstStyle>
            <a:lvl1pPr algn="r" defTabSz="2438400">
              <a:defRPr sz="3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png"/><Relationship Id="rId4" Type="http://schemas.openxmlformats.org/officeDocument/2006/relationships/image" Target="../media/image2.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png"/><Relationship Id="rId4" Type="http://schemas.openxmlformats.org/officeDocument/2006/relationships/image" Target="../media/image2.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2.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2.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png"/><Relationship Id="rId4" Type="http://schemas.openxmlformats.org/officeDocument/2006/relationships/image" Target="../media/image2.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 Id="rId3" Type="http://schemas.openxmlformats.org/officeDocument/2006/relationships/hyperlink" Target="http://www.alexanderchurchofchrist.com" TargetMode="External"/><Relationship Id="rId4" Type="http://schemas.openxmlformats.org/officeDocument/2006/relationships/image" Target="../media/image2.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png"/><Relationship Id="rId4" Type="http://schemas.openxmlformats.org/officeDocument/2006/relationships/image" Target="../media/image2.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2.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Front view of a red Ducati motorcycle against a black background" descr="Front view of a red Ducati motorcycle against a black background"/>
          <p:cNvPicPr>
            <a:picLocks noChangeAspect="1"/>
          </p:cNvPicPr>
          <p:nvPr>
            <p:ph type="pic" idx="21"/>
          </p:nvPr>
        </p:nvPicPr>
        <p:blipFill>
          <a:blip r:embed="rId2">
            <a:extLst/>
          </a:blip>
          <a:srcRect l="1217" t="19927" r="1613" b="30439"/>
          <a:stretch>
            <a:fillRect/>
          </a:stretch>
        </p:blipFill>
        <p:spPr>
          <a:xfrm>
            <a:off x="-25360" y="12805"/>
            <a:ext cx="24434720" cy="13690389"/>
          </a:xfrm>
          <a:prstGeom prst="rect">
            <a:avLst/>
          </a:prstGeom>
        </p:spPr>
      </p:pic>
      <p:sp>
        <p:nvSpPr>
          <p:cNvPr id="160" name="(Ephesians 1:1-14)"/>
          <p:cNvSpPr txBox="1"/>
          <p:nvPr/>
        </p:nvSpPr>
        <p:spPr>
          <a:xfrm>
            <a:off x="14723490" y="12027490"/>
            <a:ext cx="9598051" cy="1439442"/>
          </a:xfrm>
          <a:prstGeom prst="rect">
            <a:avLst/>
          </a:prstGeom>
          <a:ln w="12700">
            <a:miter lim="400000"/>
          </a:ln>
          <a:effectLst>
            <a:outerShdw sx="100000" sy="100000" kx="0" ky="0" algn="b" rotWithShape="0" blurRad="88900" dist="88900" dir="2689080">
              <a:srgbClr val="000000"/>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200">
                <a:solidFill>
                  <a:srgbClr val="FFFFFF"/>
                </a:solidFill>
                <a:effectLst>
                  <a:outerShdw sx="100000" sy="100000" kx="0" ky="0" algn="b" rotWithShape="0" blurRad="50800" dist="63500" dir="3748168">
                    <a:srgbClr val="000000"/>
                  </a:outerShdw>
                </a:effectLst>
                <a:latin typeface="Times New Roman"/>
                <a:ea typeface="Times New Roman"/>
                <a:cs typeface="Times New Roman"/>
                <a:sym typeface="Times New Roman"/>
              </a:defRPr>
            </a:lvl1pPr>
          </a:lstStyle>
          <a:p>
            <a:pPr/>
            <a:r>
              <a:t>(Ephesians 3:14-21)</a:t>
            </a:r>
          </a:p>
        </p:txBody>
      </p:sp>
      <p:grpSp>
        <p:nvGrpSpPr>
          <p:cNvPr id="163" name="Group"/>
          <p:cNvGrpSpPr/>
          <p:nvPr/>
        </p:nvGrpSpPr>
        <p:grpSpPr>
          <a:xfrm>
            <a:off x="-50053" y="5923832"/>
            <a:ext cx="24484106" cy="1868336"/>
            <a:chOff x="0" y="0"/>
            <a:chExt cx="24484105" cy="1868335"/>
          </a:xfrm>
        </p:grpSpPr>
        <p:sp>
          <p:nvSpPr>
            <p:cNvPr id="161"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162" name="Image" descr="Image"/>
            <p:cNvPicPr>
              <a:picLocks noChangeAspect="1"/>
            </p:cNvPicPr>
            <p:nvPr/>
          </p:nvPicPr>
          <p:blipFill>
            <a:blip r:embed="rId3">
              <a:extLst/>
            </a:blip>
            <a:stretch>
              <a:fillRect/>
            </a:stretch>
          </p:blipFill>
          <p:spPr>
            <a:xfrm>
              <a:off x="1427946" y="214447"/>
              <a:ext cx="21628214" cy="1439442"/>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18" name="Paul was a prisoner at the time he wrote this letter (Eph. 3:1; 4:1; 6:20).…"/>
          <p:cNvSpPr txBox="1"/>
          <p:nvPr/>
        </p:nvSpPr>
        <p:spPr>
          <a:xfrm>
            <a:off x="9151449" y="4377823"/>
            <a:ext cx="15035440" cy="88042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2999" indent="-1142999" defTabSz="821531">
              <a:lnSpc>
                <a:spcPct val="100000"/>
              </a:lnSpc>
              <a:spcBef>
                <a:spcPts val="1600"/>
              </a:spcBef>
              <a:buSzPct val="60000"/>
              <a:buBlip>
                <a:blip r:embed="rId3"/>
              </a:buBlip>
              <a:defRPr sz="6100">
                <a:solidFill>
                  <a:srgbClr val="000000"/>
                </a:solidFill>
                <a:latin typeface="Century Gothic"/>
                <a:ea typeface="Century Gothic"/>
                <a:cs typeface="Century Gothic"/>
                <a:sym typeface="Century Gothic"/>
              </a:defRPr>
            </a:pPr>
            <a:r>
              <a:rPr b="1"/>
              <a:t>“strengthened with might … in the inner man”</a:t>
            </a:r>
            <a:r>
              <a:t> — fortified inner empowerment—spiritual resilience and Christlike character, (1 Pe. 3:4; Col. 1:11; 2 Co. 12:9).</a:t>
            </a:r>
          </a:p>
          <a:p>
            <a:pPr marL="1142999" indent="-1142999" defTabSz="821531">
              <a:lnSpc>
                <a:spcPct val="100000"/>
              </a:lnSpc>
              <a:spcBef>
                <a:spcPts val="1600"/>
              </a:spcBef>
              <a:buSzPct val="60000"/>
              <a:buBlip>
                <a:blip r:embed="rId3"/>
              </a:buBlip>
              <a:defRPr sz="6100">
                <a:solidFill>
                  <a:srgbClr val="000000"/>
                </a:solidFill>
                <a:latin typeface="Century Gothic"/>
                <a:ea typeface="Century Gothic"/>
                <a:cs typeface="Century Gothic"/>
                <a:sym typeface="Century Gothic"/>
              </a:defRPr>
            </a:pPr>
            <a:r>
              <a:t>The </a:t>
            </a:r>
            <a:r>
              <a:rPr b="1"/>
              <a:t>“Inner man”</a:t>
            </a:r>
            <a:r>
              <a:t> points to the renewed heart/new self (cf. 4:23–24), the center of spiritual transformation, (cf. 2 Cor. 4:16-18).</a:t>
            </a:r>
          </a:p>
        </p:txBody>
      </p:sp>
      <p:sp>
        <p:nvSpPr>
          <p:cNvPr id="219" name="PRAYER FOR STRENGTH (3:16b-17a)"/>
          <p:cNvSpPr txBox="1"/>
          <p:nvPr/>
        </p:nvSpPr>
        <p:spPr>
          <a:xfrm>
            <a:off x="-122391" y="2614419"/>
            <a:ext cx="24628783" cy="11303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000">
                <a:solidFill>
                  <a:srgbClr val="FFFFFF"/>
                </a:solidFill>
                <a:latin typeface="Gill Sans"/>
                <a:ea typeface="Gill Sans"/>
                <a:cs typeface="Gill Sans"/>
                <a:sym typeface="Gill Sans"/>
              </a:defRPr>
            </a:lvl1pPr>
          </a:lstStyle>
          <a:p>
            <a:pPr/>
            <a:r>
              <a:t>PRAYER FOR STRENGTH (3:16b-17a)</a:t>
            </a:r>
          </a:p>
        </p:txBody>
      </p:sp>
      <p:sp>
        <p:nvSpPr>
          <p:cNvPr id="220" name="Text Box 8"/>
          <p:cNvSpPr txBox="1"/>
          <p:nvPr/>
        </p:nvSpPr>
        <p:spPr>
          <a:xfrm>
            <a:off x="647765" y="6774250"/>
            <a:ext cx="8213794" cy="6435875"/>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3:16 (NKJV) </a:t>
            </a:r>
          </a:p>
          <a:p>
            <a:pPr algn="ctr">
              <a:lnSpc>
                <a:spcPct val="100000"/>
              </a:lnSpc>
              <a:spcBef>
                <a:spcPts val="0"/>
              </a:spcBef>
              <a:defRPr sz="6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16</a:t>
            </a:r>
            <a:r>
              <a:t> that He would grant you, according to the riches of His glory, to be strengthened with might through His Spirit in the inner man,</a:t>
            </a:r>
          </a:p>
        </p:txBody>
      </p:sp>
      <p:grpSp>
        <p:nvGrpSpPr>
          <p:cNvPr id="223" name="Group"/>
          <p:cNvGrpSpPr/>
          <p:nvPr/>
        </p:nvGrpSpPr>
        <p:grpSpPr>
          <a:xfrm>
            <a:off x="-50053" y="113060"/>
            <a:ext cx="24484106" cy="1868336"/>
            <a:chOff x="0" y="0"/>
            <a:chExt cx="24484105" cy="1868335"/>
          </a:xfrm>
        </p:grpSpPr>
        <p:sp>
          <p:nvSpPr>
            <p:cNvPr id="221"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22" name="Image" descr="Image"/>
            <p:cNvPicPr>
              <a:picLocks noChangeAspect="1"/>
            </p:cNvPicPr>
            <p:nvPr/>
          </p:nvPicPr>
          <p:blipFill>
            <a:blip r:embed="rId4">
              <a:extLst/>
            </a:blip>
            <a:stretch>
              <a:fillRect/>
            </a:stretch>
          </p:blipFill>
          <p:spPr>
            <a:xfrm>
              <a:off x="1427946" y="214447"/>
              <a:ext cx="21628214" cy="1439442"/>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8">
                                            <p:txEl>
                                              <p:pRg st="1" end="1"/>
                                            </p:txEl>
                                          </p:spTgt>
                                        </p:tgtEl>
                                        <p:attrNameLst>
                                          <p:attrName>style.visibility</p:attrName>
                                        </p:attrNameLst>
                                      </p:cBhvr>
                                      <p:to>
                                        <p:strVal val="visible"/>
                                      </p:to>
                                    </p:set>
                                    <p:animEffect filter="wipe(left)" transition="in">
                                      <p:cBhvr>
                                        <p:cTn id="7" dur="1500"/>
                                        <p:tgtEl>
                                          <p:spTgt spid="21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8"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5"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26" name="Paul was a prisoner at the time he wrote this letter (Eph. 3:1; 4:1; 6:20).…"/>
          <p:cNvSpPr txBox="1"/>
          <p:nvPr/>
        </p:nvSpPr>
        <p:spPr>
          <a:xfrm>
            <a:off x="9151449" y="3916166"/>
            <a:ext cx="15035440" cy="95916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2999" indent="-1142999" defTabSz="821531">
              <a:lnSpc>
                <a:spcPct val="100000"/>
              </a:lnSpc>
              <a:spcBef>
                <a:spcPts val="700"/>
              </a:spcBef>
              <a:buSzPct val="60000"/>
              <a:buBlip>
                <a:blip r:embed="rId3"/>
              </a:buBlip>
              <a:defRPr sz="6000">
                <a:solidFill>
                  <a:srgbClr val="000000"/>
                </a:solidFill>
                <a:latin typeface="Century Gothic"/>
                <a:ea typeface="Century Gothic"/>
                <a:cs typeface="Century Gothic"/>
                <a:sym typeface="Century Gothic"/>
              </a:defRPr>
            </a:pPr>
            <a:r>
              <a:t>Christ dwelling (3:17) — The indwelling of Christ is by FAITH, (Rom. 10:17) and indicates a deep, abiding relationship.</a:t>
            </a:r>
          </a:p>
          <a:p>
            <a:pPr marL="1142999" indent="-1142999" defTabSz="821531">
              <a:lnSpc>
                <a:spcPct val="100000"/>
              </a:lnSpc>
              <a:spcBef>
                <a:spcPts val="700"/>
              </a:spcBef>
              <a:buSzPct val="60000"/>
              <a:buBlip>
                <a:blip r:embed="rId3"/>
              </a:buBlip>
              <a:defRPr sz="6000">
                <a:solidFill>
                  <a:srgbClr val="000000"/>
                </a:solidFill>
                <a:latin typeface="Century Gothic"/>
                <a:ea typeface="Century Gothic"/>
                <a:cs typeface="Century Gothic"/>
                <a:sym typeface="Century Gothic"/>
              </a:defRPr>
            </a:pPr>
            <a:r>
              <a:t>When Christ dwells in our hearts, we have stability in love, (“rooted and grounded in love”). </a:t>
            </a:r>
          </a:p>
          <a:p>
            <a:pPr marL="1142999" indent="-1142999" defTabSz="821531">
              <a:lnSpc>
                <a:spcPct val="100000"/>
              </a:lnSpc>
              <a:spcBef>
                <a:spcPts val="700"/>
              </a:spcBef>
              <a:buSzPct val="60000"/>
              <a:buBlip>
                <a:blip r:embed="rId3"/>
              </a:buBlip>
              <a:defRPr sz="6000">
                <a:solidFill>
                  <a:srgbClr val="000000"/>
                </a:solidFill>
                <a:latin typeface="Century Gothic"/>
                <a:ea typeface="Century Gothic"/>
                <a:cs typeface="Century Gothic"/>
                <a:sym typeface="Century Gothic"/>
              </a:defRPr>
            </a:pPr>
            <a:r>
              <a:t>Love is both the foundation and source of spiritual growth and stability in the believer’s life (Col. 2:7). </a:t>
            </a:r>
          </a:p>
        </p:txBody>
      </p:sp>
      <p:sp>
        <p:nvSpPr>
          <p:cNvPr id="227" name="PRAYER FOR STRENGTH (3:16b-17a)"/>
          <p:cNvSpPr txBox="1"/>
          <p:nvPr/>
        </p:nvSpPr>
        <p:spPr>
          <a:xfrm>
            <a:off x="-122391" y="2614419"/>
            <a:ext cx="24628783" cy="11303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000">
                <a:solidFill>
                  <a:srgbClr val="FFFFFF"/>
                </a:solidFill>
                <a:latin typeface="Gill Sans"/>
                <a:ea typeface="Gill Sans"/>
                <a:cs typeface="Gill Sans"/>
                <a:sym typeface="Gill Sans"/>
              </a:defRPr>
            </a:lvl1pPr>
          </a:lstStyle>
          <a:p>
            <a:pPr/>
            <a:r>
              <a:t>PRAYER FOR STRENGTH (3:16b-17a)</a:t>
            </a:r>
          </a:p>
        </p:txBody>
      </p:sp>
      <p:sp>
        <p:nvSpPr>
          <p:cNvPr id="228" name="Text Box 8"/>
          <p:cNvSpPr txBox="1"/>
          <p:nvPr/>
        </p:nvSpPr>
        <p:spPr>
          <a:xfrm>
            <a:off x="647765" y="7504865"/>
            <a:ext cx="8213794" cy="5534176"/>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3:17 (NKJV) </a:t>
            </a:r>
          </a:p>
          <a:p>
            <a:pPr algn="ctr">
              <a:lnSpc>
                <a:spcPct val="100000"/>
              </a:lnSpc>
              <a:spcBef>
                <a:spcPts val="0"/>
              </a:spcBef>
              <a:defRPr sz="6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17</a:t>
            </a:r>
            <a:r>
              <a:t> that Christ may dwell in your hearts through faith; that you, being rooted and grounded in love,</a:t>
            </a:r>
          </a:p>
        </p:txBody>
      </p:sp>
      <p:grpSp>
        <p:nvGrpSpPr>
          <p:cNvPr id="231" name="Group"/>
          <p:cNvGrpSpPr/>
          <p:nvPr/>
        </p:nvGrpSpPr>
        <p:grpSpPr>
          <a:xfrm>
            <a:off x="-50053" y="113060"/>
            <a:ext cx="24484106" cy="1868336"/>
            <a:chOff x="0" y="0"/>
            <a:chExt cx="24484105" cy="1868335"/>
          </a:xfrm>
        </p:grpSpPr>
        <p:sp>
          <p:nvSpPr>
            <p:cNvPr id="229"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30" name="Image" descr="Image"/>
            <p:cNvPicPr>
              <a:picLocks noChangeAspect="1"/>
            </p:cNvPicPr>
            <p:nvPr/>
          </p:nvPicPr>
          <p:blipFill>
            <a:blip r:embed="rId4">
              <a:extLst/>
            </a:blip>
            <a:stretch>
              <a:fillRect/>
            </a:stretch>
          </p:blipFill>
          <p:spPr>
            <a:xfrm>
              <a:off x="1427946" y="214447"/>
              <a:ext cx="21628214" cy="1439442"/>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6">
                                            <p:txEl>
                                              <p:pRg st="1" end="1"/>
                                            </p:txEl>
                                          </p:spTgt>
                                        </p:tgtEl>
                                        <p:attrNameLst>
                                          <p:attrName>style.visibility</p:attrName>
                                        </p:attrNameLst>
                                      </p:cBhvr>
                                      <p:to>
                                        <p:strVal val="visible"/>
                                      </p:to>
                                    </p:set>
                                    <p:animEffect filter="wipe(left)" transition="in">
                                      <p:cBhvr>
                                        <p:cTn id="7" dur="1500"/>
                                        <p:tgtEl>
                                          <p:spTgt spid="22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6">
                                            <p:txEl>
                                              <p:pRg st="2" end="2"/>
                                            </p:txEl>
                                          </p:spTgt>
                                        </p:tgtEl>
                                        <p:attrNameLst>
                                          <p:attrName>style.visibility</p:attrName>
                                        </p:attrNameLst>
                                      </p:cBhvr>
                                      <p:to>
                                        <p:strVal val="visible"/>
                                      </p:to>
                                    </p:set>
                                    <p:animEffect filter="wipe(left)" transition="in">
                                      <p:cBhvr>
                                        <p:cTn id="12" dur="1500"/>
                                        <p:tgtEl>
                                          <p:spTgt spid="22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6"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34" name="Paul was a prisoner at the time he wrote this letter (Eph. 3:1; 4:1; 6:20).…"/>
          <p:cNvSpPr txBox="1"/>
          <p:nvPr/>
        </p:nvSpPr>
        <p:spPr>
          <a:xfrm>
            <a:off x="9151449" y="4387869"/>
            <a:ext cx="15035440" cy="42576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lvl1pPr marL="1142999" indent="-1142999" defTabSz="821531">
              <a:lnSpc>
                <a:spcPct val="100000"/>
              </a:lnSpc>
              <a:spcBef>
                <a:spcPts val="2700"/>
              </a:spcBef>
              <a:buSzPct val="60000"/>
              <a:buBlip>
                <a:blip r:embed="rId3"/>
              </a:buBlip>
              <a:defRPr sz="6600">
                <a:solidFill>
                  <a:srgbClr val="000000"/>
                </a:solidFill>
                <a:latin typeface="Century Gothic"/>
                <a:ea typeface="Century Gothic"/>
                <a:cs typeface="Century Gothic"/>
                <a:sym typeface="Century Gothic"/>
              </a:defRPr>
            </a:lvl1pPr>
          </a:lstStyle>
          <a:p>
            <a:pPr/>
            <a:r>
              <a:t>Paul prays they may grasp the breadth, length, height, and depth of Christ’s love— indicating vastness beyond rational limits. </a:t>
            </a:r>
          </a:p>
        </p:txBody>
      </p:sp>
      <p:sp>
        <p:nvSpPr>
          <p:cNvPr id="235" name="COMPREHENSION OF CHRIST’S LOVE (3:17b-19a)"/>
          <p:cNvSpPr txBox="1"/>
          <p:nvPr/>
        </p:nvSpPr>
        <p:spPr>
          <a:xfrm>
            <a:off x="-122391" y="2614419"/>
            <a:ext cx="24628783" cy="11303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000">
                <a:solidFill>
                  <a:srgbClr val="FFFFFF"/>
                </a:solidFill>
                <a:latin typeface="Gill Sans"/>
                <a:ea typeface="Gill Sans"/>
                <a:cs typeface="Gill Sans"/>
                <a:sym typeface="Gill Sans"/>
              </a:defRPr>
            </a:lvl1pPr>
          </a:lstStyle>
          <a:p>
            <a:pPr/>
            <a:r>
              <a:t>COMPREHENSION OF CHRIST’S LOVE (3:17b-19a)</a:t>
            </a:r>
          </a:p>
        </p:txBody>
      </p:sp>
      <p:sp>
        <p:nvSpPr>
          <p:cNvPr id="236" name="Text Box 8"/>
          <p:cNvSpPr txBox="1"/>
          <p:nvPr/>
        </p:nvSpPr>
        <p:spPr>
          <a:xfrm>
            <a:off x="647765" y="4377742"/>
            <a:ext cx="8213794" cy="8492736"/>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63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3:18–19a (NKJV) </a:t>
            </a:r>
          </a:p>
          <a:p>
            <a:pPr algn="ctr">
              <a:lnSpc>
                <a:spcPct val="100000"/>
              </a:lnSpc>
              <a:spcBef>
                <a:spcPts val="0"/>
              </a:spcBef>
              <a:defRPr sz="63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18</a:t>
            </a:r>
            <a:r>
              <a:t> may be able to comprehend with all the saints what </a:t>
            </a:r>
            <a:r>
              <a:rPr i="1"/>
              <a:t>is</a:t>
            </a:r>
            <a:r>
              <a:t> the width and length and depth and height—</a:t>
            </a:r>
            <a:r>
              <a:rPr baseline="31999"/>
              <a:t>19</a:t>
            </a:r>
            <a:r>
              <a:t> to know the love of Christ which passes knowledge;</a:t>
            </a:r>
          </a:p>
        </p:txBody>
      </p:sp>
      <p:grpSp>
        <p:nvGrpSpPr>
          <p:cNvPr id="239" name="Group"/>
          <p:cNvGrpSpPr/>
          <p:nvPr/>
        </p:nvGrpSpPr>
        <p:grpSpPr>
          <a:xfrm>
            <a:off x="-50053" y="113060"/>
            <a:ext cx="24484106" cy="1868336"/>
            <a:chOff x="0" y="0"/>
            <a:chExt cx="24484105" cy="1868335"/>
          </a:xfrm>
        </p:grpSpPr>
        <p:sp>
          <p:nvSpPr>
            <p:cNvPr id="237"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38" name="Image" descr="Image"/>
            <p:cNvPicPr>
              <a:picLocks noChangeAspect="1"/>
            </p:cNvPicPr>
            <p:nvPr/>
          </p:nvPicPr>
          <p:blipFill>
            <a:blip r:embed="rId4">
              <a:extLst/>
            </a:blip>
            <a:stretch>
              <a:fillRect/>
            </a:stretch>
          </p:blipFill>
          <p:spPr>
            <a:xfrm>
              <a:off x="1427946" y="214447"/>
              <a:ext cx="21628214" cy="1439442"/>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1"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42" name="Paul was a prisoner at the time he wrote this letter (Eph. 3:1; 4:1; 6:20).…"/>
          <p:cNvSpPr txBox="1"/>
          <p:nvPr/>
        </p:nvSpPr>
        <p:spPr>
          <a:xfrm>
            <a:off x="9151449" y="4387869"/>
            <a:ext cx="15035440" cy="87153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2999" indent="-1142999" defTabSz="821531">
              <a:lnSpc>
                <a:spcPct val="100000"/>
              </a:lnSpc>
              <a:spcBef>
                <a:spcPts val="2700"/>
              </a:spcBef>
              <a:buSzPct val="60000"/>
              <a:buBlip>
                <a:blip r:embed="rId3"/>
              </a:buBlip>
              <a:defRPr sz="6600">
                <a:solidFill>
                  <a:srgbClr val="000000"/>
                </a:solidFill>
                <a:latin typeface="Century Gothic"/>
                <a:ea typeface="Century Gothic"/>
                <a:cs typeface="Century Gothic"/>
                <a:sym typeface="Century Gothic"/>
              </a:defRPr>
            </a:pPr>
            <a:r>
              <a:t>Paul prays they may grasp the breadth, length, height, and depth of Christ’s love— indicating vastness beyond rational limits. </a:t>
            </a:r>
          </a:p>
          <a:p>
            <a:pPr marL="1142999" indent="-1142999" defTabSz="821531">
              <a:lnSpc>
                <a:spcPct val="100000"/>
              </a:lnSpc>
              <a:spcBef>
                <a:spcPts val="2700"/>
              </a:spcBef>
              <a:buSzPct val="60000"/>
              <a:buBlip>
                <a:blip r:embed="rId3"/>
              </a:buBlip>
              <a:defRPr sz="6600">
                <a:solidFill>
                  <a:srgbClr val="000000"/>
                </a:solidFill>
                <a:latin typeface="Century Gothic"/>
                <a:ea typeface="Century Gothic"/>
                <a:cs typeface="Century Gothic"/>
                <a:sym typeface="Century Gothic"/>
              </a:defRPr>
            </a:pPr>
            <a:r>
              <a:t>The end goal is to be filled with the fullness of God (pleroma)— i.e., to share in all God gives to those in Christ (1:23; Col. 2:9,10).</a:t>
            </a:r>
          </a:p>
        </p:txBody>
      </p:sp>
      <p:sp>
        <p:nvSpPr>
          <p:cNvPr id="243" name="FILLED WITH THE FULLNESS OF GOD (3:19b)"/>
          <p:cNvSpPr txBox="1"/>
          <p:nvPr/>
        </p:nvSpPr>
        <p:spPr>
          <a:xfrm>
            <a:off x="-122391" y="2614419"/>
            <a:ext cx="24628783" cy="11303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000">
                <a:solidFill>
                  <a:srgbClr val="FFFFFF"/>
                </a:solidFill>
                <a:latin typeface="Gill Sans"/>
                <a:ea typeface="Gill Sans"/>
                <a:cs typeface="Gill Sans"/>
                <a:sym typeface="Gill Sans"/>
              </a:defRPr>
            </a:lvl1pPr>
          </a:lstStyle>
          <a:p>
            <a:pPr/>
            <a:r>
              <a:t>FILLED WITH THE FULLNESS OF GOD (3:19b)</a:t>
            </a:r>
          </a:p>
        </p:txBody>
      </p:sp>
      <p:sp>
        <p:nvSpPr>
          <p:cNvPr id="244" name="Text Box 8"/>
          <p:cNvSpPr txBox="1"/>
          <p:nvPr/>
        </p:nvSpPr>
        <p:spPr>
          <a:xfrm>
            <a:off x="647765" y="8158192"/>
            <a:ext cx="8213794" cy="5162100"/>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69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3:19 (NKJV) </a:t>
            </a:r>
          </a:p>
          <a:p>
            <a:pPr algn="ctr">
              <a:lnSpc>
                <a:spcPct val="100000"/>
              </a:lnSpc>
              <a:spcBef>
                <a:spcPts val="0"/>
              </a:spcBef>
              <a:defRPr sz="69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that you may be filled with all the fullness of God. </a:t>
            </a:r>
          </a:p>
        </p:txBody>
      </p:sp>
      <p:grpSp>
        <p:nvGrpSpPr>
          <p:cNvPr id="247" name="Group"/>
          <p:cNvGrpSpPr/>
          <p:nvPr/>
        </p:nvGrpSpPr>
        <p:grpSpPr>
          <a:xfrm>
            <a:off x="-50053" y="113060"/>
            <a:ext cx="24484106" cy="1868336"/>
            <a:chOff x="0" y="0"/>
            <a:chExt cx="24484105" cy="1868335"/>
          </a:xfrm>
        </p:grpSpPr>
        <p:sp>
          <p:nvSpPr>
            <p:cNvPr id="245"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46" name="Image" descr="Image"/>
            <p:cNvPicPr>
              <a:picLocks noChangeAspect="1"/>
            </p:cNvPicPr>
            <p:nvPr/>
          </p:nvPicPr>
          <p:blipFill>
            <a:blip r:embed="rId4">
              <a:extLst/>
            </a:blip>
            <a:stretch>
              <a:fillRect/>
            </a:stretch>
          </p:blipFill>
          <p:spPr>
            <a:xfrm>
              <a:off x="1427946" y="214447"/>
              <a:ext cx="21628214" cy="1439442"/>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50" name="Paul was a prisoner at the time he wrote this letter (Eph. 3:1; 4:1; 6:20).…"/>
          <p:cNvSpPr txBox="1"/>
          <p:nvPr/>
        </p:nvSpPr>
        <p:spPr>
          <a:xfrm>
            <a:off x="9151449" y="4387869"/>
            <a:ext cx="15035440" cy="90074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2999" indent="-1142999" defTabSz="821531">
              <a:lnSpc>
                <a:spcPct val="100000"/>
              </a:lnSpc>
              <a:spcBef>
                <a:spcPts val="1400"/>
              </a:spcBef>
              <a:buSzPct val="60000"/>
              <a:buBlip>
                <a:blip r:embed="rId3"/>
              </a:buBlip>
              <a:defRPr sz="6200">
                <a:solidFill>
                  <a:srgbClr val="000000"/>
                </a:solidFill>
                <a:latin typeface="Century Gothic"/>
                <a:ea typeface="Century Gothic"/>
                <a:cs typeface="Century Gothic"/>
                <a:sym typeface="Century Gothic"/>
              </a:defRPr>
            </a:pPr>
            <a:r>
              <a:t>The doxology frames God’s capacity as overflowing—transcending human petition.</a:t>
            </a:r>
          </a:p>
          <a:p>
            <a:pPr marL="1142999" indent="-1142999" defTabSz="821531">
              <a:lnSpc>
                <a:spcPct val="100000"/>
              </a:lnSpc>
              <a:spcBef>
                <a:spcPts val="1400"/>
              </a:spcBef>
              <a:buSzPct val="60000"/>
              <a:buBlip>
                <a:blip r:embed="rId3"/>
              </a:buBlip>
              <a:defRPr sz="6200">
                <a:solidFill>
                  <a:srgbClr val="000000"/>
                </a:solidFill>
                <a:latin typeface="Century Gothic"/>
                <a:ea typeface="Century Gothic"/>
                <a:cs typeface="Century Gothic"/>
                <a:sym typeface="Century Gothic"/>
              </a:defRPr>
            </a:pPr>
            <a:r>
              <a:t>The ultimate purpose of the mystery being revealed, Paul’s stewardship, and his prayer for them, is to the glory of God, which is displayed in and through the church by Christ Jesus for all generations.</a:t>
            </a:r>
          </a:p>
        </p:txBody>
      </p:sp>
      <p:sp>
        <p:nvSpPr>
          <p:cNvPr id="251" name="THE POWER OF GOD (3:20–21)"/>
          <p:cNvSpPr txBox="1"/>
          <p:nvPr/>
        </p:nvSpPr>
        <p:spPr>
          <a:xfrm>
            <a:off x="-122391" y="2506469"/>
            <a:ext cx="24628783" cy="13462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400">
                <a:solidFill>
                  <a:srgbClr val="FFFFFF"/>
                </a:solidFill>
                <a:latin typeface="Gill Sans"/>
                <a:ea typeface="Gill Sans"/>
                <a:cs typeface="Gill Sans"/>
                <a:sym typeface="Gill Sans"/>
              </a:defRPr>
            </a:lvl1pPr>
          </a:lstStyle>
          <a:p>
            <a:pPr/>
            <a:r>
              <a:t>THE POWER OF GOD (3:20–21)</a:t>
            </a:r>
          </a:p>
        </p:txBody>
      </p:sp>
      <p:sp>
        <p:nvSpPr>
          <p:cNvPr id="252" name="Text Box 8"/>
          <p:cNvSpPr txBox="1"/>
          <p:nvPr/>
        </p:nvSpPr>
        <p:spPr>
          <a:xfrm>
            <a:off x="647765" y="4135351"/>
            <a:ext cx="8213794" cy="9220412"/>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3:20–21 (NKJV) </a:t>
            </a:r>
          </a:p>
          <a:p>
            <a:pPr algn="ctr">
              <a:lnSpc>
                <a:spcPct val="100000"/>
              </a:lnSpc>
              <a:spcBef>
                <a:spcPts val="0"/>
              </a:spcBef>
              <a:defRPr sz="56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20</a:t>
            </a:r>
            <a:r>
              <a:t> Now to Him who is able to do exceedingly abundantly above all that we ask or think, according to the power that works in us, </a:t>
            </a:r>
            <a:r>
              <a:rPr baseline="31999"/>
              <a:t>21</a:t>
            </a:r>
            <a:r>
              <a:t> to Him </a:t>
            </a:r>
            <a:r>
              <a:rPr i="1"/>
              <a:t>be</a:t>
            </a:r>
            <a:r>
              <a:t> glory in the church by Christ Jesus to all generations, forever and ever. Amen.</a:t>
            </a:r>
          </a:p>
        </p:txBody>
      </p:sp>
      <p:grpSp>
        <p:nvGrpSpPr>
          <p:cNvPr id="255" name="Group"/>
          <p:cNvGrpSpPr/>
          <p:nvPr/>
        </p:nvGrpSpPr>
        <p:grpSpPr>
          <a:xfrm>
            <a:off x="-50053" y="113060"/>
            <a:ext cx="24484106" cy="1868336"/>
            <a:chOff x="0" y="0"/>
            <a:chExt cx="24484105" cy="1868335"/>
          </a:xfrm>
        </p:grpSpPr>
        <p:sp>
          <p:nvSpPr>
            <p:cNvPr id="253"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54" name="Image" descr="Image"/>
            <p:cNvPicPr>
              <a:picLocks noChangeAspect="1"/>
            </p:cNvPicPr>
            <p:nvPr/>
          </p:nvPicPr>
          <p:blipFill>
            <a:blip r:embed="rId4">
              <a:extLst/>
            </a:blip>
            <a:stretch>
              <a:fillRect/>
            </a:stretch>
          </p:blipFill>
          <p:spPr>
            <a:xfrm>
              <a:off x="1427946" y="214447"/>
              <a:ext cx="21628214" cy="1439442"/>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0">
                                            <p:txEl>
                                              <p:pRg st="1" end="1"/>
                                            </p:txEl>
                                          </p:spTgt>
                                        </p:tgtEl>
                                        <p:attrNameLst>
                                          <p:attrName>style.visibility</p:attrName>
                                        </p:attrNameLst>
                                      </p:cBhvr>
                                      <p:to>
                                        <p:strVal val="visible"/>
                                      </p:to>
                                    </p:set>
                                    <p:animEffect filter="wipe(left)" transition="in">
                                      <p:cBhvr>
                                        <p:cTn id="7" dur="1500"/>
                                        <p:tgtEl>
                                          <p:spTgt spid="25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0"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7" name="Front view of a red Ducati motorcycle against a black background" descr="Front view of a red Ducati motorcycle against a black background"/>
          <p:cNvPicPr>
            <a:picLocks noChangeAspect="1"/>
          </p:cNvPicPr>
          <p:nvPr>
            <p:ph type="pic" idx="21"/>
          </p:nvPr>
        </p:nvPicPr>
        <p:blipFill>
          <a:blip r:embed="rId2">
            <a:extLst/>
          </a:blip>
          <a:srcRect l="194" t="5510" r="18807" b="13111"/>
          <a:stretch>
            <a:fillRect/>
          </a:stretch>
        </p:blipFill>
        <p:spPr>
          <a:prstGeom prst="rect">
            <a:avLst/>
          </a:prstGeom>
        </p:spPr>
      </p:pic>
      <p:sp>
        <p:nvSpPr>
          <p:cNvPr id="258" name="God’s eternal purpose is made known “through the church” (3:8-13),…"/>
          <p:cNvSpPr txBox="1"/>
          <p:nvPr/>
        </p:nvSpPr>
        <p:spPr>
          <a:xfrm>
            <a:off x="492469" y="2628226"/>
            <a:ext cx="11649176" cy="10261601"/>
          </a:xfrm>
          <a:prstGeom prst="rect">
            <a:avLst/>
          </a:prstGeom>
          <a:solidFill>
            <a:schemeClr val="accent6">
              <a:satOff val="1848"/>
              <a:lumOff val="-15262"/>
              <a:alpha val="27552"/>
            </a:scheme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1371600" indent="-1143000" defTabSz="457200">
              <a:lnSpc>
                <a:spcPct val="100000"/>
              </a:lnSpc>
              <a:spcBef>
                <a:spcPts val="2000"/>
              </a:spcBef>
              <a:buSzPct val="80000"/>
              <a:buBlip>
                <a:blip r:embed="rId3"/>
              </a:buBlip>
              <a:defRPr b="1">
                <a:ln w="12700" cap="flat">
                  <a:solidFill>
                    <a:srgbClr val="000000"/>
                  </a:solidFill>
                  <a:prstDash val="solid"/>
                  <a:miter lim="400000"/>
                </a:ln>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God’s eternal purpose is made known “through the church” (3:8-13), </a:t>
            </a:r>
          </a:p>
          <a:p>
            <a:pPr marL="1371600" indent="-1143000" defTabSz="457200">
              <a:lnSpc>
                <a:spcPct val="100000"/>
              </a:lnSpc>
              <a:spcBef>
                <a:spcPts val="2000"/>
              </a:spcBef>
              <a:buSzPct val="80000"/>
              <a:buBlip>
                <a:blip r:embed="rId3"/>
              </a:buBlip>
              <a:defRPr b="1">
                <a:ln w="12700" cap="flat">
                  <a:solidFill>
                    <a:srgbClr val="000000"/>
                  </a:solidFill>
                  <a:prstDash val="solid"/>
                  <a:miter lim="400000"/>
                </a:ln>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Their success would only be accomplished as they were motivated and empowered by God’s will, (Spirit), His love, (Jesus), and filled with His provisions, (Himself). </a:t>
            </a:r>
          </a:p>
        </p:txBody>
      </p:sp>
      <p:grpSp>
        <p:nvGrpSpPr>
          <p:cNvPr id="261" name="Group"/>
          <p:cNvGrpSpPr/>
          <p:nvPr/>
        </p:nvGrpSpPr>
        <p:grpSpPr>
          <a:xfrm>
            <a:off x="-50053" y="113060"/>
            <a:ext cx="24484106" cy="1868336"/>
            <a:chOff x="0" y="0"/>
            <a:chExt cx="24484105" cy="1868335"/>
          </a:xfrm>
        </p:grpSpPr>
        <p:sp>
          <p:nvSpPr>
            <p:cNvPr id="259"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60" name="Image" descr="Image"/>
            <p:cNvPicPr>
              <a:picLocks noChangeAspect="1"/>
            </p:cNvPicPr>
            <p:nvPr/>
          </p:nvPicPr>
          <p:blipFill>
            <a:blip r:embed="rId4">
              <a:extLst/>
            </a:blip>
            <a:stretch>
              <a:fillRect/>
            </a:stretch>
          </p:blipFill>
          <p:spPr>
            <a:xfrm>
              <a:off x="1427946" y="214447"/>
              <a:ext cx="21628214" cy="1439442"/>
            </a:xfrm>
            <a:prstGeom prst="rect">
              <a:avLst/>
            </a:prstGeom>
            <a:ln w="12700" cap="flat">
              <a:noFill/>
              <a:miter lim="400000"/>
            </a:ln>
            <a:effectLst/>
          </p:spPr>
        </p:pic>
      </p:grpSp>
      <p:sp>
        <p:nvSpPr>
          <p:cNvPr id="262" name="How are we fitting in to this purpose?"/>
          <p:cNvSpPr/>
          <p:nvPr/>
        </p:nvSpPr>
        <p:spPr>
          <a:xfrm>
            <a:off x="14440391" y="7846197"/>
            <a:ext cx="9268541" cy="4039343"/>
          </a:xfrm>
          <a:prstGeom prst="roundRect">
            <a:avLst>
              <a:gd name="adj" fmla="val 23207"/>
            </a:avLst>
          </a:prstGeom>
          <a:solidFill>
            <a:schemeClr val="accent6">
              <a:satOff val="1848"/>
              <a:lumOff val="-15262"/>
              <a:alpha val="54186"/>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8000">
                <a:ln w="12700" cap="flat">
                  <a:solidFill>
                    <a:srgbClr val="000000"/>
                  </a:solidFill>
                  <a:prstDash val="solid"/>
                  <a:miter lim="400000"/>
                </a:ln>
                <a:solidFill>
                  <a:srgbClr val="FFFFFF"/>
                </a:solidFill>
                <a:effectLst>
                  <a:outerShdw sx="100000" sy="100000" kx="0" ky="0" algn="b" rotWithShape="0" blurRad="50800" dist="63500" dir="1761542">
                    <a:srgbClr val="000000"/>
                  </a:outerShdw>
                </a:effectLst>
                <a:latin typeface="Helvetica"/>
                <a:ea typeface="Helvetica"/>
                <a:cs typeface="Helvetica"/>
                <a:sym typeface="Helvetica"/>
              </a:defRPr>
            </a:lvl1pPr>
          </a:lstStyle>
          <a:p>
            <a:pPr/>
            <a:r>
              <a:t>How are we fitting in to this purpose?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8">
                                            <p:bg/>
                                          </p:spTgt>
                                        </p:tgtEl>
                                        <p:attrNameLst>
                                          <p:attrName>style.visibility</p:attrName>
                                        </p:attrNameLst>
                                      </p:cBhvr>
                                      <p:to>
                                        <p:strVal val="visible"/>
                                      </p:to>
                                    </p:set>
                                    <p:animEffect filter="wipe(left)" transition="in">
                                      <p:cBhvr>
                                        <p:cTn id="7" dur="1500"/>
                                        <p:tgtEl>
                                          <p:spTgt spid="25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58">
                                            <p:txEl>
                                              <p:pRg st="0" end="0"/>
                                            </p:txEl>
                                          </p:spTgt>
                                        </p:tgtEl>
                                        <p:attrNameLst>
                                          <p:attrName>style.visibility</p:attrName>
                                        </p:attrNameLst>
                                      </p:cBhvr>
                                      <p:to>
                                        <p:strVal val="visible"/>
                                      </p:to>
                                    </p:set>
                                    <p:animEffect filter="wipe(left)" transition="in">
                                      <p:cBhvr>
                                        <p:cTn id="10" dur="1500"/>
                                        <p:tgtEl>
                                          <p:spTgt spid="25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58">
                                            <p:txEl>
                                              <p:pRg st="1" end="1"/>
                                            </p:txEl>
                                          </p:spTgt>
                                        </p:tgtEl>
                                        <p:attrNameLst>
                                          <p:attrName>style.visibility</p:attrName>
                                        </p:attrNameLst>
                                      </p:cBhvr>
                                      <p:to>
                                        <p:strVal val="visible"/>
                                      </p:to>
                                    </p:set>
                                    <p:animEffect filter="wipe(left)" transition="in">
                                      <p:cBhvr>
                                        <p:cTn id="15" dur="1500"/>
                                        <p:tgtEl>
                                          <p:spTgt spid="25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8"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Front view of a red Ducati motorcycle against a black background" descr="Front view of a red Ducati motorcycle against a black background"/>
          <p:cNvPicPr>
            <a:picLocks noChangeAspect="1"/>
          </p:cNvPicPr>
          <p:nvPr>
            <p:ph type="pic" idx="21"/>
          </p:nvPr>
        </p:nvPicPr>
        <p:blipFill>
          <a:blip r:embed="rId2">
            <a:extLst/>
          </a:blip>
          <a:srcRect l="194" t="5510" r="18807" b="13111"/>
          <a:stretch>
            <a:fillRect/>
          </a:stretch>
        </p:blipFill>
        <p:spPr>
          <a:prstGeom prst="rect">
            <a:avLst/>
          </a:prstGeom>
        </p:spPr>
      </p:pic>
      <p:sp>
        <p:nvSpPr>
          <p:cNvPr id="265" name="Paul’s prayer for them, would only be accomplished if they believed, and applied the teachings of the Spirit to their lives.…"/>
          <p:cNvSpPr txBox="1"/>
          <p:nvPr/>
        </p:nvSpPr>
        <p:spPr>
          <a:xfrm>
            <a:off x="268978" y="3037960"/>
            <a:ext cx="13140718" cy="9461501"/>
          </a:xfrm>
          <a:prstGeom prst="rect">
            <a:avLst/>
          </a:prstGeom>
          <a:solidFill>
            <a:schemeClr val="accent6">
              <a:satOff val="1848"/>
              <a:lumOff val="-15262"/>
              <a:alpha val="27552"/>
            </a:scheme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1371600" indent="-1143000" defTabSz="457200">
              <a:lnSpc>
                <a:spcPct val="100000"/>
              </a:lnSpc>
              <a:spcBef>
                <a:spcPts val="4400"/>
              </a:spcBef>
              <a:buSzPct val="80000"/>
              <a:buBlip>
                <a:blip r:embed="rId3"/>
              </a:buBlip>
              <a:defRPr b="1" sz="8100">
                <a:ln w="12700" cap="flat">
                  <a:solidFill>
                    <a:srgbClr val="000000"/>
                  </a:solidFill>
                  <a:prstDash val="solid"/>
                  <a:miter lim="400000"/>
                </a:ln>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Paul’s prayer for them, would only be accomplished if they believed, and applied the teachings of the Spirit to their lives. </a:t>
            </a:r>
          </a:p>
          <a:p>
            <a:pPr marL="1371600" indent="-1143000" defTabSz="457200">
              <a:lnSpc>
                <a:spcPct val="100000"/>
              </a:lnSpc>
              <a:spcBef>
                <a:spcPts val="4400"/>
              </a:spcBef>
              <a:buSzPct val="80000"/>
              <a:buBlip>
                <a:blip r:embed="rId3"/>
              </a:buBlip>
              <a:defRPr b="1" sz="8100">
                <a:ln w="12700" cap="flat">
                  <a:solidFill>
                    <a:srgbClr val="000000"/>
                  </a:solidFill>
                  <a:prstDash val="solid"/>
                  <a:miter lim="400000"/>
                </a:ln>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The same is true for us.</a:t>
            </a:r>
          </a:p>
        </p:txBody>
      </p:sp>
      <p:grpSp>
        <p:nvGrpSpPr>
          <p:cNvPr id="268" name="Group"/>
          <p:cNvGrpSpPr/>
          <p:nvPr/>
        </p:nvGrpSpPr>
        <p:grpSpPr>
          <a:xfrm>
            <a:off x="-50053" y="113060"/>
            <a:ext cx="24484106" cy="1868336"/>
            <a:chOff x="0" y="0"/>
            <a:chExt cx="24484105" cy="1868335"/>
          </a:xfrm>
        </p:grpSpPr>
        <p:sp>
          <p:nvSpPr>
            <p:cNvPr id="266"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67" name="Image" descr="Image"/>
            <p:cNvPicPr>
              <a:picLocks noChangeAspect="1"/>
            </p:cNvPicPr>
            <p:nvPr/>
          </p:nvPicPr>
          <p:blipFill>
            <a:blip r:embed="rId4">
              <a:extLst/>
            </a:blip>
            <a:stretch>
              <a:fillRect/>
            </a:stretch>
          </p:blipFill>
          <p:spPr>
            <a:xfrm>
              <a:off x="1427946" y="214447"/>
              <a:ext cx="21628214" cy="1439442"/>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5">
                                            <p:txEl>
                                              <p:pRg st="1" end="1"/>
                                            </p:txEl>
                                          </p:spTgt>
                                        </p:tgtEl>
                                        <p:attrNameLst>
                                          <p:attrName>style.visibility</p:attrName>
                                        </p:attrNameLst>
                                      </p:cBhvr>
                                      <p:to>
                                        <p:strVal val="visible"/>
                                      </p:to>
                                    </p:set>
                                    <p:animEffect filter="wipe(left)" transition="in">
                                      <p:cBhvr>
                                        <p:cTn id="7" dur="1500"/>
                                        <p:tgtEl>
                                          <p:spTgt spid="26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5"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Front view of a red Ducati motorcycle against a black background" descr="Front view of a red Ducati motorcycle against a black background"/>
          <p:cNvPicPr>
            <a:picLocks noChangeAspect="1"/>
          </p:cNvPicPr>
          <p:nvPr>
            <p:ph type="pic" idx="21"/>
          </p:nvPr>
        </p:nvPicPr>
        <p:blipFill>
          <a:blip r:embed="rId2">
            <a:extLst/>
          </a:blip>
          <a:srcRect l="194" t="5510" r="18807" b="13111"/>
          <a:stretch>
            <a:fillRect/>
          </a:stretch>
        </p:blipFill>
        <p:spPr>
          <a:prstGeom prst="rect">
            <a:avLst/>
          </a:prstGeom>
        </p:spPr>
      </p:pic>
      <p:grpSp>
        <p:nvGrpSpPr>
          <p:cNvPr id="273" name="Group"/>
          <p:cNvGrpSpPr/>
          <p:nvPr/>
        </p:nvGrpSpPr>
        <p:grpSpPr>
          <a:xfrm>
            <a:off x="-50053" y="113060"/>
            <a:ext cx="24484106" cy="1868336"/>
            <a:chOff x="0" y="0"/>
            <a:chExt cx="24484105" cy="1868335"/>
          </a:xfrm>
        </p:grpSpPr>
        <p:sp>
          <p:nvSpPr>
            <p:cNvPr id="271"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72" name="Image" descr="Image"/>
            <p:cNvPicPr>
              <a:picLocks noChangeAspect="1"/>
            </p:cNvPicPr>
            <p:nvPr/>
          </p:nvPicPr>
          <p:blipFill>
            <a:blip r:embed="rId3">
              <a:extLst/>
            </a:blip>
            <a:stretch>
              <a:fillRect/>
            </a:stretch>
          </p:blipFill>
          <p:spPr>
            <a:xfrm>
              <a:off x="1427946" y="214447"/>
              <a:ext cx="21628214" cy="1439442"/>
            </a:xfrm>
            <a:prstGeom prst="rect">
              <a:avLst/>
            </a:prstGeom>
            <a:ln w="12700" cap="flat">
              <a:noFill/>
              <a:miter lim="400000"/>
            </a:ln>
            <a:effectLst/>
          </p:spPr>
        </p:pic>
      </p:grpSp>
      <p:sp>
        <p:nvSpPr>
          <p:cNvPr id="274" name="May we be STRENGTHENED by the Spirit in the INNER man.…"/>
          <p:cNvSpPr txBox="1"/>
          <p:nvPr/>
        </p:nvSpPr>
        <p:spPr>
          <a:xfrm>
            <a:off x="884405" y="3360246"/>
            <a:ext cx="11741740" cy="9321801"/>
          </a:xfrm>
          <a:prstGeom prst="rect">
            <a:avLst/>
          </a:prstGeom>
          <a:solidFill>
            <a:srgbClr val="000000">
              <a:alpha val="38053"/>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642937">
              <a:lnSpc>
                <a:spcPct val="100000"/>
              </a:lnSpc>
              <a:spcBef>
                <a:spcPts val="5500"/>
              </a:spcBef>
              <a:defRPr b="1" sz="6300">
                <a:solidFill>
                  <a:srgbClr val="FFFFFF"/>
                </a:solidFill>
                <a:effectLst>
                  <a:outerShdw sx="100000" sy="100000" kx="0" ky="0" algn="b" rotWithShape="0" blurRad="50800" dist="63500" dir="2416854">
                    <a:srgbClr val="000000"/>
                  </a:outerShdw>
                </a:effectLst>
                <a:latin typeface="Century Gothic"/>
                <a:ea typeface="Century Gothic"/>
                <a:cs typeface="Century Gothic"/>
                <a:sym typeface="Century Gothic"/>
              </a:defRPr>
            </a:pPr>
            <a:r>
              <a:t>May we be STRENGTHENED by the Spirit in the INNER man.  </a:t>
            </a:r>
          </a:p>
          <a:p>
            <a:pPr algn="ctr" defTabSz="642937">
              <a:lnSpc>
                <a:spcPct val="100000"/>
              </a:lnSpc>
              <a:spcBef>
                <a:spcPts val="5500"/>
              </a:spcBef>
              <a:defRPr b="1" sz="6300">
                <a:solidFill>
                  <a:srgbClr val="FFFFFF"/>
                </a:solidFill>
                <a:effectLst>
                  <a:outerShdw sx="100000" sy="100000" kx="0" ky="0" algn="b" rotWithShape="0" blurRad="50800" dist="63500" dir="2416854">
                    <a:srgbClr val="000000"/>
                  </a:outerShdw>
                </a:effectLst>
                <a:latin typeface="Century Gothic"/>
                <a:ea typeface="Century Gothic"/>
                <a:cs typeface="Century Gothic"/>
                <a:sym typeface="Century Gothic"/>
              </a:defRPr>
            </a:pPr>
            <a:r>
              <a:t>May Christ dwell in our hearts by FAITH, that we be rooted and grounded in LOVE. </a:t>
            </a:r>
          </a:p>
          <a:p>
            <a:pPr algn="ctr" defTabSz="642937">
              <a:lnSpc>
                <a:spcPct val="100000"/>
              </a:lnSpc>
              <a:spcBef>
                <a:spcPts val="5500"/>
              </a:spcBef>
              <a:defRPr b="1" sz="6300">
                <a:solidFill>
                  <a:srgbClr val="FFFFFF"/>
                </a:solidFill>
                <a:effectLst>
                  <a:outerShdw sx="100000" sy="100000" kx="0" ky="0" algn="b" rotWithShape="0" blurRad="50800" dist="63500" dir="2416854">
                    <a:srgbClr val="000000"/>
                  </a:outerShdw>
                </a:effectLst>
                <a:latin typeface="Century Gothic"/>
                <a:ea typeface="Century Gothic"/>
                <a:cs typeface="Century Gothic"/>
                <a:sym typeface="Century Gothic"/>
              </a:defRPr>
            </a:pPr>
            <a:r>
              <a:t>May we thereby possess and participate in all that God has and is giving those in Christ.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4">
                                            <p:txEl>
                                              <p:pRg st="1" end="1"/>
                                            </p:txEl>
                                          </p:spTgt>
                                        </p:tgtEl>
                                        <p:attrNameLst>
                                          <p:attrName>style.visibility</p:attrName>
                                        </p:attrNameLst>
                                      </p:cBhvr>
                                      <p:to>
                                        <p:strVal val="visible"/>
                                      </p:to>
                                    </p:set>
                                    <p:animEffect filter="fade" transition="in">
                                      <p:cBhvr>
                                        <p:cTn id="7" dur="1500"/>
                                        <p:tgtEl>
                                          <p:spTgt spid="27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74">
                                            <p:txEl>
                                              <p:pRg st="2" end="2"/>
                                            </p:txEl>
                                          </p:spTgt>
                                        </p:tgtEl>
                                        <p:attrNameLst>
                                          <p:attrName>style.visibility</p:attrName>
                                        </p:attrNameLst>
                                      </p:cBhvr>
                                      <p:to>
                                        <p:strVal val="visible"/>
                                      </p:to>
                                    </p:set>
                                    <p:animEffect filter="fade" transition="in">
                                      <p:cBhvr>
                                        <p:cTn id="12" dur="1500"/>
                                        <p:tgtEl>
                                          <p:spTgt spid="27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4"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olidFill>
      </p:bgPr>
    </p:bg>
    <p:spTree>
      <p:nvGrpSpPr>
        <p:cNvPr id="1" name=""/>
        <p:cNvGrpSpPr/>
        <p:nvPr/>
      </p:nvGrpSpPr>
      <p:grpSpPr>
        <a:xfrm>
          <a:off x="0" y="0"/>
          <a:ext cx="0" cy="0"/>
          <a:chOff x="0" y="0"/>
          <a:chExt cx="0" cy="0"/>
        </a:xfrm>
      </p:grpSpPr>
      <p:pic>
        <p:nvPicPr>
          <p:cNvPr id="276" name="Image" descr="Image"/>
          <p:cNvPicPr>
            <a:picLocks noChangeAspect="1"/>
          </p:cNvPicPr>
          <p:nvPr/>
        </p:nvPicPr>
        <p:blipFill>
          <a:blip r:embed="rId2">
            <a:extLst/>
          </a:blip>
          <a:srcRect l="7922" t="0" r="0" b="0"/>
          <a:stretch>
            <a:fillRect/>
          </a:stretch>
        </p:blipFill>
        <p:spPr>
          <a:xfrm>
            <a:off x="15477469" y="0"/>
            <a:ext cx="8866495" cy="13716001"/>
          </a:xfrm>
          <a:custGeom>
            <a:avLst/>
            <a:gdLst/>
            <a:ahLst/>
            <a:cxnLst>
              <a:cxn ang="0">
                <a:pos x="wd2" y="hd2"/>
              </a:cxn>
              <a:cxn ang="5400000">
                <a:pos x="wd2" y="hd2"/>
              </a:cxn>
              <a:cxn ang="10800000">
                <a:pos x="wd2" y="hd2"/>
              </a:cxn>
              <a:cxn ang="16200000">
                <a:pos x="wd2" y="hd2"/>
              </a:cxn>
            </a:cxnLst>
            <a:rect l="0" t="0" r="r" b="b"/>
            <a:pathLst>
              <a:path w="21556" h="21600" fill="norm" stroke="1" extrusionOk="0">
                <a:moveTo>
                  <a:pt x="1611" y="0"/>
                </a:moveTo>
                <a:lnTo>
                  <a:pt x="1314" y="167"/>
                </a:lnTo>
                <a:cubicBezTo>
                  <a:pt x="1151" y="259"/>
                  <a:pt x="997" y="370"/>
                  <a:pt x="972" y="414"/>
                </a:cubicBezTo>
                <a:cubicBezTo>
                  <a:pt x="946" y="458"/>
                  <a:pt x="906" y="494"/>
                  <a:pt x="883" y="494"/>
                </a:cubicBezTo>
                <a:cubicBezTo>
                  <a:pt x="860" y="494"/>
                  <a:pt x="828" y="529"/>
                  <a:pt x="811" y="571"/>
                </a:cubicBezTo>
                <a:cubicBezTo>
                  <a:pt x="795" y="614"/>
                  <a:pt x="741" y="681"/>
                  <a:pt x="694" y="720"/>
                </a:cubicBezTo>
                <a:cubicBezTo>
                  <a:pt x="646" y="759"/>
                  <a:pt x="608" y="810"/>
                  <a:pt x="608" y="832"/>
                </a:cubicBezTo>
                <a:cubicBezTo>
                  <a:pt x="608" y="855"/>
                  <a:pt x="569" y="922"/>
                  <a:pt x="523" y="981"/>
                </a:cubicBezTo>
                <a:cubicBezTo>
                  <a:pt x="477" y="1040"/>
                  <a:pt x="416" y="1186"/>
                  <a:pt x="387" y="1306"/>
                </a:cubicBezTo>
                <a:cubicBezTo>
                  <a:pt x="358" y="1426"/>
                  <a:pt x="312" y="1570"/>
                  <a:pt x="285" y="1626"/>
                </a:cubicBezTo>
                <a:cubicBezTo>
                  <a:pt x="257" y="1682"/>
                  <a:pt x="231" y="1754"/>
                  <a:pt x="226" y="1786"/>
                </a:cubicBezTo>
                <a:cubicBezTo>
                  <a:pt x="166" y="2151"/>
                  <a:pt x="117" y="2511"/>
                  <a:pt x="119" y="2569"/>
                </a:cubicBezTo>
                <a:cubicBezTo>
                  <a:pt x="119" y="2585"/>
                  <a:pt x="133" y="2742"/>
                  <a:pt x="151" y="2918"/>
                </a:cubicBezTo>
                <a:cubicBezTo>
                  <a:pt x="171" y="3122"/>
                  <a:pt x="162" y="3342"/>
                  <a:pt x="126" y="3528"/>
                </a:cubicBezTo>
                <a:cubicBezTo>
                  <a:pt x="83" y="3754"/>
                  <a:pt x="28" y="4241"/>
                  <a:pt x="14" y="4514"/>
                </a:cubicBezTo>
                <a:cubicBezTo>
                  <a:pt x="9" y="4633"/>
                  <a:pt x="79" y="4980"/>
                  <a:pt x="115" y="5008"/>
                </a:cubicBezTo>
                <a:cubicBezTo>
                  <a:pt x="139" y="5027"/>
                  <a:pt x="149" y="5048"/>
                  <a:pt x="137" y="5056"/>
                </a:cubicBezTo>
                <a:cubicBezTo>
                  <a:pt x="125" y="5064"/>
                  <a:pt x="147" y="5233"/>
                  <a:pt x="185" y="5431"/>
                </a:cubicBezTo>
                <a:cubicBezTo>
                  <a:pt x="252" y="5778"/>
                  <a:pt x="254" y="6133"/>
                  <a:pt x="190" y="6174"/>
                </a:cubicBezTo>
                <a:cubicBezTo>
                  <a:pt x="173" y="6185"/>
                  <a:pt x="172" y="6238"/>
                  <a:pt x="187" y="6291"/>
                </a:cubicBezTo>
                <a:cubicBezTo>
                  <a:pt x="204" y="6348"/>
                  <a:pt x="194" y="6404"/>
                  <a:pt x="164" y="6428"/>
                </a:cubicBezTo>
                <a:cubicBezTo>
                  <a:pt x="136" y="6449"/>
                  <a:pt x="122" y="6517"/>
                  <a:pt x="134" y="6578"/>
                </a:cubicBezTo>
                <a:cubicBezTo>
                  <a:pt x="146" y="6639"/>
                  <a:pt x="118" y="6814"/>
                  <a:pt x="71" y="6966"/>
                </a:cubicBezTo>
                <a:cubicBezTo>
                  <a:pt x="-44" y="7346"/>
                  <a:pt x="-17" y="8030"/>
                  <a:pt x="138" y="8636"/>
                </a:cubicBezTo>
                <a:cubicBezTo>
                  <a:pt x="199" y="8875"/>
                  <a:pt x="249" y="9107"/>
                  <a:pt x="249" y="9152"/>
                </a:cubicBezTo>
                <a:cubicBezTo>
                  <a:pt x="249" y="9197"/>
                  <a:pt x="269" y="9256"/>
                  <a:pt x="292" y="9284"/>
                </a:cubicBezTo>
                <a:cubicBezTo>
                  <a:pt x="316" y="9311"/>
                  <a:pt x="357" y="9399"/>
                  <a:pt x="383" y="9479"/>
                </a:cubicBezTo>
                <a:cubicBezTo>
                  <a:pt x="448" y="9677"/>
                  <a:pt x="449" y="9678"/>
                  <a:pt x="488" y="9719"/>
                </a:cubicBezTo>
                <a:cubicBezTo>
                  <a:pt x="507" y="9739"/>
                  <a:pt x="512" y="9768"/>
                  <a:pt x="497" y="9783"/>
                </a:cubicBezTo>
                <a:cubicBezTo>
                  <a:pt x="482" y="9799"/>
                  <a:pt x="503" y="9886"/>
                  <a:pt x="544" y="9979"/>
                </a:cubicBezTo>
                <a:cubicBezTo>
                  <a:pt x="585" y="10071"/>
                  <a:pt x="625" y="10193"/>
                  <a:pt x="631" y="10249"/>
                </a:cubicBezTo>
                <a:cubicBezTo>
                  <a:pt x="638" y="10305"/>
                  <a:pt x="674" y="10402"/>
                  <a:pt x="714" y="10463"/>
                </a:cubicBezTo>
                <a:cubicBezTo>
                  <a:pt x="754" y="10525"/>
                  <a:pt x="786" y="10607"/>
                  <a:pt x="786" y="10646"/>
                </a:cubicBezTo>
                <a:cubicBezTo>
                  <a:pt x="786" y="10685"/>
                  <a:pt x="808" y="10743"/>
                  <a:pt x="835" y="10775"/>
                </a:cubicBezTo>
                <a:cubicBezTo>
                  <a:pt x="870" y="10818"/>
                  <a:pt x="867" y="10845"/>
                  <a:pt x="823" y="10880"/>
                </a:cubicBezTo>
                <a:cubicBezTo>
                  <a:pt x="772" y="10921"/>
                  <a:pt x="775" y="10924"/>
                  <a:pt x="844" y="10908"/>
                </a:cubicBezTo>
                <a:cubicBezTo>
                  <a:pt x="903" y="10893"/>
                  <a:pt x="935" y="10907"/>
                  <a:pt x="966" y="10960"/>
                </a:cubicBezTo>
                <a:cubicBezTo>
                  <a:pt x="989" y="10999"/>
                  <a:pt x="996" y="11051"/>
                  <a:pt x="981" y="11076"/>
                </a:cubicBezTo>
                <a:cubicBezTo>
                  <a:pt x="967" y="11100"/>
                  <a:pt x="980" y="11140"/>
                  <a:pt x="1010" y="11163"/>
                </a:cubicBezTo>
                <a:cubicBezTo>
                  <a:pt x="1040" y="11187"/>
                  <a:pt x="1054" y="11224"/>
                  <a:pt x="1041" y="11247"/>
                </a:cubicBezTo>
                <a:cubicBezTo>
                  <a:pt x="1028" y="11269"/>
                  <a:pt x="1030" y="11296"/>
                  <a:pt x="1045" y="11306"/>
                </a:cubicBezTo>
                <a:cubicBezTo>
                  <a:pt x="1073" y="11324"/>
                  <a:pt x="1093" y="11377"/>
                  <a:pt x="1110" y="11475"/>
                </a:cubicBezTo>
                <a:cubicBezTo>
                  <a:pt x="1114" y="11503"/>
                  <a:pt x="1136" y="11526"/>
                  <a:pt x="1156" y="11526"/>
                </a:cubicBezTo>
                <a:cubicBezTo>
                  <a:pt x="1220" y="11526"/>
                  <a:pt x="1270" y="11654"/>
                  <a:pt x="1227" y="11708"/>
                </a:cubicBezTo>
                <a:cubicBezTo>
                  <a:pt x="1201" y="11740"/>
                  <a:pt x="1203" y="11758"/>
                  <a:pt x="1232" y="11758"/>
                </a:cubicBezTo>
                <a:cubicBezTo>
                  <a:pt x="1308" y="11758"/>
                  <a:pt x="1456" y="11978"/>
                  <a:pt x="1470" y="12112"/>
                </a:cubicBezTo>
                <a:cubicBezTo>
                  <a:pt x="1478" y="12181"/>
                  <a:pt x="1508" y="12266"/>
                  <a:pt x="1538" y="12301"/>
                </a:cubicBezTo>
                <a:cubicBezTo>
                  <a:pt x="1568" y="12336"/>
                  <a:pt x="1592" y="12387"/>
                  <a:pt x="1592" y="12414"/>
                </a:cubicBezTo>
                <a:cubicBezTo>
                  <a:pt x="1592" y="12442"/>
                  <a:pt x="1622" y="12486"/>
                  <a:pt x="1659" y="12512"/>
                </a:cubicBezTo>
                <a:cubicBezTo>
                  <a:pt x="1759" y="12584"/>
                  <a:pt x="1833" y="12868"/>
                  <a:pt x="1761" y="12905"/>
                </a:cubicBezTo>
                <a:cubicBezTo>
                  <a:pt x="1729" y="12921"/>
                  <a:pt x="1702" y="12999"/>
                  <a:pt x="1700" y="13079"/>
                </a:cubicBezTo>
                <a:cubicBezTo>
                  <a:pt x="1697" y="13220"/>
                  <a:pt x="1659" y="13498"/>
                  <a:pt x="1615" y="13703"/>
                </a:cubicBezTo>
                <a:cubicBezTo>
                  <a:pt x="1603" y="13759"/>
                  <a:pt x="1582" y="13870"/>
                  <a:pt x="1567" y="13950"/>
                </a:cubicBezTo>
                <a:cubicBezTo>
                  <a:pt x="1552" y="14030"/>
                  <a:pt x="1532" y="14128"/>
                  <a:pt x="1523" y="14168"/>
                </a:cubicBezTo>
                <a:cubicBezTo>
                  <a:pt x="1500" y="14261"/>
                  <a:pt x="1455" y="15025"/>
                  <a:pt x="1441" y="15554"/>
                </a:cubicBezTo>
                <a:cubicBezTo>
                  <a:pt x="1435" y="15781"/>
                  <a:pt x="1416" y="15975"/>
                  <a:pt x="1399" y="15986"/>
                </a:cubicBezTo>
                <a:cubicBezTo>
                  <a:pt x="1382" y="15997"/>
                  <a:pt x="1387" y="16020"/>
                  <a:pt x="1408" y="16038"/>
                </a:cubicBezTo>
                <a:cubicBezTo>
                  <a:pt x="1429" y="16055"/>
                  <a:pt x="1433" y="16178"/>
                  <a:pt x="1417" y="16311"/>
                </a:cubicBezTo>
                <a:cubicBezTo>
                  <a:pt x="1402" y="16444"/>
                  <a:pt x="1405" y="16560"/>
                  <a:pt x="1426" y="16568"/>
                </a:cubicBezTo>
                <a:cubicBezTo>
                  <a:pt x="1447" y="16576"/>
                  <a:pt x="1453" y="16601"/>
                  <a:pt x="1441" y="16623"/>
                </a:cubicBezTo>
                <a:cubicBezTo>
                  <a:pt x="1428" y="16645"/>
                  <a:pt x="1414" y="16830"/>
                  <a:pt x="1410" y="17034"/>
                </a:cubicBezTo>
                <a:cubicBezTo>
                  <a:pt x="1406" y="17238"/>
                  <a:pt x="1383" y="17420"/>
                  <a:pt x="1360" y="17439"/>
                </a:cubicBezTo>
                <a:cubicBezTo>
                  <a:pt x="1333" y="17461"/>
                  <a:pt x="1333" y="17492"/>
                  <a:pt x="1358" y="17521"/>
                </a:cubicBezTo>
                <a:cubicBezTo>
                  <a:pt x="1381" y="17548"/>
                  <a:pt x="1382" y="17626"/>
                  <a:pt x="1360" y="17704"/>
                </a:cubicBezTo>
                <a:cubicBezTo>
                  <a:pt x="1281" y="17992"/>
                  <a:pt x="1251" y="19217"/>
                  <a:pt x="1305" y="19931"/>
                </a:cubicBezTo>
                <a:cubicBezTo>
                  <a:pt x="1319" y="20106"/>
                  <a:pt x="1337" y="20437"/>
                  <a:pt x="1344" y="20665"/>
                </a:cubicBezTo>
                <a:cubicBezTo>
                  <a:pt x="1351" y="20893"/>
                  <a:pt x="1370" y="21088"/>
                  <a:pt x="1386" y="21098"/>
                </a:cubicBezTo>
                <a:cubicBezTo>
                  <a:pt x="1401" y="21108"/>
                  <a:pt x="1414" y="21204"/>
                  <a:pt x="1414" y="21312"/>
                </a:cubicBezTo>
                <a:cubicBezTo>
                  <a:pt x="1414" y="21420"/>
                  <a:pt x="1426" y="21529"/>
                  <a:pt x="1441" y="21554"/>
                </a:cubicBezTo>
                <a:cubicBezTo>
                  <a:pt x="1465" y="21596"/>
                  <a:pt x="2394" y="21600"/>
                  <a:pt x="11512" y="21600"/>
                </a:cubicBezTo>
                <a:lnTo>
                  <a:pt x="21556" y="21600"/>
                </a:lnTo>
                <a:lnTo>
                  <a:pt x="21556" y="10800"/>
                </a:lnTo>
                <a:lnTo>
                  <a:pt x="21556" y="0"/>
                </a:lnTo>
                <a:lnTo>
                  <a:pt x="11584" y="0"/>
                </a:lnTo>
                <a:lnTo>
                  <a:pt x="1611" y="0"/>
                </a:lnTo>
                <a:close/>
              </a:path>
            </a:pathLst>
          </a:custGeom>
          <a:ln w="12700">
            <a:miter lim="400000"/>
          </a:ln>
          <a:effectLst>
            <a:outerShdw sx="100000" sy="100000" kx="0" ky="0" algn="b" rotWithShape="0" blurRad="63500" dist="88353" dir="5400000">
              <a:srgbClr val="000000"/>
            </a:outerShdw>
          </a:effectLst>
        </p:spPr>
      </p:pic>
      <p:sp>
        <p:nvSpPr>
          <p:cNvPr id="277" name="TextBox 9"/>
          <p:cNvSpPr txBox="1"/>
          <p:nvPr/>
        </p:nvSpPr>
        <p:spPr>
          <a:xfrm>
            <a:off x="130306" y="3096295"/>
            <a:ext cx="9777517" cy="9388309"/>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65004" tIns="65004" rIns="65004" bIns="65004">
            <a:spAutoFit/>
          </a:bodyPr>
          <a:lstStyle/>
          <a:p>
            <a:pPr algn="ctr" defTabSz="1300078">
              <a:lnSpc>
                <a:spcPct val="100000"/>
              </a:lnSpc>
              <a:spcBef>
                <a:spcPts val="900"/>
              </a:spcBef>
              <a:defRPr b="1" cap="all" sz="6000">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Outside Christ </a:t>
            </a:r>
          </a:p>
          <a:p>
            <a:pPr algn="ctr" defTabSz="1300078">
              <a:lnSpc>
                <a:spcPct val="100000"/>
              </a:lnSpc>
              <a:spcBef>
                <a:spcPts val="900"/>
              </a:spcBef>
              <a:defRPr sz="6000">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Lost Without Hope</a:t>
            </a:r>
          </a:p>
          <a:p>
            <a:pPr algn="ctr" defTabSz="1300078">
              <a:lnSpc>
                <a:spcPct val="100000"/>
              </a:lnSpc>
              <a:spcBef>
                <a:spcPts val="900"/>
              </a:spcBef>
              <a:defRPr b="1" sz="6000">
                <a:solidFill>
                  <a:srgbClr val="FFFFFF"/>
                </a:solidFill>
                <a:latin typeface="Century Gothic"/>
                <a:ea typeface="Century Gothic"/>
                <a:cs typeface="Century Gothic"/>
                <a:sym typeface="Century Gothic"/>
              </a:defRPr>
            </a:pPr>
            <a:r>
              <a:t>NO spiritual blessings</a:t>
            </a:r>
          </a:p>
          <a:p>
            <a:pPr algn="ctr" defTabSz="1300078">
              <a:lnSpc>
                <a:spcPct val="100000"/>
              </a:lnSpc>
              <a:spcBef>
                <a:spcPts val="900"/>
              </a:spcBef>
              <a:defRPr b="1" sz="6000">
                <a:solidFill>
                  <a:srgbClr val="FFFFFF"/>
                </a:solidFill>
                <a:latin typeface="Century Gothic"/>
                <a:ea typeface="Century Gothic"/>
                <a:cs typeface="Century Gothic"/>
                <a:sym typeface="Century Gothic"/>
              </a:defRPr>
            </a:pPr>
            <a:r>
              <a:t>NOT chosen</a:t>
            </a:r>
          </a:p>
          <a:p>
            <a:pPr algn="ctr" defTabSz="1300078">
              <a:lnSpc>
                <a:spcPct val="100000"/>
              </a:lnSpc>
              <a:spcBef>
                <a:spcPts val="900"/>
              </a:spcBef>
              <a:defRPr b="1" sz="6000">
                <a:solidFill>
                  <a:srgbClr val="FFFFFF"/>
                </a:solidFill>
                <a:latin typeface="Century Gothic"/>
                <a:ea typeface="Century Gothic"/>
                <a:cs typeface="Century Gothic"/>
                <a:sym typeface="Century Gothic"/>
              </a:defRPr>
            </a:pPr>
            <a:r>
              <a:t>NOT children of God</a:t>
            </a:r>
          </a:p>
          <a:p>
            <a:pPr algn="ctr" defTabSz="1300078">
              <a:lnSpc>
                <a:spcPct val="100000"/>
              </a:lnSpc>
              <a:spcBef>
                <a:spcPts val="900"/>
              </a:spcBef>
              <a:defRPr b="1" sz="6000">
                <a:solidFill>
                  <a:srgbClr val="FFFFFF"/>
                </a:solidFill>
                <a:latin typeface="Century Gothic"/>
                <a:ea typeface="Century Gothic"/>
                <a:cs typeface="Century Gothic"/>
                <a:sym typeface="Century Gothic"/>
              </a:defRPr>
            </a:pPr>
            <a:r>
              <a:t>NOT accepted</a:t>
            </a:r>
          </a:p>
          <a:p>
            <a:pPr algn="ctr" defTabSz="1300078">
              <a:lnSpc>
                <a:spcPct val="100000"/>
              </a:lnSpc>
              <a:spcBef>
                <a:spcPts val="900"/>
              </a:spcBef>
              <a:defRPr b="1" sz="6000">
                <a:solidFill>
                  <a:srgbClr val="FFFFFF"/>
                </a:solidFill>
                <a:latin typeface="Century Gothic"/>
                <a:ea typeface="Century Gothic"/>
                <a:cs typeface="Century Gothic"/>
                <a:sym typeface="Century Gothic"/>
              </a:defRPr>
            </a:pPr>
            <a:r>
              <a:t>NO redemption</a:t>
            </a:r>
          </a:p>
          <a:p>
            <a:pPr algn="ctr" defTabSz="1300078">
              <a:lnSpc>
                <a:spcPct val="100000"/>
              </a:lnSpc>
              <a:spcBef>
                <a:spcPts val="900"/>
              </a:spcBef>
              <a:defRPr b="1" sz="6000">
                <a:solidFill>
                  <a:srgbClr val="FFFFFF"/>
                </a:solidFill>
                <a:latin typeface="Century Gothic"/>
                <a:ea typeface="Century Gothic"/>
                <a:cs typeface="Century Gothic"/>
                <a:sym typeface="Century Gothic"/>
              </a:defRPr>
            </a:pPr>
            <a:r>
              <a:t>NO forgiveness</a:t>
            </a:r>
          </a:p>
          <a:p>
            <a:pPr algn="ctr" defTabSz="1300078">
              <a:lnSpc>
                <a:spcPct val="100000"/>
              </a:lnSpc>
              <a:spcBef>
                <a:spcPts val="900"/>
              </a:spcBef>
              <a:defRPr sz="6000">
                <a:solidFill>
                  <a:srgbClr val="FFFFFF"/>
                </a:solidFill>
                <a:latin typeface="Century Gothic"/>
                <a:ea typeface="Century Gothic"/>
                <a:cs typeface="Century Gothic"/>
                <a:sym typeface="Century Gothic"/>
              </a:defRPr>
            </a:pPr>
            <a:r>
              <a:rPr b="1"/>
              <a:t>NO heavenly Inheritance</a:t>
            </a:r>
            <a:r>
              <a:t> </a:t>
            </a:r>
          </a:p>
        </p:txBody>
      </p:sp>
      <p:sp>
        <p:nvSpPr>
          <p:cNvPr id="278" name="Rectangle"/>
          <p:cNvSpPr/>
          <p:nvPr/>
        </p:nvSpPr>
        <p:spPr>
          <a:xfrm>
            <a:off x="15543485" y="3739059"/>
            <a:ext cx="8429755" cy="8696560"/>
          </a:xfrm>
          <a:prstGeom prst="rect">
            <a:avLst/>
          </a:prstGeom>
          <a:solidFill>
            <a:srgbClr val="FFFFFF">
              <a:alpha val="79886"/>
            </a:srgb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279" name="Rounded Rectangle"/>
          <p:cNvSpPr/>
          <p:nvPr/>
        </p:nvSpPr>
        <p:spPr>
          <a:xfrm>
            <a:off x="15436535" y="2349051"/>
            <a:ext cx="8643655" cy="1419062"/>
          </a:xfrm>
          <a:prstGeom prst="roundRect">
            <a:avLst>
              <a:gd name="adj" fmla="val 13424"/>
            </a:avLst>
          </a:prstGeom>
          <a:gradFill>
            <a:gsLst>
              <a:gs pos="0">
                <a:srgbClr val="005493"/>
              </a:gs>
              <a:gs pos="100000">
                <a:srgbClr val="0096FF"/>
              </a:gs>
            </a:gsLst>
            <a:lin ang="5400000"/>
          </a:gra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280" name="TextBox 10"/>
          <p:cNvSpPr txBox="1"/>
          <p:nvPr/>
        </p:nvSpPr>
        <p:spPr>
          <a:xfrm>
            <a:off x="15170931" y="2607984"/>
            <a:ext cx="8650983" cy="9642309"/>
          </a:xfrm>
          <a:prstGeom prst="rect">
            <a:avLst/>
          </a:prstGeom>
          <a:ln w="12700">
            <a:miter lim="400000"/>
          </a:ln>
          <a:extLst>
            <a:ext uri="{C572A759-6A51-4108-AA02-DFA0A04FC94B}">
              <ma14:wrappingTextBoxFlag xmlns:ma14="http://schemas.microsoft.com/office/mac/drawingml/2011/main" val="1"/>
            </a:ext>
          </a:extLst>
        </p:spPr>
        <p:txBody>
          <a:bodyPr lIns="65004" tIns="65004" rIns="65004" bIns="65004">
            <a:spAutoFit/>
          </a:bodyPr>
          <a:lstStyle/>
          <a:p>
            <a:pPr algn="ctr" defTabSz="1300078">
              <a:lnSpc>
                <a:spcPct val="100000"/>
              </a:lnSpc>
              <a:spcBef>
                <a:spcPts val="1300"/>
              </a:spcBef>
              <a:defRPr b="1" cap="all" sz="6000">
                <a:ln w="12700" cap="flat">
                  <a:solidFill>
                    <a:srgbClr val="000000"/>
                  </a:solidFill>
                  <a:prstDash val="solid"/>
                  <a:miter lim="400000"/>
                </a:ln>
                <a:solidFill>
                  <a:srgbClr val="FFFFFF"/>
                </a:solidFill>
                <a:effectLst>
                  <a:outerShdw sx="100000" sy="100000" kx="0" ky="0" algn="b" rotWithShape="0" blurRad="50800" dist="63500" dir="1670225">
                    <a:srgbClr val="000000"/>
                  </a:outerShdw>
                </a:effectLst>
                <a:latin typeface="American Typewriter"/>
                <a:ea typeface="American Typewriter"/>
                <a:cs typeface="American Typewriter"/>
                <a:sym typeface="American Typewriter"/>
              </a:defRPr>
            </a:pPr>
            <a:r>
              <a:t>Christ’S CHURCH </a:t>
            </a:r>
          </a:p>
          <a:p>
            <a:pPr algn="ctr" defTabSz="1300078">
              <a:lnSpc>
                <a:spcPct val="100000"/>
              </a:lnSpc>
              <a:spcBef>
                <a:spcPts val="1300"/>
              </a:spcBef>
              <a:buClr>
                <a:srgbClr val="C00000"/>
              </a:buClr>
              <a:defRPr b="1" sz="6000">
                <a:solidFill>
                  <a:srgbClr val="000000"/>
                </a:solidFill>
                <a:latin typeface="Century Gothic"/>
                <a:ea typeface="Century Gothic"/>
                <a:cs typeface="Century Gothic"/>
                <a:sym typeface="Century Gothic"/>
              </a:defRPr>
            </a:pPr>
            <a:r>
              <a:t>ALL spiritual blessings </a:t>
            </a:r>
            <a:endParaRPr>
              <a:solidFill>
                <a:srgbClr val="FFFFFF"/>
              </a:solidFill>
            </a:endParaRPr>
          </a:p>
          <a:p>
            <a:pPr algn="ctr" defTabSz="1300078">
              <a:lnSpc>
                <a:spcPct val="100000"/>
              </a:lnSpc>
              <a:spcBef>
                <a:spcPts val="1300"/>
              </a:spcBef>
              <a:buClr>
                <a:srgbClr val="C00000"/>
              </a:buClr>
              <a:defRPr b="1" sz="6000">
                <a:solidFill>
                  <a:srgbClr val="000000"/>
                </a:solidFill>
                <a:latin typeface="Century Gothic"/>
                <a:ea typeface="Century Gothic"/>
                <a:cs typeface="Century Gothic"/>
                <a:sym typeface="Century Gothic"/>
              </a:defRPr>
            </a:pPr>
            <a:r>
              <a:t>Chosen</a:t>
            </a:r>
            <a:endParaRPr>
              <a:solidFill>
                <a:srgbClr val="FFFFFF"/>
              </a:solidFill>
            </a:endParaRPr>
          </a:p>
          <a:p>
            <a:pPr algn="ctr" defTabSz="1300078">
              <a:lnSpc>
                <a:spcPct val="100000"/>
              </a:lnSpc>
              <a:spcBef>
                <a:spcPts val="1300"/>
              </a:spcBef>
              <a:buClr>
                <a:srgbClr val="C00000"/>
              </a:buClr>
              <a:defRPr b="1" sz="6000">
                <a:solidFill>
                  <a:srgbClr val="000000"/>
                </a:solidFill>
                <a:latin typeface="Century Gothic"/>
                <a:ea typeface="Century Gothic"/>
                <a:cs typeface="Century Gothic"/>
                <a:sym typeface="Century Gothic"/>
              </a:defRPr>
            </a:pPr>
            <a:r>
              <a:t>A child of God</a:t>
            </a:r>
            <a:endParaRPr>
              <a:solidFill>
                <a:srgbClr val="FFFFFF"/>
              </a:solidFill>
            </a:endParaRPr>
          </a:p>
          <a:p>
            <a:pPr algn="ctr" defTabSz="1300078">
              <a:lnSpc>
                <a:spcPct val="100000"/>
              </a:lnSpc>
              <a:spcBef>
                <a:spcPts val="1300"/>
              </a:spcBef>
              <a:buClr>
                <a:srgbClr val="C00000"/>
              </a:buClr>
              <a:defRPr b="1" sz="6000">
                <a:solidFill>
                  <a:srgbClr val="000000"/>
                </a:solidFill>
                <a:latin typeface="Century Gothic"/>
                <a:ea typeface="Century Gothic"/>
                <a:cs typeface="Century Gothic"/>
                <a:sym typeface="Century Gothic"/>
              </a:defRPr>
            </a:pPr>
            <a:r>
              <a:t>Accepted</a:t>
            </a:r>
            <a:endParaRPr>
              <a:solidFill>
                <a:srgbClr val="FFFFFF"/>
              </a:solidFill>
            </a:endParaRPr>
          </a:p>
          <a:p>
            <a:pPr algn="ctr" defTabSz="1300078">
              <a:lnSpc>
                <a:spcPct val="100000"/>
              </a:lnSpc>
              <a:spcBef>
                <a:spcPts val="1300"/>
              </a:spcBef>
              <a:buClr>
                <a:srgbClr val="C00000"/>
              </a:buClr>
              <a:defRPr b="1" sz="6000">
                <a:solidFill>
                  <a:srgbClr val="000000"/>
                </a:solidFill>
                <a:latin typeface="Century Gothic"/>
                <a:ea typeface="Century Gothic"/>
                <a:cs typeface="Century Gothic"/>
                <a:sym typeface="Century Gothic"/>
              </a:defRPr>
            </a:pPr>
            <a:r>
              <a:t>Redeemed</a:t>
            </a:r>
            <a:endParaRPr>
              <a:solidFill>
                <a:srgbClr val="FFFFFF"/>
              </a:solidFill>
            </a:endParaRPr>
          </a:p>
          <a:p>
            <a:pPr algn="ctr" defTabSz="1300078">
              <a:lnSpc>
                <a:spcPct val="100000"/>
              </a:lnSpc>
              <a:spcBef>
                <a:spcPts val="1300"/>
              </a:spcBef>
              <a:buClr>
                <a:srgbClr val="C00000"/>
              </a:buClr>
              <a:defRPr b="1" sz="6000">
                <a:solidFill>
                  <a:srgbClr val="000000"/>
                </a:solidFill>
                <a:latin typeface="Century Gothic"/>
                <a:ea typeface="Century Gothic"/>
                <a:cs typeface="Century Gothic"/>
                <a:sym typeface="Century Gothic"/>
              </a:defRPr>
            </a:pPr>
            <a:r>
              <a:t>Forgiven</a:t>
            </a:r>
            <a:endParaRPr>
              <a:solidFill>
                <a:srgbClr val="FFFFFF"/>
              </a:solidFill>
            </a:endParaRPr>
          </a:p>
          <a:p>
            <a:pPr algn="ctr" defTabSz="1300078">
              <a:lnSpc>
                <a:spcPct val="100000"/>
              </a:lnSpc>
              <a:spcBef>
                <a:spcPts val="1300"/>
              </a:spcBef>
              <a:buClr>
                <a:srgbClr val="C00000"/>
              </a:buClr>
              <a:defRPr b="1" sz="6000">
                <a:solidFill>
                  <a:srgbClr val="000000"/>
                </a:solidFill>
                <a:latin typeface="Century Gothic"/>
                <a:ea typeface="Century Gothic"/>
                <a:cs typeface="Century Gothic"/>
                <a:sym typeface="Century Gothic"/>
              </a:defRPr>
            </a:pPr>
            <a:r>
              <a:t>A Heavenly Inheritance </a:t>
            </a:r>
          </a:p>
        </p:txBody>
      </p:sp>
      <p:sp>
        <p:nvSpPr>
          <p:cNvPr id="281" name="Saved by grace through faith ……"/>
          <p:cNvSpPr/>
          <p:nvPr/>
        </p:nvSpPr>
        <p:spPr>
          <a:xfrm>
            <a:off x="9755328" y="2041259"/>
            <a:ext cx="6681219" cy="11498380"/>
          </a:xfrm>
          <a:prstGeom prst="rightArrow">
            <a:avLst>
              <a:gd name="adj1" fmla="val 71863"/>
              <a:gd name="adj2" fmla="val 19565"/>
            </a:avLst>
          </a:prstGeom>
          <a:gradFill>
            <a:gsLst>
              <a:gs pos="0">
                <a:srgbClr val="00FDFF"/>
              </a:gs>
              <a:gs pos="100000">
                <a:srgbClr val="0096FF"/>
              </a:gs>
            </a:gsLst>
            <a:lin ang="5400000"/>
          </a:gradFill>
          <a:ln w="12700">
            <a:miter lim="400000"/>
          </a:ln>
          <a:effectLst>
            <a:outerShdw sx="100000" sy="100000" kx="0" ky="0" algn="b" rotWithShape="0" blurRad="330200" dist="264956" dir="2344658">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ctr" defTabSz="806047">
              <a:lnSpc>
                <a:spcPct val="100000"/>
              </a:lnSpc>
              <a:spcBef>
                <a:spcPts val="0"/>
              </a:spcBef>
              <a:defRPr b="1" sz="6000">
                <a:solidFill>
                  <a:srgbClr val="FFFFFF"/>
                </a:solidFill>
                <a:effectLst>
                  <a:outerShdw sx="100000" sy="100000" kx="0" ky="0" algn="b" rotWithShape="0" blurRad="63500" dist="23622" dir="2700000">
                    <a:srgbClr val="000000"/>
                  </a:outerShdw>
                </a:effectLst>
                <a:latin typeface="Century Gothic"/>
                <a:ea typeface="Century Gothic"/>
                <a:cs typeface="Century Gothic"/>
                <a:sym typeface="Century Gothic"/>
              </a:defRPr>
            </a:pPr>
            <a:r>
              <a:t>Saved by grace through faith …</a:t>
            </a:r>
          </a:p>
          <a:p>
            <a:pPr algn="ctr" defTabSz="806047">
              <a:lnSpc>
                <a:spcPct val="100000"/>
              </a:lnSpc>
              <a:spcBef>
                <a:spcPts val="0"/>
              </a:spcBef>
              <a:defRPr b="1" sz="6000">
                <a:solidFill>
                  <a:srgbClr val="FFFFFF"/>
                </a:solidFill>
                <a:effectLst>
                  <a:outerShdw sx="100000" sy="100000" kx="0" ky="0" algn="b" rotWithShape="0" blurRad="63500" dist="23622" dir="2700000">
                    <a:srgbClr val="000000"/>
                  </a:outerShdw>
                </a:effectLst>
                <a:latin typeface="Century Gothic"/>
                <a:ea typeface="Century Gothic"/>
                <a:cs typeface="Century Gothic"/>
                <a:sym typeface="Century Gothic"/>
              </a:defRPr>
            </a:pPr>
            <a:r>
              <a:t>Baptized Into</a:t>
            </a:r>
          </a:p>
          <a:p>
            <a:pPr algn="ctr" defTabSz="806047">
              <a:lnSpc>
                <a:spcPct val="100000"/>
              </a:lnSpc>
              <a:spcBef>
                <a:spcPts val="0"/>
              </a:spcBef>
              <a:defRPr sz="6000">
                <a:solidFill>
                  <a:srgbClr val="FFFFFF"/>
                </a:solidFill>
                <a:effectLst>
                  <a:outerShdw sx="100000" sy="100000" kx="0" ky="0" algn="b" rotWithShape="0" blurRad="63500" dist="23622" dir="2700000">
                    <a:srgbClr val="000000"/>
                  </a:outerShdw>
                </a:effectLst>
                <a:latin typeface="Century Gothic"/>
                <a:ea typeface="Century Gothic"/>
                <a:cs typeface="Century Gothic"/>
                <a:sym typeface="Century Gothic"/>
              </a:defRPr>
            </a:pPr>
            <a:r>
              <a:t>Rom. 6:3-6</a:t>
            </a:r>
          </a:p>
          <a:p>
            <a:pPr algn="ctr" defTabSz="806047">
              <a:lnSpc>
                <a:spcPct val="100000"/>
              </a:lnSpc>
              <a:spcBef>
                <a:spcPts val="0"/>
              </a:spcBef>
              <a:defRPr sz="6000">
                <a:solidFill>
                  <a:srgbClr val="FFFFFF"/>
                </a:solidFill>
                <a:effectLst>
                  <a:outerShdw sx="100000" sy="100000" kx="0" ky="0" algn="b" rotWithShape="0" blurRad="63500" dist="23622" dir="2700000">
                    <a:srgbClr val="000000"/>
                  </a:outerShdw>
                </a:effectLst>
                <a:latin typeface="Century Gothic"/>
                <a:ea typeface="Century Gothic"/>
                <a:cs typeface="Century Gothic"/>
                <a:sym typeface="Century Gothic"/>
              </a:defRPr>
            </a:pPr>
            <a:r>
              <a:t>Gal. 3:26,27</a:t>
            </a:r>
          </a:p>
          <a:p>
            <a:pPr algn="ctr" defTabSz="806047">
              <a:lnSpc>
                <a:spcPct val="100000"/>
              </a:lnSpc>
              <a:spcBef>
                <a:spcPts val="0"/>
              </a:spcBef>
              <a:defRPr sz="6000">
                <a:solidFill>
                  <a:srgbClr val="FFFFFF"/>
                </a:solidFill>
                <a:effectLst>
                  <a:outerShdw sx="100000" sy="100000" kx="0" ky="0" algn="b" rotWithShape="0" blurRad="63500" dist="23622" dir="2700000">
                    <a:srgbClr val="000000"/>
                  </a:outerShdw>
                </a:effectLst>
                <a:latin typeface="Century Gothic"/>
                <a:ea typeface="Century Gothic"/>
                <a:cs typeface="Century Gothic"/>
                <a:sym typeface="Century Gothic"/>
              </a:defRPr>
            </a:pPr>
            <a:r>
              <a:t>Acts 2:38,47</a:t>
            </a:r>
          </a:p>
          <a:p>
            <a:pPr algn="ctr" defTabSz="806047">
              <a:lnSpc>
                <a:spcPct val="100000"/>
              </a:lnSpc>
              <a:spcBef>
                <a:spcPts val="0"/>
              </a:spcBef>
              <a:defRPr b="1" sz="6000">
                <a:solidFill>
                  <a:srgbClr val="FFFFFF"/>
                </a:solidFill>
                <a:effectLst>
                  <a:outerShdw sx="100000" sy="100000" kx="0" ky="0" algn="b" rotWithShape="0" blurRad="63500" dist="23622" dir="2700000">
                    <a:srgbClr val="000000"/>
                  </a:outerShdw>
                </a:effectLst>
                <a:latin typeface="Century Gothic"/>
                <a:ea typeface="Century Gothic"/>
                <a:cs typeface="Century Gothic"/>
                <a:sym typeface="Century Gothic"/>
              </a:defRPr>
            </a:pPr>
            <a:r>
              <a:t>HAS HOPE</a:t>
            </a:r>
          </a:p>
        </p:txBody>
      </p:sp>
      <p:grpSp>
        <p:nvGrpSpPr>
          <p:cNvPr id="284" name="Group"/>
          <p:cNvGrpSpPr/>
          <p:nvPr/>
        </p:nvGrpSpPr>
        <p:grpSpPr>
          <a:xfrm>
            <a:off x="-50053" y="113060"/>
            <a:ext cx="24484106" cy="1868336"/>
            <a:chOff x="0" y="0"/>
            <a:chExt cx="24484105" cy="1868335"/>
          </a:xfrm>
        </p:grpSpPr>
        <p:sp>
          <p:nvSpPr>
            <p:cNvPr id="282"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83" name="Image" descr="Image"/>
            <p:cNvPicPr>
              <a:picLocks noChangeAspect="1"/>
            </p:cNvPicPr>
            <p:nvPr/>
          </p:nvPicPr>
          <p:blipFill>
            <a:blip r:embed="rId3">
              <a:extLst/>
            </a:blip>
            <a:stretch>
              <a:fillRect/>
            </a:stretch>
          </p:blipFill>
          <p:spPr>
            <a:xfrm>
              <a:off x="1427946" y="214447"/>
              <a:ext cx="21628214" cy="1439442"/>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Front view of a red Ducati motorcycle against a black background" descr="Front view of a red Ducati motorcycle against a black background"/>
          <p:cNvPicPr>
            <a:picLocks noChangeAspect="1"/>
          </p:cNvPicPr>
          <p:nvPr>
            <p:ph type="pic" idx="21"/>
          </p:nvPr>
        </p:nvPicPr>
        <p:blipFill>
          <a:blip r:embed="rId2">
            <a:extLst/>
          </a:blip>
          <a:srcRect l="466" t="0" r="0" b="0"/>
          <a:stretch>
            <a:fillRect/>
          </a:stretch>
        </p:blipFill>
        <p:spPr>
          <a:prstGeom prst="rect">
            <a:avLst/>
          </a:prstGeom>
        </p:spPr>
      </p:pic>
      <p:sp>
        <p:nvSpPr>
          <p:cNvPr id="166" name="All spiritual blessings in Christ (1:3-16)…"/>
          <p:cNvSpPr txBox="1"/>
          <p:nvPr/>
        </p:nvSpPr>
        <p:spPr>
          <a:xfrm>
            <a:off x="423548" y="2398457"/>
            <a:ext cx="9639127" cy="11023601"/>
          </a:xfrm>
          <a:prstGeom prst="rect">
            <a:avLst/>
          </a:prstGeom>
          <a:solidFill>
            <a:schemeClr val="accent6">
              <a:satOff val="1848"/>
              <a:lumOff val="-15262"/>
              <a:alpha val="44645"/>
            </a:scheme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1371600" indent="-1143000" defTabSz="457200">
              <a:lnSpc>
                <a:spcPct val="100000"/>
              </a:lnSpc>
              <a:spcBef>
                <a:spcPts val="1900"/>
              </a:spcBef>
              <a:buSzPct val="80000"/>
              <a:buBlip>
                <a:blip r:embed="rId3"/>
              </a:buBlip>
              <a:defRPr b="1" sz="6000">
                <a:ln w="12700" cap="flat">
                  <a:solidFill>
                    <a:srgbClr val="000000"/>
                  </a:solidFill>
                  <a:prstDash val="solid"/>
                  <a:miter lim="400000"/>
                </a:ln>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All spiritual blessings in Christ (1:3-16)  </a:t>
            </a:r>
          </a:p>
          <a:p>
            <a:pPr marL="1371600" indent="-1143000" defTabSz="457200">
              <a:lnSpc>
                <a:spcPct val="100000"/>
              </a:lnSpc>
              <a:spcBef>
                <a:spcPts val="1900"/>
              </a:spcBef>
              <a:buSzPct val="80000"/>
              <a:buBlip>
                <a:blip r:embed="rId3"/>
              </a:buBlip>
              <a:defRPr b="1" sz="6000">
                <a:ln w="12700" cap="flat">
                  <a:solidFill>
                    <a:srgbClr val="000000"/>
                  </a:solidFill>
                  <a:prstDash val="solid"/>
                  <a:miter lim="400000"/>
                </a:ln>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Paul’s 1st prayer for them (1:17-23). </a:t>
            </a:r>
          </a:p>
          <a:p>
            <a:pPr marL="1371600" indent="-1143000" defTabSz="457200">
              <a:lnSpc>
                <a:spcPct val="100000"/>
              </a:lnSpc>
              <a:spcBef>
                <a:spcPts val="1900"/>
              </a:spcBef>
              <a:buSzPct val="80000"/>
              <a:buBlip>
                <a:blip r:embed="rId3"/>
              </a:buBlip>
              <a:defRPr b="1" sz="6000">
                <a:ln w="12700" cap="flat">
                  <a:solidFill>
                    <a:srgbClr val="000000"/>
                  </a:solidFill>
                  <a:prstDash val="solid"/>
                  <a:miter lim="400000"/>
                </a:ln>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Saved By Grace Through Faith (2:1-10)  </a:t>
            </a:r>
          </a:p>
          <a:p>
            <a:pPr marL="1371600" indent="-1143000" defTabSz="457200">
              <a:lnSpc>
                <a:spcPct val="100000"/>
              </a:lnSpc>
              <a:spcBef>
                <a:spcPts val="1900"/>
              </a:spcBef>
              <a:buSzPct val="80000"/>
              <a:buBlip>
                <a:blip r:embed="rId3"/>
              </a:buBlip>
              <a:defRPr b="1" sz="6000">
                <a:ln w="12700" cap="flat">
                  <a:solidFill>
                    <a:srgbClr val="000000"/>
                  </a:solidFill>
                  <a:prstDash val="solid"/>
                  <a:miter lim="400000"/>
                </a:ln>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Jew and Gentile constitute a new, unified people — the church — as God’s dwelling (2:11–22).</a:t>
            </a:r>
          </a:p>
        </p:txBody>
      </p:sp>
      <p:grpSp>
        <p:nvGrpSpPr>
          <p:cNvPr id="169" name="Group"/>
          <p:cNvGrpSpPr/>
          <p:nvPr/>
        </p:nvGrpSpPr>
        <p:grpSpPr>
          <a:xfrm>
            <a:off x="-50053" y="113060"/>
            <a:ext cx="24484106" cy="1868336"/>
            <a:chOff x="0" y="0"/>
            <a:chExt cx="24484105" cy="1868335"/>
          </a:xfrm>
        </p:grpSpPr>
        <p:sp>
          <p:nvSpPr>
            <p:cNvPr id="167"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168" name="Image" descr="Image"/>
            <p:cNvPicPr>
              <a:picLocks noChangeAspect="1"/>
            </p:cNvPicPr>
            <p:nvPr/>
          </p:nvPicPr>
          <p:blipFill>
            <a:blip r:embed="rId4">
              <a:extLst/>
            </a:blip>
            <a:stretch>
              <a:fillRect/>
            </a:stretch>
          </p:blipFill>
          <p:spPr>
            <a:xfrm>
              <a:off x="1427946" y="214447"/>
              <a:ext cx="21628214" cy="1439442"/>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 name="Front view of a red Ducati motorcycle against a black background" descr="Front view of a red Ducati motorcycle against a black background"/>
          <p:cNvPicPr>
            <a:picLocks noChangeAspect="1"/>
          </p:cNvPicPr>
          <p:nvPr>
            <p:ph type="pic" idx="21"/>
          </p:nvPr>
        </p:nvPicPr>
        <p:blipFill>
          <a:blip r:embed="rId2">
            <a:extLst/>
          </a:blip>
          <a:srcRect l="17" t="0" r="17" b="0"/>
          <a:stretch>
            <a:fillRect/>
          </a:stretch>
        </p:blipFill>
        <p:spPr>
          <a:prstGeom prst="rect">
            <a:avLst/>
          </a:prstGeom>
        </p:spPr>
      </p:pic>
      <p:sp>
        <p:nvSpPr>
          <p:cNvPr id="288" name="Slide Number"/>
          <p:cNvSpPr txBox="1"/>
          <p:nvPr>
            <p:ph type="sldNum" sz="quarter" idx="4294967295"/>
          </p:nvPr>
        </p:nvSpPr>
        <p:spPr>
          <a:xfrm>
            <a:off x="23354024" y="106894"/>
            <a:ext cx="749301" cy="825501"/>
          </a:xfrm>
          <a:prstGeom prst="rect">
            <a:avLst/>
          </a:prstGeom>
          <a:extLst>
            <a:ext uri="{C572A759-6A51-4108-AA02-DFA0A04FC94B}">
              <ma14:wrappingTextBoxFlag xmlns:ma14="http://schemas.microsoft.com/office/mac/drawingml/2011/main" val="1"/>
            </a:ext>
          </a:extLst>
        </p:spPr>
        <p:txBody>
          <a:bodyPr/>
          <a:lstStyle>
            <a:lvl1pPr>
              <a:defRPr sz="5000">
                <a:solidFill>
                  <a:srgbClr val="FFFFFF"/>
                </a:solidFill>
              </a:defRPr>
            </a:lvl1pPr>
          </a:lstStyle>
          <a:p>
            <a:pPr/>
            <a:fld id="{86CB4B4D-7CA3-9044-876B-883B54F8677D}" type="slidenum"/>
          </a:p>
        </p:txBody>
      </p:sp>
      <p:sp>
        <p:nvSpPr>
          <p:cNvPr id="289" name="Charts by Don McClain / Preached September 17, 2017…"/>
          <p:cNvSpPr/>
          <p:nvPr/>
        </p:nvSpPr>
        <p:spPr>
          <a:xfrm>
            <a:off x="2199193" y="9059086"/>
            <a:ext cx="19985614" cy="3549352"/>
          </a:xfrm>
          <a:prstGeom prst="rect">
            <a:avLst/>
          </a:prstGeom>
          <a:solidFill>
            <a:srgbClr val="929292">
              <a:alpha val="74590"/>
            </a:srgbClr>
          </a:solidFill>
          <a:ln w="12700">
            <a:miter lim="400000"/>
          </a:ln>
          <a:extLst>
            <a:ext uri="{C572A759-6A51-4108-AA02-DFA0A04FC94B}">
              <ma14:wrappingTextBoxFlag xmlns:ma14="http://schemas.microsoft.com/office/mac/drawingml/2011/main" val="1"/>
            </a:ext>
          </a:extLst>
        </p:spPr>
        <p:txBody>
          <a:bodyPr lIns="180825" tIns="180825" rIns="180825" bIns="180825">
            <a:spAutoFit/>
          </a:bodyPr>
          <a:lstStyle/>
          <a:p>
            <a:pPr algn="ctr" defTabSz="1624609">
              <a:lnSpc>
                <a:spcPct val="100000"/>
              </a:lnSpc>
              <a:spcBef>
                <a:spcPts val="0"/>
              </a:spcBef>
              <a:defRPr sz="4600">
                <a:solidFill>
                  <a:srgbClr val="FFFFFF"/>
                </a:solidFill>
                <a:effectLst>
                  <a:outerShdw sx="100000" sy="100000" kx="0" ky="0" algn="b" rotWithShape="0" blurRad="63500" dist="63500" dir="705536">
                    <a:srgbClr val="000000"/>
                  </a:outerShdw>
                </a:effectLst>
                <a:latin typeface="Century Gothic"/>
                <a:ea typeface="Century Gothic"/>
                <a:cs typeface="Century Gothic"/>
                <a:sym typeface="Century Gothic"/>
              </a:defRPr>
            </a:pPr>
            <a:r>
              <a:t>Charts by Don McClain / </a:t>
            </a:r>
          </a:p>
          <a:p>
            <a:pPr algn="ctr" defTabSz="1624609">
              <a:lnSpc>
                <a:spcPct val="100000"/>
              </a:lnSpc>
              <a:spcBef>
                <a:spcPts val="0"/>
              </a:spcBef>
              <a:defRPr sz="4600">
                <a:solidFill>
                  <a:srgbClr val="FFFFFF"/>
                </a:solidFill>
                <a:effectLst>
                  <a:outerShdw sx="100000" sy="100000" kx="0" ky="0" algn="b" rotWithShape="0" blurRad="63500" dist="63500" dir="705536">
                    <a:srgbClr val="000000"/>
                  </a:outerShdw>
                </a:effectLst>
                <a:latin typeface="Century Gothic"/>
                <a:ea typeface="Century Gothic"/>
                <a:cs typeface="Century Gothic"/>
                <a:sym typeface="Century Gothic"/>
              </a:defRPr>
            </a:pPr>
            <a:r>
              <a:t>Preached February 1, 2026 PM  Alexander church of Christ </a:t>
            </a:r>
          </a:p>
          <a:p>
            <a:pPr algn="ctr" defTabSz="1624609">
              <a:lnSpc>
                <a:spcPct val="100000"/>
              </a:lnSpc>
              <a:spcBef>
                <a:spcPts val="0"/>
              </a:spcBef>
              <a:defRPr sz="4600">
                <a:solidFill>
                  <a:srgbClr val="FFFFFF"/>
                </a:solidFill>
                <a:effectLst>
                  <a:outerShdw sx="100000" sy="100000" kx="0" ky="0" algn="b" rotWithShape="0" blurRad="63500" dist="63500" dir="705536">
                    <a:srgbClr val="000000"/>
                  </a:outerShdw>
                </a:effectLst>
                <a:latin typeface="Century Gothic"/>
                <a:ea typeface="Century Gothic"/>
                <a:cs typeface="Century Gothic"/>
                <a:sym typeface="Century Gothic"/>
              </a:defRPr>
            </a:pPr>
            <a:r>
              <a:t>501-568-1062 / Email – </a:t>
            </a:r>
            <a:r>
              <a:rPr u="sng"/>
              <a:t>donmcclain@sbcglobal.net </a:t>
            </a:r>
            <a:r>
              <a:t> </a:t>
            </a:r>
            <a:endParaRPr sz="2200"/>
          </a:p>
          <a:p>
            <a:pPr algn="ctr" defTabSz="1624609">
              <a:lnSpc>
                <a:spcPct val="100000"/>
              </a:lnSpc>
              <a:spcBef>
                <a:spcPts val="0"/>
              </a:spcBef>
              <a:defRPr sz="4600">
                <a:solidFill>
                  <a:srgbClr val="FFFFFF"/>
                </a:solidFill>
                <a:effectLst>
                  <a:outerShdw sx="100000" sy="100000" kx="0" ky="0" algn="b" rotWithShape="0" blurRad="63500" dist="63500" dir="705536">
                    <a:srgbClr val="000000"/>
                  </a:outerShdw>
                </a:effectLst>
                <a:latin typeface="Century Gothic"/>
                <a:ea typeface="Century Gothic"/>
                <a:cs typeface="Century Gothic"/>
                <a:sym typeface="Century Gothic"/>
              </a:defRPr>
            </a:pPr>
            <a:endParaRPr sz="2200"/>
          </a:p>
          <a:p>
            <a:pPr algn="ctr" defTabSz="1624609">
              <a:lnSpc>
                <a:spcPct val="100000"/>
              </a:lnSpc>
              <a:spcBef>
                <a:spcPts val="0"/>
              </a:spcBef>
              <a:defRPr sz="4600">
                <a:solidFill>
                  <a:srgbClr val="FFFFFF"/>
                </a:solidFill>
                <a:effectLst>
                  <a:outerShdw sx="100000" sy="100000" kx="0" ky="0" algn="b" rotWithShape="0" blurRad="63500" dist="63500" dir="705536">
                    <a:srgbClr val="000000"/>
                  </a:outerShdw>
                </a:effectLst>
                <a:latin typeface="Century Gothic"/>
                <a:ea typeface="Century Gothic"/>
                <a:cs typeface="Century Gothic"/>
                <a:sym typeface="Century Gothic"/>
              </a:defRPr>
            </a:pPr>
            <a:r>
              <a:rPr u="sng">
                <a:hlinkClick r:id="rId3" invalidUrl="" action="" tgtFrame="" tooltip="" history="1" highlightClick="0" endSnd="0"/>
              </a:rPr>
              <a:t>www.alexanderchurchofchrist.com</a:t>
            </a:r>
            <a:r>
              <a:rPr sz="2200"/>
              <a:t> </a:t>
            </a:r>
          </a:p>
        </p:txBody>
      </p:sp>
      <p:grpSp>
        <p:nvGrpSpPr>
          <p:cNvPr id="292" name="Group"/>
          <p:cNvGrpSpPr/>
          <p:nvPr/>
        </p:nvGrpSpPr>
        <p:grpSpPr>
          <a:xfrm>
            <a:off x="-50053" y="113060"/>
            <a:ext cx="24484106" cy="1868336"/>
            <a:chOff x="0" y="0"/>
            <a:chExt cx="24484105" cy="1868335"/>
          </a:xfrm>
        </p:grpSpPr>
        <p:sp>
          <p:nvSpPr>
            <p:cNvPr id="290"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91" name="Image" descr="Image"/>
            <p:cNvPicPr>
              <a:picLocks noChangeAspect="1"/>
            </p:cNvPicPr>
            <p:nvPr/>
          </p:nvPicPr>
          <p:blipFill>
            <a:blip r:embed="rId4">
              <a:extLst/>
            </a:blip>
            <a:stretch>
              <a:fillRect/>
            </a:stretch>
          </p:blipFill>
          <p:spPr>
            <a:xfrm>
              <a:off x="1427946" y="214447"/>
              <a:ext cx="21628214" cy="1439442"/>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Colossians 1:9–12 (NASB95)…"/>
          <p:cNvSpPr txBox="1"/>
          <p:nvPr/>
        </p:nvSpPr>
        <p:spPr>
          <a:xfrm>
            <a:off x="54345" y="459190"/>
            <a:ext cx="24275309" cy="127976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000">
                <a:solidFill>
                  <a:srgbClr val="000000"/>
                </a:solidFill>
                <a:latin typeface="Times New Roman"/>
                <a:ea typeface="Times New Roman"/>
                <a:cs typeface="Times New Roman"/>
                <a:sym typeface="Times New Roman"/>
              </a:defRPr>
            </a:pPr>
            <a:r>
              <a:t>Colossians 1:9–12 (NASB95) </a:t>
            </a:r>
          </a:p>
          <a:p>
            <a:pPr algn="ctr" defTabSz="457200">
              <a:lnSpc>
                <a:spcPct val="100000"/>
              </a:lnSpc>
              <a:spcBef>
                <a:spcPts val="0"/>
              </a:spcBef>
              <a:defRPr sz="7800">
                <a:solidFill>
                  <a:srgbClr val="000000"/>
                </a:solidFill>
                <a:latin typeface="Times New Roman"/>
                <a:ea typeface="Times New Roman"/>
                <a:cs typeface="Times New Roman"/>
                <a:sym typeface="Times New Roman"/>
              </a:defRPr>
            </a:pPr>
            <a:r>
              <a:rPr baseline="31999"/>
              <a:t>9</a:t>
            </a:r>
            <a:r>
              <a:t> For this reason also, since the day we heard </a:t>
            </a:r>
            <a:r>
              <a:rPr i="1"/>
              <a:t>of it</a:t>
            </a:r>
            <a:r>
              <a:t>, we have not ceased to pray for you and to ask that you may be filled with the knowledge of His will in all spiritual wisdom and understanding, </a:t>
            </a:r>
            <a:r>
              <a:rPr baseline="31999"/>
              <a:t>10</a:t>
            </a:r>
            <a:r>
              <a:t> so that you will walk in a manner worthy of the Lord, to please </a:t>
            </a:r>
            <a:r>
              <a:rPr i="1"/>
              <a:t>Him</a:t>
            </a:r>
            <a:r>
              <a:t> in all respects, bearing fruit in every good work and increasing in the knowledge of God; </a:t>
            </a:r>
            <a:r>
              <a:rPr baseline="31999"/>
              <a:t>11</a:t>
            </a:r>
            <a:r>
              <a:t> strengthened with all power, according to His glorious might, for the attaining of all steadfastness and patience; joyously </a:t>
            </a:r>
            <a:r>
              <a:rPr baseline="31999"/>
              <a:t>12</a:t>
            </a:r>
            <a:r>
              <a:t> giving thanks to the Father, who has qualified us to share in the inheritance of the saints in Light.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Front view of a red Ducati motorcycle against a black background" descr="Front view of a red Ducati motorcycle against a black background"/>
          <p:cNvPicPr>
            <a:picLocks noChangeAspect="1"/>
          </p:cNvPicPr>
          <p:nvPr>
            <p:ph type="pic" idx="21"/>
          </p:nvPr>
        </p:nvPicPr>
        <p:blipFill>
          <a:blip r:embed="rId2">
            <a:extLst/>
          </a:blip>
          <a:srcRect l="466" t="0" r="0" b="0"/>
          <a:stretch>
            <a:fillRect/>
          </a:stretch>
        </p:blipFill>
        <p:spPr>
          <a:prstGeom prst="rect">
            <a:avLst/>
          </a:prstGeom>
        </p:spPr>
      </p:pic>
      <p:sp>
        <p:nvSpPr>
          <p:cNvPr id="172" name="Paul explains his unique stewardship of the “mystery” of Christ (3:1-7).…"/>
          <p:cNvSpPr txBox="1"/>
          <p:nvPr/>
        </p:nvSpPr>
        <p:spPr>
          <a:xfrm>
            <a:off x="237305" y="2398457"/>
            <a:ext cx="10056281" cy="10642601"/>
          </a:xfrm>
          <a:prstGeom prst="rect">
            <a:avLst/>
          </a:prstGeom>
          <a:solidFill>
            <a:schemeClr val="accent6">
              <a:satOff val="1848"/>
              <a:lumOff val="-15262"/>
              <a:alpha val="44645"/>
            </a:scheme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1371600" indent="-1143000" defTabSz="457200">
              <a:lnSpc>
                <a:spcPct val="100000"/>
              </a:lnSpc>
              <a:spcBef>
                <a:spcPts val="2700"/>
              </a:spcBef>
              <a:buSzPct val="80000"/>
              <a:buBlip>
                <a:blip r:embed="rId3"/>
              </a:buBlip>
              <a:defRPr b="1" sz="6000">
                <a:ln w="12700" cap="flat">
                  <a:solidFill>
                    <a:srgbClr val="000000"/>
                  </a:solidFill>
                  <a:prstDash val="solid"/>
                  <a:miter lim="400000"/>
                </a:ln>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Paul explains his unique stewardship of the “mystery” of Christ (3:1-7).</a:t>
            </a:r>
          </a:p>
          <a:p>
            <a:pPr marL="1371600" indent="-1143000" defTabSz="457200">
              <a:lnSpc>
                <a:spcPct val="100000"/>
              </a:lnSpc>
              <a:spcBef>
                <a:spcPts val="2700"/>
              </a:spcBef>
              <a:buSzPct val="80000"/>
              <a:buBlip>
                <a:blip r:embed="rId3"/>
              </a:buBlip>
              <a:defRPr b="1" sz="6000">
                <a:ln w="12700" cap="flat">
                  <a:solidFill>
                    <a:srgbClr val="000000"/>
                  </a:solidFill>
                  <a:prstDash val="solid"/>
                  <a:miter lim="400000"/>
                </a:ln>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Paul reveals God’s eternal purpose was accomplished by Jesus for both Jew and Gentile, and is made known “through the church” (3:8-13).</a:t>
            </a:r>
          </a:p>
        </p:txBody>
      </p:sp>
      <p:grpSp>
        <p:nvGrpSpPr>
          <p:cNvPr id="175" name="Group"/>
          <p:cNvGrpSpPr/>
          <p:nvPr/>
        </p:nvGrpSpPr>
        <p:grpSpPr>
          <a:xfrm>
            <a:off x="-50053" y="113060"/>
            <a:ext cx="24484106" cy="1868336"/>
            <a:chOff x="0" y="0"/>
            <a:chExt cx="24484105" cy="1868335"/>
          </a:xfrm>
        </p:grpSpPr>
        <p:sp>
          <p:nvSpPr>
            <p:cNvPr id="173"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174" name="Image" descr="Image"/>
            <p:cNvPicPr>
              <a:picLocks noChangeAspect="1"/>
            </p:cNvPicPr>
            <p:nvPr/>
          </p:nvPicPr>
          <p:blipFill>
            <a:blip r:embed="rId4">
              <a:extLst/>
            </a:blip>
            <a:stretch>
              <a:fillRect/>
            </a:stretch>
          </p:blipFill>
          <p:spPr>
            <a:xfrm>
              <a:off x="1427946" y="214447"/>
              <a:ext cx="21628214" cy="1439442"/>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Front view of a red Ducati motorcycle against a black background" descr="Front view of a red Ducati motorcycle against a black background"/>
          <p:cNvPicPr>
            <a:picLocks noChangeAspect="1"/>
          </p:cNvPicPr>
          <p:nvPr>
            <p:ph type="pic" idx="21"/>
          </p:nvPr>
        </p:nvPicPr>
        <p:blipFill>
          <a:blip r:embed="rId2">
            <a:extLst/>
          </a:blip>
          <a:srcRect l="466" t="0" r="0" b="0"/>
          <a:stretch>
            <a:fillRect/>
          </a:stretch>
        </p:blipFill>
        <p:spPr>
          <a:prstGeom prst="rect">
            <a:avLst/>
          </a:prstGeom>
        </p:spPr>
      </p:pic>
      <p:grpSp>
        <p:nvGrpSpPr>
          <p:cNvPr id="180" name="Group"/>
          <p:cNvGrpSpPr/>
          <p:nvPr/>
        </p:nvGrpSpPr>
        <p:grpSpPr>
          <a:xfrm>
            <a:off x="-50053" y="113060"/>
            <a:ext cx="24484106" cy="1868336"/>
            <a:chOff x="0" y="0"/>
            <a:chExt cx="24484105" cy="1868335"/>
          </a:xfrm>
        </p:grpSpPr>
        <p:sp>
          <p:nvSpPr>
            <p:cNvPr id="178"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179" name="Image" descr="Image"/>
            <p:cNvPicPr>
              <a:picLocks noChangeAspect="1"/>
            </p:cNvPicPr>
            <p:nvPr/>
          </p:nvPicPr>
          <p:blipFill>
            <a:blip r:embed="rId3">
              <a:extLst/>
            </a:blip>
            <a:stretch>
              <a:fillRect/>
            </a:stretch>
          </p:blipFill>
          <p:spPr>
            <a:xfrm>
              <a:off x="1427946" y="214447"/>
              <a:ext cx="21628214" cy="1439442"/>
            </a:xfrm>
            <a:prstGeom prst="rect">
              <a:avLst/>
            </a:prstGeom>
            <a:ln w="12700" cap="flat">
              <a:noFill/>
              <a:miter lim="400000"/>
            </a:ln>
            <a:effectLst/>
          </p:spPr>
        </p:pic>
      </p:grpSp>
      <p:sp>
        <p:nvSpPr>
          <p:cNvPr id="181" name="Paul prays for their strength and security, that they fully experience the  knowledge of God’s love, and they participate in all God provides in Christ, in the church, making known God’s eternal purpose (3:14-21)."/>
          <p:cNvSpPr txBox="1"/>
          <p:nvPr/>
        </p:nvSpPr>
        <p:spPr>
          <a:xfrm>
            <a:off x="728272" y="3102133"/>
            <a:ext cx="9976655" cy="9474201"/>
          </a:xfrm>
          <a:prstGeom prst="rect">
            <a:avLst/>
          </a:prstGeom>
          <a:solidFill>
            <a:schemeClr val="accent6">
              <a:satOff val="1848"/>
              <a:lumOff val="-15262"/>
              <a:alpha val="33034"/>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ct val="100000"/>
              </a:lnSpc>
              <a:spcBef>
                <a:spcPts val="0"/>
              </a:spcBef>
              <a:defRPr sz="6800">
                <a:solidFill>
                  <a:srgbClr val="FFFFFF"/>
                </a:solidFill>
                <a:effectLst>
                  <a:outerShdw sx="100000" sy="100000" kx="0" ky="0" algn="b" rotWithShape="0" blurRad="50800" dist="63500" dir="3573650">
                    <a:srgbClr val="000000"/>
                  </a:outerShdw>
                </a:effectLst>
                <a:latin typeface="Helvetica"/>
                <a:ea typeface="Helvetica"/>
                <a:cs typeface="Helvetica"/>
                <a:sym typeface="Helvetica"/>
              </a:defRPr>
            </a:lvl1pPr>
          </a:lstStyle>
          <a:p>
            <a:pPr/>
            <a:r>
              <a:t>Paul prays for their strength and security, that they fully experience the  knowledge of God’s love, and they participate in all God provides in Christ, in the church, making known God’s eternal purpose (3:14-21).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Ephesians 3:14–21 (NKJV)…"/>
          <p:cNvSpPr txBox="1"/>
          <p:nvPr/>
        </p:nvSpPr>
        <p:spPr>
          <a:xfrm>
            <a:off x="483809" y="445953"/>
            <a:ext cx="23416383" cy="1277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800">
                <a:solidFill>
                  <a:srgbClr val="000000"/>
                </a:solidFill>
                <a:latin typeface="Times New Roman"/>
                <a:ea typeface="Times New Roman"/>
                <a:cs typeface="Times New Roman"/>
                <a:sym typeface="Times New Roman"/>
              </a:defRPr>
            </a:pPr>
            <a:r>
              <a:t>Ephesians 3:14–21 (NKJV) </a:t>
            </a:r>
          </a:p>
          <a:p>
            <a:pPr algn="ctr" defTabSz="457200">
              <a:lnSpc>
                <a:spcPct val="100000"/>
              </a:lnSpc>
              <a:spcBef>
                <a:spcPts val="0"/>
              </a:spcBef>
              <a:defRPr sz="6500">
                <a:solidFill>
                  <a:srgbClr val="000000"/>
                </a:solidFill>
                <a:latin typeface="Times New Roman"/>
                <a:ea typeface="Times New Roman"/>
                <a:cs typeface="Times New Roman"/>
                <a:sym typeface="Times New Roman"/>
              </a:defRPr>
            </a:pPr>
            <a:r>
              <a:rPr baseline="31999"/>
              <a:t>14</a:t>
            </a:r>
            <a:r>
              <a:t> For this reason I bow my knees to the Father of our Lord Jesus Christ, </a:t>
            </a:r>
            <a:r>
              <a:rPr baseline="31999"/>
              <a:t>15</a:t>
            </a:r>
            <a:r>
              <a:t> from whom the whole family in heaven and earth is named, </a:t>
            </a:r>
            <a:r>
              <a:rPr baseline="31999"/>
              <a:t>16</a:t>
            </a:r>
            <a:r>
              <a:t> that He would grant you, according to the riches of His glory, to be strengthened with might through His Spirit in the inner man, </a:t>
            </a:r>
            <a:r>
              <a:rPr baseline="31999"/>
              <a:t>17</a:t>
            </a:r>
            <a:r>
              <a:t> that Christ may dwell in your hearts through faith; that you, being rooted and grounded in love, </a:t>
            </a:r>
            <a:r>
              <a:rPr baseline="31999"/>
              <a:t>18</a:t>
            </a:r>
            <a:r>
              <a:t> may be able to comprehend with all the saints what </a:t>
            </a:r>
            <a:r>
              <a:rPr i="1"/>
              <a:t>is</a:t>
            </a:r>
            <a:r>
              <a:t> the width and length and depth and height—</a:t>
            </a:r>
            <a:r>
              <a:rPr baseline="31999"/>
              <a:t>19</a:t>
            </a:r>
            <a:r>
              <a:t> to know the love of Christ which passes knowledge; that you may be filled with all the fullness of God. </a:t>
            </a:r>
            <a:r>
              <a:rPr baseline="31999"/>
              <a:t>20</a:t>
            </a:r>
            <a:r>
              <a:t> Now to Him who is able to do exceedingly abundantly above all that we ask or think, according to the power that works in us, </a:t>
            </a:r>
            <a:r>
              <a:rPr baseline="31999"/>
              <a:t>21</a:t>
            </a:r>
            <a:r>
              <a:t> to Him </a:t>
            </a:r>
            <a:r>
              <a:rPr i="1"/>
              <a:t>be</a:t>
            </a:r>
            <a:r>
              <a:t> glory in the church by Christ Jesus to all generations, forever and ever. Amen.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186" name="Paul’s Prayer For Them (3:14–21)"/>
          <p:cNvSpPr txBox="1"/>
          <p:nvPr/>
        </p:nvSpPr>
        <p:spPr>
          <a:xfrm>
            <a:off x="-122391" y="2614419"/>
            <a:ext cx="24628783" cy="11303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000">
                <a:solidFill>
                  <a:srgbClr val="FFFFFF"/>
                </a:solidFill>
                <a:latin typeface="Gill Sans"/>
                <a:ea typeface="Gill Sans"/>
                <a:cs typeface="Gill Sans"/>
                <a:sym typeface="Gill Sans"/>
              </a:defRPr>
            </a:lvl1pPr>
          </a:lstStyle>
          <a:p>
            <a:pPr/>
            <a:r>
              <a:t>Paul’s Prayer For Them (3:14–21)</a:t>
            </a:r>
          </a:p>
        </p:txBody>
      </p:sp>
      <p:sp>
        <p:nvSpPr>
          <p:cNvPr id="187" name="Text Box 8"/>
          <p:cNvSpPr txBox="1"/>
          <p:nvPr/>
        </p:nvSpPr>
        <p:spPr>
          <a:xfrm>
            <a:off x="647765" y="5848803"/>
            <a:ext cx="8213794" cy="7312175"/>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3:14–15 (NKJV) </a:t>
            </a:r>
          </a:p>
          <a:p>
            <a:pPr algn="ctr">
              <a:lnSpc>
                <a:spcPct val="100000"/>
              </a:lnSpc>
              <a:spcBef>
                <a:spcPts val="0"/>
              </a:spcBef>
              <a:defRPr sz="6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14</a:t>
            </a:r>
            <a:r>
              <a:t> For this reason I bow my knees to the Father of our Lord Jesus Christ, </a:t>
            </a:r>
            <a:r>
              <a:rPr baseline="31999"/>
              <a:t>15</a:t>
            </a:r>
            <a:r>
              <a:t> from whom the whole family in heaven and earth is named,</a:t>
            </a:r>
          </a:p>
        </p:txBody>
      </p:sp>
      <p:sp>
        <p:nvSpPr>
          <p:cNvPr id="188" name="Paul was a prisoner at the time he wrote this letter (Eph. 3:1; 4:1; 6:20).…"/>
          <p:cNvSpPr txBox="1"/>
          <p:nvPr/>
        </p:nvSpPr>
        <p:spPr>
          <a:xfrm>
            <a:off x="9102741" y="3899704"/>
            <a:ext cx="15035440" cy="47783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2999" indent="-1142999" defTabSz="821531">
              <a:lnSpc>
                <a:spcPct val="100000"/>
              </a:lnSpc>
              <a:spcBef>
                <a:spcPts val="1200"/>
              </a:spcBef>
              <a:buSzPct val="60000"/>
              <a:buBlip>
                <a:blip r:embed="rId3"/>
              </a:buBlip>
              <a:defRPr sz="6000">
                <a:solidFill>
                  <a:srgbClr val="000000"/>
                </a:solidFill>
                <a:latin typeface="Century Gothic"/>
                <a:ea typeface="Century Gothic"/>
                <a:cs typeface="Century Gothic"/>
                <a:sym typeface="Century Gothic"/>
              </a:defRPr>
            </a:pPr>
            <a:r>
              <a:t>Paul prays to the Father, “</a:t>
            </a:r>
            <a:r>
              <a:rPr b="1"/>
              <a:t>from whom the whole family in heaven and earth is named”</a:t>
            </a:r>
            <a:r>
              <a:t> — He is saying that we have a common Father, whether Jew or Gentile (6:7). </a:t>
            </a:r>
          </a:p>
        </p:txBody>
      </p:sp>
      <p:grpSp>
        <p:nvGrpSpPr>
          <p:cNvPr id="191" name="Group"/>
          <p:cNvGrpSpPr/>
          <p:nvPr/>
        </p:nvGrpSpPr>
        <p:grpSpPr>
          <a:xfrm>
            <a:off x="-50053" y="113060"/>
            <a:ext cx="24484106" cy="1868336"/>
            <a:chOff x="0" y="0"/>
            <a:chExt cx="24484105" cy="1868335"/>
          </a:xfrm>
        </p:grpSpPr>
        <p:sp>
          <p:nvSpPr>
            <p:cNvPr id="189"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190" name="Image" descr="Image"/>
            <p:cNvPicPr>
              <a:picLocks noChangeAspect="1"/>
            </p:cNvPicPr>
            <p:nvPr/>
          </p:nvPicPr>
          <p:blipFill>
            <a:blip r:embed="rId4">
              <a:extLst/>
            </a:blip>
            <a:stretch>
              <a:fillRect/>
            </a:stretch>
          </p:blipFill>
          <p:spPr>
            <a:xfrm>
              <a:off x="1427946" y="214447"/>
              <a:ext cx="21628214" cy="1439442"/>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194" name="Paul was a prisoner at the time he wrote this letter (Eph. 3:1; 4:1; 6:20).…"/>
          <p:cNvSpPr txBox="1"/>
          <p:nvPr/>
        </p:nvSpPr>
        <p:spPr>
          <a:xfrm>
            <a:off x="9102741" y="3899704"/>
            <a:ext cx="15035440" cy="95662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2999" indent="-1142999" defTabSz="821531">
              <a:lnSpc>
                <a:spcPct val="100000"/>
              </a:lnSpc>
              <a:spcBef>
                <a:spcPts val="1200"/>
              </a:spcBef>
              <a:buSzPct val="60000"/>
              <a:buBlip>
                <a:blip r:embed="rId3"/>
              </a:buBlip>
              <a:defRPr sz="6000">
                <a:solidFill>
                  <a:srgbClr val="000000"/>
                </a:solidFill>
                <a:latin typeface="Century Gothic"/>
                <a:ea typeface="Century Gothic"/>
                <a:cs typeface="Century Gothic"/>
                <a:sym typeface="Century Gothic"/>
              </a:defRPr>
            </a:pPr>
            <a:r>
              <a:t>Paul prays to the Father, </a:t>
            </a:r>
            <a:r>
              <a:rPr b="1"/>
              <a:t>“from whom the whole family in heaven and earth is named”</a:t>
            </a:r>
            <a:r>
              <a:t> — He is saying that we have a common Father, whether Jew or Gentile (6:7). </a:t>
            </a:r>
          </a:p>
          <a:p>
            <a:pPr marL="1142999" indent="-1142999" defTabSz="821531">
              <a:lnSpc>
                <a:spcPct val="100000"/>
              </a:lnSpc>
              <a:spcBef>
                <a:spcPts val="1200"/>
              </a:spcBef>
              <a:buSzPct val="60000"/>
              <a:buBlip>
                <a:blip r:embed="rId3"/>
              </a:buBlip>
              <a:defRPr sz="6000">
                <a:solidFill>
                  <a:srgbClr val="000000"/>
                </a:solidFill>
                <a:latin typeface="Century Gothic"/>
                <a:ea typeface="Century Gothic"/>
                <a:cs typeface="Century Gothic"/>
                <a:sym typeface="Century Gothic"/>
              </a:defRPr>
            </a:pPr>
            <a:r>
              <a:t>The glory (doxēs) of God is seen in His very nature (Eph. 1:6,17); grace (1:2,6; 2:7-8); love (1:5; 2:4); mercy (2:4); power (1:19; 3:7); and His wisdom (3:10).</a:t>
            </a:r>
          </a:p>
        </p:txBody>
      </p:sp>
      <p:sp>
        <p:nvSpPr>
          <p:cNvPr id="195" name="PRAYER FOR STRENGTH (3:16b-17a)"/>
          <p:cNvSpPr txBox="1"/>
          <p:nvPr/>
        </p:nvSpPr>
        <p:spPr>
          <a:xfrm>
            <a:off x="-122391" y="2614419"/>
            <a:ext cx="24628783" cy="11303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000">
                <a:solidFill>
                  <a:srgbClr val="FFFFFF"/>
                </a:solidFill>
                <a:latin typeface="Gill Sans"/>
                <a:ea typeface="Gill Sans"/>
                <a:cs typeface="Gill Sans"/>
                <a:sym typeface="Gill Sans"/>
              </a:defRPr>
            </a:lvl1pPr>
          </a:lstStyle>
          <a:p>
            <a:pPr/>
            <a:r>
              <a:t>PRAYER FOR STRENGTH (3:16b-17a)</a:t>
            </a:r>
          </a:p>
        </p:txBody>
      </p:sp>
      <p:sp>
        <p:nvSpPr>
          <p:cNvPr id="196" name="Text Box 8"/>
          <p:cNvSpPr txBox="1"/>
          <p:nvPr/>
        </p:nvSpPr>
        <p:spPr>
          <a:xfrm>
            <a:off x="647765" y="6774250"/>
            <a:ext cx="8213794" cy="6435875"/>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3:16 (NKJV) </a:t>
            </a:r>
          </a:p>
          <a:p>
            <a:pPr algn="ctr">
              <a:lnSpc>
                <a:spcPct val="100000"/>
              </a:lnSpc>
              <a:spcBef>
                <a:spcPts val="0"/>
              </a:spcBef>
              <a:defRPr sz="6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16</a:t>
            </a:r>
            <a:r>
              <a:t> that He would grant you, according to the riches of His glory, to be strengthened with might through His Spirit in the inner man,</a:t>
            </a:r>
          </a:p>
        </p:txBody>
      </p:sp>
      <p:grpSp>
        <p:nvGrpSpPr>
          <p:cNvPr id="199" name="Group"/>
          <p:cNvGrpSpPr/>
          <p:nvPr/>
        </p:nvGrpSpPr>
        <p:grpSpPr>
          <a:xfrm>
            <a:off x="-50053" y="113060"/>
            <a:ext cx="24484106" cy="1868336"/>
            <a:chOff x="0" y="0"/>
            <a:chExt cx="24484105" cy="1868335"/>
          </a:xfrm>
        </p:grpSpPr>
        <p:sp>
          <p:nvSpPr>
            <p:cNvPr id="197"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198" name="Image" descr="Image"/>
            <p:cNvPicPr>
              <a:picLocks noChangeAspect="1"/>
            </p:cNvPicPr>
            <p:nvPr/>
          </p:nvPicPr>
          <p:blipFill>
            <a:blip r:embed="rId4">
              <a:extLst/>
            </a:blip>
            <a:stretch>
              <a:fillRect/>
            </a:stretch>
          </p:blipFill>
          <p:spPr>
            <a:xfrm>
              <a:off x="1427946" y="214447"/>
              <a:ext cx="21628214" cy="1439442"/>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02" name="Paul was a prisoner at the time he wrote this letter (Eph. 3:1; 4:1; 6:20).…"/>
          <p:cNvSpPr txBox="1"/>
          <p:nvPr/>
        </p:nvSpPr>
        <p:spPr>
          <a:xfrm>
            <a:off x="9151449" y="4699804"/>
            <a:ext cx="15035440" cy="82962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2999" indent="-1142999" defTabSz="821531">
              <a:lnSpc>
                <a:spcPct val="100000"/>
              </a:lnSpc>
              <a:spcBef>
                <a:spcPts val="2900"/>
              </a:spcBef>
              <a:buSzPct val="60000"/>
              <a:buBlip>
                <a:blip r:embed="rId3"/>
              </a:buBlip>
              <a:defRPr sz="6000">
                <a:solidFill>
                  <a:srgbClr val="000000"/>
                </a:solidFill>
                <a:latin typeface="Century Gothic"/>
                <a:ea typeface="Century Gothic"/>
                <a:cs typeface="Century Gothic"/>
                <a:sym typeface="Century Gothic"/>
              </a:defRPr>
            </a:pPr>
            <a:r>
              <a:t>“</a:t>
            </a:r>
            <a:r>
              <a:rPr b="1"/>
              <a:t>Strengthened”</a:t>
            </a:r>
            <a:r>
              <a:t> (</a:t>
            </a:r>
            <a:r>
              <a:rPr i="1"/>
              <a:t>krataiōthēnai</a:t>
            </a:r>
            <a:r>
              <a:t>, be strong to overcome resistance,” </a:t>
            </a:r>
          </a:p>
          <a:p>
            <a:pPr marL="1142999" indent="-1142999" defTabSz="821531">
              <a:lnSpc>
                <a:spcPct val="100000"/>
              </a:lnSpc>
              <a:spcBef>
                <a:spcPts val="2900"/>
              </a:spcBef>
              <a:buSzPct val="60000"/>
              <a:buBlip>
                <a:blip r:embed="rId3"/>
              </a:buBlip>
              <a:defRPr sz="6000">
                <a:solidFill>
                  <a:srgbClr val="000000"/>
                </a:solidFill>
                <a:latin typeface="Century Gothic"/>
                <a:ea typeface="Century Gothic"/>
                <a:cs typeface="Century Gothic"/>
                <a:sym typeface="Century Gothic"/>
              </a:defRPr>
            </a:pPr>
            <a:r>
              <a:t>“</a:t>
            </a:r>
            <a:r>
              <a:rPr b="1"/>
              <a:t>with might”</a:t>
            </a:r>
            <a:r>
              <a:t> (</a:t>
            </a:r>
            <a:r>
              <a:rPr i="1"/>
              <a:t>dynamis</a:t>
            </a:r>
            <a:r>
              <a:t>, dynamic living power; cf. 3:20)</a:t>
            </a:r>
          </a:p>
          <a:p>
            <a:pPr marL="1142999" indent="-1142999" defTabSz="821531">
              <a:lnSpc>
                <a:spcPct val="100000"/>
              </a:lnSpc>
              <a:spcBef>
                <a:spcPts val="2900"/>
              </a:spcBef>
              <a:buSzPct val="60000"/>
              <a:buBlip>
                <a:blip r:embed="rId3"/>
              </a:buBlip>
              <a:defRPr sz="6000">
                <a:solidFill>
                  <a:srgbClr val="000000"/>
                </a:solidFill>
                <a:latin typeface="Century Gothic"/>
                <a:ea typeface="Century Gothic"/>
                <a:cs typeface="Century Gothic"/>
                <a:sym typeface="Century Gothic"/>
              </a:defRPr>
            </a:pPr>
            <a:r>
              <a:rPr b="1"/>
              <a:t>“through His Spirit”</a:t>
            </a:r>
            <a:r>
              <a:t> — the Holy Spirit is the intermediate agent through Whom this strength and power is provided (cf. 1 Cor. 2:10; Rom 8:11).</a:t>
            </a:r>
          </a:p>
        </p:txBody>
      </p:sp>
      <p:sp>
        <p:nvSpPr>
          <p:cNvPr id="203" name="PRAYER FOR STRENGTH (3:16b-17a)"/>
          <p:cNvSpPr txBox="1"/>
          <p:nvPr/>
        </p:nvSpPr>
        <p:spPr>
          <a:xfrm>
            <a:off x="-122391" y="2614419"/>
            <a:ext cx="24628783" cy="11303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000">
                <a:solidFill>
                  <a:srgbClr val="FFFFFF"/>
                </a:solidFill>
                <a:latin typeface="Gill Sans"/>
                <a:ea typeface="Gill Sans"/>
                <a:cs typeface="Gill Sans"/>
                <a:sym typeface="Gill Sans"/>
              </a:defRPr>
            </a:lvl1pPr>
          </a:lstStyle>
          <a:p>
            <a:pPr/>
            <a:r>
              <a:t>PRAYER FOR STRENGTH (3:16b-17a)</a:t>
            </a:r>
          </a:p>
        </p:txBody>
      </p:sp>
      <p:sp>
        <p:nvSpPr>
          <p:cNvPr id="204" name="Text Box 8"/>
          <p:cNvSpPr txBox="1"/>
          <p:nvPr/>
        </p:nvSpPr>
        <p:spPr>
          <a:xfrm>
            <a:off x="647765" y="6774250"/>
            <a:ext cx="8213794" cy="6435875"/>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3:16 (NKJV) </a:t>
            </a:r>
          </a:p>
          <a:p>
            <a:pPr algn="ctr">
              <a:lnSpc>
                <a:spcPct val="100000"/>
              </a:lnSpc>
              <a:spcBef>
                <a:spcPts val="0"/>
              </a:spcBef>
              <a:defRPr sz="6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16</a:t>
            </a:r>
            <a:r>
              <a:t> that He would grant you, according to the riches of His glory, to be strengthened with might through His Spirit in the inner man,</a:t>
            </a:r>
          </a:p>
        </p:txBody>
      </p:sp>
      <p:grpSp>
        <p:nvGrpSpPr>
          <p:cNvPr id="207" name="Group"/>
          <p:cNvGrpSpPr/>
          <p:nvPr/>
        </p:nvGrpSpPr>
        <p:grpSpPr>
          <a:xfrm>
            <a:off x="-50053" y="113060"/>
            <a:ext cx="24484106" cy="1868336"/>
            <a:chOff x="0" y="0"/>
            <a:chExt cx="24484105" cy="1868335"/>
          </a:xfrm>
        </p:grpSpPr>
        <p:sp>
          <p:nvSpPr>
            <p:cNvPr id="205"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06" name="Image" descr="Image"/>
            <p:cNvPicPr>
              <a:picLocks noChangeAspect="1"/>
            </p:cNvPicPr>
            <p:nvPr/>
          </p:nvPicPr>
          <p:blipFill>
            <a:blip r:embed="rId4">
              <a:extLst/>
            </a:blip>
            <a:stretch>
              <a:fillRect/>
            </a:stretch>
          </p:blipFill>
          <p:spPr>
            <a:xfrm>
              <a:off x="1427946" y="214447"/>
              <a:ext cx="21628214" cy="1439442"/>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2">
                                            <p:txEl>
                                              <p:pRg st="1" end="1"/>
                                            </p:txEl>
                                          </p:spTgt>
                                        </p:tgtEl>
                                        <p:attrNameLst>
                                          <p:attrName>style.visibility</p:attrName>
                                        </p:attrNameLst>
                                      </p:cBhvr>
                                      <p:to>
                                        <p:strVal val="visible"/>
                                      </p:to>
                                    </p:set>
                                    <p:animEffect filter="wipe(left)" transition="in">
                                      <p:cBhvr>
                                        <p:cTn id="7" dur="1500"/>
                                        <p:tgtEl>
                                          <p:spTgt spid="2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02">
                                            <p:txEl>
                                              <p:pRg st="2" end="2"/>
                                            </p:txEl>
                                          </p:spTgt>
                                        </p:tgtEl>
                                        <p:attrNameLst>
                                          <p:attrName>style.visibility</p:attrName>
                                        </p:attrNameLst>
                                      </p:cBhvr>
                                      <p:to>
                                        <p:strVal val="visible"/>
                                      </p:to>
                                    </p:set>
                                    <p:animEffect filter="wipe(left)" transition="in">
                                      <p:cBhvr>
                                        <p:cTn id="12" dur="1500"/>
                                        <p:tgtEl>
                                          <p:spTgt spid="20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2"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10" name="Paul was a prisoner at the time he wrote this letter (Eph. 3:1; 4:1; 6:20).…"/>
          <p:cNvSpPr txBox="1"/>
          <p:nvPr/>
        </p:nvSpPr>
        <p:spPr>
          <a:xfrm>
            <a:off x="9151449" y="4135351"/>
            <a:ext cx="15035440" cy="89439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2999" indent="-1142999" defTabSz="821531">
              <a:lnSpc>
                <a:spcPct val="100000"/>
              </a:lnSpc>
              <a:spcBef>
                <a:spcPts val="1200"/>
              </a:spcBef>
              <a:buSzPct val="60000"/>
              <a:buBlip>
                <a:blip r:embed="rId3"/>
              </a:buBlip>
              <a:defRPr sz="6000">
                <a:solidFill>
                  <a:srgbClr val="000000"/>
                </a:solidFill>
                <a:latin typeface="Century Gothic"/>
                <a:ea typeface="Century Gothic"/>
                <a:cs typeface="Century Gothic"/>
                <a:sym typeface="Century Gothic"/>
              </a:defRPr>
            </a:pPr>
            <a:r>
              <a:t>The Holy Spirit is the Spirit of wisdom and revelation (John 1:17). </a:t>
            </a:r>
          </a:p>
          <a:p>
            <a:pPr marL="1142999" indent="-1142999" defTabSz="821531">
              <a:lnSpc>
                <a:spcPct val="100000"/>
              </a:lnSpc>
              <a:spcBef>
                <a:spcPts val="1200"/>
              </a:spcBef>
              <a:buSzPct val="60000"/>
              <a:buBlip>
                <a:blip r:embed="rId3"/>
              </a:buBlip>
              <a:defRPr sz="6000">
                <a:solidFill>
                  <a:srgbClr val="000000"/>
                </a:solidFill>
                <a:latin typeface="Century Gothic"/>
                <a:ea typeface="Century Gothic"/>
                <a:cs typeface="Century Gothic"/>
                <a:sym typeface="Century Gothic"/>
              </a:defRPr>
            </a:pPr>
            <a:r>
              <a:t>He revealed </a:t>
            </a:r>
            <a:r>
              <a:rPr b="1"/>
              <a:t>all truth</a:t>
            </a:r>
            <a:r>
              <a:t> to, and through the apostles (John 16:13)</a:t>
            </a:r>
          </a:p>
          <a:p>
            <a:pPr marL="1142999" indent="-1142999" defTabSz="821531">
              <a:lnSpc>
                <a:spcPct val="100000"/>
              </a:lnSpc>
              <a:spcBef>
                <a:spcPts val="1200"/>
              </a:spcBef>
              <a:buSzPct val="60000"/>
              <a:buBlip>
                <a:blip r:embed="rId3"/>
              </a:buBlip>
              <a:defRPr sz="6000">
                <a:solidFill>
                  <a:srgbClr val="000000"/>
                </a:solidFill>
                <a:latin typeface="Century Gothic"/>
                <a:ea typeface="Century Gothic"/>
                <a:cs typeface="Century Gothic"/>
                <a:sym typeface="Century Gothic"/>
              </a:defRPr>
            </a:pPr>
            <a:r>
              <a:t>He instructs, reveals, and feeds by having made known the mind of God in scripture (1 Cor. 2:9-13). </a:t>
            </a:r>
          </a:p>
          <a:p>
            <a:pPr marL="1142999" indent="-1142999" defTabSz="821531">
              <a:lnSpc>
                <a:spcPct val="100000"/>
              </a:lnSpc>
              <a:spcBef>
                <a:spcPts val="1200"/>
              </a:spcBef>
              <a:buSzPct val="60000"/>
              <a:buBlip>
                <a:blip r:embed="rId3"/>
              </a:buBlip>
              <a:defRPr sz="6000">
                <a:solidFill>
                  <a:srgbClr val="000000"/>
                </a:solidFill>
                <a:latin typeface="Century Gothic"/>
                <a:ea typeface="Century Gothic"/>
                <a:cs typeface="Century Gothic"/>
                <a:sym typeface="Century Gothic"/>
              </a:defRPr>
            </a:pPr>
            <a:r>
              <a:t>We receive the Spirit by the hearing of faith (Rom. 1:17; 10:17; Gal. 3:2).</a:t>
            </a:r>
          </a:p>
        </p:txBody>
      </p:sp>
      <p:sp>
        <p:nvSpPr>
          <p:cNvPr id="211" name="PRAYER FOR STRENGTH (3:16b-17a)"/>
          <p:cNvSpPr txBox="1"/>
          <p:nvPr/>
        </p:nvSpPr>
        <p:spPr>
          <a:xfrm>
            <a:off x="-122391" y="2614419"/>
            <a:ext cx="24628783" cy="11303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000">
                <a:solidFill>
                  <a:srgbClr val="FFFFFF"/>
                </a:solidFill>
                <a:latin typeface="Gill Sans"/>
                <a:ea typeface="Gill Sans"/>
                <a:cs typeface="Gill Sans"/>
                <a:sym typeface="Gill Sans"/>
              </a:defRPr>
            </a:lvl1pPr>
          </a:lstStyle>
          <a:p>
            <a:pPr/>
            <a:r>
              <a:t>PRAYER FOR STRENGTH (3:16b-17a)</a:t>
            </a:r>
          </a:p>
        </p:txBody>
      </p:sp>
      <p:sp>
        <p:nvSpPr>
          <p:cNvPr id="212" name="Text Box 8"/>
          <p:cNvSpPr txBox="1"/>
          <p:nvPr/>
        </p:nvSpPr>
        <p:spPr>
          <a:xfrm>
            <a:off x="647765" y="6774250"/>
            <a:ext cx="8213794" cy="6435875"/>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3:16 (NKJV) </a:t>
            </a:r>
          </a:p>
          <a:p>
            <a:pPr algn="ctr">
              <a:lnSpc>
                <a:spcPct val="100000"/>
              </a:lnSpc>
              <a:spcBef>
                <a:spcPts val="0"/>
              </a:spcBef>
              <a:defRPr sz="6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16</a:t>
            </a:r>
            <a:r>
              <a:t> that He would grant you, according to the riches of His glory, to be strengthened with might through His Spirit in the inner man,</a:t>
            </a:r>
          </a:p>
        </p:txBody>
      </p:sp>
      <p:grpSp>
        <p:nvGrpSpPr>
          <p:cNvPr id="215" name="Group"/>
          <p:cNvGrpSpPr/>
          <p:nvPr/>
        </p:nvGrpSpPr>
        <p:grpSpPr>
          <a:xfrm>
            <a:off x="-50053" y="113060"/>
            <a:ext cx="24484106" cy="1868336"/>
            <a:chOff x="0" y="0"/>
            <a:chExt cx="24484105" cy="1868335"/>
          </a:xfrm>
        </p:grpSpPr>
        <p:sp>
          <p:nvSpPr>
            <p:cNvPr id="213"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14" name="Image" descr="Image"/>
            <p:cNvPicPr>
              <a:picLocks noChangeAspect="1"/>
            </p:cNvPicPr>
            <p:nvPr/>
          </p:nvPicPr>
          <p:blipFill>
            <a:blip r:embed="rId4">
              <a:extLst/>
            </a:blip>
            <a:stretch>
              <a:fillRect/>
            </a:stretch>
          </p:blipFill>
          <p:spPr>
            <a:xfrm>
              <a:off x="1427946" y="214447"/>
              <a:ext cx="21628214" cy="1439442"/>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0">
                                            <p:txEl>
                                              <p:pRg st="1" end="1"/>
                                            </p:txEl>
                                          </p:spTgt>
                                        </p:tgtEl>
                                        <p:attrNameLst>
                                          <p:attrName>style.visibility</p:attrName>
                                        </p:attrNameLst>
                                      </p:cBhvr>
                                      <p:to>
                                        <p:strVal val="visible"/>
                                      </p:to>
                                    </p:set>
                                    <p:animEffect filter="wipe(left)" transition="in">
                                      <p:cBhvr>
                                        <p:cTn id="7" dur="1500"/>
                                        <p:tgtEl>
                                          <p:spTgt spid="2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10">
                                            <p:txEl>
                                              <p:pRg st="2" end="2"/>
                                            </p:txEl>
                                          </p:spTgt>
                                        </p:tgtEl>
                                        <p:attrNameLst>
                                          <p:attrName>style.visibility</p:attrName>
                                        </p:attrNameLst>
                                      </p:cBhvr>
                                      <p:to>
                                        <p:strVal val="visible"/>
                                      </p:to>
                                    </p:set>
                                    <p:animEffect filter="wipe(left)" transition="in">
                                      <p:cBhvr>
                                        <p:cTn id="12" dur="1500"/>
                                        <p:tgtEl>
                                          <p:spTgt spid="2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10">
                                            <p:txEl>
                                              <p:pRg st="3" end="3"/>
                                            </p:txEl>
                                          </p:spTgt>
                                        </p:tgtEl>
                                        <p:attrNameLst>
                                          <p:attrName>style.visibility</p:attrName>
                                        </p:attrNameLst>
                                      </p:cBhvr>
                                      <p:to>
                                        <p:strVal val="visible"/>
                                      </p:to>
                                    </p:set>
                                    <p:animEffect filter="wipe(left)" transition="in">
                                      <p:cBhvr>
                                        <p:cTn id="17" dur="1500"/>
                                        <p:tgtEl>
                                          <p:spTgt spid="21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0"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