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3" name="Shape 183"/>
          <p:cNvSpPr/>
          <p:nvPr>
            <p:ph type="sldImg"/>
          </p:nvPr>
        </p:nvSpPr>
        <p:spPr>
          <a:xfrm>
            <a:off x="1143000" y="685800"/>
            <a:ext cx="4572000" cy="3429000"/>
          </a:xfrm>
          <a:prstGeom prst="rect">
            <a:avLst/>
          </a:prstGeom>
        </p:spPr>
        <p:txBody>
          <a:bodyPr/>
          <a:lstStyle/>
          <a:p>
            <a:pPr/>
          </a:p>
        </p:txBody>
      </p:sp>
      <p:sp>
        <p:nvSpPr>
          <p:cNvPr id="184" name="Shape 18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Title Text"/>
          <p:cNvSpPr txBox="1"/>
          <p:nvPr>
            <p:ph type="title"/>
          </p:nvPr>
        </p:nvSpPr>
        <p:spPr>
          <a:xfrm>
            <a:off x="4119562" y="535781"/>
            <a:ext cx="16144876" cy="2143126"/>
          </a:xfrm>
          <a:prstGeom prst="rect">
            <a:avLst/>
          </a:prstGeom>
        </p:spPr>
        <p:txBody>
          <a:bodyPr lIns="71437" tIns="71437" rIns="71437" bIns="71437"/>
          <a:lstStyle>
            <a:lvl1pPr defTabSz="821531">
              <a:defRPr cap="none" sz="10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1pPr>
          </a:lstStyle>
          <a:p>
            <a:pPr/>
            <a:r>
              <a:t>Title Text</a:t>
            </a:r>
          </a:p>
        </p:txBody>
      </p:sp>
      <p:sp>
        <p:nvSpPr>
          <p:cNvPr id="136" name="Body Level One…"/>
          <p:cNvSpPr txBox="1"/>
          <p:nvPr>
            <p:ph type="body" sz="half" idx="1"/>
          </p:nvPr>
        </p:nvSpPr>
        <p:spPr>
          <a:xfrm>
            <a:off x="4119562" y="3893343"/>
            <a:ext cx="16144876" cy="8036720"/>
          </a:xfrm>
          <a:prstGeom prst="rect">
            <a:avLst/>
          </a:prstGeom>
        </p:spPr>
        <p:txBody>
          <a:bodyPr lIns="71437" tIns="71437" rIns="71437" bIns="71437"/>
          <a:lstStyle>
            <a:lvl1pPr marL="736600" indent="-736600" defTabSz="821531">
              <a:spcBef>
                <a:spcPts val="5900"/>
              </a:spcBef>
              <a:buSzPct val="30000"/>
              <a:buBlip>
                <a:blip r:embed="rId3"/>
              </a:buBlip>
              <a:defRPr sz="5800">
                <a:solidFill>
                  <a:srgbClr val="6C6963"/>
                </a:solidFill>
                <a:latin typeface="Baskerville"/>
                <a:ea typeface="Baskerville"/>
                <a:cs typeface="Baskerville"/>
                <a:sym typeface="Baskerville"/>
              </a:defRPr>
            </a:lvl1pPr>
            <a:lvl2pPr marL="1270000" indent="-736600" defTabSz="821531">
              <a:spcBef>
                <a:spcPts val="5900"/>
              </a:spcBef>
              <a:buSzPct val="30000"/>
              <a:buBlip>
                <a:blip r:embed="rId3"/>
              </a:buBlip>
              <a:defRPr sz="5800">
                <a:solidFill>
                  <a:srgbClr val="6C6963"/>
                </a:solidFill>
                <a:latin typeface="Baskerville"/>
                <a:ea typeface="Baskerville"/>
                <a:cs typeface="Baskerville"/>
                <a:sym typeface="Baskerville"/>
              </a:defRPr>
            </a:lvl2pPr>
            <a:lvl3pPr marL="1803400" indent="-736600" defTabSz="821531">
              <a:spcBef>
                <a:spcPts val="5900"/>
              </a:spcBef>
              <a:buSzPct val="30000"/>
              <a:buBlip>
                <a:blip r:embed="rId3"/>
              </a:buBlip>
              <a:defRPr sz="5800">
                <a:solidFill>
                  <a:srgbClr val="6C6963"/>
                </a:solidFill>
                <a:latin typeface="Baskerville"/>
                <a:ea typeface="Baskerville"/>
                <a:cs typeface="Baskerville"/>
                <a:sym typeface="Baskerville"/>
              </a:defRPr>
            </a:lvl3pPr>
            <a:lvl4pPr indent="-736600" defTabSz="821531">
              <a:spcBef>
                <a:spcPts val="5900"/>
              </a:spcBef>
              <a:buSzPct val="30000"/>
              <a:buBlip>
                <a:blip r:embed="rId3"/>
              </a:buBlip>
              <a:defRPr sz="5800">
                <a:solidFill>
                  <a:srgbClr val="6C6963"/>
                </a:solidFill>
                <a:latin typeface="Baskerville"/>
                <a:ea typeface="Baskerville"/>
                <a:cs typeface="Baskerville"/>
                <a:sym typeface="Baskerville"/>
              </a:defRPr>
            </a:lvl4pPr>
            <a:lvl5pPr marL="2870200" indent="-736600" defTabSz="821531">
              <a:spcBef>
                <a:spcPts val="5900"/>
              </a:spcBef>
              <a:buSzPct val="30000"/>
              <a:buBlip>
                <a:blip r:embed="rId3"/>
              </a:buBlip>
              <a:defRPr sz="5800">
                <a:solidFill>
                  <a:srgbClr val="6C6963"/>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952882" y="12680156"/>
            <a:ext cx="460376" cy="498476"/>
          </a:xfrm>
          <a:prstGeom prst="rect">
            <a:avLst/>
          </a:prstGeom>
        </p:spPr>
        <p:txBody>
          <a:bodyPr lIns="71437" tIns="71437" rIns="71437" bIns="71437" anchor="t">
            <a:normAutofit fontScale="100000" lnSpcReduction="0"/>
          </a:bodyPr>
          <a:lstStyle>
            <a:lvl1pPr defTabSz="821531">
              <a:defRPr>
                <a:solidFill>
                  <a:srgbClr val="6C6963"/>
                </a:solidFill>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3">
            <a:extLst/>
          </a:blip>
          <a:stretch>
            <a:fillRect/>
          </a:stretch>
        </p:blipFill>
        <p:spPr>
          <a:xfrm flipH="1">
            <a:off x="3050323" y="1744"/>
            <a:ext cx="18283355" cy="13712513"/>
          </a:xfrm>
          <a:prstGeom prst="rect">
            <a:avLst/>
          </a:prstGeom>
          <a:ln w="12700">
            <a:miter lim="400000"/>
          </a:ln>
        </p:spPr>
      </p:pic>
      <p:sp>
        <p:nvSpPr>
          <p:cNvPr id="145" name="Title Text"/>
          <p:cNvSpPr txBox="1"/>
          <p:nvPr>
            <p:ph type="title"/>
          </p:nvPr>
        </p:nvSpPr>
        <p:spPr>
          <a:xfrm>
            <a:off x="4333875" y="446484"/>
            <a:ext cx="15716250" cy="2500313"/>
          </a:xfrm>
          <a:prstGeom prst="rect">
            <a:avLst/>
          </a:prstGeom>
          <a:effectLst>
            <a:outerShdw sx="100000" sy="100000" kx="0" ky="0" algn="b" rotWithShape="0" blurRad="266700" dist="0" dir="5400000">
              <a:srgbClr val="000000"/>
            </a:outerShdw>
          </a:effectLst>
        </p:spPr>
        <p:txBody>
          <a:bodyPr lIns="71437" tIns="71437" rIns="71437" bIns="71437"/>
          <a:lstStyle>
            <a:lvl1pPr defTabSz="821531">
              <a:defRPr cap="none" sz="80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Title Text</a:t>
            </a:r>
          </a:p>
        </p:txBody>
      </p:sp>
      <p:sp>
        <p:nvSpPr>
          <p:cNvPr id="146" name="Slide Number"/>
          <p:cNvSpPr txBox="1"/>
          <p:nvPr>
            <p:ph type="sldNum" sz="quarter" idx="2"/>
          </p:nvPr>
        </p:nvSpPr>
        <p:spPr>
          <a:xfrm>
            <a:off x="11952882" y="12823031"/>
            <a:ext cx="460376" cy="498476"/>
          </a:xfrm>
          <a:prstGeom prst="rect">
            <a:avLst/>
          </a:prstGeom>
        </p:spPr>
        <p:txBody>
          <a:bodyPr lIns="71437" tIns="71437" rIns="71437" bIns="71437" anchor="t"/>
          <a:lstStyle>
            <a:lvl1pPr defTabSz="821531">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3" name="green_background.png" descr="green_background.png"/>
          <p:cNvPicPr>
            <a:picLocks noChangeAspect="0"/>
          </p:cNvPicPr>
          <p:nvPr/>
        </p:nvPicPr>
        <p:blipFill>
          <a:blip r:embed="rId3">
            <a:extLst/>
          </a:blip>
          <a:stretch>
            <a:fillRect/>
          </a:stretch>
        </p:blipFill>
        <p:spPr>
          <a:xfrm>
            <a:off x="3055255" y="-26790"/>
            <a:ext cx="18341579" cy="13769580"/>
          </a:xfrm>
          <a:prstGeom prst="rect">
            <a:avLst/>
          </a:prstGeom>
          <a:ln w="12700">
            <a:miter lim="400000"/>
          </a:ln>
        </p:spPr>
      </p:pic>
      <p:sp>
        <p:nvSpPr>
          <p:cNvPr id="154" name="Slide Number"/>
          <p:cNvSpPr txBox="1"/>
          <p:nvPr>
            <p:ph type="sldNum" sz="quarter" idx="2"/>
          </p:nvPr>
        </p:nvSpPr>
        <p:spPr>
          <a:xfrm>
            <a:off x="11935813" y="13108781"/>
            <a:ext cx="494513" cy="528651"/>
          </a:xfrm>
          <a:prstGeom prst="rect">
            <a:avLst/>
          </a:prstGeom>
        </p:spPr>
        <p:txBody>
          <a:bodyPr lIns="71437" tIns="71437" rIns="71437" bIns="71437" anchor="t"/>
          <a:lstStyle>
            <a:lvl1pPr defTabSz="821531">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Image"/>
          <p:cNvSpPr/>
          <p:nvPr>
            <p:ph type="pic" idx="21"/>
          </p:nvPr>
        </p:nvSpPr>
        <p:spPr>
          <a:xfrm>
            <a:off x="1851421" y="-17860"/>
            <a:ext cx="20671594" cy="13787439"/>
          </a:xfrm>
          <a:prstGeom prst="rect">
            <a:avLst/>
          </a:prstGeom>
        </p:spPr>
        <p:txBody>
          <a:bodyPr lIns="91439" tIns="45719" rIns="91439" bIns="45719" anchor="t">
            <a:noAutofit/>
          </a:bodyPr>
          <a:lstStyle/>
          <a:p>
            <a:pPr/>
          </a:p>
        </p:txBody>
      </p:sp>
      <p:sp>
        <p:nvSpPr>
          <p:cNvPr id="162" name="Slide Number"/>
          <p:cNvSpPr txBox="1"/>
          <p:nvPr>
            <p:ph type="sldNum" sz="quarter" idx="2"/>
          </p:nvPr>
        </p:nvSpPr>
        <p:spPr>
          <a:xfrm>
            <a:off x="11952882" y="12680156"/>
            <a:ext cx="460376" cy="498476"/>
          </a:xfrm>
          <a:prstGeom prst="rect">
            <a:avLst/>
          </a:prstGeom>
        </p:spPr>
        <p:txBody>
          <a:bodyPr lIns="71437" tIns="71437" rIns="71437" bIns="71437" anchor="t">
            <a:normAutofit fontScale="100000" lnSpcReduction="0"/>
          </a:bodyPr>
          <a:lstStyle>
            <a:lvl1pPr defTabSz="821531">
              <a:defRPr>
                <a:solidFill>
                  <a:srgbClr val="6C6963"/>
                </a:solidFill>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70"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7"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9.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10.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11.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png"/><Relationship Id="rId4"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3.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4.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5.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tif"/><Relationship Id="rId3" Type="http://schemas.openxmlformats.org/officeDocument/2006/relationships/hyperlink" Target="http://www.alexanderchurchofchrist.com" TargetMode="External"/><Relationship Id="rId4" Type="http://schemas.openxmlformats.org/officeDocument/2006/relationships/image" Target="../media/image3.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4.png"/><Relationship Id="rId4"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image" Target="../media/image6.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Front view of a red Ducati motorcycle against a black background" descr="Front view of a red Ducati motorcycle against a black background"/>
          <p:cNvPicPr>
            <a:picLocks noChangeAspect="1"/>
          </p:cNvPicPr>
          <p:nvPr>
            <p:ph type="pic" idx="21"/>
          </p:nvPr>
        </p:nvPicPr>
        <p:blipFill>
          <a:blip r:embed="rId2">
            <a:extLst/>
          </a:blip>
          <a:srcRect l="1217" t="19927" r="1613" b="30439"/>
          <a:stretch>
            <a:fillRect/>
          </a:stretch>
        </p:blipFill>
        <p:spPr>
          <a:xfrm>
            <a:off x="-25360" y="12805"/>
            <a:ext cx="24434720" cy="13690389"/>
          </a:xfrm>
          <a:prstGeom prst="rect">
            <a:avLst/>
          </a:prstGeom>
        </p:spPr>
      </p:pic>
      <p:sp>
        <p:nvSpPr>
          <p:cNvPr id="187" name="(Ephesians 1:1-14)"/>
          <p:cNvSpPr txBox="1"/>
          <p:nvPr/>
        </p:nvSpPr>
        <p:spPr>
          <a:xfrm>
            <a:off x="15015590" y="12027490"/>
            <a:ext cx="9013851" cy="1439442"/>
          </a:xfrm>
          <a:prstGeom prst="rect">
            <a:avLst/>
          </a:prstGeom>
          <a:ln w="12700">
            <a:miter lim="400000"/>
          </a:ln>
          <a:effectLst>
            <a:outerShdw sx="100000" sy="100000" kx="0" ky="0" algn="b" rotWithShape="0" blurRad="88900" dist="88900" dir="2689080">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200">
                <a:solidFill>
                  <a:srgbClr val="FFFFFF"/>
                </a:solidFill>
                <a:effectLst>
                  <a:outerShdw sx="100000" sy="100000" kx="0" ky="0" algn="b" rotWithShape="0" blurRad="50800" dist="63500" dir="3748168">
                    <a:srgbClr val="000000"/>
                  </a:outerShdw>
                </a:effectLst>
                <a:latin typeface="Times New Roman"/>
                <a:ea typeface="Times New Roman"/>
                <a:cs typeface="Times New Roman"/>
                <a:sym typeface="Times New Roman"/>
              </a:defRPr>
            </a:lvl1pPr>
          </a:lstStyle>
          <a:p>
            <a:pPr/>
            <a:r>
              <a:t>(Ephesians 4:1-21)</a:t>
            </a:r>
          </a:p>
        </p:txBody>
      </p:sp>
      <p:grpSp>
        <p:nvGrpSpPr>
          <p:cNvPr id="190" name="Group"/>
          <p:cNvGrpSpPr/>
          <p:nvPr/>
        </p:nvGrpSpPr>
        <p:grpSpPr>
          <a:xfrm>
            <a:off x="-50053" y="5923832"/>
            <a:ext cx="24484106" cy="1868336"/>
            <a:chOff x="0" y="0"/>
            <a:chExt cx="24484105" cy="1868335"/>
          </a:xfrm>
        </p:grpSpPr>
        <p:sp>
          <p:nvSpPr>
            <p:cNvPr id="188"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89"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45" name="OUR DUTY IN VIEW OF THE GOSPEL (4:1)"/>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OUR DUTY IN VIEW OF THE GOSPEL (4:1)</a:t>
            </a:r>
          </a:p>
        </p:txBody>
      </p:sp>
      <p:sp>
        <p:nvSpPr>
          <p:cNvPr id="246" name="Text Box 8"/>
          <p:cNvSpPr txBox="1"/>
          <p:nvPr/>
        </p:nvSpPr>
        <p:spPr>
          <a:xfrm>
            <a:off x="647765" y="7922070"/>
            <a:ext cx="8213794" cy="54082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4:1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a:t>
            </a:r>
            <a:r>
              <a:t> I, therefore, the prisoner of the Lord, beseech you to walk worthy of the calling with which you were called,</a:t>
            </a:r>
          </a:p>
        </p:txBody>
      </p:sp>
      <p:sp>
        <p:nvSpPr>
          <p:cNvPr id="247" name="Paul was a prisoner at the time he wrote this letter (Eph. 3:1; 4:1; 6:20).…"/>
          <p:cNvSpPr txBox="1"/>
          <p:nvPr/>
        </p:nvSpPr>
        <p:spPr>
          <a:xfrm>
            <a:off x="9102741" y="3899704"/>
            <a:ext cx="15035440" cy="9266115"/>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100"/>
              </a:spcBef>
              <a:buSzPct val="60000"/>
              <a:buBlip>
                <a:blip r:embed="rId3"/>
              </a:buBlip>
              <a:defRPr sz="6100">
                <a:solidFill>
                  <a:srgbClr val="000000"/>
                </a:solidFill>
                <a:latin typeface="Century Gothic"/>
                <a:ea typeface="Century Gothic"/>
                <a:cs typeface="Century Gothic"/>
                <a:sym typeface="Century Gothic"/>
              </a:defRPr>
            </a:pPr>
            <a:r>
              <a:t>“</a:t>
            </a:r>
            <a:r>
              <a:rPr b="1"/>
              <a:t>I, therefore,</a:t>
            </a:r>
            <a:r>
              <a:t>” (οὖν) — logical link to prior theological argument.</a:t>
            </a:r>
          </a:p>
          <a:p>
            <a:pPr marL="1142999" indent="-1142999" defTabSz="821531">
              <a:lnSpc>
                <a:spcPct val="100000"/>
              </a:lnSpc>
              <a:spcBef>
                <a:spcPts val="2100"/>
              </a:spcBef>
              <a:buSzPct val="60000"/>
              <a:buBlip>
                <a:blip r:embed="rId3"/>
              </a:buBlip>
              <a:defRPr sz="6100">
                <a:solidFill>
                  <a:srgbClr val="000000"/>
                </a:solidFill>
                <a:latin typeface="Century Gothic"/>
                <a:ea typeface="Century Gothic"/>
                <a:cs typeface="Century Gothic"/>
                <a:sym typeface="Century Gothic"/>
              </a:defRPr>
            </a:pPr>
            <a:r>
              <a:t>“</a:t>
            </a:r>
            <a:r>
              <a:rPr b="1"/>
              <a:t>the prisoner of the Lord,</a:t>
            </a:r>
            <a:r>
              <a:t>” (ὁ͂ δὲ ἐγὼ δεσμώτης ᾿κυρίῳ) — Paul’s self‑designation: literal imprisonment </a:t>
            </a:r>
          </a:p>
          <a:p>
            <a:pPr marL="1142999" indent="-1142999" defTabSz="821531">
              <a:lnSpc>
                <a:spcPct val="100000"/>
              </a:lnSpc>
              <a:spcBef>
                <a:spcPts val="2100"/>
              </a:spcBef>
              <a:buSzPct val="60000"/>
              <a:buBlip>
                <a:blip r:embed="rId3"/>
              </a:buBlip>
              <a:defRPr sz="6100">
                <a:solidFill>
                  <a:srgbClr val="000000"/>
                </a:solidFill>
                <a:latin typeface="Century Gothic"/>
                <a:ea typeface="Century Gothic"/>
                <a:cs typeface="Century Gothic"/>
                <a:sym typeface="Century Gothic"/>
              </a:defRPr>
            </a:pPr>
            <a:r>
              <a:t>“</a:t>
            </a:r>
            <a:r>
              <a:rPr b="1"/>
              <a:t>beseech you</a:t>
            </a:r>
            <a:r>
              <a:t>” — urge/implore (παρακαλῶ) — hortatory, pastoral appeal; not merely commanding but persuasive. </a:t>
            </a:r>
          </a:p>
        </p:txBody>
      </p:sp>
      <p:grpSp>
        <p:nvGrpSpPr>
          <p:cNvPr id="250" name="Group"/>
          <p:cNvGrpSpPr/>
          <p:nvPr/>
        </p:nvGrpSpPr>
        <p:grpSpPr>
          <a:xfrm>
            <a:off x="-50053" y="138564"/>
            <a:ext cx="24484106" cy="1868336"/>
            <a:chOff x="0" y="0"/>
            <a:chExt cx="24484105" cy="1868335"/>
          </a:xfrm>
        </p:grpSpPr>
        <p:sp>
          <p:nvSpPr>
            <p:cNvPr id="248"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49"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7">
                                            <p:txEl>
                                              <p:pRg st="1" end="1"/>
                                            </p:txEl>
                                          </p:spTgt>
                                        </p:tgtEl>
                                        <p:attrNameLst>
                                          <p:attrName>style.visibility</p:attrName>
                                        </p:attrNameLst>
                                      </p:cBhvr>
                                      <p:to>
                                        <p:strVal val="visible"/>
                                      </p:to>
                                    </p:set>
                                    <p:animEffect filter="wipe(left)" transition="in">
                                      <p:cBhvr>
                                        <p:cTn id="7" dur="1500"/>
                                        <p:tgtEl>
                                          <p:spTgt spid="2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7">
                                            <p:txEl>
                                              <p:pRg st="2" end="2"/>
                                            </p:txEl>
                                          </p:spTgt>
                                        </p:tgtEl>
                                        <p:attrNameLst>
                                          <p:attrName>style.visibility</p:attrName>
                                        </p:attrNameLst>
                                      </p:cBhvr>
                                      <p:to>
                                        <p:strVal val="visible"/>
                                      </p:to>
                                    </p:set>
                                    <p:animEffect filter="wipe(left)" transition="in">
                                      <p:cBhvr>
                                        <p:cTn id="12" dur="1500"/>
                                        <p:tgtEl>
                                          <p:spTgt spid="24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53" name="OUR DUTY IN VIEW OF THE GOSPEL (4:1)"/>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OUR DUTY IN VIEW OF THE GOSPEL (4:1)</a:t>
            </a:r>
          </a:p>
        </p:txBody>
      </p:sp>
      <p:sp>
        <p:nvSpPr>
          <p:cNvPr id="254" name="Text Box 8"/>
          <p:cNvSpPr txBox="1"/>
          <p:nvPr/>
        </p:nvSpPr>
        <p:spPr>
          <a:xfrm>
            <a:off x="647765" y="7922070"/>
            <a:ext cx="8213794" cy="54082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4:1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a:t>
            </a:r>
            <a:r>
              <a:t> I, therefore, the prisoner of the Lord, beseech you to walk worthy of the calling with which you were called,</a:t>
            </a:r>
          </a:p>
        </p:txBody>
      </p:sp>
      <p:sp>
        <p:nvSpPr>
          <p:cNvPr id="255" name="Paul was a prisoner at the time he wrote this letter (Eph. 3:1; 4:1; 6:20).…"/>
          <p:cNvSpPr txBox="1"/>
          <p:nvPr/>
        </p:nvSpPr>
        <p:spPr>
          <a:xfrm>
            <a:off x="9102741" y="3798104"/>
            <a:ext cx="15035440" cy="9848157"/>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to walk</a:t>
            </a:r>
            <a:r>
              <a:t>” (περιπατεῖν) — metaphor for conduct/life‑style (cf. Eph 2:2; 5:2); continuous aspect. </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worthy of the calling</a:t>
            </a:r>
            <a:r>
              <a:t>” (ἄξιαv τῆς κλήσεως) — worthiness implies conduct congruent with the dignity and demands of the gospel. </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with which you were called</a:t>
            </a:r>
            <a:r>
              <a:t>” (ἐφʼ ἥν ἐκλήθητε) — The gospel is the means / links identity and duty.</a:t>
            </a:r>
          </a:p>
        </p:txBody>
      </p:sp>
      <p:grpSp>
        <p:nvGrpSpPr>
          <p:cNvPr id="258" name="Group"/>
          <p:cNvGrpSpPr/>
          <p:nvPr/>
        </p:nvGrpSpPr>
        <p:grpSpPr>
          <a:xfrm>
            <a:off x="-50053" y="138564"/>
            <a:ext cx="24484106" cy="1868336"/>
            <a:chOff x="0" y="0"/>
            <a:chExt cx="24484105" cy="1868335"/>
          </a:xfrm>
        </p:grpSpPr>
        <p:sp>
          <p:nvSpPr>
            <p:cNvPr id="256"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57"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5">
                                            <p:txEl>
                                              <p:pRg st="1" end="1"/>
                                            </p:txEl>
                                          </p:spTgt>
                                        </p:tgtEl>
                                        <p:attrNameLst>
                                          <p:attrName>style.visibility</p:attrName>
                                        </p:attrNameLst>
                                      </p:cBhvr>
                                      <p:to>
                                        <p:strVal val="visible"/>
                                      </p:to>
                                    </p:set>
                                    <p:animEffect filter="wipe(left)" transition="in">
                                      <p:cBhvr>
                                        <p:cTn id="7" dur="1500"/>
                                        <p:tgtEl>
                                          <p:spTgt spid="2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5">
                                            <p:txEl>
                                              <p:pRg st="2" end="2"/>
                                            </p:txEl>
                                          </p:spTgt>
                                        </p:tgtEl>
                                        <p:attrNameLst>
                                          <p:attrName>style.visibility</p:attrName>
                                        </p:attrNameLst>
                                      </p:cBhvr>
                                      <p:to>
                                        <p:strVal val="visible"/>
                                      </p:to>
                                    </p:set>
                                    <p:animEffect filter="wipe(left)" transition="in">
                                      <p:cBhvr>
                                        <p:cTn id="12" dur="1500"/>
                                        <p:tgtEl>
                                          <p:spTgt spid="2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61" name="OUR DUTY IN VIEW OF THE GOSPEL (4:1)"/>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OUR DUTY IN VIEW OF THE GOSPEL (4:1)</a:t>
            </a:r>
          </a:p>
        </p:txBody>
      </p:sp>
      <p:sp>
        <p:nvSpPr>
          <p:cNvPr id="262" name="Paul was a prisoner at the time he wrote this letter (Eph. 3:1; 4:1; 6:20).…"/>
          <p:cNvSpPr txBox="1"/>
          <p:nvPr/>
        </p:nvSpPr>
        <p:spPr>
          <a:xfrm>
            <a:off x="9128025" y="3887934"/>
            <a:ext cx="15035439" cy="95154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700"/>
              </a:spcBef>
              <a:buSzPct val="60000"/>
              <a:buBlip>
                <a:blip r:embed="rId3"/>
              </a:buBlip>
              <a:defRPr sz="6000">
                <a:solidFill>
                  <a:srgbClr val="000000"/>
                </a:solidFill>
                <a:latin typeface="Century Gothic"/>
                <a:ea typeface="Century Gothic"/>
                <a:cs typeface="Century Gothic"/>
                <a:sym typeface="Century Gothic"/>
              </a:defRPr>
            </a:pPr>
            <a:r>
              <a:rPr b="1"/>
              <a:t>STANDARD</a:t>
            </a:r>
            <a:r>
              <a:t> — Called by means of the SAME GOSPEL / FAITH– 2 Thes 2:12,13; Gal 1:6-9; Jude 1:3</a:t>
            </a:r>
          </a:p>
          <a:p>
            <a:pPr marL="1142999" indent="-1142999" defTabSz="821531">
              <a:lnSpc>
                <a:spcPct val="100000"/>
              </a:lnSpc>
              <a:spcBef>
                <a:spcPts val="2700"/>
              </a:spcBef>
              <a:buSzPct val="60000"/>
              <a:buBlip>
                <a:blip r:embed="rId3"/>
              </a:buBlip>
              <a:defRPr sz="6000">
                <a:solidFill>
                  <a:srgbClr val="000000"/>
                </a:solidFill>
                <a:latin typeface="Century Gothic"/>
                <a:ea typeface="Century Gothic"/>
                <a:cs typeface="Century Gothic"/>
                <a:sym typeface="Century Gothic"/>
              </a:defRPr>
            </a:pPr>
            <a:r>
              <a:rPr b="1"/>
              <a:t>HOLINESS</a:t>
            </a:r>
            <a:r>
              <a:t> — The SAME holy calling of God in Christ Jesus (2 Tim 1:9) </a:t>
            </a:r>
          </a:p>
          <a:p>
            <a:pPr lvl="2" marL="1142999" indent="-1142999" defTabSz="821531">
              <a:lnSpc>
                <a:spcPct val="100000"/>
              </a:lnSpc>
              <a:spcBef>
                <a:spcPts val="2700"/>
              </a:spcBef>
              <a:buSzPct val="60000"/>
              <a:buBlip>
                <a:blip r:embed="rId3"/>
              </a:buBlip>
              <a:defRPr sz="6000">
                <a:solidFill>
                  <a:srgbClr val="000000"/>
                </a:solidFill>
                <a:latin typeface="Century Gothic"/>
                <a:ea typeface="Century Gothic"/>
                <a:cs typeface="Century Gothic"/>
                <a:sym typeface="Century Gothic"/>
              </a:defRPr>
            </a:pPr>
            <a:r>
              <a:rPr b="1"/>
              <a:t>SUBMISSION</a:t>
            </a:r>
            <a:r>
              <a:t> — Unto God’s kingdom &amp; glory – 1 Thes 2:12; Col. 1:13</a:t>
            </a:r>
          </a:p>
          <a:p>
            <a:pPr marL="1142999" indent="-1142999" defTabSz="821531">
              <a:lnSpc>
                <a:spcPct val="100000"/>
              </a:lnSpc>
              <a:spcBef>
                <a:spcPts val="2700"/>
              </a:spcBef>
              <a:buSzPct val="60000"/>
              <a:buBlip>
                <a:blip r:embed="rId3"/>
              </a:buBlip>
              <a:defRPr sz="6000">
                <a:solidFill>
                  <a:srgbClr val="000000"/>
                </a:solidFill>
                <a:latin typeface="Century Gothic"/>
                <a:ea typeface="Century Gothic"/>
                <a:cs typeface="Century Gothic"/>
                <a:sym typeface="Century Gothic"/>
              </a:defRPr>
            </a:pPr>
            <a:r>
              <a:rPr b="1"/>
              <a:t>DUTY</a:t>
            </a:r>
            <a:r>
              <a:t> — Out of darkness into God’s light (5:8; 1 Pet 2:9; 1 John 1:5-8)</a:t>
            </a:r>
          </a:p>
        </p:txBody>
      </p:sp>
      <p:grpSp>
        <p:nvGrpSpPr>
          <p:cNvPr id="265" name="Group"/>
          <p:cNvGrpSpPr/>
          <p:nvPr/>
        </p:nvGrpSpPr>
        <p:grpSpPr>
          <a:xfrm>
            <a:off x="-50053" y="138564"/>
            <a:ext cx="24484106" cy="1868336"/>
            <a:chOff x="0" y="0"/>
            <a:chExt cx="24484105" cy="1868335"/>
          </a:xfrm>
        </p:grpSpPr>
        <p:sp>
          <p:nvSpPr>
            <p:cNvPr id="26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4"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266" name="Our walk MUST correspond with our calling"/>
          <p:cNvSpPr txBox="1"/>
          <p:nvPr/>
        </p:nvSpPr>
        <p:spPr>
          <a:xfrm>
            <a:off x="888683" y="5018892"/>
            <a:ext cx="7731957" cy="765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1821656">
              <a:lnSpc>
                <a:spcPct val="100000"/>
              </a:lnSpc>
              <a:spcBef>
                <a:spcPts val="0"/>
              </a:spcBef>
              <a:buClr>
                <a:srgbClr val="FFFFFF"/>
              </a:buClr>
              <a:buFont typeface="Berlin Sans FB Demi Bold"/>
              <a:defRPr sz="9900">
                <a:solidFill>
                  <a:srgbClr val="11DBE3"/>
                </a:solidFill>
                <a:effectLst>
                  <a:outerShdw sx="100000" sy="100000" kx="0" ky="0" algn="b" rotWithShape="0" blurRad="76200" dist="50800" dir="2460148">
                    <a:srgbClr val="000000"/>
                  </a:outerShdw>
                </a:effectLst>
                <a:uFill>
                  <a:solidFill>
                    <a:srgbClr val="000000"/>
                  </a:solidFill>
                </a:uFill>
                <a:latin typeface="Helvetica"/>
                <a:ea typeface="Helvetica"/>
                <a:cs typeface="Helvetica"/>
                <a:sym typeface="Helvetica"/>
              </a:defRPr>
            </a:pPr>
            <a:r>
              <a:rPr b="1" spc="112">
                <a:uFill>
                  <a:solidFill>
                    <a:srgbClr val="FFFFFF"/>
                  </a:solidFill>
                </a:uFill>
              </a:rPr>
              <a:t>Our </a:t>
            </a:r>
            <a:r>
              <a:rPr b="1" spc="112">
                <a:solidFill>
                  <a:schemeClr val="accent3">
                    <a:hueOff val="198700"/>
                    <a:satOff val="21248"/>
                    <a:lumOff val="19305"/>
                  </a:schemeClr>
                </a:solidFill>
                <a:uFill>
                  <a:solidFill>
                    <a:srgbClr val="FFFFFF"/>
                  </a:solidFill>
                </a:uFill>
              </a:rPr>
              <a:t>walk</a:t>
            </a:r>
            <a:r>
              <a:rPr b="1" spc="112">
                <a:uFill>
                  <a:solidFill>
                    <a:srgbClr val="FFFFFF"/>
                  </a:solidFill>
                </a:uFill>
              </a:rPr>
              <a:t> MUST correspond with our </a:t>
            </a:r>
            <a:r>
              <a:rPr b="1" spc="112">
                <a:solidFill>
                  <a:schemeClr val="accent3">
                    <a:hueOff val="198700"/>
                    <a:satOff val="21248"/>
                    <a:lumOff val="19305"/>
                  </a:schemeClr>
                </a:solidFill>
                <a:uFill>
                  <a:solidFill>
                    <a:srgbClr val="FFFFFF"/>
                  </a:solidFill>
                </a:uFill>
              </a:rPr>
              <a:t>calling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2">
                                            <p:txEl>
                                              <p:pRg st="1" end="1"/>
                                            </p:txEl>
                                          </p:spTgt>
                                        </p:tgtEl>
                                        <p:attrNameLst>
                                          <p:attrName>style.visibility</p:attrName>
                                        </p:attrNameLst>
                                      </p:cBhvr>
                                      <p:to>
                                        <p:strVal val="visible"/>
                                      </p:to>
                                    </p:set>
                                    <p:animEffect filter="wipe(left)" transition="in">
                                      <p:cBhvr>
                                        <p:cTn id="7" dur="1500"/>
                                        <p:tgtEl>
                                          <p:spTgt spid="2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2">
                                            <p:txEl>
                                              <p:pRg st="2" end="2"/>
                                            </p:txEl>
                                          </p:spTgt>
                                        </p:tgtEl>
                                        <p:attrNameLst>
                                          <p:attrName>style.visibility</p:attrName>
                                        </p:attrNameLst>
                                      </p:cBhvr>
                                      <p:to>
                                        <p:strVal val="visible"/>
                                      </p:to>
                                    </p:set>
                                    <p:animEffect filter="wipe(left)" transition="in">
                                      <p:cBhvr>
                                        <p:cTn id="12" dur="1500"/>
                                        <p:tgtEl>
                                          <p:spTgt spid="2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2">
                                            <p:txEl>
                                              <p:pRg st="3" end="3"/>
                                            </p:txEl>
                                          </p:spTgt>
                                        </p:tgtEl>
                                        <p:attrNameLst>
                                          <p:attrName>style.visibility</p:attrName>
                                        </p:attrNameLst>
                                      </p:cBhvr>
                                      <p:to>
                                        <p:strVal val="visible"/>
                                      </p:to>
                                    </p:set>
                                    <p:animEffect filter="wipe(left)" transition="in">
                                      <p:cBhvr>
                                        <p:cTn id="17" dur="1500"/>
                                        <p:tgtEl>
                                          <p:spTgt spid="26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69" name="Corporate virtues that preserve unity (4:2)"/>
          <p:cNvSpPr txBox="1"/>
          <p:nvPr/>
        </p:nvSpPr>
        <p:spPr>
          <a:xfrm>
            <a:off x="-122391" y="2639819"/>
            <a:ext cx="24628783" cy="10795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6600">
                <a:solidFill>
                  <a:srgbClr val="FFFFFF"/>
                </a:solidFill>
                <a:latin typeface="Gill Sans"/>
                <a:ea typeface="Gill Sans"/>
                <a:cs typeface="Gill Sans"/>
                <a:sym typeface="Gill Sans"/>
              </a:defRPr>
            </a:pPr>
            <a:r>
              <a:rPr cap="all"/>
              <a:t>Corporate virtues that preserve unity</a:t>
            </a:r>
            <a:r>
              <a:t> (4:2)</a:t>
            </a:r>
          </a:p>
        </p:txBody>
      </p:sp>
      <p:sp>
        <p:nvSpPr>
          <p:cNvPr id="270" name="Text Box 8"/>
          <p:cNvSpPr txBox="1"/>
          <p:nvPr/>
        </p:nvSpPr>
        <p:spPr>
          <a:xfrm>
            <a:off x="647765" y="8604732"/>
            <a:ext cx="8213794" cy="45319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4:2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a:t>
            </a:r>
            <a:r>
              <a:t> with all lowliness and gentleness, with longsuffering, bearing with one another in love,</a:t>
            </a:r>
          </a:p>
        </p:txBody>
      </p:sp>
      <p:sp>
        <p:nvSpPr>
          <p:cNvPr id="271" name="Paul was a prisoner at the time he wrote this letter (Eph. 3:1; 4:1; 6:20).…"/>
          <p:cNvSpPr txBox="1"/>
          <p:nvPr/>
        </p:nvSpPr>
        <p:spPr>
          <a:xfrm>
            <a:off x="9102741" y="3798104"/>
            <a:ext cx="15035440" cy="97186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with all lowliness</a:t>
            </a:r>
            <a:r>
              <a:t>” - ταπεινοφροσύνη (humility) — lowliness of mind; attitude of deference and self‑emptying. </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and gentleness</a:t>
            </a:r>
            <a:r>
              <a:t>” - πραΰτης (meekness) — power under control, non‑retaliatory demeanor. </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long-suffering</a:t>
            </a:r>
            <a:r>
              <a:t>” μακροθυμία — forbearance under provocation; patience, endurance. </a:t>
            </a:r>
          </a:p>
        </p:txBody>
      </p:sp>
      <p:grpSp>
        <p:nvGrpSpPr>
          <p:cNvPr id="274" name="Group"/>
          <p:cNvGrpSpPr/>
          <p:nvPr/>
        </p:nvGrpSpPr>
        <p:grpSpPr>
          <a:xfrm>
            <a:off x="-50053" y="138564"/>
            <a:ext cx="24484106" cy="1868336"/>
            <a:chOff x="0" y="0"/>
            <a:chExt cx="24484105" cy="1868335"/>
          </a:xfrm>
        </p:grpSpPr>
        <p:sp>
          <p:nvSpPr>
            <p:cNvPr id="272"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73"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wipe(left)" transition="in">
                                      <p:cBhvr>
                                        <p:cTn id="7" dur="1500"/>
                                        <p:tgtEl>
                                          <p:spTgt spid="2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1">
                                            <p:txEl>
                                              <p:pRg st="2" end="2"/>
                                            </p:txEl>
                                          </p:spTgt>
                                        </p:tgtEl>
                                        <p:attrNameLst>
                                          <p:attrName>style.visibility</p:attrName>
                                        </p:attrNameLst>
                                      </p:cBhvr>
                                      <p:to>
                                        <p:strVal val="visible"/>
                                      </p:to>
                                    </p:set>
                                    <p:animEffect filter="wipe(left)" transition="in">
                                      <p:cBhvr>
                                        <p:cTn id="12" dur="1500"/>
                                        <p:tgtEl>
                                          <p:spTgt spid="27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77" name="Text Box 8"/>
          <p:cNvSpPr txBox="1"/>
          <p:nvPr/>
        </p:nvSpPr>
        <p:spPr>
          <a:xfrm>
            <a:off x="647765" y="8604732"/>
            <a:ext cx="8213794" cy="45319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4:2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a:t>
            </a:r>
            <a:r>
              <a:t> with all lowliness and gentleness, with longsuffering, bearing with one another in love,</a:t>
            </a:r>
          </a:p>
        </p:txBody>
      </p:sp>
      <p:sp>
        <p:nvSpPr>
          <p:cNvPr id="278" name="Paul was a prisoner at the time he wrote this letter (Eph. 3:1; 4:1; 6:20).…"/>
          <p:cNvSpPr txBox="1"/>
          <p:nvPr/>
        </p:nvSpPr>
        <p:spPr>
          <a:xfrm>
            <a:off x="9102741" y="3798104"/>
            <a:ext cx="15035440" cy="9291354"/>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200"/>
              </a:spcBef>
              <a:buSzPct val="60000"/>
              <a:buBlip>
                <a:blip r:embed="rId3"/>
              </a:buBlip>
              <a:defRPr sz="6300">
                <a:solidFill>
                  <a:srgbClr val="000000"/>
                </a:solidFill>
                <a:latin typeface="Century Gothic"/>
                <a:ea typeface="Century Gothic"/>
                <a:cs typeface="Century Gothic"/>
                <a:sym typeface="Century Gothic"/>
              </a:defRPr>
            </a:pPr>
            <a:r>
              <a:t>“</a:t>
            </a:r>
            <a:r>
              <a:rPr b="1"/>
              <a:t>bearing with one another</a:t>
            </a:r>
            <a:r>
              <a:t>” —  ἀνεχόμενοι ἑαυτοῖς — present participle denoting mutual, ongoing tolerance; to endure patiently. </a:t>
            </a:r>
          </a:p>
          <a:p>
            <a:pPr marL="1142999" indent="-1142999" defTabSz="821531">
              <a:lnSpc>
                <a:spcPct val="100000"/>
              </a:lnSpc>
              <a:spcBef>
                <a:spcPts val="2200"/>
              </a:spcBef>
              <a:buSzPct val="60000"/>
              <a:buBlip>
                <a:blip r:embed="rId3"/>
              </a:buBlip>
              <a:defRPr sz="6300">
                <a:solidFill>
                  <a:srgbClr val="000000"/>
                </a:solidFill>
                <a:latin typeface="Century Gothic"/>
                <a:ea typeface="Century Gothic"/>
                <a:cs typeface="Century Gothic"/>
                <a:sym typeface="Century Gothic"/>
              </a:defRPr>
            </a:pPr>
            <a:r>
              <a:t>“</a:t>
            </a:r>
            <a:r>
              <a:rPr b="1"/>
              <a:t>in love</a:t>
            </a:r>
            <a:r>
              <a:t>,” ἐν ἀγάπῃ — agape, actively seeking that which is in the best interest of others, grounds for bearing. </a:t>
            </a:r>
          </a:p>
        </p:txBody>
      </p:sp>
      <p:grpSp>
        <p:nvGrpSpPr>
          <p:cNvPr id="281" name="Group"/>
          <p:cNvGrpSpPr/>
          <p:nvPr/>
        </p:nvGrpSpPr>
        <p:grpSpPr>
          <a:xfrm>
            <a:off x="-50053" y="138564"/>
            <a:ext cx="24484106" cy="1868336"/>
            <a:chOff x="0" y="0"/>
            <a:chExt cx="24484105" cy="1868335"/>
          </a:xfrm>
        </p:grpSpPr>
        <p:sp>
          <p:nvSpPr>
            <p:cNvPr id="27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80"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282" name="Corporate virtues that preserve unity (4:2)"/>
          <p:cNvSpPr txBox="1"/>
          <p:nvPr/>
        </p:nvSpPr>
        <p:spPr>
          <a:xfrm>
            <a:off x="-122391" y="2639819"/>
            <a:ext cx="24628783" cy="10795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6600">
                <a:solidFill>
                  <a:srgbClr val="FFFFFF"/>
                </a:solidFill>
                <a:latin typeface="Gill Sans"/>
                <a:ea typeface="Gill Sans"/>
                <a:cs typeface="Gill Sans"/>
                <a:sym typeface="Gill Sans"/>
              </a:defRPr>
            </a:pPr>
            <a:r>
              <a:rPr cap="all"/>
              <a:t>Corporate virtues that preserve unity</a:t>
            </a:r>
            <a:r>
              <a:t> (4:2)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8">
                                            <p:txEl>
                                              <p:pRg st="1" end="1"/>
                                            </p:txEl>
                                          </p:spTgt>
                                        </p:tgtEl>
                                        <p:attrNameLst>
                                          <p:attrName>style.visibility</p:attrName>
                                        </p:attrNameLst>
                                      </p:cBhvr>
                                      <p:to>
                                        <p:strVal val="visible"/>
                                      </p:to>
                                    </p:set>
                                    <p:animEffect filter="wipe(left)" transition="in">
                                      <p:cBhvr>
                                        <p:cTn id="7" dur="1500"/>
                                        <p:tgtEl>
                                          <p:spTgt spid="27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85" name="Text Box 8"/>
          <p:cNvSpPr txBox="1"/>
          <p:nvPr/>
        </p:nvSpPr>
        <p:spPr>
          <a:xfrm>
            <a:off x="647765" y="8604732"/>
            <a:ext cx="8213794" cy="45319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4:2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a:t>
            </a:r>
            <a:r>
              <a:t> with all lowliness and gentleness, with longsuffering, bearing with one another in love,</a:t>
            </a:r>
          </a:p>
        </p:txBody>
      </p:sp>
      <p:sp>
        <p:nvSpPr>
          <p:cNvPr id="286" name="Paul was a prisoner at the time he wrote this letter (Eph. 3:1; 4:1; 6:20).…"/>
          <p:cNvSpPr txBox="1"/>
          <p:nvPr/>
        </p:nvSpPr>
        <p:spPr>
          <a:xfrm>
            <a:off x="9102741" y="3798104"/>
            <a:ext cx="15035440" cy="98710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rPr b="1"/>
              <a:t>Lowliness</a:t>
            </a:r>
            <a:r>
              <a:t> – putting others above self – Phili 2:1-5; James 3:15-18</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rPr b="1"/>
              <a:t>Gentleness</a:t>
            </a:r>
            <a:r>
              <a:t> – strength under God’s control – Mat 5:5; Gal 6:1</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rPr b="1"/>
              <a:t>With longsuffering</a:t>
            </a:r>
            <a:r>
              <a:t>, - Self-restraint which does not hastily retaliate a wrong —Gal 5:22; Col 1:3:12</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rPr b="1"/>
              <a:t>Bearing with one another In love</a:t>
            </a:r>
            <a:r>
              <a:t> – Patient with others foibles, faults, and infirmities, because I love - 1 Cor 13:4</a:t>
            </a:r>
          </a:p>
        </p:txBody>
      </p:sp>
      <p:grpSp>
        <p:nvGrpSpPr>
          <p:cNvPr id="289" name="Group"/>
          <p:cNvGrpSpPr/>
          <p:nvPr/>
        </p:nvGrpSpPr>
        <p:grpSpPr>
          <a:xfrm>
            <a:off x="-50053" y="138564"/>
            <a:ext cx="24484106" cy="1868336"/>
            <a:chOff x="0" y="0"/>
            <a:chExt cx="24484105" cy="1868335"/>
          </a:xfrm>
        </p:grpSpPr>
        <p:sp>
          <p:nvSpPr>
            <p:cNvPr id="28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88"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290" name="Corporate virtues that preserve unity (4:2)"/>
          <p:cNvSpPr txBox="1"/>
          <p:nvPr/>
        </p:nvSpPr>
        <p:spPr>
          <a:xfrm>
            <a:off x="-122391" y="2639819"/>
            <a:ext cx="24628783" cy="10795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6600">
                <a:solidFill>
                  <a:srgbClr val="FFFFFF"/>
                </a:solidFill>
                <a:latin typeface="Gill Sans"/>
                <a:ea typeface="Gill Sans"/>
                <a:cs typeface="Gill Sans"/>
                <a:sym typeface="Gill Sans"/>
              </a:defRPr>
            </a:pPr>
            <a:r>
              <a:rPr cap="all"/>
              <a:t>Corporate virtues that preserve unity</a:t>
            </a:r>
            <a:r>
              <a:t> (4:2)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6">
                                            <p:txEl>
                                              <p:pRg st="1" end="1"/>
                                            </p:txEl>
                                          </p:spTgt>
                                        </p:tgtEl>
                                        <p:attrNameLst>
                                          <p:attrName>style.visibility</p:attrName>
                                        </p:attrNameLst>
                                      </p:cBhvr>
                                      <p:to>
                                        <p:strVal val="visible"/>
                                      </p:to>
                                    </p:set>
                                    <p:animEffect filter="wipe(left)" transition="in">
                                      <p:cBhvr>
                                        <p:cTn id="7" dur="1500"/>
                                        <p:tgtEl>
                                          <p:spTgt spid="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6">
                                            <p:txEl>
                                              <p:pRg st="2" end="2"/>
                                            </p:txEl>
                                          </p:spTgt>
                                        </p:tgtEl>
                                        <p:attrNameLst>
                                          <p:attrName>style.visibility</p:attrName>
                                        </p:attrNameLst>
                                      </p:cBhvr>
                                      <p:to>
                                        <p:strVal val="visible"/>
                                      </p:to>
                                    </p:set>
                                    <p:animEffect filter="wipe(left)" transition="in">
                                      <p:cBhvr>
                                        <p:cTn id="12" dur="1500"/>
                                        <p:tgtEl>
                                          <p:spTgt spid="2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6">
                                            <p:txEl>
                                              <p:pRg st="3" end="3"/>
                                            </p:txEl>
                                          </p:spTgt>
                                        </p:tgtEl>
                                        <p:attrNameLst>
                                          <p:attrName>style.visibility</p:attrName>
                                        </p:attrNameLst>
                                      </p:cBhvr>
                                      <p:to>
                                        <p:strVal val="visible"/>
                                      </p:to>
                                    </p:set>
                                    <p:animEffect filter="wipe(left)" transition="in">
                                      <p:cBhvr>
                                        <p:cTn id="17" dur="1500"/>
                                        <p:tgtEl>
                                          <p:spTgt spid="28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93" name="Text Box 8"/>
          <p:cNvSpPr txBox="1"/>
          <p:nvPr/>
        </p:nvSpPr>
        <p:spPr>
          <a:xfrm>
            <a:off x="647765" y="9540230"/>
            <a:ext cx="8213794" cy="36556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4:3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3</a:t>
            </a:r>
            <a:r>
              <a:t> endeavoring to keep the unity of the Spirit in the bond of peace.</a:t>
            </a:r>
          </a:p>
        </p:txBody>
      </p:sp>
      <p:sp>
        <p:nvSpPr>
          <p:cNvPr id="294" name="Paul was a prisoner at the time he wrote this letter (Eph. 3:1; 4:1; 6:20).…"/>
          <p:cNvSpPr txBox="1"/>
          <p:nvPr/>
        </p:nvSpPr>
        <p:spPr>
          <a:xfrm>
            <a:off x="9102741" y="3798104"/>
            <a:ext cx="15035440" cy="9861179"/>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endeavoring to keep</a:t>
            </a:r>
            <a:r>
              <a:t>” - ζηλῶτες— active, intentional effort to preserve unity; zeal as positive.  </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unity of the Spirit</a:t>
            </a:r>
            <a:r>
              <a:t>” — </a:t>
            </a:r>
            <a:r>
              <a:rPr>
                <a:latin typeface="Times Roman"/>
                <a:ea typeface="Times Roman"/>
                <a:cs typeface="Times Roman"/>
                <a:sym typeface="Times Roman"/>
              </a:rPr>
              <a:t>ἑνότητα τοῦ πνεύματος</a:t>
            </a:r>
            <a:r>
              <a:t> ties unity not to human organization but to the Spirit’s work; Spirit as source and sustainer.</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in the bond of peace</a:t>
            </a:r>
            <a:r>
              <a:t>” — ἐν τῷ συνδέσμῳ τῆς εἰρήνης — peace as social glue and fruit of Spirit.</a:t>
            </a:r>
          </a:p>
        </p:txBody>
      </p:sp>
      <p:grpSp>
        <p:nvGrpSpPr>
          <p:cNvPr id="297" name="Group"/>
          <p:cNvGrpSpPr/>
          <p:nvPr/>
        </p:nvGrpSpPr>
        <p:grpSpPr>
          <a:xfrm>
            <a:off x="-50053" y="138564"/>
            <a:ext cx="24484106" cy="1868336"/>
            <a:chOff x="0" y="0"/>
            <a:chExt cx="24484105" cy="1868335"/>
          </a:xfrm>
        </p:grpSpPr>
        <p:sp>
          <p:nvSpPr>
            <p:cNvPr id="29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96"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298" name="Mutuality, Ongoing Practice."/>
          <p:cNvSpPr/>
          <p:nvPr/>
        </p:nvSpPr>
        <p:spPr>
          <a:xfrm>
            <a:off x="476826" y="4177634"/>
            <a:ext cx="8555672" cy="2256364"/>
          </a:xfrm>
          <a:prstGeom prst="roundRect">
            <a:avLst>
              <a:gd name="adj" fmla="val 18794"/>
            </a:avLst>
          </a:prstGeom>
          <a:solidFill>
            <a:srgbClr val="FFFFFF">
              <a:alpha val="74958"/>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900">
                <a:solidFill>
                  <a:srgbClr val="005493"/>
                </a:solidFill>
                <a:latin typeface="Helvetica"/>
                <a:ea typeface="Helvetica"/>
                <a:cs typeface="Helvetica"/>
                <a:sym typeface="Helvetica"/>
              </a:defRPr>
            </a:lvl1pPr>
          </a:lstStyle>
          <a:p>
            <a:pPr/>
            <a:r>
              <a:t>Mutuality, Ongoing Practice.</a:t>
            </a:r>
          </a:p>
        </p:txBody>
      </p:sp>
      <p:sp>
        <p:nvSpPr>
          <p:cNvPr id="299" name="EFFORT REQUIRED TO MAINTAIN PEACE AND UNITY  (4:3)"/>
          <p:cNvSpPr txBox="1"/>
          <p:nvPr/>
        </p:nvSpPr>
        <p:spPr>
          <a:xfrm>
            <a:off x="-122391" y="2696969"/>
            <a:ext cx="24628783" cy="9652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5800">
                <a:solidFill>
                  <a:srgbClr val="FFFFFF"/>
                </a:solidFill>
                <a:latin typeface="Gill Sans"/>
                <a:ea typeface="Gill Sans"/>
                <a:cs typeface="Gill Sans"/>
                <a:sym typeface="Gill Sans"/>
              </a:defRPr>
            </a:pPr>
            <a:r>
              <a:rPr spc="65">
                <a:uFill>
                  <a:solidFill>
                    <a:srgbClr val="FFFFFF"/>
                  </a:solidFill>
                </a:uFill>
              </a:rPr>
              <a:t>EFFORT REQUIRED TO MAINTAIN PEACE AND UNITY </a:t>
            </a:r>
            <a:r>
              <a:t> (4:3)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wipe(left)" transition="in">
                                      <p:cBhvr>
                                        <p:cTn id="7" dur="15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4">
                                            <p:txEl>
                                              <p:pRg st="2" end="2"/>
                                            </p:txEl>
                                          </p:spTgt>
                                        </p:tgtEl>
                                        <p:attrNameLst>
                                          <p:attrName>style.visibility</p:attrName>
                                        </p:attrNameLst>
                                      </p:cBhvr>
                                      <p:to>
                                        <p:strVal val="visible"/>
                                      </p:to>
                                    </p:set>
                                    <p:animEffect filter="wipe(left)" transition="in">
                                      <p:cBhvr>
                                        <p:cTn id="12" dur="1500"/>
                                        <p:tgtEl>
                                          <p:spTgt spid="29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02" name="Text Box 8"/>
          <p:cNvSpPr txBox="1"/>
          <p:nvPr/>
        </p:nvSpPr>
        <p:spPr>
          <a:xfrm>
            <a:off x="647765" y="9540230"/>
            <a:ext cx="8213794" cy="36556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4:3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3</a:t>
            </a:r>
            <a:r>
              <a:t> endeavoring to keep the unity of the Spirit in the bond of peace.</a:t>
            </a:r>
          </a:p>
        </p:txBody>
      </p:sp>
      <p:grpSp>
        <p:nvGrpSpPr>
          <p:cNvPr id="305" name="Group"/>
          <p:cNvGrpSpPr/>
          <p:nvPr/>
        </p:nvGrpSpPr>
        <p:grpSpPr>
          <a:xfrm>
            <a:off x="-50053" y="138564"/>
            <a:ext cx="24484106" cy="1868336"/>
            <a:chOff x="0" y="0"/>
            <a:chExt cx="24484105" cy="1868335"/>
          </a:xfrm>
        </p:grpSpPr>
        <p:sp>
          <p:nvSpPr>
            <p:cNvPr id="30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04"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06" name="Mutuality, Ongoing Practice."/>
          <p:cNvSpPr/>
          <p:nvPr/>
        </p:nvSpPr>
        <p:spPr>
          <a:xfrm>
            <a:off x="476826" y="4177634"/>
            <a:ext cx="8555672" cy="2256364"/>
          </a:xfrm>
          <a:prstGeom prst="roundRect">
            <a:avLst>
              <a:gd name="adj" fmla="val 18794"/>
            </a:avLst>
          </a:prstGeom>
          <a:solidFill>
            <a:srgbClr val="FFFFFF">
              <a:alpha val="74958"/>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900">
                <a:solidFill>
                  <a:srgbClr val="005493"/>
                </a:solidFill>
                <a:latin typeface="Helvetica"/>
                <a:ea typeface="Helvetica"/>
                <a:cs typeface="Helvetica"/>
                <a:sym typeface="Helvetica"/>
              </a:defRPr>
            </a:lvl1pPr>
          </a:lstStyle>
          <a:p>
            <a:pPr/>
            <a:r>
              <a:t>Mutuality, Ongoing Practice.</a:t>
            </a:r>
          </a:p>
        </p:txBody>
      </p:sp>
      <p:sp>
        <p:nvSpPr>
          <p:cNvPr id="307" name="Our practice proceeds from our doctrinal beliefs.…"/>
          <p:cNvSpPr txBox="1"/>
          <p:nvPr/>
        </p:nvSpPr>
        <p:spPr>
          <a:xfrm>
            <a:off x="9578775" y="4174342"/>
            <a:ext cx="14563464" cy="93472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2200"/>
              </a:spcBef>
              <a:defRPr b="1" sz="6300">
                <a:solidFill>
                  <a:srgbClr val="FFFFFF"/>
                </a:solidFill>
                <a:latin typeface="Helvetica"/>
                <a:ea typeface="Helvetica"/>
                <a:cs typeface="Helvetica"/>
                <a:sym typeface="Helvetica"/>
              </a:defRPr>
            </a:pPr>
            <a:r>
              <a:t>Our </a:t>
            </a:r>
            <a:r>
              <a:rPr>
                <a:solidFill>
                  <a:schemeClr val="accent3">
                    <a:hueOff val="198700"/>
                    <a:satOff val="21248"/>
                    <a:lumOff val="19305"/>
                  </a:schemeClr>
                </a:solidFill>
              </a:rPr>
              <a:t>practice</a:t>
            </a:r>
            <a:r>
              <a:t> proceeds from our doctrinal beliefs. </a:t>
            </a:r>
          </a:p>
          <a:p>
            <a:pPr algn="ctr">
              <a:lnSpc>
                <a:spcPct val="100000"/>
              </a:lnSpc>
              <a:spcBef>
                <a:spcPts val="2200"/>
              </a:spcBef>
              <a:defRPr b="1" sz="6300">
                <a:solidFill>
                  <a:srgbClr val="FFFFFF"/>
                </a:solidFill>
                <a:latin typeface="Helvetica"/>
                <a:ea typeface="Helvetica"/>
                <a:cs typeface="Helvetica"/>
                <a:sym typeface="Helvetica"/>
              </a:defRPr>
            </a:pPr>
            <a:r>
              <a:t>Our </a:t>
            </a:r>
            <a:r>
              <a:rPr>
                <a:solidFill>
                  <a:srgbClr val="76D6FF"/>
                </a:solidFill>
              </a:rPr>
              <a:t>sentiments</a:t>
            </a:r>
            <a:r>
              <a:t>, </a:t>
            </a:r>
            <a:r>
              <a:rPr>
                <a:solidFill>
                  <a:srgbClr val="73FDFF"/>
                </a:solidFill>
              </a:rPr>
              <a:t>desires</a:t>
            </a:r>
            <a:r>
              <a:t>, </a:t>
            </a:r>
            <a:r>
              <a:rPr>
                <a:solidFill>
                  <a:srgbClr val="73FCD6"/>
                </a:solidFill>
              </a:rPr>
              <a:t>affections</a:t>
            </a:r>
            <a:r>
              <a:t>, and </a:t>
            </a:r>
            <a:r>
              <a:rPr>
                <a:solidFill>
                  <a:srgbClr val="73FA79"/>
                </a:solidFill>
              </a:rPr>
              <a:t>attitudes</a:t>
            </a:r>
            <a:r>
              <a:t> are based on the teachings of Christ revealed through the Spirit - the mind of Christ. </a:t>
            </a:r>
          </a:p>
          <a:p>
            <a:pPr algn="ctr">
              <a:lnSpc>
                <a:spcPct val="100000"/>
              </a:lnSpc>
              <a:spcBef>
                <a:spcPts val="2200"/>
              </a:spcBef>
              <a:defRPr b="1" sz="6300">
                <a:solidFill>
                  <a:srgbClr val="FFFFFF"/>
                </a:solidFill>
                <a:latin typeface="Helvetica"/>
                <a:ea typeface="Helvetica"/>
                <a:cs typeface="Helvetica"/>
                <a:sym typeface="Helvetica"/>
              </a:defRPr>
            </a:pPr>
            <a:r>
              <a:t>Our </a:t>
            </a:r>
            <a:r>
              <a:rPr>
                <a:solidFill>
                  <a:schemeClr val="accent4">
                    <a:hueOff val="141567"/>
                    <a:satOff val="12213"/>
                    <a:lumOff val="21573"/>
                  </a:schemeClr>
                </a:solidFill>
              </a:rPr>
              <a:t>DUTY</a:t>
            </a:r>
            <a:r>
              <a:t> is to maintain unity by  submitting to the </a:t>
            </a:r>
            <a:r>
              <a:rPr u="sng"/>
              <a:t>TRUTH</a:t>
            </a:r>
            <a:r>
              <a:t> </a:t>
            </a:r>
            <a:r>
              <a:rPr>
                <a:solidFill>
                  <a:schemeClr val="accent3">
                    <a:hueOff val="198700"/>
                    <a:satOff val="21248"/>
                    <a:lumOff val="19305"/>
                  </a:schemeClr>
                </a:solidFill>
              </a:rPr>
              <a:t>and</a:t>
            </a:r>
            <a:r>
              <a:t> developing the proper </a:t>
            </a:r>
            <a:r>
              <a:rPr u="sng"/>
              <a:t>ATTITUDES</a:t>
            </a:r>
            <a:r>
              <a:t>. </a:t>
            </a:r>
          </a:p>
        </p:txBody>
      </p:sp>
      <p:sp>
        <p:nvSpPr>
          <p:cNvPr id="308" name="EFFORT REQUIRED TO MAINTAIN PEACE AND UNITY  (4:3)"/>
          <p:cNvSpPr txBox="1"/>
          <p:nvPr/>
        </p:nvSpPr>
        <p:spPr>
          <a:xfrm>
            <a:off x="-122391" y="2696969"/>
            <a:ext cx="24628783" cy="9652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5800">
                <a:solidFill>
                  <a:srgbClr val="FFFFFF"/>
                </a:solidFill>
                <a:latin typeface="Gill Sans"/>
                <a:ea typeface="Gill Sans"/>
                <a:cs typeface="Gill Sans"/>
                <a:sym typeface="Gill Sans"/>
              </a:defRPr>
            </a:pPr>
            <a:r>
              <a:rPr spc="65">
                <a:uFill>
                  <a:solidFill>
                    <a:srgbClr val="FFFFFF"/>
                  </a:solidFill>
                </a:uFill>
              </a:rPr>
              <a:t>EFFORT REQUIRED TO MAINTAIN PEACE AND UNITY </a:t>
            </a:r>
            <a:r>
              <a:t> (4:3)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7">
                                            <p:txEl>
                                              <p:pRg st="1" end="1"/>
                                            </p:txEl>
                                          </p:spTgt>
                                        </p:tgtEl>
                                        <p:attrNameLst>
                                          <p:attrName>style.visibility</p:attrName>
                                        </p:attrNameLst>
                                      </p:cBhvr>
                                      <p:to>
                                        <p:strVal val="visible"/>
                                      </p:to>
                                    </p:set>
                                    <p:animEffect filter="dissolve" transition="in">
                                      <p:cBhvr>
                                        <p:cTn id="7" dur="1500"/>
                                        <p:tgtEl>
                                          <p:spTgt spid="3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307">
                                            <p:txEl>
                                              <p:pRg st="2" end="2"/>
                                            </p:txEl>
                                          </p:spTgt>
                                        </p:tgtEl>
                                        <p:attrNameLst>
                                          <p:attrName>style.visibility</p:attrName>
                                        </p:attrNameLst>
                                      </p:cBhvr>
                                      <p:to>
                                        <p:strVal val="visible"/>
                                      </p:to>
                                    </p:set>
                                    <p:animEffect filter="dissolve" transition="in">
                                      <p:cBhvr>
                                        <p:cTn id="12" dur="1500"/>
                                        <p:tgtEl>
                                          <p:spTgt spid="3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grpSp>
        <p:nvGrpSpPr>
          <p:cNvPr id="313" name="Group"/>
          <p:cNvGrpSpPr/>
          <p:nvPr/>
        </p:nvGrpSpPr>
        <p:grpSpPr>
          <a:xfrm>
            <a:off x="-50053" y="138564"/>
            <a:ext cx="24484106" cy="1868336"/>
            <a:chOff x="0" y="0"/>
            <a:chExt cx="24484105" cy="1868335"/>
          </a:xfrm>
        </p:grpSpPr>
        <p:sp>
          <p:nvSpPr>
            <p:cNvPr id="31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12"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314" name="Layer.tiff" descr="Layer.tiff"/>
          <p:cNvPicPr>
            <a:picLocks noChangeAspect="1"/>
          </p:cNvPicPr>
          <p:nvPr/>
        </p:nvPicPr>
        <p:blipFill>
          <a:blip r:embed="rId4">
            <a:extLst/>
          </a:blip>
          <a:stretch>
            <a:fillRect/>
          </a:stretch>
        </p:blipFill>
        <p:spPr>
          <a:xfrm>
            <a:off x="639803" y="3746556"/>
            <a:ext cx="8663034" cy="9672836"/>
          </a:xfrm>
          <a:prstGeom prst="rect">
            <a:avLst/>
          </a:prstGeom>
          <a:ln w="12700">
            <a:miter lim="400000"/>
          </a:ln>
        </p:spPr>
      </p:pic>
      <p:sp>
        <p:nvSpPr>
          <p:cNvPr id="315" name="PEACE AND UNITY will not come naturally or easily – much effort is required - vs. 3…"/>
          <p:cNvSpPr/>
          <p:nvPr/>
        </p:nvSpPr>
        <p:spPr>
          <a:xfrm>
            <a:off x="16540205" y="3334604"/>
            <a:ext cx="7579681" cy="9208310"/>
          </a:xfrm>
          <a:prstGeom prst="roundRect">
            <a:avLst>
              <a:gd name="adj" fmla="val 5595"/>
            </a:avLst>
          </a:prstGeom>
          <a:solidFill>
            <a:schemeClr val="accent6">
              <a:hueOff val="-133706"/>
              <a:satOff val="8281"/>
              <a:lumOff val="-27269"/>
              <a:alpha val="3735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1821656">
              <a:lnSpc>
                <a:spcPct val="100000"/>
              </a:lnSpc>
              <a:spcBef>
                <a:spcPts val="0"/>
              </a:spcBef>
              <a:buClr>
                <a:srgbClr val="FFFFFF"/>
              </a:buClr>
              <a:buFont typeface="Berlin Sans FB Demi Bold"/>
              <a:defRPr sz="6600">
                <a:solidFill>
                  <a:srgbClr val="FFFFFF"/>
                </a:solidFill>
                <a:effectLst>
                  <a:outerShdw sx="100000" sy="100000" kx="0" ky="0" algn="b" rotWithShape="0" blurRad="76200" dist="50800" dir="2460148">
                    <a:srgbClr val="000000"/>
                  </a:outerShdw>
                </a:effectLst>
                <a:uFill>
                  <a:solidFill>
                    <a:srgbClr val="000000"/>
                  </a:solidFill>
                </a:uFill>
                <a:latin typeface="Helvetica"/>
                <a:ea typeface="Helvetica"/>
                <a:cs typeface="Helvetica"/>
                <a:sym typeface="Helvetica"/>
              </a:defRPr>
            </a:pPr>
            <a:r>
              <a:rPr b="1" spc="75">
                <a:solidFill>
                  <a:srgbClr val="76D6FF"/>
                </a:solidFill>
                <a:uFill>
                  <a:solidFill>
                    <a:srgbClr val="FFFFFF"/>
                  </a:solidFill>
                </a:uFill>
              </a:rPr>
              <a:t>PEACE</a:t>
            </a:r>
            <a:r>
              <a:rPr b="1" spc="75">
                <a:uFill>
                  <a:solidFill>
                    <a:srgbClr val="FFFFFF"/>
                  </a:solidFill>
                </a:uFill>
              </a:rPr>
              <a:t> AND </a:t>
            </a:r>
            <a:r>
              <a:rPr b="1" spc="75">
                <a:solidFill>
                  <a:srgbClr val="FFFC79"/>
                </a:solidFill>
                <a:uFill>
                  <a:solidFill>
                    <a:srgbClr val="FFFFFF"/>
                  </a:solidFill>
                </a:uFill>
              </a:rPr>
              <a:t>UNITY</a:t>
            </a:r>
            <a:r>
              <a:rPr b="1" spc="75">
                <a:uFill>
                  <a:solidFill>
                    <a:srgbClr val="FFFFFF"/>
                  </a:solidFill>
                </a:uFill>
              </a:rPr>
              <a:t> will not come naturally or easily – much effort is required - vs. 3</a:t>
            </a:r>
            <a:endParaRPr b="1" spc="75">
              <a:uFill>
                <a:solidFill>
                  <a:srgbClr val="FFFFFF"/>
                </a:solidFill>
              </a:uFill>
            </a:endParaRPr>
          </a:p>
          <a:p>
            <a:pPr algn="ctr" defTabSz="1821656">
              <a:lnSpc>
                <a:spcPct val="100000"/>
              </a:lnSpc>
              <a:spcBef>
                <a:spcPts val="0"/>
              </a:spcBef>
              <a:buClr>
                <a:srgbClr val="FFFFFF"/>
              </a:buClr>
              <a:buFont typeface="Berlin Sans FB Demi Bold"/>
              <a:defRPr sz="6600">
                <a:solidFill>
                  <a:srgbClr val="FFFFFF"/>
                </a:solidFill>
                <a:effectLst>
                  <a:outerShdw sx="100000" sy="100000" kx="0" ky="0" algn="b" rotWithShape="0" blurRad="76200" dist="50800" dir="2460148">
                    <a:srgbClr val="000000"/>
                  </a:outerShdw>
                </a:effectLst>
                <a:uFill>
                  <a:solidFill>
                    <a:srgbClr val="000000"/>
                  </a:solidFill>
                </a:uFill>
                <a:latin typeface="Helvetica"/>
                <a:ea typeface="Helvetica"/>
                <a:cs typeface="Helvetica"/>
                <a:sym typeface="Helvetica"/>
              </a:defRPr>
            </a:pPr>
            <a:r>
              <a:rPr b="1" spc="75">
                <a:uFill>
                  <a:solidFill>
                    <a:srgbClr val="FFFFFF"/>
                  </a:solidFill>
                </a:uFill>
              </a:rPr>
              <a:t>2 Pet 1:5-10</a:t>
            </a:r>
          </a:p>
        </p:txBody>
      </p:sp>
      <p:sp>
        <p:nvSpPr>
          <p:cNvPr id="316" name="Text Box 8"/>
          <p:cNvSpPr txBox="1"/>
          <p:nvPr/>
        </p:nvSpPr>
        <p:spPr>
          <a:xfrm>
            <a:off x="1606734" y="2157375"/>
            <a:ext cx="21170532" cy="10267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3</a:t>
            </a:r>
            <a:r>
              <a:t> endeavoring to keep the unity of the Spirit in the bond of peace.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grpSp>
        <p:nvGrpSpPr>
          <p:cNvPr id="321" name="Group"/>
          <p:cNvGrpSpPr/>
          <p:nvPr/>
        </p:nvGrpSpPr>
        <p:grpSpPr>
          <a:xfrm>
            <a:off x="-50053" y="138564"/>
            <a:ext cx="24484106" cy="1868336"/>
            <a:chOff x="0" y="0"/>
            <a:chExt cx="24484105" cy="1868335"/>
          </a:xfrm>
        </p:grpSpPr>
        <p:sp>
          <p:nvSpPr>
            <p:cNvPr id="31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20"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322" name="Layer.tiff" descr="Layer.tiff"/>
          <p:cNvPicPr>
            <a:picLocks noChangeAspect="1"/>
          </p:cNvPicPr>
          <p:nvPr/>
        </p:nvPicPr>
        <p:blipFill>
          <a:blip r:embed="rId4">
            <a:extLst/>
          </a:blip>
          <a:stretch>
            <a:fillRect/>
          </a:stretch>
        </p:blipFill>
        <p:spPr>
          <a:xfrm>
            <a:off x="454778" y="5097895"/>
            <a:ext cx="10232761" cy="7970150"/>
          </a:xfrm>
          <a:prstGeom prst="rect">
            <a:avLst/>
          </a:prstGeom>
          <a:ln w="12700">
            <a:miter lim="400000"/>
          </a:ln>
        </p:spPr>
      </p:pic>
      <p:sp>
        <p:nvSpPr>
          <p:cNvPr id="323" name="PEACE AND UNITY will not come naturally or easily – much effort is required - vs. 3…"/>
          <p:cNvSpPr/>
          <p:nvPr/>
        </p:nvSpPr>
        <p:spPr>
          <a:xfrm>
            <a:off x="16540205" y="3334604"/>
            <a:ext cx="7579681" cy="9208310"/>
          </a:xfrm>
          <a:prstGeom prst="roundRect">
            <a:avLst>
              <a:gd name="adj" fmla="val 5595"/>
            </a:avLst>
          </a:prstGeom>
          <a:solidFill>
            <a:schemeClr val="accent6">
              <a:hueOff val="-133706"/>
              <a:satOff val="8281"/>
              <a:lumOff val="-27269"/>
              <a:alpha val="3735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1821656">
              <a:lnSpc>
                <a:spcPct val="100000"/>
              </a:lnSpc>
              <a:spcBef>
                <a:spcPts val="0"/>
              </a:spcBef>
              <a:buClr>
                <a:srgbClr val="FFFFFF"/>
              </a:buClr>
              <a:buFont typeface="Berlin Sans FB Demi Bold"/>
              <a:defRPr sz="6600">
                <a:solidFill>
                  <a:srgbClr val="FFFFFF"/>
                </a:solidFill>
                <a:effectLst>
                  <a:outerShdw sx="100000" sy="100000" kx="0" ky="0" algn="b" rotWithShape="0" blurRad="76200" dist="50800" dir="2460148">
                    <a:srgbClr val="000000"/>
                  </a:outerShdw>
                </a:effectLst>
                <a:uFill>
                  <a:solidFill>
                    <a:srgbClr val="000000"/>
                  </a:solidFill>
                </a:uFill>
                <a:latin typeface="Helvetica"/>
                <a:ea typeface="Helvetica"/>
                <a:cs typeface="Helvetica"/>
                <a:sym typeface="Helvetica"/>
              </a:defRPr>
            </a:pPr>
            <a:r>
              <a:rPr b="1" spc="75">
                <a:solidFill>
                  <a:srgbClr val="76D6FF"/>
                </a:solidFill>
                <a:uFill>
                  <a:solidFill>
                    <a:srgbClr val="FFFFFF"/>
                  </a:solidFill>
                </a:uFill>
              </a:rPr>
              <a:t>PEACE</a:t>
            </a:r>
            <a:r>
              <a:rPr b="1" spc="75">
                <a:uFill>
                  <a:solidFill>
                    <a:srgbClr val="FFFFFF"/>
                  </a:solidFill>
                </a:uFill>
              </a:rPr>
              <a:t> AND </a:t>
            </a:r>
            <a:r>
              <a:rPr b="1" spc="75">
                <a:solidFill>
                  <a:srgbClr val="FFFC79"/>
                </a:solidFill>
                <a:uFill>
                  <a:solidFill>
                    <a:srgbClr val="FFFFFF"/>
                  </a:solidFill>
                </a:uFill>
              </a:rPr>
              <a:t>UNITY</a:t>
            </a:r>
            <a:r>
              <a:rPr b="1" spc="75">
                <a:uFill>
                  <a:solidFill>
                    <a:srgbClr val="FFFFFF"/>
                  </a:solidFill>
                </a:uFill>
              </a:rPr>
              <a:t> will not come naturally or easily – much effort is required - vs. 3</a:t>
            </a:r>
            <a:endParaRPr b="1" spc="75">
              <a:uFill>
                <a:solidFill>
                  <a:srgbClr val="FFFFFF"/>
                </a:solidFill>
              </a:uFill>
            </a:endParaRPr>
          </a:p>
          <a:p>
            <a:pPr algn="ctr" defTabSz="1821656">
              <a:lnSpc>
                <a:spcPct val="100000"/>
              </a:lnSpc>
              <a:spcBef>
                <a:spcPts val="0"/>
              </a:spcBef>
              <a:buClr>
                <a:srgbClr val="FFFFFF"/>
              </a:buClr>
              <a:buFont typeface="Berlin Sans FB Demi Bold"/>
              <a:defRPr sz="6600">
                <a:solidFill>
                  <a:srgbClr val="FFFFFF"/>
                </a:solidFill>
                <a:effectLst>
                  <a:outerShdw sx="100000" sy="100000" kx="0" ky="0" algn="b" rotWithShape="0" blurRad="76200" dist="50800" dir="2460148">
                    <a:srgbClr val="000000"/>
                  </a:outerShdw>
                </a:effectLst>
                <a:uFill>
                  <a:solidFill>
                    <a:srgbClr val="000000"/>
                  </a:solidFill>
                </a:uFill>
                <a:latin typeface="Helvetica"/>
                <a:ea typeface="Helvetica"/>
                <a:cs typeface="Helvetica"/>
                <a:sym typeface="Helvetica"/>
              </a:defRPr>
            </a:pPr>
            <a:r>
              <a:rPr b="1" spc="75">
                <a:uFill>
                  <a:solidFill>
                    <a:srgbClr val="FFFFFF"/>
                  </a:solidFill>
                </a:uFill>
              </a:rPr>
              <a:t>2 Pet 1:5-10</a:t>
            </a:r>
          </a:p>
        </p:txBody>
      </p:sp>
      <p:sp>
        <p:nvSpPr>
          <p:cNvPr id="324" name="Text Box 8"/>
          <p:cNvSpPr txBox="1"/>
          <p:nvPr/>
        </p:nvSpPr>
        <p:spPr>
          <a:xfrm>
            <a:off x="1606734" y="2157375"/>
            <a:ext cx="21170532" cy="10267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3</a:t>
            </a:r>
            <a:r>
              <a:t> endeavoring to keep the unity of the Spirit in the bond of peace.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92"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sp>
        <p:nvSpPr>
          <p:cNvPr id="193" name="All spiritual blessings in Christ (1:3-16)…"/>
          <p:cNvSpPr txBox="1"/>
          <p:nvPr/>
        </p:nvSpPr>
        <p:spPr>
          <a:xfrm>
            <a:off x="423548" y="2398457"/>
            <a:ext cx="9639127" cy="11023601"/>
          </a:xfrm>
          <a:prstGeom prst="rect">
            <a:avLst/>
          </a:prstGeom>
          <a:solidFill>
            <a:schemeClr val="accent6">
              <a:satOff val="1848"/>
              <a:lumOff val="-15262"/>
              <a:alpha val="44645"/>
            </a:scheme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1371600" indent="-1143000" defTabSz="457200">
              <a:lnSpc>
                <a:spcPct val="100000"/>
              </a:lnSpc>
              <a:spcBef>
                <a:spcPts val="19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All spiritual blessings in Christ (1:3-16)  </a:t>
            </a:r>
          </a:p>
          <a:p>
            <a:pPr marL="1371600" indent="-1143000" defTabSz="457200">
              <a:lnSpc>
                <a:spcPct val="100000"/>
              </a:lnSpc>
              <a:spcBef>
                <a:spcPts val="19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Paul’s 1st prayer for them (1:17-23). </a:t>
            </a:r>
          </a:p>
          <a:p>
            <a:pPr marL="1371600" indent="-1143000" defTabSz="457200">
              <a:lnSpc>
                <a:spcPct val="100000"/>
              </a:lnSpc>
              <a:spcBef>
                <a:spcPts val="19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Saved By Grace Through Faith (2:1-10)  </a:t>
            </a:r>
          </a:p>
          <a:p>
            <a:pPr marL="1371600" indent="-1143000" defTabSz="457200">
              <a:lnSpc>
                <a:spcPct val="100000"/>
              </a:lnSpc>
              <a:spcBef>
                <a:spcPts val="19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Jew and Gentile constitute a new, unified people — the church — as God’s dwelling (2:11–22).</a:t>
            </a:r>
          </a:p>
        </p:txBody>
      </p:sp>
      <p:grpSp>
        <p:nvGrpSpPr>
          <p:cNvPr id="196" name="Group"/>
          <p:cNvGrpSpPr/>
          <p:nvPr/>
        </p:nvGrpSpPr>
        <p:grpSpPr>
          <a:xfrm>
            <a:off x="-50053" y="138564"/>
            <a:ext cx="24484106" cy="1868336"/>
            <a:chOff x="0" y="0"/>
            <a:chExt cx="24484105" cy="1868335"/>
          </a:xfrm>
        </p:grpSpPr>
        <p:sp>
          <p:nvSpPr>
            <p:cNvPr id="194"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95"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grpSp>
        <p:nvGrpSpPr>
          <p:cNvPr id="329" name="Group"/>
          <p:cNvGrpSpPr/>
          <p:nvPr/>
        </p:nvGrpSpPr>
        <p:grpSpPr>
          <a:xfrm>
            <a:off x="-50053" y="138564"/>
            <a:ext cx="24484106" cy="1868336"/>
            <a:chOff x="0" y="0"/>
            <a:chExt cx="24484105" cy="1868335"/>
          </a:xfrm>
        </p:grpSpPr>
        <p:sp>
          <p:nvSpPr>
            <p:cNvPr id="32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28"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30" name="PEACE AND UNITY will not come naturally or easily – much effort is required - vs. 3…"/>
          <p:cNvSpPr/>
          <p:nvPr/>
        </p:nvSpPr>
        <p:spPr>
          <a:xfrm>
            <a:off x="16540205" y="3334604"/>
            <a:ext cx="7579681" cy="9208310"/>
          </a:xfrm>
          <a:prstGeom prst="roundRect">
            <a:avLst>
              <a:gd name="adj" fmla="val 5595"/>
            </a:avLst>
          </a:prstGeom>
          <a:solidFill>
            <a:schemeClr val="accent6">
              <a:hueOff val="-133706"/>
              <a:satOff val="8281"/>
              <a:lumOff val="-27269"/>
              <a:alpha val="3735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1821656">
              <a:lnSpc>
                <a:spcPct val="100000"/>
              </a:lnSpc>
              <a:spcBef>
                <a:spcPts val="0"/>
              </a:spcBef>
              <a:buClr>
                <a:srgbClr val="FFFFFF"/>
              </a:buClr>
              <a:buFont typeface="Berlin Sans FB Demi Bold"/>
              <a:defRPr sz="6600">
                <a:solidFill>
                  <a:srgbClr val="FFFFFF"/>
                </a:solidFill>
                <a:effectLst>
                  <a:outerShdw sx="100000" sy="100000" kx="0" ky="0" algn="b" rotWithShape="0" blurRad="76200" dist="50800" dir="2460148">
                    <a:srgbClr val="000000"/>
                  </a:outerShdw>
                </a:effectLst>
                <a:uFill>
                  <a:solidFill>
                    <a:srgbClr val="000000"/>
                  </a:solidFill>
                </a:uFill>
                <a:latin typeface="Helvetica"/>
                <a:ea typeface="Helvetica"/>
                <a:cs typeface="Helvetica"/>
                <a:sym typeface="Helvetica"/>
              </a:defRPr>
            </a:pPr>
            <a:r>
              <a:rPr b="1" spc="75">
                <a:solidFill>
                  <a:srgbClr val="76D6FF"/>
                </a:solidFill>
                <a:uFill>
                  <a:solidFill>
                    <a:srgbClr val="FFFFFF"/>
                  </a:solidFill>
                </a:uFill>
              </a:rPr>
              <a:t>PEACE</a:t>
            </a:r>
            <a:r>
              <a:rPr b="1" spc="75">
                <a:uFill>
                  <a:solidFill>
                    <a:srgbClr val="FFFFFF"/>
                  </a:solidFill>
                </a:uFill>
              </a:rPr>
              <a:t> AND </a:t>
            </a:r>
            <a:r>
              <a:rPr b="1" spc="75">
                <a:solidFill>
                  <a:srgbClr val="FFFC79"/>
                </a:solidFill>
                <a:uFill>
                  <a:solidFill>
                    <a:srgbClr val="FFFFFF"/>
                  </a:solidFill>
                </a:uFill>
              </a:rPr>
              <a:t>UNITY</a:t>
            </a:r>
            <a:r>
              <a:rPr b="1" spc="75">
                <a:uFill>
                  <a:solidFill>
                    <a:srgbClr val="FFFFFF"/>
                  </a:solidFill>
                </a:uFill>
              </a:rPr>
              <a:t> will not come naturally or easily – much effort is required - vs. 3</a:t>
            </a:r>
            <a:endParaRPr b="1" spc="75">
              <a:uFill>
                <a:solidFill>
                  <a:srgbClr val="FFFFFF"/>
                </a:solidFill>
              </a:uFill>
            </a:endParaRPr>
          </a:p>
          <a:p>
            <a:pPr algn="ctr" defTabSz="1821656">
              <a:lnSpc>
                <a:spcPct val="100000"/>
              </a:lnSpc>
              <a:spcBef>
                <a:spcPts val="0"/>
              </a:spcBef>
              <a:buClr>
                <a:srgbClr val="FFFFFF"/>
              </a:buClr>
              <a:buFont typeface="Berlin Sans FB Demi Bold"/>
              <a:defRPr sz="6600">
                <a:solidFill>
                  <a:srgbClr val="FFFFFF"/>
                </a:solidFill>
                <a:effectLst>
                  <a:outerShdw sx="100000" sy="100000" kx="0" ky="0" algn="b" rotWithShape="0" blurRad="76200" dist="50800" dir="2460148">
                    <a:srgbClr val="000000"/>
                  </a:outerShdw>
                </a:effectLst>
                <a:uFill>
                  <a:solidFill>
                    <a:srgbClr val="000000"/>
                  </a:solidFill>
                </a:uFill>
                <a:latin typeface="Helvetica"/>
                <a:ea typeface="Helvetica"/>
                <a:cs typeface="Helvetica"/>
                <a:sym typeface="Helvetica"/>
              </a:defRPr>
            </a:pPr>
            <a:r>
              <a:rPr b="1" spc="75">
                <a:uFill>
                  <a:solidFill>
                    <a:srgbClr val="FFFFFF"/>
                  </a:solidFill>
                </a:uFill>
              </a:rPr>
              <a:t>2 Pet 1:5-10</a:t>
            </a:r>
          </a:p>
        </p:txBody>
      </p:sp>
      <p:pic>
        <p:nvPicPr>
          <p:cNvPr id="331" name="Layer.tiff" descr="Layer.tiff"/>
          <p:cNvPicPr>
            <a:picLocks noChangeAspect="1"/>
          </p:cNvPicPr>
          <p:nvPr/>
        </p:nvPicPr>
        <p:blipFill>
          <a:blip r:embed="rId4">
            <a:extLst/>
          </a:blip>
          <a:stretch>
            <a:fillRect/>
          </a:stretch>
        </p:blipFill>
        <p:spPr>
          <a:xfrm>
            <a:off x="50869" y="4376432"/>
            <a:ext cx="11993535" cy="8907401"/>
          </a:xfrm>
          <a:prstGeom prst="rect">
            <a:avLst/>
          </a:prstGeom>
          <a:ln w="12700">
            <a:miter lim="400000"/>
          </a:ln>
        </p:spPr>
      </p:pic>
      <p:sp>
        <p:nvSpPr>
          <p:cNvPr id="332" name="Text Box 8"/>
          <p:cNvSpPr txBox="1"/>
          <p:nvPr/>
        </p:nvSpPr>
        <p:spPr>
          <a:xfrm>
            <a:off x="1606734" y="2157375"/>
            <a:ext cx="21170532" cy="10267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3</a:t>
            </a:r>
            <a:r>
              <a:t> endeavoring to keep the unity of the Spirit in the bond of peace.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35" name="Text Box 8"/>
          <p:cNvSpPr txBox="1"/>
          <p:nvPr/>
        </p:nvSpPr>
        <p:spPr>
          <a:xfrm>
            <a:off x="647765" y="8807001"/>
            <a:ext cx="8213794" cy="45319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4:4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4</a:t>
            </a:r>
            <a:r>
              <a:t> </a:t>
            </a:r>
            <a:r>
              <a:rPr i="1"/>
              <a:t>There is</a:t>
            </a:r>
            <a:r>
              <a:t> one body and one Spirit, just as you were called in one hope of your calling;</a:t>
            </a:r>
          </a:p>
        </p:txBody>
      </p:sp>
      <p:sp>
        <p:nvSpPr>
          <p:cNvPr id="336" name="Paul was a prisoner at the time he wrote this letter (Eph. 3:1; 4:1; 6:20).…"/>
          <p:cNvSpPr txBox="1"/>
          <p:nvPr/>
        </p:nvSpPr>
        <p:spPr>
          <a:xfrm>
            <a:off x="9102741" y="3798104"/>
            <a:ext cx="15035440" cy="8873333"/>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a:solidFill>
                  <a:srgbClr val="000000"/>
                </a:solidFill>
                <a:latin typeface="Century Gothic"/>
                <a:ea typeface="Century Gothic"/>
                <a:cs typeface="Century Gothic"/>
                <a:sym typeface="Century Gothic"/>
              </a:defRPr>
            </a:pPr>
            <a:r>
              <a:t>“</a:t>
            </a:r>
            <a:r>
              <a:rPr b="1" i="1"/>
              <a:t>There is</a:t>
            </a:r>
            <a:r>
              <a:rPr b="1"/>
              <a:t> one body</a:t>
            </a:r>
            <a:r>
              <a:t>” — εἷς σῶμα, εἷς πνεῦμα — categorical unity: ecclesial unity (body = church) </a:t>
            </a:r>
          </a:p>
          <a:p>
            <a:pPr marL="1562099" indent="-1142999" defTabSz="821531">
              <a:lnSpc>
                <a:spcPct val="100000"/>
              </a:lnSpc>
              <a:spcBef>
                <a:spcPts val="3300"/>
              </a:spcBef>
              <a:buSzPct val="60000"/>
              <a:buBlip>
                <a:blip r:embed="rId4"/>
              </a:buBlip>
              <a:defRPr sz="6100">
                <a:solidFill>
                  <a:srgbClr val="000000"/>
                </a:solidFill>
                <a:latin typeface="Century Gothic"/>
                <a:ea typeface="Century Gothic"/>
                <a:cs typeface="Century Gothic"/>
                <a:sym typeface="Century Gothic"/>
              </a:defRPr>
            </a:pPr>
            <a:r>
              <a:t>Jesus built one (Mat. 16:16-18)</a:t>
            </a:r>
          </a:p>
          <a:p>
            <a:pPr marL="1562099" indent="-1142999" defTabSz="821531">
              <a:lnSpc>
                <a:spcPct val="100000"/>
              </a:lnSpc>
              <a:spcBef>
                <a:spcPts val="3300"/>
              </a:spcBef>
              <a:buSzPct val="60000"/>
              <a:buBlip>
                <a:blip r:embed="rId4"/>
              </a:buBlip>
              <a:defRPr sz="6100">
                <a:solidFill>
                  <a:srgbClr val="000000"/>
                </a:solidFill>
                <a:latin typeface="Century Gothic"/>
                <a:ea typeface="Century Gothic"/>
                <a:cs typeface="Century Gothic"/>
                <a:sym typeface="Century Gothic"/>
              </a:defRPr>
            </a:pPr>
            <a:r>
              <a:t>Jesus is the head over His church (Eph 1:22,23; 5:23)</a:t>
            </a:r>
          </a:p>
          <a:p>
            <a:pPr marL="1562099" indent="-1142999" defTabSz="821531">
              <a:lnSpc>
                <a:spcPct val="100000"/>
              </a:lnSpc>
              <a:spcBef>
                <a:spcPts val="3300"/>
              </a:spcBef>
              <a:buSzPct val="60000"/>
              <a:buBlip>
                <a:blip r:embed="rId4"/>
              </a:buBlip>
              <a:defRPr sz="6100">
                <a:solidFill>
                  <a:srgbClr val="000000"/>
                </a:solidFill>
                <a:latin typeface="Century Gothic"/>
                <a:ea typeface="Century Gothic"/>
                <a:cs typeface="Century Gothic"/>
                <a:sym typeface="Century Gothic"/>
              </a:defRPr>
            </a:pPr>
            <a:r>
              <a:t>The church is the saved, and Jesus its Savior (Acts 2:47, Eph. 5:23)</a:t>
            </a:r>
          </a:p>
        </p:txBody>
      </p:sp>
      <p:grpSp>
        <p:nvGrpSpPr>
          <p:cNvPr id="339" name="Group"/>
          <p:cNvGrpSpPr/>
          <p:nvPr/>
        </p:nvGrpSpPr>
        <p:grpSpPr>
          <a:xfrm>
            <a:off x="-50053" y="138564"/>
            <a:ext cx="24484106" cy="1868336"/>
            <a:chOff x="0" y="0"/>
            <a:chExt cx="24484105" cy="1868335"/>
          </a:xfrm>
        </p:grpSpPr>
        <p:sp>
          <p:nvSpPr>
            <p:cNvPr id="33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38" name="Image" descr="Image"/>
            <p:cNvPicPr>
              <a:picLocks noChangeAspect="1"/>
            </p:cNvPicPr>
            <p:nvPr/>
          </p:nvPicPr>
          <p:blipFill>
            <a:blip r:embed="rId5">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40" name="FOUNDATION OF UNITY IS THE TRUTH  (4:4-6)"/>
          <p:cNvSpPr txBox="1"/>
          <p:nvPr/>
        </p:nvSpPr>
        <p:spPr>
          <a:xfrm>
            <a:off x="-122391" y="2601719"/>
            <a:ext cx="24628783" cy="1155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7100">
                <a:solidFill>
                  <a:srgbClr val="FFFFFF"/>
                </a:solidFill>
                <a:latin typeface="Gill Sans"/>
                <a:ea typeface="Gill Sans"/>
                <a:cs typeface="Gill Sans"/>
                <a:sym typeface="Gill Sans"/>
              </a:defRPr>
            </a:pPr>
            <a:r>
              <a:t>FOUNDATION OF UNITY IS THE </a:t>
            </a:r>
            <a:r>
              <a:rPr spc="80">
                <a:uFill>
                  <a:solidFill>
                    <a:srgbClr val="FFFFFF"/>
                  </a:solidFill>
                </a:uFill>
              </a:rPr>
              <a:t>TRUTH </a:t>
            </a:r>
            <a:r>
              <a:t> (4:4-6)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6">
                                            <p:txEl>
                                              <p:pRg st="1" end="1"/>
                                            </p:txEl>
                                          </p:spTgt>
                                        </p:tgtEl>
                                        <p:attrNameLst>
                                          <p:attrName>style.visibility</p:attrName>
                                        </p:attrNameLst>
                                      </p:cBhvr>
                                      <p:to>
                                        <p:strVal val="visible"/>
                                      </p:to>
                                    </p:set>
                                    <p:animEffect filter="wipe(left)" transition="in">
                                      <p:cBhvr>
                                        <p:cTn id="7" dur="1500"/>
                                        <p:tgtEl>
                                          <p:spTgt spid="3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6">
                                            <p:txEl>
                                              <p:pRg st="2" end="2"/>
                                            </p:txEl>
                                          </p:spTgt>
                                        </p:tgtEl>
                                        <p:attrNameLst>
                                          <p:attrName>style.visibility</p:attrName>
                                        </p:attrNameLst>
                                      </p:cBhvr>
                                      <p:to>
                                        <p:strVal val="visible"/>
                                      </p:to>
                                    </p:set>
                                    <p:animEffect filter="wipe(left)" transition="in">
                                      <p:cBhvr>
                                        <p:cTn id="12" dur="1500"/>
                                        <p:tgtEl>
                                          <p:spTgt spid="3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6">
                                            <p:txEl>
                                              <p:pRg st="3" end="3"/>
                                            </p:txEl>
                                          </p:spTgt>
                                        </p:tgtEl>
                                        <p:attrNameLst>
                                          <p:attrName>style.visibility</p:attrName>
                                        </p:attrNameLst>
                                      </p:cBhvr>
                                      <p:to>
                                        <p:strVal val="visible"/>
                                      </p:to>
                                    </p:set>
                                    <p:animEffect filter="wipe(left)" transition="in">
                                      <p:cBhvr>
                                        <p:cTn id="17" dur="1500"/>
                                        <p:tgtEl>
                                          <p:spTgt spid="33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43" name="Text Box 8"/>
          <p:cNvSpPr txBox="1"/>
          <p:nvPr/>
        </p:nvSpPr>
        <p:spPr>
          <a:xfrm>
            <a:off x="647765" y="8807001"/>
            <a:ext cx="8213794" cy="45319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4:4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4</a:t>
            </a:r>
            <a:r>
              <a:t> </a:t>
            </a:r>
            <a:r>
              <a:rPr i="1"/>
              <a:t>There is</a:t>
            </a:r>
            <a:r>
              <a:t> one body and one Spirit, just as you were called in one hope of your calling;</a:t>
            </a:r>
          </a:p>
        </p:txBody>
      </p:sp>
      <p:sp>
        <p:nvSpPr>
          <p:cNvPr id="344" name="Paul was a prisoner at the time he wrote this letter (Eph. 3:1; 4:1; 6:20).…"/>
          <p:cNvSpPr txBox="1"/>
          <p:nvPr/>
        </p:nvSpPr>
        <p:spPr>
          <a:xfrm>
            <a:off x="9102741" y="4280704"/>
            <a:ext cx="15035440" cy="91344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and one Spirit</a:t>
            </a:r>
            <a:r>
              <a:t>” singularity of source and guide, (one source of spiritual life, and one revealer of all truth). </a:t>
            </a:r>
          </a:p>
          <a:p>
            <a:pPr marL="1562099" indent="-1142999" defTabSz="821531">
              <a:lnSpc>
                <a:spcPct val="100000"/>
              </a:lnSpc>
              <a:spcBef>
                <a:spcPts val="3300"/>
              </a:spcBef>
              <a:buSzPct val="60000"/>
              <a:buBlip>
                <a:blip r:embed="rId4"/>
              </a:buBlip>
              <a:defRPr sz="6100">
                <a:solidFill>
                  <a:srgbClr val="000000"/>
                </a:solidFill>
                <a:latin typeface="Century Gothic"/>
                <a:ea typeface="Century Gothic"/>
                <a:cs typeface="Century Gothic"/>
                <a:sym typeface="Century Gothic"/>
              </a:defRPr>
            </a:pPr>
            <a:r>
              <a:t>The Holy Spirit guided apostles into ALL truth (John 16:13; Eph 3:3-5)</a:t>
            </a:r>
          </a:p>
          <a:p>
            <a:pPr marL="1562099" indent="-1142999" defTabSz="821531">
              <a:lnSpc>
                <a:spcPct val="100000"/>
              </a:lnSpc>
              <a:spcBef>
                <a:spcPts val="3300"/>
              </a:spcBef>
              <a:buSzPct val="60000"/>
              <a:buBlip>
                <a:blip r:embed="rId4"/>
              </a:buBlip>
              <a:defRPr sz="6100">
                <a:solidFill>
                  <a:srgbClr val="000000"/>
                </a:solidFill>
                <a:latin typeface="Century Gothic"/>
                <a:ea typeface="Century Gothic"/>
                <a:cs typeface="Century Gothic"/>
                <a:sym typeface="Century Gothic"/>
              </a:defRPr>
            </a:pPr>
            <a:r>
              <a:t>The Holy Spirit uses the means of His instructions to regenerate, and sanctify the obedient (1 Cor. 12:13; John 3:5; Titus 3:5; Eph. 5:26)</a:t>
            </a:r>
          </a:p>
        </p:txBody>
      </p:sp>
      <p:grpSp>
        <p:nvGrpSpPr>
          <p:cNvPr id="347" name="Group"/>
          <p:cNvGrpSpPr/>
          <p:nvPr/>
        </p:nvGrpSpPr>
        <p:grpSpPr>
          <a:xfrm>
            <a:off x="-50053" y="138564"/>
            <a:ext cx="24484106" cy="1868336"/>
            <a:chOff x="0" y="0"/>
            <a:chExt cx="24484105" cy="1868335"/>
          </a:xfrm>
        </p:grpSpPr>
        <p:sp>
          <p:nvSpPr>
            <p:cNvPr id="34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46" name="Image" descr="Image"/>
            <p:cNvPicPr>
              <a:picLocks noChangeAspect="1"/>
            </p:cNvPicPr>
            <p:nvPr/>
          </p:nvPicPr>
          <p:blipFill>
            <a:blip r:embed="rId5">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48" name="FOUNDATION OF UNITY IS THE TRUTH  (4:4-6)"/>
          <p:cNvSpPr txBox="1"/>
          <p:nvPr/>
        </p:nvSpPr>
        <p:spPr>
          <a:xfrm>
            <a:off x="-122391" y="2601719"/>
            <a:ext cx="24628783" cy="1155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7100">
                <a:solidFill>
                  <a:srgbClr val="FFFFFF"/>
                </a:solidFill>
                <a:latin typeface="Gill Sans"/>
                <a:ea typeface="Gill Sans"/>
                <a:cs typeface="Gill Sans"/>
                <a:sym typeface="Gill Sans"/>
              </a:defRPr>
            </a:pPr>
            <a:r>
              <a:t>FOUNDATION OF UNITY IS THE </a:t>
            </a:r>
            <a:r>
              <a:rPr spc="80">
                <a:uFill>
                  <a:solidFill>
                    <a:srgbClr val="FFFFFF"/>
                  </a:solidFill>
                </a:uFill>
              </a:rPr>
              <a:t>TRUTH </a:t>
            </a:r>
            <a:r>
              <a:t> (4:4-6)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4">
                                            <p:txEl>
                                              <p:pRg st="1" end="1"/>
                                            </p:txEl>
                                          </p:spTgt>
                                        </p:tgtEl>
                                        <p:attrNameLst>
                                          <p:attrName>style.visibility</p:attrName>
                                        </p:attrNameLst>
                                      </p:cBhvr>
                                      <p:to>
                                        <p:strVal val="visible"/>
                                      </p:to>
                                    </p:set>
                                    <p:animEffect filter="wipe(left)" transition="in">
                                      <p:cBhvr>
                                        <p:cTn id="7" dur="1500"/>
                                        <p:tgtEl>
                                          <p:spTgt spid="3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4">
                                            <p:txEl>
                                              <p:pRg st="2" end="2"/>
                                            </p:txEl>
                                          </p:spTgt>
                                        </p:tgtEl>
                                        <p:attrNameLst>
                                          <p:attrName>style.visibility</p:attrName>
                                        </p:attrNameLst>
                                      </p:cBhvr>
                                      <p:to>
                                        <p:strVal val="visible"/>
                                      </p:to>
                                    </p:set>
                                    <p:animEffect filter="wipe(left)" transition="in">
                                      <p:cBhvr>
                                        <p:cTn id="12" dur="1500"/>
                                        <p:tgtEl>
                                          <p:spTgt spid="34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51" name="Text Box 8"/>
          <p:cNvSpPr txBox="1"/>
          <p:nvPr/>
        </p:nvSpPr>
        <p:spPr>
          <a:xfrm>
            <a:off x="647765" y="8807001"/>
            <a:ext cx="8213794" cy="45319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4:4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4</a:t>
            </a:r>
            <a:r>
              <a:t> </a:t>
            </a:r>
            <a:r>
              <a:rPr i="1"/>
              <a:t>There is</a:t>
            </a:r>
            <a:r>
              <a:t> one body and one Spirit, just as you were called in one hope of your calling;</a:t>
            </a:r>
          </a:p>
        </p:txBody>
      </p:sp>
      <p:sp>
        <p:nvSpPr>
          <p:cNvPr id="352" name="Paul was a prisoner at the time he wrote this letter (Eph. 3:1; 4:1; 6:20).…"/>
          <p:cNvSpPr txBox="1"/>
          <p:nvPr/>
        </p:nvSpPr>
        <p:spPr>
          <a:xfrm>
            <a:off x="9102741" y="3798104"/>
            <a:ext cx="15035440" cy="94773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a:t>
            </a:r>
            <a:r>
              <a:rPr b="1"/>
              <a:t>called in one hope of your calling</a:t>
            </a:r>
            <a:r>
              <a:t>” — calling to a shared eschatological expectation; shapes identity.</a:t>
            </a:r>
          </a:p>
          <a:p>
            <a:pPr marL="1562099" indent="-1142999" defTabSz="821531">
              <a:lnSpc>
                <a:spcPct val="100000"/>
              </a:lnSpc>
              <a:spcBef>
                <a:spcPts val="3300"/>
              </a:spcBef>
              <a:buSzPct val="60000"/>
              <a:buBlip>
                <a:blip r:embed="rId4"/>
              </a:buBlip>
              <a:defRPr sz="6000">
                <a:solidFill>
                  <a:srgbClr val="000000"/>
                </a:solidFill>
                <a:latin typeface="Century Gothic"/>
                <a:ea typeface="Century Gothic"/>
                <a:cs typeface="Century Gothic"/>
                <a:sym typeface="Century Gothic"/>
              </a:defRPr>
            </a:pPr>
            <a:r>
              <a:t>Our only hope is in Jesus, through the gospel (John 14:6; Acts 4:12; Rom. 1:16)</a:t>
            </a:r>
          </a:p>
          <a:p>
            <a:pPr marL="1562099" indent="-1142999" defTabSz="821531">
              <a:lnSpc>
                <a:spcPct val="100000"/>
              </a:lnSpc>
              <a:spcBef>
                <a:spcPts val="3300"/>
              </a:spcBef>
              <a:buSzPct val="60000"/>
              <a:buBlip>
                <a:blip r:embed="rId4"/>
              </a:buBlip>
              <a:defRPr sz="6000">
                <a:solidFill>
                  <a:srgbClr val="000000"/>
                </a:solidFill>
                <a:latin typeface="Century Gothic"/>
                <a:ea typeface="Century Gothic"/>
                <a:cs typeface="Century Gothic"/>
                <a:sym typeface="Century Gothic"/>
              </a:defRPr>
            </a:pPr>
            <a:r>
              <a:t>The Christian’s one hope is heaven (1 Thes 5:8; Acts 23:6; Col 1:5) </a:t>
            </a:r>
          </a:p>
          <a:p>
            <a:pPr marL="1562099" indent="-1142999" defTabSz="821531">
              <a:lnSpc>
                <a:spcPct val="100000"/>
              </a:lnSpc>
              <a:spcBef>
                <a:spcPts val="3300"/>
              </a:spcBef>
              <a:buSzPct val="60000"/>
              <a:buBlip>
                <a:blip r:embed="rId4"/>
              </a:buBlip>
              <a:defRPr sz="6000">
                <a:solidFill>
                  <a:srgbClr val="000000"/>
                </a:solidFill>
                <a:latin typeface="Century Gothic"/>
                <a:ea typeface="Century Gothic"/>
                <a:cs typeface="Century Gothic"/>
                <a:sym typeface="Century Gothic"/>
              </a:defRPr>
            </a:pPr>
            <a:r>
              <a:t>Our Hope affects our lives (1 Jn. 3:3)</a:t>
            </a:r>
          </a:p>
        </p:txBody>
      </p:sp>
      <p:grpSp>
        <p:nvGrpSpPr>
          <p:cNvPr id="355" name="Group"/>
          <p:cNvGrpSpPr/>
          <p:nvPr/>
        </p:nvGrpSpPr>
        <p:grpSpPr>
          <a:xfrm>
            <a:off x="-50053" y="138564"/>
            <a:ext cx="24484106" cy="1868336"/>
            <a:chOff x="0" y="0"/>
            <a:chExt cx="24484105" cy="1868335"/>
          </a:xfrm>
        </p:grpSpPr>
        <p:sp>
          <p:nvSpPr>
            <p:cNvPr id="35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54" name="Image" descr="Image"/>
            <p:cNvPicPr>
              <a:picLocks noChangeAspect="1"/>
            </p:cNvPicPr>
            <p:nvPr/>
          </p:nvPicPr>
          <p:blipFill>
            <a:blip r:embed="rId5">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56" name="FOUNDATION OF UNITY IS THE TRUTH  (4:4-6)"/>
          <p:cNvSpPr txBox="1"/>
          <p:nvPr/>
        </p:nvSpPr>
        <p:spPr>
          <a:xfrm>
            <a:off x="-122391" y="2601719"/>
            <a:ext cx="24628783" cy="1155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7100">
                <a:solidFill>
                  <a:srgbClr val="FFFFFF"/>
                </a:solidFill>
                <a:latin typeface="Gill Sans"/>
                <a:ea typeface="Gill Sans"/>
                <a:cs typeface="Gill Sans"/>
                <a:sym typeface="Gill Sans"/>
              </a:defRPr>
            </a:pPr>
            <a:r>
              <a:t>FOUNDATION OF UNITY IS THE </a:t>
            </a:r>
            <a:r>
              <a:rPr spc="80">
                <a:uFill>
                  <a:solidFill>
                    <a:srgbClr val="FFFFFF"/>
                  </a:solidFill>
                </a:uFill>
              </a:rPr>
              <a:t>TRUTH </a:t>
            </a:r>
            <a:r>
              <a:t> (4:4-6)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wipe(left)" transition="in">
                                      <p:cBhvr>
                                        <p:cTn id="7" dur="1500"/>
                                        <p:tgtEl>
                                          <p:spTgt spid="3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2">
                                            <p:txEl>
                                              <p:pRg st="2" end="2"/>
                                            </p:txEl>
                                          </p:spTgt>
                                        </p:tgtEl>
                                        <p:attrNameLst>
                                          <p:attrName>style.visibility</p:attrName>
                                        </p:attrNameLst>
                                      </p:cBhvr>
                                      <p:to>
                                        <p:strVal val="visible"/>
                                      </p:to>
                                    </p:set>
                                    <p:animEffect filter="wipe(left)" transition="in">
                                      <p:cBhvr>
                                        <p:cTn id="12" dur="1500"/>
                                        <p:tgtEl>
                                          <p:spTgt spid="3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2">
                                            <p:txEl>
                                              <p:pRg st="3" end="3"/>
                                            </p:txEl>
                                          </p:spTgt>
                                        </p:tgtEl>
                                        <p:attrNameLst>
                                          <p:attrName>style.visibility</p:attrName>
                                        </p:attrNameLst>
                                      </p:cBhvr>
                                      <p:to>
                                        <p:strVal val="visible"/>
                                      </p:to>
                                    </p:set>
                                    <p:animEffect filter="wipe(left)" transition="in">
                                      <p:cBhvr>
                                        <p:cTn id="17" dur="1500"/>
                                        <p:tgtEl>
                                          <p:spTgt spid="35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59" name="Text Box 8"/>
          <p:cNvSpPr txBox="1"/>
          <p:nvPr/>
        </p:nvSpPr>
        <p:spPr>
          <a:xfrm>
            <a:off x="647765" y="9995337"/>
            <a:ext cx="8213794" cy="27793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4:5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5</a:t>
            </a:r>
            <a:r>
              <a:t> one Lord, one faith, one baptism;</a:t>
            </a:r>
          </a:p>
        </p:txBody>
      </p:sp>
      <p:sp>
        <p:nvSpPr>
          <p:cNvPr id="360" name="Paul was a prisoner at the time he wrote this letter (Eph. 3:1; 4:1; 6:20).…"/>
          <p:cNvSpPr txBox="1"/>
          <p:nvPr/>
        </p:nvSpPr>
        <p:spPr>
          <a:xfrm>
            <a:off x="9102741" y="3949807"/>
            <a:ext cx="15035440" cy="9320325"/>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600"/>
              </a:spcBef>
              <a:buSzPct val="60000"/>
              <a:buBlip>
                <a:blip r:embed="rId3"/>
              </a:buBlip>
              <a:defRPr sz="6200">
                <a:solidFill>
                  <a:srgbClr val="000000"/>
                </a:solidFill>
                <a:latin typeface="Century Gothic"/>
                <a:ea typeface="Century Gothic"/>
                <a:cs typeface="Century Gothic"/>
                <a:sym typeface="Century Gothic"/>
              </a:defRPr>
            </a:pPr>
            <a:r>
              <a:t>“</a:t>
            </a:r>
            <a:r>
              <a:rPr b="1"/>
              <a:t>one Lord</a:t>
            </a:r>
            <a:r>
              <a:t>” — εἷς κύριος — Jesus as Lord (κυριος) — confession of Christ‑Lordship as unity locus. </a:t>
            </a:r>
          </a:p>
          <a:p>
            <a:pPr marL="1562099" indent="-1142999" defTabSz="821531">
              <a:lnSpc>
                <a:spcPct val="100000"/>
              </a:lnSpc>
              <a:spcBef>
                <a:spcPts val="1600"/>
              </a:spcBef>
              <a:buSzPct val="60000"/>
              <a:buBlip>
                <a:blip r:embed="rId4"/>
              </a:buBlip>
              <a:defRPr sz="6100">
                <a:solidFill>
                  <a:srgbClr val="000000"/>
                </a:solidFill>
                <a:latin typeface="Century Gothic"/>
                <a:ea typeface="Century Gothic"/>
                <a:cs typeface="Century Gothic"/>
                <a:sym typeface="Century Gothic"/>
              </a:defRPr>
            </a:pPr>
            <a:r>
              <a:t>Jesus has all authority (Mat. 28:18; Acts 4:12; John 12:48)</a:t>
            </a:r>
          </a:p>
          <a:p>
            <a:pPr marL="1562099" indent="-1142999" defTabSz="821531">
              <a:lnSpc>
                <a:spcPct val="100000"/>
              </a:lnSpc>
              <a:spcBef>
                <a:spcPts val="1600"/>
              </a:spcBef>
              <a:buSzPct val="60000"/>
              <a:buBlip>
                <a:blip r:embed="rId4"/>
              </a:buBlip>
              <a:defRPr sz="6100">
                <a:solidFill>
                  <a:srgbClr val="000000"/>
                </a:solidFill>
                <a:latin typeface="Century Gothic"/>
                <a:ea typeface="Century Gothic"/>
                <a:cs typeface="Century Gothic"/>
                <a:sym typeface="Century Gothic"/>
              </a:defRPr>
            </a:pPr>
            <a:r>
              <a:t>Jesus MUST be obeyed (Heb. 5:8,9; Luke 6:46; Mat. 7:21-23; John 15:10).</a:t>
            </a:r>
          </a:p>
          <a:p>
            <a:pPr marL="1562099" indent="-1142999" defTabSz="821531">
              <a:lnSpc>
                <a:spcPct val="100000"/>
              </a:lnSpc>
              <a:spcBef>
                <a:spcPts val="1600"/>
              </a:spcBef>
              <a:buSzPct val="60000"/>
              <a:buBlip>
                <a:blip r:embed="rId4"/>
              </a:buBlip>
              <a:defRPr sz="6100">
                <a:solidFill>
                  <a:srgbClr val="000000"/>
                </a:solidFill>
                <a:latin typeface="Century Gothic"/>
                <a:ea typeface="Century Gothic"/>
                <a:cs typeface="Century Gothic"/>
                <a:sym typeface="Century Gothic"/>
              </a:defRPr>
            </a:pPr>
            <a:r>
              <a:t>MUST confess His Lordship in word and deed (Rom. 10:9,10; Col. 3:17)</a:t>
            </a:r>
          </a:p>
        </p:txBody>
      </p:sp>
      <p:grpSp>
        <p:nvGrpSpPr>
          <p:cNvPr id="363" name="Group"/>
          <p:cNvGrpSpPr/>
          <p:nvPr/>
        </p:nvGrpSpPr>
        <p:grpSpPr>
          <a:xfrm>
            <a:off x="-50053" y="138564"/>
            <a:ext cx="24484106" cy="1868336"/>
            <a:chOff x="0" y="0"/>
            <a:chExt cx="24484105" cy="1868335"/>
          </a:xfrm>
        </p:grpSpPr>
        <p:sp>
          <p:nvSpPr>
            <p:cNvPr id="36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62" name="Image" descr="Image"/>
            <p:cNvPicPr>
              <a:picLocks noChangeAspect="1"/>
            </p:cNvPicPr>
            <p:nvPr/>
          </p:nvPicPr>
          <p:blipFill>
            <a:blip r:embed="rId5">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64" name="FOUNDATION OF UNITY IS THE TRUTH  (4:4-6)"/>
          <p:cNvSpPr txBox="1"/>
          <p:nvPr/>
        </p:nvSpPr>
        <p:spPr>
          <a:xfrm>
            <a:off x="-122391" y="2601719"/>
            <a:ext cx="24628783" cy="1155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7100">
                <a:solidFill>
                  <a:srgbClr val="FFFFFF"/>
                </a:solidFill>
                <a:latin typeface="Gill Sans"/>
                <a:ea typeface="Gill Sans"/>
                <a:cs typeface="Gill Sans"/>
                <a:sym typeface="Gill Sans"/>
              </a:defRPr>
            </a:pPr>
            <a:r>
              <a:t>FOUNDATION OF UNITY IS THE </a:t>
            </a:r>
            <a:r>
              <a:rPr spc="80">
                <a:uFill>
                  <a:solidFill>
                    <a:srgbClr val="FFFFFF"/>
                  </a:solidFill>
                </a:uFill>
              </a:rPr>
              <a:t>TRUTH </a:t>
            </a:r>
            <a:r>
              <a:t> (4:4-6)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wipe(left)" transition="in">
                                      <p:cBhvr>
                                        <p:cTn id="7" dur="1500"/>
                                        <p:tgtEl>
                                          <p:spTgt spid="3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0">
                                            <p:txEl>
                                              <p:pRg st="2" end="2"/>
                                            </p:txEl>
                                          </p:spTgt>
                                        </p:tgtEl>
                                        <p:attrNameLst>
                                          <p:attrName>style.visibility</p:attrName>
                                        </p:attrNameLst>
                                      </p:cBhvr>
                                      <p:to>
                                        <p:strVal val="visible"/>
                                      </p:to>
                                    </p:set>
                                    <p:animEffect filter="wipe(left)" transition="in">
                                      <p:cBhvr>
                                        <p:cTn id="12" dur="1500"/>
                                        <p:tgtEl>
                                          <p:spTgt spid="3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0">
                                            <p:txEl>
                                              <p:pRg st="3" end="3"/>
                                            </p:txEl>
                                          </p:spTgt>
                                        </p:tgtEl>
                                        <p:attrNameLst>
                                          <p:attrName>style.visibility</p:attrName>
                                        </p:attrNameLst>
                                      </p:cBhvr>
                                      <p:to>
                                        <p:strVal val="visible"/>
                                      </p:to>
                                    </p:set>
                                    <p:animEffect filter="wipe(left)" transition="in">
                                      <p:cBhvr>
                                        <p:cTn id="17" dur="1500"/>
                                        <p:tgtEl>
                                          <p:spTgt spid="36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6"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67" name="Text Box 8"/>
          <p:cNvSpPr txBox="1"/>
          <p:nvPr/>
        </p:nvSpPr>
        <p:spPr>
          <a:xfrm>
            <a:off x="647765" y="9995337"/>
            <a:ext cx="8213794" cy="27793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4:5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5</a:t>
            </a:r>
            <a:r>
              <a:t> one Lord, one faith, one baptism;</a:t>
            </a:r>
          </a:p>
        </p:txBody>
      </p:sp>
      <p:sp>
        <p:nvSpPr>
          <p:cNvPr id="368" name="Paul was a prisoner at the time he wrote this letter (Eph. 3:1; 4:1; 6:20).…"/>
          <p:cNvSpPr txBox="1"/>
          <p:nvPr/>
        </p:nvSpPr>
        <p:spPr>
          <a:xfrm>
            <a:off x="9102741" y="3949807"/>
            <a:ext cx="15035440" cy="9180625"/>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100"/>
              </a:spcBef>
              <a:buSzPct val="60000"/>
              <a:buBlip>
                <a:blip r:embed="rId3"/>
              </a:buBlip>
              <a:defRPr sz="6200">
                <a:solidFill>
                  <a:srgbClr val="000000"/>
                </a:solidFill>
                <a:latin typeface="Century Gothic"/>
                <a:ea typeface="Century Gothic"/>
                <a:cs typeface="Century Gothic"/>
                <a:sym typeface="Century Gothic"/>
              </a:defRPr>
            </a:pPr>
            <a:r>
              <a:t>“</a:t>
            </a:r>
            <a:r>
              <a:rPr b="1"/>
              <a:t>one faith</a:t>
            </a:r>
            <a:r>
              <a:t>” εἷς πίστις — one shared faith/creedal objective content - the gospel.</a:t>
            </a:r>
          </a:p>
          <a:p>
            <a:pPr marL="1562099" indent="-1142999" defTabSz="821531">
              <a:lnSpc>
                <a:spcPct val="100000"/>
              </a:lnSpc>
              <a:spcBef>
                <a:spcPts val="1600"/>
              </a:spcBef>
              <a:buSzPct val="60000"/>
              <a:buBlip>
                <a:blip r:embed="rId4"/>
              </a:buBlip>
              <a:defRPr sz="6100">
                <a:solidFill>
                  <a:srgbClr val="000000"/>
                </a:solidFill>
                <a:latin typeface="Century Gothic"/>
                <a:ea typeface="Century Gothic"/>
                <a:cs typeface="Century Gothic"/>
                <a:sym typeface="Century Gothic"/>
              </a:defRPr>
            </a:pPr>
            <a:r>
              <a:t>One body of truth to be believed, taught, practiced &amp; defended (2 Tim 1:13; Rom 10:8; Jude 3)</a:t>
            </a:r>
          </a:p>
          <a:p>
            <a:pPr marL="1562099" indent="-1142999" defTabSz="821531">
              <a:lnSpc>
                <a:spcPct val="100000"/>
              </a:lnSpc>
              <a:spcBef>
                <a:spcPts val="1600"/>
              </a:spcBef>
              <a:buSzPct val="60000"/>
              <a:buBlip>
                <a:blip r:embed="rId4"/>
              </a:buBlip>
              <a:defRPr sz="6100">
                <a:solidFill>
                  <a:srgbClr val="000000"/>
                </a:solidFill>
                <a:latin typeface="Century Gothic"/>
                <a:ea typeface="Century Gothic"/>
                <a:cs typeface="Century Gothic"/>
                <a:sym typeface="Century Gothic"/>
              </a:defRPr>
            </a:pPr>
            <a:r>
              <a:t>There is but one standard, and those who follow the same standard will be united (1 Co. 1:10).</a:t>
            </a:r>
          </a:p>
        </p:txBody>
      </p:sp>
      <p:grpSp>
        <p:nvGrpSpPr>
          <p:cNvPr id="371" name="Group"/>
          <p:cNvGrpSpPr/>
          <p:nvPr/>
        </p:nvGrpSpPr>
        <p:grpSpPr>
          <a:xfrm>
            <a:off x="-50053" y="138564"/>
            <a:ext cx="24484106" cy="1868336"/>
            <a:chOff x="0" y="0"/>
            <a:chExt cx="24484105" cy="1868335"/>
          </a:xfrm>
        </p:grpSpPr>
        <p:sp>
          <p:nvSpPr>
            <p:cNvPr id="36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70" name="Image" descr="Image"/>
            <p:cNvPicPr>
              <a:picLocks noChangeAspect="1"/>
            </p:cNvPicPr>
            <p:nvPr/>
          </p:nvPicPr>
          <p:blipFill>
            <a:blip r:embed="rId5">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72" name="FOUNDATION OF UNITY IS THE TRUTH  (4:4-6)"/>
          <p:cNvSpPr txBox="1"/>
          <p:nvPr/>
        </p:nvSpPr>
        <p:spPr>
          <a:xfrm>
            <a:off x="-122391" y="2601719"/>
            <a:ext cx="24628783" cy="1155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7100">
                <a:solidFill>
                  <a:srgbClr val="FFFFFF"/>
                </a:solidFill>
                <a:latin typeface="Gill Sans"/>
                <a:ea typeface="Gill Sans"/>
                <a:cs typeface="Gill Sans"/>
                <a:sym typeface="Gill Sans"/>
              </a:defRPr>
            </a:pPr>
            <a:r>
              <a:t>FOUNDATION OF UNITY IS THE </a:t>
            </a:r>
            <a:r>
              <a:rPr spc="80">
                <a:uFill>
                  <a:solidFill>
                    <a:srgbClr val="FFFFFF"/>
                  </a:solidFill>
                </a:uFill>
              </a:rPr>
              <a:t>TRUTH </a:t>
            </a:r>
            <a:r>
              <a:t> (4:4-6)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8">
                                            <p:txEl>
                                              <p:pRg st="1" end="1"/>
                                            </p:txEl>
                                          </p:spTgt>
                                        </p:tgtEl>
                                        <p:attrNameLst>
                                          <p:attrName>style.visibility</p:attrName>
                                        </p:attrNameLst>
                                      </p:cBhvr>
                                      <p:to>
                                        <p:strVal val="visible"/>
                                      </p:to>
                                    </p:set>
                                    <p:animEffect filter="wipe(left)" transition="in">
                                      <p:cBhvr>
                                        <p:cTn id="7" dur="1500"/>
                                        <p:tgtEl>
                                          <p:spTgt spid="3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8">
                                            <p:txEl>
                                              <p:pRg st="2" end="2"/>
                                            </p:txEl>
                                          </p:spTgt>
                                        </p:tgtEl>
                                        <p:attrNameLst>
                                          <p:attrName>style.visibility</p:attrName>
                                        </p:attrNameLst>
                                      </p:cBhvr>
                                      <p:to>
                                        <p:strVal val="visible"/>
                                      </p:to>
                                    </p:set>
                                    <p:animEffect filter="wipe(left)" transition="in">
                                      <p:cBhvr>
                                        <p:cTn id="12" dur="1500"/>
                                        <p:tgtEl>
                                          <p:spTgt spid="36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75" name="Text Box 8"/>
          <p:cNvSpPr txBox="1"/>
          <p:nvPr/>
        </p:nvSpPr>
        <p:spPr>
          <a:xfrm>
            <a:off x="647765" y="9995337"/>
            <a:ext cx="8213794" cy="27793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4:5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5</a:t>
            </a:r>
            <a:r>
              <a:t> one Lord, one faith, one baptism;</a:t>
            </a:r>
          </a:p>
        </p:txBody>
      </p:sp>
      <p:sp>
        <p:nvSpPr>
          <p:cNvPr id="376" name="Paul was a prisoner at the time he wrote this letter (Eph. 3:1; 4:1; 6:20).…"/>
          <p:cNvSpPr txBox="1"/>
          <p:nvPr/>
        </p:nvSpPr>
        <p:spPr>
          <a:xfrm>
            <a:off x="9102741" y="3949807"/>
            <a:ext cx="15035440" cy="9269525"/>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100"/>
              </a:spcBef>
              <a:buSzPct val="60000"/>
              <a:buBlip>
                <a:blip r:embed="rId3"/>
              </a:buBlip>
              <a:defRPr sz="6200">
                <a:solidFill>
                  <a:srgbClr val="000000"/>
                </a:solidFill>
                <a:latin typeface="Century Gothic"/>
                <a:ea typeface="Century Gothic"/>
                <a:cs typeface="Century Gothic"/>
                <a:sym typeface="Century Gothic"/>
              </a:defRPr>
            </a:pPr>
            <a:r>
              <a:t>“</a:t>
            </a:r>
            <a:r>
              <a:rPr b="1"/>
              <a:t>one baptism</a:t>
            </a:r>
            <a:r>
              <a:t>” εἷς βάπτισμα — baptism as unifying point of entry.</a:t>
            </a:r>
          </a:p>
          <a:p>
            <a:pPr marL="1562099" indent="-1142999" defTabSz="821531">
              <a:lnSpc>
                <a:spcPct val="100000"/>
              </a:lnSpc>
              <a:spcBef>
                <a:spcPts val="1600"/>
              </a:spcBef>
              <a:buSzPct val="60000"/>
              <a:buBlip>
                <a:blip r:embed="rId4"/>
              </a:buBlip>
              <a:defRPr sz="6000">
                <a:solidFill>
                  <a:srgbClr val="000000"/>
                </a:solidFill>
                <a:latin typeface="Century Gothic"/>
                <a:ea typeface="Century Gothic"/>
                <a:cs typeface="Century Gothic"/>
                <a:sym typeface="Century Gothic"/>
              </a:defRPr>
            </a:pPr>
            <a:r>
              <a:t>Commanded by Jesus &amp; the apostles (Mat. 28:19; Mark 16:16; Acts 2:38; 8:12-35-39; 10:48) </a:t>
            </a:r>
          </a:p>
          <a:p>
            <a:pPr marL="1562099" indent="-1142999" defTabSz="821531">
              <a:lnSpc>
                <a:spcPct val="100000"/>
              </a:lnSpc>
              <a:spcBef>
                <a:spcPts val="1600"/>
              </a:spcBef>
              <a:buSzPct val="60000"/>
              <a:buBlip>
                <a:blip r:embed="rId4"/>
              </a:buBlip>
              <a:defRPr sz="6000">
                <a:solidFill>
                  <a:srgbClr val="000000"/>
                </a:solidFill>
                <a:latin typeface="Century Gothic"/>
                <a:ea typeface="Century Gothic"/>
                <a:cs typeface="Century Gothic"/>
                <a:sym typeface="Century Gothic"/>
              </a:defRPr>
            </a:pPr>
            <a:r>
              <a:t>When God forgives our sins (Acts 2:38; Col. 2:12,13; 1 Pet. 3:21)</a:t>
            </a:r>
          </a:p>
          <a:p>
            <a:pPr marL="1562099" indent="-1142999" defTabSz="821531">
              <a:lnSpc>
                <a:spcPct val="100000"/>
              </a:lnSpc>
              <a:spcBef>
                <a:spcPts val="1600"/>
              </a:spcBef>
              <a:buSzPct val="60000"/>
              <a:buBlip>
                <a:blip r:embed="rId4"/>
              </a:buBlip>
              <a:defRPr sz="6000">
                <a:solidFill>
                  <a:srgbClr val="000000"/>
                </a:solidFill>
                <a:latin typeface="Century Gothic"/>
                <a:ea typeface="Century Gothic"/>
                <a:cs typeface="Century Gothic"/>
                <a:sym typeface="Century Gothic"/>
              </a:defRPr>
            </a:pPr>
            <a:r>
              <a:t>One enters the body of Christ (Rom 6:3,4; 1 Cor. 12:13; Gal. 3:26,27).</a:t>
            </a:r>
          </a:p>
        </p:txBody>
      </p:sp>
      <p:grpSp>
        <p:nvGrpSpPr>
          <p:cNvPr id="379" name="Group"/>
          <p:cNvGrpSpPr/>
          <p:nvPr/>
        </p:nvGrpSpPr>
        <p:grpSpPr>
          <a:xfrm>
            <a:off x="-50053" y="138564"/>
            <a:ext cx="24484106" cy="1868336"/>
            <a:chOff x="0" y="0"/>
            <a:chExt cx="24484105" cy="1868335"/>
          </a:xfrm>
        </p:grpSpPr>
        <p:sp>
          <p:nvSpPr>
            <p:cNvPr id="37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78" name="Image" descr="Image"/>
            <p:cNvPicPr>
              <a:picLocks noChangeAspect="1"/>
            </p:cNvPicPr>
            <p:nvPr/>
          </p:nvPicPr>
          <p:blipFill>
            <a:blip r:embed="rId5">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80" name="FOUNDATION OF UNITY IS THE TRUTH  (4:4-6)"/>
          <p:cNvSpPr txBox="1"/>
          <p:nvPr/>
        </p:nvSpPr>
        <p:spPr>
          <a:xfrm>
            <a:off x="-122391" y="2601719"/>
            <a:ext cx="24628783" cy="1155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7100">
                <a:solidFill>
                  <a:srgbClr val="FFFFFF"/>
                </a:solidFill>
                <a:latin typeface="Gill Sans"/>
                <a:ea typeface="Gill Sans"/>
                <a:cs typeface="Gill Sans"/>
                <a:sym typeface="Gill Sans"/>
              </a:defRPr>
            </a:pPr>
            <a:r>
              <a:t>FOUNDATION OF UNITY IS THE </a:t>
            </a:r>
            <a:r>
              <a:rPr spc="80">
                <a:uFill>
                  <a:solidFill>
                    <a:srgbClr val="FFFFFF"/>
                  </a:solidFill>
                </a:uFill>
              </a:rPr>
              <a:t>TRUTH </a:t>
            </a:r>
            <a:r>
              <a:t> (4:4-6)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6">
                                            <p:txEl>
                                              <p:pRg st="1" end="1"/>
                                            </p:txEl>
                                          </p:spTgt>
                                        </p:tgtEl>
                                        <p:attrNameLst>
                                          <p:attrName>style.visibility</p:attrName>
                                        </p:attrNameLst>
                                      </p:cBhvr>
                                      <p:to>
                                        <p:strVal val="visible"/>
                                      </p:to>
                                    </p:set>
                                    <p:animEffect filter="wipe(left)" transition="in">
                                      <p:cBhvr>
                                        <p:cTn id="7" dur="1500"/>
                                        <p:tgtEl>
                                          <p:spTgt spid="3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6">
                                            <p:txEl>
                                              <p:pRg st="2" end="2"/>
                                            </p:txEl>
                                          </p:spTgt>
                                        </p:tgtEl>
                                        <p:attrNameLst>
                                          <p:attrName>style.visibility</p:attrName>
                                        </p:attrNameLst>
                                      </p:cBhvr>
                                      <p:to>
                                        <p:strVal val="visible"/>
                                      </p:to>
                                    </p:set>
                                    <p:animEffect filter="wipe(left)" transition="in">
                                      <p:cBhvr>
                                        <p:cTn id="12" dur="1500"/>
                                        <p:tgtEl>
                                          <p:spTgt spid="3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6">
                                            <p:txEl>
                                              <p:pRg st="3" end="3"/>
                                            </p:txEl>
                                          </p:spTgt>
                                        </p:tgtEl>
                                        <p:attrNameLst>
                                          <p:attrName>style.visibility</p:attrName>
                                        </p:attrNameLst>
                                      </p:cBhvr>
                                      <p:to>
                                        <p:strVal val="visible"/>
                                      </p:to>
                                    </p:set>
                                    <p:animEffect filter="wipe(left)" transition="in">
                                      <p:cBhvr>
                                        <p:cTn id="17" dur="1500"/>
                                        <p:tgtEl>
                                          <p:spTgt spid="3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83" name="Text Box 8"/>
          <p:cNvSpPr txBox="1"/>
          <p:nvPr/>
        </p:nvSpPr>
        <p:spPr>
          <a:xfrm>
            <a:off x="647765" y="8781717"/>
            <a:ext cx="8213794" cy="453195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4:6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6</a:t>
            </a:r>
            <a:r>
              <a:t> one God and Father of all, who </a:t>
            </a:r>
            <a:r>
              <a:rPr i="1"/>
              <a:t>is</a:t>
            </a:r>
            <a:r>
              <a:t> above all, and through all, and in you all.</a:t>
            </a:r>
          </a:p>
        </p:txBody>
      </p:sp>
      <p:sp>
        <p:nvSpPr>
          <p:cNvPr id="384" name="Paul was a prisoner at the time he wrote this letter (Eph. 3:1; 4:1; 6:20).…"/>
          <p:cNvSpPr txBox="1"/>
          <p:nvPr/>
        </p:nvSpPr>
        <p:spPr>
          <a:xfrm>
            <a:off x="9102741" y="4101509"/>
            <a:ext cx="15035440" cy="8882957"/>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100"/>
              </a:spcBef>
              <a:buSzPct val="60000"/>
              <a:buBlip>
                <a:blip r:embed="rId3"/>
              </a:buBlip>
              <a:defRPr sz="6000">
                <a:solidFill>
                  <a:srgbClr val="000000"/>
                </a:solidFill>
                <a:latin typeface="Century Gothic"/>
                <a:ea typeface="Century Gothic"/>
                <a:cs typeface="Century Gothic"/>
                <a:sym typeface="Century Gothic"/>
              </a:defRPr>
            </a:pPr>
            <a:r>
              <a:t>“</a:t>
            </a:r>
            <a:r>
              <a:rPr b="1"/>
              <a:t>one God and Father of all</a:t>
            </a:r>
            <a:r>
              <a:t>” — εἷς θεὸς καὶ πατὴρ πάντων — God as ultimate source and father of all.</a:t>
            </a:r>
          </a:p>
          <a:p>
            <a:pPr marL="1142999" indent="-1142999" defTabSz="821531">
              <a:lnSpc>
                <a:spcPct val="100000"/>
              </a:lnSpc>
              <a:spcBef>
                <a:spcPts val="2100"/>
              </a:spcBef>
              <a:buSzPct val="60000"/>
              <a:buBlip>
                <a:blip r:embed="rId3"/>
              </a:buBlip>
              <a:defRPr sz="6000">
                <a:solidFill>
                  <a:srgbClr val="000000"/>
                </a:solidFill>
                <a:latin typeface="Century Gothic"/>
                <a:ea typeface="Century Gothic"/>
                <a:cs typeface="Century Gothic"/>
                <a:sym typeface="Century Gothic"/>
              </a:defRPr>
            </a:pPr>
            <a:r>
              <a:t>“</a:t>
            </a:r>
            <a:r>
              <a:rPr b="1"/>
              <a:t>Who </a:t>
            </a:r>
            <a:r>
              <a:rPr b="1" i="1"/>
              <a:t>is</a:t>
            </a:r>
            <a:r>
              <a:rPr b="1"/>
              <a:t> above all, and through all, and in you all</a:t>
            </a:r>
            <a:r>
              <a:t>” —  ὁ ἐπὶ πάντων, καὶ διὰ πάντων, καὶ ἐν πᾶσιν — threefold prepositional ascription — God’s sovereign, instrumental, and immanent relation to the all that is. </a:t>
            </a:r>
          </a:p>
        </p:txBody>
      </p:sp>
      <p:grpSp>
        <p:nvGrpSpPr>
          <p:cNvPr id="387" name="Group"/>
          <p:cNvGrpSpPr/>
          <p:nvPr/>
        </p:nvGrpSpPr>
        <p:grpSpPr>
          <a:xfrm>
            <a:off x="-50053" y="138564"/>
            <a:ext cx="24484106" cy="1868336"/>
            <a:chOff x="0" y="0"/>
            <a:chExt cx="24484105" cy="1868335"/>
          </a:xfrm>
        </p:grpSpPr>
        <p:sp>
          <p:nvSpPr>
            <p:cNvPr id="38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86"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88" name="FOUNDATION OF UNITY IS THE TRUTH  (4:4-6)"/>
          <p:cNvSpPr txBox="1"/>
          <p:nvPr/>
        </p:nvSpPr>
        <p:spPr>
          <a:xfrm>
            <a:off x="-122391" y="2601719"/>
            <a:ext cx="24628783" cy="1155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7100">
                <a:solidFill>
                  <a:srgbClr val="FFFFFF"/>
                </a:solidFill>
                <a:latin typeface="Gill Sans"/>
                <a:ea typeface="Gill Sans"/>
                <a:cs typeface="Gill Sans"/>
                <a:sym typeface="Gill Sans"/>
              </a:defRPr>
            </a:pPr>
            <a:r>
              <a:t>FOUNDATION OF UNITY IS THE </a:t>
            </a:r>
            <a:r>
              <a:rPr spc="80">
                <a:uFill>
                  <a:solidFill>
                    <a:srgbClr val="FFFFFF"/>
                  </a:solidFill>
                </a:uFill>
              </a:rPr>
              <a:t>TRUTH </a:t>
            </a:r>
            <a:r>
              <a:t> (4:4-6)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4">
                                            <p:txEl>
                                              <p:pRg st="1" end="1"/>
                                            </p:txEl>
                                          </p:spTgt>
                                        </p:tgtEl>
                                        <p:attrNameLst>
                                          <p:attrName>style.visibility</p:attrName>
                                        </p:attrNameLst>
                                      </p:cBhvr>
                                      <p:to>
                                        <p:strVal val="visible"/>
                                      </p:to>
                                    </p:set>
                                    <p:animEffect filter="wipe(left)" transition="in">
                                      <p:cBhvr>
                                        <p:cTn id="7" dur="1500"/>
                                        <p:tgtEl>
                                          <p:spTgt spid="38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Front view of a red motorcycle against a black background" descr="Front view of a red motorcycle against a black background"/>
          <p:cNvPicPr>
            <a:picLocks noChangeAspect="1"/>
          </p:cNvPicPr>
          <p:nvPr>
            <p:ph type="pic" idx="21"/>
          </p:nvPr>
        </p:nvPicPr>
        <p:blipFill>
          <a:blip r:embed="rId2">
            <a:extLst/>
          </a:blip>
          <a:srcRect l="18086" t="30352" r="7036" b="26256"/>
          <a:stretch>
            <a:fillRect/>
          </a:stretch>
        </p:blipFill>
        <p:spPr>
          <a:prstGeom prst="rect">
            <a:avLst/>
          </a:prstGeom>
        </p:spPr>
      </p:pic>
      <p:grpSp>
        <p:nvGrpSpPr>
          <p:cNvPr id="393" name="Group"/>
          <p:cNvGrpSpPr/>
          <p:nvPr/>
        </p:nvGrpSpPr>
        <p:grpSpPr>
          <a:xfrm>
            <a:off x="-50053" y="138564"/>
            <a:ext cx="24484106" cy="1868336"/>
            <a:chOff x="0" y="0"/>
            <a:chExt cx="24484105" cy="1868335"/>
          </a:xfrm>
        </p:grpSpPr>
        <p:sp>
          <p:nvSpPr>
            <p:cNvPr id="39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92"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394" name="There Is Great Power In UNITY…"/>
          <p:cNvSpPr txBox="1"/>
          <p:nvPr/>
        </p:nvSpPr>
        <p:spPr>
          <a:xfrm>
            <a:off x="1918373" y="8483392"/>
            <a:ext cx="20547254" cy="4435476"/>
          </a:xfrm>
          <a:prstGeom prst="rect">
            <a:avLst/>
          </a:prstGeom>
          <a:ln w="12700">
            <a:miter lim="400000"/>
          </a:ln>
          <a:effectLst>
            <a:outerShdw sx="100000" sy="100000" kx="0" ky="0" algn="b" rotWithShape="0" blurRad="127000" dist="113859" dir="22594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1100"/>
              </a:spcBef>
              <a:defRPr b="1" sz="9900">
                <a:solidFill>
                  <a:srgbClr val="FFFFFF"/>
                </a:solidFill>
                <a:effectLst>
                  <a:outerShdw sx="100000" sy="100000" kx="0" ky="0" algn="b" rotWithShape="0" blurRad="50800" dist="50800" dir="1851076">
                    <a:srgbClr val="000000"/>
                  </a:outerShdw>
                </a:effectLst>
                <a:latin typeface="Helvetica"/>
                <a:ea typeface="Helvetica"/>
                <a:cs typeface="Helvetica"/>
                <a:sym typeface="Helvetica"/>
              </a:defRPr>
            </a:pPr>
            <a:r>
              <a:t>There Is Great Power In UNITY</a:t>
            </a:r>
          </a:p>
          <a:p>
            <a:pPr algn="ctr" defTabSz="821531">
              <a:lnSpc>
                <a:spcPct val="100000"/>
              </a:lnSpc>
              <a:spcBef>
                <a:spcPts val="1100"/>
              </a:spcBef>
              <a:defRPr b="1" sz="9900">
                <a:solidFill>
                  <a:srgbClr val="FFFFFF"/>
                </a:solidFill>
                <a:effectLst>
                  <a:outerShdw sx="100000" sy="100000" kx="0" ky="0" algn="b" rotWithShape="0" blurRad="50800" dist="50800" dir="1851076">
                    <a:srgbClr val="000000"/>
                  </a:outerShdw>
                </a:effectLst>
                <a:latin typeface="Helvetica"/>
                <a:ea typeface="Helvetica"/>
                <a:cs typeface="Helvetica"/>
                <a:sym typeface="Helvetica"/>
              </a:defRPr>
            </a:pPr>
            <a:r>
              <a:t>Division Brings Weakness</a:t>
            </a:r>
          </a:p>
          <a:p>
            <a:pPr algn="ctr">
              <a:lnSpc>
                <a:spcPct val="100000"/>
              </a:lnSpc>
              <a:spcBef>
                <a:spcPts val="0"/>
              </a:spcBef>
              <a:defRPr sz="6500">
                <a:solidFill>
                  <a:srgbClr val="FFFFFF"/>
                </a:solidFill>
                <a:effectLst>
                  <a:outerShdw sx="100000" sy="100000" kx="0" ky="0" algn="b" rotWithShape="0" blurRad="50800" dist="63500" dir="3035545">
                    <a:srgbClr val="000000"/>
                  </a:outerShdw>
                </a:effectLst>
                <a:latin typeface="Helvetica"/>
                <a:ea typeface="Helvetica"/>
                <a:cs typeface="Helvetica"/>
                <a:sym typeface="Helvetica"/>
              </a:defRPr>
            </a:pPr>
            <a:r>
              <a:t>Matthew 12:25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grpSp>
        <p:nvGrpSpPr>
          <p:cNvPr id="399" name="Group"/>
          <p:cNvGrpSpPr/>
          <p:nvPr/>
        </p:nvGrpSpPr>
        <p:grpSpPr>
          <a:xfrm>
            <a:off x="-50053" y="138564"/>
            <a:ext cx="24484106" cy="1868336"/>
            <a:chOff x="0" y="0"/>
            <a:chExt cx="24484105" cy="1868335"/>
          </a:xfrm>
        </p:grpSpPr>
        <p:sp>
          <p:nvSpPr>
            <p:cNvPr id="39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98"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400" name="Layer.tiff" descr="Layer.tiff"/>
          <p:cNvPicPr>
            <a:picLocks noChangeAspect="1"/>
          </p:cNvPicPr>
          <p:nvPr/>
        </p:nvPicPr>
        <p:blipFill>
          <a:blip r:embed="rId4">
            <a:extLst/>
          </a:blip>
          <a:stretch>
            <a:fillRect/>
          </a:stretch>
        </p:blipFill>
        <p:spPr>
          <a:xfrm>
            <a:off x="4003784" y="6948223"/>
            <a:ext cx="16933837" cy="6832712"/>
          </a:xfrm>
          <a:prstGeom prst="rect">
            <a:avLst/>
          </a:prstGeom>
          <a:ln w="12700">
            <a:miter lim="400000"/>
          </a:ln>
          <a:effectLst>
            <a:outerShdw sx="100000" sy="100000" kx="0" ky="0" algn="b" rotWithShape="0" blurRad="203200" dist="127000" dir="22594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98"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sp>
        <p:nvSpPr>
          <p:cNvPr id="199" name="Paul explains his unique stewardship of the “mystery” of Christ (3:1-7).…"/>
          <p:cNvSpPr txBox="1"/>
          <p:nvPr/>
        </p:nvSpPr>
        <p:spPr>
          <a:xfrm>
            <a:off x="237305" y="2398457"/>
            <a:ext cx="10056281" cy="10642601"/>
          </a:xfrm>
          <a:prstGeom prst="rect">
            <a:avLst/>
          </a:prstGeom>
          <a:solidFill>
            <a:schemeClr val="accent6">
              <a:satOff val="1848"/>
              <a:lumOff val="-15262"/>
              <a:alpha val="44645"/>
            </a:scheme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1371600" indent="-1143000" defTabSz="457200">
              <a:lnSpc>
                <a:spcPct val="100000"/>
              </a:lnSpc>
              <a:spcBef>
                <a:spcPts val="27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 explains his unique stewardship of the “mystery” of Christ (3:1-7).</a:t>
            </a:r>
          </a:p>
          <a:p>
            <a:pPr marL="1371600" indent="-1143000" defTabSz="457200">
              <a:lnSpc>
                <a:spcPct val="100000"/>
              </a:lnSpc>
              <a:spcBef>
                <a:spcPts val="27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 reveals God’s eternal purpose was accomplished by Jesus for both Jew and Gentile, and is made known “through the church” (3:8-13).</a:t>
            </a:r>
          </a:p>
        </p:txBody>
      </p:sp>
      <p:grpSp>
        <p:nvGrpSpPr>
          <p:cNvPr id="202" name="Group"/>
          <p:cNvGrpSpPr/>
          <p:nvPr/>
        </p:nvGrpSpPr>
        <p:grpSpPr>
          <a:xfrm>
            <a:off x="-50053" y="138564"/>
            <a:ext cx="24484106" cy="1868336"/>
            <a:chOff x="0" y="0"/>
            <a:chExt cx="24484105" cy="1868335"/>
          </a:xfrm>
        </p:grpSpPr>
        <p:sp>
          <p:nvSpPr>
            <p:cNvPr id="200"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01"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grpSp>
        <p:nvGrpSpPr>
          <p:cNvPr id="405" name="Group"/>
          <p:cNvGrpSpPr/>
          <p:nvPr/>
        </p:nvGrpSpPr>
        <p:grpSpPr>
          <a:xfrm>
            <a:off x="-50053" y="138564"/>
            <a:ext cx="24484106" cy="1868336"/>
            <a:chOff x="0" y="0"/>
            <a:chExt cx="24484105" cy="1868335"/>
          </a:xfrm>
        </p:grpSpPr>
        <p:sp>
          <p:nvSpPr>
            <p:cNvPr id="40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04"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406" name="Layer.tiff" descr="Layer.tiff"/>
          <p:cNvPicPr>
            <a:picLocks noChangeAspect="1"/>
          </p:cNvPicPr>
          <p:nvPr/>
        </p:nvPicPr>
        <p:blipFill>
          <a:blip r:embed="rId4">
            <a:extLst/>
          </a:blip>
          <a:stretch>
            <a:fillRect/>
          </a:stretch>
        </p:blipFill>
        <p:spPr>
          <a:xfrm>
            <a:off x="3401147" y="7077229"/>
            <a:ext cx="17581706" cy="6832601"/>
          </a:xfrm>
          <a:prstGeom prst="rect">
            <a:avLst/>
          </a:prstGeom>
          <a:ln w="12700">
            <a:miter lim="400000"/>
          </a:ln>
          <a:effectLst>
            <a:outerShdw sx="100000" sy="100000" kx="0" ky="0" algn="b" rotWithShape="0" blurRad="203200" dist="127000" dir="22594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grpSp>
        <p:nvGrpSpPr>
          <p:cNvPr id="411" name="Group"/>
          <p:cNvGrpSpPr/>
          <p:nvPr/>
        </p:nvGrpSpPr>
        <p:grpSpPr>
          <a:xfrm>
            <a:off x="-50053" y="138564"/>
            <a:ext cx="24484106" cy="1868336"/>
            <a:chOff x="0" y="0"/>
            <a:chExt cx="24484105" cy="1868335"/>
          </a:xfrm>
        </p:grpSpPr>
        <p:sp>
          <p:nvSpPr>
            <p:cNvPr id="40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10"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412" name="Layer.tiff" descr="Layer.tiff"/>
          <p:cNvPicPr>
            <a:picLocks noChangeAspect="1"/>
          </p:cNvPicPr>
          <p:nvPr/>
        </p:nvPicPr>
        <p:blipFill>
          <a:blip r:embed="rId4">
            <a:extLst/>
          </a:blip>
          <a:stretch>
            <a:fillRect/>
          </a:stretch>
        </p:blipFill>
        <p:spPr>
          <a:xfrm>
            <a:off x="2678527" y="7064580"/>
            <a:ext cx="19026945" cy="6832601"/>
          </a:xfrm>
          <a:prstGeom prst="rect">
            <a:avLst/>
          </a:prstGeom>
          <a:ln w="12700">
            <a:miter lim="400000"/>
          </a:ln>
          <a:effectLst>
            <a:outerShdw sx="100000" sy="100000" kx="0" ky="0" algn="b" rotWithShape="0" blurRad="203200" dist="127000" dir="22594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grpSp>
        <p:nvGrpSpPr>
          <p:cNvPr id="417" name="Group"/>
          <p:cNvGrpSpPr/>
          <p:nvPr/>
        </p:nvGrpSpPr>
        <p:grpSpPr>
          <a:xfrm>
            <a:off x="-50053" y="138564"/>
            <a:ext cx="24484106" cy="1868336"/>
            <a:chOff x="0" y="0"/>
            <a:chExt cx="24484105" cy="1868335"/>
          </a:xfrm>
        </p:grpSpPr>
        <p:sp>
          <p:nvSpPr>
            <p:cNvPr id="41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16"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418" name="Layer.tiff" descr="Layer.tiff"/>
          <p:cNvPicPr>
            <a:picLocks noChangeAspect="1"/>
          </p:cNvPicPr>
          <p:nvPr/>
        </p:nvPicPr>
        <p:blipFill>
          <a:blip r:embed="rId4">
            <a:extLst/>
          </a:blip>
          <a:stretch>
            <a:fillRect/>
          </a:stretch>
        </p:blipFill>
        <p:spPr>
          <a:xfrm>
            <a:off x="2622026" y="6753937"/>
            <a:ext cx="19139947" cy="6832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0"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grpSp>
        <p:nvGrpSpPr>
          <p:cNvPr id="423" name="Group"/>
          <p:cNvGrpSpPr/>
          <p:nvPr/>
        </p:nvGrpSpPr>
        <p:grpSpPr>
          <a:xfrm>
            <a:off x="-50053" y="138564"/>
            <a:ext cx="24484106" cy="1868336"/>
            <a:chOff x="0" y="0"/>
            <a:chExt cx="24484105" cy="1868335"/>
          </a:xfrm>
        </p:grpSpPr>
        <p:sp>
          <p:nvSpPr>
            <p:cNvPr id="42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22"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
        <p:nvSpPr>
          <p:cNvPr id="424" name="Are you willing to lay aside, or at least NOT bind your opinions upon others for the sake of unity?…"/>
          <p:cNvSpPr txBox="1"/>
          <p:nvPr/>
        </p:nvSpPr>
        <p:spPr>
          <a:xfrm>
            <a:off x="1480251" y="7808396"/>
            <a:ext cx="22245416" cy="54832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44654" indent="-644654" defTabSz="821531">
              <a:lnSpc>
                <a:spcPct val="100000"/>
              </a:lnSpc>
              <a:spcBef>
                <a:spcPts val="3300"/>
              </a:spcBef>
              <a:buSzPct val="50000"/>
              <a:buBlip>
                <a:blip r:embed="rId4"/>
              </a:buBlip>
              <a:defRPr sz="6500">
                <a:solidFill>
                  <a:srgbClr val="FFFFFF"/>
                </a:solidFill>
                <a:effectLst>
                  <a:outerShdw sx="100000" sy="100000" kx="0" ky="0" algn="b" rotWithShape="0" blurRad="63500" dist="63500" dir="1643066">
                    <a:srgbClr val="000000"/>
                  </a:outerShdw>
                </a:effectLst>
                <a:latin typeface="Helvetica"/>
                <a:ea typeface="Helvetica"/>
                <a:cs typeface="Helvetica"/>
                <a:sym typeface="Helvetica"/>
              </a:defRPr>
            </a:pPr>
            <a:r>
              <a:rPr b="1"/>
              <a:t>Are you willing to lay aside, or at least NOT bind your opinions upon others for the sake of unity?</a:t>
            </a:r>
            <a:endParaRPr b="1"/>
          </a:p>
          <a:p>
            <a:pPr marL="644654" indent="-644654" defTabSz="821531">
              <a:lnSpc>
                <a:spcPct val="100000"/>
              </a:lnSpc>
              <a:spcBef>
                <a:spcPts val="3300"/>
              </a:spcBef>
              <a:buSzPct val="50000"/>
              <a:buBlip>
                <a:blip r:embed="rId4"/>
              </a:buBlip>
              <a:defRPr sz="6500">
                <a:solidFill>
                  <a:srgbClr val="FFFFFF"/>
                </a:solidFill>
                <a:effectLst>
                  <a:outerShdw sx="100000" sy="100000" kx="0" ky="0" algn="b" rotWithShape="0" blurRad="63500" dist="63500" dir="1643066">
                    <a:srgbClr val="000000"/>
                  </a:outerShdw>
                </a:effectLst>
                <a:latin typeface="Helvetica"/>
                <a:ea typeface="Helvetica"/>
                <a:cs typeface="Helvetica"/>
                <a:sym typeface="Helvetica"/>
              </a:defRPr>
            </a:pPr>
            <a:r>
              <a:rPr b="1"/>
              <a:t>Superficial approaches to division will never solve the problem - ONLY by truly conforming our hearts to the Lord’s teaching will we ever truly achieve unity!!!!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7"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428" name="Slide Number"/>
          <p:cNvSpPr txBox="1"/>
          <p:nvPr>
            <p:ph type="sldNum" sz="quarter" idx="4294967295"/>
          </p:nvPr>
        </p:nvSpPr>
        <p:spPr>
          <a:xfrm>
            <a:off x="23354024" y="106894"/>
            <a:ext cx="7493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sp>
        <p:nvSpPr>
          <p:cNvPr id="429" name="Charts by Don McClain / Preached September 17, 2017…"/>
          <p:cNvSpPr/>
          <p:nvPr/>
        </p:nvSpPr>
        <p:spPr>
          <a:xfrm>
            <a:off x="2199193" y="9059086"/>
            <a:ext cx="19985614" cy="3549352"/>
          </a:xfrm>
          <a:prstGeom prst="rect">
            <a:avLst/>
          </a:prstGeom>
          <a:solidFill>
            <a:srgbClr val="929292">
              <a:alpha val="74590"/>
            </a:srgbClr>
          </a:solidFill>
          <a:ln w="12700">
            <a:miter lim="400000"/>
          </a:ln>
          <a:extLst>
            <a:ext uri="{C572A759-6A51-4108-AA02-DFA0A04FC94B}">
              <ma14:wrappingTextBoxFlag xmlns:ma14="http://schemas.microsoft.com/office/mac/drawingml/2011/main" val="1"/>
            </a:ext>
          </a:extLst>
        </p:spPr>
        <p:txBody>
          <a:bodyPr lIns="180825" tIns="180825" rIns="180825" bIns="180825">
            <a:spAutoFit/>
          </a:bodyPr>
          <a:lstStyle/>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Charts by Don McClain / </a:t>
            </a:r>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Preached February 15, 2026 PM  Alexander church of Christ </a:t>
            </a:r>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501-568-1062 / Email – </a:t>
            </a:r>
            <a:r>
              <a:rPr u="sng"/>
              <a:t>donmcclain@sbcglobal.net </a:t>
            </a:r>
            <a:r>
              <a:t> </a:t>
            </a:r>
            <a:endParaRPr sz="2200"/>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endParaRPr sz="2200"/>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rPr u="sng">
                <a:hlinkClick r:id="rId3" invalidUrl="" action="" tgtFrame="" tooltip="" history="1" highlightClick="0" endSnd="0"/>
              </a:rPr>
              <a:t>www.alexanderchurchofchrist.com</a:t>
            </a:r>
            <a:r>
              <a:rPr sz="2200"/>
              <a:t> </a:t>
            </a:r>
          </a:p>
        </p:txBody>
      </p:sp>
      <p:grpSp>
        <p:nvGrpSpPr>
          <p:cNvPr id="432" name="Group"/>
          <p:cNvGrpSpPr/>
          <p:nvPr/>
        </p:nvGrpSpPr>
        <p:grpSpPr>
          <a:xfrm>
            <a:off x="-50053" y="138564"/>
            <a:ext cx="24484106" cy="1868336"/>
            <a:chOff x="0" y="0"/>
            <a:chExt cx="24484105" cy="1868335"/>
          </a:xfrm>
        </p:grpSpPr>
        <p:sp>
          <p:nvSpPr>
            <p:cNvPr id="430"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31"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John 17:20–26 (NKJV)…"/>
          <p:cNvSpPr txBox="1"/>
          <p:nvPr/>
        </p:nvSpPr>
        <p:spPr>
          <a:xfrm>
            <a:off x="483809" y="403804"/>
            <a:ext cx="23416383" cy="12908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John 17:20–26 (NKJV) </a:t>
            </a:r>
          </a:p>
          <a:p>
            <a:pPr algn="ctr" defTabSz="457200">
              <a:lnSpc>
                <a:spcPct val="100000"/>
              </a:lnSpc>
              <a:spcBef>
                <a:spcPts val="0"/>
              </a:spcBef>
              <a:defRPr sz="6100">
                <a:solidFill>
                  <a:srgbClr val="000000"/>
                </a:solidFill>
                <a:latin typeface="Times New Roman"/>
                <a:ea typeface="Times New Roman"/>
                <a:cs typeface="Times New Roman"/>
                <a:sym typeface="Times New Roman"/>
              </a:defRPr>
            </a:pPr>
            <a:r>
              <a:rPr baseline="31999"/>
              <a:t>20</a:t>
            </a:r>
            <a:r>
              <a:t> “I do not pray for these alone, but also for those who will believe in Me through their word; </a:t>
            </a:r>
            <a:r>
              <a:rPr baseline="31999"/>
              <a:t>21</a:t>
            </a:r>
            <a:r>
              <a:t> that they all may be one, as You, Father, </a:t>
            </a:r>
            <a:r>
              <a:rPr i="1"/>
              <a:t>are</a:t>
            </a:r>
            <a:r>
              <a:t> in Me, and I in You; that they also may be one in Us, that the world may believe that You sent Me. </a:t>
            </a:r>
            <a:r>
              <a:rPr baseline="31999"/>
              <a:t>22</a:t>
            </a:r>
            <a:r>
              <a:t> And the glory which You gave Me I have given them, that they may be one just as We are one: </a:t>
            </a:r>
            <a:r>
              <a:rPr baseline="31999"/>
              <a:t>23</a:t>
            </a:r>
            <a:r>
              <a:t> I in them, and You in Me; that they may be made perfect in one, and that the world may know that You have sent Me, and have loved them as You have loved Me. </a:t>
            </a:r>
            <a:r>
              <a:rPr baseline="31999"/>
              <a:t>24</a:t>
            </a:r>
            <a:r>
              <a:t> “Father, I desire that they also whom You gave Me may be with Me where I am, that they may behold My glory which You have given Me; for You loved Me before the foundation of the world. </a:t>
            </a:r>
            <a:r>
              <a:rPr baseline="31999"/>
              <a:t>25</a:t>
            </a:r>
            <a:r>
              <a:t> O righteous Father! The world has not known You, but I have known You; and these have known that You sent Me. </a:t>
            </a:r>
            <a:r>
              <a:rPr baseline="31999"/>
              <a:t>26</a:t>
            </a:r>
            <a:r>
              <a:t> And I have declared to them Your name, and will declare </a:t>
            </a:r>
            <a:r>
              <a:rPr i="1"/>
              <a:t>it,</a:t>
            </a:r>
            <a:r>
              <a:t> that the love with which You loved Me may be in them, and I in them.”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04"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sp>
        <p:nvSpPr>
          <p:cNvPr id="205" name="Paul prays for their strength and security, that they fully experience the  knowledge of God’s love, and they participate in all God provides in Christ, in the church, making known God’s eternal purpose (3:14-21)."/>
          <p:cNvSpPr txBox="1"/>
          <p:nvPr/>
        </p:nvSpPr>
        <p:spPr>
          <a:xfrm>
            <a:off x="728272" y="3102133"/>
            <a:ext cx="9976655" cy="9474201"/>
          </a:xfrm>
          <a:prstGeom prst="rect">
            <a:avLst/>
          </a:prstGeom>
          <a:solidFill>
            <a:schemeClr val="accent6">
              <a:satOff val="1848"/>
              <a:lumOff val="-15262"/>
              <a:alpha val="33034"/>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100000"/>
              </a:lnSpc>
              <a:spcBef>
                <a:spcPts val="0"/>
              </a:spcBef>
              <a:defRPr sz="6800">
                <a:solidFill>
                  <a:srgbClr val="FFFFFF"/>
                </a:solidFill>
                <a:effectLst>
                  <a:outerShdw sx="100000" sy="100000" kx="0" ky="0" algn="b" rotWithShape="0" blurRad="50800" dist="63500" dir="3573650">
                    <a:srgbClr val="000000"/>
                  </a:outerShdw>
                </a:effectLst>
                <a:latin typeface="Helvetica"/>
                <a:ea typeface="Helvetica"/>
                <a:cs typeface="Helvetica"/>
                <a:sym typeface="Helvetica"/>
              </a:defRPr>
            </a:lvl1pPr>
          </a:lstStyle>
          <a:p>
            <a:pPr/>
            <a:r>
              <a:t>Paul prays for their strength and security, that they fully experience the  knowledge of God’s love, and they participate in all God provides in Christ, in the church, making known God’s eternal purpose (3:14-21).</a:t>
            </a:r>
          </a:p>
        </p:txBody>
      </p:sp>
      <p:grpSp>
        <p:nvGrpSpPr>
          <p:cNvPr id="208" name="Group"/>
          <p:cNvGrpSpPr/>
          <p:nvPr/>
        </p:nvGrpSpPr>
        <p:grpSpPr>
          <a:xfrm>
            <a:off x="-50053" y="138564"/>
            <a:ext cx="24484106" cy="1868336"/>
            <a:chOff x="0" y="0"/>
            <a:chExt cx="24484105" cy="1868335"/>
          </a:xfrm>
        </p:grpSpPr>
        <p:sp>
          <p:nvSpPr>
            <p:cNvPr id="206"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07"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Ephesians 4:1–6 (NKJV)…"/>
          <p:cNvSpPr txBox="1"/>
          <p:nvPr/>
        </p:nvSpPr>
        <p:spPr>
          <a:xfrm>
            <a:off x="483809" y="403804"/>
            <a:ext cx="23416383" cy="124647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000000"/>
                </a:solidFill>
                <a:latin typeface="Times New Roman"/>
                <a:ea typeface="Times New Roman"/>
                <a:cs typeface="Times New Roman"/>
                <a:sym typeface="Times New Roman"/>
              </a:defRPr>
            </a:pPr>
            <a:r>
              <a:t>Ephesians 4:1–6 (NKJV) </a:t>
            </a:r>
          </a:p>
          <a:p>
            <a:pPr algn="ctr" defTabSz="457200">
              <a:lnSpc>
                <a:spcPct val="100000"/>
              </a:lnSpc>
              <a:spcBef>
                <a:spcPts val="0"/>
              </a:spcBef>
              <a:defRPr sz="8300">
                <a:solidFill>
                  <a:srgbClr val="000000"/>
                </a:solidFill>
                <a:latin typeface="Times New Roman"/>
                <a:ea typeface="Times New Roman"/>
                <a:cs typeface="Times New Roman"/>
                <a:sym typeface="Times New Roman"/>
              </a:defRPr>
            </a:pPr>
            <a:r>
              <a:rPr baseline="31999"/>
              <a:t>1</a:t>
            </a:r>
            <a:r>
              <a:t> I, therefore, the prisoner of the Lord, beseech you to walk worthy of the calling with which you were called, </a:t>
            </a:r>
            <a:r>
              <a:rPr baseline="31999"/>
              <a:t>2</a:t>
            </a:r>
            <a:r>
              <a:t> with all lowliness and gentleness, with longsuffering, bearing with one another in love, </a:t>
            </a:r>
            <a:r>
              <a:rPr baseline="31999"/>
              <a:t>3</a:t>
            </a:r>
            <a:r>
              <a:t> endeavoring to keep the unity of the Spirit in the bond of peace. </a:t>
            </a:r>
            <a:r>
              <a:rPr baseline="31999"/>
              <a:t>4</a:t>
            </a:r>
            <a:r>
              <a:t> </a:t>
            </a:r>
            <a:r>
              <a:rPr i="1"/>
              <a:t>There is</a:t>
            </a:r>
            <a:r>
              <a:t> one body and one Spirit, just as you were called in one hope of your calling; </a:t>
            </a:r>
            <a:r>
              <a:rPr baseline="31999"/>
              <a:t>5</a:t>
            </a:r>
            <a:r>
              <a:t> one Lord, one faith, one baptism; </a:t>
            </a:r>
            <a:r>
              <a:rPr baseline="31999"/>
              <a:t>6</a:t>
            </a:r>
            <a:r>
              <a:t> one God and Father of all, who </a:t>
            </a:r>
            <a:r>
              <a:rPr i="1"/>
              <a:t>is</a:t>
            </a:r>
            <a:r>
              <a:t> above all, and through all, and in you all.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Front view of a red motorcycle against a black background" descr="Front view of a red motorcycle against a black background"/>
          <p:cNvPicPr>
            <a:picLocks noChangeAspect="1"/>
          </p:cNvPicPr>
          <p:nvPr>
            <p:ph type="pic" idx="21"/>
          </p:nvPr>
        </p:nvPicPr>
        <p:blipFill>
          <a:blip r:embed="rId2">
            <a:extLst/>
          </a:blip>
          <a:srcRect l="18086" t="30352" r="7036" b="26256"/>
          <a:stretch>
            <a:fillRect/>
          </a:stretch>
        </p:blipFill>
        <p:spPr>
          <a:prstGeom prst="rect">
            <a:avLst/>
          </a:prstGeom>
        </p:spPr>
      </p:pic>
      <p:grpSp>
        <p:nvGrpSpPr>
          <p:cNvPr id="219" name="Group"/>
          <p:cNvGrpSpPr/>
          <p:nvPr/>
        </p:nvGrpSpPr>
        <p:grpSpPr>
          <a:xfrm>
            <a:off x="4531737" y="2603035"/>
            <a:ext cx="15282872" cy="10744498"/>
            <a:chOff x="36909" y="0"/>
            <a:chExt cx="15282871" cy="10744497"/>
          </a:xfrm>
        </p:grpSpPr>
        <p:pic>
          <p:nvPicPr>
            <p:cNvPr id="213" name="Image" descr="Image"/>
            <p:cNvPicPr>
              <a:picLocks noChangeAspect="0"/>
            </p:cNvPicPr>
            <p:nvPr/>
          </p:nvPicPr>
          <p:blipFill>
            <a:blip r:embed="rId3">
              <a:extLst/>
            </a:blip>
            <a:srcRect l="28885" t="25405" r="28885" b="25406"/>
            <a:stretch>
              <a:fillRect/>
            </a:stretch>
          </p:blipFill>
          <p:spPr>
            <a:xfrm>
              <a:off x="4451325" y="2681359"/>
              <a:ext cx="6453982" cy="5929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33"/>
                  </a:lnTo>
                  <a:cubicBezTo>
                    <a:pt x="144" y="1929"/>
                    <a:pt x="284" y="2028"/>
                    <a:pt x="413" y="2134"/>
                  </a:cubicBezTo>
                  <a:cubicBezTo>
                    <a:pt x="440" y="2154"/>
                    <a:pt x="498" y="2188"/>
                    <a:pt x="519" y="2206"/>
                  </a:cubicBezTo>
                  <a:cubicBezTo>
                    <a:pt x="565" y="2244"/>
                    <a:pt x="617" y="2308"/>
                    <a:pt x="667" y="2364"/>
                  </a:cubicBezTo>
                  <a:cubicBezTo>
                    <a:pt x="744" y="2436"/>
                    <a:pt x="830" y="2499"/>
                    <a:pt x="903" y="2576"/>
                  </a:cubicBezTo>
                  <a:cubicBezTo>
                    <a:pt x="1130" y="2817"/>
                    <a:pt x="1303" y="3030"/>
                    <a:pt x="1287" y="3049"/>
                  </a:cubicBezTo>
                  <a:cubicBezTo>
                    <a:pt x="1286" y="3050"/>
                    <a:pt x="1296" y="3081"/>
                    <a:pt x="1295" y="3085"/>
                  </a:cubicBezTo>
                  <a:cubicBezTo>
                    <a:pt x="1309" y="3106"/>
                    <a:pt x="1318" y="3109"/>
                    <a:pt x="1334" y="3133"/>
                  </a:cubicBezTo>
                  <a:cubicBezTo>
                    <a:pt x="1801" y="3867"/>
                    <a:pt x="1828" y="4603"/>
                    <a:pt x="1417" y="5352"/>
                  </a:cubicBezTo>
                  <a:cubicBezTo>
                    <a:pt x="1393" y="5397"/>
                    <a:pt x="1380" y="5405"/>
                    <a:pt x="1355" y="5446"/>
                  </a:cubicBezTo>
                  <a:cubicBezTo>
                    <a:pt x="1355" y="5447"/>
                    <a:pt x="1352" y="5455"/>
                    <a:pt x="1352" y="5456"/>
                  </a:cubicBezTo>
                  <a:cubicBezTo>
                    <a:pt x="1361" y="5466"/>
                    <a:pt x="1308" y="5540"/>
                    <a:pt x="1221" y="5648"/>
                  </a:cubicBezTo>
                  <a:cubicBezTo>
                    <a:pt x="1210" y="5661"/>
                    <a:pt x="1185" y="5707"/>
                    <a:pt x="1178" y="5712"/>
                  </a:cubicBezTo>
                  <a:cubicBezTo>
                    <a:pt x="1170" y="5718"/>
                    <a:pt x="1165" y="5717"/>
                    <a:pt x="1158" y="5721"/>
                  </a:cubicBezTo>
                  <a:cubicBezTo>
                    <a:pt x="1084" y="5809"/>
                    <a:pt x="1008" y="5902"/>
                    <a:pt x="906" y="6013"/>
                  </a:cubicBezTo>
                  <a:cubicBezTo>
                    <a:pt x="890" y="6030"/>
                    <a:pt x="869" y="6046"/>
                    <a:pt x="853" y="6063"/>
                  </a:cubicBezTo>
                  <a:cubicBezTo>
                    <a:pt x="818" y="6106"/>
                    <a:pt x="784" y="6152"/>
                    <a:pt x="746" y="6190"/>
                  </a:cubicBezTo>
                  <a:cubicBezTo>
                    <a:pt x="547" y="6396"/>
                    <a:pt x="291" y="6592"/>
                    <a:pt x="0" y="6779"/>
                  </a:cubicBezTo>
                  <a:lnTo>
                    <a:pt x="0" y="21315"/>
                  </a:lnTo>
                  <a:cubicBezTo>
                    <a:pt x="302" y="21400"/>
                    <a:pt x="592" y="21496"/>
                    <a:pt x="871" y="21600"/>
                  </a:cubicBezTo>
                  <a:lnTo>
                    <a:pt x="19234" y="21600"/>
                  </a:lnTo>
                  <a:cubicBezTo>
                    <a:pt x="19950" y="21349"/>
                    <a:pt x="20750" y="21167"/>
                    <a:pt x="21600" y="21049"/>
                  </a:cubicBezTo>
                  <a:lnTo>
                    <a:pt x="21600" y="6863"/>
                  </a:lnTo>
                  <a:cubicBezTo>
                    <a:pt x="20868" y="6391"/>
                    <a:pt x="20294" y="5827"/>
                    <a:pt x="20082" y="5322"/>
                  </a:cubicBezTo>
                  <a:cubicBezTo>
                    <a:pt x="20068" y="5289"/>
                    <a:pt x="20063" y="5253"/>
                    <a:pt x="20051" y="5219"/>
                  </a:cubicBezTo>
                  <a:cubicBezTo>
                    <a:pt x="20015" y="5219"/>
                    <a:pt x="19972" y="5180"/>
                    <a:pt x="19929" y="5051"/>
                  </a:cubicBezTo>
                  <a:cubicBezTo>
                    <a:pt x="19794" y="4649"/>
                    <a:pt x="19835" y="3935"/>
                    <a:pt x="20015" y="3519"/>
                  </a:cubicBezTo>
                  <a:cubicBezTo>
                    <a:pt x="20242" y="2996"/>
                    <a:pt x="20940" y="2266"/>
                    <a:pt x="21600" y="1845"/>
                  </a:cubicBezTo>
                  <a:lnTo>
                    <a:pt x="21600" y="0"/>
                  </a:lnTo>
                  <a:lnTo>
                    <a:pt x="0" y="0"/>
                  </a:lnTo>
                  <a:close/>
                </a:path>
              </a:pathLst>
            </a:custGeom>
            <a:ln w="12700" cap="flat">
              <a:noFill/>
              <a:miter lim="400000"/>
            </a:ln>
            <a:effectLst>
              <a:outerShdw sx="100000" sy="100000" kx="0" ky="0" algn="b" rotWithShape="0" blurRad="228600" dist="431800" dir="2259400">
                <a:srgbClr val="000000"/>
              </a:outerShdw>
            </a:effectLst>
          </p:spPr>
        </p:pic>
        <p:pic>
          <p:nvPicPr>
            <p:cNvPr id="214" name="Image" descr="Image"/>
            <p:cNvPicPr>
              <a:picLocks noChangeAspect="0"/>
            </p:cNvPicPr>
            <p:nvPr/>
          </p:nvPicPr>
          <p:blipFill>
            <a:blip r:embed="rId3">
              <a:extLst/>
            </a:blip>
            <a:srcRect l="32691" t="3163" r="32691" b="73496"/>
            <a:stretch>
              <a:fillRect/>
            </a:stretch>
          </p:blipFill>
          <p:spPr>
            <a:xfrm>
              <a:off x="5033018" y="0"/>
              <a:ext cx="5290542" cy="2813690"/>
            </a:xfrm>
            <a:prstGeom prst="rect">
              <a:avLst/>
            </a:prstGeom>
            <a:ln w="12700" cap="flat">
              <a:noFill/>
              <a:miter lim="400000"/>
            </a:ln>
            <a:effectLst>
              <a:outerShdw sx="100000" sy="100000" kx="0" ky="0" algn="b" rotWithShape="0" blurRad="228600" dist="431800" dir="2259400">
                <a:srgbClr val="000000"/>
              </a:outerShdw>
            </a:effectLst>
          </p:spPr>
        </p:pic>
        <p:pic>
          <p:nvPicPr>
            <p:cNvPr id="215" name="Image" descr="Image"/>
            <p:cNvPicPr>
              <a:picLocks noChangeAspect="0"/>
            </p:cNvPicPr>
            <p:nvPr/>
          </p:nvPicPr>
          <p:blipFill>
            <a:blip r:embed="rId3">
              <a:extLst/>
            </a:blip>
            <a:srcRect l="65864" t="24870" r="0" b="52100"/>
            <a:stretch>
              <a:fillRect/>
            </a:stretch>
          </p:blipFill>
          <p:spPr>
            <a:xfrm>
              <a:off x="10102858" y="2616873"/>
              <a:ext cx="5216923" cy="27761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497"/>
                  </a:lnTo>
                  <a:cubicBezTo>
                    <a:pt x="406" y="19273"/>
                    <a:pt x="734" y="19965"/>
                    <a:pt x="721" y="20068"/>
                  </a:cubicBezTo>
                  <a:cubicBezTo>
                    <a:pt x="715" y="20117"/>
                    <a:pt x="856" y="20714"/>
                    <a:pt x="994" y="21276"/>
                  </a:cubicBezTo>
                  <a:cubicBezTo>
                    <a:pt x="1012" y="21090"/>
                    <a:pt x="1094" y="21164"/>
                    <a:pt x="1232" y="21600"/>
                  </a:cubicBezTo>
                  <a:lnTo>
                    <a:pt x="21600" y="21600"/>
                  </a:lnTo>
                  <a:lnTo>
                    <a:pt x="21600" y="0"/>
                  </a:lnTo>
                  <a:lnTo>
                    <a:pt x="0" y="0"/>
                  </a:lnTo>
                  <a:close/>
                </a:path>
              </a:pathLst>
            </a:custGeom>
            <a:ln w="12700" cap="flat">
              <a:noFill/>
              <a:miter lim="400000"/>
            </a:ln>
            <a:effectLst>
              <a:outerShdw sx="100000" sy="100000" kx="0" ky="0" algn="b" rotWithShape="0" blurRad="228600" dist="431800" dir="2259400">
                <a:srgbClr val="000000"/>
              </a:outerShdw>
            </a:effectLst>
          </p:spPr>
        </p:pic>
        <p:pic>
          <p:nvPicPr>
            <p:cNvPr id="216" name="Image" descr="Image"/>
            <p:cNvPicPr>
              <a:picLocks noChangeAspect="0"/>
            </p:cNvPicPr>
            <p:nvPr/>
          </p:nvPicPr>
          <p:blipFill>
            <a:blip r:embed="rId3">
              <a:extLst/>
            </a:blip>
            <a:srcRect l="59335" t="64772" r="7394" b="7709"/>
            <a:stretch>
              <a:fillRect/>
            </a:stretch>
          </p:blipFill>
          <p:spPr>
            <a:xfrm>
              <a:off x="9105020" y="7427097"/>
              <a:ext cx="5084711" cy="3317401"/>
            </a:xfrm>
            <a:prstGeom prst="rect">
              <a:avLst/>
            </a:prstGeom>
            <a:ln w="12700" cap="flat">
              <a:noFill/>
              <a:miter lim="400000"/>
            </a:ln>
            <a:effectLst>
              <a:outerShdw sx="100000" sy="100000" kx="0" ky="0" algn="b" rotWithShape="0" blurRad="228600" dist="431800" dir="2259400">
                <a:srgbClr val="000000"/>
              </a:outerShdw>
            </a:effectLst>
          </p:spPr>
        </p:pic>
        <p:pic>
          <p:nvPicPr>
            <p:cNvPr id="217" name="Image" descr="Image"/>
            <p:cNvPicPr>
              <a:picLocks noChangeAspect="0"/>
            </p:cNvPicPr>
            <p:nvPr/>
          </p:nvPicPr>
          <p:blipFill>
            <a:blip r:embed="rId3">
              <a:extLst/>
            </a:blip>
            <a:srcRect l="4574" t="64772" r="61862" b="7709"/>
            <a:stretch>
              <a:fillRect/>
            </a:stretch>
          </p:blipFill>
          <p:spPr>
            <a:xfrm>
              <a:off x="735907" y="7427097"/>
              <a:ext cx="5129403" cy="3317401"/>
            </a:xfrm>
            <a:prstGeom prst="rect">
              <a:avLst/>
            </a:prstGeom>
            <a:ln w="12700" cap="flat">
              <a:noFill/>
              <a:miter lim="400000"/>
            </a:ln>
            <a:effectLst>
              <a:outerShdw sx="100000" sy="100000" kx="0" ky="0" algn="b" rotWithShape="0" blurRad="228600" dist="431800" dir="2259400">
                <a:srgbClr val="000000"/>
              </a:outerShdw>
            </a:effectLst>
          </p:spPr>
        </p:pic>
        <p:pic>
          <p:nvPicPr>
            <p:cNvPr id="218" name="Image" descr="Image"/>
            <p:cNvPicPr>
              <a:picLocks noChangeAspect="0"/>
            </p:cNvPicPr>
            <p:nvPr/>
          </p:nvPicPr>
          <p:blipFill>
            <a:blip r:embed="rId3">
              <a:extLst/>
            </a:blip>
            <a:srcRect l="1" t="25127" r="66115" b="51248"/>
            <a:stretch>
              <a:fillRect/>
            </a:stretch>
          </p:blipFill>
          <p:spPr>
            <a:xfrm>
              <a:off x="36909" y="2647772"/>
              <a:ext cx="5178426" cy="284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0252" y="21600"/>
                  </a:lnTo>
                  <a:cubicBezTo>
                    <a:pt x="20576" y="20347"/>
                    <a:pt x="21034" y="19123"/>
                    <a:pt x="21600" y="17985"/>
                  </a:cubicBezTo>
                  <a:lnTo>
                    <a:pt x="21600" y="0"/>
                  </a:lnTo>
                  <a:lnTo>
                    <a:pt x="0" y="0"/>
                  </a:lnTo>
                  <a:close/>
                </a:path>
              </a:pathLst>
            </a:custGeom>
            <a:ln w="12700" cap="flat">
              <a:noFill/>
              <a:miter lim="400000"/>
            </a:ln>
            <a:effectLst>
              <a:outerShdw sx="100000" sy="100000" kx="0" ky="0" algn="b" rotWithShape="0" blurRad="228600" dist="431800" dir="2259400">
                <a:srgbClr val="000000"/>
              </a:outerShdw>
            </a:effectLst>
          </p:spPr>
        </p:pic>
      </p:grpSp>
      <p:grpSp>
        <p:nvGrpSpPr>
          <p:cNvPr id="222" name="Group"/>
          <p:cNvGrpSpPr/>
          <p:nvPr/>
        </p:nvGrpSpPr>
        <p:grpSpPr>
          <a:xfrm>
            <a:off x="-50053" y="138564"/>
            <a:ext cx="24484106" cy="1868336"/>
            <a:chOff x="0" y="0"/>
            <a:chExt cx="24484105" cy="1868335"/>
          </a:xfrm>
        </p:grpSpPr>
        <p:sp>
          <p:nvSpPr>
            <p:cNvPr id="220"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1" name="Image" descr="Image"/>
            <p:cNvPicPr>
              <a:picLocks noChangeAspect="1"/>
            </p:cNvPicPr>
            <p:nvPr/>
          </p:nvPicPr>
          <p:blipFill>
            <a:blip r:embed="rId4">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Front view of a red motorcycle against a black background" descr="Front view of a red motorcycle against a black background"/>
          <p:cNvPicPr>
            <a:picLocks noChangeAspect="1"/>
          </p:cNvPicPr>
          <p:nvPr>
            <p:ph type="pic" idx="21"/>
          </p:nvPr>
        </p:nvPicPr>
        <p:blipFill>
          <a:blip r:embed="rId2">
            <a:extLst/>
          </a:blip>
          <a:srcRect l="18086" t="30352" r="7036" b="26256"/>
          <a:stretch>
            <a:fillRect/>
          </a:stretch>
        </p:blipFill>
        <p:spPr>
          <a:prstGeom prst="rect">
            <a:avLst/>
          </a:prstGeom>
        </p:spPr>
      </p:pic>
      <p:grpSp>
        <p:nvGrpSpPr>
          <p:cNvPr id="227" name="Group"/>
          <p:cNvGrpSpPr/>
          <p:nvPr/>
        </p:nvGrpSpPr>
        <p:grpSpPr>
          <a:xfrm>
            <a:off x="-50053" y="138564"/>
            <a:ext cx="24484106" cy="1868336"/>
            <a:chOff x="0" y="0"/>
            <a:chExt cx="24484105" cy="1868335"/>
          </a:xfrm>
        </p:grpSpPr>
        <p:sp>
          <p:nvSpPr>
            <p:cNvPr id="22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6"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228" name="Image" descr="Image"/>
          <p:cNvPicPr>
            <a:picLocks noChangeAspect="1"/>
          </p:cNvPicPr>
          <p:nvPr/>
        </p:nvPicPr>
        <p:blipFill>
          <a:blip r:embed="rId4">
            <a:extLst/>
          </a:blip>
          <a:stretch>
            <a:fillRect/>
          </a:stretch>
        </p:blipFill>
        <p:spPr>
          <a:xfrm>
            <a:off x="8151607" y="2103122"/>
            <a:ext cx="8080786" cy="1286133"/>
          </a:xfrm>
          <a:prstGeom prst="rect">
            <a:avLst/>
          </a:prstGeom>
          <a:ln w="12700">
            <a:miter lim="400000"/>
          </a:ln>
          <a:effectLst>
            <a:outerShdw sx="100000" sy="100000" kx="0" ky="0" algn="b" rotWithShape="0" blurRad="203200" dist="127000" dir="2259400">
              <a:srgbClr val="000000"/>
            </a:outerShdw>
          </a:effectLst>
        </p:spPr>
      </p:pic>
      <p:sp>
        <p:nvSpPr>
          <p:cNvPr id="229" name="Early Disciples / Judaizers - Acts 15…"/>
          <p:cNvSpPr txBox="1"/>
          <p:nvPr/>
        </p:nvSpPr>
        <p:spPr>
          <a:xfrm>
            <a:off x="3588829" y="5432186"/>
            <a:ext cx="17206342" cy="5273676"/>
          </a:xfrm>
          <a:prstGeom prst="rect">
            <a:avLst/>
          </a:prstGeom>
          <a:ln w="12700">
            <a:miter lim="400000"/>
          </a:ln>
          <a:effectLst>
            <a:outerShdw sx="100000" sy="100000" kx="0" ky="0" algn="b" rotWithShape="0" blurRad="355600" dist="228600" dir="22594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1100"/>
              </a:spcBef>
              <a:defRPr sz="6000">
                <a:solidFill>
                  <a:srgbClr val="FFFFFF"/>
                </a:solidFill>
                <a:effectLst>
                  <a:outerShdw sx="100000" sy="100000" kx="0" ky="0" algn="b" rotWithShape="0" blurRad="50800" dist="50800" dir="1851076">
                    <a:srgbClr val="000000"/>
                  </a:outerShdw>
                </a:effectLst>
                <a:latin typeface="Helvetica"/>
                <a:ea typeface="Helvetica"/>
                <a:cs typeface="Helvetica"/>
                <a:sym typeface="Helvetica"/>
              </a:defRPr>
            </a:pPr>
            <a:r>
              <a:t>Early Disciples / Judaizers - Acts 15</a:t>
            </a:r>
          </a:p>
          <a:p>
            <a:pPr algn="ctr" defTabSz="821531">
              <a:lnSpc>
                <a:spcPct val="100000"/>
              </a:lnSpc>
              <a:spcBef>
                <a:spcPts val="1100"/>
              </a:spcBef>
              <a:defRPr sz="6000">
                <a:solidFill>
                  <a:srgbClr val="FFFFFF"/>
                </a:solidFill>
                <a:effectLst>
                  <a:outerShdw sx="100000" sy="100000" kx="0" ky="0" algn="b" rotWithShape="0" blurRad="50800" dist="50800" dir="1851076">
                    <a:srgbClr val="000000"/>
                  </a:outerShdw>
                </a:effectLst>
                <a:latin typeface="Helvetica"/>
                <a:ea typeface="Helvetica"/>
                <a:cs typeface="Helvetica"/>
                <a:sym typeface="Helvetica"/>
              </a:defRPr>
            </a:pPr>
            <a:r>
              <a:t>The church In Corinth / Carnality - 1 Cor. 1:10-13</a:t>
            </a:r>
          </a:p>
          <a:p>
            <a:pPr algn="ctr" defTabSz="821531">
              <a:lnSpc>
                <a:spcPct val="100000"/>
              </a:lnSpc>
              <a:spcBef>
                <a:spcPts val="1100"/>
              </a:spcBef>
              <a:defRPr sz="6000">
                <a:solidFill>
                  <a:srgbClr val="FFFFFF"/>
                </a:solidFill>
                <a:effectLst>
                  <a:outerShdw sx="100000" sy="100000" kx="0" ky="0" algn="b" rotWithShape="0" blurRad="50800" dist="50800" dir="1851076">
                    <a:srgbClr val="000000"/>
                  </a:outerShdw>
                </a:effectLst>
                <a:latin typeface="Helvetica"/>
                <a:ea typeface="Helvetica"/>
                <a:cs typeface="Helvetica"/>
                <a:sym typeface="Helvetica"/>
              </a:defRPr>
            </a:pPr>
            <a:r>
              <a:t>Walking In Truth / Gnostics - 1 John</a:t>
            </a:r>
          </a:p>
          <a:p>
            <a:pPr algn="ctr" defTabSz="821531">
              <a:lnSpc>
                <a:spcPct val="100000"/>
              </a:lnSpc>
              <a:spcBef>
                <a:spcPts val="1100"/>
              </a:spcBef>
              <a:defRPr sz="6000">
                <a:solidFill>
                  <a:srgbClr val="FFFFFF"/>
                </a:solidFill>
                <a:effectLst>
                  <a:outerShdw sx="100000" sy="100000" kx="0" ky="0" algn="b" rotWithShape="0" blurRad="50800" dist="50800" dir="1851076">
                    <a:srgbClr val="000000"/>
                  </a:outerShdw>
                </a:effectLst>
                <a:latin typeface="Helvetica"/>
                <a:ea typeface="Helvetica"/>
                <a:cs typeface="Helvetica"/>
                <a:sym typeface="Helvetica"/>
              </a:defRPr>
            </a:pPr>
            <a:r>
              <a:t>Faithful / Unfaithful - Rev 2,3</a:t>
            </a:r>
          </a:p>
          <a:p>
            <a:pPr algn="ctr" defTabSz="821531">
              <a:lnSpc>
                <a:spcPct val="100000"/>
              </a:lnSpc>
              <a:spcBef>
                <a:spcPts val="1100"/>
              </a:spcBef>
              <a:defRPr sz="6000">
                <a:solidFill>
                  <a:srgbClr val="FFFFFF"/>
                </a:solidFill>
                <a:effectLst>
                  <a:outerShdw sx="100000" sy="100000" kx="0" ky="0" algn="b" rotWithShape="0" blurRad="50800" dist="50800" dir="1851076">
                    <a:srgbClr val="000000"/>
                  </a:outerShdw>
                </a:effectLst>
                <a:latin typeface="Helvetica"/>
                <a:ea typeface="Helvetica"/>
                <a:cs typeface="Helvetica"/>
                <a:sym typeface="Helvetica"/>
              </a:defRPr>
            </a:pPr>
            <a:r>
              <a:t>Strong / Weak - Romans 14</a:t>
            </a:r>
          </a:p>
        </p:txBody>
      </p:sp>
      <p:sp>
        <p:nvSpPr>
          <p:cNvPr id="230" name="25 But Jesus knew their thoughts, and said to them: “Every kingdom divided against itself is brought to desolation, and every city or house divided against itself will not stand. — Matthew 12:25 (NKJV)"/>
          <p:cNvSpPr txBox="1"/>
          <p:nvPr/>
        </p:nvSpPr>
        <p:spPr>
          <a:xfrm>
            <a:off x="20948" y="10953646"/>
            <a:ext cx="24342105" cy="2844801"/>
          </a:xfrm>
          <a:prstGeom prst="rect">
            <a:avLst/>
          </a:prstGeom>
          <a:solidFill>
            <a:schemeClr val="accent5">
              <a:hueOff val="-379513"/>
              <a:satOff val="-6951"/>
              <a:lumOff val="-173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sz="6000">
                <a:solidFill>
                  <a:srgbClr val="FFFFFF"/>
                </a:solidFill>
                <a:latin typeface="Helvetica"/>
                <a:ea typeface="Helvetica"/>
                <a:cs typeface="Helvetica"/>
                <a:sym typeface="Helvetica"/>
              </a:defRPr>
            </a:pPr>
            <a:r>
              <a:rPr baseline="31999"/>
              <a:t>25</a:t>
            </a:r>
            <a:r>
              <a:t> But Jesus knew their thoughts, and said to them: “Every kingdom divided against itself is brought to desolation, and every city or house divided against itself will not stand. — Matthew 12:25 (NKJV)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animEffect filter="fade" transition="in">
                                      <p:cBhvr>
                                        <p:cTn id="7" dur="1500"/>
                                        <p:tgtEl>
                                          <p:spTgt spid="22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9">
                                            <p:txEl>
                                              <p:pRg st="0" end="0"/>
                                            </p:txEl>
                                          </p:spTgt>
                                        </p:tgtEl>
                                        <p:attrNameLst>
                                          <p:attrName>style.visibility</p:attrName>
                                        </p:attrNameLst>
                                      </p:cBhvr>
                                      <p:to>
                                        <p:strVal val="visible"/>
                                      </p:to>
                                    </p:set>
                                    <p:animEffect filter="fade" transition="in">
                                      <p:cBhvr>
                                        <p:cTn id="10" dur="1500"/>
                                        <p:tgtEl>
                                          <p:spTgt spid="2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9">
                                            <p:txEl>
                                              <p:pRg st="1" end="1"/>
                                            </p:txEl>
                                          </p:spTgt>
                                        </p:tgtEl>
                                        <p:attrNameLst>
                                          <p:attrName>style.visibility</p:attrName>
                                        </p:attrNameLst>
                                      </p:cBhvr>
                                      <p:to>
                                        <p:strVal val="visible"/>
                                      </p:to>
                                    </p:set>
                                    <p:animEffect filter="fade" transition="in">
                                      <p:cBhvr>
                                        <p:cTn id="15" dur="1500"/>
                                        <p:tgtEl>
                                          <p:spTgt spid="2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9">
                                            <p:txEl>
                                              <p:pRg st="2" end="2"/>
                                            </p:txEl>
                                          </p:spTgt>
                                        </p:tgtEl>
                                        <p:attrNameLst>
                                          <p:attrName>style.visibility</p:attrName>
                                        </p:attrNameLst>
                                      </p:cBhvr>
                                      <p:to>
                                        <p:strVal val="visible"/>
                                      </p:to>
                                    </p:set>
                                    <p:animEffect filter="fade" transition="in">
                                      <p:cBhvr>
                                        <p:cTn id="20" dur="1500"/>
                                        <p:tgtEl>
                                          <p:spTgt spid="22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29">
                                            <p:txEl>
                                              <p:pRg st="3" end="3"/>
                                            </p:txEl>
                                          </p:spTgt>
                                        </p:tgtEl>
                                        <p:attrNameLst>
                                          <p:attrName>style.visibility</p:attrName>
                                        </p:attrNameLst>
                                      </p:cBhvr>
                                      <p:to>
                                        <p:strVal val="visible"/>
                                      </p:to>
                                    </p:set>
                                    <p:animEffect filter="fade" transition="in">
                                      <p:cBhvr>
                                        <p:cTn id="25" dur="1500"/>
                                        <p:tgtEl>
                                          <p:spTgt spid="22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29">
                                            <p:txEl>
                                              <p:pRg st="4" end="4"/>
                                            </p:txEl>
                                          </p:spTgt>
                                        </p:tgtEl>
                                        <p:attrNameLst>
                                          <p:attrName>style.visibility</p:attrName>
                                        </p:attrNameLst>
                                      </p:cBhvr>
                                      <p:to>
                                        <p:strVal val="visible"/>
                                      </p:to>
                                    </p:set>
                                    <p:animEffect filter="fade" transition="in">
                                      <p:cBhvr>
                                        <p:cTn id="30" dur="1500"/>
                                        <p:tgtEl>
                                          <p:spTgt spid="22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2" name="Front view of a red motorcycle against a black background" descr="Front view of a red motorcycle against a black background"/>
          <p:cNvPicPr>
            <a:picLocks noChangeAspect="1"/>
          </p:cNvPicPr>
          <p:nvPr>
            <p:ph type="pic" idx="21"/>
          </p:nvPr>
        </p:nvPicPr>
        <p:blipFill>
          <a:blip r:embed="rId2">
            <a:extLst/>
          </a:blip>
          <a:srcRect l="18086" t="30352" r="7036" b="26256"/>
          <a:stretch>
            <a:fillRect/>
          </a:stretch>
        </p:blipFill>
        <p:spPr>
          <a:prstGeom prst="rect">
            <a:avLst/>
          </a:prstGeom>
        </p:spPr>
      </p:pic>
      <p:grpSp>
        <p:nvGrpSpPr>
          <p:cNvPr id="235" name="Group"/>
          <p:cNvGrpSpPr/>
          <p:nvPr/>
        </p:nvGrpSpPr>
        <p:grpSpPr>
          <a:xfrm>
            <a:off x="-50053" y="138564"/>
            <a:ext cx="24484106" cy="1868336"/>
            <a:chOff x="0" y="0"/>
            <a:chExt cx="24484105" cy="1868335"/>
          </a:xfrm>
        </p:grpSpPr>
        <p:sp>
          <p:nvSpPr>
            <p:cNvPr id="23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4"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236" name="Layer.tiff" descr="Layer.tiff"/>
          <p:cNvPicPr>
            <a:picLocks noChangeAspect="1"/>
          </p:cNvPicPr>
          <p:nvPr/>
        </p:nvPicPr>
        <p:blipFill>
          <a:blip r:embed="rId4">
            <a:extLst/>
          </a:blip>
          <a:stretch>
            <a:fillRect/>
          </a:stretch>
        </p:blipFill>
        <p:spPr>
          <a:xfrm>
            <a:off x="-1" y="6715002"/>
            <a:ext cx="24384001" cy="73160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grpSp>
        <p:nvGrpSpPr>
          <p:cNvPr id="241" name="Group"/>
          <p:cNvGrpSpPr/>
          <p:nvPr/>
        </p:nvGrpSpPr>
        <p:grpSpPr>
          <a:xfrm>
            <a:off x="-50053" y="138564"/>
            <a:ext cx="24484106" cy="1868336"/>
            <a:chOff x="0" y="0"/>
            <a:chExt cx="24484105" cy="1868335"/>
          </a:xfrm>
        </p:grpSpPr>
        <p:sp>
          <p:nvSpPr>
            <p:cNvPr id="23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40" name="Image" descr="Image"/>
            <p:cNvPicPr>
              <a:picLocks noChangeAspect="1"/>
            </p:cNvPicPr>
            <p:nvPr/>
          </p:nvPicPr>
          <p:blipFill>
            <a:blip r:embed="rId3">
              <a:extLst/>
            </a:blip>
            <a:stretch>
              <a:fillRect/>
            </a:stretch>
          </p:blipFill>
          <p:spPr>
            <a:xfrm>
              <a:off x="1213500" y="144240"/>
              <a:ext cx="22057106" cy="1579856"/>
            </a:xfrm>
            <a:prstGeom prst="rect">
              <a:avLst/>
            </a:prstGeom>
            <a:ln w="12700" cap="flat">
              <a:noFill/>
              <a:miter lim="400000"/>
            </a:ln>
            <a:effectLst>
              <a:outerShdw sx="100000" sy="100000" kx="0" ky="0" algn="b" rotWithShape="0" blurRad="203200" dist="103564" dir="1964312">
                <a:srgbClr val="000000"/>
              </a:outerShdw>
            </a:effectLst>
          </p:spPr>
        </p:pic>
      </p:grpSp>
      <p:pic>
        <p:nvPicPr>
          <p:cNvPr id="242" name="Layer.tiff" descr="Layer.tiff"/>
          <p:cNvPicPr>
            <a:picLocks noChangeAspect="1"/>
          </p:cNvPicPr>
          <p:nvPr/>
        </p:nvPicPr>
        <p:blipFill>
          <a:blip r:embed="rId4">
            <a:extLst/>
          </a:blip>
          <a:stretch>
            <a:fillRect/>
          </a:stretch>
        </p:blipFill>
        <p:spPr>
          <a:xfrm>
            <a:off x="-227554" y="7303764"/>
            <a:ext cx="22681396" cy="6795896"/>
          </a:xfrm>
          <a:prstGeom prst="rect">
            <a:avLst/>
          </a:prstGeom>
          <a:ln w="12700">
            <a:miter lim="400000"/>
          </a:ln>
          <a:effectLst>
            <a:outerShdw sx="100000" sy="100000" kx="0" ky="0" algn="b" rotWithShape="0" blurRad="203200" dist="127000" dir="22594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