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21"/>
          </p:nvPr>
        </p:nvSpPr>
        <p:spPr>
          <a:xfrm>
            <a:off x="-541735" y="0"/>
            <a:ext cx="24384001" cy="13716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ww.alexanderchurchofchrist.com" TargetMode="External"/><Relationship Id="rId5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17" t="19927" r="1613" b="30439"/>
          <a:stretch>
            <a:fillRect/>
          </a:stretch>
        </p:blipFill>
        <p:spPr>
          <a:xfrm>
            <a:off x="-25360" y="12805"/>
            <a:ext cx="24434720" cy="13690389"/>
          </a:xfrm>
          <a:prstGeom prst="rect">
            <a:avLst/>
          </a:prstGeom>
        </p:spPr>
      </p:pic>
      <p:sp>
        <p:nvSpPr>
          <p:cNvPr id="160" name="(Ephesians 1:1-14)"/>
          <p:cNvSpPr txBox="1"/>
          <p:nvPr/>
        </p:nvSpPr>
        <p:spPr>
          <a:xfrm>
            <a:off x="14723490" y="12027490"/>
            <a:ext cx="9598051" cy="14394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6890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9200">
                <a:solidFill>
                  <a:srgbClr val="FFFFFF"/>
                </a:solidFill>
                <a:effectLst>
                  <a:outerShdw sx="100000" sy="100000" kx="0" ky="0" algn="b" rotWithShape="0" blurRad="50800" dist="63500" dir="374816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(Ephesians 4:17-32)</a:t>
            </a:r>
          </a:p>
        </p:txBody>
      </p:sp>
      <p:sp>
        <p:nvSpPr>
          <p:cNvPr id="161" name="Rectangle"/>
          <p:cNvSpPr/>
          <p:nvPr/>
        </p:nvSpPr>
        <p:spPr>
          <a:xfrm>
            <a:off x="-50053" y="5923832"/>
            <a:ext cx="24484106" cy="2433745"/>
          </a:xfrm>
          <a:prstGeom prst="rect">
            <a:avLst/>
          </a:prstGeom>
          <a:solidFill>
            <a:srgbClr val="616665">
              <a:alpha val="47025"/>
            </a:srgbClr>
          </a:solidFill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546100" dist="215503" dir="2689080">
              <a:srgbClr val="000000">
                <a:alpha val="53152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6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825" y="6102876"/>
            <a:ext cx="23780350" cy="20756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17850" dir="268908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17" name="Text Box 8"/>
          <p:cNvSpPr txBox="1"/>
          <p:nvPr/>
        </p:nvSpPr>
        <p:spPr>
          <a:xfrm>
            <a:off x="240988" y="8749302"/>
            <a:ext cx="9463402" cy="4531955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4:19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19</a:t>
            </a:r>
            <a:r>
              <a:t> who, being past feeling, have given themselves over to lewdness, to work all uncleanness with greediness.</a:t>
            </a:r>
          </a:p>
        </p:txBody>
      </p:sp>
      <p:sp>
        <p:nvSpPr>
          <p:cNvPr id="218" name="WALK IN THE LIGHT, NOT DARKNESS (4:17-24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WALK IN THE LIGHT, NOT DARKNESS (4:17-24)</a:t>
            </a:r>
          </a:p>
        </p:txBody>
      </p:sp>
      <p:sp>
        <p:nvSpPr>
          <p:cNvPr id="219" name="FORMER CORRUPTION (17-19)…"/>
          <p:cNvSpPr txBox="1"/>
          <p:nvPr/>
        </p:nvSpPr>
        <p:spPr>
          <a:xfrm>
            <a:off x="9990353" y="3288811"/>
            <a:ext cx="14011752" cy="1021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3"/>
              </a:buBlip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FORMER CORRUPTION (17-19)</a:t>
            </a:r>
          </a:p>
          <a:p>
            <a:pPr marL="13829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"who, being past feeling," </a:t>
            </a:r>
            <a:r>
              <a:t>— Refers to losing all sensitivity to sin, shame, or right/wrong — spiritual apathy, having lost the ability to feel conviction, or shame for their immoral actions (1 Timothy 4:1-2).</a:t>
            </a:r>
          </a:p>
          <a:p>
            <a:pPr marL="13829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Results from </a:t>
            </a:r>
            <a:r>
              <a:rPr b="1"/>
              <a:t>rejecting the truth</a:t>
            </a:r>
            <a:r>
              <a:t> in favor of lies, </a:t>
            </a:r>
            <a:r>
              <a:rPr b="1"/>
              <a:t>hypocrisy</a:t>
            </a:r>
            <a:r>
              <a:t>, and </a:t>
            </a:r>
            <a:r>
              <a:rPr b="1"/>
              <a:t>ignoring God</a:t>
            </a:r>
            <a:r>
              <a:t>’s call to repent.</a:t>
            </a:r>
          </a:p>
        </p:txBody>
      </p:sp>
      <p:grpSp>
        <p:nvGrpSpPr>
          <p:cNvPr id="222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20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1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25" name="Text Box 8"/>
          <p:cNvSpPr txBox="1"/>
          <p:nvPr/>
        </p:nvSpPr>
        <p:spPr>
          <a:xfrm>
            <a:off x="240988" y="8139066"/>
            <a:ext cx="9463402" cy="5408255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4:20–21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20</a:t>
            </a:r>
            <a:r>
              <a:t> But you have not so learned Christ, </a:t>
            </a:r>
            <a:r>
              <a:rPr baseline="31999"/>
              <a:t>21</a:t>
            </a:r>
            <a:r>
              <a:t> if indeed you have heard Him and have been taught by Him, as the truth is in Jesus:</a:t>
            </a:r>
          </a:p>
        </p:txBody>
      </p:sp>
      <p:sp>
        <p:nvSpPr>
          <p:cNvPr id="226" name="WALK IN THE LIGHT, NOT DARKNESS (4:17-24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WALK IN THE LIGHT, NOT DARKNESS (4:17-24)</a:t>
            </a:r>
          </a:p>
        </p:txBody>
      </p:sp>
      <p:sp>
        <p:nvSpPr>
          <p:cNvPr id="227" name="BE RENEWED IN YOUR MIND (20-24)…"/>
          <p:cNvSpPr txBox="1"/>
          <p:nvPr/>
        </p:nvSpPr>
        <p:spPr>
          <a:xfrm>
            <a:off x="9990353" y="3288811"/>
            <a:ext cx="14011752" cy="1009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3"/>
              </a:buBlip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 RENEWED IN YOUR MIND (20-24)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"But you did not learn Christ in this way” [NASB]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if indeed you have heard Him and have been taught by Him</a:t>
            </a:r>
            <a:r>
              <a:t>”— must learn of Christ / Must obey Christ / become like Him (cf. Mat. 11:29; 28:19-20; Rom. 10:13-17) 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“as the truth is in Jesus”</a:t>
            </a:r>
            <a:r>
              <a:t> (cf. John 8:31-32, 14:6).</a:t>
            </a:r>
          </a:p>
        </p:txBody>
      </p:sp>
      <p:grpSp>
        <p:nvGrpSpPr>
          <p:cNvPr id="230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28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33" name="Text Box 8"/>
          <p:cNvSpPr txBox="1"/>
          <p:nvPr/>
        </p:nvSpPr>
        <p:spPr>
          <a:xfrm>
            <a:off x="240988" y="3452440"/>
            <a:ext cx="9463402" cy="9789755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4:22-24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22</a:t>
            </a:r>
            <a:r>
              <a:t> that you put off, concerning your former conduct, the old man which grows corrupt according to the deceitful lusts, </a:t>
            </a:r>
            <a:r>
              <a:rPr baseline="31999"/>
              <a:t>23 </a:t>
            </a:r>
            <a:r>
              <a:t>and be renewed in the spirit of your mind, </a:t>
            </a:r>
            <a:r>
              <a:rPr baseline="31999"/>
              <a:t>24 </a:t>
            </a:r>
            <a:r>
              <a:t>and that you put on the new man which was created according to God, in true righteousness and holiness.</a:t>
            </a:r>
          </a:p>
        </p:txBody>
      </p:sp>
      <p:sp>
        <p:nvSpPr>
          <p:cNvPr id="234" name="WALK IN THE LIGHT, NOT DARKNESS (4:17-24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WALK IN THE LIGHT, NOT DARKNESS (4:17-24)</a:t>
            </a:r>
          </a:p>
        </p:txBody>
      </p:sp>
      <p:sp>
        <p:nvSpPr>
          <p:cNvPr id="235" name="BE RENEWED IN YOUR MIND (20-24)…"/>
          <p:cNvSpPr txBox="1"/>
          <p:nvPr/>
        </p:nvSpPr>
        <p:spPr>
          <a:xfrm>
            <a:off x="9990353" y="3288811"/>
            <a:ext cx="14011752" cy="1009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3"/>
              </a:buBlip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 RENEWED IN YOUR MIND (20-24)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“that you put off … the old man”</a:t>
            </a:r>
            <a:r>
              <a:t> (former sinful conduct, which promises much, but delivers only corruption and ruin (cf. Col. 3:5-9)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"be renewed in the spirit of your mind”</a:t>
            </a:r>
            <a:r>
              <a:t> (cf. Rom. 12:1-2)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"put on the new man … in true righteousness and holiness”</a:t>
            </a:r>
            <a:r>
              <a:t> (cf. Col. 2:12,13; 3:10-17)</a:t>
            </a:r>
          </a:p>
        </p:txBody>
      </p:sp>
      <p:grpSp>
        <p:nvGrpSpPr>
          <p:cNvPr id="238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36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7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41" name="Text Box 8"/>
          <p:cNvSpPr txBox="1"/>
          <p:nvPr/>
        </p:nvSpPr>
        <p:spPr>
          <a:xfrm>
            <a:off x="240988" y="8105487"/>
            <a:ext cx="9463402" cy="5408255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4:25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25</a:t>
            </a:r>
            <a:r>
              <a:t> Therefore, putting away lying, </a:t>
            </a:r>
            <a:r>
              <a:t>“Let each one of you speak truth with his neighbor,”</a:t>
            </a:r>
            <a:r>
              <a:t> for we are members of one another.</a:t>
            </a:r>
          </a:p>
        </p:txBody>
      </p:sp>
      <p:sp>
        <p:nvSpPr>
          <p:cNvPr id="242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sp>
        <p:nvSpPr>
          <p:cNvPr id="243" name="NOT LIES, BUT TRUTH (25)…"/>
          <p:cNvSpPr txBox="1"/>
          <p:nvPr/>
        </p:nvSpPr>
        <p:spPr>
          <a:xfrm>
            <a:off x="9990353" y="3288811"/>
            <a:ext cx="14011752" cy="987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3"/>
              </a:buBlip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LIES, BUT TRUTH (25)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Old Man: </a:t>
            </a:r>
            <a:r>
              <a:t>As long as we are under Satan’s control, we will lie. The greatest lies are the lies we tell ourselves, (John 8:44; Acts 5:3; 13:10; 2 Cor. 11:3, 13–15).</a:t>
            </a:r>
            <a:endParaRPr b="1"/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New Man: </a:t>
            </a:r>
            <a:r>
              <a:t>Speaks truth to neighbors (Eph. 4:15, Col. 3:9), his “yes, is yes, and his no is no.” (Matthew 5:37; James 5:12)</a:t>
            </a:r>
          </a:p>
        </p:txBody>
      </p:sp>
      <p:grpSp>
        <p:nvGrpSpPr>
          <p:cNvPr id="246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44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49" name="Text Box 8"/>
          <p:cNvSpPr txBox="1"/>
          <p:nvPr/>
        </p:nvSpPr>
        <p:spPr>
          <a:xfrm>
            <a:off x="240988" y="8563164"/>
            <a:ext cx="9463402" cy="4657876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4:26–27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26</a:t>
            </a:r>
            <a:r>
              <a:t> </a:t>
            </a:r>
            <a:r>
              <a:rPr i="1"/>
              <a:t>“Be angry, and do not sin”</a:t>
            </a:r>
            <a:r>
              <a:t>: do not let the sun go down on your wrath, </a:t>
            </a:r>
            <a:r>
              <a:rPr baseline="31999"/>
              <a:t>27</a:t>
            </a:r>
            <a:r>
              <a:t> nor give place to the devil.</a:t>
            </a:r>
          </a:p>
        </p:txBody>
      </p:sp>
      <p:sp>
        <p:nvSpPr>
          <p:cNvPr id="250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sp>
        <p:nvSpPr>
          <p:cNvPr id="251" name="NOT WRATH, BUT CONTROL (26)…"/>
          <p:cNvSpPr txBox="1"/>
          <p:nvPr/>
        </p:nvSpPr>
        <p:spPr>
          <a:xfrm>
            <a:off x="9990353" y="3288811"/>
            <a:ext cx="14011752" cy="1009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3"/>
              </a:buBlip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WRATH, BUT CONTROL (26)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Old Man:</a:t>
            </a:r>
            <a:r>
              <a:t> Lingers in anger or lets it control him / bitterness / hatred / vengeance (Eccl. 7:9; Jam. 1:19)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New Man:</a:t>
            </a:r>
            <a:r>
              <a:t> Resolves anger quickly, avoids sin (Psalm 4:4). </a:t>
            </a:r>
          </a:p>
          <a:p>
            <a:pPr marL="19163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5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Anger, in itself is not sin (John 2:13-17), but we need to </a:t>
            </a:r>
            <a:r>
              <a:rPr b="1"/>
              <a:t>recognize the danger</a:t>
            </a:r>
            <a:r>
              <a:t> in anger?(Prov. 14:29; 16:32)</a:t>
            </a:r>
          </a:p>
        </p:txBody>
      </p:sp>
      <p:grpSp>
        <p:nvGrpSpPr>
          <p:cNvPr id="254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52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3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57" name="Text Box 8"/>
          <p:cNvSpPr txBox="1"/>
          <p:nvPr/>
        </p:nvSpPr>
        <p:spPr>
          <a:xfrm>
            <a:off x="240988" y="6808736"/>
            <a:ext cx="9463402" cy="6461276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4:28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28</a:t>
            </a:r>
            <a:r>
              <a:t> Let him who stole steal no longer, but rather let him labor, working with </a:t>
            </a:r>
            <a:r>
              <a:rPr i="1"/>
              <a:t>his</a:t>
            </a:r>
            <a:r>
              <a:t> hands what is good, that he may have something to give him who has need.</a:t>
            </a:r>
          </a:p>
        </p:txBody>
      </p:sp>
      <p:sp>
        <p:nvSpPr>
          <p:cNvPr id="258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sp>
        <p:nvSpPr>
          <p:cNvPr id="259" name="NOT STEALING, BUT WORKING (28)…"/>
          <p:cNvSpPr txBox="1"/>
          <p:nvPr/>
        </p:nvSpPr>
        <p:spPr>
          <a:xfrm>
            <a:off x="9990353" y="3288811"/>
            <a:ext cx="14011752" cy="987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3"/>
              </a:buBlip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STEALING, BUT WORKING (28)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Old Man:</a:t>
            </a:r>
            <a:r>
              <a:t> Willing to steal, and willing to justify his stealing, (Jno. 12:6), but God says do not steal (Ex. 20:15; Lev. 19:11; Deut. 5:19)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New Man:</a:t>
            </a:r>
            <a:r>
              <a:t> Works to provide for himself and help others in need as Jesus teaches (Acts 20:35; Rom. 13:9; 1 Cor. 4:12; Gal. 6:10; 1 Thes. 4:11,12; 2 Thes. 3:6–8,11,12). </a:t>
            </a:r>
          </a:p>
        </p:txBody>
      </p:sp>
      <p:grpSp>
        <p:nvGrpSpPr>
          <p:cNvPr id="262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60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1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65" name="Text Box 8"/>
          <p:cNvSpPr txBox="1"/>
          <p:nvPr/>
        </p:nvSpPr>
        <p:spPr>
          <a:xfrm>
            <a:off x="240988" y="6808736"/>
            <a:ext cx="9463402" cy="6461276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4:29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29</a:t>
            </a:r>
            <a:r>
              <a:t> Let no corrupt word proceed out of your mouth, but what is good for necessary edification, that it may impart grace to the hearers.</a:t>
            </a:r>
          </a:p>
        </p:txBody>
      </p:sp>
      <p:sp>
        <p:nvSpPr>
          <p:cNvPr id="266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sp>
        <p:nvSpPr>
          <p:cNvPr id="267" name="NOT CORRUPT WORDS, BUT WHOLESOME WORDS (29)…"/>
          <p:cNvSpPr txBox="1"/>
          <p:nvPr/>
        </p:nvSpPr>
        <p:spPr>
          <a:xfrm>
            <a:off x="9990353" y="3288811"/>
            <a:ext cx="14011752" cy="987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3"/>
              </a:buBlip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CORRUPT WORDS, BUT WHOLESOME WORDS (29)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Old Man:</a:t>
            </a:r>
            <a:r>
              <a:t> Evil words, dirty words, careless words, hurtful words, useless words (Matt. 12:34; Eph. 5:4; Col. 3:8)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New Man:</a:t>
            </a:r>
            <a:r>
              <a:t> Speaks what is good, to uplift and edify — to IMPART GRACE to others (4:15; 1 Thess. 4:18; 5:11; Col. 3:16; 4:6). </a:t>
            </a:r>
          </a:p>
        </p:txBody>
      </p:sp>
      <p:grpSp>
        <p:nvGrpSpPr>
          <p:cNvPr id="270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68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73" name="Text Box 8"/>
          <p:cNvSpPr txBox="1"/>
          <p:nvPr/>
        </p:nvSpPr>
        <p:spPr>
          <a:xfrm>
            <a:off x="240988" y="8690295"/>
            <a:ext cx="9463402" cy="4657876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4:30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30</a:t>
            </a:r>
            <a:r>
              <a:t> And do not grieve the Holy Spirit of God, by whom you were sealed for the day of redemption.</a:t>
            </a:r>
          </a:p>
        </p:txBody>
      </p:sp>
      <p:sp>
        <p:nvSpPr>
          <p:cNvPr id="274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sp>
        <p:nvSpPr>
          <p:cNvPr id="275" name="Why This Matters (30-32)…"/>
          <p:cNvSpPr txBox="1"/>
          <p:nvPr/>
        </p:nvSpPr>
        <p:spPr>
          <a:xfrm>
            <a:off x="9990353" y="3288811"/>
            <a:ext cx="14011752" cy="1012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3"/>
              </a:buBlip>
              <a:defRPr b="1" sz="7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cap="all"/>
              <a:t>Why This Matters</a:t>
            </a:r>
            <a:r>
              <a:t> (30-32)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Acting like the "old man" grieves the Holy Spirit (v. 30; cf. “</a:t>
            </a:r>
            <a:r>
              <a:rPr i="1"/>
              <a:t>Is it</a:t>
            </a:r>
            <a:r>
              <a:t> a small thing for you to weary men, but will you weary my God also?” Is 7:13; Eze 18:32; 33:11; 2 Pet 3:9)</a:t>
            </a:r>
          </a:p>
          <a:p>
            <a:pPr marL="1382963" indent="-938463" defTabSz="821531">
              <a:lnSpc>
                <a:spcPct val="100000"/>
              </a:lnSpc>
              <a:spcBef>
                <a:spcPts val="18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sealed, (marked for identification / secured), by the Spirit for redemption (cf. 1:13-14; Ro. 8:11, 23; 2 Co. 1:22; 2 Ti. 2:19) </a:t>
            </a:r>
          </a:p>
        </p:txBody>
      </p:sp>
      <p:grpSp>
        <p:nvGrpSpPr>
          <p:cNvPr id="278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76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7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7889" y="3121739"/>
            <a:ext cx="7468220" cy="10451157"/>
          </a:xfrm>
          <a:prstGeom prst="rect">
            <a:avLst/>
          </a:prstGeom>
        </p:spPr>
      </p:pic>
      <p:sp>
        <p:nvSpPr>
          <p:cNvPr id="281" name="Text Box 8"/>
          <p:cNvSpPr txBox="1"/>
          <p:nvPr/>
        </p:nvSpPr>
        <p:spPr>
          <a:xfrm>
            <a:off x="429159" y="4970328"/>
            <a:ext cx="8890001" cy="7586181"/>
          </a:xfrm>
          <a:prstGeom prst="rect">
            <a:avLst/>
          </a:prstGeom>
          <a:solidFill>
            <a:srgbClr val="000000"/>
          </a:solidFill>
          <a:ln w="635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4:31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31</a:t>
            </a:r>
            <a:r>
              <a:t> Let all bitterness, wrath, anger, clamor, and evil speaking be put away from you, with all malice.</a:t>
            </a:r>
          </a:p>
        </p:txBody>
      </p:sp>
      <p:sp>
        <p:nvSpPr>
          <p:cNvPr id="282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grpSp>
        <p:nvGrpSpPr>
          <p:cNvPr id="285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83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4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grpSp>
        <p:nvGrpSpPr>
          <p:cNvPr id="288" name="PUT OFF"/>
          <p:cNvGrpSpPr/>
          <p:nvPr/>
        </p:nvGrpSpPr>
        <p:grpSpPr>
          <a:xfrm>
            <a:off x="302158" y="3487926"/>
            <a:ext cx="9144001" cy="1476376"/>
            <a:chOff x="0" y="0"/>
            <a:chExt cx="9144000" cy="1476375"/>
          </a:xfrm>
        </p:grpSpPr>
        <p:sp>
          <p:nvSpPr>
            <p:cNvPr id="287" name="PUT OFF"/>
            <p:cNvSpPr txBox="1"/>
            <p:nvPr/>
          </p:nvSpPr>
          <p:spPr>
            <a:xfrm>
              <a:off x="127000" y="76200"/>
              <a:ext cx="8890000" cy="1146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b="1" sz="6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PUT OFF</a:t>
              </a:r>
            </a:p>
          </p:txBody>
        </p:sp>
        <p:pic>
          <p:nvPicPr>
            <p:cNvPr id="286" name="PUT OFF PUT OFF" descr="PUT OFF PUT O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144000" cy="1476375"/>
            </a:xfrm>
            <a:prstGeom prst="rect">
              <a:avLst/>
            </a:prstGeom>
            <a:effectLst/>
          </p:spPr>
        </p:pic>
      </p:grpSp>
      <p:grpSp>
        <p:nvGrpSpPr>
          <p:cNvPr id="294" name="Group"/>
          <p:cNvGrpSpPr/>
          <p:nvPr/>
        </p:nvGrpSpPr>
        <p:grpSpPr>
          <a:xfrm>
            <a:off x="9332976" y="3487926"/>
            <a:ext cx="14746713" cy="9851876"/>
            <a:chOff x="0" y="-76199"/>
            <a:chExt cx="14746711" cy="9851875"/>
          </a:xfrm>
        </p:grpSpPr>
        <p:sp>
          <p:nvSpPr>
            <p:cNvPr id="289" name="Ephesians 4:32 (NKJV)…"/>
            <p:cNvSpPr txBox="1"/>
            <p:nvPr/>
          </p:nvSpPr>
          <p:spPr>
            <a:xfrm>
              <a:off x="5729711" y="1446814"/>
              <a:ext cx="8890001" cy="7504957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chemeClr val="accent3">
                  <a:hueOff val="198700"/>
                  <a:satOff val="21248"/>
                  <a:lumOff val="19305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254000" dist="130923" dir="1437296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b="1" sz="7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Ephesians 4:32 (NKJV)</a:t>
              </a:r>
            </a:p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7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aseline="31999"/>
                <a:t>32</a:t>
              </a:r>
              <a:r>
                <a:t> And be kind to one another, tenderhearted, forgiving one another, even as God in Christ forgave you.</a:t>
              </a:r>
            </a:p>
          </p:txBody>
        </p:sp>
        <p:grpSp>
          <p:nvGrpSpPr>
            <p:cNvPr id="292" name="PUT ON"/>
            <p:cNvGrpSpPr/>
            <p:nvPr/>
          </p:nvGrpSpPr>
          <p:grpSpPr>
            <a:xfrm>
              <a:off x="5602711" y="-76200"/>
              <a:ext cx="9144001" cy="1476376"/>
              <a:chOff x="0" y="0"/>
              <a:chExt cx="9144000" cy="1476375"/>
            </a:xfrm>
          </p:grpSpPr>
          <p:sp>
            <p:nvSpPr>
              <p:cNvPr id="291" name="PUT ON"/>
              <p:cNvSpPr txBox="1"/>
              <p:nvPr/>
            </p:nvSpPr>
            <p:spPr>
              <a:xfrm>
                <a:off x="127000" y="76200"/>
                <a:ext cx="8890000" cy="1146175"/>
              </a:xfrm>
              <a:prstGeom prst="rect">
                <a:avLst/>
              </a:prstGeom>
              <a:solidFill>
                <a:srgbClr val="005493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ctr" defTabSz="821531">
                  <a:lnSpc>
                    <a:spcPct val="100000"/>
                  </a:lnSpc>
                  <a:spcBef>
                    <a:spcPts val="0"/>
                  </a:spcBef>
                  <a:defRPr b="1" sz="6600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PUT ON</a:t>
                </a:r>
              </a:p>
            </p:txBody>
          </p:sp>
          <p:pic>
            <p:nvPicPr>
              <p:cNvPr id="290" name="PUT ON PUT ON" descr="PUT ON PUT ON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9144000" cy="1476375"/>
              </a:xfrm>
              <a:prstGeom prst="rect">
                <a:avLst/>
              </a:prstGeom>
              <a:effectLst/>
            </p:spPr>
          </p:pic>
        </p:grpSp>
        <p:sp>
          <p:nvSpPr>
            <p:cNvPr id="293" name="Arrow"/>
            <p:cNvSpPr/>
            <p:nvPr/>
          </p:nvSpPr>
          <p:spPr>
            <a:xfrm>
              <a:off x="0" y="609460"/>
              <a:ext cx="5842597" cy="9166216"/>
            </a:xfrm>
            <a:prstGeom prst="rightArrow">
              <a:avLst>
                <a:gd name="adj1" fmla="val 82405"/>
                <a:gd name="adj2" fmla="val 23938"/>
              </a:avLst>
            </a:prstGeom>
            <a:solidFill>
              <a:srgbClr val="FFFFFF">
                <a:alpha val="50000"/>
              </a:srgbClr>
            </a:solidFill>
            <a:ln w="165100" cap="flat">
              <a:solidFill>
                <a:schemeClr val="accent3">
                  <a:hueOff val="198700"/>
                  <a:satOff val="21248"/>
                  <a:lumOff val="1930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24909" y="3172592"/>
            <a:ext cx="7468220" cy="10451157"/>
          </a:xfrm>
          <a:prstGeom prst="rect">
            <a:avLst/>
          </a:prstGeom>
        </p:spPr>
      </p:pic>
      <p:sp>
        <p:nvSpPr>
          <p:cNvPr id="297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98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9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grpSp>
        <p:nvGrpSpPr>
          <p:cNvPr id="303" name="PUT OFF"/>
          <p:cNvGrpSpPr/>
          <p:nvPr/>
        </p:nvGrpSpPr>
        <p:grpSpPr>
          <a:xfrm>
            <a:off x="137473" y="3252316"/>
            <a:ext cx="16830125" cy="1476376"/>
            <a:chOff x="0" y="0"/>
            <a:chExt cx="16830123" cy="1476375"/>
          </a:xfrm>
        </p:grpSpPr>
        <p:sp>
          <p:nvSpPr>
            <p:cNvPr id="302" name="PUT OFF"/>
            <p:cNvSpPr txBox="1"/>
            <p:nvPr/>
          </p:nvSpPr>
          <p:spPr>
            <a:xfrm>
              <a:off x="127000" y="76200"/>
              <a:ext cx="16576124" cy="1146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b="1" sz="6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PUT OFF</a:t>
              </a:r>
            </a:p>
          </p:txBody>
        </p:sp>
        <p:pic>
          <p:nvPicPr>
            <p:cNvPr id="301" name="PUT OFF PUT OFF" descr="PUT OFF PUT O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830124" cy="1476375"/>
            </a:xfrm>
            <a:prstGeom prst="rect">
              <a:avLst/>
            </a:prstGeom>
            <a:effectLst/>
          </p:spPr>
        </p:pic>
      </p:grpSp>
      <p:sp>
        <p:nvSpPr>
          <p:cNvPr id="304" name="Colossians 3:5–11 (NKJV)…"/>
          <p:cNvSpPr txBox="1"/>
          <p:nvPr/>
        </p:nvSpPr>
        <p:spPr>
          <a:xfrm>
            <a:off x="167756" y="4616544"/>
            <a:ext cx="16769559" cy="8895731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Colossians 3:5–11 (NKJV) 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5 </a:t>
            </a:r>
            <a:r>
              <a:t>Therefore put to death your members which are on the earth: fornication, uncleanness, passion, evil desire, and covetousness, which is idolatry. </a:t>
            </a:r>
            <a:r>
              <a:rPr baseline="31999"/>
              <a:t>6 </a:t>
            </a:r>
            <a:r>
              <a:t>Because of these things the wrath of God is coming upon the sons of disobedience, </a:t>
            </a:r>
            <a:r>
              <a:rPr baseline="31999"/>
              <a:t>7 </a:t>
            </a:r>
            <a:r>
              <a:t>in which you yourselves once walked when you lived in them. </a:t>
            </a:r>
            <a:r>
              <a:rPr baseline="31999"/>
              <a:t>8 </a:t>
            </a:r>
            <a:r>
              <a:t>But now you yourselves are to put off all these: anger, wrath, malice, blasphemy, filthy language out of your mouth. </a:t>
            </a:r>
            <a:r>
              <a:rPr baseline="31999"/>
              <a:t>9 </a:t>
            </a:r>
            <a:r>
              <a:t>Do not lie to one another, …</a:t>
            </a:r>
          </a:p>
        </p:txBody>
      </p:sp>
      <p:sp>
        <p:nvSpPr>
          <p:cNvPr id="305" name="Text Box 8"/>
          <p:cNvSpPr txBox="1"/>
          <p:nvPr/>
        </p:nvSpPr>
        <p:spPr>
          <a:xfrm>
            <a:off x="17454894" y="3705683"/>
            <a:ext cx="6408250" cy="9384974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Colossians 3:9–10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57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…since you have put off the old man with his deeds, </a:t>
            </a:r>
            <a:r>
              <a:rPr baseline="31999"/>
              <a:t>10</a:t>
            </a:r>
            <a:r>
              <a:t> and have put on the new </a:t>
            </a:r>
            <a:r>
              <a:rPr i="1"/>
              <a:t>man</a:t>
            </a:r>
            <a:r>
              <a:t> who is renewed in knowledge according to the image of Him who created him,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183" y="2659761"/>
            <a:ext cx="7925070" cy="6532995"/>
          </a:xfrm>
          <a:prstGeom prst="rect">
            <a:avLst/>
          </a:prstGeom>
        </p:spPr>
      </p:pic>
      <p:pic>
        <p:nvPicPr>
          <p:cNvPr id="165" name="pasted-movie.png" descr="pasted-movi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4726" y="1369342"/>
            <a:ext cx="18381448" cy="8209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17850" dir="2689080">
              <a:srgbClr val="000000"/>
            </a:outerShdw>
          </a:effectLst>
        </p:spPr>
      </p:pic>
      <p:sp>
        <p:nvSpPr>
          <p:cNvPr id="166" name="Our practice proceeds from our doctrinal beliefs.…"/>
          <p:cNvSpPr txBox="1"/>
          <p:nvPr/>
        </p:nvSpPr>
        <p:spPr>
          <a:xfrm>
            <a:off x="0" y="8149281"/>
            <a:ext cx="24384000" cy="52324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lnSpc>
                <a:spcPct val="100000"/>
              </a:lnSpc>
              <a:spcBef>
                <a:spcPts val="2200"/>
              </a:spcBef>
              <a:defRPr b="1"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Our </a:t>
            </a:r>
            <a:r>
              <a:rPr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practice</a:t>
            </a:r>
            <a:r>
              <a:t> proceeds from our doctrinal beliefs. </a:t>
            </a:r>
          </a:p>
          <a:p>
            <a:pPr algn="ctr">
              <a:lnSpc>
                <a:spcPct val="100000"/>
              </a:lnSpc>
              <a:spcBef>
                <a:spcPts val="2200"/>
              </a:spcBef>
              <a:defRPr b="1"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Our </a:t>
            </a:r>
            <a:r>
              <a:rPr>
                <a:solidFill>
                  <a:srgbClr val="76D6FF"/>
                </a:solidFill>
              </a:rPr>
              <a:t>sentiments</a:t>
            </a:r>
            <a:r>
              <a:t>, </a:t>
            </a:r>
            <a:r>
              <a:rPr>
                <a:solidFill>
                  <a:srgbClr val="73FDFF"/>
                </a:solidFill>
              </a:rPr>
              <a:t>desires</a:t>
            </a:r>
            <a:r>
              <a:t>, </a:t>
            </a:r>
            <a:r>
              <a:rPr>
                <a:solidFill>
                  <a:srgbClr val="73FCD6"/>
                </a:solidFill>
              </a:rPr>
              <a:t>affections</a:t>
            </a:r>
            <a:r>
              <a:t>, &amp; </a:t>
            </a:r>
            <a:r>
              <a:rPr>
                <a:solidFill>
                  <a:srgbClr val="73FA79"/>
                </a:solidFill>
              </a:rPr>
              <a:t>attitudes</a:t>
            </a:r>
            <a:r>
              <a:t> are formed by the teachings of Jesus revealed through the Spirit - </a:t>
            </a:r>
            <a:r>
              <a:rPr u="sng">
                <a:solidFill>
                  <a:srgbClr val="76D6FF"/>
                </a:solidFill>
              </a:rPr>
              <a:t>the mind of Christ</a:t>
            </a:r>
            <a:r>
              <a:t>. </a:t>
            </a:r>
          </a:p>
          <a:p>
            <a:pPr algn="ctr">
              <a:lnSpc>
                <a:spcPct val="100000"/>
              </a:lnSpc>
              <a:spcBef>
                <a:spcPts val="2200"/>
              </a:spcBef>
              <a:defRPr b="1"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Our </a:t>
            </a:r>
            <a:r>
              <a:rPr>
                <a:solidFill>
                  <a:schemeClr val="accent4">
                    <a:hueOff val="141567"/>
                    <a:satOff val="12213"/>
                    <a:lumOff val="21573"/>
                  </a:schemeClr>
                </a:solidFill>
              </a:rPr>
              <a:t>DUTY</a:t>
            </a:r>
            <a:r>
              <a:t> is to maintain unity by developing the proper </a:t>
            </a:r>
            <a:r>
              <a:rPr u="sng"/>
              <a:t>ATTITUDES</a:t>
            </a:r>
            <a:r>
              <a:t> and LIVING our lives </a:t>
            </a:r>
            <a:r>
              <a:rPr>
                <a:solidFill>
                  <a:srgbClr val="FFFC79"/>
                </a:solidFill>
              </a:rPr>
              <a:t>according to the </a:t>
            </a:r>
            <a:r>
              <a:rPr u="sng">
                <a:solidFill>
                  <a:srgbClr val="FFFC79"/>
                </a:solidFill>
              </a:rPr>
              <a:t>TRUTH</a:t>
            </a:r>
            <a:r>
              <a:t>. </a:t>
            </a:r>
          </a:p>
        </p:txBody>
      </p:sp>
      <p:sp>
        <p:nvSpPr>
          <p:cNvPr id="167" name="TRANSITIONING FROM DOCTRINAL &gt; PRACTICAL"/>
          <p:cNvSpPr txBox="1"/>
          <p:nvPr/>
        </p:nvSpPr>
        <p:spPr>
          <a:xfrm>
            <a:off x="-122392" y="1973810"/>
            <a:ext cx="24628783" cy="9652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TRANSITIONING FROM DOCTRINAL &gt; PRACTICAL</a:t>
            </a:r>
          </a:p>
        </p:txBody>
      </p:sp>
      <p:grpSp>
        <p:nvGrpSpPr>
          <p:cNvPr id="170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168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9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61" y="3172592"/>
            <a:ext cx="7468220" cy="10451157"/>
          </a:xfrm>
          <a:prstGeom prst="rect">
            <a:avLst/>
          </a:prstGeom>
        </p:spPr>
      </p:pic>
      <p:sp>
        <p:nvSpPr>
          <p:cNvPr id="308" name="WHAT THE NEW MAN LOOKS LIKE (4:25-32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THE NEW MAN LOOKS LIKE (4:25-32)</a:t>
            </a:r>
          </a:p>
        </p:txBody>
      </p:sp>
      <p:grpSp>
        <p:nvGrpSpPr>
          <p:cNvPr id="311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309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0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grpSp>
        <p:nvGrpSpPr>
          <p:cNvPr id="314" name="PUT ON"/>
          <p:cNvGrpSpPr/>
          <p:nvPr/>
        </p:nvGrpSpPr>
        <p:grpSpPr>
          <a:xfrm>
            <a:off x="7206036" y="3259087"/>
            <a:ext cx="16830124" cy="1476376"/>
            <a:chOff x="0" y="0"/>
            <a:chExt cx="16830123" cy="1476375"/>
          </a:xfrm>
        </p:grpSpPr>
        <p:sp>
          <p:nvSpPr>
            <p:cNvPr id="313" name="PUT ON"/>
            <p:cNvSpPr txBox="1"/>
            <p:nvPr/>
          </p:nvSpPr>
          <p:spPr>
            <a:xfrm>
              <a:off x="127000" y="76200"/>
              <a:ext cx="16576124" cy="1146175"/>
            </a:xfrm>
            <a:prstGeom prst="rect">
              <a:avLst/>
            </a:prstGeom>
            <a:solidFill>
              <a:srgbClr val="005493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b="1" sz="6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PUT ON</a:t>
              </a:r>
            </a:p>
          </p:txBody>
        </p:sp>
        <p:pic>
          <p:nvPicPr>
            <p:cNvPr id="312" name="PUT ON PUT ON" descr="PUT ON PUT 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830124" cy="1476375"/>
            </a:xfrm>
            <a:prstGeom prst="rect">
              <a:avLst/>
            </a:prstGeom>
            <a:effectLst/>
          </p:spPr>
        </p:pic>
      </p:grpSp>
      <p:sp>
        <p:nvSpPr>
          <p:cNvPr id="315" name="Colossians 3:12–15 (NKJV)…"/>
          <p:cNvSpPr txBox="1"/>
          <p:nvPr/>
        </p:nvSpPr>
        <p:spPr>
          <a:xfrm>
            <a:off x="7236319" y="4623316"/>
            <a:ext cx="16769559" cy="8895731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Colossians 3:12–15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12</a:t>
            </a:r>
            <a:r>
              <a:t> Therefore, as </a:t>
            </a:r>
            <a:r>
              <a:rPr i="1"/>
              <a:t>the</a:t>
            </a:r>
            <a:r>
              <a:t> elect of God, holy and beloved, put on tender mercies, kindness, humility, meekness, longsuffering; </a:t>
            </a:r>
            <a:r>
              <a:rPr baseline="31999"/>
              <a:t>13</a:t>
            </a:r>
            <a:r>
              <a:t> bearing with one another, and forgiving one another, if anyone has a complaint against another; even as Christ forgave you, so you also </a:t>
            </a:r>
            <a:r>
              <a:rPr i="1"/>
              <a:t>must do</a:t>
            </a:r>
            <a:r>
              <a:t>. </a:t>
            </a:r>
            <a:r>
              <a:rPr baseline="31999"/>
              <a:t>14</a:t>
            </a:r>
            <a:r>
              <a:t> But above all these things put on love, which is the bond of perfection. </a:t>
            </a:r>
            <a:r>
              <a:rPr baseline="31999"/>
              <a:t>15</a:t>
            </a:r>
            <a:r>
              <a:t> And let the peace of God rule in your hearts, to which also you were called in one body; and be thankful. </a:t>
            </a:r>
          </a:p>
        </p:txBody>
      </p:sp>
      <p:sp>
        <p:nvSpPr>
          <p:cNvPr id="316" name="Text Box 8"/>
          <p:cNvSpPr txBox="1"/>
          <p:nvPr/>
        </p:nvSpPr>
        <p:spPr>
          <a:xfrm>
            <a:off x="444575" y="3705683"/>
            <a:ext cx="6408251" cy="9384974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2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Colossians 3:9–10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57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…since you have put off the old man with his deeds, </a:t>
            </a:r>
            <a:r>
              <a:rPr baseline="31999"/>
              <a:t>10</a:t>
            </a:r>
            <a:r>
              <a:t> and have put on the new </a:t>
            </a:r>
            <a:r>
              <a:rPr i="1"/>
              <a:t>man</a:t>
            </a:r>
            <a:r>
              <a:t> who is renewed in knowledge according to the image of Him who created him,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Front view of a red Ducati motorcycle against a black background" descr="Front view of a red Ducati motorcycle against a black background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230" y="1900240"/>
            <a:ext cx="9467856" cy="11646534"/>
          </a:xfrm>
          <a:prstGeom prst="rect">
            <a:avLst/>
          </a:prstGeom>
          <a:effectLst>
            <a:outerShdw sx="100000" sy="100000" kx="0" ky="0" algn="b" rotWithShape="0" blurRad="203200" dist="127000" dir="2259400">
              <a:srgbClr val="000000"/>
            </a:outerShdw>
          </a:effectLst>
        </p:spPr>
      </p:pic>
      <p:sp>
        <p:nvSpPr>
          <p:cNvPr id="319" name="Be salt of the earth and light of the world (Matt. 5:13-16, Phil. 2:14-16)…"/>
          <p:cNvSpPr txBox="1"/>
          <p:nvPr/>
        </p:nvSpPr>
        <p:spPr>
          <a:xfrm>
            <a:off x="422515" y="3547567"/>
            <a:ext cx="9115286" cy="93186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39700" dir="130852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69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 salt of the earth and light of the world </a:t>
            </a:r>
            <a:r>
              <a:rPr b="0" sz="5200"/>
              <a:t>(Matt. 5:13-16, Phil. 2:14-16)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HUMILITY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UNITY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TRUTH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</a:t>
            </a:r>
          </a:p>
        </p:txBody>
      </p:sp>
      <p:grpSp>
        <p:nvGrpSpPr>
          <p:cNvPr id="322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320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grpSp>
        <p:nvGrpSpPr>
          <p:cNvPr id="325" name="Conclusion – Impact of Walking in Truth and Holiness"/>
          <p:cNvGrpSpPr/>
          <p:nvPr/>
        </p:nvGrpSpPr>
        <p:grpSpPr>
          <a:xfrm>
            <a:off x="156370" y="2089469"/>
            <a:ext cx="24071260" cy="1476376"/>
            <a:chOff x="0" y="0"/>
            <a:chExt cx="24071259" cy="1476375"/>
          </a:xfrm>
        </p:grpSpPr>
        <p:sp>
          <p:nvSpPr>
            <p:cNvPr id="324" name="Conclusion – Impact of Walking in Truth and Holiness"/>
            <p:cNvSpPr txBox="1"/>
            <p:nvPr/>
          </p:nvSpPr>
          <p:spPr>
            <a:xfrm>
              <a:off x="127000" y="76200"/>
              <a:ext cx="23817260" cy="1146175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b="1" sz="6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Conclusion – Impact of Walking in Truth and Holiness</a:t>
              </a:r>
            </a:p>
          </p:txBody>
        </p:sp>
        <p:pic>
          <p:nvPicPr>
            <p:cNvPr id="323" name="Conclusion – Impact of Walking in Truth and Holiness Conclusion – Impact of Walking in Truth and Holiness" descr="Conclusion – Impact of Walking in Truth and Holiness Conclusion – Impact of Walking in Truth and Holines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071260" cy="1476375"/>
            </a:xfrm>
            <a:prstGeom prst="rect">
              <a:avLst/>
            </a:prstGeom>
            <a:effectLst/>
          </p:spPr>
        </p:pic>
      </p:grpSp>
      <p:sp>
        <p:nvSpPr>
          <p:cNvPr id="326" name="Be Salt and Light…"/>
          <p:cNvSpPr txBox="1"/>
          <p:nvPr/>
        </p:nvSpPr>
        <p:spPr>
          <a:xfrm>
            <a:off x="9990353" y="3288811"/>
            <a:ext cx="14011752" cy="992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3200"/>
              </a:spcBef>
              <a:buSzPct val="56000"/>
              <a:buBlip>
                <a:blip r:embed="rId5"/>
              </a:buBlip>
              <a:defRPr b="1" sz="7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cap="all"/>
              <a:t>Be Salt and Light</a:t>
            </a:r>
          </a:p>
          <a:p>
            <a:pPr marL="1382963" indent="-938463" defTabSz="821531">
              <a:lnSpc>
                <a:spcPct val="100000"/>
              </a:lnSpc>
              <a:spcBef>
                <a:spcPts val="3200"/>
              </a:spcBef>
              <a:buSzPct val="56000"/>
              <a:buBlip>
                <a:blip r:embed="rId6"/>
              </a:buBlip>
              <a:defRPr sz="6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should stand out as "a city on a hill" (Mat. 5:14-16)</a:t>
            </a:r>
          </a:p>
          <a:p>
            <a:pPr marL="1382963" indent="-938463" defTabSz="821531">
              <a:lnSpc>
                <a:spcPct val="100000"/>
              </a:lnSpc>
              <a:spcBef>
                <a:spcPts val="3200"/>
              </a:spcBef>
              <a:buSzPct val="56000"/>
              <a:buBlip>
                <a:blip r:embed="rId6"/>
              </a:buBlip>
              <a:defRPr sz="6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cannot influence the world if we are like the world (2 Cor. 6:14-7:1)</a:t>
            </a:r>
          </a:p>
          <a:p>
            <a:pPr marL="1382963" indent="-938463" defTabSz="821531">
              <a:lnSpc>
                <a:spcPct val="100000"/>
              </a:lnSpc>
              <a:spcBef>
                <a:spcPts val="3200"/>
              </a:spcBef>
              <a:buSzPct val="56000"/>
              <a:buBlip>
                <a:blip r:embed="rId6"/>
              </a:buBlip>
              <a:defRPr sz="6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 a "holy temple," we must be different (1 Pet. 1:13-2:12)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Front view of a red Ducati motorcycle against a black background" descr="Front view of a red Ducati motorcycle against a black background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230" y="1900240"/>
            <a:ext cx="9467856" cy="11646534"/>
          </a:xfrm>
          <a:prstGeom prst="rect">
            <a:avLst/>
          </a:prstGeom>
          <a:effectLst>
            <a:outerShdw sx="100000" sy="100000" kx="0" ky="0" algn="b" rotWithShape="0" blurRad="203200" dist="127000" dir="2259400">
              <a:srgbClr val="000000"/>
            </a:outerShdw>
          </a:effectLst>
        </p:spPr>
      </p:pic>
      <p:sp>
        <p:nvSpPr>
          <p:cNvPr id="329" name="Be salt of the earth and light of the world (Matt. 5:13-16, Phil. 2:14-16)…"/>
          <p:cNvSpPr txBox="1"/>
          <p:nvPr/>
        </p:nvSpPr>
        <p:spPr>
          <a:xfrm>
            <a:off x="422515" y="3547567"/>
            <a:ext cx="9115286" cy="93186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39700" dir="130852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69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 salt of the earth and light of the world </a:t>
            </a:r>
            <a:r>
              <a:rPr b="0" sz="5200"/>
              <a:t>(Matt. 5:13-16, Phil. 2:14-16)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HUMILITY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UNITY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TRUTH</a:t>
            </a:r>
          </a:p>
          <a:p>
            <a:pPr algn="ctr" defTabSz="821531">
              <a:lnSpc>
                <a:spcPct val="100000"/>
              </a:lnSpc>
              <a:spcBef>
                <a:spcPts val="1600"/>
              </a:spcBef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</a:t>
            </a:r>
          </a:p>
        </p:txBody>
      </p:sp>
      <p:grpSp>
        <p:nvGrpSpPr>
          <p:cNvPr id="332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330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grpSp>
        <p:nvGrpSpPr>
          <p:cNvPr id="335" name="Conclusion – Impact of Walking in Truth and Holiness"/>
          <p:cNvGrpSpPr/>
          <p:nvPr/>
        </p:nvGrpSpPr>
        <p:grpSpPr>
          <a:xfrm>
            <a:off x="156370" y="2089469"/>
            <a:ext cx="24071260" cy="1476376"/>
            <a:chOff x="0" y="0"/>
            <a:chExt cx="24071259" cy="1476375"/>
          </a:xfrm>
        </p:grpSpPr>
        <p:sp>
          <p:nvSpPr>
            <p:cNvPr id="334" name="Conclusion – Impact of Walking in Truth and Holiness"/>
            <p:cNvSpPr txBox="1"/>
            <p:nvPr/>
          </p:nvSpPr>
          <p:spPr>
            <a:xfrm>
              <a:off x="127000" y="76200"/>
              <a:ext cx="23817260" cy="1146175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b="1" sz="6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Conclusion – Impact of Walking in Truth and Holiness</a:t>
              </a:r>
            </a:p>
          </p:txBody>
        </p:sp>
        <p:pic>
          <p:nvPicPr>
            <p:cNvPr id="333" name="Conclusion – Impact of Walking in Truth and Holiness Conclusion – Impact of Walking in Truth and Holiness" descr="Conclusion – Impact of Walking in Truth and Holiness Conclusion – Impact of Walking in Truth and Holines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071260" cy="1476375"/>
            </a:xfrm>
            <a:prstGeom prst="rect">
              <a:avLst/>
            </a:prstGeom>
            <a:effectLst/>
          </p:spPr>
        </p:pic>
      </p:grpSp>
      <p:sp>
        <p:nvSpPr>
          <p:cNvPr id="336" name="Be Salt and Light…"/>
          <p:cNvSpPr txBox="1"/>
          <p:nvPr/>
        </p:nvSpPr>
        <p:spPr>
          <a:xfrm>
            <a:off x="9990353" y="3288811"/>
            <a:ext cx="14011752" cy="1002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3300"/>
              </a:spcBef>
              <a:buSzPct val="56000"/>
              <a:buBlip>
                <a:blip r:embed="rId5"/>
              </a:buBlip>
              <a:defRPr b="1" sz="7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cap="all"/>
              <a:t>Be Salt and Light</a:t>
            </a:r>
          </a:p>
          <a:p>
            <a:pPr marL="1382963" indent="-938463" defTabSz="821531">
              <a:lnSpc>
                <a:spcPct val="100000"/>
              </a:lnSpc>
              <a:spcBef>
                <a:spcPts val="3300"/>
              </a:spcBef>
              <a:buSzPct val="56000"/>
              <a:buBlip>
                <a:blip r:embed="rId6"/>
              </a:buBlip>
              <a:defRPr sz="6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 “old man” behaviors do I need to “</a:t>
            </a:r>
            <a:r>
              <a:rPr b="1"/>
              <a:t>put off</a:t>
            </a:r>
            <a:r>
              <a:t>?”</a:t>
            </a:r>
          </a:p>
          <a:p>
            <a:pPr marL="1382963" indent="-938463" defTabSz="821531">
              <a:lnSpc>
                <a:spcPct val="100000"/>
              </a:lnSpc>
              <a:spcBef>
                <a:spcPts val="3300"/>
              </a:spcBef>
              <a:buSzPct val="56000"/>
              <a:buBlip>
                <a:blip r:embed="rId6"/>
              </a:buBlip>
              <a:defRPr sz="6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How can I actively “</a:t>
            </a:r>
            <a:r>
              <a:rPr b="1"/>
              <a:t>put on</a:t>
            </a:r>
            <a:r>
              <a:t>” the “new man” in my daily life?</a:t>
            </a:r>
          </a:p>
          <a:p>
            <a:pPr marL="1382963" indent="-938463" defTabSz="821531">
              <a:lnSpc>
                <a:spcPct val="100000"/>
              </a:lnSpc>
              <a:spcBef>
                <a:spcPts val="3300"/>
              </a:spcBef>
              <a:buSzPct val="56000"/>
              <a:buBlip>
                <a:blip r:embed="rId6"/>
              </a:buBlip>
              <a:defRPr sz="6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 DO I NEED TO </a:t>
            </a:r>
            <a:r>
              <a:rPr b="1"/>
              <a:t>CHANGE</a:t>
            </a:r>
            <a:r>
              <a:t>? </a:t>
            </a:r>
          </a:p>
          <a:p>
            <a:pPr marL="1382963" indent="-938463" defTabSz="821531">
              <a:lnSpc>
                <a:spcPct val="100000"/>
              </a:lnSpc>
              <a:spcBef>
                <a:spcPts val="3300"/>
              </a:spcBef>
              <a:buSzPct val="56000"/>
              <a:buBlip>
                <a:blip r:embed="rId6"/>
              </a:buBlip>
              <a:defRPr sz="6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WHAT WAY WILL I </a:t>
            </a:r>
            <a:r>
              <a:rPr b="1"/>
              <a:t>LIVE</a:t>
            </a:r>
            <a:r>
              <a:t> </a:t>
            </a:r>
            <a:r>
              <a:rPr b="1"/>
              <a:t>DIFFERENTLY</a:t>
            </a:r>
            <a:r>
              <a:t> THIS WEEK?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Front view of a red motorcycle against a black background" descr="Front view of a red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80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41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339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0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sp>
        <p:nvSpPr>
          <p:cNvPr id="342" name="HAVE YOU died to sin and PUT JESUS ON IN BAPTISM? (Acts 2:38; Romans 6:3-6; 19:1-5; Colossians 2:12,13; Galatians 3:26,27; 1 Peter 3:21)…"/>
          <p:cNvSpPr txBox="1"/>
          <p:nvPr/>
        </p:nvSpPr>
        <p:spPr>
          <a:xfrm>
            <a:off x="379141" y="8043564"/>
            <a:ext cx="23625717" cy="5387976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3300"/>
              </a:spcBef>
              <a:buSzPct val="56000"/>
              <a:buBlip>
                <a:blip r:embed="rId4"/>
              </a:buBlip>
              <a:defRPr b="1" sz="6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cap="all"/>
              <a:t>HAVE YOU died to sin and PUT JESUS ON IN BAPTISM? </a:t>
            </a:r>
            <a:r>
              <a:rPr b="0"/>
              <a:t>(Acts 2:38; Romans 6:3-6; 19:1-5; Colossians 2:12,13; Galatians 3:26,27; 1 Peter 3:21)</a:t>
            </a:r>
            <a:endParaRPr b="0"/>
          </a:p>
          <a:p>
            <a:pPr marL="938463" indent="-938463" defTabSz="821531">
              <a:lnSpc>
                <a:spcPct val="100000"/>
              </a:lnSpc>
              <a:spcBef>
                <a:spcPts val="3300"/>
              </a:spcBef>
              <a:buSzPct val="56000"/>
              <a:buBlip>
                <a:blip r:embed="rId4"/>
              </a:buBlip>
              <a:defRPr b="1" sz="6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cap="all"/>
              <a:t>IS THERE SIN IN YOUR LIFE YOU NEED TO PUBLICLY CONFESS? </a:t>
            </a:r>
            <a:r>
              <a:rPr b="0"/>
              <a:t>(1 John 1:7-9; Acts 8:18-24)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000" r="0" b="50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6" name="“Only let your conduct be worthy of the gospel of Christ, so that whether I come and see you or am absent, I may hear of your affairs, that you stand fast in one spirit, with one mind striving together for the faith of the gospel,”…"/>
          <p:cNvSpPr txBox="1"/>
          <p:nvPr/>
        </p:nvSpPr>
        <p:spPr>
          <a:xfrm>
            <a:off x="72045" y="180793"/>
            <a:ext cx="24239911" cy="2709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“Only let your conduct be worthy of the gospel of Christ, so that whether I come and see you or am absent, I may hear of your affairs, that you stand fast in one spirit, with one mind striving together for the faith of the gospel,”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1:27 (NKJV)</a:t>
            </a:r>
          </a:p>
        </p:txBody>
      </p:sp>
      <p:sp>
        <p:nvSpPr>
          <p:cNvPr id="347" name="Charts by Don McClain…"/>
          <p:cNvSpPr txBox="1"/>
          <p:nvPr/>
        </p:nvSpPr>
        <p:spPr>
          <a:xfrm>
            <a:off x="4188574" y="8774939"/>
            <a:ext cx="17430735" cy="3717540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58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March 29, 2026 - Alexander church of Christ -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</a:t>
            </a:r>
            <a:r>
              <a:t> / </a:t>
            </a:r>
            <a:r>
              <a:t>More Keynote, PPT &amp; Audio Sermons: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4" invalidUrl="" action="" tgtFrame="" tooltip="" history="1" highlightClick="0" endSnd="0"/>
              </a:rPr>
              <a:t>www.alexanderchurchofchrist.com</a:t>
            </a:r>
            <a:r>
              <a:t> </a:t>
            </a:r>
          </a:p>
        </p:txBody>
      </p:sp>
      <p:grpSp>
        <p:nvGrpSpPr>
          <p:cNvPr id="350" name="Group"/>
          <p:cNvGrpSpPr/>
          <p:nvPr/>
        </p:nvGrpSpPr>
        <p:grpSpPr>
          <a:xfrm>
            <a:off x="-50053" y="5450745"/>
            <a:ext cx="24484106" cy="2075657"/>
            <a:chOff x="0" y="0"/>
            <a:chExt cx="24484105" cy="2075655"/>
          </a:xfrm>
        </p:grpSpPr>
        <p:sp>
          <p:nvSpPr>
            <p:cNvPr id="348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omans 12:1–3 (NKJV)…"/>
          <p:cNvSpPr txBox="1"/>
          <p:nvPr/>
        </p:nvSpPr>
        <p:spPr>
          <a:xfrm>
            <a:off x="583476" y="420044"/>
            <a:ext cx="23217049" cy="12673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7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Romans 12:1–3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7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I beseech you therefore, brethren, by the mercies of God, that you present your bodies a living sacrifice, holy, acceptable to God, </a:t>
            </a:r>
            <a:r>
              <a:rPr i="1"/>
              <a:t>which is</a:t>
            </a:r>
            <a:r>
              <a:t> your reasonable service. </a:t>
            </a:r>
            <a:r>
              <a:rPr baseline="31999"/>
              <a:t>2</a:t>
            </a:r>
            <a:r>
              <a:t> And do not be conformed to this world, but be transformed by the renewing of your mind, that you may prove what </a:t>
            </a:r>
            <a:r>
              <a:rPr i="1"/>
              <a:t>is</a:t>
            </a:r>
            <a:r>
              <a:t> that good and acceptable and perfect will of God. </a:t>
            </a:r>
            <a:r>
              <a:rPr baseline="31999"/>
              <a:t>3</a:t>
            </a:r>
            <a:r>
              <a:t> For I say, through the grace given to me, to everyone who is among you, not to think </a:t>
            </a:r>
            <a:r>
              <a:rPr i="1"/>
              <a:t>of himself</a:t>
            </a:r>
            <a:r>
              <a:t> more highly than he ought to think, but to think soberly, as God has dealt to each one a measure of faith.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172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pic>
        <p:nvPicPr>
          <p:cNvPr id="17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176" name="Living a life worthy of our calling"/>
          <p:cNvSpPr txBox="1"/>
          <p:nvPr/>
        </p:nvSpPr>
        <p:spPr>
          <a:xfrm>
            <a:off x="-122392" y="1872210"/>
            <a:ext cx="24628783" cy="11684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cap="all" sz="7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Living a life worthy of our calling </a:t>
            </a:r>
          </a:p>
        </p:txBody>
      </p:sp>
      <p:sp>
        <p:nvSpPr>
          <p:cNvPr id="177" name="Text Box 8"/>
          <p:cNvSpPr txBox="1"/>
          <p:nvPr/>
        </p:nvSpPr>
        <p:spPr>
          <a:xfrm>
            <a:off x="240988" y="8495038"/>
            <a:ext cx="9463402" cy="4531954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I, therefore, the prisoner of the Lord, beseech you to walk worthy of the calling with which you were called,</a:t>
            </a:r>
          </a:p>
        </p:txBody>
      </p:sp>
      <p:sp>
        <p:nvSpPr>
          <p:cNvPr id="178" name="With godly attitudes (4:1-3).…"/>
          <p:cNvSpPr txBox="1"/>
          <p:nvPr/>
        </p:nvSpPr>
        <p:spPr>
          <a:xfrm>
            <a:off x="9990353" y="3288811"/>
            <a:ext cx="14011752" cy="1012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2" indent="-938462" defTabSz="821531">
              <a:lnSpc>
                <a:spcPct val="100000"/>
              </a:lnSpc>
              <a:spcBef>
                <a:spcPts val="1600"/>
              </a:spcBef>
              <a:buSzPct val="56000"/>
              <a:buBlip>
                <a:blip r:embed="rId4"/>
              </a:buBlip>
              <a:defRPr b="1"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With godly attitudes (4:1-3).</a:t>
            </a:r>
          </a:p>
          <a:p>
            <a:pPr marL="938462" indent="-938462" defTabSz="821531">
              <a:lnSpc>
                <a:spcPct val="100000"/>
              </a:lnSpc>
              <a:spcBef>
                <a:spcPts val="1600"/>
              </a:spcBef>
              <a:buSzPct val="56000"/>
              <a:buBlip>
                <a:blip r:embed="rId4"/>
              </a:buBlip>
              <a:defRPr b="1"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United upon the truth (4:4-6).</a:t>
            </a:r>
          </a:p>
          <a:p>
            <a:pPr marL="938462" indent="-938462" defTabSz="821531">
              <a:lnSpc>
                <a:spcPct val="100000"/>
              </a:lnSpc>
              <a:spcBef>
                <a:spcPts val="1600"/>
              </a:spcBef>
              <a:buSzPct val="56000"/>
              <a:buBlip>
                <a:blip r:embed="rId4"/>
              </a:buBlip>
              <a:defRPr b="1"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Using Christ’s gifts to grow together (4:7-16).</a:t>
            </a:r>
          </a:p>
          <a:p>
            <a:pPr marL="938462" indent="-938462" defTabSz="821531">
              <a:lnSpc>
                <a:spcPct val="100000"/>
              </a:lnSpc>
              <a:spcBef>
                <a:spcPts val="1600"/>
              </a:spcBef>
              <a:buSzPct val="56000"/>
              <a:buBlip>
                <a:blip r:embed="rId4"/>
              </a:buBlip>
              <a:defRPr b="1"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Walking in true righteousness and holiness by putting of the old man with his evil deeds, and putting on the new man (4:17-32; cf. ; 1 Thes. 2:12).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Ephesians 4:17–32 (NKJV)…"/>
          <p:cNvSpPr txBox="1"/>
          <p:nvPr/>
        </p:nvSpPr>
        <p:spPr>
          <a:xfrm>
            <a:off x="389819" y="28232"/>
            <a:ext cx="23604362" cy="1290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9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4:17–32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6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17</a:t>
            </a:r>
            <a:r>
              <a:t> This I say, therefore, and testify in the Lord, that you should no longer walk as the rest of the Gentiles walk, in the futility of their mind, </a:t>
            </a:r>
            <a:r>
              <a:rPr baseline="31999"/>
              <a:t>18</a:t>
            </a:r>
            <a:r>
              <a:t> having their understanding darkened, being alienated from the life of God, because of the ignorance that is in them, because of the blindness of their heart; </a:t>
            </a:r>
            <a:r>
              <a:rPr baseline="31999"/>
              <a:t>19</a:t>
            </a:r>
            <a:r>
              <a:t> who, being past feeling, have given themselves over to lewdness, to work all uncleanness with greediness. </a:t>
            </a:r>
            <a:r>
              <a:rPr baseline="31999"/>
              <a:t>20</a:t>
            </a:r>
            <a:r>
              <a:t> But you have not so learned Christ, </a:t>
            </a:r>
            <a:r>
              <a:rPr baseline="31999"/>
              <a:t>21</a:t>
            </a:r>
            <a:r>
              <a:t> if indeed you have heard Him and have been taught by Him, as the truth is in Jesus: </a:t>
            </a:r>
            <a:r>
              <a:rPr baseline="31999"/>
              <a:t>22</a:t>
            </a:r>
            <a:r>
              <a:t> that you put off, concerning your former conduct, the old man which grows corrupt according to the deceitful lusts,  </a:t>
            </a:r>
            <a:r>
              <a:rPr baseline="31999"/>
              <a:t>23</a:t>
            </a:r>
            <a:r>
              <a:t> and be renewed in the spirit of your mind, </a:t>
            </a:r>
            <a:r>
              <a:rPr baseline="31999"/>
              <a:t>24</a:t>
            </a:r>
            <a:r>
              <a:t> and that you put on the new man which was created according to God, in true righteousness and holiness.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Ephesians 4:17–32 (NKJV)…"/>
          <p:cNvSpPr txBox="1"/>
          <p:nvPr/>
        </p:nvSpPr>
        <p:spPr>
          <a:xfrm>
            <a:off x="389819" y="28232"/>
            <a:ext cx="23604362" cy="1290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9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4:17–32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6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25</a:t>
            </a:r>
            <a:r>
              <a:t> Therefore, putting away lying, </a:t>
            </a:r>
            <a:r>
              <a:rPr i="1"/>
              <a:t>“Let each one of you speak truth with his neighbor,”</a:t>
            </a:r>
            <a:r>
              <a:t> for we are members of one another. </a:t>
            </a:r>
            <a:r>
              <a:rPr baseline="31999"/>
              <a:t>26</a:t>
            </a:r>
            <a:r>
              <a:t> </a:t>
            </a:r>
            <a:r>
              <a:rPr i="1"/>
              <a:t>“Be angry, and do not sin”</a:t>
            </a:r>
            <a:r>
              <a:t>: do not let the sun go down on your wrath, </a:t>
            </a:r>
            <a:r>
              <a:rPr baseline="31999"/>
              <a:t>27</a:t>
            </a:r>
            <a:r>
              <a:t> nor give place to the devil. </a:t>
            </a:r>
            <a:r>
              <a:rPr baseline="31999"/>
              <a:t>28</a:t>
            </a:r>
            <a:r>
              <a:t> Let him who stole steal no longer, but rather let him labor, working with </a:t>
            </a:r>
            <a:r>
              <a:rPr i="1"/>
              <a:t>his</a:t>
            </a:r>
            <a:r>
              <a:t> hands what is good, that he may have something to give him who has need. </a:t>
            </a:r>
            <a:r>
              <a:rPr baseline="31999"/>
              <a:t>29</a:t>
            </a:r>
            <a:r>
              <a:t> Let no corrupt word proceed out of your mouth, but what is good for necessary edification, that it may impart grace to the hearers. </a:t>
            </a:r>
            <a:r>
              <a:rPr baseline="31999"/>
              <a:t>30</a:t>
            </a:r>
            <a:r>
              <a:t> And do not grieve the Holy Spirit of God, by whom you were sealed for the day of redemption. </a:t>
            </a:r>
            <a:r>
              <a:rPr baseline="31999"/>
              <a:t>31</a:t>
            </a:r>
            <a:r>
              <a:t> Let all bitterness, wrath, anger, clamor, and evil speaking be put away from you, with all malice. </a:t>
            </a:r>
            <a:r>
              <a:rPr baseline="31999"/>
              <a:t>32</a:t>
            </a:r>
            <a:r>
              <a:t> And be kind to one another, tenderhearted, forgiving one another, even as God in Christ forgave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185" name="Text Box 8"/>
          <p:cNvSpPr txBox="1"/>
          <p:nvPr/>
        </p:nvSpPr>
        <p:spPr>
          <a:xfrm>
            <a:off x="240988" y="7935655"/>
            <a:ext cx="9463402" cy="5408255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4:17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17</a:t>
            </a:r>
            <a:r>
              <a:t> This I say, therefore, and testify in the Lord, that you should no longer walk as the rest of the Gentiles walk, in the futility of their mind,</a:t>
            </a:r>
          </a:p>
        </p:txBody>
      </p:sp>
      <p:sp>
        <p:nvSpPr>
          <p:cNvPr id="186" name="WALK IN THE LIGHT, NOT DARKNESS (4:17-24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WALK IN THE LIGHT, NOT DARKNESS (4:17-24)</a:t>
            </a:r>
          </a:p>
        </p:txBody>
      </p:sp>
      <p:sp>
        <p:nvSpPr>
          <p:cNvPr id="187" name="FORMER CORRUPTION (17-19)…"/>
          <p:cNvSpPr txBox="1"/>
          <p:nvPr/>
        </p:nvSpPr>
        <p:spPr>
          <a:xfrm>
            <a:off x="9990353" y="3288811"/>
            <a:ext cx="14011752" cy="1007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600"/>
              </a:spcBef>
              <a:buSzPct val="56000"/>
              <a:buBlip>
                <a:blip r:embed="rId3"/>
              </a:buBlip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FORMER CORRUPTION (17-19)</a:t>
            </a:r>
          </a:p>
          <a:p>
            <a:pPr marL="1382963" indent="-938463" defTabSz="821531">
              <a:lnSpc>
                <a:spcPct val="100000"/>
              </a:lnSpc>
              <a:spcBef>
                <a:spcPts val="25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“This I say, therefore”</a:t>
            </a:r>
            <a:r>
              <a:t> — Paul emphasizes the importance, urgency, and authority behind the charge he is about to give.</a:t>
            </a:r>
          </a:p>
          <a:p>
            <a:pPr marL="1382963" indent="-938463" defTabSz="821531">
              <a:lnSpc>
                <a:spcPct val="100000"/>
              </a:lnSpc>
              <a:spcBef>
                <a:spcPts val="25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</a:t>
            </a:r>
            <a:r>
              <a:rPr b="1"/>
              <a:t>and testify in the Lord” </a:t>
            </a:r>
            <a:r>
              <a:t>Paul calls Jesus Himself as witness to the truthfulness of these instructions, (1 Thes. 4:1, 2; 1 Tim. 5:21; 6:13;     2 Tim. 4:1).</a:t>
            </a:r>
          </a:p>
        </p:txBody>
      </p:sp>
      <p:grpSp>
        <p:nvGrpSpPr>
          <p:cNvPr id="190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188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193" name="Text Box 8"/>
          <p:cNvSpPr txBox="1"/>
          <p:nvPr/>
        </p:nvSpPr>
        <p:spPr>
          <a:xfrm>
            <a:off x="240988" y="7935655"/>
            <a:ext cx="9463402" cy="5408255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4:17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17</a:t>
            </a:r>
            <a:r>
              <a:t> This I say, therefore, and testify in the Lord, that you should no longer walk as the rest of the Gentiles walk, in the futility of their mind,</a:t>
            </a:r>
          </a:p>
        </p:txBody>
      </p:sp>
      <p:sp>
        <p:nvSpPr>
          <p:cNvPr id="194" name="WALK IN THE LIGHT, NOT DARKNESS (4:17-24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WALK IN THE LIGHT, NOT DARKNESS (4:17-24)</a:t>
            </a:r>
          </a:p>
        </p:txBody>
      </p:sp>
      <p:sp>
        <p:nvSpPr>
          <p:cNvPr id="195" name="FORMER CORRUPTION (17-19)…"/>
          <p:cNvSpPr txBox="1"/>
          <p:nvPr/>
        </p:nvSpPr>
        <p:spPr>
          <a:xfrm>
            <a:off x="9990353" y="3288811"/>
            <a:ext cx="14011752" cy="10328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3"/>
              </a:buBlip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FORMER CORRUPTION (17-19)</a:t>
            </a:r>
          </a:p>
          <a:p>
            <a:pPr marL="13829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4"/>
              </a:buBlip>
              <a:defRPr sz="6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“that you should no longer walk…”</a:t>
            </a:r>
            <a:r>
              <a:t> — Cannot live like the nations who don’t know God (Eph. 2:2; 4:22).</a:t>
            </a:r>
          </a:p>
          <a:p>
            <a:pPr marL="13829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4"/>
              </a:buBlip>
              <a:defRPr sz="6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“in the futility of their mind,”</a:t>
            </a:r>
            <a:r>
              <a:t> — the worthlessness of the thoughts and plans of those who do not know God (Ps. 94:8–11; Acts 14:15; Rom. 1:21; 8:20;  Pet. 2:18).</a:t>
            </a:r>
          </a:p>
        </p:txBody>
      </p:sp>
      <p:grpSp>
        <p:nvGrpSpPr>
          <p:cNvPr id="198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196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7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77" y="3121739"/>
            <a:ext cx="9592424" cy="10451156"/>
          </a:xfrm>
          <a:prstGeom prst="rect">
            <a:avLst/>
          </a:prstGeom>
        </p:spPr>
      </p:pic>
      <p:sp>
        <p:nvSpPr>
          <p:cNvPr id="201" name="Text Box 8"/>
          <p:cNvSpPr txBox="1"/>
          <p:nvPr/>
        </p:nvSpPr>
        <p:spPr>
          <a:xfrm>
            <a:off x="240988" y="7198286"/>
            <a:ext cx="9463402" cy="6284555"/>
          </a:xfrm>
          <a:prstGeom prst="rect">
            <a:avLst/>
          </a:prstGeom>
          <a:solidFill>
            <a:srgbClr val="000000">
              <a:alpha val="15673"/>
            </a:srgbClr>
          </a:solidFill>
          <a:ln w="12700">
            <a:miter lim="400000"/>
          </a:ln>
          <a:effectLst>
            <a:outerShdw sx="100000" sy="100000" kx="0" ky="0" algn="b" rotWithShape="0" blurRad="254000" dist="130923" dir="143729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12" tIns="91412" rIns="91412" bIns="91412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4:18 (NKJV)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57445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18</a:t>
            </a:r>
            <a:r>
              <a:t> having their understanding darkened, being alienated from the life of God, because of the ignorance that is in them, because of the blindness of their heart;</a:t>
            </a:r>
          </a:p>
        </p:txBody>
      </p:sp>
      <p:sp>
        <p:nvSpPr>
          <p:cNvPr id="202" name="WALK IN THE LIGHT, NOT DARKNESS (4:17-24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WALK IN THE LIGHT, NOT DARKNESS (4:17-24)</a:t>
            </a:r>
          </a:p>
        </p:txBody>
      </p:sp>
      <p:sp>
        <p:nvSpPr>
          <p:cNvPr id="203" name="FORMER CORRUPTION (17-19)…"/>
          <p:cNvSpPr txBox="1"/>
          <p:nvPr/>
        </p:nvSpPr>
        <p:spPr>
          <a:xfrm>
            <a:off x="9990353" y="3288811"/>
            <a:ext cx="14011752" cy="1021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3"/>
              </a:buBlip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FORMER CORRUPTION (17-19)</a:t>
            </a:r>
          </a:p>
          <a:p>
            <a:pPr marL="13829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IF</a:t>
            </a:r>
            <a:r>
              <a:t> our thoughts are not based on God’s truth, what will our understanding produce? (Isa. 44:18–20; 46:5–8; Ac. 17:30; Rom. 1:21–23, 28; 2 Col. 4:4. Gal. 4:8).</a:t>
            </a:r>
          </a:p>
          <a:p>
            <a:pPr marL="1382963" indent="-938463" defTabSz="821531">
              <a:lnSpc>
                <a:spcPct val="100000"/>
              </a:lnSpc>
              <a:spcBef>
                <a:spcPts val="2600"/>
              </a:spcBef>
              <a:buSzPct val="56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world’s darkness alienates us from the life God gives in Jesus (ch. 2:12. Ro. 8:7, 8. Ga. 4:8. Col. 1:21. 1 Thes. 4:5; John 8:32). </a:t>
            </a:r>
          </a:p>
        </p:txBody>
      </p:sp>
      <p:grpSp>
        <p:nvGrpSpPr>
          <p:cNvPr id="206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04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Arrow"/>
          <p:cNvSpPr/>
          <p:nvPr/>
        </p:nvSpPr>
        <p:spPr>
          <a:xfrm>
            <a:off x="521905" y="2827332"/>
            <a:ext cx="9883322" cy="11009934"/>
          </a:xfrm>
          <a:prstGeom prst="rightArrow">
            <a:avLst>
              <a:gd name="adj1" fmla="val 87109"/>
              <a:gd name="adj2" fmla="val 18716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sp>
        <p:nvSpPr>
          <p:cNvPr id="209" name="WALK IN THE LIGHT, NOT DARKNESS (4:17-24)"/>
          <p:cNvSpPr txBox="1"/>
          <p:nvPr/>
        </p:nvSpPr>
        <p:spPr>
          <a:xfrm>
            <a:off x="-122392" y="1916660"/>
            <a:ext cx="24628783" cy="107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WALK IN THE LIGHT, NOT DARKNESS (4:17-24)</a:t>
            </a:r>
          </a:p>
        </p:txBody>
      </p:sp>
      <p:sp>
        <p:nvSpPr>
          <p:cNvPr id="210" name="FORMER CORRUPTION (17-19)…"/>
          <p:cNvSpPr txBox="1"/>
          <p:nvPr/>
        </p:nvSpPr>
        <p:spPr>
          <a:xfrm>
            <a:off x="9990353" y="3288811"/>
            <a:ext cx="14011752" cy="1008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8463" indent="-938463" defTabSz="821531">
              <a:lnSpc>
                <a:spcPct val="100000"/>
              </a:lnSpc>
              <a:spcBef>
                <a:spcPts val="1400"/>
              </a:spcBef>
              <a:buSzPct val="56000"/>
              <a:buBlip>
                <a:blip r:embed="rId2"/>
              </a:buBlip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FORMER CORRUPTION (17-19)</a:t>
            </a:r>
          </a:p>
          <a:p>
            <a:pPr marL="1382963" indent="-938463" defTabSz="821531">
              <a:lnSpc>
                <a:spcPct val="100000"/>
              </a:lnSpc>
              <a:spcBef>
                <a:spcPts val="1400"/>
              </a:spcBef>
              <a:buSzPct val="56000"/>
              <a:buBlip>
                <a:blip r:embed="rId3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“because of the ignorance that is in them </a:t>
            </a:r>
            <a:r>
              <a:t>(Hos. 4:6; Ro 1:19-21; 10:3)</a:t>
            </a:r>
            <a:r>
              <a:rPr b="1"/>
              <a:t> </a:t>
            </a:r>
            <a:endParaRPr b="1"/>
          </a:p>
          <a:p>
            <a:pPr marL="1382963" indent="-938463" defTabSz="821531">
              <a:lnSpc>
                <a:spcPct val="100000"/>
              </a:lnSpc>
              <a:spcBef>
                <a:spcPts val="1400"/>
              </a:spcBef>
              <a:buSzPct val="56000"/>
              <a:buBlip>
                <a:blip r:embed="rId3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“because of the blindness of their heart”</a:t>
            </a:r>
            <a:r>
              <a:t> (Rom. 1:21-23; Mat. 13:13-15; Isa. 6:9,10; Eze. 12:2). </a:t>
            </a:r>
          </a:p>
          <a:p>
            <a:pPr marL="1382963" indent="-938463" defTabSz="821531">
              <a:lnSpc>
                <a:spcPct val="100000"/>
              </a:lnSpc>
              <a:spcBef>
                <a:spcPts val="1400"/>
              </a:spcBef>
              <a:buSzPct val="56000"/>
              <a:buBlip>
                <a:blip r:embed="rId3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Because they had “</a:t>
            </a:r>
            <a:r>
              <a:rPr b="1"/>
              <a:t>given themselves over to lewdness, to work all uncleanness with greediness</a:t>
            </a:r>
            <a:r>
              <a:t>” (vs. 19; Rom. 1:24-32)</a:t>
            </a:r>
          </a:p>
        </p:txBody>
      </p:sp>
      <p:grpSp>
        <p:nvGrpSpPr>
          <p:cNvPr id="213" name="Group"/>
          <p:cNvGrpSpPr/>
          <p:nvPr/>
        </p:nvGrpSpPr>
        <p:grpSpPr>
          <a:xfrm>
            <a:off x="-50053" y="34904"/>
            <a:ext cx="24484106" cy="2075656"/>
            <a:chOff x="0" y="0"/>
            <a:chExt cx="24484105" cy="2075655"/>
          </a:xfrm>
        </p:grpSpPr>
        <p:sp>
          <p:nvSpPr>
            <p:cNvPr id="211" name="Rectangle"/>
            <p:cNvSpPr/>
            <p:nvPr/>
          </p:nvSpPr>
          <p:spPr>
            <a:xfrm>
              <a:off x="0" y="103660"/>
              <a:ext cx="24484106" cy="1868336"/>
            </a:xfrm>
            <a:prstGeom prst="rect">
              <a:avLst/>
            </a:prstGeom>
            <a:solidFill>
              <a:srgbClr val="616665">
                <a:alpha val="47025"/>
              </a:srgb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46100" dist="215503" dir="2689080">
                <a:srgbClr val="000000">
                  <a:alpha val="53152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2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1878" y="0"/>
              <a:ext cx="23780349" cy="20756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15900" dist="117850" dir="2689080">
                <a:srgbClr val="000000"/>
              </a:outerShdw>
            </a:effectLst>
          </p:spPr>
        </p:pic>
      </p:grpSp>
      <p:sp>
        <p:nvSpPr>
          <p:cNvPr id="214" name="Why was their understanding darkened, and thus alienated from God?"/>
          <p:cNvSpPr txBox="1"/>
          <p:nvPr/>
        </p:nvSpPr>
        <p:spPr>
          <a:xfrm>
            <a:off x="933568" y="5265249"/>
            <a:ext cx="7930649" cy="613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82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73634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Why was their understanding darkened, and thus alienated from God?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