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1pPr>
    <a:lvl2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2pPr>
    <a:lvl3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3pPr>
    <a:lvl4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4pPr>
    <a:lvl5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5pPr>
    <a:lvl6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6pPr>
    <a:lvl7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7pPr>
    <a:lvl8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8pPr>
    <a:lvl9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7" name="Shape 207"/>
          <p:cNvSpPr/>
          <p:nvPr>
            <p:ph type="sldImg"/>
          </p:nvPr>
        </p:nvSpPr>
        <p:spPr>
          <a:xfrm>
            <a:off x="1143000" y="685800"/>
            <a:ext cx="4572000" cy="3429000"/>
          </a:xfrm>
          <a:prstGeom prst="rect">
            <a:avLst/>
          </a:prstGeom>
        </p:spPr>
        <p:txBody>
          <a:bodyPr/>
          <a:lstStyle/>
          <a:p>
            <a:pPr/>
          </a:p>
        </p:txBody>
      </p:sp>
      <p:sp>
        <p:nvSpPr>
          <p:cNvPr id="208" name="Shape 20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image" Target="../media/image2.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image" Target="../media/image2.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rofile view of a red motorcycl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Front view of a red motorcycl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Front view of a red motorcycle"/>
          <p:cNvSpPr/>
          <p:nvPr>
            <p:ph type="pic" sz="half" idx="21"/>
          </p:nvPr>
        </p:nvSpPr>
        <p:spPr>
          <a:xfrm>
            <a:off x="11814854" y="3233783"/>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motorcycle engine components"/>
          <p:cNvSpPr/>
          <p:nvPr>
            <p:ph type="pic" sz="half" idx="21"/>
          </p:nvPr>
        </p:nvSpPr>
        <p:spPr>
          <a:xfrm>
            <a:off x="12420509" y="5714207"/>
            <a:ext cx="11023601" cy="8255001"/>
          </a:xfrm>
          <a:prstGeom prst="rect">
            <a:avLst/>
          </a:prstGeom>
        </p:spPr>
        <p:txBody>
          <a:bodyPr lIns="91439" tIns="45719" rIns="91439" bIns="45719" anchor="t">
            <a:noAutofit/>
          </a:bodyPr>
          <a:lstStyle/>
          <a:p>
            <a:pPr/>
          </a:p>
        </p:txBody>
      </p:sp>
      <p:sp>
        <p:nvSpPr>
          <p:cNvPr id="102" name="Close-up of motorcycle gas cap"/>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103" name="Black and white photo of motorcycle engine components"/>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pPr/>
            <a:r>
              <a:t>–Johnny Appleseed</a:t>
            </a:r>
          </a:p>
        </p:txBody>
      </p:sp>
      <p:sp>
        <p:nvSpPr>
          <p:cNvPr id="112"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Front view of a red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Default Design">
    <p:bg>
      <p:bgPr>
        <a:gradFill flip="none" rotWithShape="1">
          <a:gsLst>
            <a:gs pos="0">
              <a:srgbClr val="D5F0FF"/>
            </a:gs>
            <a:gs pos="100000">
              <a:srgbClr val="E3F5FF"/>
            </a:gs>
          </a:gsLst>
          <a:lin ang="0" scaled="0"/>
        </a:gradFill>
      </p:bgPr>
    </p:bg>
    <p:spTree>
      <p:nvGrpSpPr>
        <p:cNvPr id="1" name=""/>
        <p:cNvGrpSpPr/>
        <p:nvPr/>
      </p:nvGrpSpPr>
      <p:grpSpPr>
        <a:xfrm>
          <a:off x="0" y="0"/>
          <a:ext cx="0" cy="0"/>
          <a:chOff x="0" y="0"/>
          <a:chExt cx="0" cy="0"/>
        </a:xfrm>
      </p:grpSpPr>
      <p:sp>
        <p:nvSpPr>
          <p:cNvPr id="135" name="Don McClain"/>
          <p:cNvSpPr/>
          <p:nvPr/>
        </p:nvSpPr>
        <p:spPr>
          <a:xfrm>
            <a:off x="3048000" y="12948046"/>
            <a:ext cx="6875860" cy="5207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lnSpc>
                <a:spcPct val="100000"/>
              </a:lnSpc>
              <a:spcBef>
                <a:spcPts val="0"/>
              </a:spcBef>
              <a:buClr>
                <a:srgbClr val="000000"/>
              </a:buClr>
              <a:buFont typeface="Helvetica"/>
              <a:defRPr sz="2400">
                <a:solidFill>
                  <a:srgbClr val="000000"/>
                </a:solidFill>
                <a:uFill>
                  <a:solidFill>
                    <a:srgbClr val="000000"/>
                  </a:solidFill>
                </a:uFill>
                <a:latin typeface="Helvetica"/>
                <a:ea typeface="Helvetica"/>
                <a:cs typeface="Helvetica"/>
                <a:sym typeface="Helvetica"/>
              </a:defRPr>
            </a:lvl1pPr>
          </a:lstStyle>
          <a:p>
            <a:pPr/>
            <a:r>
              <a:t>Don McClain</a:t>
            </a:r>
          </a:p>
        </p:txBody>
      </p:sp>
      <p:sp>
        <p:nvSpPr>
          <p:cNvPr id="136" name="W. 65th St church of Christ - 8/14/2005"/>
          <p:cNvSpPr/>
          <p:nvPr/>
        </p:nvSpPr>
        <p:spPr>
          <a:xfrm>
            <a:off x="13710046" y="12948046"/>
            <a:ext cx="7643814" cy="5207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algn="r" defTabSz="1821656">
              <a:lnSpc>
                <a:spcPct val="100000"/>
              </a:lnSpc>
              <a:spcBef>
                <a:spcPts val="0"/>
              </a:spcBef>
              <a:buClr>
                <a:srgbClr val="000000"/>
              </a:buClr>
              <a:buFont typeface="Helvetica"/>
              <a:defRPr sz="2400">
                <a:solidFill>
                  <a:srgbClr val="000000"/>
                </a:solidFill>
                <a:uFill>
                  <a:solidFill>
                    <a:srgbClr val="000000"/>
                  </a:solidFill>
                </a:uFill>
                <a:latin typeface="Helvetica"/>
                <a:ea typeface="Helvetica"/>
                <a:cs typeface="Helvetica"/>
                <a:sym typeface="Helvetica"/>
              </a:defRPr>
            </a:lvl1pPr>
          </a:lstStyle>
          <a:p>
            <a:pPr/>
            <a:r>
              <a:t>W. 65th St church of Christ - 8/14/2005</a:t>
            </a:r>
          </a:p>
        </p:txBody>
      </p:sp>
      <p:sp>
        <p:nvSpPr>
          <p:cNvPr id="137" name="Title Text"/>
          <p:cNvSpPr txBox="1"/>
          <p:nvPr>
            <p:ph type="title"/>
          </p:nvPr>
        </p:nvSpPr>
        <p:spPr>
          <a:xfrm>
            <a:off x="3958828" y="184149"/>
            <a:ext cx="16466344" cy="3016251"/>
          </a:xfrm>
          <a:prstGeom prst="rect">
            <a:avLst/>
          </a:prstGeom>
        </p:spPr>
        <p:txBody>
          <a:bodyPr lIns="71437" tIns="71437" rIns="71437" bIns="71437">
            <a:noAutofit/>
          </a:bodyPr>
          <a:lstStyle>
            <a:lvl1pPr marL="81280" marR="81280" defTabSz="1821656">
              <a:defRPr cap="none" sz="8600">
                <a:solidFill>
                  <a:srgbClr val="000000"/>
                </a:solidFill>
                <a:uFill>
                  <a:solidFill>
                    <a:srgbClr val="000000"/>
                  </a:solidFill>
                </a:uFill>
                <a:latin typeface="Arial"/>
                <a:ea typeface="Arial"/>
                <a:cs typeface="Arial"/>
                <a:sym typeface="Arial"/>
              </a:defRPr>
            </a:lvl1pPr>
          </a:lstStyle>
          <a:p>
            <a:pPr/>
            <a:r>
              <a:t>Title Text</a:t>
            </a:r>
          </a:p>
        </p:txBody>
      </p:sp>
      <p:sp>
        <p:nvSpPr>
          <p:cNvPr id="138" name="Body Level One…"/>
          <p:cNvSpPr txBox="1"/>
          <p:nvPr>
            <p:ph type="body" idx="1"/>
          </p:nvPr>
        </p:nvSpPr>
        <p:spPr>
          <a:xfrm>
            <a:off x="3958828" y="3196828"/>
            <a:ext cx="16466344" cy="10519172"/>
          </a:xfrm>
          <a:prstGeom prst="rect">
            <a:avLst/>
          </a:prstGeom>
        </p:spPr>
        <p:txBody>
          <a:bodyPr lIns="71437" tIns="71437" rIns="71437" bIns="71437" anchor="t">
            <a:noAutofit/>
          </a:bodyPr>
          <a:lstStyle>
            <a:lvl1pPr marL="508230" marR="81280" indent="-467590" defTabSz="1821656">
              <a:spcBef>
                <a:spcPts val="1400"/>
              </a:spcBef>
              <a:buSzPct val="100000"/>
              <a:defRPr sz="6000">
                <a:solidFill>
                  <a:srgbClr val="000000"/>
                </a:solidFill>
                <a:uFill>
                  <a:solidFill>
                    <a:srgbClr val="000000"/>
                  </a:solidFill>
                </a:uFill>
                <a:latin typeface="Arial"/>
                <a:ea typeface="Arial"/>
                <a:cs typeface="Arial"/>
                <a:sym typeface="Arial"/>
              </a:defRPr>
            </a:lvl1pPr>
            <a:lvl2pPr marL="888866" marR="81280" indent="-391026" defTabSz="1821656">
              <a:spcBef>
                <a:spcPts val="1200"/>
              </a:spcBef>
              <a:buSzPct val="100000"/>
              <a:buChar char="–"/>
              <a:defRPr>
                <a:solidFill>
                  <a:srgbClr val="000000"/>
                </a:solidFill>
                <a:uFill>
                  <a:solidFill>
                    <a:srgbClr val="000000"/>
                  </a:solidFill>
                </a:uFill>
                <a:latin typeface="Arial"/>
                <a:ea typeface="Arial"/>
                <a:cs typeface="Arial"/>
                <a:sym typeface="Arial"/>
              </a:defRPr>
            </a:lvl2pPr>
            <a:lvl3pPr marL="1264322" marR="81280" indent="-309282" defTabSz="1821656">
              <a:spcBef>
                <a:spcPts val="1100"/>
              </a:spcBef>
              <a:buSzPct val="100000"/>
              <a:defRPr sz="4600">
                <a:solidFill>
                  <a:srgbClr val="000000"/>
                </a:solidFill>
                <a:uFill>
                  <a:solidFill>
                    <a:srgbClr val="000000"/>
                  </a:solidFill>
                </a:uFill>
                <a:latin typeface="Arial"/>
                <a:ea typeface="Arial"/>
                <a:cs typeface="Arial"/>
                <a:sym typeface="Arial"/>
              </a:defRPr>
            </a:lvl3pPr>
            <a:lvl4pPr marL="1722482" marR="81280" indent="-310242" defTabSz="1821656">
              <a:spcBef>
                <a:spcPts val="900"/>
              </a:spcBef>
              <a:buSzPct val="100000"/>
              <a:buChar char="–"/>
              <a:defRPr sz="3800">
                <a:solidFill>
                  <a:srgbClr val="000000"/>
                </a:solidFill>
                <a:uFill>
                  <a:solidFill>
                    <a:srgbClr val="000000"/>
                  </a:solidFill>
                </a:uFill>
                <a:latin typeface="Arial"/>
                <a:ea typeface="Arial"/>
                <a:cs typeface="Arial"/>
                <a:sym typeface="Arial"/>
              </a:defRPr>
            </a:lvl4pPr>
            <a:lvl5pPr marL="2179682" marR="81280" indent="-310242" defTabSz="1821656">
              <a:spcBef>
                <a:spcPts val="900"/>
              </a:spcBef>
              <a:buSzPct val="100000"/>
              <a:buChar char="»"/>
              <a:defRPr sz="3800">
                <a:solidFill>
                  <a:srgbClr val="000000"/>
                </a:solidFill>
                <a:uFill>
                  <a:solidFill>
                    <a:srgbClr val="000000"/>
                  </a:solidFill>
                </a:u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39" name="Slide Number"/>
          <p:cNvSpPr txBox="1"/>
          <p:nvPr>
            <p:ph type="sldNum" sz="quarter" idx="2"/>
          </p:nvPr>
        </p:nvSpPr>
        <p:spPr>
          <a:xfrm>
            <a:off x="18955098" y="0"/>
            <a:ext cx="494607" cy="488504"/>
          </a:xfrm>
          <a:prstGeom prst="rect">
            <a:avLst/>
          </a:prstGeom>
        </p:spPr>
        <p:txBody>
          <a:bodyPr lIns="71437" tIns="71437" rIns="71437" bIns="71437" anchor="t"/>
          <a:lstStyle>
            <a:lvl1pPr defTabSz="1160859">
              <a:defRPr>
                <a:solidFill>
                  <a:srgbClr val="000000"/>
                </a:solidFill>
                <a:uFill>
                  <a:solidFill>
                    <a:srgbClr val="000000"/>
                  </a:solidFill>
                </a:u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148" name="Group"/>
          <p:cNvGrpSpPr/>
          <p:nvPr/>
        </p:nvGrpSpPr>
        <p:grpSpPr>
          <a:xfrm>
            <a:off x="3030140" y="-17860"/>
            <a:ext cx="18359439" cy="13733860"/>
            <a:chOff x="0" y="0"/>
            <a:chExt cx="18359437" cy="13733859"/>
          </a:xfrm>
        </p:grpSpPr>
        <p:sp>
          <p:nvSpPr>
            <p:cNvPr id="146" name="Rectangle"/>
            <p:cNvSpPr/>
            <p:nvPr/>
          </p:nvSpPr>
          <p:spPr>
            <a:xfrm>
              <a:off x="0" y="0"/>
              <a:ext cx="18359438" cy="13733860"/>
            </a:xfrm>
            <a:prstGeom prst="rect">
              <a:avLst/>
            </a:prstGeom>
            <a:gradFill flip="none" rotWithShape="1">
              <a:gsLst>
                <a:gs pos="0">
                  <a:srgbClr val="663607"/>
                </a:gs>
                <a:gs pos="100000">
                  <a:srgbClr val="2F0908"/>
                </a:gs>
              </a:gsLst>
              <a:lin ang="5400000" scaled="0"/>
            </a:gradFill>
            <a:ln w="25400" cap="flat">
              <a:solidFill>
                <a:srgbClr val="000000"/>
              </a:solidFill>
              <a:prstDash val="solid"/>
              <a:miter lim="400000"/>
            </a:ln>
            <a:effectLst/>
          </p:spPr>
          <p:txBody>
            <a:bodyPr wrap="square" lIns="53578" tIns="53578" rIns="53578" bIns="53578" numCol="1" anchor="t">
              <a:noAutofit/>
            </a:bodyPr>
            <a:lstStyle/>
            <a:p>
              <a:pPr defTabSz="1821656">
                <a:lnSpc>
                  <a:spcPct val="100000"/>
                </a:lnSpc>
                <a:spcBef>
                  <a:spcPts val="0"/>
                </a:spcBef>
                <a:buClr>
                  <a:srgbClr val="FFFFFF"/>
                </a:buClr>
                <a:defRPr sz="3000">
                  <a:solidFill>
                    <a:srgbClr val="FFFFFF"/>
                  </a:solidFill>
                  <a:uFill>
                    <a:solidFill>
                      <a:srgbClr val="FFFFFF"/>
                    </a:solidFill>
                  </a:uFill>
                  <a:latin typeface="Constantia"/>
                  <a:ea typeface="Constantia"/>
                  <a:cs typeface="Constantia"/>
                  <a:sym typeface="Constantia"/>
                </a:defRPr>
              </a:pPr>
            </a:p>
          </p:txBody>
        </p:sp>
        <p:pic>
          <p:nvPicPr>
            <p:cNvPr id="147" name="imperium_windrose%20transparent.tiff" descr="imperium_windrose%20transparent.tiff"/>
            <p:cNvPicPr>
              <a:picLocks noChangeAspect="0"/>
            </p:cNvPicPr>
            <p:nvPr/>
          </p:nvPicPr>
          <p:blipFill>
            <a:blip r:embed="rId3">
              <a:extLst/>
            </a:blip>
            <a:stretch>
              <a:fillRect/>
            </a:stretch>
          </p:blipFill>
          <p:spPr>
            <a:xfrm>
              <a:off x="104865" y="0"/>
              <a:ext cx="18234423" cy="13608844"/>
            </a:xfrm>
            <a:prstGeom prst="rect">
              <a:avLst/>
            </a:prstGeom>
            <a:ln w="12700" cap="flat">
              <a:noFill/>
              <a:miter lim="400000"/>
            </a:ln>
            <a:effectLst/>
          </p:spPr>
        </p:pic>
      </p:grpSp>
      <p:sp>
        <p:nvSpPr>
          <p:cNvPr id="149" name="Title Text"/>
          <p:cNvSpPr txBox="1"/>
          <p:nvPr>
            <p:ph type="title"/>
          </p:nvPr>
        </p:nvSpPr>
        <p:spPr>
          <a:xfrm>
            <a:off x="4833937" y="892968"/>
            <a:ext cx="14698267" cy="2964657"/>
          </a:xfrm>
          <a:prstGeom prst="rect">
            <a:avLst/>
          </a:prstGeom>
        </p:spPr>
        <p:txBody>
          <a:bodyPr lIns="71437" tIns="71437" rIns="71437" bIns="71437">
            <a:noAutofit/>
          </a:bodyPr>
          <a:lstStyle>
            <a:lvl1pPr algn="l" defTabSz="821531">
              <a:defRPr cap="none" sz="9800">
                <a:solidFill>
                  <a:srgbClr val="3E231A"/>
                </a:solidFill>
                <a:latin typeface="Papyrus"/>
                <a:ea typeface="Papyrus"/>
                <a:cs typeface="Papyrus"/>
                <a:sym typeface="Papyrus"/>
              </a:defRPr>
            </a:lvl1pPr>
          </a:lstStyle>
          <a:p>
            <a:pPr/>
            <a:r>
              <a:t>Title Text</a:t>
            </a:r>
          </a:p>
        </p:txBody>
      </p:sp>
      <p:sp>
        <p:nvSpPr>
          <p:cNvPr id="150" name="Body Level One…"/>
          <p:cNvSpPr txBox="1"/>
          <p:nvPr>
            <p:ph type="body" sz="half" idx="1"/>
          </p:nvPr>
        </p:nvSpPr>
        <p:spPr>
          <a:xfrm>
            <a:off x="4833937" y="3964781"/>
            <a:ext cx="14698267" cy="8197454"/>
          </a:xfrm>
          <a:prstGeom prst="rect">
            <a:avLst/>
          </a:prstGeom>
        </p:spPr>
        <p:txBody>
          <a:bodyPr lIns="71437" tIns="71437" rIns="71437" bIns="71437">
            <a:noAutofit/>
          </a:bodyPr>
          <a:lstStyle>
            <a:lvl1pPr marL="1069473" indent="-764673" defTabSz="821531">
              <a:spcBef>
                <a:spcPts val="1500"/>
              </a:spcBef>
              <a:buSzPct val="30000"/>
              <a:buBlip>
                <a:blip r:embed="rId4"/>
              </a:buBlip>
              <a:defRPr>
                <a:solidFill>
                  <a:srgbClr val="3E231A"/>
                </a:solidFill>
                <a:latin typeface="Papyrus"/>
                <a:ea typeface="Papyrus"/>
                <a:cs typeface="Papyrus"/>
                <a:sym typeface="Papyrus"/>
              </a:defRPr>
            </a:lvl1pPr>
            <a:lvl2pPr marL="1767973" indent="-764673" defTabSz="821531">
              <a:spcBef>
                <a:spcPts val="1500"/>
              </a:spcBef>
              <a:buSzPct val="30000"/>
              <a:buBlip>
                <a:blip r:embed="rId4"/>
              </a:buBlip>
              <a:defRPr>
                <a:solidFill>
                  <a:srgbClr val="3E231A"/>
                </a:solidFill>
                <a:latin typeface="Papyrus"/>
                <a:ea typeface="Papyrus"/>
                <a:cs typeface="Papyrus"/>
                <a:sym typeface="Papyrus"/>
              </a:defRPr>
            </a:lvl2pPr>
            <a:lvl3pPr marL="2479173" indent="-764673" defTabSz="821531">
              <a:spcBef>
                <a:spcPts val="1500"/>
              </a:spcBef>
              <a:buSzPct val="30000"/>
              <a:buBlip>
                <a:blip r:embed="rId4"/>
              </a:buBlip>
              <a:defRPr>
                <a:solidFill>
                  <a:srgbClr val="3E231A"/>
                </a:solidFill>
                <a:latin typeface="Papyrus"/>
                <a:ea typeface="Papyrus"/>
                <a:cs typeface="Papyrus"/>
                <a:sym typeface="Papyrus"/>
              </a:defRPr>
            </a:lvl3pPr>
            <a:lvl4pPr marL="3190373" indent="-764673" defTabSz="821531">
              <a:spcBef>
                <a:spcPts val="1500"/>
              </a:spcBef>
              <a:buSzPct val="30000"/>
              <a:buBlip>
                <a:blip r:embed="rId4"/>
              </a:buBlip>
              <a:defRPr>
                <a:solidFill>
                  <a:srgbClr val="3E231A"/>
                </a:solidFill>
                <a:latin typeface="Papyrus"/>
                <a:ea typeface="Papyrus"/>
                <a:cs typeface="Papyrus"/>
                <a:sym typeface="Papyrus"/>
              </a:defRPr>
            </a:lvl4pPr>
            <a:lvl5pPr marL="3914273" indent="-764673" defTabSz="821531">
              <a:spcBef>
                <a:spcPts val="1500"/>
              </a:spcBef>
              <a:buSzPct val="30000"/>
              <a:buBlip>
                <a:blip r:embed="rId4"/>
              </a:buBlip>
              <a:defRPr>
                <a:solidFill>
                  <a:srgbClr val="3E231A"/>
                </a:solidFill>
                <a:latin typeface="Papyrus"/>
                <a:ea typeface="Papyrus"/>
                <a:cs typeface="Papyrus"/>
                <a:sym typeface="Papyrus"/>
              </a:defRPr>
            </a:lvl5pPr>
          </a:lstStyle>
          <a:p>
            <a:pPr/>
            <a:r>
              <a:t>Body Level One</a:t>
            </a:r>
          </a:p>
          <a:p>
            <a:pPr lvl="1"/>
            <a:r>
              <a:t>Body Level Two</a:t>
            </a:r>
          </a:p>
          <a:p>
            <a:pPr lvl="2"/>
            <a:r>
              <a:t>Body Level Three</a:t>
            </a:r>
          </a:p>
          <a:p>
            <a:pPr lvl="3"/>
            <a:r>
              <a:t>Body Level Four</a:t>
            </a:r>
          </a:p>
          <a:p>
            <a:pPr lvl="4"/>
            <a:r>
              <a:t>Body Level Five</a:t>
            </a:r>
          </a:p>
        </p:txBody>
      </p:sp>
      <p:sp>
        <p:nvSpPr>
          <p:cNvPr id="151" name="Slide Number"/>
          <p:cNvSpPr txBox="1"/>
          <p:nvPr>
            <p:ph type="sldNum" sz="quarter" idx="2"/>
          </p:nvPr>
        </p:nvSpPr>
        <p:spPr>
          <a:xfrm>
            <a:off x="11985227" y="13141324"/>
            <a:ext cx="411238" cy="574676"/>
          </a:xfrm>
          <a:prstGeom prst="rect">
            <a:avLst/>
          </a:prstGeom>
        </p:spPr>
        <p:txBody>
          <a:bodyPr lIns="71437" tIns="71437" rIns="71437" bIns="71437"/>
          <a:lstStyle>
            <a:lvl1pPr defTabSz="821531">
              <a:defRPr sz="2200">
                <a:solidFill>
                  <a:srgbClr val="3E231A"/>
                </a:solidFill>
                <a:latin typeface="Papyrus"/>
                <a:ea typeface="Papyrus"/>
                <a:cs typeface="Papyrus"/>
                <a:sym typeface="Papyru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160" name="Group"/>
          <p:cNvGrpSpPr/>
          <p:nvPr/>
        </p:nvGrpSpPr>
        <p:grpSpPr>
          <a:xfrm>
            <a:off x="3012281" y="-35719"/>
            <a:ext cx="18359438" cy="13751719"/>
            <a:chOff x="0" y="0"/>
            <a:chExt cx="18359437" cy="13751718"/>
          </a:xfrm>
        </p:grpSpPr>
        <p:sp>
          <p:nvSpPr>
            <p:cNvPr id="158" name="Rectangle"/>
            <p:cNvSpPr/>
            <p:nvPr/>
          </p:nvSpPr>
          <p:spPr>
            <a:xfrm>
              <a:off x="0" y="17859"/>
              <a:ext cx="18359438" cy="13733860"/>
            </a:xfrm>
            <a:prstGeom prst="rect">
              <a:avLst/>
            </a:prstGeom>
            <a:gradFill flip="none" rotWithShape="1">
              <a:gsLst>
                <a:gs pos="0">
                  <a:srgbClr val="663607"/>
                </a:gs>
                <a:gs pos="100000">
                  <a:srgbClr val="2F0908"/>
                </a:gs>
              </a:gsLst>
              <a:lin ang="5400000" scaled="0"/>
            </a:gradFill>
            <a:ln w="25400" cap="flat">
              <a:solidFill>
                <a:srgbClr val="000000"/>
              </a:solidFill>
              <a:prstDash val="solid"/>
              <a:miter lim="400000"/>
            </a:ln>
            <a:effectLst/>
          </p:spPr>
          <p:txBody>
            <a:bodyPr wrap="square" lIns="53578" tIns="53578" rIns="53578" bIns="53578" numCol="1" anchor="t">
              <a:noAutofit/>
            </a:bodyPr>
            <a:lstStyle/>
            <a:p>
              <a:pPr defTabSz="1821656">
                <a:lnSpc>
                  <a:spcPct val="100000"/>
                </a:lnSpc>
                <a:spcBef>
                  <a:spcPts val="0"/>
                </a:spcBef>
                <a:buClr>
                  <a:srgbClr val="FFFFFF"/>
                </a:buClr>
                <a:defRPr sz="3200">
                  <a:solidFill>
                    <a:srgbClr val="FFFFFF"/>
                  </a:solidFill>
                  <a:uFill>
                    <a:solidFill>
                      <a:srgbClr val="FFFFFF"/>
                    </a:solidFill>
                  </a:uFill>
                  <a:latin typeface="Constantia"/>
                  <a:ea typeface="Constantia"/>
                  <a:cs typeface="Constantia"/>
                  <a:sym typeface="Constantia"/>
                </a:defRPr>
              </a:pPr>
            </a:p>
          </p:txBody>
        </p:sp>
        <p:pic>
          <p:nvPicPr>
            <p:cNvPr id="159" name="imperium_windrose%20transparent.tiff" descr="imperium_windrose%20transparent.tiff"/>
            <p:cNvPicPr>
              <a:picLocks noChangeAspect="0"/>
            </p:cNvPicPr>
            <p:nvPr/>
          </p:nvPicPr>
          <p:blipFill>
            <a:blip r:embed="rId3">
              <a:extLst/>
            </a:blip>
            <a:stretch>
              <a:fillRect/>
            </a:stretch>
          </p:blipFill>
          <p:spPr>
            <a:xfrm>
              <a:off x="122724" y="0"/>
              <a:ext cx="18234423" cy="13608844"/>
            </a:xfrm>
            <a:prstGeom prst="rect">
              <a:avLst/>
            </a:prstGeom>
            <a:ln w="12700" cap="flat">
              <a:noFill/>
              <a:miter lim="400000"/>
            </a:ln>
            <a:effectLst/>
          </p:spPr>
        </p:pic>
      </p:grpSp>
      <p:sp>
        <p:nvSpPr>
          <p:cNvPr id="161" name="Title Text"/>
          <p:cNvSpPr txBox="1"/>
          <p:nvPr>
            <p:ph type="title"/>
          </p:nvPr>
        </p:nvSpPr>
        <p:spPr>
          <a:xfrm>
            <a:off x="4833937" y="892968"/>
            <a:ext cx="14716126" cy="2964657"/>
          </a:xfrm>
          <a:prstGeom prst="rect">
            <a:avLst/>
          </a:prstGeom>
        </p:spPr>
        <p:txBody>
          <a:bodyPr lIns="71437" tIns="71437" rIns="71437" bIns="71437">
            <a:noAutofit/>
          </a:bodyPr>
          <a:lstStyle>
            <a:lvl1pPr algn="l" defTabSz="821531">
              <a:defRPr cap="none">
                <a:solidFill>
                  <a:srgbClr val="3E231A"/>
                </a:solidFill>
                <a:latin typeface="Papyrus"/>
                <a:ea typeface="Papyrus"/>
                <a:cs typeface="Papyrus"/>
                <a:sym typeface="Papyrus"/>
              </a:defRPr>
            </a:lvl1pPr>
          </a:lstStyle>
          <a:p>
            <a:pPr/>
            <a:r>
              <a:t>Title Text</a:t>
            </a:r>
          </a:p>
        </p:txBody>
      </p:sp>
      <p:sp>
        <p:nvSpPr>
          <p:cNvPr id="162" name="Body Level One…"/>
          <p:cNvSpPr txBox="1"/>
          <p:nvPr>
            <p:ph type="body" sz="half" idx="1"/>
          </p:nvPr>
        </p:nvSpPr>
        <p:spPr>
          <a:xfrm>
            <a:off x="4833937" y="3964781"/>
            <a:ext cx="14716126" cy="8215313"/>
          </a:xfrm>
          <a:prstGeom prst="rect">
            <a:avLst/>
          </a:prstGeom>
        </p:spPr>
        <p:txBody>
          <a:bodyPr lIns="71437" tIns="71437" rIns="71437" bIns="71437">
            <a:noAutofit/>
          </a:bodyPr>
          <a:lstStyle>
            <a:lvl1pPr marL="1076476" indent="-771676" defTabSz="821531">
              <a:spcBef>
                <a:spcPts val="1600"/>
              </a:spcBef>
              <a:buSzPct val="30000"/>
              <a:buBlip>
                <a:blip r:embed="rId4"/>
              </a:buBlip>
              <a:defRPr sz="5800">
                <a:solidFill>
                  <a:srgbClr val="3E231A"/>
                </a:solidFill>
                <a:latin typeface="Papyrus"/>
                <a:ea typeface="Papyrus"/>
                <a:cs typeface="Papyrus"/>
                <a:sym typeface="Papyrus"/>
              </a:defRPr>
            </a:lvl1pPr>
            <a:lvl2pPr marL="1774976" indent="-771676" defTabSz="821531">
              <a:spcBef>
                <a:spcPts val="1600"/>
              </a:spcBef>
              <a:buSzPct val="30000"/>
              <a:buBlip>
                <a:blip r:embed="rId4"/>
              </a:buBlip>
              <a:defRPr sz="5800">
                <a:solidFill>
                  <a:srgbClr val="3E231A"/>
                </a:solidFill>
                <a:latin typeface="Papyrus"/>
                <a:ea typeface="Papyrus"/>
                <a:cs typeface="Papyrus"/>
                <a:sym typeface="Papyrus"/>
              </a:defRPr>
            </a:lvl2pPr>
            <a:lvl3pPr marL="2486176" indent="-771676" defTabSz="821531">
              <a:spcBef>
                <a:spcPts val="1600"/>
              </a:spcBef>
              <a:buSzPct val="30000"/>
              <a:buBlip>
                <a:blip r:embed="rId4"/>
              </a:buBlip>
              <a:defRPr sz="5800">
                <a:solidFill>
                  <a:srgbClr val="3E231A"/>
                </a:solidFill>
                <a:latin typeface="Papyrus"/>
                <a:ea typeface="Papyrus"/>
                <a:cs typeface="Papyrus"/>
                <a:sym typeface="Papyrus"/>
              </a:defRPr>
            </a:lvl3pPr>
            <a:lvl4pPr marL="3197376" indent="-771676" defTabSz="821531">
              <a:spcBef>
                <a:spcPts val="1600"/>
              </a:spcBef>
              <a:buSzPct val="30000"/>
              <a:buBlip>
                <a:blip r:embed="rId4"/>
              </a:buBlip>
              <a:defRPr sz="5800">
                <a:solidFill>
                  <a:srgbClr val="3E231A"/>
                </a:solidFill>
                <a:latin typeface="Papyrus"/>
                <a:ea typeface="Papyrus"/>
                <a:cs typeface="Papyrus"/>
                <a:sym typeface="Papyrus"/>
              </a:defRPr>
            </a:lvl4pPr>
            <a:lvl5pPr marL="3921276" indent="-771676" defTabSz="821531">
              <a:spcBef>
                <a:spcPts val="1600"/>
              </a:spcBef>
              <a:buSzPct val="30000"/>
              <a:buBlip>
                <a:blip r:embed="rId4"/>
              </a:buBlip>
              <a:defRPr sz="5800">
                <a:solidFill>
                  <a:srgbClr val="3E231A"/>
                </a:solidFill>
                <a:latin typeface="Papyrus"/>
                <a:ea typeface="Papyrus"/>
                <a:cs typeface="Papyrus"/>
                <a:sym typeface="Papyrus"/>
              </a:defRPr>
            </a:lvl5pP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11970033" y="13103224"/>
            <a:ext cx="434480" cy="612776"/>
          </a:xfrm>
          <a:prstGeom prst="rect">
            <a:avLst/>
          </a:prstGeom>
        </p:spPr>
        <p:txBody>
          <a:bodyPr lIns="71437" tIns="71437" rIns="71437" bIns="71437"/>
          <a:lstStyle>
            <a:lvl1pPr defTabSz="821531">
              <a:defRPr>
                <a:solidFill>
                  <a:srgbClr val="3E231A"/>
                </a:solidFill>
                <a:latin typeface="Papyrus"/>
                <a:ea typeface="Papyrus"/>
                <a:cs typeface="Papyrus"/>
                <a:sym typeface="Papyru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0" name="Image"/>
          <p:cNvSpPr/>
          <p:nvPr>
            <p:ph type="pic" idx="21"/>
          </p:nvPr>
        </p:nvSpPr>
        <p:spPr>
          <a:xfrm>
            <a:off x="-541735" y="0"/>
            <a:ext cx="24384001" cy="13716002"/>
          </a:xfrm>
          <a:prstGeom prst="rect">
            <a:avLst/>
          </a:prstGeom>
        </p:spPr>
        <p:txBody>
          <a:bodyPr lIns="91439" tIns="45719" rIns="91439" bIns="45719" anchor="t">
            <a:noAutofit/>
          </a:bodyPr>
          <a:lstStyle/>
          <a:p>
            <a:pPr/>
          </a:p>
        </p:txBody>
      </p:sp>
      <p:sp>
        <p:nvSpPr>
          <p:cNvPr id="171"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8"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85" name="Slide Number"/>
          <p:cNvSpPr txBox="1"/>
          <p:nvPr>
            <p:ph type="sldNum" sz="quarter" idx="2"/>
          </p:nvPr>
        </p:nvSpPr>
        <p:spPr>
          <a:xfrm>
            <a:off x="22496303" y="12753103"/>
            <a:ext cx="668497" cy="649447"/>
          </a:xfrm>
          <a:prstGeom prst="rect">
            <a:avLst/>
          </a:prstGeom>
        </p:spPr>
        <p:txBody>
          <a:bodyPr lIns="121919" tIns="121919" rIns="121919" bIns="121919" anchor="ctr"/>
          <a:lstStyle>
            <a:lvl1pPr algn="r" defTabSz="2438400">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2" name="Close-up of a monarch caterpillar on a partially-eaten leaf"/>
          <p:cNvSpPr/>
          <p:nvPr>
            <p:ph type="pic" idx="21"/>
          </p:nvPr>
        </p:nvSpPr>
        <p:spPr>
          <a:xfrm>
            <a:off x="2247" y="-939800"/>
            <a:ext cx="24384005" cy="16827500"/>
          </a:xfrm>
          <a:prstGeom prst="rect">
            <a:avLst/>
          </a:prstGeom>
        </p:spPr>
        <p:txBody>
          <a:bodyPr lIns="91439" tIns="45719" rIns="91439" bIns="45719" anchor="t">
            <a:noAutofit/>
          </a:bodyPr>
          <a:lstStyle/>
          <a:p>
            <a:pPr/>
          </a:p>
        </p:txBody>
      </p:sp>
      <p:sp>
        <p:nvSpPr>
          <p:cNvPr id="193" name="Slide Number"/>
          <p:cNvSpPr txBox="1"/>
          <p:nvPr>
            <p:ph type="sldNum" sz="quarter" idx="2"/>
          </p:nvPr>
        </p:nvSpPr>
        <p:spPr>
          <a:xfrm>
            <a:off x="11936944" y="13008841"/>
            <a:ext cx="508351" cy="567459"/>
          </a:xfrm>
          <a:prstGeom prst="rect">
            <a:avLst/>
          </a:prstGeom>
        </p:spPr>
        <p:txBody>
          <a:bodyPr/>
          <a:lstStyle>
            <a:lvl1pPr defTabSz="647700">
              <a:defRPr>
                <a:solidFill>
                  <a:srgbClr val="FFFFFF"/>
                </a:solidFill>
                <a:latin typeface="Chalkduster"/>
                <a:ea typeface="Chalkduster"/>
                <a:cs typeface="Chalkduster"/>
                <a:sym typeface="Chalkdus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200" name="Front view of a red Ducati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2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lgn="ctr">
              <a:lnSpc>
                <a:spcPct val="100000"/>
              </a:lnSpc>
              <a:spcBef>
                <a:spcPts val="0"/>
              </a:spcBef>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tif"/><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7.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tif"/><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8.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tif"/><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8.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tif"/><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8.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4.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tif"/><Relationship Id="rId3" Type="http://schemas.openxmlformats.org/officeDocument/2006/relationships/image" Target="../media/image6.png"/><Relationship Id="rId4" Type="http://schemas.openxmlformats.org/officeDocument/2006/relationships/image" Target="../media/image8.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tif"/><Relationship Id="rId3" Type="http://schemas.openxmlformats.org/officeDocument/2006/relationships/image" Target="../media/image6.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tif"/><Relationship Id="rId3" Type="http://schemas.openxmlformats.org/officeDocument/2006/relationships/image" Target="../media/image6.png"/><Relationship Id="rId4"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tif"/><Relationship Id="rId3" Type="http://schemas.openxmlformats.org/officeDocument/2006/relationships/image" Target="../media/image6.png"/><Relationship Id="rId4" Type="http://schemas.openxmlformats.org/officeDocument/2006/relationships/image" Target="../media/image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8.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8.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8.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8.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8.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tif"/><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0.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1.png"/><Relationship Id="rId3" Type="http://schemas.openxmlformats.org/officeDocument/2006/relationships/image" Target="../media/image6.png"/><Relationship Id="rId4" Type="http://schemas.openxmlformats.org/officeDocument/2006/relationships/image" Target="../media/image8.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6.png"/><Relationship Id="rId4" Type="http://schemas.openxmlformats.org/officeDocument/2006/relationships/image" Target="../media/image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1.tif"/><Relationship Id="rId3" Type="http://schemas.openxmlformats.org/officeDocument/2006/relationships/image" Target="../media/image6.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0.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0.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0.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tif"/><Relationship Id="rId3" Type="http://schemas.openxmlformats.org/officeDocument/2006/relationships/image" Target="../media/image6.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13.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13.tif"/></Relationships>

</file>

<file path=ppt/slides/_rels/slide3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12.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hyperlink" Target="http://" TargetMode="External"/><Relationship Id="rId7" Type="http://schemas.openxmlformats.org/officeDocument/2006/relationships/hyperlink" Target="http://www.alexanderchurchofchrist.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0" name="Image" descr="Image"/>
          <p:cNvPicPr>
            <a:picLocks noChangeAspect="1"/>
          </p:cNvPicPr>
          <p:nvPr/>
        </p:nvPicPr>
        <p:blipFill>
          <a:blip r:embed="rId2">
            <a:extLst/>
          </a:blip>
          <a:srcRect l="0" t="8936" r="0" b="16063"/>
          <a:stretch>
            <a:fillRect/>
          </a:stretch>
        </p:blipFill>
        <p:spPr>
          <a:xfrm>
            <a:off x="-122238" y="-68633"/>
            <a:ext cx="24628481" cy="13853521"/>
          </a:xfrm>
          <a:prstGeom prst="rect">
            <a:avLst/>
          </a:prstGeom>
          <a:ln w="12700">
            <a:miter lim="400000"/>
          </a:ln>
        </p:spPr>
      </p:pic>
      <p:sp>
        <p:nvSpPr>
          <p:cNvPr id="211" name="Rectangle"/>
          <p:cNvSpPr/>
          <p:nvPr/>
        </p:nvSpPr>
        <p:spPr>
          <a:xfrm>
            <a:off x="-83916" y="1062694"/>
            <a:ext cx="24384001" cy="3839802"/>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pic>
        <p:nvPicPr>
          <p:cNvPr id="212" name="Image" descr="Image"/>
          <p:cNvPicPr>
            <a:picLocks noChangeAspect="1"/>
          </p:cNvPicPr>
          <p:nvPr>
            <p:ph type="pic" idx="21"/>
          </p:nvPr>
        </p:nvPicPr>
        <p:blipFill>
          <a:blip r:embed="rId3">
            <a:extLst/>
          </a:blip>
          <a:srcRect l="0" t="0" r="0" b="16457"/>
          <a:stretch>
            <a:fillRect/>
          </a:stretch>
        </p:blipFill>
        <p:spPr>
          <a:xfrm>
            <a:off x="0" y="-1618708"/>
            <a:ext cx="24383822" cy="15278158"/>
          </a:xfrm>
          <a:prstGeom prst="rect">
            <a:avLst/>
          </a:prstGeom>
        </p:spPr>
      </p:pic>
      <p:pic>
        <p:nvPicPr>
          <p:cNvPr id="213" name="pasted-movie.png" descr="pasted-movie.png"/>
          <p:cNvPicPr>
            <a:picLocks noChangeAspect="1"/>
          </p:cNvPicPr>
          <p:nvPr/>
        </p:nvPicPr>
        <p:blipFill>
          <a:blip r:embed="rId4">
            <a:extLst/>
          </a:blip>
          <a:stretch>
            <a:fillRect/>
          </a:stretch>
        </p:blipFill>
        <p:spPr>
          <a:xfrm>
            <a:off x="11857064" y="1299449"/>
            <a:ext cx="12388011" cy="1884011"/>
          </a:xfrm>
          <a:prstGeom prst="rect">
            <a:avLst/>
          </a:prstGeom>
          <a:ln w="12700">
            <a:miter lim="400000"/>
          </a:ln>
        </p:spPr>
      </p:pic>
      <p:pic>
        <p:nvPicPr>
          <p:cNvPr id="214" name="pasted-movie.png" descr="pasted-movie.png"/>
          <p:cNvPicPr>
            <a:picLocks noChangeAspect="1"/>
          </p:cNvPicPr>
          <p:nvPr/>
        </p:nvPicPr>
        <p:blipFill>
          <a:blip r:embed="rId5">
            <a:extLst/>
          </a:blip>
          <a:stretch>
            <a:fillRect/>
          </a:stretch>
        </p:blipFill>
        <p:spPr>
          <a:xfrm>
            <a:off x="11737090" y="2867927"/>
            <a:ext cx="12627959" cy="1884010"/>
          </a:xfrm>
          <a:prstGeom prst="rect">
            <a:avLst/>
          </a:prstGeom>
          <a:ln w="12700">
            <a:miter lim="400000"/>
          </a:ln>
        </p:spPr>
      </p:pic>
      <p:sp>
        <p:nvSpPr>
          <p:cNvPr id="215" name="Line"/>
          <p:cNvSpPr/>
          <p:nvPr/>
        </p:nvSpPr>
        <p:spPr>
          <a:xfrm>
            <a:off x="12142344" y="4878742"/>
            <a:ext cx="11817451" cy="1"/>
          </a:xfrm>
          <a:prstGeom prst="line">
            <a:avLst/>
          </a:prstGeom>
          <a:ln w="101600">
            <a:solidFill>
              <a:schemeClr val="accent3">
                <a:hueOff val="198700"/>
                <a:satOff val="21248"/>
                <a:lumOff val="19305"/>
              </a:schemeClr>
            </a:solidFill>
            <a:miter lim="400000"/>
            <a:headEnd type="triangle" len="sm"/>
            <a:tailEnd type="triangle" len="sm"/>
          </a:ln>
        </p:spPr>
        <p:txBody>
          <a:bodyPr lIns="50800" tIns="50800" rIns="50800" bIns="50800" anchor="ctr"/>
          <a:lstStyle/>
          <a:p>
            <a:pPr algn="ctr">
              <a:lnSpc>
                <a:spcPct val="100000"/>
              </a:lnSpc>
              <a:spcBef>
                <a:spcPts val="0"/>
              </a:spcBef>
              <a:defRPr sz="5000"/>
            </a:pPr>
          </a:p>
        </p:txBody>
      </p:sp>
      <p:sp>
        <p:nvSpPr>
          <p:cNvPr id="216" name="What Books Belong In The Bible?"/>
          <p:cNvSpPr txBox="1"/>
          <p:nvPr/>
        </p:nvSpPr>
        <p:spPr>
          <a:xfrm>
            <a:off x="12613750" y="5347592"/>
            <a:ext cx="11057616" cy="5219701"/>
          </a:xfrm>
          <a:prstGeom prst="rect">
            <a:avLst/>
          </a:prstGeom>
          <a:ln w="12700">
            <a:miter lim="400000"/>
          </a:ln>
          <a:effectLst>
            <a:outerShdw sx="100000" sy="100000" kx="0" ky="0" algn="b" rotWithShape="0" blurRad="88900" dist="139700" dir="2700000">
              <a:srgbClr val="929292">
                <a:alpha val="5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80000"/>
              </a:lnSpc>
              <a:defRPr b="1" cap="all" sz="12600">
                <a:ln w="38100" cap="flat">
                  <a:solidFill>
                    <a:srgbClr val="000000"/>
                  </a:solidFill>
                  <a:prstDash val="solid"/>
                  <a:miter lim="400000"/>
                </a:ln>
                <a:solidFill>
                  <a:srgbClr val="FFFFFF"/>
                </a:solidFill>
                <a:effectLst>
                  <a:outerShdw sx="100000" sy="100000" kx="0" ky="0" algn="b" rotWithShape="0" blurRad="50800" dist="63500" dir="2200595">
                    <a:srgbClr val="000000"/>
                  </a:outerShdw>
                </a:effectLst>
                <a:latin typeface="Century Gothic"/>
                <a:ea typeface="Century Gothic"/>
                <a:cs typeface="Century Gothic"/>
                <a:sym typeface="Century Gothic"/>
              </a:defRPr>
            </a:lvl1pPr>
          </a:lstStyle>
          <a:p>
            <a:pPr/>
            <a:r>
              <a:t>What Books Belong In The Bible?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8" name="Image" descr="Image"/>
          <p:cNvPicPr>
            <a:picLocks noChangeAspect="1"/>
          </p:cNvPicPr>
          <p:nvPr/>
        </p:nvPicPr>
        <p:blipFill>
          <a:blip r:embed="rId2">
            <a:extLst/>
          </a:blip>
          <a:srcRect l="0" t="8936" r="0" b="16063"/>
          <a:stretch>
            <a:fillRect/>
          </a:stretch>
        </p:blipFill>
        <p:spPr>
          <a:xfrm>
            <a:off x="-122238" y="-68633"/>
            <a:ext cx="24628481" cy="13853521"/>
          </a:xfrm>
          <a:prstGeom prst="rect">
            <a:avLst/>
          </a:prstGeom>
          <a:ln w="12700">
            <a:miter lim="400000"/>
          </a:ln>
        </p:spPr>
      </p:pic>
      <p:sp>
        <p:nvSpPr>
          <p:cNvPr id="219" name="Rectangle"/>
          <p:cNvSpPr/>
          <p:nvPr/>
        </p:nvSpPr>
        <p:spPr>
          <a:xfrm>
            <a:off x="-83916" y="1062694"/>
            <a:ext cx="24384001" cy="3839802"/>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pic>
        <p:nvPicPr>
          <p:cNvPr id="220" name="Image" descr="Image"/>
          <p:cNvPicPr>
            <a:picLocks noChangeAspect="1"/>
          </p:cNvPicPr>
          <p:nvPr>
            <p:ph type="pic" idx="21"/>
          </p:nvPr>
        </p:nvPicPr>
        <p:blipFill>
          <a:blip r:embed="rId3">
            <a:extLst/>
          </a:blip>
          <a:srcRect l="0" t="0" r="0" b="16457"/>
          <a:stretch>
            <a:fillRect/>
          </a:stretch>
        </p:blipFill>
        <p:spPr>
          <a:xfrm>
            <a:off x="0" y="-1618708"/>
            <a:ext cx="24383822" cy="15278158"/>
          </a:xfrm>
          <a:prstGeom prst="rect">
            <a:avLst/>
          </a:prstGeom>
        </p:spPr>
      </p:pic>
      <p:sp>
        <p:nvSpPr>
          <p:cNvPr id="221" name="The question of how the canon of Scripture was formed is foundational to understanding the authority of the Bible.…"/>
          <p:cNvSpPr txBox="1"/>
          <p:nvPr/>
        </p:nvSpPr>
        <p:spPr>
          <a:xfrm>
            <a:off x="12410108" y="4829343"/>
            <a:ext cx="11281923" cy="8610601"/>
          </a:xfrm>
          <a:prstGeom prst="rect">
            <a:avLst/>
          </a:prstGeom>
          <a:solidFill>
            <a:srgbClr val="000000">
              <a:alpha val="58453"/>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t>The question of how the canon of Scripture was formed is foundational to understanding the authority of the Bible. </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t>This process, known as canonization, refers to the historical recognition by the church of which books were inspired by God and thus authoritative for the faith.</a:t>
            </a:r>
          </a:p>
        </p:txBody>
      </p:sp>
      <p:pic>
        <p:nvPicPr>
          <p:cNvPr id="222" name="pasted-movie.png" descr="pasted-movie.png"/>
          <p:cNvPicPr>
            <a:picLocks noChangeAspect="1"/>
          </p:cNvPicPr>
          <p:nvPr/>
        </p:nvPicPr>
        <p:blipFill>
          <a:blip r:embed="rId4">
            <a:extLst/>
          </a:blip>
          <a:stretch>
            <a:fillRect/>
          </a:stretch>
        </p:blipFill>
        <p:spPr>
          <a:xfrm>
            <a:off x="12522262" y="915272"/>
            <a:ext cx="11057615" cy="1681679"/>
          </a:xfrm>
          <a:prstGeom prst="rect">
            <a:avLst/>
          </a:prstGeom>
          <a:ln w="12700">
            <a:miter lim="400000"/>
          </a:ln>
        </p:spPr>
      </p:pic>
      <p:pic>
        <p:nvPicPr>
          <p:cNvPr id="223" name="pasted-movie.png" descr="pasted-movie.png"/>
          <p:cNvPicPr>
            <a:picLocks noChangeAspect="1"/>
          </p:cNvPicPr>
          <p:nvPr/>
        </p:nvPicPr>
        <p:blipFill>
          <a:blip r:embed="rId5">
            <a:extLst/>
          </a:blip>
          <a:stretch>
            <a:fillRect/>
          </a:stretch>
        </p:blipFill>
        <p:spPr>
          <a:xfrm>
            <a:off x="12522262" y="2157732"/>
            <a:ext cx="11057615" cy="1649726"/>
          </a:xfrm>
          <a:prstGeom prst="rect">
            <a:avLst/>
          </a:prstGeom>
          <a:ln w="12700">
            <a:miter lim="400000"/>
          </a:ln>
        </p:spPr>
      </p:pic>
      <p:sp>
        <p:nvSpPr>
          <p:cNvPr id="224" name="Line"/>
          <p:cNvSpPr/>
          <p:nvPr/>
        </p:nvSpPr>
        <p:spPr>
          <a:xfrm>
            <a:off x="12142344" y="4471965"/>
            <a:ext cx="11817451" cy="1"/>
          </a:xfrm>
          <a:prstGeom prst="line">
            <a:avLst/>
          </a:prstGeom>
          <a:ln w="101600">
            <a:solidFill>
              <a:schemeClr val="accent3">
                <a:hueOff val="198700"/>
                <a:satOff val="21248"/>
                <a:lumOff val="19305"/>
              </a:schemeClr>
            </a:solidFill>
            <a:miter lim="400000"/>
            <a:headEnd type="triangle" len="sm"/>
            <a:tailEnd type="triangle" len="sm"/>
          </a:ln>
        </p:spPr>
        <p:txBody>
          <a:bodyPr lIns="50800" tIns="50800" rIns="50800" bIns="50800" anchor="ctr"/>
          <a:lstStyle/>
          <a:p>
            <a:pPr algn="ctr">
              <a:lnSpc>
                <a:spcPct val="100000"/>
              </a:lnSpc>
              <a:spcBef>
                <a:spcPts val="0"/>
              </a:spcBef>
              <a:defRPr sz="5000"/>
            </a:pPr>
          </a:p>
        </p:txBody>
      </p:sp>
      <p:sp>
        <p:nvSpPr>
          <p:cNvPr id="225" name="What Books Belong In The Bible?"/>
          <p:cNvSpPr txBox="1"/>
          <p:nvPr/>
        </p:nvSpPr>
        <p:spPr>
          <a:xfrm>
            <a:off x="10514739" y="3467775"/>
            <a:ext cx="15072661"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b="1" cap="all" sz="5100">
                <a:solidFill>
                  <a:srgbClr val="A9A9A9"/>
                </a:solidFill>
                <a:latin typeface="Century Gothic"/>
                <a:ea typeface="Century Gothic"/>
                <a:cs typeface="Century Gothic"/>
                <a:sym typeface="Century Gothic"/>
              </a:defRPr>
            </a:lvl1pPr>
          </a:lstStyle>
          <a:p>
            <a:pPr/>
            <a:r>
              <a:t>What Books Belong In The Bible?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Char"/>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21">
                                            <p:txEl>
                                              <p:pRg st="1" end="1"/>
                                            </p:txEl>
                                          </p:spTgt>
                                        </p:tgtEl>
                                        <p:attrNameLst>
                                          <p:attrName>style.visibility</p:attrName>
                                        </p:attrNameLst>
                                      </p:cBhvr>
                                      <p:to>
                                        <p:strVal val="visible"/>
                                      </p:to>
                                    </p:set>
                                    <p:animEffect filter="wipe(left)" transition="in">
                                      <p:cBhvr>
                                        <p:cTn id="7" dur="1500"/>
                                        <p:tgtEl>
                                          <p:spTgt spid="221">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1"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7" name="Image" descr="Image"/>
          <p:cNvPicPr>
            <a:picLocks noChangeAspect="1"/>
          </p:cNvPicPr>
          <p:nvPr/>
        </p:nvPicPr>
        <p:blipFill>
          <a:blip r:embed="rId2">
            <a:extLst/>
          </a:blip>
          <a:srcRect l="0" t="8936" r="0" b="16063"/>
          <a:stretch>
            <a:fillRect/>
          </a:stretch>
        </p:blipFill>
        <p:spPr>
          <a:xfrm>
            <a:off x="-122238" y="-68633"/>
            <a:ext cx="24628481" cy="13853521"/>
          </a:xfrm>
          <a:prstGeom prst="rect">
            <a:avLst/>
          </a:prstGeom>
          <a:ln w="12700">
            <a:miter lim="400000"/>
          </a:ln>
        </p:spPr>
      </p:pic>
      <p:sp>
        <p:nvSpPr>
          <p:cNvPr id="228" name="Rectangle"/>
          <p:cNvSpPr/>
          <p:nvPr/>
        </p:nvSpPr>
        <p:spPr>
          <a:xfrm>
            <a:off x="-83916" y="1062694"/>
            <a:ext cx="24384001" cy="3839802"/>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pic>
        <p:nvPicPr>
          <p:cNvPr id="229" name="Image" descr="Image"/>
          <p:cNvPicPr>
            <a:picLocks noChangeAspect="1"/>
          </p:cNvPicPr>
          <p:nvPr>
            <p:ph type="pic" idx="21"/>
          </p:nvPr>
        </p:nvPicPr>
        <p:blipFill>
          <a:blip r:embed="rId3">
            <a:extLst/>
          </a:blip>
          <a:srcRect l="0" t="0" r="0" b="16457"/>
          <a:stretch>
            <a:fillRect/>
          </a:stretch>
        </p:blipFill>
        <p:spPr>
          <a:xfrm>
            <a:off x="0" y="-1618708"/>
            <a:ext cx="24383822" cy="15278158"/>
          </a:xfrm>
          <a:prstGeom prst="rect">
            <a:avLst/>
          </a:prstGeom>
        </p:spPr>
      </p:pic>
      <p:sp>
        <p:nvSpPr>
          <p:cNvPr id="230" name="INSPIRATION: Definition / Extent / Application…"/>
          <p:cNvSpPr txBox="1"/>
          <p:nvPr/>
        </p:nvSpPr>
        <p:spPr>
          <a:xfrm>
            <a:off x="994474" y="7307793"/>
            <a:ext cx="22957332" cy="5868375"/>
          </a:xfrm>
          <a:prstGeom prst="rect">
            <a:avLst/>
          </a:prstGeom>
          <a:solidFill>
            <a:srgbClr val="000000">
              <a:alpha val="58453"/>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INSPIRATION</a:t>
            </a:r>
            <a:r>
              <a:t>: Definition / Extent / Application </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PRESERVATION</a:t>
            </a:r>
            <a:r>
              <a:t>: Manuscripts / Textual Criticism / Answering Critics</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TRANSMISSION</a:t>
            </a:r>
            <a:r>
              <a:t>: Autographs / Copies / Canonization / Translations</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EXTERNAL EVIDENCE</a:t>
            </a:r>
            <a:r>
              <a:t>: Historical &amp; Archaeological testimony</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INTERNAL EVIDENCE</a:t>
            </a:r>
            <a:r>
              <a:t>:  Prophecy / Accuracy / Harmony</a:t>
            </a:r>
          </a:p>
        </p:txBody>
      </p:sp>
      <p:pic>
        <p:nvPicPr>
          <p:cNvPr id="231" name="pasted-movie.png" descr="pasted-movie.png"/>
          <p:cNvPicPr>
            <a:picLocks noChangeAspect="1"/>
          </p:cNvPicPr>
          <p:nvPr/>
        </p:nvPicPr>
        <p:blipFill>
          <a:blip r:embed="rId4">
            <a:extLst/>
          </a:blip>
          <a:stretch>
            <a:fillRect/>
          </a:stretch>
        </p:blipFill>
        <p:spPr>
          <a:xfrm>
            <a:off x="12522262" y="915272"/>
            <a:ext cx="11057615" cy="1681679"/>
          </a:xfrm>
          <a:prstGeom prst="rect">
            <a:avLst/>
          </a:prstGeom>
          <a:ln w="12700">
            <a:miter lim="400000"/>
          </a:ln>
        </p:spPr>
      </p:pic>
      <p:pic>
        <p:nvPicPr>
          <p:cNvPr id="232" name="pasted-movie.png" descr="pasted-movie.png"/>
          <p:cNvPicPr>
            <a:picLocks noChangeAspect="1"/>
          </p:cNvPicPr>
          <p:nvPr/>
        </p:nvPicPr>
        <p:blipFill>
          <a:blip r:embed="rId5">
            <a:extLst/>
          </a:blip>
          <a:stretch>
            <a:fillRect/>
          </a:stretch>
        </p:blipFill>
        <p:spPr>
          <a:xfrm>
            <a:off x="12522262" y="2157732"/>
            <a:ext cx="11057615" cy="1649726"/>
          </a:xfrm>
          <a:prstGeom prst="rect">
            <a:avLst/>
          </a:prstGeom>
          <a:ln w="12700">
            <a:miter lim="400000"/>
          </a:ln>
        </p:spPr>
      </p:pic>
      <p:sp>
        <p:nvSpPr>
          <p:cNvPr id="233" name="Line"/>
          <p:cNvSpPr/>
          <p:nvPr/>
        </p:nvSpPr>
        <p:spPr>
          <a:xfrm>
            <a:off x="12142344" y="4471965"/>
            <a:ext cx="11817451" cy="1"/>
          </a:xfrm>
          <a:prstGeom prst="line">
            <a:avLst/>
          </a:prstGeom>
          <a:ln w="101600">
            <a:solidFill>
              <a:schemeClr val="accent3">
                <a:hueOff val="198700"/>
                <a:satOff val="21248"/>
                <a:lumOff val="19305"/>
              </a:schemeClr>
            </a:solidFill>
            <a:miter lim="400000"/>
            <a:headEnd type="triangle" len="sm"/>
            <a:tailEnd type="triangle" len="sm"/>
          </a:ln>
        </p:spPr>
        <p:txBody>
          <a:bodyPr lIns="50800" tIns="50800" rIns="50800" bIns="50800" anchor="ctr"/>
          <a:lstStyle/>
          <a:p>
            <a:pPr algn="ctr">
              <a:lnSpc>
                <a:spcPct val="100000"/>
              </a:lnSpc>
              <a:spcBef>
                <a:spcPts val="0"/>
              </a:spcBef>
              <a:defRPr sz="5000"/>
            </a:pPr>
          </a:p>
        </p:txBody>
      </p:sp>
      <p:sp>
        <p:nvSpPr>
          <p:cNvPr id="234" name="What Books Belong In The Bible?"/>
          <p:cNvSpPr txBox="1"/>
          <p:nvPr/>
        </p:nvSpPr>
        <p:spPr>
          <a:xfrm>
            <a:off x="10514739" y="3467775"/>
            <a:ext cx="15072661"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b="1" cap="all" sz="5100">
                <a:solidFill>
                  <a:srgbClr val="A9A9A9"/>
                </a:solidFill>
                <a:latin typeface="Century Gothic"/>
                <a:ea typeface="Century Gothic"/>
                <a:cs typeface="Century Gothic"/>
                <a:sym typeface="Century Gothic"/>
              </a:defRPr>
            </a:lvl1pPr>
          </a:lstStyle>
          <a:p>
            <a:pPr/>
            <a:r>
              <a:t>What Books Belong In The Bible?</a:t>
            </a:r>
          </a:p>
        </p:txBody>
      </p:sp>
    </p:spTree>
  </p:cSld>
  <p:clrMapOvr>
    <a:masterClrMapping/>
  </p:clrMapOvr>
  <mc:AlternateContent xmlns:mc="http://schemas.openxmlformats.org/markup-compatibility/2006">
    <mc:Choice xmlns:p14="http://schemas.microsoft.com/office/powerpoint/2010/main" Requires="p14">
      <p:transition spd="slow" advClick="1" p14:dur="20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30">
                                            <p:bg/>
                                          </p:spTgt>
                                        </p:tgtEl>
                                        <p:attrNameLst>
                                          <p:attrName>style.visibility</p:attrName>
                                        </p:attrNameLst>
                                      </p:cBhvr>
                                      <p:to>
                                        <p:strVal val="visible"/>
                                      </p:to>
                                    </p:set>
                                    <p:animEffect filter="wipe(left)" transition="in">
                                      <p:cBhvr>
                                        <p:cTn id="7" dur="1500"/>
                                        <p:tgtEl>
                                          <p:spTgt spid="230">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30">
                                            <p:txEl>
                                              <p:pRg st="0" end="0"/>
                                            </p:txEl>
                                          </p:spTgt>
                                        </p:tgtEl>
                                        <p:attrNameLst>
                                          <p:attrName>style.visibility</p:attrName>
                                        </p:attrNameLst>
                                      </p:cBhvr>
                                      <p:to>
                                        <p:strVal val="visible"/>
                                      </p:to>
                                    </p:set>
                                    <p:animEffect filter="wipe(left)" transition="in">
                                      <p:cBhvr>
                                        <p:cTn id="10" dur="1500"/>
                                        <p:tgtEl>
                                          <p:spTgt spid="23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230">
                                            <p:txEl>
                                              <p:pRg st="1" end="1"/>
                                            </p:txEl>
                                          </p:spTgt>
                                        </p:tgtEl>
                                        <p:attrNameLst>
                                          <p:attrName>style.visibility</p:attrName>
                                        </p:attrNameLst>
                                      </p:cBhvr>
                                      <p:to>
                                        <p:strVal val="visible"/>
                                      </p:to>
                                    </p:set>
                                    <p:animEffect filter="wipe(left)" transition="in">
                                      <p:cBhvr>
                                        <p:cTn id="15" dur="1500"/>
                                        <p:tgtEl>
                                          <p:spTgt spid="23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230">
                                            <p:txEl>
                                              <p:pRg st="2" end="2"/>
                                            </p:txEl>
                                          </p:spTgt>
                                        </p:tgtEl>
                                        <p:attrNameLst>
                                          <p:attrName>style.visibility</p:attrName>
                                        </p:attrNameLst>
                                      </p:cBhvr>
                                      <p:to>
                                        <p:strVal val="visible"/>
                                      </p:to>
                                    </p:set>
                                    <p:animEffect filter="wipe(left)" transition="in">
                                      <p:cBhvr>
                                        <p:cTn id="20" dur="1500"/>
                                        <p:tgtEl>
                                          <p:spTgt spid="23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230">
                                            <p:txEl>
                                              <p:pRg st="3" end="3"/>
                                            </p:txEl>
                                          </p:spTgt>
                                        </p:tgtEl>
                                        <p:attrNameLst>
                                          <p:attrName>style.visibility</p:attrName>
                                        </p:attrNameLst>
                                      </p:cBhvr>
                                      <p:to>
                                        <p:strVal val="visible"/>
                                      </p:to>
                                    </p:set>
                                    <p:animEffect filter="wipe(left)" transition="in">
                                      <p:cBhvr>
                                        <p:cTn id="25" dur="1500"/>
                                        <p:tgtEl>
                                          <p:spTgt spid="23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8" presetID="22" grpId="1" fill="hold">
                                  <p:stCondLst>
                                    <p:cond delay="0"/>
                                  </p:stCondLst>
                                  <p:iterate type="el" backwards="0">
                                    <p:tmAbs val="0"/>
                                  </p:iterate>
                                  <p:childTnLst>
                                    <p:set>
                                      <p:cBhvr>
                                        <p:cTn id="29" fill="hold"/>
                                        <p:tgtEl>
                                          <p:spTgt spid="230">
                                            <p:txEl>
                                              <p:pRg st="4" end="4"/>
                                            </p:txEl>
                                          </p:spTgt>
                                        </p:tgtEl>
                                        <p:attrNameLst>
                                          <p:attrName>style.visibility</p:attrName>
                                        </p:attrNameLst>
                                      </p:cBhvr>
                                      <p:to>
                                        <p:strVal val="visible"/>
                                      </p:to>
                                    </p:set>
                                    <p:animEffect filter="wipe(left)" transition="in">
                                      <p:cBhvr>
                                        <p:cTn id="30" dur="1500"/>
                                        <p:tgtEl>
                                          <p:spTgt spid="230">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0"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6" name="Image" descr="Image"/>
          <p:cNvPicPr>
            <a:picLocks noChangeAspect="1"/>
          </p:cNvPicPr>
          <p:nvPr>
            <p:ph type="pic" idx="21"/>
          </p:nvPr>
        </p:nvPicPr>
        <p:blipFill>
          <a:blip r:embed="rId2">
            <a:extLst/>
          </a:blip>
          <a:srcRect l="0" t="12500" r="0" b="12500"/>
          <a:stretch>
            <a:fillRect/>
          </a:stretch>
        </p:blipFill>
        <p:spPr>
          <a:prstGeom prst="rect">
            <a:avLst/>
          </a:prstGeom>
        </p:spPr>
      </p:pic>
      <p:sp>
        <p:nvSpPr>
          <p:cNvPr id="237" name="Rectangle"/>
          <p:cNvSpPr/>
          <p:nvPr/>
        </p:nvSpPr>
        <p:spPr>
          <a:xfrm>
            <a:off x="3048270" y="7620161"/>
            <a:ext cx="18287460" cy="5748216"/>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sp>
        <p:nvSpPr>
          <p:cNvPr id="238" name="Psalm 119:160 (NKJV)…"/>
          <p:cNvSpPr txBox="1"/>
          <p:nvPr/>
        </p:nvSpPr>
        <p:spPr>
          <a:xfrm>
            <a:off x="3431958" y="8009831"/>
            <a:ext cx="17520083" cy="4968876"/>
          </a:xfrm>
          <a:prstGeom prst="rect">
            <a:avLst/>
          </a:prstGeom>
          <a:ln w="12700">
            <a:miter lim="400000"/>
          </a:ln>
          <a:effectLst>
            <a:outerShdw sx="100000" sy="100000" kx="0" ky="0" algn="b" rotWithShape="0" blurRad="25400" dist="63500" dir="5400000">
              <a:srgbClr val="000000"/>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100000"/>
              </a:lnSpc>
              <a:spcBef>
                <a:spcPts val="0"/>
              </a:spcBef>
              <a:defRPr b="1" sz="78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Psalm 119:160 (NKJV) </a:t>
            </a:r>
          </a:p>
          <a:p>
            <a:pPr algn="ctr" defTabSz="821531">
              <a:lnSpc>
                <a:spcPct val="100000"/>
              </a:lnSpc>
              <a:spcBef>
                <a:spcPts val="0"/>
              </a:spcBef>
              <a:defRPr sz="78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rPr baseline="31999"/>
              <a:t>160</a:t>
            </a:r>
            <a:r>
              <a:t> The entirety of Your word </a:t>
            </a:r>
            <a:r>
              <a:rPr i="1"/>
              <a:t>is</a:t>
            </a:r>
            <a:r>
              <a:t> truth, And every one of Your righteous judgments </a:t>
            </a:r>
            <a:r>
              <a:rPr i="1"/>
              <a:t>endures</a:t>
            </a:r>
            <a:r>
              <a:t> forever.</a:t>
            </a:r>
          </a:p>
        </p:txBody>
      </p:sp>
      <p:grpSp>
        <p:nvGrpSpPr>
          <p:cNvPr id="242" name="Group"/>
          <p:cNvGrpSpPr/>
          <p:nvPr/>
        </p:nvGrpSpPr>
        <p:grpSpPr>
          <a:xfrm>
            <a:off x="946913" y="5762"/>
            <a:ext cx="22490174" cy="1691641"/>
            <a:chOff x="0" y="0"/>
            <a:chExt cx="22490172" cy="1691639"/>
          </a:xfrm>
        </p:grpSpPr>
        <p:sp>
          <p:nvSpPr>
            <p:cNvPr id="239" name="Rounded Rectangle"/>
            <p:cNvSpPr/>
            <p:nvPr/>
          </p:nvSpPr>
          <p:spPr>
            <a:xfrm>
              <a:off x="0" y="129926"/>
              <a:ext cx="22490173" cy="1270001"/>
            </a:xfrm>
            <a:prstGeom prst="roundRect">
              <a:avLst>
                <a:gd name="adj" fmla="val 50000"/>
              </a:avLst>
            </a:prstGeom>
            <a:solidFill>
              <a:schemeClr val="accent6">
                <a:satOff val="1848"/>
                <a:lumOff val="-15262"/>
              </a:schemeClr>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pic>
          <p:nvPicPr>
            <p:cNvPr id="240" name="pasted-movie.png" descr="pasted-movie.png"/>
            <p:cNvPicPr>
              <a:picLocks noChangeAspect="1"/>
            </p:cNvPicPr>
            <p:nvPr/>
          </p:nvPicPr>
          <p:blipFill>
            <a:blip r:embed="rId3">
              <a:extLst/>
            </a:blip>
            <a:stretch>
              <a:fillRect/>
            </a:stretch>
          </p:blipFill>
          <p:spPr>
            <a:xfrm>
              <a:off x="797839" y="0"/>
              <a:ext cx="11123113" cy="1691640"/>
            </a:xfrm>
            <a:prstGeom prst="rect">
              <a:avLst/>
            </a:prstGeom>
            <a:ln w="12700" cap="flat">
              <a:noFill/>
              <a:miter lim="400000"/>
            </a:ln>
            <a:effectLst/>
          </p:spPr>
        </p:pic>
        <p:pic>
          <p:nvPicPr>
            <p:cNvPr id="241" name="pasted-movie.png" descr="pasted-movie.png"/>
            <p:cNvPicPr>
              <a:picLocks noChangeAspect="1"/>
            </p:cNvPicPr>
            <p:nvPr/>
          </p:nvPicPr>
          <p:blipFill>
            <a:blip r:embed="rId4">
              <a:extLst/>
            </a:blip>
            <a:srcRect l="0" t="0" r="0" b="0"/>
            <a:stretch>
              <a:fillRect/>
            </a:stretch>
          </p:blipFill>
          <p:spPr>
            <a:xfrm>
              <a:off x="11885948" y="114379"/>
              <a:ext cx="9806324" cy="1463041"/>
            </a:xfrm>
            <a:prstGeom prst="rect">
              <a:avLst/>
            </a:prstGeom>
            <a:ln w="12700" cap="flat">
              <a:noFill/>
              <a:miter lim="400000"/>
            </a:ln>
            <a:effectLst/>
          </p:spPr>
        </p:pic>
      </p:grpSp>
      <p:sp>
        <p:nvSpPr>
          <p:cNvPr id="243" name="The BIBLE is by far the best attested book of antiquity!"/>
          <p:cNvSpPr txBox="1"/>
          <p:nvPr/>
        </p:nvSpPr>
        <p:spPr>
          <a:xfrm>
            <a:off x="13322165" y="2181335"/>
            <a:ext cx="10489227" cy="391223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lnSpc>
                <a:spcPct val="90000"/>
              </a:lnSpc>
              <a:spcBef>
                <a:spcPts val="1400"/>
              </a:spcBef>
              <a:defRPr b="1" sz="8600">
                <a:solidFill>
                  <a:srgbClr val="FFFC79"/>
                </a:solidFill>
                <a:effectLst>
                  <a:outerShdw sx="100000" sy="100000" kx="0" ky="0" algn="b" rotWithShape="0" blurRad="63500" dist="63500" dir="3120000">
                    <a:srgbClr val="000000"/>
                  </a:outerShdw>
                </a:effectLst>
                <a:latin typeface="Century Gothic"/>
                <a:ea typeface="Century Gothic"/>
                <a:cs typeface="Century Gothic"/>
                <a:sym typeface="Century Gothic"/>
              </a:defRPr>
            </a:lvl1pPr>
          </a:lstStyle>
          <a:p>
            <a:pPr/>
            <a:r>
              <a:t>The BIBLE is by far the best attested book of antiquity! </a:t>
            </a:r>
          </a:p>
        </p:txBody>
      </p:sp>
    </p:spTree>
  </p:cSld>
  <p:clrMapOvr>
    <a:masterClrMapping/>
  </p:clrMapOvr>
  <mc:AlternateContent xmlns:mc="http://schemas.openxmlformats.org/markup-compatibility/2006">
    <mc:Choice xmlns:p14="http://schemas.microsoft.com/office/powerpoint/2010/main" Requires="p14">
      <p:transition spd="slow" advClick="1" p14:dur="20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Canonization"/>
          <p:cNvSpPr/>
          <p:nvPr/>
        </p:nvSpPr>
        <p:spPr>
          <a:xfrm>
            <a:off x="6662401" y="1803920"/>
            <a:ext cx="17224583" cy="1785939"/>
          </a:xfrm>
          <a:prstGeom prst="roundRect">
            <a:avLst>
              <a:gd name="adj" fmla="val 33115"/>
            </a:avLst>
          </a:prstGeom>
          <a:gradFill>
            <a:gsLst>
              <a:gs pos="0">
                <a:srgbClr val="005493">
                  <a:alpha val="45975"/>
                </a:srgbClr>
              </a:gs>
              <a:gs pos="100000">
                <a:srgbClr val="005493">
                  <a:alpha val="60210"/>
                </a:srgbClr>
              </a:gs>
            </a:gsLst>
            <a:lin ang="5400000"/>
          </a:gradFill>
          <a:ln w="12700">
            <a:miter lim="400000"/>
          </a:ln>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9000">
                <a:solidFill>
                  <a:srgbClr val="FFFFFF"/>
                </a:solidFill>
                <a:latin typeface="American Typewriter"/>
                <a:ea typeface="American Typewriter"/>
                <a:cs typeface="American Typewriter"/>
                <a:sym typeface="American Typewriter"/>
              </a:defRPr>
            </a:lvl1pPr>
          </a:lstStyle>
          <a:p>
            <a:pPr/>
            <a:r>
              <a:t>Canonization</a:t>
            </a:r>
          </a:p>
        </p:txBody>
      </p:sp>
      <p:sp>
        <p:nvSpPr>
          <p:cNvPr id="246" name="QANAH (Hebrew) - a “reed, rod” (cf. Ezekiel 40: 3-8; 42:16-19).…"/>
          <p:cNvSpPr/>
          <p:nvPr/>
        </p:nvSpPr>
        <p:spPr>
          <a:xfrm>
            <a:off x="9151918" y="3908800"/>
            <a:ext cx="14639215" cy="9738361"/>
          </a:xfrm>
          <a:prstGeom prst="rect">
            <a:avLst/>
          </a:prstGeom>
          <a:ln w="12700">
            <a:miter lim="400000"/>
          </a:ln>
          <a:effectLst>
            <a:outerShdw sx="100000" sy="100000" kx="0" ky="0" algn="b" rotWithShape="0" blurRad="177800" dist="114300" dir="2700000">
              <a:srgbClr val="000000">
                <a:alpha val="21810"/>
              </a:srgbClr>
            </a:outerShdw>
          </a:effectLst>
          <a:extLst>
            <a:ext uri="{C572A759-6A51-4108-AA02-DFA0A04FC94B}">
              <ma14:wrappingTextBoxFlag xmlns:ma14="http://schemas.microsoft.com/office/mac/drawingml/2011/main" val="1"/>
            </a:ext>
          </a:extLst>
        </p:spPr>
        <p:txBody>
          <a:bodyPr lIns="38100" tIns="38100" rIns="38100" bIns="38100">
            <a:spAutoFit/>
          </a:bodyPr>
          <a:lstStyle/>
          <a:p>
            <a:pPr marL="1125855" indent="-1125855" defTabSz="821531">
              <a:lnSpc>
                <a:spcPct val="100000"/>
              </a:lnSpc>
              <a:spcBef>
                <a:spcPts val="2000"/>
              </a:spcBef>
              <a:buClr>
                <a:srgbClr val="FF2600"/>
              </a:buClr>
              <a:buFont typeface="Monotype Sorts"/>
              <a:defRPr sz="6000">
                <a:solidFill>
                  <a:srgbClr val="3E231A"/>
                </a:solidFill>
                <a:latin typeface="Helvetica"/>
                <a:ea typeface="Helvetica"/>
                <a:cs typeface="Helvetica"/>
                <a:sym typeface="Helvetica"/>
              </a:defRPr>
            </a:pPr>
            <a:r>
              <a:rPr b="1">
                <a:effectLst>
                  <a:outerShdw sx="100000" sy="100000" kx="0" ky="0" algn="b" rotWithShape="0" blurRad="12700" dist="25400" dir="2700000">
                    <a:srgbClr val="FFFFFF"/>
                  </a:outerShdw>
                </a:effectLst>
              </a:rPr>
              <a:t>QANAH</a:t>
            </a:r>
            <a:r>
              <a:rPr>
                <a:effectLst>
                  <a:outerShdw sx="100000" sy="100000" kx="0" ky="0" algn="b" rotWithShape="0" blurRad="12700" dist="25400" dir="2700000">
                    <a:srgbClr val="FFFFFF"/>
                  </a:outerShdw>
                </a:effectLst>
              </a:rPr>
              <a:t> (Hebrew) - a “reed, rod” (cf. Ezekiel 40: 3-8; 42:16-19).</a:t>
            </a:r>
            <a:endParaRPr>
              <a:effectLst>
                <a:outerShdw sx="100000" sy="100000" kx="0" ky="0" algn="b" rotWithShape="0" blurRad="12700" dist="25400" dir="2700000">
                  <a:srgbClr val="FFFFFF"/>
                </a:outerShdw>
              </a:effectLst>
            </a:endParaRPr>
          </a:p>
          <a:p>
            <a:pPr marL="1125855" indent="-1125855" defTabSz="821531">
              <a:lnSpc>
                <a:spcPct val="100000"/>
              </a:lnSpc>
              <a:spcBef>
                <a:spcPts val="2000"/>
              </a:spcBef>
              <a:buClr>
                <a:srgbClr val="FF2600"/>
              </a:buClr>
              <a:buFont typeface="Monotype Sorts"/>
              <a:defRPr sz="6000">
                <a:solidFill>
                  <a:srgbClr val="3E231A"/>
                </a:solidFill>
                <a:latin typeface="Helvetica"/>
                <a:ea typeface="Helvetica"/>
                <a:cs typeface="Helvetica"/>
                <a:sym typeface="Helvetica"/>
              </a:defRPr>
            </a:pPr>
            <a:r>
              <a:rPr b="1">
                <a:effectLst>
                  <a:outerShdw sx="100000" sy="100000" kx="0" ky="0" algn="b" rotWithShape="0" blurRad="12700" dist="25400" dir="2700000">
                    <a:srgbClr val="FFFFFF"/>
                  </a:outerShdw>
                </a:effectLst>
              </a:rPr>
              <a:t>KANNA</a:t>
            </a:r>
            <a:r>
              <a:rPr>
                <a:effectLst>
                  <a:outerShdw sx="100000" sy="100000" kx="0" ky="0" algn="b" rotWithShape="0" blurRad="12700" dist="25400" dir="2700000">
                    <a:srgbClr val="FFFFFF"/>
                  </a:outerShdw>
                </a:effectLst>
              </a:rPr>
              <a:t> (Greek) - “a straight rod used as a measuring rule,” thus qualifying it to be a KANON (Greek): “a rule, standard” (cp. Galatians 6:16).</a:t>
            </a:r>
            <a:endParaRPr>
              <a:effectLst>
                <a:outerShdw sx="100000" sy="100000" kx="0" ky="0" algn="b" rotWithShape="0" blurRad="12700" dist="25400" dir="2700000">
                  <a:srgbClr val="FFFFFF"/>
                </a:outerShdw>
              </a:effectLst>
            </a:endParaRPr>
          </a:p>
          <a:p>
            <a:pPr marL="1125855" indent="-1125855" defTabSz="821531">
              <a:lnSpc>
                <a:spcPct val="100000"/>
              </a:lnSpc>
              <a:spcBef>
                <a:spcPts val="2000"/>
              </a:spcBef>
              <a:buClr>
                <a:srgbClr val="FF2600"/>
              </a:buClr>
              <a:buFont typeface="Monotype Sorts"/>
              <a:defRPr sz="6000">
                <a:solidFill>
                  <a:srgbClr val="3E231A"/>
                </a:solidFill>
                <a:latin typeface="Helvetica"/>
                <a:ea typeface="Helvetica"/>
                <a:cs typeface="Helvetica"/>
                <a:sym typeface="Helvetica"/>
              </a:defRPr>
            </a:pPr>
            <a:r>
              <a:rPr b="1">
                <a:effectLst>
                  <a:outerShdw sx="100000" sy="100000" kx="0" ky="0" algn="b" rotWithShape="0" blurRad="12700" dist="25400" dir="2700000">
                    <a:srgbClr val="FFFFFF"/>
                  </a:outerShdw>
                </a:effectLst>
              </a:rPr>
              <a:t>CANON</a:t>
            </a:r>
            <a:r>
              <a:rPr>
                <a:effectLst>
                  <a:outerShdw sx="100000" sy="100000" kx="0" ky="0" algn="b" rotWithShape="0" blurRad="12700" dist="25400" dir="2700000">
                    <a:srgbClr val="FFFFFF"/>
                  </a:outerShdw>
                </a:effectLst>
              </a:rPr>
              <a:t> (Latin &gt; English) - As applied to the Bible: “the list of sacred books acknowledged to be the rule (standard) of faith and practice”</a:t>
            </a:r>
          </a:p>
        </p:txBody>
      </p:sp>
      <p:pic>
        <p:nvPicPr>
          <p:cNvPr id="247"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pic>
        <p:nvPicPr>
          <p:cNvPr id="248" name="48605_large.tiff" descr="48605_large.tiff"/>
          <p:cNvPicPr>
            <a:picLocks noChangeAspect="1"/>
          </p:cNvPicPr>
          <p:nvPr/>
        </p:nvPicPr>
        <p:blipFill>
          <a:blip r:embed="rId3">
            <a:extLst/>
          </a:blip>
          <a:stretch>
            <a:fillRect/>
          </a:stretch>
        </p:blipFill>
        <p:spPr>
          <a:xfrm>
            <a:off x="397364" y="1680873"/>
            <a:ext cx="7677627" cy="11651352"/>
          </a:xfrm>
          <a:prstGeom prst="rect">
            <a:avLst/>
          </a:prstGeom>
          <a:ln w="12700">
            <a:miter lim="400000"/>
          </a:ln>
          <a:effectLst>
            <a:outerShdw sx="100000" sy="100000" kx="0" ky="0" algn="b" rotWithShape="0" blurRad="406400" dist="114300" dir="2700000">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20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Canonization"/>
          <p:cNvSpPr/>
          <p:nvPr/>
        </p:nvSpPr>
        <p:spPr>
          <a:xfrm>
            <a:off x="6662401" y="1803920"/>
            <a:ext cx="17224583" cy="1785939"/>
          </a:xfrm>
          <a:prstGeom prst="roundRect">
            <a:avLst>
              <a:gd name="adj" fmla="val 33115"/>
            </a:avLst>
          </a:prstGeom>
          <a:gradFill>
            <a:gsLst>
              <a:gs pos="0">
                <a:srgbClr val="005493">
                  <a:alpha val="45975"/>
                </a:srgbClr>
              </a:gs>
              <a:gs pos="100000">
                <a:srgbClr val="005493">
                  <a:alpha val="60210"/>
                </a:srgbClr>
              </a:gs>
            </a:gsLst>
            <a:lin ang="5400000"/>
          </a:gradFill>
          <a:ln w="12700">
            <a:miter lim="400000"/>
          </a:ln>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9000">
                <a:solidFill>
                  <a:srgbClr val="FFFFFF"/>
                </a:solidFill>
                <a:latin typeface="American Typewriter"/>
                <a:ea typeface="American Typewriter"/>
                <a:cs typeface="American Typewriter"/>
                <a:sym typeface="American Typewriter"/>
              </a:defRPr>
            </a:lvl1pPr>
          </a:lstStyle>
          <a:p>
            <a:pPr/>
            <a:r>
              <a:t>Canonization</a:t>
            </a:r>
          </a:p>
        </p:txBody>
      </p:sp>
      <p:pic>
        <p:nvPicPr>
          <p:cNvPr id="251"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pic>
        <p:nvPicPr>
          <p:cNvPr id="252" name="48605_large.tiff" descr="48605_large.tiff"/>
          <p:cNvPicPr>
            <a:picLocks noChangeAspect="1"/>
          </p:cNvPicPr>
          <p:nvPr/>
        </p:nvPicPr>
        <p:blipFill>
          <a:blip r:embed="rId3">
            <a:extLst/>
          </a:blip>
          <a:stretch>
            <a:fillRect/>
          </a:stretch>
        </p:blipFill>
        <p:spPr>
          <a:xfrm>
            <a:off x="397364" y="1680873"/>
            <a:ext cx="7677627" cy="11651352"/>
          </a:xfrm>
          <a:prstGeom prst="rect">
            <a:avLst/>
          </a:prstGeom>
          <a:ln w="12700">
            <a:miter lim="400000"/>
          </a:ln>
          <a:effectLst>
            <a:outerShdw sx="100000" sy="100000" kx="0" ky="0" algn="b" rotWithShape="0" blurRad="406400" dist="114300" dir="2700000">
              <a:srgbClr val="000000"/>
            </a:outerShdw>
          </a:effectLst>
        </p:spPr>
      </p:pic>
      <p:sp>
        <p:nvSpPr>
          <p:cNvPr id="253" name="CANON: a measuring rod.…"/>
          <p:cNvSpPr txBox="1"/>
          <p:nvPr/>
        </p:nvSpPr>
        <p:spPr>
          <a:xfrm>
            <a:off x="8545120" y="4225182"/>
            <a:ext cx="15436090" cy="889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4"/>
              </a:buBlip>
              <a:defRPr sz="6700">
                <a:solidFill>
                  <a:srgbClr val="000000"/>
                </a:solidFill>
                <a:latin typeface="Helvetica"/>
                <a:ea typeface="Helvetica"/>
                <a:cs typeface="Helvetica"/>
                <a:sym typeface="Helvetica"/>
              </a:defRPr>
            </a:pPr>
            <a:r>
              <a:rPr b="1"/>
              <a:t>CANON</a:t>
            </a:r>
            <a:r>
              <a:t>: a measuring rod. </a:t>
            </a:r>
          </a:p>
          <a:p>
            <a:pPr marL="1143000" indent="-1143000" defTabSz="457200">
              <a:lnSpc>
                <a:spcPct val="100000"/>
              </a:lnSpc>
              <a:spcBef>
                <a:spcPts val="2600"/>
              </a:spcBef>
              <a:buSzPct val="80000"/>
              <a:buBlip>
                <a:blip r:embed="rId4"/>
              </a:buBlip>
              <a:defRPr sz="6700">
                <a:solidFill>
                  <a:srgbClr val="000000"/>
                </a:solidFill>
                <a:latin typeface="Helvetica"/>
                <a:ea typeface="Helvetica"/>
                <a:cs typeface="Helvetica"/>
                <a:sym typeface="Helvetica"/>
              </a:defRPr>
            </a:pPr>
            <a:r>
              <a:rPr b="1"/>
              <a:t>SCRIPTURE</a:t>
            </a:r>
            <a:r>
              <a:t>: The list of books recognized as inspired and binding for faith and practice. </a:t>
            </a:r>
          </a:p>
          <a:p>
            <a:pPr marL="1143000" indent="-1143000" defTabSz="457200">
              <a:lnSpc>
                <a:spcPct val="100000"/>
              </a:lnSpc>
              <a:spcBef>
                <a:spcPts val="2600"/>
              </a:spcBef>
              <a:buSzPct val="80000"/>
              <a:buBlip>
                <a:blip r:embed="rId4"/>
              </a:buBlip>
              <a:defRPr sz="6700">
                <a:solidFill>
                  <a:srgbClr val="000000"/>
                </a:solidFill>
                <a:latin typeface="Helvetica"/>
                <a:ea typeface="Helvetica"/>
                <a:cs typeface="Helvetica"/>
                <a:sym typeface="Helvetica"/>
              </a:defRPr>
            </a:pPr>
            <a:r>
              <a:rPr b="1"/>
              <a:t>INCLUSION</a:t>
            </a:r>
            <a:r>
              <a:t>: Recognized over centuries as writings were composed, received, copied, read in worship, tested, and either kept or set aside.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53">
                                            <p:txEl>
                                              <p:pRg st="1" end="1"/>
                                            </p:txEl>
                                          </p:spTgt>
                                        </p:tgtEl>
                                        <p:attrNameLst>
                                          <p:attrName>style.visibility</p:attrName>
                                        </p:attrNameLst>
                                      </p:cBhvr>
                                      <p:to>
                                        <p:strVal val="visible"/>
                                      </p:to>
                                    </p:set>
                                    <p:animEffect filter="wipe(left)" transition="in">
                                      <p:cBhvr>
                                        <p:cTn id="7" dur="1500"/>
                                        <p:tgtEl>
                                          <p:spTgt spid="25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253">
                                            <p:txEl>
                                              <p:pRg st="2" end="2"/>
                                            </p:txEl>
                                          </p:spTgt>
                                        </p:tgtEl>
                                        <p:attrNameLst>
                                          <p:attrName>style.visibility</p:attrName>
                                        </p:attrNameLst>
                                      </p:cBhvr>
                                      <p:to>
                                        <p:strVal val="visible"/>
                                      </p:to>
                                    </p:set>
                                    <p:animEffect filter="wipe(left)" transition="in">
                                      <p:cBhvr>
                                        <p:cTn id="12" dur="1500"/>
                                        <p:tgtEl>
                                          <p:spTgt spid="253">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53"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57" name="Image"/>
          <p:cNvGrpSpPr/>
          <p:nvPr/>
        </p:nvGrpSpPr>
        <p:grpSpPr>
          <a:xfrm>
            <a:off x="218511" y="1852630"/>
            <a:ext cx="8368047" cy="11770793"/>
            <a:chOff x="0" y="0"/>
            <a:chExt cx="8368045" cy="11770792"/>
          </a:xfrm>
        </p:grpSpPr>
        <p:pic>
          <p:nvPicPr>
            <p:cNvPr id="256" name="Image" descr="Image"/>
            <p:cNvPicPr>
              <a:picLocks noChangeAspect="1"/>
            </p:cNvPicPr>
            <p:nvPr/>
          </p:nvPicPr>
          <p:blipFill>
            <a:blip r:embed="rId2">
              <a:extLst/>
            </a:blip>
            <a:srcRect l="12500" t="0" r="34307" b="0"/>
            <a:stretch>
              <a:fillRect/>
            </a:stretch>
          </p:blipFill>
          <p:spPr>
            <a:xfrm>
              <a:off x="127000" y="76200"/>
              <a:ext cx="8114046" cy="11440593"/>
            </a:xfrm>
            <a:prstGeom prst="rect">
              <a:avLst/>
            </a:prstGeom>
            <a:ln>
              <a:noFill/>
            </a:ln>
            <a:effectLst/>
          </p:spPr>
        </p:pic>
        <p:pic>
          <p:nvPicPr>
            <p:cNvPr id="255" name="Image" descr="Image"/>
            <p:cNvPicPr>
              <a:picLocks noChangeAspect="0"/>
            </p:cNvPicPr>
            <p:nvPr/>
          </p:nvPicPr>
          <p:blipFill>
            <a:blip r:embed="rId3">
              <a:extLst/>
            </a:blip>
            <a:stretch>
              <a:fillRect/>
            </a:stretch>
          </p:blipFill>
          <p:spPr>
            <a:xfrm>
              <a:off x="0" y="-1"/>
              <a:ext cx="8368046" cy="11770794"/>
            </a:xfrm>
            <a:prstGeom prst="rect">
              <a:avLst/>
            </a:prstGeom>
            <a:effectLst/>
          </p:spPr>
        </p:pic>
      </p:grpSp>
      <p:sp>
        <p:nvSpPr>
          <p:cNvPr id="258"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59"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
        <p:nvSpPr>
          <p:cNvPr id="260" name="Text"/>
          <p:cNvSpPr txBox="1"/>
          <p:nvPr/>
        </p:nvSpPr>
        <p:spPr>
          <a:xfrm>
            <a:off x="906758" y="6733637"/>
            <a:ext cx="10035441" cy="1117601"/>
          </a:xfrm>
          <a:prstGeom prst="rect">
            <a:avLst/>
          </a:prstGeom>
          <a:ln w="12700">
            <a:miter lim="400000"/>
          </a:ln>
        </p:spPr>
        <p:txBody>
          <a:bodyPr lIns="50800" tIns="50800" rIns="50800" bIns="50800">
            <a:spAutoFit/>
          </a:bodyPr>
          <a:lstStyle/>
          <a:p>
            <a:pPr marL="1143000" indent="-1143000" defTabSz="457200">
              <a:lnSpc>
                <a:spcPct val="100000"/>
              </a:lnSpc>
              <a:spcBef>
                <a:spcPts val="2600"/>
              </a:spcBef>
              <a:buSzPct val="80000"/>
              <a:buBlip>
                <a:blip r:embed="rId5"/>
              </a:buBlip>
              <a:defRPr sz="6700">
                <a:solidFill>
                  <a:srgbClr val="000000"/>
                </a:solidFill>
                <a:latin typeface="Helvetica"/>
                <a:ea typeface="Helvetica"/>
                <a:cs typeface="Helvetica"/>
                <a:sym typeface="Helvetica"/>
              </a:defRPr>
            </a:pPr>
          </a:p>
        </p:txBody>
      </p:sp>
      <p:sp>
        <p:nvSpPr>
          <p:cNvPr id="261" name="The Protestant Canon  39 Books divided into five sections…"/>
          <p:cNvSpPr/>
          <p:nvPr/>
        </p:nvSpPr>
        <p:spPr>
          <a:xfrm>
            <a:off x="8884622" y="9541550"/>
            <a:ext cx="15237387" cy="3800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100000"/>
              </a:lnSpc>
              <a:spcBef>
                <a:spcPts val="0"/>
              </a:spcBef>
              <a:buClr>
                <a:srgbClr val="FFFFFF"/>
              </a:buClr>
              <a:buFont typeface="Humanist 521 BT"/>
              <a:defRPr b="1" sz="6000">
                <a:solidFill>
                  <a:srgbClr val="000000"/>
                </a:solidFill>
                <a:uFill>
                  <a:solidFill>
                    <a:srgbClr val="FFFFFF"/>
                  </a:solidFill>
                </a:uFill>
                <a:latin typeface="Helvetica"/>
                <a:ea typeface="Helvetica"/>
                <a:cs typeface="Helvetica"/>
                <a:sym typeface="Helvetica"/>
              </a:defRPr>
            </a:pPr>
            <a:r>
              <a:t>The Protestant Canon </a:t>
            </a:r>
            <a:br/>
            <a:r>
              <a:t>39 Books divided into five sections </a:t>
            </a:r>
          </a:p>
          <a:p>
            <a:pPr algn="ctr" defTabSz="821531">
              <a:lnSpc>
                <a:spcPct val="100000"/>
              </a:lnSpc>
              <a:spcBef>
                <a:spcPts val="0"/>
              </a:spcBef>
              <a:buClr>
                <a:srgbClr val="FFFFFF"/>
              </a:buClr>
              <a:buFont typeface="Humanist 521 BT"/>
              <a:defRPr b="1" sz="6000">
                <a:solidFill>
                  <a:srgbClr val="000000"/>
                </a:solidFill>
                <a:uFill>
                  <a:solidFill>
                    <a:srgbClr val="FFFFFF"/>
                  </a:solidFill>
                </a:uFill>
                <a:latin typeface="Helvetica"/>
                <a:ea typeface="Helvetica"/>
                <a:cs typeface="Helvetica"/>
                <a:sym typeface="Helvetica"/>
              </a:defRPr>
            </a:pPr>
            <a:r>
              <a:t>The Law, History, Poetry, Major Prophets, &amp; Minor Prophets</a:t>
            </a:r>
          </a:p>
        </p:txBody>
      </p:sp>
      <p:sp>
        <p:nvSpPr>
          <p:cNvPr id="262" name="The Hebrew Canon  24 Books divided into three sections…"/>
          <p:cNvSpPr/>
          <p:nvPr/>
        </p:nvSpPr>
        <p:spPr>
          <a:xfrm>
            <a:off x="8825565" y="3702190"/>
            <a:ext cx="15237387" cy="28860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100000"/>
              </a:lnSpc>
              <a:spcBef>
                <a:spcPts val="0"/>
              </a:spcBef>
              <a:buClr>
                <a:srgbClr val="FFFFFF"/>
              </a:buClr>
              <a:buFont typeface="Humanist 521 BT"/>
              <a:defRPr b="1" sz="6000">
                <a:solidFill>
                  <a:srgbClr val="000000"/>
                </a:solidFill>
                <a:uFill>
                  <a:solidFill>
                    <a:srgbClr val="FFFFFF"/>
                  </a:solidFill>
                </a:uFill>
                <a:latin typeface="Helvetica"/>
                <a:ea typeface="Helvetica"/>
                <a:cs typeface="Helvetica"/>
                <a:sym typeface="Helvetica"/>
              </a:defRPr>
            </a:pPr>
            <a:r>
              <a:t>The Hebrew Canon </a:t>
            </a:r>
            <a:br/>
            <a:r>
              <a:t>24 Books divided into three sections</a:t>
            </a:r>
          </a:p>
          <a:p>
            <a:pPr algn="ctr" defTabSz="821531">
              <a:lnSpc>
                <a:spcPct val="100000"/>
              </a:lnSpc>
              <a:spcBef>
                <a:spcPts val="0"/>
              </a:spcBef>
              <a:buClr>
                <a:srgbClr val="FFFFFF"/>
              </a:buClr>
              <a:buFont typeface="Humanist 521 BT"/>
              <a:defRPr b="1" sz="6000">
                <a:solidFill>
                  <a:srgbClr val="000000"/>
                </a:solidFill>
                <a:uFill>
                  <a:solidFill>
                    <a:srgbClr val="FFFFFF"/>
                  </a:solidFill>
                </a:uFill>
                <a:latin typeface="Helvetica"/>
                <a:ea typeface="Helvetica"/>
                <a:cs typeface="Helvetica"/>
                <a:sym typeface="Helvetica"/>
              </a:defRPr>
            </a:pPr>
            <a:r>
              <a:t>The Law, Prophets, &amp; Writings</a:t>
            </a:r>
          </a:p>
        </p:txBody>
      </p:sp>
      <p:grpSp>
        <p:nvGrpSpPr>
          <p:cNvPr id="265" name="Group"/>
          <p:cNvGrpSpPr/>
          <p:nvPr/>
        </p:nvGrpSpPr>
        <p:grpSpPr>
          <a:xfrm>
            <a:off x="8811333" y="6657771"/>
            <a:ext cx="15265849" cy="2992152"/>
            <a:chOff x="0" y="0"/>
            <a:chExt cx="15265848" cy="2992151"/>
          </a:xfrm>
        </p:grpSpPr>
        <p:sp>
          <p:nvSpPr>
            <p:cNvPr id="263" name="Double Arrow"/>
            <p:cNvSpPr/>
            <p:nvPr/>
          </p:nvSpPr>
          <p:spPr>
            <a:xfrm rot="5400000">
              <a:off x="6136848" y="-6136849"/>
              <a:ext cx="2992152" cy="15265849"/>
            </a:xfrm>
            <a:prstGeom prst="leftRightArrow">
              <a:avLst>
                <a:gd name="adj1" fmla="val 91187"/>
                <a:gd name="adj2" fmla="val 35949"/>
              </a:avLst>
            </a:prstGeom>
            <a:gradFill flip="none" rotWithShape="1">
              <a:gsLst>
                <a:gs pos="0">
                  <a:srgbClr val="005493"/>
                </a:gs>
                <a:gs pos="100000">
                  <a:srgbClr val="0096FF"/>
                </a:gs>
              </a:gsLst>
              <a:lin ang="20181184" scaled="0"/>
            </a:gradFill>
            <a:ln w="63500" cap="flat">
              <a:solidFill>
                <a:srgbClr val="99FCFF"/>
              </a:solidFill>
              <a:prstDash val="solid"/>
              <a:miter lim="400000"/>
            </a:ln>
            <a:effectLst>
              <a:outerShdw sx="100000" sy="100000" kx="0" ky="0" algn="b" rotWithShape="0" blurRad="88900" dist="139700" dir="2700000">
                <a:srgbClr val="929292">
                  <a:alpha val="50000"/>
                </a:srgbClr>
              </a:outerShdw>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64" name="Same, identical content!"/>
            <p:cNvSpPr txBox="1"/>
            <p:nvPr/>
          </p:nvSpPr>
          <p:spPr>
            <a:xfrm>
              <a:off x="1309593" y="822975"/>
              <a:ext cx="12646661" cy="1346201"/>
            </a:xfrm>
            <a:prstGeom prst="rect">
              <a:avLst/>
            </a:prstGeom>
            <a:noFill/>
            <a:ln w="12700" cap="flat">
              <a:noFill/>
              <a:miter lim="400000"/>
            </a:ln>
            <a:effectLst>
              <a:outerShdw sx="100000" sy="100000" kx="0" ky="0" algn="b" rotWithShape="0" blurRad="203200" dist="177800" dir="1980000">
                <a:srgbClr val="000000"/>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defTabSz="821531">
                <a:lnSpc>
                  <a:spcPct val="100000"/>
                </a:lnSpc>
                <a:spcBef>
                  <a:spcPts val="0"/>
                </a:spcBef>
                <a:buClr>
                  <a:srgbClr val="000000"/>
                </a:buClr>
                <a:buFont typeface="Rockwell Extra Bold"/>
                <a:defRPr b="1" sz="8000">
                  <a:solidFill>
                    <a:srgbClr val="FFFFFF"/>
                  </a:solidFill>
                  <a:effectLst>
                    <a:outerShdw sx="100000" sy="100000" kx="0" ky="0" algn="b" rotWithShape="0" blurRad="63500" dist="63500" dir="1917803">
                      <a:srgbClr val="000000"/>
                    </a:outerShdw>
                  </a:effectLst>
                  <a:latin typeface="American Typewriter"/>
                  <a:ea typeface="American Typewriter"/>
                  <a:cs typeface="American Typewriter"/>
                  <a:sym typeface="American Typewriter"/>
                </a:defRPr>
              </a:lvl1pPr>
            </a:lstStyle>
            <a:p>
              <a:pPr/>
              <a:r>
                <a:t>Same, identical content!</a:t>
              </a:r>
            </a:p>
          </p:txBody>
        </p:sp>
      </p:gr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62"/>
                                        </p:tgtEl>
                                        <p:attrNameLst>
                                          <p:attrName>style.visibility</p:attrName>
                                        </p:attrNameLst>
                                      </p:cBhvr>
                                      <p:to>
                                        <p:strVal val="visible"/>
                                      </p:to>
                                    </p:set>
                                    <p:animEffect filter="fade" transition="in">
                                      <p:cBhvr>
                                        <p:cTn id="7" dur="500"/>
                                        <p:tgtEl>
                                          <p:spTgt spid="262"/>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61"/>
                                        </p:tgtEl>
                                        <p:attrNameLst>
                                          <p:attrName>style.visibility</p:attrName>
                                        </p:attrNameLst>
                                      </p:cBhvr>
                                      <p:to>
                                        <p:strVal val="visible"/>
                                      </p:to>
                                    </p:set>
                                    <p:animEffect filter="fade" transition="in">
                                      <p:cBhvr>
                                        <p:cTn id="11" dur="500"/>
                                        <p:tgtEl>
                                          <p:spTgt spid="261"/>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16" presetID="23" grpId="3" fill="hold">
                                  <p:stCondLst>
                                    <p:cond delay="0"/>
                                  </p:stCondLst>
                                  <p:iterate type="el" backwards="0">
                                    <p:tmAbs val="0"/>
                                  </p:iterate>
                                  <p:childTnLst>
                                    <p:set>
                                      <p:cBhvr>
                                        <p:cTn id="15" fill="hold"/>
                                        <p:tgtEl>
                                          <p:spTgt spid="265"/>
                                        </p:tgtEl>
                                        <p:attrNameLst>
                                          <p:attrName>style.visibility</p:attrName>
                                        </p:attrNameLst>
                                      </p:cBhvr>
                                      <p:to>
                                        <p:strVal val="visible"/>
                                      </p:to>
                                    </p:set>
                                    <p:anim calcmode="lin" valueType="num">
                                      <p:cBhvr>
                                        <p:cTn id="16" dur="1000" fill="hold"/>
                                        <p:tgtEl>
                                          <p:spTgt spid="265"/>
                                        </p:tgtEl>
                                        <p:attrNameLst>
                                          <p:attrName>ppt_w</p:attrName>
                                        </p:attrNameLst>
                                      </p:cBhvr>
                                      <p:tavLst>
                                        <p:tav tm="0">
                                          <p:val>
                                            <p:fltVal val="0"/>
                                          </p:val>
                                        </p:tav>
                                        <p:tav tm="100000">
                                          <p:val>
                                            <p:strVal val="#ppt_w"/>
                                          </p:val>
                                        </p:tav>
                                      </p:tavLst>
                                    </p:anim>
                                    <p:anim calcmode="lin" valueType="num">
                                      <p:cBhvr>
                                        <p:cTn id="17" dur="1000" fill="hold"/>
                                        <p:tgtEl>
                                          <p:spTgt spid="2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1" grpId="2"/>
      <p:bldP build="whole" bldLvl="1" animBg="1" rev="0" advAuto="0" spid="265" grpId="3"/>
      <p:bldP build="whole" bldLvl="1" animBg="1" rev="0" advAuto="0" spid="262"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69" name="Image"/>
          <p:cNvGrpSpPr/>
          <p:nvPr/>
        </p:nvGrpSpPr>
        <p:grpSpPr>
          <a:xfrm>
            <a:off x="218511" y="1852630"/>
            <a:ext cx="8368047" cy="11770793"/>
            <a:chOff x="0" y="0"/>
            <a:chExt cx="8368045" cy="11770792"/>
          </a:xfrm>
        </p:grpSpPr>
        <p:pic>
          <p:nvPicPr>
            <p:cNvPr id="268" name="Image" descr="Image"/>
            <p:cNvPicPr>
              <a:picLocks noChangeAspect="1"/>
            </p:cNvPicPr>
            <p:nvPr/>
          </p:nvPicPr>
          <p:blipFill>
            <a:blip r:embed="rId2">
              <a:extLst/>
            </a:blip>
            <a:srcRect l="12500" t="0" r="34307" b="0"/>
            <a:stretch>
              <a:fillRect/>
            </a:stretch>
          </p:blipFill>
          <p:spPr>
            <a:xfrm>
              <a:off x="127000" y="76200"/>
              <a:ext cx="8114046" cy="11440593"/>
            </a:xfrm>
            <a:prstGeom prst="rect">
              <a:avLst/>
            </a:prstGeom>
            <a:ln>
              <a:noFill/>
            </a:ln>
            <a:effectLst/>
          </p:spPr>
        </p:pic>
        <p:pic>
          <p:nvPicPr>
            <p:cNvPr id="267" name="Image" descr="Image"/>
            <p:cNvPicPr>
              <a:picLocks noChangeAspect="0"/>
            </p:cNvPicPr>
            <p:nvPr/>
          </p:nvPicPr>
          <p:blipFill>
            <a:blip r:embed="rId3">
              <a:extLst/>
            </a:blip>
            <a:stretch>
              <a:fillRect/>
            </a:stretch>
          </p:blipFill>
          <p:spPr>
            <a:xfrm>
              <a:off x="0" y="-1"/>
              <a:ext cx="8368046" cy="11770794"/>
            </a:xfrm>
            <a:prstGeom prst="rect">
              <a:avLst/>
            </a:prstGeom>
            <a:effectLst/>
          </p:spPr>
        </p:pic>
      </p:grpSp>
      <p:sp>
        <p:nvSpPr>
          <p:cNvPr id="270"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71"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
        <p:nvSpPr>
          <p:cNvPr id="272" name="Text"/>
          <p:cNvSpPr txBox="1"/>
          <p:nvPr/>
        </p:nvSpPr>
        <p:spPr>
          <a:xfrm>
            <a:off x="906758" y="6733637"/>
            <a:ext cx="10035441" cy="1117601"/>
          </a:xfrm>
          <a:prstGeom prst="rect">
            <a:avLst/>
          </a:prstGeom>
          <a:ln w="12700">
            <a:miter lim="400000"/>
          </a:ln>
        </p:spPr>
        <p:txBody>
          <a:bodyPr lIns="50800" tIns="50800" rIns="50800" bIns="50800">
            <a:spAutoFit/>
          </a:bodyPr>
          <a:lstStyle/>
          <a:p>
            <a:pPr marL="1143000" indent="-1143000" defTabSz="457200">
              <a:lnSpc>
                <a:spcPct val="100000"/>
              </a:lnSpc>
              <a:spcBef>
                <a:spcPts val="2600"/>
              </a:spcBef>
              <a:buSzPct val="80000"/>
              <a:buBlip>
                <a:blip r:embed="rId5"/>
              </a:buBlip>
              <a:defRPr sz="6700">
                <a:solidFill>
                  <a:srgbClr val="000000"/>
                </a:solidFill>
                <a:latin typeface="Helvetica"/>
                <a:ea typeface="Helvetica"/>
                <a:cs typeface="Helvetica"/>
                <a:sym typeface="Helvetica"/>
              </a:defRPr>
            </a:pPr>
          </a:p>
        </p:txBody>
      </p:sp>
      <p:sp>
        <p:nvSpPr>
          <p:cNvPr id="273" name="While roughly 99% of the Old Testament was written in ancient Hebrew, 268 verses were originally written in Aramaic (Daniel 2:4b-7:28; Ezra 4:8–6:18 and 7:12–26; Jeremiah 10:11; Genesis 31:47).…"/>
          <p:cNvSpPr txBox="1"/>
          <p:nvPr/>
        </p:nvSpPr>
        <p:spPr>
          <a:xfrm>
            <a:off x="8703046" y="3577058"/>
            <a:ext cx="15190770" cy="1003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2600"/>
              </a:spcBef>
              <a:buSzPct val="80000"/>
              <a:buBlip>
                <a:blip r:embed="rId5"/>
              </a:buBlip>
              <a:defRPr sz="6500">
                <a:solidFill>
                  <a:srgbClr val="000000"/>
                </a:solidFill>
                <a:latin typeface="Helvetica"/>
                <a:ea typeface="Helvetica"/>
                <a:cs typeface="Helvetica"/>
                <a:sym typeface="Helvetica"/>
              </a:defRPr>
            </a:pPr>
            <a:r>
              <a:t>While roughly 99% of the Old Testament was written in ancient Hebrew, 268 verses were originally written in Aramaic </a:t>
            </a:r>
            <a:r>
              <a:rPr i="1" sz="4500"/>
              <a:t>(Daniel 2:4b-7:28; Ezra 4:8–6:18 and 7:12–26; Jeremiah 10:11; Genesis 31:47)</a:t>
            </a:r>
            <a:r>
              <a:rPr i="1" sz="4000"/>
              <a:t>.</a:t>
            </a:r>
          </a:p>
          <a:p>
            <a:pPr marL="1142999" indent="-1142999" defTabSz="457200">
              <a:lnSpc>
                <a:spcPct val="100000"/>
              </a:lnSpc>
              <a:spcBef>
                <a:spcPts val="2600"/>
              </a:spcBef>
              <a:buSzPct val="80000"/>
              <a:buBlip>
                <a:blip r:embed="rId5"/>
              </a:buBlip>
              <a:defRPr sz="6500">
                <a:solidFill>
                  <a:srgbClr val="000000"/>
                </a:solidFill>
                <a:latin typeface="Helvetica"/>
                <a:ea typeface="Helvetica"/>
                <a:cs typeface="Helvetica"/>
                <a:sym typeface="Helvetica"/>
              </a:defRPr>
            </a:pPr>
            <a:r>
              <a:t>By the 1st century A.D., Hebrew scripture was already widely circulated as a complete unit and found in synagogues throughout the Roman world.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73">
                                            <p:txEl>
                                              <p:pRg st="1" end="1"/>
                                            </p:txEl>
                                          </p:spTgt>
                                        </p:tgtEl>
                                        <p:attrNameLst>
                                          <p:attrName>style.visibility</p:attrName>
                                        </p:attrNameLst>
                                      </p:cBhvr>
                                      <p:to>
                                        <p:strVal val="visible"/>
                                      </p:to>
                                    </p:set>
                                    <p:animEffect filter="wipe(left)" transition="in">
                                      <p:cBhvr>
                                        <p:cTn id="7" dur="1500"/>
                                        <p:tgtEl>
                                          <p:spTgt spid="273">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73"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77" name="Image"/>
          <p:cNvGrpSpPr/>
          <p:nvPr/>
        </p:nvGrpSpPr>
        <p:grpSpPr>
          <a:xfrm>
            <a:off x="218511" y="1852630"/>
            <a:ext cx="8368047" cy="11770793"/>
            <a:chOff x="0" y="0"/>
            <a:chExt cx="8368045" cy="11770792"/>
          </a:xfrm>
        </p:grpSpPr>
        <p:pic>
          <p:nvPicPr>
            <p:cNvPr id="276" name="Image" descr="Image"/>
            <p:cNvPicPr>
              <a:picLocks noChangeAspect="1"/>
            </p:cNvPicPr>
            <p:nvPr/>
          </p:nvPicPr>
          <p:blipFill>
            <a:blip r:embed="rId2">
              <a:extLst/>
            </a:blip>
            <a:srcRect l="12500" t="0" r="34307" b="0"/>
            <a:stretch>
              <a:fillRect/>
            </a:stretch>
          </p:blipFill>
          <p:spPr>
            <a:xfrm>
              <a:off x="127000" y="76200"/>
              <a:ext cx="8114046" cy="11440593"/>
            </a:xfrm>
            <a:prstGeom prst="rect">
              <a:avLst/>
            </a:prstGeom>
            <a:ln>
              <a:noFill/>
            </a:ln>
            <a:effectLst/>
          </p:spPr>
        </p:pic>
        <p:pic>
          <p:nvPicPr>
            <p:cNvPr id="275" name="Image" descr="Image"/>
            <p:cNvPicPr>
              <a:picLocks noChangeAspect="0"/>
            </p:cNvPicPr>
            <p:nvPr/>
          </p:nvPicPr>
          <p:blipFill>
            <a:blip r:embed="rId3">
              <a:extLst/>
            </a:blip>
            <a:stretch>
              <a:fillRect/>
            </a:stretch>
          </p:blipFill>
          <p:spPr>
            <a:xfrm>
              <a:off x="0" y="-1"/>
              <a:ext cx="8368046" cy="11770794"/>
            </a:xfrm>
            <a:prstGeom prst="rect">
              <a:avLst/>
            </a:prstGeom>
            <a:effectLst/>
          </p:spPr>
        </p:pic>
      </p:grpSp>
      <p:sp>
        <p:nvSpPr>
          <p:cNvPr id="278"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79"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
        <p:nvSpPr>
          <p:cNvPr id="280" name="Text"/>
          <p:cNvSpPr txBox="1"/>
          <p:nvPr/>
        </p:nvSpPr>
        <p:spPr>
          <a:xfrm>
            <a:off x="906758" y="6733637"/>
            <a:ext cx="10035441" cy="1117601"/>
          </a:xfrm>
          <a:prstGeom prst="rect">
            <a:avLst/>
          </a:prstGeom>
          <a:ln w="12700">
            <a:miter lim="400000"/>
          </a:ln>
        </p:spPr>
        <p:txBody>
          <a:bodyPr lIns="50800" tIns="50800" rIns="50800" bIns="50800">
            <a:spAutoFit/>
          </a:bodyPr>
          <a:lstStyle/>
          <a:p>
            <a:pPr marL="1143000" indent="-1143000" defTabSz="457200">
              <a:lnSpc>
                <a:spcPct val="100000"/>
              </a:lnSpc>
              <a:spcBef>
                <a:spcPts val="2600"/>
              </a:spcBef>
              <a:buSzPct val="80000"/>
              <a:buBlip>
                <a:blip r:embed="rId5"/>
              </a:buBlip>
              <a:defRPr sz="6700">
                <a:solidFill>
                  <a:srgbClr val="000000"/>
                </a:solidFill>
                <a:latin typeface="Helvetica"/>
                <a:ea typeface="Helvetica"/>
                <a:cs typeface="Helvetica"/>
                <a:sym typeface="Helvetica"/>
              </a:defRPr>
            </a:pPr>
          </a:p>
        </p:txBody>
      </p:sp>
      <p:sp>
        <p:nvSpPr>
          <p:cNvPr id="281" name="They came to a close during the time of Artaxerxes.…"/>
          <p:cNvSpPr txBox="1"/>
          <p:nvPr/>
        </p:nvSpPr>
        <p:spPr>
          <a:xfrm>
            <a:off x="8793440" y="3619489"/>
            <a:ext cx="15190770" cy="982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5"/>
              </a:buBlip>
              <a:defRPr sz="7200">
                <a:solidFill>
                  <a:srgbClr val="000000"/>
                </a:solidFill>
                <a:latin typeface="Helvetica"/>
                <a:ea typeface="Helvetica"/>
                <a:cs typeface="Helvetica"/>
                <a:sym typeface="Helvetica"/>
              </a:defRPr>
            </a:pPr>
            <a:r>
              <a:t>They came to a close during the time of Artaxerxes. </a:t>
            </a:r>
          </a:p>
          <a:p>
            <a:pPr marL="1143000" indent="-1143000" defTabSz="457200">
              <a:lnSpc>
                <a:spcPct val="100000"/>
              </a:lnSpc>
              <a:spcBef>
                <a:spcPts val="2600"/>
              </a:spcBef>
              <a:buSzPct val="80000"/>
              <a:buBlip>
                <a:blip r:embed="rId5"/>
              </a:buBlip>
              <a:defRPr sz="7200">
                <a:solidFill>
                  <a:srgbClr val="000000"/>
                </a:solidFill>
                <a:latin typeface="Helvetica"/>
                <a:ea typeface="Helvetica"/>
                <a:cs typeface="Helvetica"/>
                <a:sym typeface="Helvetica"/>
              </a:defRPr>
            </a:pPr>
            <a:r>
              <a:t>Established among the Jews well before the time of Christ.</a:t>
            </a:r>
          </a:p>
          <a:p>
            <a:pPr marL="1143000" indent="-1143000" defTabSz="457200">
              <a:lnSpc>
                <a:spcPct val="100000"/>
              </a:lnSpc>
              <a:spcBef>
                <a:spcPts val="2600"/>
              </a:spcBef>
              <a:buSzPct val="80000"/>
              <a:buBlip>
                <a:blip r:embed="rId5"/>
              </a:buBlip>
              <a:defRPr sz="7200">
                <a:solidFill>
                  <a:srgbClr val="000000"/>
                </a:solidFill>
                <a:latin typeface="Helvetica"/>
                <a:ea typeface="Helvetica"/>
                <a:cs typeface="Helvetica"/>
                <a:sym typeface="Helvetica"/>
              </a:defRPr>
            </a:pPr>
            <a:r>
              <a:t>God entrusted the Jews with His word (Romans 3:2). </a:t>
            </a:r>
          </a:p>
          <a:p>
            <a:pPr marL="1143000" indent="-1143000" defTabSz="457200">
              <a:lnSpc>
                <a:spcPct val="100000"/>
              </a:lnSpc>
              <a:spcBef>
                <a:spcPts val="2600"/>
              </a:spcBef>
              <a:buSzPct val="80000"/>
              <a:buBlip>
                <a:blip r:embed="rId5"/>
              </a:buBlip>
              <a:defRPr sz="7200">
                <a:solidFill>
                  <a:srgbClr val="000000"/>
                </a:solidFill>
                <a:latin typeface="Helvetica"/>
                <a:ea typeface="Helvetica"/>
                <a:cs typeface="Helvetica"/>
                <a:sym typeface="Helvetica"/>
              </a:defRPr>
            </a:pPr>
            <a:r>
              <a:rPr b="1"/>
              <a:t>They knew what belonged in the Hebrew canon.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81">
                                            <p:txEl>
                                              <p:pRg st="1" end="1"/>
                                            </p:txEl>
                                          </p:spTgt>
                                        </p:tgtEl>
                                        <p:attrNameLst>
                                          <p:attrName>style.visibility</p:attrName>
                                        </p:attrNameLst>
                                      </p:cBhvr>
                                      <p:to>
                                        <p:strVal val="visible"/>
                                      </p:to>
                                    </p:set>
                                    <p:animEffect filter="wipe(left)" transition="in">
                                      <p:cBhvr>
                                        <p:cTn id="7" dur="1500"/>
                                        <p:tgtEl>
                                          <p:spTgt spid="28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281">
                                            <p:txEl>
                                              <p:pRg st="2" end="2"/>
                                            </p:txEl>
                                          </p:spTgt>
                                        </p:tgtEl>
                                        <p:attrNameLst>
                                          <p:attrName>style.visibility</p:attrName>
                                        </p:attrNameLst>
                                      </p:cBhvr>
                                      <p:to>
                                        <p:strVal val="visible"/>
                                      </p:to>
                                    </p:set>
                                    <p:animEffect filter="wipe(left)" transition="in">
                                      <p:cBhvr>
                                        <p:cTn id="12" dur="1500"/>
                                        <p:tgtEl>
                                          <p:spTgt spid="28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281">
                                            <p:txEl>
                                              <p:pRg st="3" end="3"/>
                                            </p:txEl>
                                          </p:spTgt>
                                        </p:tgtEl>
                                        <p:attrNameLst>
                                          <p:attrName>style.visibility</p:attrName>
                                        </p:attrNameLst>
                                      </p:cBhvr>
                                      <p:to>
                                        <p:strVal val="visible"/>
                                      </p:to>
                                    </p:set>
                                    <p:animEffect filter="wipe(left)" transition="in">
                                      <p:cBhvr>
                                        <p:cTn id="17" dur="1500"/>
                                        <p:tgtEl>
                                          <p:spTgt spid="281">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81"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84"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285" name="The Roman Catholic Bible contains 7 more books for a total of 46:"/>
          <p:cNvSpPr txBox="1"/>
          <p:nvPr/>
        </p:nvSpPr>
        <p:spPr>
          <a:xfrm>
            <a:off x="8545120" y="3750609"/>
            <a:ext cx="15436090" cy="4254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1143000" indent="-1143000" defTabSz="457200">
              <a:lnSpc>
                <a:spcPct val="100000"/>
              </a:lnSpc>
              <a:spcBef>
                <a:spcPts val="2600"/>
              </a:spcBef>
              <a:buSzPct val="80000"/>
              <a:buBlip>
                <a:blip r:embed="rId3"/>
              </a:buBlip>
              <a:defRPr sz="9100">
                <a:solidFill>
                  <a:srgbClr val="000000"/>
                </a:solidFill>
                <a:latin typeface="Helvetica"/>
                <a:ea typeface="Helvetica"/>
                <a:cs typeface="Helvetica"/>
                <a:sym typeface="Helvetica"/>
              </a:defRPr>
            </a:lvl1pPr>
          </a:lstStyle>
          <a:p>
            <a:pPr/>
            <a:r>
              <a:t>The Roman Catholic Bible contains 7 more books for a total of 46:</a:t>
            </a:r>
          </a:p>
        </p:txBody>
      </p:sp>
      <p:sp>
        <p:nvSpPr>
          <p:cNvPr id="286" name="Wisdom of Solomon, Sirach, Baruch, (Epistle of Jeremiah), Additions to Daniel (Susanna, Bel and the Dragon), Tobit, Judith, Additions to Esther, First &amp; Second Macabees,"/>
          <p:cNvSpPr/>
          <p:nvPr/>
        </p:nvSpPr>
        <p:spPr>
          <a:xfrm>
            <a:off x="9345837" y="8482241"/>
            <a:ext cx="14824849" cy="4524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sz="6000">
                <a:solidFill>
                  <a:srgbClr val="FFFFFF"/>
                </a:solidFill>
                <a:latin typeface="American Typewriter"/>
                <a:ea typeface="American Typewriter"/>
                <a:cs typeface="American Typewriter"/>
                <a:sym typeface="American Typewriter"/>
              </a:defRPr>
            </a:lvl1pPr>
          </a:lstStyle>
          <a:p>
            <a:pPr/>
            <a:r>
              <a:t>Wisdom of Solomon, Sirach, Baruch, (Epistle of Jeremiah), Additions to Daniel (Susanna, Bel and the Dragon), Tobit, Judith, Additions to Esther, First &amp; Second Macabees, </a:t>
            </a:r>
          </a:p>
        </p:txBody>
      </p:sp>
      <p:pic>
        <p:nvPicPr>
          <p:cNvPr id="287" name="Image" descr="Image"/>
          <p:cNvPicPr>
            <a:picLocks noChangeAspect="1"/>
          </p:cNvPicPr>
          <p:nvPr/>
        </p:nvPicPr>
        <p:blipFill>
          <a:blip r:embed="rId4">
            <a:extLst/>
          </a:blip>
          <a:srcRect l="18216" t="4213" r="18374" b="4108"/>
          <a:stretch>
            <a:fillRect/>
          </a:stretch>
        </p:blipFill>
        <p:spPr>
          <a:xfrm>
            <a:off x="365060" y="3176774"/>
            <a:ext cx="7294214" cy="10546223"/>
          </a:xfrm>
          <a:custGeom>
            <a:avLst/>
            <a:gdLst/>
            <a:ahLst/>
            <a:cxnLst>
              <a:cxn ang="0">
                <a:pos x="wd2" y="hd2"/>
              </a:cxn>
              <a:cxn ang="5400000">
                <a:pos x="wd2" y="hd2"/>
              </a:cxn>
              <a:cxn ang="10800000">
                <a:pos x="wd2" y="hd2"/>
              </a:cxn>
              <a:cxn ang="16200000">
                <a:pos x="wd2" y="hd2"/>
              </a:cxn>
            </a:cxnLst>
            <a:rect l="0" t="0" r="r" b="b"/>
            <a:pathLst>
              <a:path w="21541" h="21561" fill="norm" stroke="1" extrusionOk="0">
                <a:moveTo>
                  <a:pt x="3831" y="13"/>
                </a:moveTo>
                <a:cubicBezTo>
                  <a:pt x="4663" y="30"/>
                  <a:pt x="5690" y="60"/>
                  <a:pt x="6114" y="80"/>
                </a:cubicBezTo>
                <a:cubicBezTo>
                  <a:pt x="7236" y="133"/>
                  <a:pt x="9874" y="225"/>
                  <a:pt x="12487" y="303"/>
                </a:cubicBezTo>
                <a:cubicBezTo>
                  <a:pt x="13743" y="341"/>
                  <a:pt x="15503" y="399"/>
                  <a:pt x="16400" y="432"/>
                </a:cubicBezTo>
                <a:cubicBezTo>
                  <a:pt x="20408" y="580"/>
                  <a:pt x="20564" y="590"/>
                  <a:pt x="20940" y="709"/>
                </a:cubicBezTo>
                <a:cubicBezTo>
                  <a:pt x="21321" y="829"/>
                  <a:pt x="21476" y="985"/>
                  <a:pt x="21533" y="1300"/>
                </a:cubicBezTo>
                <a:cubicBezTo>
                  <a:pt x="21588" y="1603"/>
                  <a:pt x="21351" y="10961"/>
                  <a:pt x="21197" y="14585"/>
                </a:cubicBezTo>
                <a:cubicBezTo>
                  <a:pt x="21017" y="18806"/>
                  <a:pt x="21032" y="18649"/>
                  <a:pt x="20798" y="18841"/>
                </a:cubicBezTo>
                <a:cubicBezTo>
                  <a:pt x="20713" y="18911"/>
                  <a:pt x="20531" y="19003"/>
                  <a:pt x="20393" y="19045"/>
                </a:cubicBezTo>
                <a:cubicBezTo>
                  <a:pt x="20060" y="19147"/>
                  <a:pt x="20033" y="19223"/>
                  <a:pt x="19998" y="20148"/>
                </a:cubicBezTo>
                <a:cubicBezTo>
                  <a:pt x="19978" y="20688"/>
                  <a:pt x="19945" y="20950"/>
                  <a:pt x="19882" y="21053"/>
                </a:cubicBezTo>
                <a:cubicBezTo>
                  <a:pt x="19799" y="21191"/>
                  <a:pt x="19492" y="21391"/>
                  <a:pt x="19204" y="21496"/>
                </a:cubicBezTo>
                <a:cubicBezTo>
                  <a:pt x="18988" y="21574"/>
                  <a:pt x="18432" y="21582"/>
                  <a:pt x="17586" y="21519"/>
                </a:cubicBezTo>
                <a:cubicBezTo>
                  <a:pt x="17146" y="21487"/>
                  <a:pt x="16692" y="21442"/>
                  <a:pt x="16578" y="21419"/>
                </a:cubicBezTo>
                <a:cubicBezTo>
                  <a:pt x="16464" y="21397"/>
                  <a:pt x="15957" y="21350"/>
                  <a:pt x="15451" y="21315"/>
                </a:cubicBezTo>
                <a:cubicBezTo>
                  <a:pt x="13860" y="21205"/>
                  <a:pt x="12468" y="21091"/>
                  <a:pt x="12161" y="21046"/>
                </a:cubicBezTo>
                <a:cubicBezTo>
                  <a:pt x="11893" y="21007"/>
                  <a:pt x="10151" y="20862"/>
                  <a:pt x="5778" y="20518"/>
                </a:cubicBezTo>
                <a:cubicBezTo>
                  <a:pt x="4942" y="20452"/>
                  <a:pt x="3928" y="20368"/>
                  <a:pt x="3526" y="20332"/>
                </a:cubicBezTo>
                <a:cubicBezTo>
                  <a:pt x="3123" y="20296"/>
                  <a:pt x="2300" y="20228"/>
                  <a:pt x="1697" y="20181"/>
                </a:cubicBezTo>
                <a:cubicBezTo>
                  <a:pt x="1094" y="20134"/>
                  <a:pt x="541" y="20080"/>
                  <a:pt x="470" y="20061"/>
                </a:cubicBezTo>
                <a:cubicBezTo>
                  <a:pt x="398" y="20043"/>
                  <a:pt x="293" y="19978"/>
                  <a:pt x="237" y="19919"/>
                </a:cubicBezTo>
                <a:cubicBezTo>
                  <a:pt x="84" y="19757"/>
                  <a:pt x="15" y="17851"/>
                  <a:pt x="74" y="15406"/>
                </a:cubicBezTo>
                <a:cubicBezTo>
                  <a:pt x="146" y="12413"/>
                  <a:pt x="136" y="9350"/>
                  <a:pt x="52" y="8572"/>
                </a:cubicBezTo>
                <a:cubicBezTo>
                  <a:pt x="-2" y="8072"/>
                  <a:pt x="-12" y="6978"/>
                  <a:pt x="13" y="4387"/>
                </a:cubicBezTo>
                <a:cubicBezTo>
                  <a:pt x="46" y="1062"/>
                  <a:pt x="54" y="871"/>
                  <a:pt x="159" y="728"/>
                </a:cubicBezTo>
                <a:cubicBezTo>
                  <a:pt x="325" y="503"/>
                  <a:pt x="448" y="448"/>
                  <a:pt x="1466" y="142"/>
                </a:cubicBezTo>
                <a:cubicBezTo>
                  <a:pt x="1939" y="0"/>
                  <a:pt x="2276" y="-18"/>
                  <a:pt x="3831" y="13"/>
                </a:cubicBezTo>
                <a:close/>
              </a:path>
            </a:pathLst>
          </a:cu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9" name="Image" descr="Image"/>
          <p:cNvPicPr>
            <a:picLocks noChangeAspect="1"/>
          </p:cNvPicPr>
          <p:nvPr/>
        </p:nvPicPr>
        <p:blipFill>
          <a:blip r:embed="rId2">
            <a:extLst/>
          </a:blip>
          <a:srcRect l="1626" t="1272" r="1719" b="194"/>
          <a:stretch>
            <a:fillRect/>
          </a:stretch>
        </p:blipFill>
        <p:spPr>
          <a:xfrm>
            <a:off x="333108" y="2846839"/>
            <a:ext cx="7199097" cy="10678403"/>
          </a:xfrm>
          <a:custGeom>
            <a:avLst/>
            <a:gdLst/>
            <a:ahLst/>
            <a:cxnLst>
              <a:cxn ang="0">
                <a:pos x="wd2" y="hd2"/>
              </a:cxn>
              <a:cxn ang="5400000">
                <a:pos x="wd2" y="hd2"/>
              </a:cxn>
              <a:cxn ang="10800000">
                <a:pos x="wd2" y="hd2"/>
              </a:cxn>
              <a:cxn ang="16200000">
                <a:pos x="wd2" y="hd2"/>
              </a:cxn>
            </a:cxnLst>
            <a:rect l="0" t="0" r="r" b="b"/>
            <a:pathLst>
              <a:path w="21581" h="21580" fill="norm" stroke="1" extrusionOk="0">
                <a:moveTo>
                  <a:pt x="2193" y="1"/>
                </a:moveTo>
                <a:cubicBezTo>
                  <a:pt x="4191" y="1"/>
                  <a:pt x="13436" y="58"/>
                  <a:pt x="18421" y="101"/>
                </a:cubicBezTo>
                <a:cubicBezTo>
                  <a:pt x="21208" y="125"/>
                  <a:pt x="21350" y="130"/>
                  <a:pt x="21463" y="204"/>
                </a:cubicBezTo>
                <a:cubicBezTo>
                  <a:pt x="21580" y="280"/>
                  <a:pt x="21581" y="333"/>
                  <a:pt x="21581" y="6960"/>
                </a:cubicBezTo>
                <a:cubicBezTo>
                  <a:pt x="21581" y="14742"/>
                  <a:pt x="21518" y="20300"/>
                  <a:pt x="21428" y="20373"/>
                </a:cubicBezTo>
                <a:cubicBezTo>
                  <a:pt x="21364" y="20425"/>
                  <a:pt x="21176" y="20452"/>
                  <a:pt x="20479" y="20509"/>
                </a:cubicBezTo>
                <a:cubicBezTo>
                  <a:pt x="20240" y="20529"/>
                  <a:pt x="19833" y="20563"/>
                  <a:pt x="19573" y="20585"/>
                </a:cubicBezTo>
                <a:cubicBezTo>
                  <a:pt x="18911" y="20641"/>
                  <a:pt x="17003" y="20772"/>
                  <a:pt x="16088" y="20825"/>
                </a:cubicBezTo>
                <a:cubicBezTo>
                  <a:pt x="14904" y="20894"/>
                  <a:pt x="12960" y="21018"/>
                  <a:pt x="12337" y="21065"/>
                </a:cubicBezTo>
                <a:cubicBezTo>
                  <a:pt x="12028" y="21088"/>
                  <a:pt x="11124" y="21150"/>
                  <a:pt x="10328" y="21203"/>
                </a:cubicBezTo>
                <a:cubicBezTo>
                  <a:pt x="7873" y="21366"/>
                  <a:pt x="6478" y="21466"/>
                  <a:pt x="6016" y="21512"/>
                </a:cubicBezTo>
                <a:cubicBezTo>
                  <a:pt x="5555" y="21557"/>
                  <a:pt x="4173" y="21600"/>
                  <a:pt x="4124" y="21570"/>
                </a:cubicBezTo>
                <a:cubicBezTo>
                  <a:pt x="4109" y="21560"/>
                  <a:pt x="3512" y="21532"/>
                  <a:pt x="2797" y="21507"/>
                </a:cubicBezTo>
                <a:cubicBezTo>
                  <a:pt x="2082" y="21482"/>
                  <a:pt x="1197" y="21442"/>
                  <a:pt x="829" y="21418"/>
                </a:cubicBezTo>
                <a:cubicBezTo>
                  <a:pt x="225" y="21378"/>
                  <a:pt x="153" y="21365"/>
                  <a:pt x="68" y="21278"/>
                </a:cubicBezTo>
                <a:cubicBezTo>
                  <a:pt x="-17" y="21191"/>
                  <a:pt x="-19" y="20950"/>
                  <a:pt x="42" y="18764"/>
                </a:cubicBezTo>
                <a:cubicBezTo>
                  <a:pt x="82" y="17335"/>
                  <a:pt x="107" y="13043"/>
                  <a:pt x="104" y="8272"/>
                </a:cubicBezTo>
                <a:cubicBezTo>
                  <a:pt x="98" y="887"/>
                  <a:pt x="106" y="189"/>
                  <a:pt x="193" y="99"/>
                </a:cubicBezTo>
                <a:lnTo>
                  <a:pt x="289" y="0"/>
                </a:lnTo>
                <a:close/>
              </a:path>
            </a:pathLst>
          </a:custGeom>
          <a:ln w="12700">
            <a:miter lim="400000"/>
          </a:ln>
        </p:spPr>
      </p:pic>
      <p:sp>
        <p:nvSpPr>
          <p:cNvPr id="290"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91"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292" name="From the 3rd century BCE, Jews in Egypt translated Scripture into Greek.…"/>
          <p:cNvSpPr txBox="1"/>
          <p:nvPr/>
        </p:nvSpPr>
        <p:spPr>
          <a:xfrm>
            <a:off x="7618661" y="4119427"/>
            <a:ext cx="16446499" cy="8686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2600"/>
              </a:spcBef>
              <a:buSzPct val="80000"/>
              <a:buBlip>
                <a:blip r:embed="rId4"/>
              </a:buBlip>
              <a:defRPr sz="6500">
                <a:solidFill>
                  <a:srgbClr val="000000"/>
                </a:solidFill>
                <a:latin typeface="Helvetica"/>
                <a:ea typeface="Helvetica"/>
                <a:cs typeface="Helvetica"/>
                <a:sym typeface="Helvetica"/>
              </a:defRPr>
            </a:pPr>
            <a:r>
              <a:t>From the 3rd century BCE, Jews in Egypt translated Scripture into Greek. </a:t>
            </a:r>
          </a:p>
          <a:p>
            <a:pPr marL="1142999" indent="-1142999" defTabSz="457200">
              <a:lnSpc>
                <a:spcPct val="100000"/>
              </a:lnSpc>
              <a:spcBef>
                <a:spcPts val="2600"/>
              </a:spcBef>
              <a:buSzPct val="80000"/>
              <a:buBlip>
                <a:blip r:embed="rId4"/>
              </a:buBlip>
              <a:defRPr sz="6500">
                <a:solidFill>
                  <a:srgbClr val="000000"/>
                </a:solidFill>
                <a:latin typeface="Helvetica"/>
                <a:ea typeface="Helvetica"/>
                <a:cs typeface="Helvetica"/>
                <a:sym typeface="Helvetica"/>
              </a:defRPr>
            </a:pPr>
            <a:r>
              <a:t>The Septuagint—included the Hebrew books plus additional writings circulating in Greek. </a:t>
            </a:r>
          </a:p>
          <a:p>
            <a:pPr marL="1142999" indent="-1142999" defTabSz="457200">
              <a:lnSpc>
                <a:spcPct val="100000"/>
              </a:lnSpc>
              <a:spcBef>
                <a:spcPts val="2600"/>
              </a:spcBef>
              <a:buSzPct val="80000"/>
              <a:buBlip>
                <a:blip r:embed="rId4"/>
              </a:buBlip>
              <a:defRPr sz="6500">
                <a:solidFill>
                  <a:srgbClr val="000000"/>
                </a:solidFill>
                <a:latin typeface="Helvetica"/>
                <a:ea typeface="Helvetica"/>
                <a:cs typeface="Helvetica"/>
                <a:sym typeface="Helvetica"/>
              </a:defRPr>
            </a:pPr>
            <a:r>
              <a:t>The mainstream Jewish communities in antiquity did not generally view the additional LXX books as divinely inspired.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92">
                                            <p:txEl>
                                              <p:pRg st="1" end="1"/>
                                            </p:txEl>
                                          </p:spTgt>
                                        </p:tgtEl>
                                        <p:attrNameLst>
                                          <p:attrName>style.visibility</p:attrName>
                                        </p:attrNameLst>
                                      </p:cBhvr>
                                      <p:to>
                                        <p:strVal val="visible"/>
                                      </p:to>
                                    </p:set>
                                    <p:animEffect filter="wipe(left)" transition="in">
                                      <p:cBhvr>
                                        <p:cTn id="7" dur="1500"/>
                                        <p:tgtEl>
                                          <p:spTgt spid="29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292">
                                            <p:txEl>
                                              <p:pRg st="2" end="2"/>
                                            </p:txEl>
                                          </p:spTgt>
                                        </p:tgtEl>
                                        <p:attrNameLst>
                                          <p:attrName>style.visibility</p:attrName>
                                        </p:attrNameLst>
                                      </p:cBhvr>
                                      <p:to>
                                        <p:strVal val="visible"/>
                                      </p:to>
                                    </p:set>
                                    <p:animEffect filter="wipe(left)" transition="in">
                                      <p:cBhvr>
                                        <p:cTn id="12" dur="1500"/>
                                        <p:tgtEl>
                                          <p:spTgt spid="292">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92"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4" name="Image" descr="Image"/>
          <p:cNvPicPr>
            <a:picLocks noChangeAspect="1"/>
          </p:cNvPicPr>
          <p:nvPr/>
        </p:nvPicPr>
        <p:blipFill>
          <a:blip r:embed="rId2">
            <a:extLst/>
          </a:blip>
          <a:stretch>
            <a:fillRect/>
          </a:stretch>
        </p:blipFill>
        <p:spPr>
          <a:xfrm>
            <a:off x="250939" y="3423795"/>
            <a:ext cx="6309998" cy="9464994"/>
          </a:xfrm>
          <a:prstGeom prst="rect">
            <a:avLst/>
          </a:prstGeom>
          <a:ln w="12700">
            <a:miter lim="400000"/>
          </a:ln>
          <a:effectLst>
            <a:outerShdw sx="100000" sy="100000" kx="0" ky="0" algn="b" rotWithShape="0" blurRad="88900" dist="139700" dir="2700000">
              <a:srgbClr val="929292">
                <a:alpha val="50000"/>
              </a:srgbClr>
            </a:outerShdw>
          </a:effectLst>
        </p:spPr>
      </p:pic>
      <p:sp>
        <p:nvSpPr>
          <p:cNvPr id="295"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96"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297" name="“We do not possess myriads of inconsistent books… Our books, those which are justly accredited, are but twenty-two… five are the books of Moses… from the death of Moses until Artaxerxes the prophets wrote in thirteen books. The remaining four contain hym"/>
          <p:cNvSpPr txBox="1"/>
          <p:nvPr/>
        </p:nvSpPr>
        <p:spPr>
          <a:xfrm>
            <a:off x="7064930" y="3423795"/>
            <a:ext cx="16798319" cy="9440752"/>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2800"/>
              </a:spcBef>
              <a:defRPr sz="6200">
                <a:solidFill>
                  <a:srgbClr val="000000"/>
                </a:solidFill>
                <a:latin typeface="Times New Roman"/>
                <a:ea typeface="Times New Roman"/>
                <a:cs typeface="Times New Roman"/>
                <a:sym typeface="Times New Roman"/>
              </a:defRPr>
            </a:pPr>
            <a:r>
              <a:t>“We do not possess myriads of inconsistent books… Our books, those which are justly accredited, are but twenty-two… five are the books of Moses… from the death of Moses until Artaxerxes the prophets wrote in thirteen books. The remaining four contain hymns to God and precepts for human life. </a:t>
            </a:r>
          </a:p>
          <a:p>
            <a:pPr algn="ctr" defTabSz="457200">
              <a:lnSpc>
                <a:spcPct val="100000"/>
              </a:lnSpc>
              <a:spcBef>
                <a:spcPts val="2800"/>
              </a:spcBef>
              <a:defRPr sz="6200">
                <a:solidFill>
                  <a:srgbClr val="000000"/>
                </a:solidFill>
                <a:latin typeface="Times New Roman"/>
                <a:ea typeface="Times New Roman"/>
                <a:cs typeface="Times New Roman"/>
                <a:sym typeface="Times New Roman"/>
              </a:defRPr>
            </a:pPr>
            <a:r>
              <a:t>From Artaxerxes to our own time history has been written, but has not been deemed worthy of equal credit… because of the failure of the exact succession of the prophets.” </a:t>
            </a:r>
          </a:p>
        </p:txBody>
      </p:sp>
      <p:sp>
        <p:nvSpPr>
          <p:cNvPr id="298" name="This quote is from Against Apion (Book 1, Paragraph 8 / Sections 37–42)."/>
          <p:cNvSpPr txBox="1"/>
          <p:nvPr/>
        </p:nvSpPr>
        <p:spPr>
          <a:xfrm>
            <a:off x="329388" y="13039027"/>
            <a:ext cx="23725225" cy="6096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457200">
              <a:lnSpc>
                <a:spcPct val="100000"/>
              </a:lnSpc>
              <a:spcBef>
                <a:spcPts val="0"/>
              </a:spcBef>
              <a:defRPr b="1" sz="3300">
                <a:solidFill>
                  <a:srgbClr val="000000"/>
                </a:solidFill>
                <a:latin typeface="Arial"/>
                <a:ea typeface="Arial"/>
                <a:cs typeface="Arial"/>
                <a:sym typeface="Arial"/>
              </a:defRPr>
            </a:pPr>
            <a:r>
              <a:rPr b="0"/>
              <a:t>This quote is from </a:t>
            </a:r>
            <a:r>
              <a:rPr i="1" u="sng"/>
              <a:t>Against Apion</a:t>
            </a:r>
            <a:r>
              <a:rPr b="0">
                <a:latin typeface="Times Roman"/>
                <a:ea typeface="Times Roman"/>
                <a:cs typeface="Times Roman"/>
                <a:sym typeface="Times Roman"/>
              </a:rPr>
              <a:t> </a:t>
            </a:r>
            <a:r>
              <a:t>(Book 1, Paragraph 8 / Sections 37–42)</a:t>
            </a:r>
            <a:r>
              <a:rPr b="0">
                <a:latin typeface="Times Roman"/>
                <a:ea typeface="Times Roman"/>
                <a:cs typeface="Times Roman"/>
                <a:sym typeface="Times Roman"/>
              </a:rPr>
              <a:t>.</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0" name="Image" descr="Image"/>
          <p:cNvPicPr>
            <a:picLocks noChangeAspect="1"/>
          </p:cNvPicPr>
          <p:nvPr/>
        </p:nvPicPr>
        <p:blipFill>
          <a:blip r:embed="rId2">
            <a:extLst/>
          </a:blip>
          <a:srcRect l="23207" t="0" r="23207" b="0"/>
          <a:stretch>
            <a:fillRect/>
          </a:stretch>
        </p:blipFill>
        <p:spPr>
          <a:xfrm>
            <a:off x="268890" y="1695750"/>
            <a:ext cx="8203929" cy="11839461"/>
          </a:xfrm>
          <a:prstGeom prst="rect">
            <a:avLst/>
          </a:prstGeom>
          <a:ln w="12700">
            <a:miter lim="400000"/>
          </a:ln>
        </p:spPr>
      </p:pic>
      <p:sp>
        <p:nvSpPr>
          <p:cNvPr id="301"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02"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03" name="He spoke of it as one unit:"/>
          <p:cNvSpPr txBox="1"/>
          <p:nvPr/>
        </p:nvSpPr>
        <p:spPr>
          <a:xfrm>
            <a:off x="8604705" y="3720763"/>
            <a:ext cx="15663579" cy="1308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1143000" indent="-1143000" defTabSz="457200">
              <a:lnSpc>
                <a:spcPct val="100000"/>
              </a:lnSpc>
              <a:spcBef>
                <a:spcPts val="2600"/>
              </a:spcBef>
              <a:buSzPct val="80000"/>
              <a:buBlip>
                <a:blip r:embed="rId4"/>
              </a:buBlip>
              <a:defRPr sz="7900">
                <a:solidFill>
                  <a:srgbClr val="000000"/>
                </a:solidFill>
                <a:latin typeface="Helvetica"/>
                <a:ea typeface="Helvetica"/>
                <a:cs typeface="Helvetica"/>
                <a:sym typeface="Helvetica"/>
              </a:defRPr>
            </a:lvl1pPr>
          </a:lstStyle>
          <a:p>
            <a:pPr/>
            <a:r>
              <a:t>He spoke of it as one unit:</a:t>
            </a:r>
          </a:p>
        </p:txBody>
      </p:sp>
      <p:sp>
        <p:nvSpPr>
          <p:cNvPr id="304" name="Matthew 22:37–40 (NKJV)…"/>
          <p:cNvSpPr txBox="1"/>
          <p:nvPr/>
        </p:nvSpPr>
        <p:spPr>
          <a:xfrm>
            <a:off x="8872139" y="5363145"/>
            <a:ext cx="15262184" cy="7484412"/>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6300">
                <a:solidFill>
                  <a:srgbClr val="000000"/>
                </a:solidFill>
                <a:latin typeface="Times New Roman"/>
                <a:ea typeface="Times New Roman"/>
                <a:cs typeface="Times New Roman"/>
                <a:sym typeface="Times New Roman"/>
              </a:defRPr>
            </a:pPr>
            <a:r>
              <a:t>Matthew 22:37–40 (NKJV) </a:t>
            </a:r>
          </a:p>
          <a:p>
            <a:pPr algn="ctr" defTabSz="457200">
              <a:lnSpc>
                <a:spcPct val="100000"/>
              </a:lnSpc>
              <a:spcBef>
                <a:spcPts val="0"/>
              </a:spcBef>
              <a:defRPr sz="6300">
                <a:solidFill>
                  <a:srgbClr val="000000"/>
                </a:solidFill>
                <a:latin typeface="Times New Roman"/>
                <a:ea typeface="Times New Roman"/>
                <a:cs typeface="Times New Roman"/>
                <a:sym typeface="Times New Roman"/>
              </a:defRPr>
            </a:pPr>
            <a:r>
              <a:rPr baseline="31999"/>
              <a:t>37</a:t>
            </a:r>
            <a:r>
              <a:t> Jesus said to him, “ ‘You shall love the Lord your God with all your heart, with all your soul, and with all your mind.’ </a:t>
            </a:r>
            <a:r>
              <a:rPr baseline="31999"/>
              <a:t>38</a:t>
            </a:r>
            <a:r>
              <a:t> This is the first and great commandment. </a:t>
            </a:r>
            <a:r>
              <a:rPr baseline="31999"/>
              <a:t>39</a:t>
            </a:r>
            <a:r>
              <a:t> And the second is like it: ‘You shall love your neighbor as yourself.’ </a:t>
            </a:r>
            <a:r>
              <a:rPr baseline="31999"/>
              <a:t>40</a:t>
            </a:r>
            <a:r>
              <a:t> On these two commandments hang all the Law and the Prophets.”</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6" name="Image" descr="Image"/>
          <p:cNvPicPr>
            <a:picLocks noChangeAspect="1"/>
          </p:cNvPicPr>
          <p:nvPr/>
        </p:nvPicPr>
        <p:blipFill>
          <a:blip r:embed="rId2">
            <a:extLst/>
          </a:blip>
          <a:srcRect l="23207" t="0" r="23207" b="0"/>
          <a:stretch>
            <a:fillRect/>
          </a:stretch>
        </p:blipFill>
        <p:spPr>
          <a:xfrm>
            <a:off x="268890" y="1695750"/>
            <a:ext cx="8203929" cy="11839461"/>
          </a:xfrm>
          <a:prstGeom prst="rect">
            <a:avLst/>
          </a:prstGeom>
          <a:ln w="12700">
            <a:miter lim="400000"/>
          </a:ln>
        </p:spPr>
      </p:pic>
      <p:sp>
        <p:nvSpPr>
          <p:cNvPr id="307"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08"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09" name="He spoke of it as one unit:"/>
          <p:cNvSpPr txBox="1"/>
          <p:nvPr/>
        </p:nvSpPr>
        <p:spPr>
          <a:xfrm>
            <a:off x="8604705" y="3720763"/>
            <a:ext cx="15663579" cy="1308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1143000" indent="-1143000" defTabSz="457200">
              <a:lnSpc>
                <a:spcPct val="100000"/>
              </a:lnSpc>
              <a:spcBef>
                <a:spcPts val="2600"/>
              </a:spcBef>
              <a:buSzPct val="80000"/>
              <a:buBlip>
                <a:blip r:embed="rId4"/>
              </a:buBlip>
              <a:defRPr sz="7900">
                <a:solidFill>
                  <a:srgbClr val="000000"/>
                </a:solidFill>
                <a:latin typeface="Helvetica"/>
                <a:ea typeface="Helvetica"/>
                <a:cs typeface="Helvetica"/>
                <a:sym typeface="Helvetica"/>
              </a:defRPr>
            </a:lvl1pPr>
          </a:lstStyle>
          <a:p>
            <a:pPr/>
            <a:r>
              <a:t>He spoke of it as one unit:</a:t>
            </a:r>
          </a:p>
        </p:txBody>
      </p:sp>
      <p:sp>
        <p:nvSpPr>
          <p:cNvPr id="310" name="Luke 24:44–45 (NKJV)…"/>
          <p:cNvSpPr txBox="1"/>
          <p:nvPr/>
        </p:nvSpPr>
        <p:spPr>
          <a:xfrm>
            <a:off x="8872139" y="5363145"/>
            <a:ext cx="15262184" cy="758547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a:solidFill>
                  <a:srgbClr val="000000"/>
                </a:solidFill>
                <a:latin typeface="Times New Roman"/>
                <a:ea typeface="Times New Roman"/>
                <a:cs typeface="Times New Roman"/>
                <a:sym typeface="Times New Roman"/>
              </a:defRPr>
            </a:pPr>
            <a:r>
              <a:t>Luke 24:44–45 (NKJV)</a:t>
            </a:r>
          </a:p>
          <a:p>
            <a:pPr algn="ctr" defTabSz="457200">
              <a:lnSpc>
                <a:spcPct val="100000"/>
              </a:lnSpc>
              <a:spcBef>
                <a:spcPts val="0"/>
              </a:spcBef>
              <a:defRPr>
                <a:solidFill>
                  <a:srgbClr val="000000"/>
                </a:solidFill>
                <a:latin typeface="Times New Roman"/>
                <a:ea typeface="Times New Roman"/>
                <a:cs typeface="Times New Roman"/>
                <a:sym typeface="Times New Roman"/>
              </a:defRPr>
            </a:pPr>
            <a:r>
              <a:rPr baseline="31999"/>
              <a:t>44</a:t>
            </a:r>
            <a:r>
              <a:t> Then He said to them, “These </a:t>
            </a:r>
            <a:r>
              <a:rPr i="1"/>
              <a:t>are</a:t>
            </a:r>
            <a:r>
              <a:t> the words which I spoke to you while I was still with you, that all things must be fulfilled which were written in the Law of Moses and </a:t>
            </a:r>
            <a:r>
              <a:rPr i="1"/>
              <a:t>the</a:t>
            </a:r>
            <a:r>
              <a:t> Prophets and </a:t>
            </a:r>
            <a:r>
              <a:rPr i="1"/>
              <a:t>the</a:t>
            </a:r>
            <a:r>
              <a:t> Psalms concerning Me.” </a:t>
            </a:r>
            <a:r>
              <a:rPr baseline="31999"/>
              <a:t>45</a:t>
            </a:r>
            <a:r>
              <a:t> And He opened their understanding, that they might comprehend the Scriptures.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13"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14" name="Jesus referred to the OT as an identifiable body of text (Matthew 5:17; 7:12; 11:13; 22:40; 26:56; Luke 16:16,29,31; 24:27,44; John 5:45-47; 7:19).…"/>
          <p:cNvSpPr txBox="1"/>
          <p:nvPr/>
        </p:nvSpPr>
        <p:spPr>
          <a:xfrm>
            <a:off x="10542455" y="3720763"/>
            <a:ext cx="13645144" cy="970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2600"/>
              </a:spcBef>
              <a:buSzPct val="80000"/>
              <a:buBlip>
                <a:blip r:embed="rId3"/>
              </a:buBlip>
              <a:defRPr sz="6100">
                <a:solidFill>
                  <a:srgbClr val="000000"/>
                </a:solidFill>
                <a:latin typeface="Helvetica"/>
                <a:ea typeface="Helvetica"/>
                <a:cs typeface="Helvetica"/>
                <a:sym typeface="Helvetica"/>
              </a:defRPr>
            </a:pPr>
            <a:r>
              <a:t>Jesus referred to the OT as an identifiable body of text (Matthew 5:17; 7:12; 11:13; 22:40; 26:56; Luke 16:16,29,31; 24:27,44; John 5:45-47; 7:19). </a:t>
            </a:r>
          </a:p>
          <a:p>
            <a:pPr marL="1142999" indent="-1142999" defTabSz="457200">
              <a:lnSpc>
                <a:spcPct val="100000"/>
              </a:lnSpc>
              <a:spcBef>
                <a:spcPts val="2600"/>
              </a:spcBef>
              <a:buSzPct val="80000"/>
              <a:buBlip>
                <a:blip r:embed="rId3"/>
              </a:buBlip>
              <a:defRPr sz="6100">
                <a:solidFill>
                  <a:srgbClr val="000000"/>
                </a:solidFill>
                <a:latin typeface="Helvetica"/>
                <a:ea typeface="Helvetica"/>
                <a:cs typeface="Helvetica"/>
                <a:sym typeface="Helvetica"/>
              </a:defRPr>
            </a:pPr>
            <a:r>
              <a:t>Jesus did not quote from every OT book, but He did quote from all three divisions – The Law, [Torah], The Prophets, [Nebhiim], The Writings, [Kethubhim].</a:t>
            </a:r>
          </a:p>
        </p:txBody>
      </p:sp>
      <p:pic>
        <p:nvPicPr>
          <p:cNvPr id="315"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14">
                                            <p:txEl>
                                              <p:pRg st="1" end="1"/>
                                            </p:txEl>
                                          </p:spTgt>
                                        </p:tgtEl>
                                        <p:attrNameLst>
                                          <p:attrName>style.visibility</p:attrName>
                                        </p:attrNameLst>
                                      </p:cBhvr>
                                      <p:to>
                                        <p:strVal val="visible"/>
                                      </p:to>
                                    </p:set>
                                    <p:animEffect filter="wipe(left)" transition="in">
                                      <p:cBhvr>
                                        <p:cTn id="7" dur="1500"/>
                                        <p:tgtEl>
                                          <p:spTgt spid="314">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4"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18"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19" name="Jesus did not dispute the books of the Hebrew canon with the Jews.…"/>
          <p:cNvSpPr txBox="1"/>
          <p:nvPr/>
        </p:nvSpPr>
        <p:spPr>
          <a:xfrm>
            <a:off x="10542455" y="4000163"/>
            <a:ext cx="13645144" cy="914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3"/>
              </a:buBlip>
              <a:defRPr sz="8200">
                <a:solidFill>
                  <a:srgbClr val="000000"/>
                </a:solidFill>
                <a:latin typeface="Helvetica"/>
                <a:ea typeface="Helvetica"/>
                <a:cs typeface="Helvetica"/>
                <a:sym typeface="Helvetica"/>
              </a:defRPr>
            </a:pPr>
            <a:r>
              <a:t>Jesus did not dispute the books of the Hebrew canon with the Jews. </a:t>
            </a:r>
          </a:p>
          <a:p>
            <a:pPr marL="1143000" indent="-1143000" defTabSz="457200">
              <a:lnSpc>
                <a:spcPct val="100000"/>
              </a:lnSpc>
              <a:spcBef>
                <a:spcPts val="2600"/>
              </a:spcBef>
              <a:buSzPct val="80000"/>
              <a:buBlip>
                <a:blip r:embed="rId3"/>
              </a:buBlip>
              <a:defRPr sz="8200">
                <a:solidFill>
                  <a:srgbClr val="000000"/>
                </a:solidFill>
                <a:latin typeface="Helvetica"/>
                <a:ea typeface="Helvetica"/>
                <a:cs typeface="Helvetica"/>
                <a:sym typeface="Helvetica"/>
              </a:defRPr>
            </a:pPr>
            <a:r>
              <a:t>In fact he urged them to read, believe, and follow the Scriptures they had as authoritative for truth.</a:t>
            </a:r>
          </a:p>
        </p:txBody>
      </p:sp>
      <p:pic>
        <p:nvPicPr>
          <p:cNvPr id="320"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19">
                                            <p:txEl>
                                              <p:pRg st="1" end="1"/>
                                            </p:txEl>
                                          </p:spTgt>
                                        </p:tgtEl>
                                        <p:attrNameLst>
                                          <p:attrName>style.visibility</p:attrName>
                                        </p:attrNameLst>
                                      </p:cBhvr>
                                      <p:to>
                                        <p:strVal val="visible"/>
                                      </p:to>
                                    </p:set>
                                    <p:animEffect filter="wipe(left)" transition="in">
                                      <p:cBhvr>
                                        <p:cTn id="7" dur="1500"/>
                                        <p:tgtEl>
                                          <p:spTgt spid="319">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9"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23"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24" name="He used the authoritative phrase, “It is written” (Matthew 4:4,7,10; 21:13; 26:24,31; Mark 7:6; 9:12,13; 11:17; 14:21,27; Luke 4:4,8; 7:27; 10:26; 18:31; 19:46; 20:17; 21:22; 22:37; 24:44,46; John 6:45; 8:17; 10:34; 15:25).…"/>
          <p:cNvSpPr txBox="1"/>
          <p:nvPr/>
        </p:nvSpPr>
        <p:spPr>
          <a:xfrm>
            <a:off x="10542455" y="3720763"/>
            <a:ext cx="13645144" cy="957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3"/>
              </a:buBlip>
              <a:defRPr sz="6000">
                <a:solidFill>
                  <a:srgbClr val="000000"/>
                </a:solidFill>
                <a:latin typeface="Helvetica"/>
                <a:ea typeface="Helvetica"/>
                <a:cs typeface="Helvetica"/>
                <a:sym typeface="Helvetica"/>
              </a:defRPr>
            </a:pPr>
            <a:r>
              <a:t>He used the authoritative phrase, “It is written” (Matthew 4:4,7,10; 21:13; 26:24,31; Mark 7:6; 9:12,13; 11:17; 14:21,27; Luke 4:4,8; 7:27; 10:26; 18:31; 19:46; 20:17; 21:22; 22:37; 24:44,46; John 6:45; 8:17; 10:34; 15:25). </a:t>
            </a:r>
          </a:p>
          <a:p>
            <a:pPr marL="1143000" indent="-1143000" defTabSz="457200">
              <a:lnSpc>
                <a:spcPct val="100000"/>
              </a:lnSpc>
              <a:spcBef>
                <a:spcPts val="2600"/>
              </a:spcBef>
              <a:buSzPct val="80000"/>
              <a:buBlip>
                <a:blip r:embed="rId3"/>
              </a:buBlip>
              <a:defRPr sz="6000">
                <a:solidFill>
                  <a:srgbClr val="000000"/>
                </a:solidFill>
                <a:latin typeface="Helvetica"/>
                <a:ea typeface="Helvetica"/>
                <a:cs typeface="Helvetica"/>
                <a:sym typeface="Helvetica"/>
              </a:defRPr>
            </a:pPr>
            <a:r>
              <a:t>He rebuked the Jews for their ignorance when they did not know the scriptures (Matthew 22:29-32).</a:t>
            </a:r>
          </a:p>
        </p:txBody>
      </p:sp>
      <p:pic>
        <p:nvPicPr>
          <p:cNvPr id="325"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24">
                                            <p:txEl>
                                              <p:pRg st="1" end="1"/>
                                            </p:txEl>
                                          </p:spTgt>
                                        </p:tgtEl>
                                        <p:attrNameLst>
                                          <p:attrName>style.visibility</p:attrName>
                                        </p:attrNameLst>
                                      </p:cBhvr>
                                      <p:to>
                                        <p:strVal val="visible"/>
                                      </p:to>
                                    </p:set>
                                    <p:animEffect filter="wipe(left)" transition="in">
                                      <p:cBhvr>
                                        <p:cTn id="7" dur="1500"/>
                                        <p:tgtEl>
                                          <p:spTgt spid="324">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24"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28"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29" name="Jesus referenced the following books: Genesis, Exodus, Leviticus, Numbers, Deuteronomy, 1 Samuel, 1 Kings, 2 Kings, 2 Chronicles, Psalms, Isaiah, Jeremiah, Daniel, Hosea, Joel, Jonah, Micah, Zechariah, and Malachi.…"/>
          <p:cNvSpPr txBox="1"/>
          <p:nvPr/>
        </p:nvSpPr>
        <p:spPr>
          <a:xfrm>
            <a:off x="10542455" y="4127163"/>
            <a:ext cx="13645144" cy="889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3"/>
              </a:buBlip>
              <a:defRPr sz="6200">
                <a:solidFill>
                  <a:srgbClr val="000000"/>
                </a:solidFill>
                <a:latin typeface="Helvetica"/>
                <a:ea typeface="Helvetica"/>
                <a:cs typeface="Helvetica"/>
                <a:sym typeface="Helvetica"/>
              </a:defRPr>
            </a:pPr>
            <a:r>
              <a:t>Jesus referenced the following books: Genesis, Exodus, Leviticus, Numbers, Deuteronomy, 1 Samuel, 1 Kings, 2 Kings, 2 Chronicles, Psalms, Isaiah, Jeremiah, Daniel, Hosea, Joel, Jonah, Micah, Zechariah, and Malachi. </a:t>
            </a:r>
          </a:p>
          <a:p>
            <a:pPr marL="1143000" indent="-1143000" defTabSz="457200">
              <a:lnSpc>
                <a:spcPct val="100000"/>
              </a:lnSpc>
              <a:spcBef>
                <a:spcPts val="2600"/>
              </a:spcBef>
              <a:buSzPct val="80000"/>
              <a:buBlip>
                <a:blip r:embed="rId3"/>
              </a:buBlip>
              <a:defRPr sz="6200">
                <a:solidFill>
                  <a:srgbClr val="000000"/>
                </a:solidFill>
                <a:latin typeface="Helvetica"/>
                <a:ea typeface="Helvetica"/>
                <a:cs typeface="Helvetica"/>
                <a:sym typeface="Helvetica"/>
              </a:defRPr>
            </a:pPr>
            <a:r>
              <a:t>He referred to the Hebrew Scriptures at least 82 times </a:t>
            </a:r>
          </a:p>
        </p:txBody>
      </p:sp>
      <p:pic>
        <p:nvPicPr>
          <p:cNvPr id="330"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29">
                                            <p:txEl>
                                              <p:pRg st="1" end="1"/>
                                            </p:txEl>
                                          </p:spTgt>
                                        </p:tgtEl>
                                        <p:attrNameLst>
                                          <p:attrName>style.visibility</p:attrName>
                                        </p:attrNameLst>
                                      </p:cBhvr>
                                      <p:to>
                                        <p:strVal val="visible"/>
                                      </p:to>
                                    </p:set>
                                    <p:animEffect filter="wipe(left)" transition="in">
                                      <p:cBhvr>
                                        <p:cTn id="7" dur="1500"/>
                                        <p:tgtEl>
                                          <p:spTgt spid="329">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29"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33"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34" name="He spoke of these Old Testament people by name: Adam, Eve, Abel, Noah, Abraham, Isaac, Jacob, Lot’s wife, Moses, David, Solomon, Elijah, Elisha, Jonah, Isaiah, Zechariah, Daniel.…"/>
          <p:cNvSpPr txBox="1"/>
          <p:nvPr/>
        </p:nvSpPr>
        <p:spPr>
          <a:xfrm>
            <a:off x="10565054" y="3784263"/>
            <a:ext cx="13645143" cy="957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3"/>
              </a:buBlip>
              <a:defRPr sz="6700">
                <a:solidFill>
                  <a:srgbClr val="000000"/>
                </a:solidFill>
                <a:latin typeface="Helvetica"/>
                <a:ea typeface="Helvetica"/>
                <a:cs typeface="Helvetica"/>
                <a:sym typeface="Helvetica"/>
              </a:defRPr>
            </a:pPr>
            <a:r>
              <a:t>He spoke of these Old Testament people by name: Adam, Eve, Abel, Noah, Abraham, Isaac, Jacob, Lot’s wife, Moses, David, Solomon, Elijah, Elisha, Jonah, Isaiah, Zechariah, Daniel. </a:t>
            </a:r>
          </a:p>
          <a:p>
            <a:pPr marL="1143000" indent="-1143000" defTabSz="457200">
              <a:lnSpc>
                <a:spcPct val="100000"/>
              </a:lnSpc>
              <a:spcBef>
                <a:spcPts val="2600"/>
              </a:spcBef>
              <a:buSzPct val="80000"/>
              <a:buBlip>
                <a:blip r:embed="rId3"/>
              </a:buBlip>
              <a:defRPr sz="6700">
                <a:solidFill>
                  <a:srgbClr val="000000"/>
                </a:solidFill>
                <a:latin typeface="Helvetica"/>
                <a:ea typeface="Helvetica"/>
                <a:cs typeface="Helvetica"/>
                <a:sym typeface="Helvetica"/>
              </a:defRPr>
            </a:pPr>
            <a:r>
              <a:t>He spoke of the prophets as a group of inspired men.</a:t>
            </a:r>
          </a:p>
        </p:txBody>
      </p:sp>
      <p:pic>
        <p:nvPicPr>
          <p:cNvPr id="335"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34">
                                            <p:txEl>
                                              <p:pRg st="1" end="1"/>
                                            </p:txEl>
                                          </p:spTgt>
                                        </p:tgtEl>
                                        <p:attrNameLst>
                                          <p:attrName>style.visibility</p:attrName>
                                        </p:attrNameLst>
                                      </p:cBhvr>
                                      <p:to>
                                        <p:strVal val="visible"/>
                                      </p:to>
                                    </p:set>
                                    <p:animEffect filter="wipe(left)" transition="in">
                                      <p:cBhvr>
                                        <p:cTn id="7" dur="1500"/>
                                        <p:tgtEl>
                                          <p:spTgt spid="334">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34"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7" name="Image" descr="Image"/>
          <p:cNvPicPr>
            <a:picLocks noChangeAspect="1"/>
          </p:cNvPicPr>
          <p:nvPr/>
        </p:nvPicPr>
        <p:blipFill>
          <a:blip r:embed="rId2">
            <a:extLst/>
          </a:blip>
          <a:srcRect l="29244" t="0" r="29244" b="0"/>
          <a:stretch>
            <a:fillRect/>
          </a:stretch>
        </p:blipFill>
        <p:spPr>
          <a:xfrm>
            <a:off x="283189" y="2174696"/>
            <a:ext cx="8344657" cy="11290871"/>
          </a:xfrm>
          <a:prstGeom prst="rect">
            <a:avLst/>
          </a:prstGeom>
          <a:ln w="12700">
            <a:miter lim="400000"/>
          </a:ln>
        </p:spPr>
      </p:pic>
      <p:sp>
        <p:nvSpPr>
          <p:cNvPr id="338"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39"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40" name="Paul acknowledged the Hebrew canon as:…"/>
          <p:cNvSpPr txBox="1"/>
          <p:nvPr/>
        </p:nvSpPr>
        <p:spPr>
          <a:xfrm>
            <a:off x="9209132" y="3716467"/>
            <a:ext cx="14971845" cy="9423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4"/>
              </a:buBlip>
              <a:defRPr b="1" sz="6800">
                <a:solidFill>
                  <a:srgbClr val="000000"/>
                </a:solidFill>
                <a:latin typeface="Helvetica"/>
                <a:ea typeface="Helvetica"/>
                <a:cs typeface="Helvetica"/>
                <a:sym typeface="Helvetica"/>
              </a:defRPr>
            </a:pPr>
            <a:r>
              <a:t>Paul acknowledged the Hebrew canon as: </a:t>
            </a:r>
          </a:p>
          <a:p>
            <a:pPr marL="1701800" indent="-1143000" defTabSz="457200">
              <a:lnSpc>
                <a:spcPct val="100000"/>
              </a:lnSpc>
              <a:spcBef>
                <a:spcPts val="2600"/>
              </a:spcBef>
              <a:buSzPct val="80000"/>
              <a:buBlip>
                <a:blip r:embed="rId5"/>
              </a:buBlip>
              <a:defRPr sz="6800">
                <a:solidFill>
                  <a:srgbClr val="000000"/>
                </a:solidFill>
                <a:latin typeface="Helvetica"/>
                <a:ea typeface="Helvetica"/>
                <a:cs typeface="Helvetica"/>
                <a:sym typeface="Helvetica"/>
              </a:defRPr>
            </a:pPr>
            <a:r>
              <a:t>Written for our learning </a:t>
            </a:r>
            <a:br/>
            <a:r>
              <a:t>(Romans 15:4) </a:t>
            </a:r>
          </a:p>
          <a:p>
            <a:pPr marL="1701800" indent="-1143000" defTabSz="457200">
              <a:lnSpc>
                <a:spcPct val="100000"/>
              </a:lnSpc>
              <a:spcBef>
                <a:spcPts val="2600"/>
              </a:spcBef>
              <a:buSzPct val="80000"/>
              <a:buBlip>
                <a:blip r:embed="rId5"/>
              </a:buBlip>
              <a:defRPr sz="6800">
                <a:solidFill>
                  <a:srgbClr val="000000"/>
                </a:solidFill>
                <a:latin typeface="Helvetica"/>
                <a:ea typeface="Helvetica"/>
                <a:cs typeface="Helvetica"/>
                <a:sym typeface="Helvetica"/>
              </a:defRPr>
            </a:pPr>
            <a:r>
              <a:t>Written for our admonition </a:t>
            </a:r>
            <a:br/>
            <a:r>
              <a:t>(1 Corintians 10:11) </a:t>
            </a:r>
          </a:p>
          <a:p>
            <a:pPr marL="1701800" indent="-1143000" defTabSz="457200">
              <a:lnSpc>
                <a:spcPct val="100000"/>
              </a:lnSpc>
              <a:spcBef>
                <a:spcPts val="2600"/>
              </a:spcBef>
              <a:buSzPct val="80000"/>
              <a:buBlip>
                <a:blip r:embed="rId5"/>
              </a:buBlip>
              <a:defRPr sz="6800">
                <a:solidFill>
                  <a:srgbClr val="000000"/>
                </a:solidFill>
                <a:latin typeface="Helvetica"/>
                <a:ea typeface="Helvetica"/>
                <a:cs typeface="Helvetica"/>
                <a:sym typeface="Helvetica"/>
              </a:defRPr>
            </a:pPr>
            <a:r>
              <a:t>Profitable for doctrine </a:t>
            </a:r>
            <a:br/>
            <a:r>
              <a:t>(2 Timothy 3:14-17)</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40">
                                            <p:txEl>
                                              <p:pRg st="1" end="1"/>
                                            </p:txEl>
                                          </p:spTgt>
                                        </p:tgtEl>
                                        <p:attrNameLst>
                                          <p:attrName>style.visibility</p:attrName>
                                        </p:attrNameLst>
                                      </p:cBhvr>
                                      <p:to>
                                        <p:strVal val="visible"/>
                                      </p:to>
                                    </p:set>
                                    <p:animEffect filter="wipe(left)" transition="in">
                                      <p:cBhvr>
                                        <p:cTn id="7" dur="1500"/>
                                        <p:tgtEl>
                                          <p:spTgt spid="34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40">
                                            <p:txEl>
                                              <p:pRg st="2" end="2"/>
                                            </p:txEl>
                                          </p:spTgt>
                                        </p:tgtEl>
                                        <p:attrNameLst>
                                          <p:attrName>style.visibility</p:attrName>
                                        </p:attrNameLst>
                                      </p:cBhvr>
                                      <p:to>
                                        <p:strVal val="visible"/>
                                      </p:to>
                                    </p:set>
                                    <p:animEffect filter="wipe(left)" transition="in">
                                      <p:cBhvr>
                                        <p:cTn id="12" dur="1500"/>
                                        <p:tgtEl>
                                          <p:spTgt spid="34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40">
                                            <p:txEl>
                                              <p:pRg st="3" end="3"/>
                                            </p:txEl>
                                          </p:spTgt>
                                        </p:tgtEl>
                                        <p:attrNameLst>
                                          <p:attrName>style.visibility</p:attrName>
                                        </p:attrNameLst>
                                      </p:cBhvr>
                                      <p:to>
                                        <p:strVal val="visible"/>
                                      </p:to>
                                    </p:set>
                                    <p:animEffect filter="wipe(left)" transition="in">
                                      <p:cBhvr>
                                        <p:cTn id="17" dur="1500"/>
                                        <p:tgtEl>
                                          <p:spTgt spid="340">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0"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2" name="pentateuch.tiff" descr="pentateuch.tiff"/>
          <p:cNvPicPr>
            <a:picLocks noChangeAspect="0"/>
          </p:cNvPicPr>
          <p:nvPr/>
        </p:nvPicPr>
        <p:blipFill>
          <a:blip r:embed="rId2">
            <a:extLst/>
          </a:blip>
          <a:stretch>
            <a:fillRect/>
          </a:stretch>
        </p:blipFill>
        <p:spPr>
          <a:xfrm>
            <a:off x="142173" y="1675898"/>
            <a:ext cx="7898724" cy="11943335"/>
          </a:xfrm>
          <a:prstGeom prst="rect">
            <a:avLst/>
          </a:prstGeom>
          <a:effectLst>
            <a:outerShdw sx="100000" sy="100000" kx="0" ky="0" algn="b" rotWithShape="0" blurRad="203200" dist="101600" dir="2700000">
              <a:srgbClr val="000000"/>
            </a:outerShdw>
          </a:effectLst>
        </p:spPr>
      </p:pic>
      <p:sp>
        <p:nvSpPr>
          <p:cNvPr id="343"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44"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45" name="The apostles and New Testament writers frequently quoted the LXX, but their quotes were from the books found in the Hebrew canon…"/>
          <p:cNvSpPr txBox="1"/>
          <p:nvPr/>
        </p:nvSpPr>
        <p:spPr>
          <a:xfrm>
            <a:off x="8054832" y="3441700"/>
            <a:ext cx="16113434" cy="5308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500"/>
              </a:spcBef>
              <a:buSzPct val="80000"/>
              <a:buBlip>
                <a:blip r:embed="rId4"/>
              </a:buBlip>
              <a:defRPr sz="6600">
                <a:solidFill>
                  <a:srgbClr val="000000"/>
                </a:solidFill>
                <a:latin typeface="Helvetica"/>
                <a:ea typeface="Helvetica"/>
                <a:cs typeface="Helvetica"/>
                <a:sym typeface="Helvetica"/>
              </a:defRPr>
            </a:pPr>
            <a:r>
              <a:t>The apostles and New Testament writers frequently quoted the LXX, but their quotes were from the books found in the Hebrew canon</a:t>
            </a:r>
          </a:p>
          <a:p>
            <a:pPr marL="1143000" indent="-1143000" defTabSz="457200">
              <a:lnSpc>
                <a:spcPct val="100000"/>
              </a:lnSpc>
              <a:spcBef>
                <a:spcPts val="1500"/>
              </a:spcBef>
              <a:buSzPct val="80000"/>
              <a:buBlip>
                <a:blip r:embed="rId4"/>
              </a:buBlip>
              <a:defRPr sz="6600">
                <a:solidFill>
                  <a:srgbClr val="000000"/>
                </a:solidFill>
                <a:latin typeface="Helvetica"/>
                <a:ea typeface="Helvetica"/>
                <a:cs typeface="Helvetica"/>
                <a:sym typeface="Helvetica"/>
              </a:defRPr>
            </a:pPr>
            <a:r>
              <a:t>Books “MOST” Quoted in the NT:</a:t>
            </a:r>
          </a:p>
        </p:txBody>
      </p:sp>
      <p:grpSp>
        <p:nvGrpSpPr>
          <p:cNvPr id="348" name="Group"/>
          <p:cNvGrpSpPr/>
          <p:nvPr/>
        </p:nvGrpSpPr>
        <p:grpSpPr>
          <a:xfrm>
            <a:off x="120559" y="8918523"/>
            <a:ext cx="24142881" cy="4681997"/>
            <a:chOff x="0" y="0"/>
            <a:chExt cx="24142879" cy="4681996"/>
          </a:xfrm>
        </p:grpSpPr>
        <p:sp>
          <p:nvSpPr>
            <p:cNvPr id="346" name="Isaiah, 419 in 23 books.…"/>
            <p:cNvSpPr txBox="1"/>
            <p:nvPr/>
          </p:nvSpPr>
          <p:spPr>
            <a:xfrm>
              <a:off x="0" y="-1"/>
              <a:ext cx="12065000" cy="4681998"/>
            </a:xfrm>
            <a:prstGeom prst="rect">
              <a:avLst/>
            </a:prstGeom>
            <a:solidFill>
              <a:schemeClr val="accent6">
                <a:satOff val="1848"/>
                <a:lumOff val="-15262"/>
              </a:scheme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Isaiah, 419 in 23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Psalms, 414 times in 23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Genesis, 260 times in 21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Exodus, 250 times in 19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Deuteronomy, 208 times in 21 books.</a:t>
              </a:r>
            </a:p>
          </p:txBody>
        </p:sp>
        <p:sp>
          <p:nvSpPr>
            <p:cNvPr id="347" name="Ezekiel, 141 times in 15 books.…"/>
            <p:cNvSpPr txBox="1"/>
            <p:nvPr/>
          </p:nvSpPr>
          <p:spPr>
            <a:xfrm>
              <a:off x="12077879" y="-1"/>
              <a:ext cx="12065001" cy="4681998"/>
            </a:xfrm>
            <a:prstGeom prst="rect">
              <a:avLst/>
            </a:prstGeom>
            <a:solidFill>
              <a:schemeClr val="accent6">
                <a:satOff val="1848"/>
                <a:lumOff val="-15262"/>
              </a:scheme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Ezekiel, 141 times in 15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Daniel, 133 times in 17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Jeremiah, 125 times in 17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Leviticus, 107 times in 15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Numbers, 73 times in 4 books.</a:t>
              </a:r>
            </a:p>
          </p:txBody>
        </p:sp>
      </p:gr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45">
                                            <p:txEl>
                                              <p:pRg st="1" end="1"/>
                                            </p:txEl>
                                          </p:spTgt>
                                        </p:tgtEl>
                                        <p:attrNameLst>
                                          <p:attrName>style.visibility</p:attrName>
                                        </p:attrNameLst>
                                      </p:cBhvr>
                                      <p:to>
                                        <p:strVal val="visible"/>
                                      </p:to>
                                    </p:set>
                                    <p:animEffect filter="wipe(left)" transition="in">
                                      <p:cBhvr>
                                        <p:cTn id="7" dur="1500"/>
                                        <p:tgtEl>
                                          <p:spTgt spid="34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6" presetID="23" grpId="2" fill="hold">
                                  <p:stCondLst>
                                    <p:cond delay="0"/>
                                  </p:stCondLst>
                                  <p:iterate type="el" backwards="0">
                                    <p:tmAbs val="0"/>
                                  </p:iterate>
                                  <p:childTnLst>
                                    <p:set>
                                      <p:cBhvr>
                                        <p:cTn id="11" fill="hold"/>
                                        <p:tgtEl>
                                          <p:spTgt spid="348"/>
                                        </p:tgtEl>
                                        <p:attrNameLst>
                                          <p:attrName>style.visibility</p:attrName>
                                        </p:attrNameLst>
                                      </p:cBhvr>
                                      <p:to>
                                        <p:strVal val="visible"/>
                                      </p:to>
                                    </p:set>
                                    <p:anim calcmode="lin" valueType="num">
                                      <p:cBhvr>
                                        <p:cTn id="12" dur="1000" fill="hold"/>
                                        <p:tgtEl>
                                          <p:spTgt spid="348"/>
                                        </p:tgtEl>
                                        <p:attrNameLst>
                                          <p:attrName>ppt_w</p:attrName>
                                        </p:attrNameLst>
                                      </p:cBhvr>
                                      <p:tavLst>
                                        <p:tav tm="0">
                                          <p:val>
                                            <p:fltVal val="0"/>
                                          </p:val>
                                        </p:tav>
                                        <p:tav tm="100000">
                                          <p:val>
                                            <p:strVal val="#ppt_w"/>
                                          </p:val>
                                        </p:tav>
                                      </p:tavLst>
                                    </p:anim>
                                    <p:anim calcmode="lin" valueType="num">
                                      <p:cBhvr>
                                        <p:cTn id="13" dur="1000" fill="hold"/>
                                        <p:tgtEl>
                                          <p:spTgt spid="3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5" grpId="1"/>
      <p:bldP build="whole" bldLvl="1" animBg="1" rev="0" advAuto="0" spid="348" grpId="2"/>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0" name="Image" descr="Image"/>
          <p:cNvPicPr>
            <a:picLocks noChangeAspect="1"/>
          </p:cNvPicPr>
          <p:nvPr/>
        </p:nvPicPr>
        <p:blipFill>
          <a:blip r:embed="rId2">
            <a:extLst/>
          </a:blip>
          <a:srcRect l="862" t="632" r="10702" b="1014"/>
          <a:stretch>
            <a:fillRect/>
          </a:stretch>
        </p:blipFill>
        <p:spPr>
          <a:xfrm>
            <a:off x="-681775" y="3236789"/>
            <a:ext cx="7135972" cy="10428895"/>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4651" y="2"/>
                </a:moveTo>
                <a:lnTo>
                  <a:pt x="21600" y="4"/>
                </a:lnTo>
                <a:lnTo>
                  <a:pt x="21600" y="4"/>
                </a:lnTo>
                <a:cubicBezTo>
                  <a:pt x="21468" y="64"/>
                  <a:pt x="21453" y="174"/>
                  <a:pt x="21480" y="698"/>
                </a:cubicBezTo>
                <a:cubicBezTo>
                  <a:pt x="21522" y="1538"/>
                  <a:pt x="21520" y="2519"/>
                  <a:pt x="21473" y="3533"/>
                </a:cubicBezTo>
                <a:cubicBezTo>
                  <a:pt x="21452" y="3986"/>
                  <a:pt x="21474" y="4408"/>
                  <a:pt x="21523" y="4472"/>
                </a:cubicBezTo>
                <a:cubicBezTo>
                  <a:pt x="21575" y="4540"/>
                  <a:pt x="21575" y="4604"/>
                  <a:pt x="21523" y="4626"/>
                </a:cubicBezTo>
                <a:cubicBezTo>
                  <a:pt x="21473" y="4647"/>
                  <a:pt x="21432" y="5274"/>
                  <a:pt x="21431" y="6020"/>
                </a:cubicBezTo>
                <a:lnTo>
                  <a:pt x="21428" y="7376"/>
                </a:lnTo>
                <a:lnTo>
                  <a:pt x="21044" y="7410"/>
                </a:lnTo>
                <a:cubicBezTo>
                  <a:pt x="20553" y="7454"/>
                  <a:pt x="20547" y="7575"/>
                  <a:pt x="21036" y="7603"/>
                </a:cubicBezTo>
                <a:cubicBezTo>
                  <a:pt x="21242" y="7615"/>
                  <a:pt x="21413" y="7645"/>
                  <a:pt x="21415" y="7671"/>
                </a:cubicBezTo>
                <a:cubicBezTo>
                  <a:pt x="21445" y="8003"/>
                  <a:pt x="21533" y="10362"/>
                  <a:pt x="21520" y="10464"/>
                </a:cubicBezTo>
                <a:cubicBezTo>
                  <a:pt x="21484" y="10752"/>
                  <a:pt x="21481" y="12616"/>
                  <a:pt x="21517" y="13140"/>
                </a:cubicBezTo>
                <a:cubicBezTo>
                  <a:pt x="21537" y="13442"/>
                  <a:pt x="21526" y="13720"/>
                  <a:pt x="21492" y="13758"/>
                </a:cubicBezTo>
                <a:cubicBezTo>
                  <a:pt x="21459" y="13796"/>
                  <a:pt x="21441" y="14141"/>
                  <a:pt x="21453" y="14527"/>
                </a:cubicBezTo>
                <a:lnTo>
                  <a:pt x="21476" y="15227"/>
                </a:lnTo>
                <a:lnTo>
                  <a:pt x="20968" y="15247"/>
                </a:lnTo>
                <a:cubicBezTo>
                  <a:pt x="20327" y="15273"/>
                  <a:pt x="20304" y="15398"/>
                  <a:pt x="20936" y="15426"/>
                </a:cubicBezTo>
                <a:cubicBezTo>
                  <a:pt x="21197" y="15437"/>
                  <a:pt x="21412" y="15453"/>
                  <a:pt x="21413" y="15460"/>
                </a:cubicBezTo>
                <a:cubicBezTo>
                  <a:pt x="21507" y="16177"/>
                  <a:pt x="21511" y="16417"/>
                  <a:pt x="21431" y="16655"/>
                </a:cubicBezTo>
                <a:cubicBezTo>
                  <a:pt x="21355" y="16882"/>
                  <a:pt x="21364" y="16962"/>
                  <a:pt x="21474" y="17024"/>
                </a:cubicBezTo>
                <a:cubicBezTo>
                  <a:pt x="21579" y="17084"/>
                  <a:pt x="21598" y="17207"/>
                  <a:pt x="21552" y="17524"/>
                </a:cubicBezTo>
                <a:cubicBezTo>
                  <a:pt x="21481" y="18006"/>
                  <a:pt x="21441" y="21432"/>
                  <a:pt x="21503" y="21581"/>
                </a:cubicBezTo>
                <a:lnTo>
                  <a:pt x="14675" y="21581"/>
                </a:lnTo>
                <a:cubicBezTo>
                  <a:pt x="9582" y="21581"/>
                  <a:pt x="5374" y="21587"/>
                  <a:pt x="5322" y="21593"/>
                </a:cubicBezTo>
                <a:cubicBezTo>
                  <a:pt x="5271" y="21600"/>
                  <a:pt x="4052" y="21600"/>
                  <a:pt x="2614" y="21593"/>
                </a:cubicBezTo>
                <a:lnTo>
                  <a:pt x="1787" y="21589"/>
                </a:lnTo>
                <a:lnTo>
                  <a:pt x="2242" y="21581"/>
                </a:lnTo>
                <a:lnTo>
                  <a:pt x="2258" y="19351"/>
                </a:lnTo>
                <a:cubicBezTo>
                  <a:pt x="2267" y="18124"/>
                  <a:pt x="2275" y="16325"/>
                  <a:pt x="2277" y="15353"/>
                </a:cubicBezTo>
                <a:cubicBezTo>
                  <a:pt x="2278" y="14381"/>
                  <a:pt x="2280" y="13439"/>
                  <a:pt x="2281" y="13260"/>
                </a:cubicBezTo>
                <a:cubicBezTo>
                  <a:pt x="2282" y="13081"/>
                  <a:pt x="2279" y="12425"/>
                  <a:pt x="2274" y="11802"/>
                </a:cubicBezTo>
                <a:cubicBezTo>
                  <a:pt x="2254" y="9421"/>
                  <a:pt x="2305" y="7648"/>
                  <a:pt x="2395" y="7587"/>
                </a:cubicBezTo>
                <a:cubicBezTo>
                  <a:pt x="2452" y="7548"/>
                  <a:pt x="2451" y="7493"/>
                  <a:pt x="2392" y="7444"/>
                </a:cubicBezTo>
                <a:cubicBezTo>
                  <a:pt x="2335" y="7397"/>
                  <a:pt x="2286" y="5877"/>
                  <a:pt x="2269" y="3665"/>
                </a:cubicBezTo>
                <a:lnTo>
                  <a:pt x="2242" y="3"/>
                </a:lnTo>
                <a:cubicBezTo>
                  <a:pt x="3343" y="2"/>
                  <a:pt x="4459" y="1"/>
                  <a:pt x="4773" y="0"/>
                </a:cubicBezTo>
                <a:cubicBezTo>
                  <a:pt x="5101" y="0"/>
                  <a:pt x="9546" y="1"/>
                  <a:pt x="14651" y="2"/>
                </a:cubicBezTo>
                <a:close/>
                <a:moveTo>
                  <a:pt x="0" y="71"/>
                </a:moveTo>
                <a:lnTo>
                  <a:pt x="0" y="5"/>
                </a:lnTo>
                <a:lnTo>
                  <a:pt x="31" y="5"/>
                </a:lnTo>
                <a:cubicBezTo>
                  <a:pt x="20" y="13"/>
                  <a:pt x="9" y="34"/>
                  <a:pt x="0" y="71"/>
                </a:cubicBezTo>
                <a:close/>
              </a:path>
            </a:pathLst>
          </a:custGeom>
          <a:ln w="12700">
            <a:miter lim="400000"/>
          </a:ln>
        </p:spPr>
      </p:pic>
      <p:sp>
        <p:nvSpPr>
          <p:cNvPr id="351"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52"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53" name="Apocrypha (“hidden”) — usual Protestant term (Athanasius —  “apocrypha” means heretical forgeries).…"/>
          <p:cNvSpPr txBox="1"/>
          <p:nvPr/>
        </p:nvSpPr>
        <p:spPr>
          <a:xfrm>
            <a:off x="7065522" y="3965053"/>
            <a:ext cx="17076879" cy="9410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74750" indent="-1174750" defTabSz="457200">
              <a:lnSpc>
                <a:spcPct val="100000"/>
              </a:lnSpc>
              <a:spcBef>
                <a:spcPts val="2600"/>
              </a:spcBef>
              <a:buSzPct val="80000"/>
              <a:buBlip>
                <a:blip r:embed="rId4"/>
              </a:buBlip>
              <a:defRPr sz="7200">
                <a:solidFill>
                  <a:srgbClr val="000000"/>
                </a:solidFill>
                <a:latin typeface="Helvetica"/>
                <a:ea typeface="Helvetica"/>
                <a:cs typeface="Helvetica"/>
                <a:sym typeface="Helvetica"/>
              </a:defRPr>
            </a:pPr>
            <a:r>
              <a:rPr b="1" sz="7400"/>
              <a:t>Apocrypha</a:t>
            </a:r>
            <a:r>
              <a:rPr sz="7400"/>
              <a:t> (“hidden”) — usual Protestant term</a:t>
            </a:r>
            <a:r>
              <a:t> </a:t>
            </a:r>
            <a:r>
              <a:rPr sz="7000"/>
              <a:t>(</a:t>
            </a:r>
            <a:r>
              <a:rPr i="1" sz="7000"/>
              <a:t>Athanasius —  “apocrypha” means heretical forgeries</a:t>
            </a:r>
            <a:r>
              <a:rPr sz="7000"/>
              <a:t>).</a:t>
            </a:r>
          </a:p>
          <a:p>
            <a:pPr marL="1142999" indent="-1142999" defTabSz="457200">
              <a:lnSpc>
                <a:spcPct val="100000"/>
              </a:lnSpc>
              <a:spcBef>
                <a:spcPts val="2600"/>
              </a:spcBef>
              <a:buSzPct val="80000"/>
              <a:buBlip>
                <a:blip r:embed="rId4"/>
              </a:buBlip>
              <a:defRPr sz="7400">
                <a:solidFill>
                  <a:srgbClr val="000000"/>
                </a:solidFill>
                <a:latin typeface="Helvetica"/>
                <a:ea typeface="Helvetica"/>
                <a:cs typeface="Helvetica"/>
                <a:sym typeface="Helvetica"/>
              </a:defRPr>
            </a:pPr>
            <a:r>
              <a:rPr b="1"/>
              <a:t>Deuterocanonical</a:t>
            </a:r>
            <a:r>
              <a:t> (“second canon”) — Catholic term, meaning second in time of universal reception, not second in dignity in official Catholic teaching.</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53">
                                            <p:txEl>
                                              <p:pRg st="1" end="1"/>
                                            </p:txEl>
                                          </p:spTgt>
                                        </p:tgtEl>
                                        <p:attrNameLst>
                                          <p:attrName>style.visibility</p:attrName>
                                        </p:attrNameLst>
                                      </p:cBhvr>
                                      <p:to>
                                        <p:strVal val="visible"/>
                                      </p:to>
                                    </p:set>
                                    <p:animEffect filter="wipe(left)" transition="in">
                                      <p:cBhvr>
                                        <p:cTn id="7" dur="1500"/>
                                        <p:tgtEl>
                                          <p:spTgt spid="353">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53"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355" name="Table 1-2"/>
          <p:cNvGraphicFramePr/>
          <p:nvPr/>
        </p:nvGraphicFramePr>
        <p:xfrm>
          <a:off x="320996" y="3395925"/>
          <a:ext cx="23746453" cy="10239318"/>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6577910"/>
                <a:gridCol w="13919947"/>
                <a:gridCol w="3244149"/>
              </a:tblGrid>
              <a:tr h="753677">
                <a:tc>
                  <a:txBody>
                    <a:bodyPr/>
                    <a:lstStyle/>
                    <a:p>
                      <a:pPr defTabSz="457200">
                        <a:defRPr sz="1800">
                          <a:solidFill>
                            <a:srgbClr val="000000"/>
                          </a:solidFill>
                        </a:defRPr>
                      </a:pPr>
                      <a:r>
                        <a:rPr b="1" sz="4500">
                          <a:solidFill>
                            <a:srgbClr val="FFFFFF"/>
                          </a:solidFill>
                          <a:latin typeface="Helvetica"/>
                          <a:ea typeface="Helvetica"/>
                          <a:cs typeface="Helvetica"/>
                          <a:sym typeface="Helvetica"/>
                        </a:rPr>
                        <a:t>Apocrypha Book</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c>
                  <a:txBody>
                    <a:bodyPr/>
                    <a:lstStyle/>
                    <a:p>
                      <a:pPr defTabSz="457200">
                        <a:defRPr sz="1800">
                          <a:solidFill>
                            <a:srgbClr val="000000"/>
                          </a:solidFill>
                        </a:defRPr>
                      </a:pPr>
                      <a:r>
                        <a:rPr b="1" sz="4500">
                          <a:solidFill>
                            <a:srgbClr val="FFFFFF"/>
                          </a:solidFill>
                          <a:latin typeface="Helvetica"/>
                          <a:ea typeface="Helvetica"/>
                          <a:cs typeface="Helvetica"/>
                          <a:sym typeface="Helvetica"/>
                        </a:rPr>
                        <a:t>Type / Theme or Content</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c>
                  <a:txBody>
                    <a:bodyPr/>
                    <a:lstStyle/>
                    <a:p>
                      <a:pPr defTabSz="457200">
                        <a:defRPr sz="1800">
                          <a:solidFill>
                            <a:srgbClr val="000000"/>
                          </a:solidFill>
                        </a:defRPr>
                      </a:pPr>
                      <a:r>
                        <a:rPr b="1" sz="4500">
                          <a:solidFill>
                            <a:srgbClr val="FFFFFF"/>
                          </a:solidFill>
                          <a:latin typeface="Helvetica"/>
                          <a:ea typeface="Helvetica"/>
                          <a:cs typeface="Helvetica"/>
                          <a:sym typeface="Helvetica"/>
                        </a:rPr>
                        <a:t>App. date</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r>
              <a:tr h="753677">
                <a:tc>
                  <a:txBody>
                    <a:bodyPr/>
                    <a:lstStyle/>
                    <a:p>
                      <a:pPr defTabSz="457200">
                        <a:defRPr sz="1800">
                          <a:solidFill>
                            <a:srgbClr val="000000"/>
                          </a:solidFill>
                        </a:defRPr>
                      </a:pPr>
                      <a:r>
                        <a:rPr sz="4500">
                          <a:latin typeface="Helvetica"/>
                          <a:ea typeface="Helvetica"/>
                          <a:cs typeface="Helvetica"/>
                          <a:sym typeface="Helvetica"/>
                        </a:rPr>
                        <a:t>Tobit</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Pious story: almsgiving, angels, marriage</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200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753677">
                <a:tc>
                  <a:txBody>
                    <a:bodyPr/>
                    <a:lstStyle/>
                    <a:p>
                      <a:pPr defTabSz="457200">
                        <a:defRPr sz="1800">
                          <a:solidFill>
                            <a:srgbClr val="000000"/>
                          </a:solidFill>
                        </a:defRPr>
                      </a:pPr>
                      <a:r>
                        <a:rPr sz="4500">
                          <a:latin typeface="Helvetica"/>
                          <a:ea typeface="Helvetica"/>
                          <a:cs typeface="Helvetica"/>
                          <a:sym typeface="Helvetica"/>
                        </a:rPr>
                        <a:t>Judith</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500">
                          <a:latin typeface="Helvetica"/>
                          <a:ea typeface="Helvetica"/>
                          <a:cs typeface="Helvetica"/>
                          <a:sym typeface="Helvetica"/>
                        </a:rPr>
                        <a:t>Tale of a heroine who saves Israel</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150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753677">
                <a:tc>
                  <a:txBody>
                    <a:bodyPr/>
                    <a:lstStyle/>
                    <a:p>
                      <a:pPr defTabSz="457200">
                        <a:defRPr sz="1800">
                          <a:solidFill>
                            <a:srgbClr val="000000"/>
                          </a:solidFill>
                        </a:defRPr>
                      </a:pPr>
                      <a:r>
                        <a:rPr sz="4500">
                          <a:latin typeface="Helvetica"/>
                          <a:ea typeface="Helvetica"/>
                          <a:cs typeface="Helvetica"/>
                          <a:sym typeface="Helvetica"/>
                        </a:rPr>
                        <a:t>Wisdom of Solomon</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Greek wisdom theology</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30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753677">
                <a:tc>
                  <a:txBody>
                    <a:bodyPr/>
                    <a:lstStyle/>
                    <a:p>
                      <a:pPr defTabSz="457200">
                        <a:defRPr sz="1800">
                          <a:solidFill>
                            <a:srgbClr val="000000"/>
                          </a:solidFill>
                        </a:defRPr>
                      </a:pPr>
                      <a:r>
                        <a:rPr sz="4500">
                          <a:latin typeface="Helvetica"/>
                          <a:ea typeface="Helvetica"/>
                          <a:cs typeface="Helvetica"/>
                          <a:sym typeface="Helvetica"/>
                        </a:rPr>
                        <a:t>Sirach (Ecclesiasticus)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500">
                          <a:latin typeface="Helvetica"/>
                          <a:ea typeface="Helvetica"/>
                          <a:cs typeface="Helvetica"/>
                          <a:sym typeface="Helvetica"/>
                        </a:rPr>
                        <a:t>Hebrew wisdom, translated into Greek</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132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1401445">
                <a:tc>
                  <a:txBody>
                    <a:bodyPr/>
                    <a:lstStyle/>
                    <a:p>
                      <a:pPr defTabSz="457200">
                        <a:defRPr sz="1800">
                          <a:solidFill>
                            <a:srgbClr val="000000"/>
                          </a:solidFill>
                        </a:defRPr>
                      </a:pPr>
                      <a:r>
                        <a:rPr sz="4500">
                          <a:latin typeface="Helvetica"/>
                          <a:ea typeface="Helvetica"/>
                          <a:cs typeface="Helvetica"/>
                          <a:sym typeface="Helvetica"/>
                        </a:rPr>
                        <a:t>Baruch + Letter of Jeremiah</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Prayer and polemic against idols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150-50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753677">
                <a:tc>
                  <a:txBody>
                    <a:bodyPr/>
                    <a:lstStyle/>
                    <a:p>
                      <a:pPr defTabSz="457200">
                        <a:defRPr sz="1800">
                          <a:solidFill>
                            <a:srgbClr val="000000"/>
                          </a:solidFill>
                        </a:defRPr>
                      </a:pPr>
                      <a:r>
                        <a:rPr sz="4500">
                          <a:latin typeface="Helvetica"/>
                          <a:ea typeface="Helvetica"/>
                          <a:cs typeface="Helvetica"/>
                          <a:sym typeface="Helvetica"/>
                        </a:rPr>
                        <a:t>1 &amp; 2 Maccabees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500">
                          <a:latin typeface="Helvetica"/>
                          <a:ea typeface="Helvetica"/>
                          <a:cs typeface="Helvetica"/>
                          <a:sym typeface="Helvetica"/>
                        </a:rPr>
                        <a:t>History of the Jewish revolt / Theological history; prayers for the dead</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110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1401445">
                <a:tc>
                  <a:txBody>
                    <a:bodyPr/>
                    <a:lstStyle/>
                    <a:p>
                      <a:pPr defTabSz="457200">
                        <a:defRPr sz="1800">
                          <a:solidFill>
                            <a:srgbClr val="000000"/>
                          </a:solidFill>
                        </a:defRPr>
                      </a:pPr>
                      <a:r>
                        <a:rPr sz="4500">
                          <a:latin typeface="Helvetica"/>
                          <a:ea typeface="Helvetica"/>
                          <a:cs typeface="Helvetica"/>
                          <a:sym typeface="Helvetica"/>
                        </a:rPr>
                        <a:t>Additions to Esther</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Greek expansions (</a:t>
                      </a:r>
                      <a:r>
                        <a:t>10:4-16:24)</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140-130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1401445">
                <a:tc>
                  <a:txBody>
                    <a:bodyPr/>
                    <a:lstStyle/>
                    <a:p>
                      <a:pPr defTabSz="457200">
                        <a:defRPr sz="1800">
                          <a:solidFill>
                            <a:srgbClr val="000000"/>
                          </a:solidFill>
                        </a:defRPr>
                      </a:pPr>
                      <a:r>
                        <a:rPr sz="4500">
                          <a:latin typeface="Helvetica"/>
                          <a:ea typeface="Helvetica"/>
                          <a:cs typeface="Helvetica"/>
                          <a:sym typeface="Helvetica"/>
                        </a:rPr>
                        <a:t>Additions to Daniel</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Prayer of Azariah, Song of the Three, (</a:t>
                      </a:r>
                      <a:r>
                        <a:t>3:24-90); </a:t>
                      </a:r>
                      <a:r>
                        <a:t>Susanna, (</a:t>
                      </a:r>
                      <a:r>
                        <a:t>13); </a:t>
                      </a:r>
                      <a:r>
                        <a:t>Bel and the Dragon (14)</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100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753677">
                <a:tc>
                  <a:txBody>
                    <a:bodyPr/>
                    <a:lstStyle/>
                    <a:p>
                      <a:pPr defTabSz="457200">
                        <a:defRPr sz="1800">
                          <a:solidFill>
                            <a:srgbClr val="000000"/>
                          </a:solidFill>
                        </a:defRPr>
                      </a:pPr>
                      <a:r>
                        <a:rPr sz="4500">
                          <a:latin typeface="Helvetica"/>
                          <a:ea typeface="Helvetica"/>
                          <a:cs typeface="Helvetica"/>
                          <a:sym typeface="Helvetica"/>
                        </a:rPr>
                        <a:t> Prayer of Manasseh</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Prayer of deep repentance, request for divine mercy.</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100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bl>
          </a:graphicData>
        </a:graphic>
      </p:graphicFrame>
      <p:sp>
        <p:nvSpPr>
          <p:cNvPr id="356"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57"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9" name="Image" descr="Image"/>
          <p:cNvPicPr>
            <a:picLocks noChangeAspect="0"/>
          </p:cNvPicPr>
          <p:nvPr/>
        </p:nvPicPr>
        <p:blipFill>
          <a:blip r:embed="rId2">
            <a:extLst/>
          </a:blip>
          <a:srcRect l="0" t="28717" r="0" b="0"/>
          <a:stretch>
            <a:fillRect/>
          </a:stretch>
        </p:blipFill>
        <p:spPr>
          <a:xfrm>
            <a:off x="203799" y="4792602"/>
            <a:ext cx="23976402" cy="8719128"/>
          </a:xfrm>
          <a:prstGeom prst="rect">
            <a:avLst/>
          </a:prstGeom>
          <a:ln w="12700">
            <a:miter lim="400000"/>
          </a:ln>
        </p:spPr>
      </p:pic>
      <p:sp>
        <p:nvSpPr>
          <p:cNvPr id="360"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61"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362" name="Image" descr="Image"/>
          <p:cNvPicPr>
            <a:picLocks noChangeAspect="0"/>
          </p:cNvPicPr>
          <p:nvPr/>
        </p:nvPicPr>
        <p:blipFill>
          <a:blip r:embed="rId2">
            <a:extLst/>
          </a:blip>
          <a:srcRect l="0" t="0" r="0" b="85790"/>
          <a:stretch>
            <a:fillRect/>
          </a:stretch>
        </p:blipFill>
        <p:spPr>
          <a:xfrm>
            <a:off x="203799" y="3406989"/>
            <a:ext cx="23976402" cy="147633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4" name="Image" descr="Image"/>
          <p:cNvPicPr>
            <a:picLocks noChangeAspect="1"/>
          </p:cNvPicPr>
          <p:nvPr/>
        </p:nvPicPr>
        <p:blipFill>
          <a:blip r:embed="rId2">
            <a:extLst/>
          </a:blip>
          <a:srcRect l="862" t="632" r="10702" b="1014"/>
          <a:stretch>
            <a:fillRect/>
          </a:stretch>
        </p:blipFill>
        <p:spPr>
          <a:xfrm>
            <a:off x="-681775" y="3236789"/>
            <a:ext cx="7135972" cy="10428895"/>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4651" y="2"/>
                </a:moveTo>
                <a:lnTo>
                  <a:pt x="21600" y="4"/>
                </a:lnTo>
                <a:lnTo>
                  <a:pt x="21600" y="4"/>
                </a:lnTo>
                <a:cubicBezTo>
                  <a:pt x="21468" y="64"/>
                  <a:pt x="21453" y="174"/>
                  <a:pt x="21480" y="698"/>
                </a:cubicBezTo>
                <a:cubicBezTo>
                  <a:pt x="21522" y="1538"/>
                  <a:pt x="21520" y="2519"/>
                  <a:pt x="21473" y="3533"/>
                </a:cubicBezTo>
                <a:cubicBezTo>
                  <a:pt x="21452" y="3986"/>
                  <a:pt x="21474" y="4408"/>
                  <a:pt x="21523" y="4472"/>
                </a:cubicBezTo>
                <a:cubicBezTo>
                  <a:pt x="21575" y="4540"/>
                  <a:pt x="21575" y="4604"/>
                  <a:pt x="21523" y="4626"/>
                </a:cubicBezTo>
                <a:cubicBezTo>
                  <a:pt x="21473" y="4647"/>
                  <a:pt x="21432" y="5274"/>
                  <a:pt x="21431" y="6020"/>
                </a:cubicBezTo>
                <a:lnTo>
                  <a:pt x="21428" y="7376"/>
                </a:lnTo>
                <a:lnTo>
                  <a:pt x="21044" y="7410"/>
                </a:lnTo>
                <a:cubicBezTo>
                  <a:pt x="20553" y="7454"/>
                  <a:pt x="20547" y="7575"/>
                  <a:pt x="21036" y="7603"/>
                </a:cubicBezTo>
                <a:cubicBezTo>
                  <a:pt x="21242" y="7615"/>
                  <a:pt x="21413" y="7645"/>
                  <a:pt x="21415" y="7671"/>
                </a:cubicBezTo>
                <a:cubicBezTo>
                  <a:pt x="21445" y="8003"/>
                  <a:pt x="21533" y="10362"/>
                  <a:pt x="21520" y="10464"/>
                </a:cubicBezTo>
                <a:cubicBezTo>
                  <a:pt x="21484" y="10752"/>
                  <a:pt x="21481" y="12616"/>
                  <a:pt x="21517" y="13140"/>
                </a:cubicBezTo>
                <a:cubicBezTo>
                  <a:pt x="21537" y="13442"/>
                  <a:pt x="21526" y="13720"/>
                  <a:pt x="21492" y="13758"/>
                </a:cubicBezTo>
                <a:cubicBezTo>
                  <a:pt x="21459" y="13796"/>
                  <a:pt x="21441" y="14141"/>
                  <a:pt x="21453" y="14527"/>
                </a:cubicBezTo>
                <a:lnTo>
                  <a:pt x="21476" y="15227"/>
                </a:lnTo>
                <a:lnTo>
                  <a:pt x="20968" y="15247"/>
                </a:lnTo>
                <a:cubicBezTo>
                  <a:pt x="20327" y="15273"/>
                  <a:pt x="20304" y="15398"/>
                  <a:pt x="20936" y="15426"/>
                </a:cubicBezTo>
                <a:cubicBezTo>
                  <a:pt x="21197" y="15437"/>
                  <a:pt x="21412" y="15453"/>
                  <a:pt x="21413" y="15460"/>
                </a:cubicBezTo>
                <a:cubicBezTo>
                  <a:pt x="21507" y="16177"/>
                  <a:pt x="21511" y="16417"/>
                  <a:pt x="21431" y="16655"/>
                </a:cubicBezTo>
                <a:cubicBezTo>
                  <a:pt x="21355" y="16882"/>
                  <a:pt x="21364" y="16962"/>
                  <a:pt x="21474" y="17024"/>
                </a:cubicBezTo>
                <a:cubicBezTo>
                  <a:pt x="21579" y="17084"/>
                  <a:pt x="21598" y="17207"/>
                  <a:pt x="21552" y="17524"/>
                </a:cubicBezTo>
                <a:cubicBezTo>
                  <a:pt x="21481" y="18006"/>
                  <a:pt x="21441" y="21432"/>
                  <a:pt x="21503" y="21581"/>
                </a:cubicBezTo>
                <a:lnTo>
                  <a:pt x="14675" y="21581"/>
                </a:lnTo>
                <a:cubicBezTo>
                  <a:pt x="9582" y="21581"/>
                  <a:pt x="5374" y="21587"/>
                  <a:pt x="5322" y="21593"/>
                </a:cubicBezTo>
                <a:cubicBezTo>
                  <a:pt x="5271" y="21600"/>
                  <a:pt x="4052" y="21600"/>
                  <a:pt x="2614" y="21593"/>
                </a:cubicBezTo>
                <a:lnTo>
                  <a:pt x="1787" y="21589"/>
                </a:lnTo>
                <a:lnTo>
                  <a:pt x="2242" y="21581"/>
                </a:lnTo>
                <a:lnTo>
                  <a:pt x="2258" y="19351"/>
                </a:lnTo>
                <a:cubicBezTo>
                  <a:pt x="2267" y="18124"/>
                  <a:pt x="2275" y="16325"/>
                  <a:pt x="2277" y="15353"/>
                </a:cubicBezTo>
                <a:cubicBezTo>
                  <a:pt x="2278" y="14381"/>
                  <a:pt x="2280" y="13439"/>
                  <a:pt x="2281" y="13260"/>
                </a:cubicBezTo>
                <a:cubicBezTo>
                  <a:pt x="2282" y="13081"/>
                  <a:pt x="2279" y="12425"/>
                  <a:pt x="2274" y="11802"/>
                </a:cubicBezTo>
                <a:cubicBezTo>
                  <a:pt x="2254" y="9421"/>
                  <a:pt x="2305" y="7648"/>
                  <a:pt x="2395" y="7587"/>
                </a:cubicBezTo>
                <a:cubicBezTo>
                  <a:pt x="2452" y="7548"/>
                  <a:pt x="2451" y="7493"/>
                  <a:pt x="2392" y="7444"/>
                </a:cubicBezTo>
                <a:cubicBezTo>
                  <a:pt x="2335" y="7397"/>
                  <a:pt x="2286" y="5877"/>
                  <a:pt x="2269" y="3665"/>
                </a:cubicBezTo>
                <a:lnTo>
                  <a:pt x="2242" y="3"/>
                </a:lnTo>
                <a:cubicBezTo>
                  <a:pt x="3343" y="2"/>
                  <a:pt x="4459" y="1"/>
                  <a:pt x="4773" y="0"/>
                </a:cubicBezTo>
                <a:cubicBezTo>
                  <a:pt x="5101" y="0"/>
                  <a:pt x="9546" y="1"/>
                  <a:pt x="14651" y="2"/>
                </a:cubicBezTo>
                <a:close/>
                <a:moveTo>
                  <a:pt x="0" y="71"/>
                </a:moveTo>
                <a:lnTo>
                  <a:pt x="0" y="5"/>
                </a:lnTo>
                <a:lnTo>
                  <a:pt x="31" y="5"/>
                </a:lnTo>
                <a:cubicBezTo>
                  <a:pt x="20" y="13"/>
                  <a:pt x="9" y="34"/>
                  <a:pt x="0" y="71"/>
                </a:cubicBezTo>
                <a:close/>
              </a:path>
            </a:pathLst>
          </a:custGeom>
          <a:ln w="12700">
            <a:miter lim="400000"/>
          </a:ln>
        </p:spPr>
      </p:pic>
      <p:sp>
        <p:nvSpPr>
          <p:cNvPr id="365"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66"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67" name="Why Reject The Apocrypha:…"/>
          <p:cNvSpPr txBox="1"/>
          <p:nvPr/>
        </p:nvSpPr>
        <p:spPr>
          <a:xfrm>
            <a:off x="6632880" y="3400085"/>
            <a:ext cx="17376664" cy="977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400"/>
              </a:spcBef>
              <a:buSzPct val="80000"/>
              <a:buBlip>
                <a:blip r:embed="rId4"/>
              </a:buBlip>
              <a:defRPr b="1" sz="6800">
                <a:solidFill>
                  <a:srgbClr val="000000"/>
                </a:solidFill>
                <a:latin typeface="Helvetica"/>
                <a:ea typeface="Helvetica"/>
                <a:cs typeface="Helvetica"/>
                <a:sym typeface="Helvetica"/>
              </a:defRPr>
            </a:pPr>
            <a:r>
              <a:t>Why Reject The Apocrypha: </a:t>
            </a:r>
          </a:p>
          <a:p>
            <a:pPr marL="1701800" indent="-1143000" defTabSz="457200">
              <a:lnSpc>
                <a:spcPct val="100000"/>
              </a:lnSpc>
              <a:spcBef>
                <a:spcPts val="2400"/>
              </a:spcBef>
              <a:buSzPct val="80000"/>
              <a:buBlip>
                <a:blip r:embed="rId5"/>
              </a:buBlip>
              <a:defRPr sz="6300">
                <a:solidFill>
                  <a:srgbClr val="000000"/>
                </a:solidFill>
                <a:latin typeface="Helvetica"/>
                <a:ea typeface="Helvetica"/>
                <a:cs typeface="Helvetica"/>
                <a:sym typeface="Helvetica"/>
              </a:defRPr>
            </a:pPr>
            <a:r>
              <a:t>Never sanctioned or quoted by Jesus, the apostles, nor any NT writer. </a:t>
            </a:r>
          </a:p>
          <a:p>
            <a:pPr marL="1701800" indent="-1143000" defTabSz="457200">
              <a:lnSpc>
                <a:spcPct val="100000"/>
              </a:lnSpc>
              <a:spcBef>
                <a:spcPts val="2400"/>
              </a:spcBef>
              <a:buSzPct val="80000"/>
              <a:buBlip>
                <a:blip r:embed="rId5"/>
              </a:buBlip>
              <a:defRPr sz="6300">
                <a:solidFill>
                  <a:srgbClr val="000000"/>
                </a:solidFill>
                <a:latin typeface="Helvetica"/>
                <a:ea typeface="Helvetica"/>
                <a:cs typeface="Helvetica"/>
                <a:sym typeface="Helvetica"/>
              </a:defRPr>
            </a:pPr>
            <a:r>
              <a:t>Never part of the Hebrew canon; They were not in the collection Josephus treated as uniquely authoritative, nor in the rabbinic Tanakh. “The Jews were entrusted with the oracles of God” (Romans 3:2). </a:t>
            </a:r>
          </a:p>
          <a:p>
            <a:pPr marL="1701800" indent="-1143000" defTabSz="457200">
              <a:lnSpc>
                <a:spcPct val="100000"/>
              </a:lnSpc>
              <a:spcBef>
                <a:spcPts val="2400"/>
              </a:spcBef>
              <a:buSzPct val="80000"/>
              <a:buBlip>
                <a:blip r:embed="rId5"/>
              </a:buBlip>
              <a:defRPr sz="6300">
                <a:solidFill>
                  <a:srgbClr val="000000"/>
                </a:solidFill>
                <a:latin typeface="Helvetica"/>
                <a:ea typeface="Helvetica"/>
                <a:cs typeface="Helvetica"/>
                <a:sym typeface="Helvetica"/>
              </a:defRPr>
            </a:pPr>
            <a:r>
              <a:t>Recognized as works of men, not God.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67">
                                            <p:txEl>
                                              <p:pRg st="1" end="1"/>
                                            </p:txEl>
                                          </p:spTgt>
                                        </p:tgtEl>
                                        <p:attrNameLst>
                                          <p:attrName>style.visibility</p:attrName>
                                        </p:attrNameLst>
                                      </p:cBhvr>
                                      <p:to>
                                        <p:strVal val="visible"/>
                                      </p:to>
                                    </p:set>
                                    <p:animEffect filter="wipe(left)" transition="in">
                                      <p:cBhvr>
                                        <p:cTn id="7" dur="1500"/>
                                        <p:tgtEl>
                                          <p:spTgt spid="3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67">
                                            <p:txEl>
                                              <p:pRg st="2" end="2"/>
                                            </p:txEl>
                                          </p:spTgt>
                                        </p:tgtEl>
                                        <p:attrNameLst>
                                          <p:attrName>style.visibility</p:attrName>
                                        </p:attrNameLst>
                                      </p:cBhvr>
                                      <p:to>
                                        <p:strVal val="visible"/>
                                      </p:to>
                                    </p:set>
                                    <p:animEffect filter="wipe(left)" transition="in">
                                      <p:cBhvr>
                                        <p:cTn id="12" dur="1500"/>
                                        <p:tgtEl>
                                          <p:spTgt spid="3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67">
                                            <p:txEl>
                                              <p:pRg st="3" end="3"/>
                                            </p:txEl>
                                          </p:spTgt>
                                        </p:tgtEl>
                                        <p:attrNameLst>
                                          <p:attrName>style.visibility</p:attrName>
                                        </p:attrNameLst>
                                      </p:cBhvr>
                                      <p:to>
                                        <p:strVal val="visible"/>
                                      </p:to>
                                    </p:set>
                                    <p:animEffect filter="wipe(left)" transition="in">
                                      <p:cBhvr>
                                        <p:cTn id="17" dur="1500"/>
                                        <p:tgtEl>
                                          <p:spTgt spid="367">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67"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9" name="Image" descr="Image"/>
          <p:cNvPicPr>
            <a:picLocks noChangeAspect="1"/>
          </p:cNvPicPr>
          <p:nvPr/>
        </p:nvPicPr>
        <p:blipFill>
          <a:blip r:embed="rId2">
            <a:extLst/>
          </a:blip>
          <a:srcRect l="862" t="632" r="10702" b="1014"/>
          <a:stretch>
            <a:fillRect/>
          </a:stretch>
        </p:blipFill>
        <p:spPr>
          <a:xfrm>
            <a:off x="-681775" y="3236789"/>
            <a:ext cx="7135972" cy="10428895"/>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4651" y="2"/>
                </a:moveTo>
                <a:lnTo>
                  <a:pt x="21600" y="4"/>
                </a:lnTo>
                <a:lnTo>
                  <a:pt x="21600" y="4"/>
                </a:lnTo>
                <a:cubicBezTo>
                  <a:pt x="21468" y="64"/>
                  <a:pt x="21453" y="174"/>
                  <a:pt x="21480" y="698"/>
                </a:cubicBezTo>
                <a:cubicBezTo>
                  <a:pt x="21522" y="1538"/>
                  <a:pt x="21520" y="2519"/>
                  <a:pt x="21473" y="3533"/>
                </a:cubicBezTo>
                <a:cubicBezTo>
                  <a:pt x="21452" y="3986"/>
                  <a:pt x="21474" y="4408"/>
                  <a:pt x="21523" y="4472"/>
                </a:cubicBezTo>
                <a:cubicBezTo>
                  <a:pt x="21575" y="4540"/>
                  <a:pt x="21575" y="4604"/>
                  <a:pt x="21523" y="4626"/>
                </a:cubicBezTo>
                <a:cubicBezTo>
                  <a:pt x="21473" y="4647"/>
                  <a:pt x="21432" y="5274"/>
                  <a:pt x="21431" y="6020"/>
                </a:cubicBezTo>
                <a:lnTo>
                  <a:pt x="21428" y="7376"/>
                </a:lnTo>
                <a:lnTo>
                  <a:pt x="21044" y="7410"/>
                </a:lnTo>
                <a:cubicBezTo>
                  <a:pt x="20553" y="7454"/>
                  <a:pt x="20547" y="7575"/>
                  <a:pt x="21036" y="7603"/>
                </a:cubicBezTo>
                <a:cubicBezTo>
                  <a:pt x="21242" y="7615"/>
                  <a:pt x="21413" y="7645"/>
                  <a:pt x="21415" y="7671"/>
                </a:cubicBezTo>
                <a:cubicBezTo>
                  <a:pt x="21445" y="8003"/>
                  <a:pt x="21533" y="10362"/>
                  <a:pt x="21520" y="10464"/>
                </a:cubicBezTo>
                <a:cubicBezTo>
                  <a:pt x="21484" y="10752"/>
                  <a:pt x="21481" y="12616"/>
                  <a:pt x="21517" y="13140"/>
                </a:cubicBezTo>
                <a:cubicBezTo>
                  <a:pt x="21537" y="13442"/>
                  <a:pt x="21526" y="13720"/>
                  <a:pt x="21492" y="13758"/>
                </a:cubicBezTo>
                <a:cubicBezTo>
                  <a:pt x="21459" y="13796"/>
                  <a:pt x="21441" y="14141"/>
                  <a:pt x="21453" y="14527"/>
                </a:cubicBezTo>
                <a:lnTo>
                  <a:pt x="21476" y="15227"/>
                </a:lnTo>
                <a:lnTo>
                  <a:pt x="20968" y="15247"/>
                </a:lnTo>
                <a:cubicBezTo>
                  <a:pt x="20327" y="15273"/>
                  <a:pt x="20304" y="15398"/>
                  <a:pt x="20936" y="15426"/>
                </a:cubicBezTo>
                <a:cubicBezTo>
                  <a:pt x="21197" y="15437"/>
                  <a:pt x="21412" y="15453"/>
                  <a:pt x="21413" y="15460"/>
                </a:cubicBezTo>
                <a:cubicBezTo>
                  <a:pt x="21507" y="16177"/>
                  <a:pt x="21511" y="16417"/>
                  <a:pt x="21431" y="16655"/>
                </a:cubicBezTo>
                <a:cubicBezTo>
                  <a:pt x="21355" y="16882"/>
                  <a:pt x="21364" y="16962"/>
                  <a:pt x="21474" y="17024"/>
                </a:cubicBezTo>
                <a:cubicBezTo>
                  <a:pt x="21579" y="17084"/>
                  <a:pt x="21598" y="17207"/>
                  <a:pt x="21552" y="17524"/>
                </a:cubicBezTo>
                <a:cubicBezTo>
                  <a:pt x="21481" y="18006"/>
                  <a:pt x="21441" y="21432"/>
                  <a:pt x="21503" y="21581"/>
                </a:cubicBezTo>
                <a:lnTo>
                  <a:pt x="14675" y="21581"/>
                </a:lnTo>
                <a:cubicBezTo>
                  <a:pt x="9582" y="21581"/>
                  <a:pt x="5374" y="21587"/>
                  <a:pt x="5322" y="21593"/>
                </a:cubicBezTo>
                <a:cubicBezTo>
                  <a:pt x="5271" y="21600"/>
                  <a:pt x="4052" y="21600"/>
                  <a:pt x="2614" y="21593"/>
                </a:cubicBezTo>
                <a:lnTo>
                  <a:pt x="1787" y="21589"/>
                </a:lnTo>
                <a:lnTo>
                  <a:pt x="2242" y="21581"/>
                </a:lnTo>
                <a:lnTo>
                  <a:pt x="2258" y="19351"/>
                </a:lnTo>
                <a:cubicBezTo>
                  <a:pt x="2267" y="18124"/>
                  <a:pt x="2275" y="16325"/>
                  <a:pt x="2277" y="15353"/>
                </a:cubicBezTo>
                <a:cubicBezTo>
                  <a:pt x="2278" y="14381"/>
                  <a:pt x="2280" y="13439"/>
                  <a:pt x="2281" y="13260"/>
                </a:cubicBezTo>
                <a:cubicBezTo>
                  <a:pt x="2282" y="13081"/>
                  <a:pt x="2279" y="12425"/>
                  <a:pt x="2274" y="11802"/>
                </a:cubicBezTo>
                <a:cubicBezTo>
                  <a:pt x="2254" y="9421"/>
                  <a:pt x="2305" y="7648"/>
                  <a:pt x="2395" y="7587"/>
                </a:cubicBezTo>
                <a:cubicBezTo>
                  <a:pt x="2452" y="7548"/>
                  <a:pt x="2451" y="7493"/>
                  <a:pt x="2392" y="7444"/>
                </a:cubicBezTo>
                <a:cubicBezTo>
                  <a:pt x="2335" y="7397"/>
                  <a:pt x="2286" y="5877"/>
                  <a:pt x="2269" y="3665"/>
                </a:cubicBezTo>
                <a:lnTo>
                  <a:pt x="2242" y="3"/>
                </a:lnTo>
                <a:cubicBezTo>
                  <a:pt x="3343" y="2"/>
                  <a:pt x="4459" y="1"/>
                  <a:pt x="4773" y="0"/>
                </a:cubicBezTo>
                <a:cubicBezTo>
                  <a:pt x="5101" y="0"/>
                  <a:pt x="9546" y="1"/>
                  <a:pt x="14651" y="2"/>
                </a:cubicBezTo>
                <a:close/>
                <a:moveTo>
                  <a:pt x="0" y="71"/>
                </a:moveTo>
                <a:lnTo>
                  <a:pt x="0" y="5"/>
                </a:lnTo>
                <a:lnTo>
                  <a:pt x="31" y="5"/>
                </a:lnTo>
                <a:cubicBezTo>
                  <a:pt x="20" y="13"/>
                  <a:pt x="9" y="34"/>
                  <a:pt x="0" y="71"/>
                </a:cubicBezTo>
                <a:close/>
              </a:path>
            </a:pathLst>
          </a:custGeom>
          <a:ln w="12700">
            <a:miter lim="400000"/>
          </a:ln>
        </p:spPr>
      </p:pic>
      <p:sp>
        <p:nvSpPr>
          <p:cNvPr id="370"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71"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72" name="Why Reject The Apocrypha:…"/>
          <p:cNvSpPr txBox="1"/>
          <p:nvPr/>
        </p:nvSpPr>
        <p:spPr>
          <a:xfrm>
            <a:off x="6632880" y="3400085"/>
            <a:ext cx="17376664" cy="1016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500"/>
              </a:spcBef>
              <a:buSzPct val="80000"/>
              <a:buBlip>
                <a:blip r:embed="rId4"/>
              </a:buBlip>
              <a:defRPr b="1" sz="6800">
                <a:solidFill>
                  <a:srgbClr val="000000"/>
                </a:solidFill>
                <a:latin typeface="Helvetica"/>
                <a:ea typeface="Helvetica"/>
                <a:cs typeface="Helvetica"/>
                <a:sym typeface="Helvetica"/>
              </a:defRPr>
            </a:pPr>
            <a:r>
              <a:t>Why Reject The Apocrypha:  </a:t>
            </a:r>
          </a:p>
          <a:p>
            <a:pPr marL="1701800" indent="-1143000" defTabSz="457200">
              <a:lnSpc>
                <a:spcPct val="100000"/>
              </a:lnSpc>
              <a:spcBef>
                <a:spcPts val="1500"/>
              </a:spcBef>
              <a:buSzPct val="80000"/>
              <a:buBlip>
                <a:blip r:embed="rId5"/>
              </a:buBlip>
              <a:defRPr sz="6000">
                <a:solidFill>
                  <a:srgbClr val="000000"/>
                </a:solidFill>
                <a:latin typeface="Helvetica"/>
                <a:ea typeface="Helvetica"/>
                <a:cs typeface="Helvetica"/>
                <a:sym typeface="Helvetica"/>
              </a:defRPr>
            </a:pPr>
            <a:r>
              <a:t>Rejected by the early “church fathers.” </a:t>
            </a:r>
          </a:p>
          <a:p>
            <a:pPr marL="1701800" indent="-1143000" defTabSz="457200">
              <a:lnSpc>
                <a:spcPct val="100000"/>
              </a:lnSpc>
              <a:spcBef>
                <a:spcPts val="1500"/>
              </a:spcBef>
              <a:buSzPct val="80000"/>
              <a:buBlip>
                <a:blip r:embed="rId5"/>
              </a:buBlip>
              <a:defRPr sz="6000">
                <a:solidFill>
                  <a:srgbClr val="000000"/>
                </a:solidFill>
                <a:latin typeface="Helvetica"/>
                <a:ea typeface="Helvetica"/>
                <a:cs typeface="Helvetica"/>
                <a:sym typeface="Helvetica"/>
              </a:defRPr>
            </a:pPr>
            <a:r>
              <a:t>It wasn’t until the fourth century A.D. that the apocryphal books were placed alongside canonical books as books helpful to read, (397), but not considered equal to Scripture.  </a:t>
            </a:r>
          </a:p>
          <a:p>
            <a:pPr marL="1701800" indent="-1143000" defTabSz="457200">
              <a:lnSpc>
                <a:spcPct val="100000"/>
              </a:lnSpc>
              <a:spcBef>
                <a:spcPts val="1500"/>
              </a:spcBef>
              <a:buSzPct val="80000"/>
              <a:buBlip>
                <a:blip r:embed="rId5"/>
              </a:buBlip>
              <a:defRPr sz="6000">
                <a:solidFill>
                  <a:srgbClr val="000000"/>
                </a:solidFill>
                <a:latin typeface="Helvetica"/>
                <a:ea typeface="Helvetica"/>
                <a:cs typeface="Helvetica"/>
                <a:sym typeface="Helvetica"/>
              </a:defRPr>
            </a:pPr>
            <a:r>
              <a:t>The Roman Catholic church elevated them to canonicity during the Council of Trent (1546). </a:t>
            </a:r>
          </a:p>
          <a:p>
            <a:pPr marL="1701800" indent="-1143000" defTabSz="457200">
              <a:lnSpc>
                <a:spcPct val="100000"/>
              </a:lnSpc>
              <a:spcBef>
                <a:spcPts val="3000"/>
              </a:spcBef>
              <a:buSzPct val="80000"/>
              <a:buBlip>
                <a:blip r:embed="rId5"/>
              </a:buBlip>
              <a:defRPr sz="6100">
                <a:solidFill>
                  <a:srgbClr val="000000"/>
                </a:solidFill>
                <a:latin typeface="Helvetica"/>
                <a:ea typeface="Helvetica"/>
                <a:cs typeface="Helvetica"/>
                <a:sym typeface="Helvetica"/>
              </a:defRPr>
            </a:pPr>
            <a:r>
              <a:t>They contain historical inaccuracies and teachings inconsistent with God’s word.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72">
                                            <p:txEl>
                                              <p:pRg st="2" end="2"/>
                                            </p:txEl>
                                          </p:spTgt>
                                        </p:tgtEl>
                                        <p:attrNameLst>
                                          <p:attrName>style.visibility</p:attrName>
                                        </p:attrNameLst>
                                      </p:cBhvr>
                                      <p:to>
                                        <p:strVal val="visible"/>
                                      </p:to>
                                    </p:set>
                                    <p:animEffect filter="wipe(left)" transition="in">
                                      <p:cBhvr>
                                        <p:cTn id="7" dur="1500"/>
                                        <p:tgtEl>
                                          <p:spTgt spid="37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72">
                                            <p:txEl>
                                              <p:pRg st="3" end="3"/>
                                            </p:txEl>
                                          </p:spTgt>
                                        </p:tgtEl>
                                        <p:attrNameLst>
                                          <p:attrName>style.visibility</p:attrName>
                                        </p:attrNameLst>
                                      </p:cBhvr>
                                      <p:to>
                                        <p:strVal val="visible"/>
                                      </p:to>
                                    </p:set>
                                    <p:animEffect filter="wipe(left)" transition="in">
                                      <p:cBhvr>
                                        <p:cTn id="12" dur="1500"/>
                                        <p:tgtEl>
                                          <p:spTgt spid="37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72">
                                            <p:txEl>
                                              <p:pRg st="4" end="4"/>
                                            </p:txEl>
                                          </p:spTgt>
                                        </p:tgtEl>
                                        <p:attrNameLst>
                                          <p:attrName>style.visibility</p:attrName>
                                        </p:attrNameLst>
                                      </p:cBhvr>
                                      <p:to>
                                        <p:strVal val="visible"/>
                                      </p:to>
                                    </p:set>
                                    <p:animEffect filter="wipe(left)" transition="in">
                                      <p:cBhvr>
                                        <p:cTn id="17" dur="1500"/>
                                        <p:tgtEl>
                                          <p:spTgt spid="372">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72"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4" name="Image" descr="Image"/>
          <p:cNvPicPr>
            <a:picLocks noChangeAspect="1"/>
          </p:cNvPicPr>
          <p:nvPr/>
        </p:nvPicPr>
        <p:blipFill>
          <a:blip r:embed="rId2">
            <a:extLst/>
          </a:blip>
          <a:srcRect l="862" t="632" r="10702" b="1014"/>
          <a:stretch>
            <a:fillRect/>
          </a:stretch>
        </p:blipFill>
        <p:spPr>
          <a:xfrm>
            <a:off x="-681775" y="3236789"/>
            <a:ext cx="7135972" cy="10428895"/>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4651" y="2"/>
                </a:moveTo>
                <a:lnTo>
                  <a:pt x="21600" y="4"/>
                </a:lnTo>
                <a:lnTo>
                  <a:pt x="21600" y="4"/>
                </a:lnTo>
                <a:cubicBezTo>
                  <a:pt x="21468" y="64"/>
                  <a:pt x="21453" y="174"/>
                  <a:pt x="21480" y="698"/>
                </a:cubicBezTo>
                <a:cubicBezTo>
                  <a:pt x="21522" y="1538"/>
                  <a:pt x="21520" y="2519"/>
                  <a:pt x="21473" y="3533"/>
                </a:cubicBezTo>
                <a:cubicBezTo>
                  <a:pt x="21452" y="3986"/>
                  <a:pt x="21474" y="4408"/>
                  <a:pt x="21523" y="4472"/>
                </a:cubicBezTo>
                <a:cubicBezTo>
                  <a:pt x="21575" y="4540"/>
                  <a:pt x="21575" y="4604"/>
                  <a:pt x="21523" y="4626"/>
                </a:cubicBezTo>
                <a:cubicBezTo>
                  <a:pt x="21473" y="4647"/>
                  <a:pt x="21432" y="5274"/>
                  <a:pt x="21431" y="6020"/>
                </a:cubicBezTo>
                <a:lnTo>
                  <a:pt x="21428" y="7376"/>
                </a:lnTo>
                <a:lnTo>
                  <a:pt x="21044" y="7410"/>
                </a:lnTo>
                <a:cubicBezTo>
                  <a:pt x="20553" y="7454"/>
                  <a:pt x="20547" y="7575"/>
                  <a:pt x="21036" y="7603"/>
                </a:cubicBezTo>
                <a:cubicBezTo>
                  <a:pt x="21242" y="7615"/>
                  <a:pt x="21413" y="7645"/>
                  <a:pt x="21415" y="7671"/>
                </a:cubicBezTo>
                <a:cubicBezTo>
                  <a:pt x="21445" y="8003"/>
                  <a:pt x="21533" y="10362"/>
                  <a:pt x="21520" y="10464"/>
                </a:cubicBezTo>
                <a:cubicBezTo>
                  <a:pt x="21484" y="10752"/>
                  <a:pt x="21481" y="12616"/>
                  <a:pt x="21517" y="13140"/>
                </a:cubicBezTo>
                <a:cubicBezTo>
                  <a:pt x="21537" y="13442"/>
                  <a:pt x="21526" y="13720"/>
                  <a:pt x="21492" y="13758"/>
                </a:cubicBezTo>
                <a:cubicBezTo>
                  <a:pt x="21459" y="13796"/>
                  <a:pt x="21441" y="14141"/>
                  <a:pt x="21453" y="14527"/>
                </a:cubicBezTo>
                <a:lnTo>
                  <a:pt x="21476" y="15227"/>
                </a:lnTo>
                <a:lnTo>
                  <a:pt x="20968" y="15247"/>
                </a:lnTo>
                <a:cubicBezTo>
                  <a:pt x="20327" y="15273"/>
                  <a:pt x="20304" y="15398"/>
                  <a:pt x="20936" y="15426"/>
                </a:cubicBezTo>
                <a:cubicBezTo>
                  <a:pt x="21197" y="15437"/>
                  <a:pt x="21412" y="15453"/>
                  <a:pt x="21413" y="15460"/>
                </a:cubicBezTo>
                <a:cubicBezTo>
                  <a:pt x="21507" y="16177"/>
                  <a:pt x="21511" y="16417"/>
                  <a:pt x="21431" y="16655"/>
                </a:cubicBezTo>
                <a:cubicBezTo>
                  <a:pt x="21355" y="16882"/>
                  <a:pt x="21364" y="16962"/>
                  <a:pt x="21474" y="17024"/>
                </a:cubicBezTo>
                <a:cubicBezTo>
                  <a:pt x="21579" y="17084"/>
                  <a:pt x="21598" y="17207"/>
                  <a:pt x="21552" y="17524"/>
                </a:cubicBezTo>
                <a:cubicBezTo>
                  <a:pt x="21481" y="18006"/>
                  <a:pt x="21441" y="21432"/>
                  <a:pt x="21503" y="21581"/>
                </a:cubicBezTo>
                <a:lnTo>
                  <a:pt x="14675" y="21581"/>
                </a:lnTo>
                <a:cubicBezTo>
                  <a:pt x="9582" y="21581"/>
                  <a:pt x="5374" y="21587"/>
                  <a:pt x="5322" y="21593"/>
                </a:cubicBezTo>
                <a:cubicBezTo>
                  <a:pt x="5271" y="21600"/>
                  <a:pt x="4052" y="21600"/>
                  <a:pt x="2614" y="21593"/>
                </a:cubicBezTo>
                <a:lnTo>
                  <a:pt x="1787" y="21589"/>
                </a:lnTo>
                <a:lnTo>
                  <a:pt x="2242" y="21581"/>
                </a:lnTo>
                <a:lnTo>
                  <a:pt x="2258" y="19351"/>
                </a:lnTo>
                <a:cubicBezTo>
                  <a:pt x="2267" y="18124"/>
                  <a:pt x="2275" y="16325"/>
                  <a:pt x="2277" y="15353"/>
                </a:cubicBezTo>
                <a:cubicBezTo>
                  <a:pt x="2278" y="14381"/>
                  <a:pt x="2280" y="13439"/>
                  <a:pt x="2281" y="13260"/>
                </a:cubicBezTo>
                <a:cubicBezTo>
                  <a:pt x="2282" y="13081"/>
                  <a:pt x="2279" y="12425"/>
                  <a:pt x="2274" y="11802"/>
                </a:cubicBezTo>
                <a:cubicBezTo>
                  <a:pt x="2254" y="9421"/>
                  <a:pt x="2305" y="7648"/>
                  <a:pt x="2395" y="7587"/>
                </a:cubicBezTo>
                <a:cubicBezTo>
                  <a:pt x="2452" y="7548"/>
                  <a:pt x="2451" y="7493"/>
                  <a:pt x="2392" y="7444"/>
                </a:cubicBezTo>
                <a:cubicBezTo>
                  <a:pt x="2335" y="7397"/>
                  <a:pt x="2286" y="5877"/>
                  <a:pt x="2269" y="3665"/>
                </a:cubicBezTo>
                <a:lnTo>
                  <a:pt x="2242" y="3"/>
                </a:lnTo>
                <a:cubicBezTo>
                  <a:pt x="3343" y="2"/>
                  <a:pt x="4459" y="1"/>
                  <a:pt x="4773" y="0"/>
                </a:cubicBezTo>
                <a:cubicBezTo>
                  <a:pt x="5101" y="0"/>
                  <a:pt x="9546" y="1"/>
                  <a:pt x="14651" y="2"/>
                </a:cubicBezTo>
                <a:close/>
                <a:moveTo>
                  <a:pt x="0" y="71"/>
                </a:moveTo>
                <a:lnTo>
                  <a:pt x="0" y="5"/>
                </a:lnTo>
                <a:lnTo>
                  <a:pt x="31" y="5"/>
                </a:lnTo>
                <a:cubicBezTo>
                  <a:pt x="20" y="13"/>
                  <a:pt x="9" y="34"/>
                  <a:pt x="0" y="71"/>
                </a:cubicBezTo>
                <a:close/>
              </a:path>
            </a:pathLst>
          </a:custGeom>
          <a:ln w="12700">
            <a:miter lim="400000"/>
          </a:ln>
        </p:spPr>
      </p:pic>
      <p:sp>
        <p:nvSpPr>
          <p:cNvPr id="375"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76"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77" name="Why Reject The Apocrypha:…"/>
          <p:cNvSpPr txBox="1"/>
          <p:nvPr/>
        </p:nvSpPr>
        <p:spPr>
          <a:xfrm>
            <a:off x="6632880" y="3400085"/>
            <a:ext cx="17376664" cy="10248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3000"/>
              </a:spcBef>
              <a:buSzPct val="80000"/>
              <a:buBlip>
                <a:blip r:embed="rId4"/>
              </a:buBlip>
              <a:defRPr b="1" sz="6800">
                <a:solidFill>
                  <a:srgbClr val="000000"/>
                </a:solidFill>
                <a:latin typeface="Helvetica"/>
                <a:ea typeface="Helvetica"/>
                <a:cs typeface="Helvetica"/>
                <a:sym typeface="Helvetica"/>
              </a:defRPr>
            </a:pPr>
            <a:r>
              <a:t>Why Reject The Apocrypha: </a:t>
            </a:r>
          </a:p>
          <a:p>
            <a:pPr marL="1701800" indent="-1143000" defTabSz="457200">
              <a:lnSpc>
                <a:spcPct val="100000"/>
              </a:lnSpc>
              <a:spcBef>
                <a:spcPts val="3000"/>
              </a:spcBef>
              <a:buSzPct val="80000"/>
              <a:buBlip>
                <a:blip r:embed="rId5"/>
              </a:buBlip>
              <a:defRPr sz="6100">
                <a:solidFill>
                  <a:srgbClr val="000000"/>
                </a:solidFill>
                <a:latin typeface="Helvetica"/>
                <a:ea typeface="Helvetica"/>
                <a:cs typeface="Helvetica"/>
                <a:sym typeface="Helvetica"/>
              </a:defRPr>
            </a:pPr>
            <a:r>
              <a:t>Their inclusion provided the Catholic church with texts to support their false doctrines which lacked support in (and contradicted by) the other books.</a:t>
            </a:r>
          </a:p>
          <a:p>
            <a:pPr marL="1701800" indent="-1143000" defTabSz="457200">
              <a:lnSpc>
                <a:spcPct val="100000"/>
              </a:lnSpc>
              <a:spcBef>
                <a:spcPts val="3000"/>
              </a:spcBef>
              <a:buSzPct val="80000"/>
              <a:buBlip>
                <a:blip r:embed="rId5"/>
              </a:buBlip>
              <a:defRPr sz="6100">
                <a:solidFill>
                  <a:srgbClr val="000000"/>
                </a:solidFill>
                <a:latin typeface="Helvetica"/>
                <a:ea typeface="Helvetica"/>
                <a:cs typeface="Helvetica"/>
                <a:sym typeface="Helvetica"/>
              </a:defRPr>
            </a:pPr>
            <a:r>
              <a:t>Realizing all of this, we must do what so many have done (including many Catholics in the past) and reject these extra books as uninspired works of men (cf. Revelation 22:18-19).</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77">
                                            <p:txEl>
                                              <p:pRg st="2" end="2"/>
                                            </p:txEl>
                                          </p:spTgt>
                                        </p:tgtEl>
                                        <p:attrNameLst>
                                          <p:attrName>style.visibility</p:attrName>
                                        </p:attrNameLst>
                                      </p:cBhvr>
                                      <p:to>
                                        <p:strVal val="visible"/>
                                      </p:to>
                                    </p:set>
                                    <p:animEffect filter="wipe(left)" transition="in">
                                      <p:cBhvr>
                                        <p:cTn id="7" dur="1500"/>
                                        <p:tgtEl>
                                          <p:spTgt spid="377">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77"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9" name="Front view of a red motorcycle against a black background" descr="Front view of a red motorcycle against a black background"/>
          <p:cNvPicPr>
            <a:picLocks noChangeAspect="1"/>
          </p:cNvPicPr>
          <p:nvPr>
            <p:ph type="pic" idx="21"/>
          </p:nvPr>
        </p:nvPicPr>
        <p:blipFill>
          <a:blip r:embed="rId2">
            <a:extLst/>
          </a:blip>
          <a:srcRect l="27678" t="0" r="27678" b="0"/>
          <a:stretch>
            <a:fillRect/>
          </a:stretch>
        </p:blipFill>
        <p:spPr>
          <a:prstGeom prst="rect">
            <a:avLst/>
          </a:prstGeom>
        </p:spPr>
      </p:pic>
      <p:sp>
        <p:nvSpPr>
          <p:cNvPr id="380" name="The Criteria For Canonical Books"/>
          <p:cNvSpPr/>
          <p:nvPr/>
        </p:nvSpPr>
        <p:spPr>
          <a:xfrm>
            <a:off x="3282660" y="1419742"/>
            <a:ext cx="17818680" cy="1785939"/>
          </a:xfrm>
          <a:prstGeom prst="roundRect">
            <a:avLst>
              <a:gd name="adj" fmla="val 33115"/>
            </a:avLst>
          </a:prstGeom>
          <a:gradFill>
            <a:gsLst>
              <a:gs pos="0">
                <a:srgbClr val="009051"/>
              </a:gs>
              <a:gs pos="100000">
                <a:srgbClr val="212121"/>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Criteria For Canonical Books</a:t>
            </a:r>
          </a:p>
        </p:txBody>
      </p:sp>
      <p:pic>
        <p:nvPicPr>
          <p:cNvPr id="381"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82" name="Recognition within Israel as sacred Scripture."/>
          <p:cNvSpPr txBox="1"/>
          <p:nvPr/>
        </p:nvSpPr>
        <p:spPr>
          <a:xfrm>
            <a:off x="840589" y="4058939"/>
            <a:ext cx="22702822" cy="1016001"/>
          </a:xfrm>
          <a:prstGeom prst="rect">
            <a:avLst/>
          </a:prstGeom>
          <a:solidFill>
            <a:srgbClr val="000000">
              <a:alpha val="47482"/>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6000">
                <a:solidFill>
                  <a:srgbClr val="FFFFFF"/>
                </a:solidFill>
                <a:latin typeface="Helvetica"/>
                <a:ea typeface="Helvetica"/>
                <a:cs typeface="Helvetica"/>
                <a:sym typeface="Helvetica"/>
              </a:defRPr>
            </a:lvl1pPr>
          </a:lstStyle>
          <a:p>
            <a:pPr/>
            <a:r>
              <a:t>Recognition within Israel as sacred Scripture.</a:t>
            </a:r>
          </a:p>
        </p:txBody>
      </p:sp>
      <p:sp>
        <p:nvSpPr>
          <p:cNvPr id="383" name="OLD TESTAMENT"/>
          <p:cNvSpPr/>
          <p:nvPr/>
        </p:nvSpPr>
        <p:spPr>
          <a:xfrm>
            <a:off x="8117804" y="2937595"/>
            <a:ext cx="8148393" cy="754204"/>
          </a:xfrm>
          <a:prstGeom prst="rect">
            <a:avLst/>
          </a:prstGeom>
          <a:gradFill>
            <a:gsLst>
              <a:gs pos="0">
                <a:srgbClr val="093337"/>
              </a:gs>
              <a:gs pos="100000">
                <a:srgbClr val="068D62"/>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a:lnSpc>
                <a:spcPct val="100000"/>
              </a:lnSpc>
              <a:spcBef>
                <a:spcPts val="0"/>
              </a:spcBef>
              <a:defRPr b="1" sz="5000">
                <a:ln w="38100" cap="flat">
                  <a:solidFill>
                    <a:srgbClr val="000000"/>
                  </a:solidFill>
                  <a:prstDash val="solid"/>
                  <a:miter lim="400000"/>
                </a:ln>
                <a:solidFill>
                  <a:srgbClr val="FFFFFF"/>
                </a:solidFill>
                <a:latin typeface="Gill Sans"/>
                <a:ea typeface="Gill Sans"/>
                <a:cs typeface="Gill Sans"/>
                <a:sym typeface="Gill Sans"/>
              </a:defRPr>
            </a:lvl1pPr>
          </a:lstStyle>
          <a:p>
            <a:pPr/>
            <a:r>
              <a:t>OLD TESTAMENT</a:t>
            </a:r>
          </a:p>
        </p:txBody>
      </p:sp>
      <p:sp>
        <p:nvSpPr>
          <p:cNvPr id="384" name="Origin in the period when prophecy was understood to be active (Josephus’s “succession of prophets”)."/>
          <p:cNvSpPr txBox="1"/>
          <p:nvPr/>
        </p:nvSpPr>
        <p:spPr>
          <a:xfrm>
            <a:off x="840588" y="5300476"/>
            <a:ext cx="22702823" cy="1930401"/>
          </a:xfrm>
          <a:prstGeom prst="rect">
            <a:avLst/>
          </a:prstGeom>
          <a:solidFill>
            <a:srgbClr val="000000">
              <a:alpha val="47482"/>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6000">
                <a:solidFill>
                  <a:srgbClr val="FFFFFF"/>
                </a:solidFill>
                <a:latin typeface="Helvetica"/>
                <a:ea typeface="Helvetica"/>
                <a:cs typeface="Helvetica"/>
                <a:sym typeface="Helvetica"/>
              </a:defRPr>
            </a:lvl1pPr>
          </a:lstStyle>
          <a:p>
            <a:pPr/>
            <a:r>
              <a:t>Origin in the period when prophecy was understood to be active (Josephus’s “succession of prophets”).</a:t>
            </a:r>
          </a:p>
        </p:txBody>
      </p:sp>
      <p:sp>
        <p:nvSpPr>
          <p:cNvPr id="385" name="Acknowledged by Jesus and the apostles as being from God"/>
          <p:cNvSpPr txBox="1"/>
          <p:nvPr/>
        </p:nvSpPr>
        <p:spPr>
          <a:xfrm>
            <a:off x="840589" y="7456415"/>
            <a:ext cx="22702822" cy="1016001"/>
          </a:xfrm>
          <a:prstGeom prst="rect">
            <a:avLst/>
          </a:prstGeom>
          <a:solidFill>
            <a:srgbClr val="000000">
              <a:alpha val="47482"/>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6000">
                <a:solidFill>
                  <a:srgbClr val="FFFFFF"/>
                </a:solidFill>
                <a:latin typeface="Helvetica"/>
                <a:ea typeface="Helvetica"/>
                <a:cs typeface="Helvetica"/>
                <a:sym typeface="Helvetica"/>
              </a:defRPr>
            </a:lvl1pPr>
          </a:lstStyle>
          <a:p>
            <a:pPr/>
            <a:r>
              <a:t>Acknowledged by Jesus and the apostles as being from God </a:t>
            </a:r>
          </a:p>
        </p:txBody>
      </p:sp>
      <p:sp>
        <p:nvSpPr>
          <p:cNvPr id="386" name="Consistency with already recognized Scripture."/>
          <p:cNvSpPr txBox="1"/>
          <p:nvPr/>
        </p:nvSpPr>
        <p:spPr>
          <a:xfrm>
            <a:off x="840588" y="8839555"/>
            <a:ext cx="22702823" cy="1016001"/>
          </a:xfrm>
          <a:prstGeom prst="rect">
            <a:avLst/>
          </a:prstGeom>
          <a:solidFill>
            <a:srgbClr val="000000">
              <a:alpha val="47482"/>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6000">
                <a:solidFill>
                  <a:srgbClr val="FFFFFF"/>
                </a:solidFill>
                <a:latin typeface="Helvetica"/>
                <a:ea typeface="Helvetica"/>
                <a:cs typeface="Helvetica"/>
                <a:sym typeface="Helvetica"/>
              </a:defRPr>
            </a:lvl1pPr>
          </a:lstStyle>
          <a:p>
            <a:pPr/>
            <a:r>
              <a:t>Consistency with already recognized Scripture.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382"/>
                                        </p:tgtEl>
                                        <p:attrNameLst>
                                          <p:attrName>style.visibility</p:attrName>
                                        </p:attrNameLst>
                                      </p:cBhvr>
                                      <p:to>
                                        <p:strVal val="visible"/>
                                      </p:to>
                                    </p:set>
                                    <p:anim calcmode="lin" valueType="num">
                                      <p:cBhvr>
                                        <p:cTn id="7" dur="750" fill="hold"/>
                                        <p:tgtEl>
                                          <p:spTgt spid="382"/>
                                        </p:tgtEl>
                                        <p:attrNameLst>
                                          <p:attrName>ppt_w</p:attrName>
                                        </p:attrNameLst>
                                      </p:cBhvr>
                                      <p:tavLst>
                                        <p:tav tm="0">
                                          <p:val>
                                            <p:fltVal val="0"/>
                                          </p:val>
                                        </p:tav>
                                        <p:tav tm="100000">
                                          <p:val>
                                            <p:strVal val="#ppt_w"/>
                                          </p:val>
                                        </p:tav>
                                      </p:tavLst>
                                    </p:anim>
                                    <p:anim calcmode="lin" valueType="num">
                                      <p:cBhvr>
                                        <p:cTn id="8" dur="750" fill="hold"/>
                                        <p:tgtEl>
                                          <p:spTgt spid="38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384"/>
                                        </p:tgtEl>
                                        <p:attrNameLst>
                                          <p:attrName>style.visibility</p:attrName>
                                        </p:attrNameLst>
                                      </p:cBhvr>
                                      <p:to>
                                        <p:strVal val="visible"/>
                                      </p:to>
                                    </p:set>
                                    <p:anim calcmode="lin" valueType="num">
                                      <p:cBhvr>
                                        <p:cTn id="13" dur="750" fill="hold"/>
                                        <p:tgtEl>
                                          <p:spTgt spid="384"/>
                                        </p:tgtEl>
                                        <p:attrNameLst>
                                          <p:attrName>ppt_w</p:attrName>
                                        </p:attrNameLst>
                                      </p:cBhvr>
                                      <p:tavLst>
                                        <p:tav tm="0">
                                          <p:val>
                                            <p:fltVal val="0"/>
                                          </p:val>
                                        </p:tav>
                                        <p:tav tm="100000">
                                          <p:val>
                                            <p:strVal val="#ppt_w"/>
                                          </p:val>
                                        </p:tav>
                                      </p:tavLst>
                                    </p:anim>
                                    <p:anim calcmode="lin" valueType="num">
                                      <p:cBhvr>
                                        <p:cTn id="14" dur="750" fill="hold"/>
                                        <p:tgtEl>
                                          <p:spTgt spid="38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6" presetID="23" grpId="3" fill="hold">
                                  <p:stCondLst>
                                    <p:cond delay="0"/>
                                  </p:stCondLst>
                                  <p:iterate type="el" backwards="0">
                                    <p:tmAbs val="0"/>
                                  </p:iterate>
                                  <p:childTnLst>
                                    <p:set>
                                      <p:cBhvr>
                                        <p:cTn id="18" fill="hold"/>
                                        <p:tgtEl>
                                          <p:spTgt spid="385"/>
                                        </p:tgtEl>
                                        <p:attrNameLst>
                                          <p:attrName>style.visibility</p:attrName>
                                        </p:attrNameLst>
                                      </p:cBhvr>
                                      <p:to>
                                        <p:strVal val="visible"/>
                                      </p:to>
                                    </p:set>
                                    <p:anim calcmode="lin" valueType="num">
                                      <p:cBhvr>
                                        <p:cTn id="19" dur="750" fill="hold"/>
                                        <p:tgtEl>
                                          <p:spTgt spid="385"/>
                                        </p:tgtEl>
                                        <p:attrNameLst>
                                          <p:attrName>ppt_w</p:attrName>
                                        </p:attrNameLst>
                                      </p:cBhvr>
                                      <p:tavLst>
                                        <p:tav tm="0">
                                          <p:val>
                                            <p:fltVal val="0"/>
                                          </p:val>
                                        </p:tav>
                                        <p:tav tm="100000">
                                          <p:val>
                                            <p:strVal val="#ppt_w"/>
                                          </p:val>
                                        </p:tav>
                                      </p:tavLst>
                                    </p:anim>
                                    <p:anim calcmode="lin" valueType="num">
                                      <p:cBhvr>
                                        <p:cTn id="20" dur="750" fill="hold"/>
                                        <p:tgtEl>
                                          <p:spTgt spid="385"/>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6" presetID="23" grpId="4" fill="hold">
                                  <p:stCondLst>
                                    <p:cond delay="0"/>
                                  </p:stCondLst>
                                  <p:iterate type="el" backwards="0">
                                    <p:tmAbs val="0"/>
                                  </p:iterate>
                                  <p:childTnLst>
                                    <p:set>
                                      <p:cBhvr>
                                        <p:cTn id="24" fill="hold"/>
                                        <p:tgtEl>
                                          <p:spTgt spid="386"/>
                                        </p:tgtEl>
                                        <p:attrNameLst>
                                          <p:attrName>style.visibility</p:attrName>
                                        </p:attrNameLst>
                                      </p:cBhvr>
                                      <p:to>
                                        <p:strVal val="visible"/>
                                      </p:to>
                                    </p:set>
                                    <p:anim calcmode="lin" valueType="num">
                                      <p:cBhvr>
                                        <p:cTn id="25" dur="750" fill="hold"/>
                                        <p:tgtEl>
                                          <p:spTgt spid="386"/>
                                        </p:tgtEl>
                                        <p:attrNameLst>
                                          <p:attrName>ppt_w</p:attrName>
                                        </p:attrNameLst>
                                      </p:cBhvr>
                                      <p:tavLst>
                                        <p:tav tm="0">
                                          <p:val>
                                            <p:fltVal val="0"/>
                                          </p:val>
                                        </p:tav>
                                        <p:tav tm="100000">
                                          <p:val>
                                            <p:strVal val="#ppt_w"/>
                                          </p:val>
                                        </p:tav>
                                      </p:tavLst>
                                    </p:anim>
                                    <p:anim calcmode="lin" valueType="num">
                                      <p:cBhvr>
                                        <p:cTn id="26" dur="750" fill="hold"/>
                                        <p:tgtEl>
                                          <p:spTgt spid="38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4" grpId="2"/>
      <p:bldP build="whole" bldLvl="1" animBg="1" rev="0" advAuto="0" spid="385" grpId="3"/>
      <p:bldP build="whole" bldLvl="1" animBg="1" rev="0" advAuto="0" spid="382" grpId="1"/>
      <p:bldP build="whole" bldLvl="1" animBg="1" rev="0" advAuto="0" spid="386" grpId="4"/>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 name="The Criteria For Canonical Books"/>
          <p:cNvSpPr/>
          <p:nvPr/>
        </p:nvSpPr>
        <p:spPr>
          <a:xfrm>
            <a:off x="3282660" y="1419742"/>
            <a:ext cx="17818680" cy="1785939"/>
          </a:xfrm>
          <a:prstGeom prst="roundRect">
            <a:avLst>
              <a:gd name="adj" fmla="val 33115"/>
            </a:avLst>
          </a:prstGeom>
          <a:gradFill>
            <a:gsLst>
              <a:gs pos="0">
                <a:srgbClr val="009051"/>
              </a:gs>
              <a:gs pos="100000">
                <a:srgbClr val="212121"/>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Criteria For Canonical Books</a:t>
            </a:r>
          </a:p>
        </p:txBody>
      </p:sp>
      <p:pic>
        <p:nvPicPr>
          <p:cNvPr id="389"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90" name="An inspired book should reflect the characteristics of God, (omniscient, omnipotent, omnipresent) in such ways as fulfilled prophecy and accurate statements with regard to geography, astronomy, science, math, psychology, and all areas of knowledge to the"/>
          <p:cNvSpPr txBox="1"/>
          <p:nvPr/>
        </p:nvSpPr>
        <p:spPr>
          <a:xfrm>
            <a:off x="7197848" y="3711235"/>
            <a:ext cx="16968033" cy="9626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3000"/>
              </a:spcBef>
              <a:buSzPct val="80000"/>
              <a:buBlip>
                <a:blip r:embed="rId3"/>
              </a:buBlip>
              <a:defRPr sz="6000">
                <a:solidFill>
                  <a:srgbClr val="000000"/>
                </a:solidFill>
                <a:latin typeface="Helvetica"/>
                <a:ea typeface="Helvetica"/>
                <a:cs typeface="Helvetica"/>
                <a:sym typeface="Helvetica"/>
              </a:defRPr>
            </a:pPr>
            <a:r>
              <a:t>An inspired book should reflect the characteristics of God, (omniscient, omnipotent, omnipresent) in such ways as fulfilled prophecy and accurate statements with regard to geography, astronomy, science, math, psychology, and all areas of knowledge to the extent that it makes reference to these. </a:t>
            </a:r>
          </a:p>
          <a:p>
            <a:pPr marL="1143000" indent="-1143000" defTabSz="457200">
              <a:lnSpc>
                <a:spcPct val="100000"/>
              </a:lnSpc>
              <a:spcBef>
                <a:spcPts val="3000"/>
              </a:spcBef>
              <a:buSzPct val="80000"/>
              <a:buBlip>
                <a:blip r:embed="rId3"/>
              </a:buBlip>
              <a:defRPr sz="6000">
                <a:solidFill>
                  <a:srgbClr val="000000"/>
                </a:solidFill>
                <a:latin typeface="Helvetica"/>
                <a:ea typeface="Helvetica"/>
                <a:cs typeface="Helvetica"/>
                <a:sym typeface="Helvetica"/>
              </a:defRPr>
            </a:pPr>
            <a:r>
              <a:t>If God is the Creator of both the world and man, He could not make an inaccurate statement about them. </a:t>
            </a:r>
          </a:p>
        </p:txBody>
      </p:sp>
      <p:pic>
        <p:nvPicPr>
          <p:cNvPr id="391" name="Image" descr="Image"/>
          <p:cNvPicPr>
            <a:picLocks noChangeAspect="1"/>
          </p:cNvPicPr>
          <p:nvPr/>
        </p:nvPicPr>
        <p:blipFill>
          <a:blip r:embed="rId4">
            <a:extLst/>
          </a:blip>
          <a:stretch>
            <a:fillRect/>
          </a:stretch>
        </p:blipFill>
        <p:spPr>
          <a:xfrm>
            <a:off x="220490" y="3673698"/>
            <a:ext cx="6451612" cy="97016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90">
                                            <p:txEl>
                                              <p:pRg st="1" end="1"/>
                                            </p:txEl>
                                          </p:spTgt>
                                        </p:tgtEl>
                                        <p:attrNameLst>
                                          <p:attrName>style.visibility</p:attrName>
                                        </p:attrNameLst>
                                      </p:cBhvr>
                                      <p:to>
                                        <p:strVal val="visible"/>
                                      </p:to>
                                    </p:set>
                                    <p:animEffect filter="wipe(left)" transition="in">
                                      <p:cBhvr>
                                        <p:cTn id="7" dur="1500"/>
                                        <p:tgtEl>
                                          <p:spTgt spid="39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90"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The Criteria For Canonical Books"/>
          <p:cNvSpPr/>
          <p:nvPr/>
        </p:nvSpPr>
        <p:spPr>
          <a:xfrm>
            <a:off x="3282660" y="1419742"/>
            <a:ext cx="17818680" cy="1785939"/>
          </a:xfrm>
          <a:prstGeom prst="roundRect">
            <a:avLst>
              <a:gd name="adj" fmla="val 33115"/>
            </a:avLst>
          </a:prstGeom>
          <a:gradFill>
            <a:gsLst>
              <a:gs pos="0">
                <a:srgbClr val="009051"/>
              </a:gs>
              <a:gs pos="100000">
                <a:srgbClr val="212121"/>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Criteria For Canonical Books</a:t>
            </a:r>
          </a:p>
        </p:txBody>
      </p:sp>
      <p:pic>
        <p:nvPicPr>
          <p:cNvPr id="394"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95" name="Written by an inspired man.…"/>
          <p:cNvSpPr txBox="1"/>
          <p:nvPr/>
        </p:nvSpPr>
        <p:spPr>
          <a:xfrm>
            <a:off x="7197848" y="3711235"/>
            <a:ext cx="16968033" cy="944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Written by an inspired man.</a:t>
            </a:r>
          </a:p>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For the purpose of instructing the people of God.</a:t>
            </a:r>
          </a:p>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Recognized by the people of God as authoritative at the time.</a:t>
            </a:r>
          </a:p>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Inherent and true.</a:t>
            </a:r>
          </a:p>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Preserved by the providence of God.</a:t>
            </a:r>
          </a:p>
        </p:txBody>
      </p:sp>
      <p:pic>
        <p:nvPicPr>
          <p:cNvPr id="396" name="Image" descr="Image"/>
          <p:cNvPicPr>
            <a:picLocks noChangeAspect="1"/>
          </p:cNvPicPr>
          <p:nvPr/>
        </p:nvPicPr>
        <p:blipFill>
          <a:blip r:embed="rId4">
            <a:extLst/>
          </a:blip>
          <a:stretch>
            <a:fillRect/>
          </a:stretch>
        </p:blipFill>
        <p:spPr>
          <a:xfrm>
            <a:off x="220490" y="3673698"/>
            <a:ext cx="6451612" cy="97016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95">
                                            <p:txEl>
                                              <p:pRg st="1" end="1"/>
                                            </p:txEl>
                                          </p:spTgt>
                                        </p:tgtEl>
                                        <p:attrNameLst>
                                          <p:attrName>style.visibility</p:attrName>
                                        </p:attrNameLst>
                                      </p:cBhvr>
                                      <p:to>
                                        <p:strVal val="visible"/>
                                      </p:to>
                                    </p:set>
                                    <p:animEffect filter="wipe(left)" transition="in">
                                      <p:cBhvr>
                                        <p:cTn id="7" dur="1500"/>
                                        <p:tgtEl>
                                          <p:spTgt spid="3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95">
                                            <p:txEl>
                                              <p:pRg st="2" end="2"/>
                                            </p:txEl>
                                          </p:spTgt>
                                        </p:tgtEl>
                                        <p:attrNameLst>
                                          <p:attrName>style.visibility</p:attrName>
                                        </p:attrNameLst>
                                      </p:cBhvr>
                                      <p:to>
                                        <p:strVal val="visible"/>
                                      </p:to>
                                    </p:set>
                                    <p:animEffect filter="wipe(left)" transition="in">
                                      <p:cBhvr>
                                        <p:cTn id="12" dur="1500"/>
                                        <p:tgtEl>
                                          <p:spTgt spid="3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95">
                                            <p:txEl>
                                              <p:pRg st="3" end="3"/>
                                            </p:txEl>
                                          </p:spTgt>
                                        </p:tgtEl>
                                        <p:attrNameLst>
                                          <p:attrName>style.visibility</p:attrName>
                                        </p:attrNameLst>
                                      </p:cBhvr>
                                      <p:to>
                                        <p:strVal val="visible"/>
                                      </p:to>
                                    </p:set>
                                    <p:animEffect filter="wipe(left)" transition="in">
                                      <p:cBhvr>
                                        <p:cTn id="17" dur="1500"/>
                                        <p:tgtEl>
                                          <p:spTgt spid="3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8" presetID="22" grpId="1" fill="hold">
                                  <p:stCondLst>
                                    <p:cond delay="0"/>
                                  </p:stCondLst>
                                  <p:iterate type="el" backwards="0">
                                    <p:tmAbs val="0"/>
                                  </p:iterate>
                                  <p:childTnLst>
                                    <p:set>
                                      <p:cBhvr>
                                        <p:cTn id="21" fill="hold"/>
                                        <p:tgtEl>
                                          <p:spTgt spid="395">
                                            <p:txEl>
                                              <p:pRg st="4" end="4"/>
                                            </p:txEl>
                                          </p:spTgt>
                                        </p:tgtEl>
                                        <p:attrNameLst>
                                          <p:attrName>style.visibility</p:attrName>
                                        </p:attrNameLst>
                                      </p:cBhvr>
                                      <p:to>
                                        <p:strVal val="visible"/>
                                      </p:to>
                                    </p:set>
                                    <p:animEffect filter="wipe(left)" transition="in">
                                      <p:cBhvr>
                                        <p:cTn id="22" dur="1500"/>
                                        <p:tgtEl>
                                          <p:spTgt spid="395">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95" grpId="1"/>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8"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pic>
        <p:nvPicPr>
          <p:cNvPr id="399" name="bible-bookshelf.png" descr="bible-bookshelf.png"/>
          <p:cNvPicPr>
            <a:picLocks noChangeAspect="0"/>
          </p:cNvPicPr>
          <p:nvPr/>
        </p:nvPicPr>
        <p:blipFill>
          <a:blip r:embed="rId3">
            <a:extLst/>
          </a:blip>
          <a:stretch>
            <a:fillRect/>
          </a:stretch>
        </p:blipFill>
        <p:spPr>
          <a:xfrm>
            <a:off x="186642" y="1445683"/>
            <a:ext cx="23899398" cy="1196432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401" name="Don McClain"/>
          <p:cNvSpPr/>
          <p:nvPr/>
        </p:nvSpPr>
        <p:spPr>
          <a:xfrm>
            <a:off x="3048000" y="12948046"/>
            <a:ext cx="6875860" cy="5207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lnSpc>
                <a:spcPct val="100000"/>
              </a:lnSpc>
              <a:spcBef>
                <a:spcPts val="0"/>
              </a:spcBef>
              <a:buClr>
                <a:srgbClr val="000000"/>
              </a:buClr>
              <a:buFont typeface="Helvetica"/>
              <a:defRPr sz="2400">
                <a:solidFill>
                  <a:srgbClr val="000000"/>
                </a:solidFill>
                <a:uFill>
                  <a:solidFill>
                    <a:srgbClr val="000000"/>
                  </a:solidFill>
                </a:uFill>
                <a:latin typeface="Helvetica"/>
                <a:ea typeface="Helvetica"/>
                <a:cs typeface="Helvetica"/>
                <a:sym typeface="Helvetica"/>
              </a:defRPr>
            </a:lvl1pPr>
          </a:lstStyle>
          <a:p>
            <a:pPr/>
            <a:r>
              <a:t>Don McClain</a:t>
            </a:r>
          </a:p>
        </p:txBody>
      </p:sp>
      <p:sp>
        <p:nvSpPr>
          <p:cNvPr id="402" name="W. 65th St church of Christ - 8/14/2005"/>
          <p:cNvSpPr/>
          <p:nvPr/>
        </p:nvSpPr>
        <p:spPr>
          <a:xfrm>
            <a:off x="13710046" y="12948046"/>
            <a:ext cx="7643814" cy="5207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algn="r" defTabSz="1821656">
              <a:lnSpc>
                <a:spcPct val="100000"/>
              </a:lnSpc>
              <a:spcBef>
                <a:spcPts val="0"/>
              </a:spcBef>
              <a:buClr>
                <a:srgbClr val="000000"/>
              </a:buClr>
              <a:buFont typeface="Helvetica"/>
              <a:defRPr sz="2400">
                <a:solidFill>
                  <a:srgbClr val="000000"/>
                </a:solidFill>
                <a:uFill>
                  <a:solidFill>
                    <a:srgbClr val="000000"/>
                  </a:solidFill>
                </a:uFill>
                <a:latin typeface="Helvetica"/>
                <a:ea typeface="Helvetica"/>
                <a:cs typeface="Helvetica"/>
                <a:sym typeface="Helvetica"/>
              </a:defRPr>
            </a:lvl1pPr>
          </a:lstStyle>
          <a:p>
            <a:pPr/>
            <a:r>
              <a:t>W. 65th St church of Christ - 8/14/2005</a:t>
            </a:r>
          </a:p>
        </p:txBody>
      </p:sp>
      <p:sp>
        <p:nvSpPr>
          <p:cNvPr id="403" name="Slide Number"/>
          <p:cNvSpPr txBox="1"/>
          <p:nvPr>
            <p:ph type="sldNum" sz="quarter" idx="2"/>
          </p:nvPr>
        </p:nvSpPr>
        <p:spPr>
          <a:xfrm>
            <a:off x="18943248" y="0"/>
            <a:ext cx="518307" cy="500063"/>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5" name="Image" descr="Image"/>
          <p:cNvPicPr>
            <a:picLocks noChangeAspect="1"/>
          </p:cNvPicPr>
          <p:nvPr/>
        </p:nvPicPr>
        <p:blipFill>
          <a:blip r:embed="rId2">
            <a:extLst/>
          </a:blip>
          <a:srcRect l="0" t="8936" r="0" b="16063"/>
          <a:stretch>
            <a:fillRect/>
          </a:stretch>
        </p:blipFill>
        <p:spPr>
          <a:xfrm>
            <a:off x="-122238" y="-68633"/>
            <a:ext cx="24628481" cy="13853521"/>
          </a:xfrm>
          <a:prstGeom prst="rect">
            <a:avLst/>
          </a:prstGeom>
          <a:ln w="12700">
            <a:miter lim="400000"/>
          </a:ln>
        </p:spPr>
      </p:pic>
      <p:sp>
        <p:nvSpPr>
          <p:cNvPr id="406" name="Rectangle"/>
          <p:cNvSpPr/>
          <p:nvPr/>
        </p:nvSpPr>
        <p:spPr>
          <a:xfrm>
            <a:off x="-83916" y="1062694"/>
            <a:ext cx="24384001" cy="3839802"/>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pic>
        <p:nvPicPr>
          <p:cNvPr id="407" name="Image" descr="Image"/>
          <p:cNvPicPr>
            <a:picLocks noChangeAspect="1"/>
          </p:cNvPicPr>
          <p:nvPr>
            <p:ph type="pic" idx="21"/>
          </p:nvPr>
        </p:nvPicPr>
        <p:blipFill>
          <a:blip r:embed="rId3">
            <a:extLst/>
          </a:blip>
          <a:srcRect l="0" t="0" r="0" b="16457"/>
          <a:stretch>
            <a:fillRect/>
          </a:stretch>
        </p:blipFill>
        <p:spPr>
          <a:xfrm>
            <a:off x="0" y="-1618708"/>
            <a:ext cx="24383822" cy="15278158"/>
          </a:xfrm>
          <a:prstGeom prst="rect">
            <a:avLst/>
          </a:prstGeom>
        </p:spPr>
      </p:pic>
      <p:pic>
        <p:nvPicPr>
          <p:cNvPr id="408" name="pasted-movie.png" descr="pasted-movie.png"/>
          <p:cNvPicPr>
            <a:picLocks noChangeAspect="1"/>
          </p:cNvPicPr>
          <p:nvPr/>
        </p:nvPicPr>
        <p:blipFill>
          <a:blip r:embed="rId4">
            <a:extLst/>
          </a:blip>
          <a:stretch>
            <a:fillRect/>
          </a:stretch>
        </p:blipFill>
        <p:spPr>
          <a:xfrm>
            <a:off x="12522262" y="915272"/>
            <a:ext cx="11057615" cy="1681679"/>
          </a:xfrm>
          <a:prstGeom prst="rect">
            <a:avLst/>
          </a:prstGeom>
          <a:ln w="12700">
            <a:miter lim="400000"/>
          </a:ln>
        </p:spPr>
      </p:pic>
      <p:pic>
        <p:nvPicPr>
          <p:cNvPr id="409" name="pasted-movie.png" descr="pasted-movie.png"/>
          <p:cNvPicPr>
            <a:picLocks noChangeAspect="1"/>
          </p:cNvPicPr>
          <p:nvPr/>
        </p:nvPicPr>
        <p:blipFill>
          <a:blip r:embed="rId5">
            <a:extLst/>
          </a:blip>
          <a:stretch>
            <a:fillRect/>
          </a:stretch>
        </p:blipFill>
        <p:spPr>
          <a:xfrm>
            <a:off x="12522262" y="2157732"/>
            <a:ext cx="11057615" cy="1649726"/>
          </a:xfrm>
          <a:prstGeom prst="rect">
            <a:avLst/>
          </a:prstGeom>
          <a:ln w="12700">
            <a:miter lim="400000"/>
          </a:ln>
        </p:spPr>
      </p:pic>
      <p:sp>
        <p:nvSpPr>
          <p:cNvPr id="410" name="Line"/>
          <p:cNvSpPr/>
          <p:nvPr/>
        </p:nvSpPr>
        <p:spPr>
          <a:xfrm>
            <a:off x="12142344" y="4471965"/>
            <a:ext cx="11817451" cy="1"/>
          </a:xfrm>
          <a:prstGeom prst="line">
            <a:avLst/>
          </a:prstGeom>
          <a:ln w="101600">
            <a:solidFill>
              <a:schemeClr val="accent3">
                <a:hueOff val="198700"/>
                <a:satOff val="21248"/>
                <a:lumOff val="19305"/>
              </a:schemeClr>
            </a:solidFill>
            <a:miter lim="400000"/>
            <a:headEnd type="triangle" len="sm"/>
            <a:tailEnd type="triangle" len="sm"/>
          </a:ln>
        </p:spPr>
        <p:txBody>
          <a:bodyPr lIns="50800" tIns="50800" rIns="50800" bIns="50800" anchor="ctr"/>
          <a:lstStyle/>
          <a:p>
            <a:pPr algn="ctr">
              <a:lnSpc>
                <a:spcPct val="100000"/>
              </a:lnSpc>
              <a:spcBef>
                <a:spcPts val="0"/>
              </a:spcBef>
              <a:defRPr sz="5000"/>
            </a:pPr>
          </a:p>
        </p:txBody>
      </p:sp>
      <p:sp>
        <p:nvSpPr>
          <p:cNvPr id="411" name="What Books Belong In The Bible?"/>
          <p:cNvSpPr txBox="1"/>
          <p:nvPr/>
        </p:nvSpPr>
        <p:spPr>
          <a:xfrm>
            <a:off x="10514739" y="3467775"/>
            <a:ext cx="15072661"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b="1" cap="all" sz="5100">
                <a:solidFill>
                  <a:srgbClr val="A9A9A9"/>
                </a:solidFill>
                <a:latin typeface="Century Gothic"/>
                <a:ea typeface="Century Gothic"/>
                <a:cs typeface="Century Gothic"/>
                <a:sym typeface="Century Gothic"/>
              </a:defRPr>
            </a:lvl1pPr>
          </a:lstStyle>
          <a:p>
            <a:pPr/>
            <a:r>
              <a:t>What Books Belong In The Bible?</a:t>
            </a:r>
          </a:p>
        </p:txBody>
      </p:sp>
      <p:sp>
        <p:nvSpPr>
          <p:cNvPr id="412" name="00H_WHAT_BOOKS_BELONG_IN_THE_BIBLE.key"/>
          <p:cNvSpPr txBox="1"/>
          <p:nvPr/>
        </p:nvSpPr>
        <p:spPr>
          <a:xfrm>
            <a:off x="12106737" y="12763546"/>
            <a:ext cx="11888665"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400"/>
            </a:lvl1pPr>
          </a:lstStyle>
          <a:p>
            <a:pPr/>
            <a:r>
              <a:t>00H_WHAT_BOOKS_BELONG_IN_THE_BIBLE.key</a:t>
            </a:r>
          </a:p>
        </p:txBody>
      </p:sp>
      <p:sp>
        <p:nvSpPr>
          <p:cNvPr id="413" name="Preached November 18, 2012 West 65th Street church of Christ…"/>
          <p:cNvSpPr txBox="1"/>
          <p:nvPr/>
        </p:nvSpPr>
        <p:spPr>
          <a:xfrm>
            <a:off x="4994265" y="8120926"/>
            <a:ext cx="14227640" cy="3784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1821656">
              <a:lnSpc>
                <a:spcPct val="100000"/>
              </a:lnSpc>
              <a:spcBef>
                <a:spcPts val="0"/>
              </a:spcBef>
              <a:buClr>
                <a:srgbClr val="000000"/>
              </a:buClr>
              <a:defRPr sz="38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Preached November 18, 2012 West 65</a:t>
            </a:r>
            <a:r>
              <a:rPr baseline="31052"/>
              <a:t>th</a:t>
            </a:r>
            <a:r>
              <a:t> Street church of Christ</a:t>
            </a:r>
          </a:p>
          <a:p>
            <a:pPr algn="ctr" defTabSz="1821656">
              <a:lnSpc>
                <a:spcPct val="100000"/>
              </a:lnSpc>
              <a:spcBef>
                <a:spcPts val="0"/>
              </a:spcBef>
              <a:buClr>
                <a:srgbClr val="000000"/>
              </a:buClr>
              <a:defRPr sz="38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Preached September 27, 2026, Alexander church of Christ </a:t>
            </a:r>
          </a:p>
          <a:p>
            <a:pPr algn="ctr" defTabSz="1821656">
              <a:lnSpc>
                <a:spcPct val="100000"/>
              </a:lnSpc>
              <a:spcBef>
                <a:spcPts val="0"/>
              </a:spcBef>
              <a:buClr>
                <a:srgbClr val="000000"/>
              </a:buClr>
              <a:defRPr sz="38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501-568-1062</a:t>
            </a:r>
          </a:p>
          <a:p>
            <a:pPr algn="ctr" defTabSz="1821656">
              <a:lnSpc>
                <a:spcPct val="100000"/>
              </a:lnSpc>
              <a:spcBef>
                <a:spcPts val="0"/>
              </a:spcBef>
              <a:buClr>
                <a:srgbClr val="000000"/>
              </a:buClr>
              <a:defRPr sz="31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Prepared using PPT 2010</a:t>
            </a:r>
          </a:p>
          <a:p>
            <a:pPr algn="ctr" defTabSz="1821656">
              <a:lnSpc>
                <a:spcPct val="100000"/>
              </a:lnSpc>
              <a:spcBef>
                <a:spcPts val="0"/>
              </a:spcBef>
              <a:buClr>
                <a:srgbClr val="000000"/>
              </a:buClr>
              <a:defRPr sz="31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Email – </a:t>
            </a:r>
            <a:r>
              <a:rPr u="sng">
                <a:uFill>
                  <a:solidFill>
                    <a:srgbClr val="D6A800"/>
                  </a:solidFill>
                </a:uFill>
                <a:hlinkClick r:id="rId6" invalidUrl="" action="" tgtFrame="" tooltip="" history="1" highlightClick="0" endSnd="0"/>
              </a:rPr>
              <a:t>donmcclain@sbcglobal.net</a:t>
            </a:r>
            <a:r>
              <a:rPr u="sng"/>
              <a:t> </a:t>
            </a:r>
            <a:r>
              <a:t> </a:t>
            </a:r>
          </a:p>
          <a:p>
            <a:pPr algn="ctr" defTabSz="1821656">
              <a:lnSpc>
                <a:spcPct val="100000"/>
              </a:lnSpc>
              <a:spcBef>
                <a:spcPts val="0"/>
              </a:spcBef>
              <a:buClr>
                <a:srgbClr val="000000"/>
              </a:buClr>
              <a:defRPr sz="31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More PPT &amp; Audio Sermons:</a:t>
            </a:r>
          </a:p>
          <a:p>
            <a:pPr algn="ctr" defTabSz="1821656">
              <a:lnSpc>
                <a:spcPct val="100000"/>
              </a:lnSpc>
              <a:spcBef>
                <a:spcPts val="0"/>
              </a:spcBef>
              <a:buClr>
                <a:srgbClr val="000000"/>
              </a:buClr>
              <a:defRPr sz="31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rPr u="sng">
                <a:hlinkClick r:id="rId7" invalidUrl="" action="" tgtFrame="" tooltip="" history="1" highlightClick="0" endSnd="0"/>
              </a:rPr>
              <a:t>www.alexanderchurchofchrist.com</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