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7" name="Shape 207"/>
          <p:cNvSpPr/>
          <p:nvPr>
            <p:ph type="sldImg"/>
          </p:nvPr>
        </p:nvSpPr>
        <p:spPr>
          <a:xfrm>
            <a:off x="1143000" y="685800"/>
            <a:ext cx="4572000" cy="3429000"/>
          </a:xfrm>
          <a:prstGeom prst="rect">
            <a:avLst/>
          </a:prstGeom>
        </p:spPr>
        <p:txBody>
          <a:bodyPr/>
          <a:lstStyle/>
          <a:p>
            <a:pPr/>
          </a:p>
        </p:txBody>
      </p:sp>
      <p:sp>
        <p:nvSpPr>
          <p:cNvPr id="208" name="Shape 20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tif"/><Relationship Id="rId4" Type="http://schemas.openxmlformats.org/officeDocument/2006/relationships/image" Target="../media/image2.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Default Design">
    <p:bg>
      <p:bgPr>
        <a:gradFill flip="none" rotWithShape="1">
          <a:gsLst>
            <a:gs pos="0">
              <a:srgbClr val="D5F0FF"/>
            </a:gs>
            <a:gs pos="100000">
              <a:srgbClr val="E3F5FF"/>
            </a:gs>
          </a:gsLst>
          <a:lin ang="0" scaled="0"/>
        </a:gradFill>
      </p:bgPr>
    </p:bg>
    <p:spTree>
      <p:nvGrpSpPr>
        <p:cNvPr id="1" name=""/>
        <p:cNvGrpSpPr/>
        <p:nvPr/>
      </p:nvGrpSpPr>
      <p:grpSpPr>
        <a:xfrm>
          <a:off x="0" y="0"/>
          <a:ext cx="0" cy="0"/>
          <a:chOff x="0" y="0"/>
          <a:chExt cx="0" cy="0"/>
        </a:xfrm>
      </p:grpSpPr>
      <p:sp>
        <p:nvSpPr>
          <p:cNvPr id="135" name="Don McClain"/>
          <p:cNvSpPr/>
          <p:nvPr/>
        </p:nvSpPr>
        <p:spPr>
          <a:xfrm>
            <a:off x="3048000" y="12948046"/>
            <a:ext cx="6875860"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Don McClain</a:t>
            </a:r>
          </a:p>
        </p:txBody>
      </p:sp>
      <p:sp>
        <p:nvSpPr>
          <p:cNvPr id="136" name="W. 65th St church of Christ - 8/14/2005"/>
          <p:cNvSpPr/>
          <p:nvPr/>
        </p:nvSpPr>
        <p:spPr>
          <a:xfrm>
            <a:off x="13710046" y="12948046"/>
            <a:ext cx="7643814"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algn="r"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W. 65th St church of Christ - 8/14/2005</a:t>
            </a:r>
          </a:p>
        </p:txBody>
      </p:sp>
      <p:sp>
        <p:nvSpPr>
          <p:cNvPr id="137" name="Title Text"/>
          <p:cNvSpPr txBox="1"/>
          <p:nvPr>
            <p:ph type="title"/>
          </p:nvPr>
        </p:nvSpPr>
        <p:spPr>
          <a:xfrm>
            <a:off x="3958828" y="184149"/>
            <a:ext cx="16466344" cy="3016251"/>
          </a:xfrm>
          <a:prstGeom prst="rect">
            <a:avLst/>
          </a:prstGeom>
        </p:spPr>
        <p:txBody>
          <a:bodyPr lIns="71437" tIns="71437" rIns="71437" bIns="71437">
            <a:noAutofit/>
          </a:bodyPr>
          <a:lstStyle>
            <a:lvl1pPr marL="81280" marR="81280" defTabSz="1821656">
              <a:defRPr cap="none" sz="8600">
                <a:solidFill>
                  <a:srgbClr val="000000"/>
                </a:solidFill>
                <a:uFill>
                  <a:solidFill>
                    <a:srgbClr val="000000"/>
                  </a:solidFill>
                </a:uFill>
                <a:latin typeface="Arial"/>
                <a:ea typeface="Arial"/>
                <a:cs typeface="Arial"/>
                <a:sym typeface="Arial"/>
              </a:defRPr>
            </a:lvl1pPr>
          </a:lstStyle>
          <a:p>
            <a:pPr/>
            <a:r>
              <a:t>Title Text</a:t>
            </a:r>
          </a:p>
        </p:txBody>
      </p:sp>
      <p:sp>
        <p:nvSpPr>
          <p:cNvPr id="138" name="Body Level One…"/>
          <p:cNvSpPr txBox="1"/>
          <p:nvPr>
            <p:ph type="body" idx="1"/>
          </p:nvPr>
        </p:nvSpPr>
        <p:spPr>
          <a:xfrm>
            <a:off x="3958828" y="3196828"/>
            <a:ext cx="16466344" cy="10519172"/>
          </a:xfrm>
          <a:prstGeom prst="rect">
            <a:avLst/>
          </a:prstGeom>
        </p:spPr>
        <p:txBody>
          <a:bodyPr lIns="71437" tIns="71437" rIns="71437" bIns="71437" anchor="t">
            <a:noAutofit/>
          </a:bodyPr>
          <a:lstStyle>
            <a:lvl1pPr marL="508230" marR="81280" indent="-467590" defTabSz="1821656">
              <a:spcBef>
                <a:spcPts val="1400"/>
              </a:spcBef>
              <a:buSzPct val="100000"/>
              <a:defRPr sz="6000">
                <a:solidFill>
                  <a:srgbClr val="000000"/>
                </a:solidFill>
                <a:uFill>
                  <a:solidFill>
                    <a:srgbClr val="000000"/>
                  </a:solidFill>
                </a:uFill>
                <a:latin typeface="Arial"/>
                <a:ea typeface="Arial"/>
                <a:cs typeface="Arial"/>
                <a:sym typeface="Arial"/>
              </a:defRPr>
            </a:lvl1pPr>
            <a:lvl2pPr marL="888866" marR="81280" indent="-391026" defTabSz="1821656">
              <a:spcBef>
                <a:spcPts val="1200"/>
              </a:spcBef>
              <a:buSzPct val="100000"/>
              <a:buChar char="–"/>
              <a:defRPr>
                <a:solidFill>
                  <a:srgbClr val="000000"/>
                </a:solidFill>
                <a:uFill>
                  <a:solidFill>
                    <a:srgbClr val="000000"/>
                  </a:solidFill>
                </a:uFill>
                <a:latin typeface="Arial"/>
                <a:ea typeface="Arial"/>
                <a:cs typeface="Arial"/>
                <a:sym typeface="Arial"/>
              </a:defRPr>
            </a:lvl2pPr>
            <a:lvl3pPr marL="1264322" marR="81280" indent="-309282" defTabSz="1821656">
              <a:spcBef>
                <a:spcPts val="1100"/>
              </a:spcBef>
              <a:buSzPct val="100000"/>
              <a:defRPr sz="4600">
                <a:solidFill>
                  <a:srgbClr val="000000"/>
                </a:solidFill>
                <a:uFill>
                  <a:solidFill>
                    <a:srgbClr val="000000"/>
                  </a:solidFill>
                </a:uFill>
                <a:latin typeface="Arial"/>
                <a:ea typeface="Arial"/>
                <a:cs typeface="Arial"/>
                <a:sym typeface="Arial"/>
              </a:defRPr>
            </a:lvl3pPr>
            <a:lvl4pPr marL="1722482" marR="81280" indent="-310242" defTabSz="1821656">
              <a:spcBef>
                <a:spcPts val="900"/>
              </a:spcBef>
              <a:buSzPct val="100000"/>
              <a:buChar char="–"/>
              <a:defRPr sz="3800">
                <a:solidFill>
                  <a:srgbClr val="000000"/>
                </a:solidFill>
                <a:uFill>
                  <a:solidFill>
                    <a:srgbClr val="000000"/>
                  </a:solidFill>
                </a:uFill>
                <a:latin typeface="Arial"/>
                <a:ea typeface="Arial"/>
                <a:cs typeface="Arial"/>
                <a:sym typeface="Arial"/>
              </a:defRPr>
            </a:lvl4pPr>
            <a:lvl5pPr marL="2179682" marR="81280" indent="-310242" defTabSz="1821656">
              <a:spcBef>
                <a:spcPts val="900"/>
              </a:spcBef>
              <a:buSzPct val="100000"/>
              <a:buChar char="»"/>
              <a:defRPr sz="3800">
                <a:solidFill>
                  <a:srgbClr val="000000"/>
                </a:solidFill>
                <a:uFill>
                  <a:solidFill>
                    <a:srgbClr val="000000"/>
                  </a:solidFill>
                </a:uFill>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39" name="Slide Number"/>
          <p:cNvSpPr txBox="1"/>
          <p:nvPr>
            <p:ph type="sldNum" sz="quarter" idx="2"/>
          </p:nvPr>
        </p:nvSpPr>
        <p:spPr>
          <a:xfrm>
            <a:off x="18955098" y="0"/>
            <a:ext cx="494607" cy="488504"/>
          </a:xfrm>
          <a:prstGeom prst="rect">
            <a:avLst/>
          </a:prstGeom>
        </p:spPr>
        <p:txBody>
          <a:bodyPr lIns="71437" tIns="71437" rIns="71437" bIns="71437" anchor="t"/>
          <a:lstStyle>
            <a:lvl1pPr defTabSz="1160859">
              <a:defRPr>
                <a:solidFill>
                  <a:srgbClr val="000000"/>
                </a:solidFill>
                <a:uFill>
                  <a:solidFill>
                    <a:srgbClr val="000000"/>
                  </a:solidFill>
                </a:uFill>
                <a:latin typeface="Arial"/>
                <a:ea typeface="Arial"/>
                <a:cs typeface="Arial"/>
                <a:sym typeface="Aria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148" name="Group"/>
          <p:cNvGrpSpPr/>
          <p:nvPr/>
        </p:nvGrpSpPr>
        <p:grpSpPr>
          <a:xfrm>
            <a:off x="3030140" y="-17860"/>
            <a:ext cx="18359439" cy="13733860"/>
            <a:chOff x="0" y="0"/>
            <a:chExt cx="18359437" cy="13733859"/>
          </a:xfrm>
        </p:grpSpPr>
        <p:sp>
          <p:nvSpPr>
            <p:cNvPr id="146" name="Rectangle"/>
            <p:cNvSpPr/>
            <p:nvPr/>
          </p:nvSpPr>
          <p:spPr>
            <a:xfrm>
              <a:off x="0" y="0"/>
              <a:ext cx="18359438" cy="13733860"/>
            </a:xfrm>
            <a:prstGeom prst="rect">
              <a:avLst/>
            </a:prstGeom>
            <a:gradFill flip="none" rotWithShape="1">
              <a:gsLst>
                <a:gs pos="0">
                  <a:srgbClr val="663607"/>
                </a:gs>
                <a:gs pos="100000">
                  <a:srgbClr val="2F0908"/>
                </a:gs>
              </a:gsLst>
              <a:lin ang="5400000" scaled="0"/>
            </a:gradFill>
            <a:ln w="25400" cap="flat">
              <a:solidFill>
                <a:srgbClr val="000000"/>
              </a:solidFill>
              <a:prstDash val="solid"/>
              <a:miter lim="400000"/>
            </a:ln>
            <a:effectLst/>
          </p:spPr>
          <p:txBody>
            <a:bodyPr wrap="square" lIns="53578" tIns="53578" rIns="53578" bIns="53578" numCol="1" anchor="t">
              <a:noAutofit/>
            </a:bodyPr>
            <a:lstStyle/>
            <a:p>
              <a:pPr defTabSz="1821656">
                <a:lnSpc>
                  <a:spcPct val="100000"/>
                </a:lnSpc>
                <a:spcBef>
                  <a:spcPts val="0"/>
                </a:spcBef>
                <a:buClr>
                  <a:srgbClr val="FFFFFF"/>
                </a:buClr>
                <a:defRPr sz="3000">
                  <a:solidFill>
                    <a:srgbClr val="FFFFFF"/>
                  </a:solidFill>
                  <a:uFill>
                    <a:solidFill>
                      <a:srgbClr val="FFFFFF"/>
                    </a:solidFill>
                  </a:uFill>
                  <a:latin typeface="Constantia"/>
                  <a:ea typeface="Constantia"/>
                  <a:cs typeface="Constantia"/>
                  <a:sym typeface="Constantia"/>
                </a:defRPr>
              </a:pPr>
            </a:p>
          </p:txBody>
        </p:sp>
        <p:pic>
          <p:nvPicPr>
            <p:cNvPr id="147" name="imperium_windrose%20transparent.tiff" descr="imperium_windrose%20transparent.tiff"/>
            <p:cNvPicPr>
              <a:picLocks noChangeAspect="0"/>
            </p:cNvPicPr>
            <p:nvPr/>
          </p:nvPicPr>
          <p:blipFill>
            <a:blip r:embed="rId3">
              <a:extLst/>
            </a:blip>
            <a:stretch>
              <a:fillRect/>
            </a:stretch>
          </p:blipFill>
          <p:spPr>
            <a:xfrm>
              <a:off x="104865" y="0"/>
              <a:ext cx="18234423" cy="13608844"/>
            </a:xfrm>
            <a:prstGeom prst="rect">
              <a:avLst/>
            </a:prstGeom>
            <a:ln w="12700" cap="flat">
              <a:noFill/>
              <a:miter lim="400000"/>
            </a:ln>
            <a:effectLst/>
          </p:spPr>
        </p:pic>
      </p:grpSp>
      <p:sp>
        <p:nvSpPr>
          <p:cNvPr id="149" name="Title Text"/>
          <p:cNvSpPr txBox="1"/>
          <p:nvPr>
            <p:ph type="title"/>
          </p:nvPr>
        </p:nvSpPr>
        <p:spPr>
          <a:xfrm>
            <a:off x="4833937" y="892968"/>
            <a:ext cx="14698267" cy="2964657"/>
          </a:xfrm>
          <a:prstGeom prst="rect">
            <a:avLst/>
          </a:prstGeom>
        </p:spPr>
        <p:txBody>
          <a:bodyPr lIns="71437" tIns="71437" rIns="71437" bIns="71437">
            <a:noAutofit/>
          </a:bodyPr>
          <a:lstStyle>
            <a:lvl1pPr algn="l" defTabSz="821531">
              <a:defRPr cap="none" sz="9800">
                <a:solidFill>
                  <a:srgbClr val="3E231A"/>
                </a:solidFill>
                <a:latin typeface="Papyrus"/>
                <a:ea typeface="Papyrus"/>
                <a:cs typeface="Papyrus"/>
                <a:sym typeface="Papyrus"/>
              </a:defRPr>
            </a:lvl1pPr>
          </a:lstStyle>
          <a:p>
            <a:pPr/>
            <a:r>
              <a:t>Title Text</a:t>
            </a:r>
          </a:p>
        </p:txBody>
      </p:sp>
      <p:sp>
        <p:nvSpPr>
          <p:cNvPr id="150" name="Body Level One…"/>
          <p:cNvSpPr txBox="1"/>
          <p:nvPr>
            <p:ph type="body" sz="half" idx="1"/>
          </p:nvPr>
        </p:nvSpPr>
        <p:spPr>
          <a:xfrm>
            <a:off x="4833937" y="3964781"/>
            <a:ext cx="14698267" cy="8197454"/>
          </a:xfrm>
          <a:prstGeom prst="rect">
            <a:avLst/>
          </a:prstGeom>
        </p:spPr>
        <p:txBody>
          <a:bodyPr lIns="71437" tIns="71437" rIns="71437" bIns="71437">
            <a:noAutofit/>
          </a:bodyPr>
          <a:lstStyle>
            <a:lvl1pPr marL="1069473" indent="-764673" defTabSz="821531">
              <a:spcBef>
                <a:spcPts val="1500"/>
              </a:spcBef>
              <a:buSzPct val="30000"/>
              <a:buBlip>
                <a:blip r:embed="rId4"/>
              </a:buBlip>
              <a:defRPr>
                <a:solidFill>
                  <a:srgbClr val="3E231A"/>
                </a:solidFill>
                <a:latin typeface="Papyrus"/>
                <a:ea typeface="Papyrus"/>
                <a:cs typeface="Papyrus"/>
                <a:sym typeface="Papyrus"/>
              </a:defRPr>
            </a:lvl1pPr>
            <a:lvl2pPr marL="1767973" indent="-764673" defTabSz="821531">
              <a:spcBef>
                <a:spcPts val="1500"/>
              </a:spcBef>
              <a:buSzPct val="30000"/>
              <a:buBlip>
                <a:blip r:embed="rId4"/>
              </a:buBlip>
              <a:defRPr>
                <a:solidFill>
                  <a:srgbClr val="3E231A"/>
                </a:solidFill>
                <a:latin typeface="Papyrus"/>
                <a:ea typeface="Papyrus"/>
                <a:cs typeface="Papyrus"/>
                <a:sym typeface="Papyrus"/>
              </a:defRPr>
            </a:lvl2pPr>
            <a:lvl3pPr marL="2479173" indent="-764673" defTabSz="821531">
              <a:spcBef>
                <a:spcPts val="1500"/>
              </a:spcBef>
              <a:buSzPct val="30000"/>
              <a:buBlip>
                <a:blip r:embed="rId4"/>
              </a:buBlip>
              <a:defRPr>
                <a:solidFill>
                  <a:srgbClr val="3E231A"/>
                </a:solidFill>
                <a:latin typeface="Papyrus"/>
                <a:ea typeface="Papyrus"/>
                <a:cs typeface="Papyrus"/>
                <a:sym typeface="Papyrus"/>
              </a:defRPr>
            </a:lvl3pPr>
            <a:lvl4pPr marL="3190373" indent="-764673" defTabSz="821531">
              <a:spcBef>
                <a:spcPts val="1500"/>
              </a:spcBef>
              <a:buSzPct val="30000"/>
              <a:buBlip>
                <a:blip r:embed="rId4"/>
              </a:buBlip>
              <a:defRPr>
                <a:solidFill>
                  <a:srgbClr val="3E231A"/>
                </a:solidFill>
                <a:latin typeface="Papyrus"/>
                <a:ea typeface="Papyrus"/>
                <a:cs typeface="Papyrus"/>
                <a:sym typeface="Papyrus"/>
              </a:defRPr>
            </a:lvl4pPr>
            <a:lvl5pPr marL="3914273" indent="-764673" defTabSz="821531">
              <a:spcBef>
                <a:spcPts val="1500"/>
              </a:spcBef>
              <a:buSzPct val="30000"/>
              <a:buBlip>
                <a:blip r:embed="rId4"/>
              </a:buBlip>
              <a:defRPr>
                <a:solidFill>
                  <a:srgbClr val="3E231A"/>
                </a:solidFill>
                <a:latin typeface="Papyrus"/>
                <a:ea typeface="Papyrus"/>
                <a:cs typeface="Papyrus"/>
                <a:sym typeface="Papyrus"/>
              </a:defRPr>
            </a:lvl5pPr>
          </a:lstStyle>
          <a:p>
            <a:pPr/>
            <a:r>
              <a:t>Body Level One</a:t>
            </a:r>
          </a:p>
          <a:p>
            <a:pPr lvl="1"/>
            <a:r>
              <a:t>Body Level Two</a:t>
            </a:r>
          </a:p>
          <a:p>
            <a:pPr lvl="2"/>
            <a:r>
              <a:t>Body Level Three</a:t>
            </a:r>
          </a:p>
          <a:p>
            <a:pPr lvl="3"/>
            <a:r>
              <a:t>Body Level Four</a:t>
            </a:r>
          </a:p>
          <a:p>
            <a:pPr lvl="4"/>
            <a:r>
              <a:t>Body Level Five</a:t>
            </a:r>
          </a:p>
        </p:txBody>
      </p:sp>
      <p:sp>
        <p:nvSpPr>
          <p:cNvPr id="151" name="Slide Number"/>
          <p:cNvSpPr txBox="1"/>
          <p:nvPr>
            <p:ph type="sldNum" sz="quarter" idx="2"/>
          </p:nvPr>
        </p:nvSpPr>
        <p:spPr>
          <a:xfrm>
            <a:off x="11985227" y="13141324"/>
            <a:ext cx="411238" cy="574676"/>
          </a:xfrm>
          <a:prstGeom prst="rect">
            <a:avLst/>
          </a:prstGeom>
        </p:spPr>
        <p:txBody>
          <a:bodyPr lIns="71437" tIns="71437" rIns="71437" bIns="71437"/>
          <a:lstStyle>
            <a:lvl1pPr defTabSz="821531">
              <a:defRPr sz="2200">
                <a:solidFill>
                  <a:srgbClr val="3E231A"/>
                </a:solidFill>
                <a:latin typeface="Papyrus"/>
                <a:ea typeface="Papyrus"/>
                <a:cs typeface="Papyrus"/>
                <a:sym typeface="Papyru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grpSp>
        <p:nvGrpSpPr>
          <p:cNvPr id="160" name="Group"/>
          <p:cNvGrpSpPr/>
          <p:nvPr/>
        </p:nvGrpSpPr>
        <p:grpSpPr>
          <a:xfrm>
            <a:off x="3012281" y="-35719"/>
            <a:ext cx="18359438" cy="13751719"/>
            <a:chOff x="0" y="0"/>
            <a:chExt cx="18359437" cy="13751718"/>
          </a:xfrm>
        </p:grpSpPr>
        <p:sp>
          <p:nvSpPr>
            <p:cNvPr id="158" name="Rectangle"/>
            <p:cNvSpPr/>
            <p:nvPr/>
          </p:nvSpPr>
          <p:spPr>
            <a:xfrm>
              <a:off x="0" y="17859"/>
              <a:ext cx="18359438" cy="13733860"/>
            </a:xfrm>
            <a:prstGeom prst="rect">
              <a:avLst/>
            </a:prstGeom>
            <a:gradFill flip="none" rotWithShape="1">
              <a:gsLst>
                <a:gs pos="0">
                  <a:srgbClr val="663607"/>
                </a:gs>
                <a:gs pos="100000">
                  <a:srgbClr val="2F0908"/>
                </a:gs>
              </a:gsLst>
              <a:lin ang="5400000" scaled="0"/>
            </a:gradFill>
            <a:ln w="25400" cap="flat">
              <a:solidFill>
                <a:srgbClr val="000000"/>
              </a:solidFill>
              <a:prstDash val="solid"/>
              <a:miter lim="400000"/>
            </a:ln>
            <a:effectLst/>
          </p:spPr>
          <p:txBody>
            <a:bodyPr wrap="square" lIns="53578" tIns="53578" rIns="53578" bIns="53578" numCol="1" anchor="t">
              <a:noAutofit/>
            </a:bodyPr>
            <a:lstStyle/>
            <a:p>
              <a:pPr defTabSz="1821656">
                <a:lnSpc>
                  <a:spcPct val="100000"/>
                </a:lnSpc>
                <a:spcBef>
                  <a:spcPts val="0"/>
                </a:spcBef>
                <a:buClr>
                  <a:srgbClr val="FFFFFF"/>
                </a:buClr>
                <a:defRPr sz="3200">
                  <a:solidFill>
                    <a:srgbClr val="FFFFFF"/>
                  </a:solidFill>
                  <a:uFill>
                    <a:solidFill>
                      <a:srgbClr val="FFFFFF"/>
                    </a:solidFill>
                  </a:uFill>
                  <a:latin typeface="Constantia"/>
                  <a:ea typeface="Constantia"/>
                  <a:cs typeface="Constantia"/>
                  <a:sym typeface="Constantia"/>
                </a:defRPr>
              </a:pPr>
            </a:p>
          </p:txBody>
        </p:sp>
        <p:pic>
          <p:nvPicPr>
            <p:cNvPr id="159" name="imperium_windrose%20transparent.tiff" descr="imperium_windrose%20transparent.tiff"/>
            <p:cNvPicPr>
              <a:picLocks noChangeAspect="0"/>
            </p:cNvPicPr>
            <p:nvPr/>
          </p:nvPicPr>
          <p:blipFill>
            <a:blip r:embed="rId3">
              <a:extLst/>
            </a:blip>
            <a:stretch>
              <a:fillRect/>
            </a:stretch>
          </p:blipFill>
          <p:spPr>
            <a:xfrm>
              <a:off x="122724" y="0"/>
              <a:ext cx="18234423" cy="13608844"/>
            </a:xfrm>
            <a:prstGeom prst="rect">
              <a:avLst/>
            </a:prstGeom>
            <a:ln w="12700" cap="flat">
              <a:noFill/>
              <a:miter lim="400000"/>
            </a:ln>
            <a:effectLst/>
          </p:spPr>
        </p:pic>
      </p:grpSp>
      <p:sp>
        <p:nvSpPr>
          <p:cNvPr id="161" name="Title Text"/>
          <p:cNvSpPr txBox="1"/>
          <p:nvPr>
            <p:ph type="title"/>
          </p:nvPr>
        </p:nvSpPr>
        <p:spPr>
          <a:xfrm>
            <a:off x="4833937" y="892968"/>
            <a:ext cx="14716126" cy="2964657"/>
          </a:xfrm>
          <a:prstGeom prst="rect">
            <a:avLst/>
          </a:prstGeom>
        </p:spPr>
        <p:txBody>
          <a:bodyPr lIns="71437" tIns="71437" rIns="71437" bIns="71437">
            <a:noAutofit/>
          </a:bodyPr>
          <a:lstStyle>
            <a:lvl1pPr algn="l" defTabSz="821531">
              <a:defRPr cap="none">
                <a:solidFill>
                  <a:srgbClr val="3E231A"/>
                </a:solidFill>
                <a:latin typeface="Papyrus"/>
                <a:ea typeface="Papyrus"/>
                <a:cs typeface="Papyrus"/>
                <a:sym typeface="Papyrus"/>
              </a:defRPr>
            </a:lvl1pPr>
          </a:lstStyle>
          <a:p>
            <a:pPr/>
            <a:r>
              <a:t>Title Text</a:t>
            </a:r>
          </a:p>
        </p:txBody>
      </p:sp>
      <p:sp>
        <p:nvSpPr>
          <p:cNvPr id="162" name="Body Level One…"/>
          <p:cNvSpPr txBox="1"/>
          <p:nvPr>
            <p:ph type="body" sz="half" idx="1"/>
          </p:nvPr>
        </p:nvSpPr>
        <p:spPr>
          <a:xfrm>
            <a:off x="4833937" y="3964781"/>
            <a:ext cx="14716126" cy="8215313"/>
          </a:xfrm>
          <a:prstGeom prst="rect">
            <a:avLst/>
          </a:prstGeom>
        </p:spPr>
        <p:txBody>
          <a:bodyPr lIns="71437" tIns="71437" rIns="71437" bIns="71437">
            <a:noAutofit/>
          </a:bodyPr>
          <a:lstStyle>
            <a:lvl1pPr marL="1076476" indent="-771676" defTabSz="821531">
              <a:spcBef>
                <a:spcPts val="1600"/>
              </a:spcBef>
              <a:buSzPct val="30000"/>
              <a:buBlip>
                <a:blip r:embed="rId4"/>
              </a:buBlip>
              <a:defRPr sz="5800">
                <a:solidFill>
                  <a:srgbClr val="3E231A"/>
                </a:solidFill>
                <a:latin typeface="Papyrus"/>
                <a:ea typeface="Papyrus"/>
                <a:cs typeface="Papyrus"/>
                <a:sym typeface="Papyrus"/>
              </a:defRPr>
            </a:lvl1pPr>
            <a:lvl2pPr marL="1774976" indent="-771676" defTabSz="821531">
              <a:spcBef>
                <a:spcPts val="1600"/>
              </a:spcBef>
              <a:buSzPct val="30000"/>
              <a:buBlip>
                <a:blip r:embed="rId4"/>
              </a:buBlip>
              <a:defRPr sz="5800">
                <a:solidFill>
                  <a:srgbClr val="3E231A"/>
                </a:solidFill>
                <a:latin typeface="Papyrus"/>
                <a:ea typeface="Papyrus"/>
                <a:cs typeface="Papyrus"/>
                <a:sym typeface="Papyrus"/>
              </a:defRPr>
            </a:lvl2pPr>
            <a:lvl3pPr marL="2486176" indent="-771676" defTabSz="821531">
              <a:spcBef>
                <a:spcPts val="1600"/>
              </a:spcBef>
              <a:buSzPct val="30000"/>
              <a:buBlip>
                <a:blip r:embed="rId4"/>
              </a:buBlip>
              <a:defRPr sz="5800">
                <a:solidFill>
                  <a:srgbClr val="3E231A"/>
                </a:solidFill>
                <a:latin typeface="Papyrus"/>
                <a:ea typeface="Papyrus"/>
                <a:cs typeface="Papyrus"/>
                <a:sym typeface="Papyrus"/>
              </a:defRPr>
            </a:lvl3pPr>
            <a:lvl4pPr marL="3197376" indent="-771676" defTabSz="821531">
              <a:spcBef>
                <a:spcPts val="1600"/>
              </a:spcBef>
              <a:buSzPct val="30000"/>
              <a:buBlip>
                <a:blip r:embed="rId4"/>
              </a:buBlip>
              <a:defRPr sz="5800">
                <a:solidFill>
                  <a:srgbClr val="3E231A"/>
                </a:solidFill>
                <a:latin typeface="Papyrus"/>
                <a:ea typeface="Papyrus"/>
                <a:cs typeface="Papyrus"/>
                <a:sym typeface="Papyrus"/>
              </a:defRPr>
            </a:lvl4pPr>
            <a:lvl5pPr marL="3921276" indent="-771676" defTabSz="821531">
              <a:spcBef>
                <a:spcPts val="1600"/>
              </a:spcBef>
              <a:buSzPct val="30000"/>
              <a:buBlip>
                <a:blip r:embed="rId4"/>
              </a:buBlip>
              <a:defRPr sz="5800">
                <a:solidFill>
                  <a:srgbClr val="3E231A"/>
                </a:solidFill>
                <a:latin typeface="Papyrus"/>
                <a:ea typeface="Papyrus"/>
                <a:cs typeface="Papyrus"/>
                <a:sym typeface="Papyrus"/>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11970033" y="13103224"/>
            <a:ext cx="434480" cy="612776"/>
          </a:xfrm>
          <a:prstGeom prst="rect">
            <a:avLst/>
          </a:prstGeom>
        </p:spPr>
        <p:txBody>
          <a:bodyPr lIns="71437" tIns="71437" rIns="71437" bIns="71437"/>
          <a:lstStyle>
            <a:lvl1pPr defTabSz="821531">
              <a:defRPr>
                <a:solidFill>
                  <a:srgbClr val="3E231A"/>
                </a:solidFill>
                <a:latin typeface="Papyrus"/>
                <a:ea typeface="Papyrus"/>
                <a:cs typeface="Papyrus"/>
                <a:sym typeface="Papyru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0" name="Image"/>
          <p:cNvSpPr/>
          <p:nvPr>
            <p:ph type="pic" idx="21"/>
          </p:nvPr>
        </p:nvSpPr>
        <p:spPr>
          <a:xfrm>
            <a:off x="-541735" y="0"/>
            <a:ext cx="24384001" cy="13716002"/>
          </a:xfrm>
          <a:prstGeom prst="rect">
            <a:avLst/>
          </a:prstGeom>
        </p:spPr>
        <p:txBody>
          <a:bodyPr lIns="91439" tIns="45719" rIns="91439" bIns="45719" anchor="t">
            <a:noAutofit/>
          </a:bodyPr>
          <a:lstStyle/>
          <a:p>
            <a:pPr/>
          </a:p>
        </p:txBody>
      </p:sp>
      <p:sp>
        <p:nvSpPr>
          <p:cNvPr id="171"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8" name="Slide Number"/>
          <p:cNvSpPr txBox="1"/>
          <p:nvPr>
            <p:ph type="sldNum" sz="quarter" idx="2"/>
          </p:nvPr>
        </p:nvSpPr>
        <p:spPr>
          <a:xfrm>
            <a:off x="11952882" y="13038931"/>
            <a:ext cx="460376" cy="498476"/>
          </a:xfrm>
          <a:prstGeom prst="rect">
            <a:avLst/>
          </a:prstGeom>
        </p:spPr>
        <p:txBody>
          <a:bodyPr lIns="71437" tIns="71437" rIns="71437" bIns="71437"/>
          <a:lstStyle>
            <a:lvl1pPr defTabSz="821531"/>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85"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92" name="Close-up of a monarch caterpillar on a partially-eaten leaf"/>
          <p:cNvSpPr/>
          <p:nvPr>
            <p:ph type="pic" idx="21"/>
          </p:nvPr>
        </p:nvSpPr>
        <p:spPr>
          <a:xfrm>
            <a:off x="2247" y="-939800"/>
            <a:ext cx="24384005" cy="16827500"/>
          </a:xfrm>
          <a:prstGeom prst="rect">
            <a:avLst/>
          </a:prstGeom>
        </p:spPr>
        <p:txBody>
          <a:bodyPr lIns="91439" tIns="45719" rIns="91439" bIns="45719" anchor="t">
            <a:noAutofit/>
          </a:bodyPr>
          <a:lstStyle/>
          <a:p>
            <a:pPr/>
          </a:p>
        </p:txBody>
      </p:sp>
      <p:sp>
        <p:nvSpPr>
          <p:cNvPr id="193" name="Slide Number"/>
          <p:cNvSpPr txBox="1"/>
          <p:nvPr>
            <p:ph type="sldNum" sz="quarter" idx="2"/>
          </p:nvPr>
        </p:nvSpPr>
        <p:spPr>
          <a:xfrm>
            <a:off x="11936944" y="13008841"/>
            <a:ext cx="508351" cy="567459"/>
          </a:xfrm>
          <a:prstGeom prst="rect">
            <a:avLst/>
          </a:prstGeom>
        </p:spPr>
        <p:txBody>
          <a:bodyPr/>
          <a:lstStyle>
            <a:lvl1pPr defTabSz="647700">
              <a:defRPr>
                <a:solidFill>
                  <a:srgbClr val="FFFFFF"/>
                </a:solidFill>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200" name="Front view of a red Ducati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2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4.png"/><Relationship Id="rId6" Type="http://schemas.openxmlformats.org/officeDocument/2006/relationships/image" Target="../media/image5.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tif"/><Relationship Id="rId3"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tif"/><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1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tif"/><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1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tif"/><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1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4.tif"/></Relationships>

</file>

<file path=ppt/slides/_rels/slide1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tif"/><Relationship Id="rId3" Type="http://schemas.openxmlformats.org/officeDocument/2006/relationships/image" Target="../media/image10.png"/><Relationship Id="rId4" Type="http://schemas.openxmlformats.org/officeDocument/2006/relationships/image" Target="../media/image1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6.tif"/><Relationship Id="rId3" Type="http://schemas.openxmlformats.org/officeDocument/2006/relationships/image" Target="../media/image10.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tif"/><Relationship Id="rId3" Type="http://schemas.openxmlformats.org/officeDocument/2006/relationships/image" Target="../media/image10.png"/><Relationship Id="rId4" Type="http://schemas.openxmlformats.org/officeDocument/2006/relationships/image" Target="../media/image1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7.tif"/><Relationship Id="rId3" Type="http://schemas.openxmlformats.org/officeDocument/2006/relationships/image" Target="../media/image10.png"/><Relationship Id="rId4" Type="http://schemas.openxmlformats.org/officeDocument/2006/relationships/image" Target="../media/image12.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8.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8.tif"/></Relationships>

</file>

<file path=ppt/slides/_rels/slide1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8.tif"/></Relationships>

</file>

<file path=ppt/slides/_rels/slide2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8.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8.tif"/></Relationships>

</file>

<file path=ppt/slides/_rels/slide2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9.tif"/><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4.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png"/><Relationship Id="rId3" Type="http://schemas.openxmlformats.org/officeDocument/2006/relationships/image" Target="../media/image10.png"/><Relationship Id="rId4" Type="http://schemas.openxmlformats.org/officeDocument/2006/relationships/image" Target="../media/image12.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10.png"/><Relationship Id="rId4" Type="http://schemas.openxmlformats.org/officeDocument/2006/relationships/image" Target="../media/image1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1.tif"/><Relationship Id="rId3" Type="http://schemas.openxmlformats.org/officeDocument/2006/relationships/image" Target="../media/image10.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4.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4.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tif"/><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4.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tif"/><Relationship Id="rId3" Type="http://schemas.openxmlformats.org/officeDocument/2006/relationships/image" Target="../media/image10.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6.png"/><Relationship Id="rId3" Type="http://schemas.openxmlformats.org/officeDocument/2006/relationships/image" Target="../media/image10.png"/><Relationship Id="rId4" Type="http://schemas.openxmlformats.org/officeDocument/2006/relationships/image" Target="../media/image12.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7.png"/><Relationship Id="rId3" Type="http://schemas.openxmlformats.org/officeDocument/2006/relationships/image" Target="../media/image10.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7.png"/><Relationship Id="rId3" Type="http://schemas.openxmlformats.org/officeDocument/2006/relationships/image" Target="../media/image13.tif"/><Relationship Id="rId4" Type="http://schemas.openxmlformats.org/officeDocument/2006/relationships/image" Target="../media/image10.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7.png"/><Relationship Id="rId3" Type="http://schemas.openxmlformats.org/officeDocument/2006/relationships/image" Target="../media/image14.tif"/><Relationship Id="rId4" Type="http://schemas.openxmlformats.org/officeDocument/2006/relationships/image" Target="../media/image10.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tif"/><Relationship Id="rId3" Type="http://schemas.openxmlformats.org/officeDocument/2006/relationships/image" Target="../media/image18.png"/><Relationship Id="rId4" Type="http://schemas.openxmlformats.org/officeDocument/2006/relationships/image" Target="../media/image6.png"/><Relationship Id="rId5" Type="http://schemas.openxmlformats.org/officeDocument/2006/relationships/image" Target="../media/image10.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6.png"/><Relationship Id="rId3" Type="http://schemas.openxmlformats.org/officeDocument/2006/relationships/image" Target="../media/image10.png"/><Relationship Id="rId4" Type="http://schemas.openxmlformats.org/officeDocument/2006/relationships/image" Target="../media/image12.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6.png"/><Relationship Id="rId3" Type="http://schemas.openxmlformats.org/officeDocument/2006/relationships/image" Target="../media/image10.png"/><Relationship Id="rId4" Type="http://schemas.openxmlformats.org/officeDocument/2006/relationships/image" Target="../media/image12.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6.png"/><Relationship Id="rId3" Type="http://schemas.openxmlformats.org/officeDocument/2006/relationships/image" Target="../media/image10.png"/><Relationship Id="rId4" Type="http://schemas.openxmlformats.org/officeDocument/2006/relationships/image" Target="../media/image12.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tif"/><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4.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tif"/><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4.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tif"/><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2.png"/><Relationship Id="rId6" Type="http://schemas.openxmlformats.org/officeDocument/2006/relationships/image" Target="../media/image1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tif"/><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2.png"/><Relationship Id="rId6" Type="http://schemas.openxmlformats.org/officeDocument/2006/relationships/image" Target="../media/image14.png"/><Relationship Id="rId7" Type="http://schemas.openxmlformats.org/officeDocument/2006/relationships/image" Target="../media/image20.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5.tif"/><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2.png"/><Relationship Id="rId6" Type="http://schemas.openxmlformats.org/officeDocument/2006/relationships/image" Target="../media/image20.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16.tif"/></Relationships>

</file>

<file path=ppt/slides/_rels/slide5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16.tif"/></Relationships>

</file>

<file path=ppt/slides/_rels/slide5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10.png"/><Relationship Id="rId5" Type="http://schemas.openxmlformats.org/officeDocument/2006/relationships/image" Target="../media/image12.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3.png"/><Relationship Id="rId3" Type="http://schemas.openxmlformats.org/officeDocument/2006/relationships/image" Target="../media/image10.png"/><Relationship Id="rId4" Type="http://schemas.openxmlformats.org/officeDocument/2006/relationships/image" Target="../media/image24.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5.png"/><Relationship Id="rId3" Type="http://schemas.openxmlformats.org/officeDocument/2006/relationships/image" Target="../media/image10.png"/><Relationship Id="rId4" Type="http://schemas.openxmlformats.org/officeDocument/2006/relationships/image" Target="../media/image24.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6.png"/><Relationship Id="rId3" Type="http://schemas.openxmlformats.org/officeDocument/2006/relationships/image" Target="../media/image10.png"/><Relationship Id="rId4" Type="http://schemas.openxmlformats.org/officeDocument/2006/relationships/image" Target="../media/image24.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6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6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7.tif"/></Relationships>

</file>

<file path=ppt/slides/_rels/slide6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18.tif"/></Relationships>

</file>

<file path=ppt/slides/_rels/slide6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18.tif"/></Relationships>

</file>

<file path=ppt/slides/_rels/slide6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19.tif"/></Relationships>

</file>

<file path=ppt/slides/_rels/slide6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10.png"/><Relationship Id="rId3" Type="http://schemas.openxmlformats.org/officeDocument/2006/relationships/image" Target="../media/image27.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tif"/><Relationship Id="rId3" Type="http://schemas.openxmlformats.org/officeDocument/2006/relationships/image" Target="../media/image28.png"/><Relationship Id="rId4" Type="http://schemas.openxmlformats.org/officeDocument/2006/relationships/image" Target="../media/image10.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tif"/><Relationship Id="rId3" Type="http://schemas.openxmlformats.org/officeDocument/2006/relationships/image" Target="../media/image28.png"/><Relationship Id="rId4" Type="http://schemas.openxmlformats.org/officeDocument/2006/relationships/image" Target="../media/image10.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tif"/><Relationship Id="rId3" Type="http://schemas.openxmlformats.org/officeDocument/2006/relationships/image" Target="../media/image28.png"/><Relationship Id="rId4" Type="http://schemas.openxmlformats.org/officeDocument/2006/relationships/image" Target="../media/image10.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tif"/><Relationship Id="rId3" Type="http://schemas.openxmlformats.org/officeDocument/2006/relationships/image" Target="../media/image28.png"/><Relationship Id="rId4" Type="http://schemas.openxmlformats.org/officeDocument/2006/relationships/image" Target="../media/image10.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tif"/><Relationship Id="rId3" Type="http://schemas.openxmlformats.org/officeDocument/2006/relationships/image" Target="../media/image28.png"/><Relationship Id="rId4" Type="http://schemas.openxmlformats.org/officeDocument/2006/relationships/image" Target="../media/image10.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20.tif"/><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10.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hyperlink" Target="http://" TargetMode="External"/><Relationship Id="rId7" Type="http://schemas.openxmlformats.org/officeDocument/2006/relationships/hyperlink" Target="http://www.alexanderchurchofchrist.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0"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211"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212"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pic>
        <p:nvPicPr>
          <p:cNvPr id="213" name="pasted-movie.png" descr="pasted-movie.png"/>
          <p:cNvPicPr>
            <a:picLocks noChangeAspect="1"/>
          </p:cNvPicPr>
          <p:nvPr/>
        </p:nvPicPr>
        <p:blipFill>
          <a:blip r:embed="rId4">
            <a:extLst/>
          </a:blip>
          <a:stretch>
            <a:fillRect/>
          </a:stretch>
        </p:blipFill>
        <p:spPr>
          <a:xfrm>
            <a:off x="11857064" y="1299449"/>
            <a:ext cx="12388011" cy="1884011"/>
          </a:xfrm>
          <a:prstGeom prst="rect">
            <a:avLst/>
          </a:prstGeom>
          <a:ln w="12700">
            <a:miter lim="400000"/>
          </a:ln>
        </p:spPr>
      </p:pic>
      <p:pic>
        <p:nvPicPr>
          <p:cNvPr id="214" name="pasted-movie.png" descr="pasted-movie.png"/>
          <p:cNvPicPr>
            <a:picLocks noChangeAspect="1"/>
          </p:cNvPicPr>
          <p:nvPr/>
        </p:nvPicPr>
        <p:blipFill>
          <a:blip r:embed="rId5">
            <a:extLst/>
          </a:blip>
          <a:stretch>
            <a:fillRect/>
          </a:stretch>
        </p:blipFill>
        <p:spPr>
          <a:xfrm>
            <a:off x="11737090" y="2867927"/>
            <a:ext cx="12627959" cy="1884010"/>
          </a:xfrm>
          <a:prstGeom prst="rect">
            <a:avLst/>
          </a:prstGeom>
          <a:ln w="12700">
            <a:miter lim="400000"/>
          </a:ln>
        </p:spPr>
      </p:pic>
      <p:sp>
        <p:nvSpPr>
          <p:cNvPr id="215" name="Line"/>
          <p:cNvSpPr/>
          <p:nvPr/>
        </p:nvSpPr>
        <p:spPr>
          <a:xfrm>
            <a:off x="12142344" y="4878742"/>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216" name="What Books Belong In The Bible?"/>
          <p:cNvSpPr txBox="1"/>
          <p:nvPr/>
        </p:nvSpPr>
        <p:spPr>
          <a:xfrm>
            <a:off x="12613750" y="5347592"/>
            <a:ext cx="11057616" cy="5219701"/>
          </a:xfrm>
          <a:prstGeom prst="rect">
            <a:avLst/>
          </a:prstGeom>
          <a:ln w="12700">
            <a:miter lim="400000"/>
          </a:ln>
          <a:effectLst>
            <a:outerShdw sx="100000" sy="100000" kx="0" ky="0" algn="b" rotWithShape="0" blurRad="88900" dist="139700" dir="2700000">
              <a:srgbClr val="929292">
                <a:alpha val="50000"/>
              </a:srgbClr>
            </a:outerShdw>
          </a:effectLst>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80000"/>
              </a:lnSpc>
              <a:defRPr b="1" cap="all" sz="12600">
                <a:ln w="38100" cap="flat">
                  <a:solidFill>
                    <a:srgbClr val="000000"/>
                  </a:solidFill>
                  <a:prstDash val="solid"/>
                  <a:miter lim="400000"/>
                </a:ln>
                <a:solidFill>
                  <a:srgbClr val="FFFFFF"/>
                </a:solidFill>
                <a:effectLst>
                  <a:outerShdw sx="100000" sy="100000" kx="0" ky="0" algn="b" rotWithShape="0" blurRad="50800" dist="63500" dir="2200595">
                    <a:srgbClr val="000000"/>
                  </a:outerShdw>
                </a:effectLst>
                <a:latin typeface="Century Gothic"/>
                <a:ea typeface="Century Gothic"/>
                <a:cs typeface="Century Gothic"/>
                <a:sym typeface="Century Gothic"/>
              </a:defRPr>
            </a:lvl1pPr>
          </a:lstStyle>
          <a:p>
            <a:pPr/>
            <a:r>
              <a:t>What Books Belong In The Bible?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8"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219"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220"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sp>
        <p:nvSpPr>
          <p:cNvPr id="221" name="The question of how the canon of Scripture was formed is foundational to understanding the authority of the Bible.…"/>
          <p:cNvSpPr txBox="1"/>
          <p:nvPr/>
        </p:nvSpPr>
        <p:spPr>
          <a:xfrm>
            <a:off x="12410108" y="4829343"/>
            <a:ext cx="11281923" cy="8610601"/>
          </a:xfrm>
          <a:prstGeom prst="rect">
            <a:avLst/>
          </a:prstGeom>
          <a:solidFill>
            <a:srgbClr val="000000">
              <a:alpha val="58453"/>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t>The question of how the canon of Scripture was formed is foundational to understanding the authority of the Bible. </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t>This process, known as canonization, refers to the historical recognition by the church of which books were inspired by God and thus authoritative for the faith.</a:t>
            </a:r>
          </a:p>
        </p:txBody>
      </p:sp>
      <p:pic>
        <p:nvPicPr>
          <p:cNvPr id="222" name="pasted-movie.png" descr="pasted-movie.png"/>
          <p:cNvPicPr>
            <a:picLocks noChangeAspect="1"/>
          </p:cNvPicPr>
          <p:nvPr/>
        </p:nvPicPr>
        <p:blipFill>
          <a:blip r:embed="rId4">
            <a:extLst/>
          </a:blip>
          <a:stretch>
            <a:fillRect/>
          </a:stretch>
        </p:blipFill>
        <p:spPr>
          <a:xfrm>
            <a:off x="12522262" y="915272"/>
            <a:ext cx="11057615" cy="1681679"/>
          </a:xfrm>
          <a:prstGeom prst="rect">
            <a:avLst/>
          </a:prstGeom>
          <a:ln w="12700">
            <a:miter lim="400000"/>
          </a:ln>
        </p:spPr>
      </p:pic>
      <p:pic>
        <p:nvPicPr>
          <p:cNvPr id="223" name="pasted-movie.png" descr="pasted-movie.png"/>
          <p:cNvPicPr>
            <a:picLocks noChangeAspect="1"/>
          </p:cNvPicPr>
          <p:nvPr/>
        </p:nvPicPr>
        <p:blipFill>
          <a:blip r:embed="rId5">
            <a:extLst/>
          </a:blip>
          <a:stretch>
            <a:fillRect/>
          </a:stretch>
        </p:blipFill>
        <p:spPr>
          <a:xfrm>
            <a:off x="12522262" y="2157732"/>
            <a:ext cx="11057615" cy="1649726"/>
          </a:xfrm>
          <a:prstGeom prst="rect">
            <a:avLst/>
          </a:prstGeom>
          <a:ln w="12700">
            <a:miter lim="400000"/>
          </a:ln>
        </p:spPr>
      </p:pic>
      <p:sp>
        <p:nvSpPr>
          <p:cNvPr id="224" name="Line"/>
          <p:cNvSpPr/>
          <p:nvPr/>
        </p:nvSpPr>
        <p:spPr>
          <a:xfrm>
            <a:off x="12142344" y="4471965"/>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225" name="What Books Belong In The Bible?"/>
          <p:cNvSpPr txBox="1"/>
          <p:nvPr/>
        </p:nvSpPr>
        <p:spPr>
          <a:xfrm>
            <a:off x="10514739" y="3467775"/>
            <a:ext cx="15072661"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cap="all" sz="5100">
                <a:solidFill>
                  <a:srgbClr val="A9A9A9"/>
                </a:solidFill>
                <a:latin typeface="Century Gothic"/>
                <a:ea typeface="Century Gothic"/>
                <a:cs typeface="Century Gothic"/>
                <a:sym typeface="Century Gothic"/>
              </a:defRPr>
            </a:lvl1pPr>
          </a:lstStyle>
          <a:p>
            <a:pPr/>
            <a:r>
              <a:t>What Books Belong In The Bible?</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Char"/>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21">
                                            <p:txEl>
                                              <p:pRg st="1" end="1"/>
                                            </p:txEl>
                                          </p:spTgt>
                                        </p:tgtEl>
                                        <p:attrNameLst>
                                          <p:attrName>style.visibility</p:attrName>
                                        </p:attrNameLst>
                                      </p:cBhvr>
                                      <p:to>
                                        <p:strVal val="visible"/>
                                      </p:to>
                                    </p:set>
                                    <p:animEffect filter="wipe(left)" transition="in">
                                      <p:cBhvr>
                                        <p:cTn id="7" dur="1500"/>
                                        <p:tgtEl>
                                          <p:spTgt spid="221">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21"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7"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228"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229"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sp>
        <p:nvSpPr>
          <p:cNvPr id="230" name="INSPIRATION: Definition / Extent / Application…"/>
          <p:cNvSpPr txBox="1"/>
          <p:nvPr/>
        </p:nvSpPr>
        <p:spPr>
          <a:xfrm>
            <a:off x="994474" y="7307793"/>
            <a:ext cx="22957332" cy="5868375"/>
          </a:xfrm>
          <a:prstGeom prst="rect">
            <a:avLst/>
          </a:prstGeom>
          <a:solidFill>
            <a:srgbClr val="000000">
              <a:alpha val="58453"/>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INSPIRATION</a:t>
            </a:r>
            <a:r>
              <a:t>: Definition / Extent / Application </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PRESERVATION</a:t>
            </a:r>
            <a:r>
              <a:t>: Manuscripts / Textual Criticism / Answering Critics</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TRANSMISSION</a:t>
            </a:r>
            <a:r>
              <a:t>: Autographs / Copies / Canonization / Translations</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EXTERNAL EVIDENCE</a:t>
            </a:r>
            <a:r>
              <a:t>: Historical &amp; Archaeological testimony</a:t>
            </a:r>
          </a:p>
          <a:p>
            <a:pPr algn="ctr">
              <a:lnSpc>
                <a:spcPct val="100000"/>
              </a:lnSpc>
              <a:spcBef>
                <a:spcPts val="2200"/>
              </a:spcBef>
              <a:defRPr sz="6300">
                <a:solidFill>
                  <a:srgbClr val="FFFFFF"/>
                </a:solidFill>
                <a:effectLst>
                  <a:outerShdw sx="100000" sy="100000" kx="0" ky="0" algn="b" rotWithShape="0" blurRad="63500" dist="63500" dir="3927009">
                    <a:srgbClr val="000000"/>
                  </a:outerShdw>
                </a:effectLst>
              </a:defRPr>
            </a:pPr>
            <a:r>
              <a:rPr b="1">
                <a:latin typeface="Gill Sans"/>
                <a:ea typeface="Gill Sans"/>
                <a:cs typeface="Gill Sans"/>
                <a:sym typeface="Gill Sans"/>
              </a:rPr>
              <a:t>INTERNAL EVIDENCE</a:t>
            </a:r>
            <a:r>
              <a:t>:  Prophecy / Accuracy / Harmony</a:t>
            </a:r>
          </a:p>
        </p:txBody>
      </p:sp>
      <p:pic>
        <p:nvPicPr>
          <p:cNvPr id="231" name="pasted-movie.png" descr="pasted-movie.png"/>
          <p:cNvPicPr>
            <a:picLocks noChangeAspect="1"/>
          </p:cNvPicPr>
          <p:nvPr/>
        </p:nvPicPr>
        <p:blipFill>
          <a:blip r:embed="rId4">
            <a:extLst/>
          </a:blip>
          <a:stretch>
            <a:fillRect/>
          </a:stretch>
        </p:blipFill>
        <p:spPr>
          <a:xfrm>
            <a:off x="12522262" y="915272"/>
            <a:ext cx="11057615" cy="1681679"/>
          </a:xfrm>
          <a:prstGeom prst="rect">
            <a:avLst/>
          </a:prstGeom>
          <a:ln w="12700">
            <a:miter lim="400000"/>
          </a:ln>
        </p:spPr>
      </p:pic>
      <p:pic>
        <p:nvPicPr>
          <p:cNvPr id="232" name="pasted-movie.png" descr="pasted-movie.png"/>
          <p:cNvPicPr>
            <a:picLocks noChangeAspect="1"/>
          </p:cNvPicPr>
          <p:nvPr/>
        </p:nvPicPr>
        <p:blipFill>
          <a:blip r:embed="rId5">
            <a:extLst/>
          </a:blip>
          <a:stretch>
            <a:fillRect/>
          </a:stretch>
        </p:blipFill>
        <p:spPr>
          <a:xfrm>
            <a:off x="12522262" y="2157732"/>
            <a:ext cx="11057615" cy="1649726"/>
          </a:xfrm>
          <a:prstGeom prst="rect">
            <a:avLst/>
          </a:prstGeom>
          <a:ln w="12700">
            <a:miter lim="400000"/>
          </a:ln>
        </p:spPr>
      </p:pic>
      <p:sp>
        <p:nvSpPr>
          <p:cNvPr id="233" name="Line"/>
          <p:cNvSpPr/>
          <p:nvPr/>
        </p:nvSpPr>
        <p:spPr>
          <a:xfrm>
            <a:off x="12142344" y="4471965"/>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234" name="What Books Belong In The Bible?"/>
          <p:cNvSpPr txBox="1"/>
          <p:nvPr/>
        </p:nvSpPr>
        <p:spPr>
          <a:xfrm>
            <a:off x="10514739" y="3467775"/>
            <a:ext cx="15072661"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cap="all" sz="5100">
                <a:solidFill>
                  <a:srgbClr val="A9A9A9"/>
                </a:solidFill>
                <a:latin typeface="Century Gothic"/>
                <a:ea typeface="Century Gothic"/>
                <a:cs typeface="Century Gothic"/>
                <a:sym typeface="Century Gothic"/>
              </a:defRPr>
            </a:lvl1pPr>
          </a:lstStyle>
          <a:p>
            <a:pPr/>
            <a:r>
              <a:t>What Books Belong In The Bible?</a:t>
            </a:r>
          </a:p>
        </p:txBody>
      </p:sp>
    </p:spTree>
  </p:cSld>
  <p:clrMapOvr>
    <a:masterClrMapping/>
  </p:clrMapOvr>
  <mc:AlternateContent xmlns:mc="http://schemas.openxmlformats.org/markup-compatibility/2006">
    <mc:Choice xmlns:p14="http://schemas.microsoft.com/office/powerpoint/2010/main" Requires="p14">
      <p:transition spd="slow" advClick="1" p14:dur="20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30">
                                            <p:bg/>
                                          </p:spTgt>
                                        </p:tgtEl>
                                        <p:attrNameLst>
                                          <p:attrName>style.visibility</p:attrName>
                                        </p:attrNameLst>
                                      </p:cBhvr>
                                      <p:to>
                                        <p:strVal val="visible"/>
                                      </p:to>
                                    </p:set>
                                    <p:animEffect filter="wipe(left)" transition="in">
                                      <p:cBhvr>
                                        <p:cTn id="7" dur="1500"/>
                                        <p:tgtEl>
                                          <p:spTgt spid="230">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30">
                                            <p:txEl>
                                              <p:pRg st="0" end="0"/>
                                            </p:txEl>
                                          </p:spTgt>
                                        </p:tgtEl>
                                        <p:attrNameLst>
                                          <p:attrName>style.visibility</p:attrName>
                                        </p:attrNameLst>
                                      </p:cBhvr>
                                      <p:to>
                                        <p:strVal val="visible"/>
                                      </p:to>
                                    </p:set>
                                    <p:animEffect filter="wipe(left)" transition="in">
                                      <p:cBhvr>
                                        <p:cTn id="10" dur="1500"/>
                                        <p:tgtEl>
                                          <p:spTgt spid="23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30">
                                            <p:txEl>
                                              <p:pRg st="1" end="1"/>
                                            </p:txEl>
                                          </p:spTgt>
                                        </p:tgtEl>
                                        <p:attrNameLst>
                                          <p:attrName>style.visibility</p:attrName>
                                        </p:attrNameLst>
                                      </p:cBhvr>
                                      <p:to>
                                        <p:strVal val="visible"/>
                                      </p:to>
                                    </p:set>
                                    <p:animEffect filter="wipe(left)" transition="in">
                                      <p:cBhvr>
                                        <p:cTn id="15" dur="1500"/>
                                        <p:tgtEl>
                                          <p:spTgt spid="23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230">
                                            <p:txEl>
                                              <p:pRg st="2" end="2"/>
                                            </p:txEl>
                                          </p:spTgt>
                                        </p:tgtEl>
                                        <p:attrNameLst>
                                          <p:attrName>style.visibility</p:attrName>
                                        </p:attrNameLst>
                                      </p:cBhvr>
                                      <p:to>
                                        <p:strVal val="visible"/>
                                      </p:to>
                                    </p:set>
                                    <p:animEffect filter="wipe(left)" transition="in">
                                      <p:cBhvr>
                                        <p:cTn id="20" dur="1500"/>
                                        <p:tgtEl>
                                          <p:spTgt spid="23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230">
                                            <p:txEl>
                                              <p:pRg st="3" end="3"/>
                                            </p:txEl>
                                          </p:spTgt>
                                        </p:tgtEl>
                                        <p:attrNameLst>
                                          <p:attrName>style.visibility</p:attrName>
                                        </p:attrNameLst>
                                      </p:cBhvr>
                                      <p:to>
                                        <p:strVal val="visible"/>
                                      </p:to>
                                    </p:set>
                                    <p:animEffect filter="wipe(left)" transition="in">
                                      <p:cBhvr>
                                        <p:cTn id="25" dur="1500"/>
                                        <p:tgtEl>
                                          <p:spTgt spid="23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8" presetID="22" grpId="1" fill="hold">
                                  <p:stCondLst>
                                    <p:cond delay="0"/>
                                  </p:stCondLst>
                                  <p:iterate type="el" backwards="0">
                                    <p:tmAbs val="0"/>
                                  </p:iterate>
                                  <p:childTnLst>
                                    <p:set>
                                      <p:cBhvr>
                                        <p:cTn id="29" fill="hold"/>
                                        <p:tgtEl>
                                          <p:spTgt spid="230">
                                            <p:txEl>
                                              <p:pRg st="4" end="4"/>
                                            </p:txEl>
                                          </p:spTgt>
                                        </p:tgtEl>
                                        <p:attrNameLst>
                                          <p:attrName>style.visibility</p:attrName>
                                        </p:attrNameLst>
                                      </p:cBhvr>
                                      <p:to>
                                        <p:strVal val="visible"/>
                                      </p:to>
                                    </p:set>
                                    <p:animEffect filter="wipe(left)" transition="in">
                                      <p:cBhvr>
                                        <p:cTn id="30" dur="1500"/>
                                        <p:tgtEl>
                                          <p:spTgt spid="230">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0"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The Bible Under Attack"/>
          <p:cNvSpPr/>
          <p:nvPr/>
        </p:nvSpPr>
        <p:spPr>
          <a:xfrm>
            <a:off x="4990672" y="1803920"/>
            <a:ext cx="14402656" cy="1785939"/>
          </a:xfrm>
          <a:prstGeom prst="roundRect">
            <a:avLst>
              <a:gd name="adj" fmla="val 33115"/>
            </a:avLst>
          </a:prstGeom>
          <a:solidFill>
            <a:srgbClr val="AB1802"/>
          </a:solidFill>
          <a:ln w="12700">
            <a:miter lim="400000"/>
          </a:ln>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9000">
                <a:solidFill>
                  <a:srgbClr val="FFFFFF"/>
                </a:solidFill>
                <a:latin typeface="American Typewriter"/>
                <a:ea typeface="American Typewriter"/>
                <a:cs typeface="American Typewriter"/>
                <a:sym typeface="American Typewriter"/>
              </a:defRPr>
            </a:lvl1pPr>
          </a:lstStyle>
          <a:p>
            <a:pPr/>
            <a:r>
              <a:t>The Bible Under Attack</a:t>
            </a:r>
          </a:p>
        </p:txBody>
      </p:sp>
      <p:sp>
        <p:nvSpPr>
          <p:cNvPr id="237" name="Education…"/>
          <p:cNvSpPr/>
          <p:nvPr/>
        </p:nvSpPr>
        <p:spPr>
          <a:xfrm>
            <a:off x="6040890" y="3717947"/>
            <a:ext cx="18089224" cy="9515872"/>
          </a:xfrm>
          <a:prstGeom prst="rect">
            <a:avLst/>
          </a:prstGeom>
          <a:ln w="12700">
            <a:miter lim="400000"/>
          </a:ln>
          <a:effectLst>
            <a:outerShdw sx="100000" sy="100000" kx="0" ky="0" algn="b" rotWithShape="0" blurRad="177800" dist="114300" dir="2700000">
              <a:srgbClr val="000000">
                <a:alpha val="21810"/>
              </a:srgbClr>
            </a:outerShdw>
          </a:effectLst>
          <a:extLst>
            <a:ext uri="{C572A759-6A51-4108-AA02-DFA0A04FC94B}">
              <ma14:wrappingTextBoxFlag xmlns:ma14="http://schemas.microsoft.com/office/mac/drawingml/2011/main" val="1"/>
            </a:ext>
          </a:extLst>
        </p:spPr>
        <p:txBody>
          <a:bodyPr lIns="38100" tIns="38100" rIns="38100" bIns="38100">
            <a:spAutoFit/>
          </a:bodyPr>
          <a:lstStyle/>
          <a:p>
            <a:pPr lvl="1" marL="1270698" indent="-927798" defTabSz="642937">
              <a:lnSpc>
                <a:spcPct val="100000"/>
              </a:lnSpc>
              <a:spcBef>
                <a:spcPts val="2100"/>
              </a:spcBef>
              <a:buClr>
                <a:srgbClr val="FFD479"/>
              </a:buClr>
              <a:buSzPct val="80000"/>
              <a:buFont typeface="Zapf Dingbats"/>
              <a:buBlip>
                <a:blip r:embed="rId2"/>
              </a:buBlip>
              <a:defRPr b="1" sz="7000">
                <a:solidFill>
                  <a:srgbClr val="000000"/>
                </a:solidFill>
                <a:latin typeface="Century Gothic"/>
                <a:ea typeface="Century Gothic"/>
                <a:cs typeface="Century Gothic"/>
                <a:sym typeface="Century Gothic"/>
              </a:defRPr>
            </a:pPr>
            <a:r>
              <a:t>Education </a:t>
            </a:r>
          </a:p>
          <a:p>
            <a:pPr lvl="1" marL="2070798" indent="-927798" defTabSz="642937">
              <a:lnSpc>
                <a:spcPct val="100000"/>
              </a:lnSpc>
              <a:spcBef>
                <a:spcPts val="2100"/>
              </a:spcBef>
              <a:buClr>
                <a:srgbClr val="FFD479"/>
              </a:buClr>
              <a:buSzPct val="80000"/>
              <a:buFont typeface="Zapf Dingbats"/>
              <a:buBlip>
                <a:blip r:embed="rId3"/>
              </a:buBlip>
              <a:defRPr sz="7000">
                <a:solidFill>
                  <a:srgbClr val="000000"/>
                </a:solidFill>
                <a:latin typeface="Century Gothic"/>
                <a:ea typeface="Century Gothic"/>
                <a:cs typeface="Century Gothic"/>
                <a:sym typeface="Century Gothic"/>
              </a:defRPr>
            </a:pPr>
            <a:r>
              <a:t>Naturalistic materialism rules the day in academia.</a:t>
            </a:r>
          </a:p>
          <a:p>
            <a:pPr lvl="1" marL="2070798" indent="-927798" defTabSz="642937">
              <a:lnSpc>
                <a:spcPct val="100000"/>
              </a:lnSpc>
              <a:spcBef>
                <a:spcPts val="2100"/>
              </a:spcBef>
              <a:buClr>
                <a:srgbClr val="FFD479"/>
              </a:buClr>
              <a:buSzPct val="80000"/>
              <a:buFont typeface="Zapf Dingbats"/>
              <a:buBlip>
                <a:blip r:embed="rId3"/>
              </a:buBlip>
              <a:defRPr sz="7000">
                <a:solidFill>
                  <a:srgbClr val="000000"/>
                </a:solidFill>
                <a:latin typeface="Century Gothic"/>
                <a:ea typeface="Century Gothic"/>
                <a:cs typeface="Century Gothic"/>
                <a:sym typeface="Century Gothic"/>
              </a:defRPr>
            </a:pPr>
            <a:r>
              <a:t>Incapable of true reason &amp; logic due to the acceptance of pseudo “reason” and “logic.”</a:t>
            </a:r>
          </a:p>
          <a:p>
            <a:pPr lvl="1" marL="2070798" indent="-927798" defTabSz="642937">
              <a:lnSpc>
                <a:spcPct val="100000"/>
              </a:lnSpc>
              <a:spcBef>
                <a:spcPts val="2100"/>
              </a:spcBef>
              <a:buClr>
                <a:srgbClr val="FFD479"/>
              </a:buClr>
              <a:buSzPct val="80000"/>
              <a:buFont typeface="Zapf Dingbats"/>
              <a:buBlip>
                <a:blip r:embed="rId3"/>
              </a:buBlip>
              <a:defRPr sz="7000">
                <a:solidFill>
                  <a:srgbClr val="000000"/>
                </a:solidFill>
                <a:latin typeface="Century Gothic"/>
                <a:ea typeface="Century Gothic"/>
                <a:cs typeface="Century Gothic"/>
                <a:sym typeface="Century Gothic"/>
              </a:defRPr>
            </a:pPr>
            <a:r>
              <a:t>A populace conditioned to reject traditional values and “FAITH.”</a:t>
            </a:r>
          </a:p>
        </p:txBody>
      </p:sp>
      <p:pic>
        <p:nvPicPr>
          <p:cNvPr id="238" name="Image" descr="Image"/>
          <p:cNvPicPr>
            <a:picLocks noChangeAspect="1"/>
          </p:cNvPicPr>
          <p:nvPr/>
        </p:nvPicPr>
        <p:blipFill>
          <a:blip r:embed="rId4">
            <a:extLst/>
          </a:blip>
          <a:stretch>
            <a:fillRect/>
          </a:stretch>
        </p:blipFill>
        <p:spPr>
          <a:xfrm>
            <a:off x="53996" y="2388055"/>
            <a:ext cx="6241082" cy="11327316"/>
          </a:xfrm>
          <a:prstGeom prst="rect">
            <a:avLst/>
          </a:prstGeom>
          <a:ln w="12700">
            <a:miter lim="400000"/>
          </a:ln>
        </p:spPr>
      </p:pic>
      <p:grpSp>
        <p:nvGrpSpPr>
          <p:cNvPr id="242" name="Group"/>
          <p:cNvGrpSpPr/>
          <p:nvPr/>
        </p:nvGrpSpPr>
        <p:grpSpPr>
          <a:xfrm>
            <a:off x="946913" y="5762"/>
            <a:ext cx="22490174" cy="1691641"/>
            <a:chOff x="0" y="0"/>
            <a:chExt cx="22490172" cy="1691639"/>
          </a:xfrm>
        </p:grpSpPr>
        <p:sp>
          <p:nvSpPr>
            <p:cNvPr id="239" name="Rounded Rectangle"/>
            <p:cNvSpPr/>
            <p:nvPr/>
          </p:nvSpPr>
          <p:spPr>
            <a:xfrm>
              <a:off x="0" y="129926"/>
              <a:ext cx="22490173" cy="1270001"/>
            </a:xfrm>
            <a:prstGeom prst="roundRect">
              <a:avLst>
                <a:gd name="adj" fmla="val 50000"/>
              </a:avLst>
            </a:prstGeom>
            <a:solidFill>
              <a:schemeClr val="accent6">
                <a:satOff val="1848"/>
                <a:lumOff val="-15262"/>
              </a:schemeClr>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pic>
          <p:nvPicPr>
            <p:cNvPr id="240" name="pasted-movie.png" descr="pasted-movie.png"/>
            <p:cNvPicPr>
              <a:picLocks noChangeAspect="1"/>
            </p:cNvPicPr>
            <p:nvPr/>
          </p:nvPicPr>
          <p:blipFill>
            <a:blip r:embed="rId5">
              <a:extLst/>
            </a:blip>
            <a:stretch>
              <a:fillRect/>
            </a:stretch>
          </p:blipFill>
          <p:spPr>
            <a:xfrm>
              <a:off x="797839" y="0"/>
              <a:ext cx="11123113" cy="1691640"/>
            </a:xfrm>
            <a:prstGeom prst="rect">
              <a:avLst/>
            </a:prstGeom>
            <a:ln w="12700" cap="flat">
              <a:noFill/>
              <a:miter lim="400000"/>
            </a:ln>
            <a:effectLst/>
          </p:spPr>
        </p:pic>
        <p:pic>
          <p:nvPicPr>
            <p:cNvPr id="241" name="pasted-movie.png" descr="pasted-movie.png"/>
            <p:cNvPicPr>
              <a:picLocks noChangeAspect="1"/>
            </p:cNvPicPr>
            <p:nvPr/>
          </p:nvPicPr>
          <p:blipFill>
            <a:blip r:embed="rId6">
              <a:extLst/>
            </a:blip>
            <a:srcRect l="0" t="0" r="0" b="0"/>
            <a:stretch>
              <a:fillRect/>
            </a:stretch>
          </p:blipFill>
          <p:spPr>
            <a:xfrm>
              <a:off x="11885948" y="114379"/>
              <a:ext cx="9806324" cy="1463041"/>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37">
                                            <p:bg/>
                                          </p:spTgt>
                                        </p:tgtEl>
                                        <p:attrNameLst>
                                          <p:attrName>style.visibility</p:attrName>
                                        </p:attrNameLst>
                                      </p:cBhvr>
                                      <p:to>
                                        <p:strVal val="visible"/>
                                      </p:to>
                                    </p:set>
                                    <p:animEffect filter="wipe(left)" transition="in">
                                      <p:cBhvr>
                                        <p:cTn id="7" dur="500"/>
                                        <p:tgtEl>
                                          <p:spTgt spid="237">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37">
                                            <p:txEl>
                                              <p:pRg st="0" end="0"/>
                                            </p:txEl>
                                          </p:spTgt>
                                        </p:tgtEl>
                                        <p:attrNameLst>
                                          <p:attrName>style.visibility</p:attrName>
                                        </p:attrNameLst>
                                      </p:cBhvr>
                                      <p:to>
                                        <p:strVal val="visible"/>
                                      </p:to>
                                    </p:set>
                                    <p:animEffect filter="wipe(left)" transition="in">
                                      <p:cBhvr>
                                        <p:cTn id="10" dur="500"/>
                                        <p:tgtEl>
                                          <p:spTgt spid="23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37">
                                            <p:txEl>
                                              <p:pRg st="1" end="1"/>
                                            </p:txEl>
                                          </p:spTgt>
                                        </p:tgtEl>
                                        <p:attrNameLst>
                                          <p:attrName>style.visibility</p:attrName>
                                        </p:attrNameLst>
                                      </p:cBhvr>
                                      <p:to>
                                        <p:strVal val="visible"/>
                                      </p:to>
                                    </p:set>
                                    <p:animEffect filter="wipe(left)" transition="in">
                                      <p:cBhvr>
                                        <p:cTn id="15" dur="500"/>
                                        <p:tgtEl>
                                          <p:spTgt spid="23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237">
                                            <p:txEl>
                                              <p:pRg st="2" end="2"/>
                                            </p:txEl>
                                          </p:spTgt>
                                        </p:tgtEl>
                                        <p:attrNameLst>
                                          <p:attrName>style.visibility</p:attrName>
                                        </p:attrNameLst>
                                      </p:cBhvr>
                                      <p:to>
                                        <p:strVal val="visible"/>
                                      </p:to>
                                    </p:set>
                                    <p:animEffect filter="wipe(left)" transition="in">
                                      <p:cBhvr>
                                        <p:cTn id="20" dur="500"/>
                                        <p:tgtEl>
                                          <p:spTgt spid="23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237">
                                            <p:txEl>
                                              <p:pRg st="3" end="3"/>
                                            </p:txEl>
                                          </p:spTgt>
                                        </p:tgtEl>
                                        <p:attrNameLst>
                                          <p:attrName>style.visibility</p:attrName>
                                        </p:attrNameLst>
                                      </p:cBhvr>
                                      <p:to>
                                        <p:strVal val="visible"/>
                                      </p:to>
                                    </p:set>
                                    <p:animEffect filter="wipe(left)" transition="in">
                                      <p:cBhvr>
                                        <p:cTn id="25" dur="500"/>
                                        <p:tgtEl>
                                          <p:spTgt spid="237">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7"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4" name="Image" descr="Image"/>
          <p:cNvPicPr>
            <a:picLocks noChangeAspect="0"/>
          </p:cNvPicPr>
          <p:nvPr/>
        </p:nvPicPr>
        <p:blipFill>
          <a:blip r:embed="rId2">
            <a:extLst/>
          </a:blip>
          <a:stretch>
            <a:fillRect/>
          </a:stretch>
        </p:blipFill>
        <p:spPr>
          <a:xfrm>
            <a:off x="74398" y="2371213"/>
            <a:ext cx="11101531" cy="11228531"/>
          </a:xfrm>
          <a:prstGeom prst="rect">
            <a:avLst/>
          </a:prstGeom>
        </p:spPr>
      </p:pic>
      <p:sp>
        <p:nvSpPr>
          <p:cNvPr id="245" name="The Bible Under Attack"/>
          <p:cNvSpPr/>
          <p:nvPr/>
        </p:nvSpPr>
        <p:spPr>
          <a:xfrm>
            <a:off x="4990672" y="1803920"/>
            <a:ext cx="14402656" cy="1785939"/>
          </a:xfrm>
          <a:prstGeom prst="roundRect">
            <a:avLst>
              <a:gd name="adj" fmla="val 33115"/>
            </a:avLst>
          </a:prstGeom>
          <a:solidFill>
            <a:srgbClr val="AB1802"/>
          </a:solidFill>
          <a:ln w="12700">
            <a:miter lim="400000"/>
          </a:ln>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9000">
                <a:solidFill>
                  <a:srgbClr val="FFFFFF"/>
                </a:solidFill>
                <a:latin typeface="American Typewriter"/>
                <a:ea typeface="American Typewriter"/>
                <a:cs typeface="American Typewriter"/>
                <a:sym typeface="American Typewriter"/>
              </a:defRPr>
            </a:lvl1pPr>
          </a:lstStyle>
          <a:p>
            <a:pPr/>
            <a:r>
              <a:t>The Bible Under Attack</a:t>
            </a:r>
          </a:p>
        </p:txBody>
      </p:sp>
      <p:sp>
        <p:nvSpPr>
          <p:cNvPr id="246" name="The growing militance of the  modern skeptic…"/>
          <p:cNvSpPr/>
          <p:nvPr/>
        </p:nvSpPr>
        <p:spPr>
          <a:xfrm>
            <a:off x="12072685" y="4355719"/>
            <a:ext cx="11716950" cy="8345091"/>
          </a:xfrm>
          <a:prstGeom prst="rect">
            <a:avLst/>
          </a:prstGeom>
          <a:ln w="12700">
            <a:miter lim="400000"/>
          </a:ln>
          <a:effectLst>
            <a:outerShdw sx="100000" sy="100000" kx="0" ky="0" algn="b" rotWithShape="0" blurRad="177800" dist="114300" dir="2700000">
              <a:srgbClr val="000000">
                <a:alpha val="21810"/>
              </a:srgbClr>
            </a:outerShdw>
          </a:effectLst>
          <a:extLst>
            <a:ext uri="{C572A759-6A51-4108-AA02-DFA0A04FC94B}">
              <ma14:wrappingTextBoxFlag xmlns:ma14="http://schemas.microsoft.com/office/mac/drawingml/2011/main" val="1"/>
            </a:ext>
          </a:extLst>
        </p:spPr>
        <p:txBody>
          <a:bodyPr lIns="38100" tIns="38100" rIns="38100" bIns="38100">
            <a:spAutoFit/>
          </a:bodyPr>
          <a:lstStyle/>
          <a:p>
            <a:pPr lvl="1" marL="1270698" indent="-927798" defTabSz="642937">
              <a:lnSpc>
                <a:spcPct val="100000"/>
              </a:lnSpc>
              <a:spcBef>
                <a:spcPts val="2100"/>
              </a:spcBef>
              <a:buClr>
                <a:srgbClr val="FFD479"/>
              </a:buClr>
              <a:buSzPct val="80000"/>
              <a:buFont typeface="Zapf Dingbats"/>
              <a:buBlip>
                <a:blip r:embed="rId3"/>
              </a:buBlip>
              <a:defRPr sz="7400">
                <a:solidFill>
                  <a:srgbClr val="000000"/>
                </a:solidFill>
                <a:latin typeface="Century Gothic"/>
                <a:ea typeface="Century Gothic"/>
                <a:cs typeface="Century Gothic"/>
                <a:sym typeface="Century Gothic"/>
              </a:defRPr>
            </a:pPr>
            <a:r>
              <a:t>The growing militance of the  modern skeptic</a:t>
            </a:r>
          </a:p>
          <a:p>
            <a:pPr lvl="1" marL="1270698" indent="-927798" defTabSz="642937">
              <a:lnSpc>
                <a:spcPct val="100000"/>
              </a:lnSpc>
              <a:spcBef>
                <a:spcPts val="2100"/>
              </a:spcBef>
              <a:buClr>
                <a:srgbClr val="FFD479"/>
              </a:buClr>
              <a:buSzPct val="80000"/>
              <a:buFont typeface="Zapf Dingbats"/>
              <a:buBlip>
                <a:blip r:embed="rId3"/>
              </a:buBlip>
              <a:defRPr sz="7400">
                <a:solidFill>
                  <a:srgbClr val="000000"/>
                </a:solidFill>
                <a:latin typeface="Century Gothic"/>
                <a:ea typeface="Century Gothic"/>
                <a:cs typeface="Century Gothic"/>
                <a:sym typeface="Century Gothic"/>
              </a:defRPr>
            </a:pPr>
            <a:r>
              <a:t>Technology / spread &amp; availability of information / saturation of false &amp; skewed information</a:t>
            </a:r>
          </a:p>
        </p:txBody>
      </p:sp>
      <p:grpSp>
        <p:nvGrpSpPr>
          <p:cNvPr id="250" name="Group"/>
          <p:cNvGrpSpPr/>
          <p:nvPr/>
        </p:nvGrpSpPr>
        <p:grpSpPr>
          <a:xfrm>
            <a:off x="946913" y="5762"/>
            <a:ext cx="22490174" cy="1691641"/>
            <a:chOff x="0" y="0"/>
            <a:chExt cx="22490172" cy="1691639"/>
          </a:xfrm>
        </p:grpSpPr>
        <p:sp>
          <p:nvSpPr>
            <p:cNvPr id="247" name="Rounded Rectangle"/>
            <p:cNvSpPr/>
            <p:nvPr/>
          </p:nvSpPr>
          <p:spPr>
            <a:xfrm>
              <a:off x="0" y="129926"/>
              <a:ext cx="22490173" cy="1270001"/>
            </a:xfrm>
            <a:prstGeom prst="roundRect">
              <a:avLst>
                <a:gd name="adj" fmla="val 50000"/>
              </a:avLst>
            </a:prstGeom>
            <a:solidFill>
              <a:schemeClr val="accent6">
                <a:satOff val="1848"/>
                <a:lumOff val="-15262"/>
              </a:schemeClr>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pic>
          <p:nvPicPr>
            <p:cNvPr id="248" name="pasted-movie.png" descr="pasted-movie.png"/>
            <p:cNvPicPr>
              <a:picLocks noChangeAspect="1"/>
            </p:cNvPicPr>
            <p:nvPr/>
          </p:nvPicPr>
          <p:blipFill>
            <a:blip r:embed="rId4">
              <a:extLst/>
            </a:blip>
            <a:stretch>
              <a:fillRect/>
            </a:stretch>
          </p:blipFill>
          <p:spPr>
            <a:xfrm>
              <a:off x="797839" y="0"/>
              <a:ext cx="11123113" cy="1691640"/>
            </a:xfrm>
            <a:prstGeom prst="rect">
              <a:avLst/>
            </a:prstGeom>
            <a:ln w="12700" cap="flat">
              <a:noFill/>
              <a:miter lim="400000"/>
            </a:ln>
            <a:effectLst/>
          </p:spPr>
        </p:pic>
        <p:pic>
          <p:nvPicPr>
            <p:cNvPr id="249" name="pasted-movie.png" descr="pasted-movie.png"/>
            <p:cNvPicPr>
              <a:picLocks noChangeAspect="1"/>
            </p:cNvPicPr>
            <p:nvPr/>
          </p:nvPicPr>
          <p:blipFill>
            <a:blip r:embed="rId5">
              <a:extLst/>
            </a:blip>
            <a:srcRect l="0" t="0" r="0" b="0"/>
            <a:stretch>
              <a:fillRect/>
            </a:stretch>
          </p:blipFill>
          <p:spPr>
            <a:xfrm>
              <a:off x="11885948" y="114379"/>
              <a:ext cx="9806324" cy="1463041"/>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46">
                                            <p:bg/>
                                          </p:spTgt>
                                        </p:tgtEl>
                                        <p:attrNameLst>
                                          <p:attrName>style.visibility</p:attrName>
                                        </p:attrNameLst>
                                      </p:cBhvr>
                                      <p:to>
                                        <p:strVal val="visible"/>
                                      </p:to>
                                    </p:set>
                                    <p:animEffect filter="wipe(left)" transition="in">
                                      <p:cBhvr>
                                        <p:cTn id="7" dur="500"/>
                                        <p:tgtEl>
                                          <p:spTgt spid="246">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246">
                                            <p:txEl>
                                              <p:pRg st="0" end="0"/>
                                            </p:txEl>
                                          </p:spTgt>
                                        </p:tgtEl>
                                        <p:attrNameLst>
                                          <p:attrName>style.visibility</p:attrName>
                                        </p:attrNameLst>
                                      </p:cBhvr>
                                      <p:to>
                                        <p:strVal val="visible"/>
                                      </p:to>
                                    </p:set>
                                    <p:animEffect filter="wipe(left)" transition="in">
                                      <p:cBhvr>
                                        <p:cTn id="10" dur="500"/>
                                        <p:tgtEl>
                                          <p:spTgt spid="24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246">
                                            <p:txEl>
                                              <p:pRg st="1" end="1"/>
                                            </p:txEl>
                                          </p:spTgt>
                                        </p:tgtEl>
                                        <p:attrNameLst>
                                          <p:attrName>style.visibility</p:attrName>
                                        </p:attrNameLst>
                                      </p:cBhvr>
                                      <p:to>
                                        <p:strVal val="visible"/>
                                      </p:to>
                                    </p:set>
                                    <p:animEffect filter="wipe(left)" transition="in">
                                      <p:cBhvr>
                                        <p:cTn id="15" dur="500"/>
                                        <p:tgtEl>
                                          <p:spTgt spid="246">
                                            <p:txEl>
                                              <p:pRg st="1" end="1"/>
                                            </p:txEl>
                                          </p:spTgt>
                                        </p:tgtEl>
                                      </p:cBhvr>
                                    </p:animEffect>
                                  </p:childTnLst>
                                </p:cTn>
                              </p:par>
                            </p:childTnLst>
                          </p:cTn>
                        </p:par>
                        <p:par>
                          <p:cTn id="16" fill="hold">
                            <p:stCondLst>
                              <p:cond delay="500"/>
                            </p:stCondLst>
                            <p:childTnLst>
                              <p:par>
                                <p:cTn id="17" presetClass="entr" nodeType="afterEffect" presetSubtype="16" presetID="23" grpId="2" fill="hold">
                                  <p:stCondLst>
                                    <p:cond delay="0"/>
                                  </p:stCondLst>
                                  <p:iterate type="el" backwards="0">
                                    <p:tmAbs val="0"/>
                                  </p:iterate>
                                  <p:childTnLst>
                                    <p:set>
                                      <p:cBhvr>
                                        <p:cTn id="18" fill="hold"/>
                                        <p:tgtEl>
                                          <p:spTgt spid="244"/>
                                        </p:tgtEl>
                                        <p:attrNameLst>
                                          <p:attrName>style.visibility</p:attrName>
                                        </p:attrNameLst>
                                      </p:cBhvr>
                                      <p:to>
                                        <p:strVal val="visible"/>
                                      </p:to>
                                    </p:set>
                                    <p:anim calcmode="lin" valueType="num">
                                      <p:cBhvr>
                                        <p:cTn id="19" dur="2500" fill="hold"/>
                                        <p:tgtEl>
                                          <p:spTgt spid="244"/>
                                        </p:tgtEl>
                                        <p:attrNameLst>
                                          <p:attrName>ppt_w</p:attrName>
                                        </p:attrNameLst>
                                      </p:cBhvr>
                                      <p:tavLst>
                                        <p:tav tm="0">
                                          <p:val>
                                            <p:fltVal val="0"/>
                                          </p:val>
                                        </p:tav>
                                        <p:tav tm="100000">
                                          <p:val>
                                            <p:strVal val="#ppt_w"/>
                                          </p:val>
                                        </p:tav>
                                      </p:tavLst>
                                    </p:anim>
                                    <p:anim calcmode="lin" valueType="num">
                                      <p:cBhvr>
                                        <p:cTn id="20" dur="2500" fill="hold"/>
                                        <p:tgtEl>
                                          <p:spTgt spid="2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6" grpId="1"/>
      <p:bldP build="whole" bldLvl="1" animBg="1" rev="0" advAuto="0" spid="244" grpId="2"/>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2" name="Image" descr="Image"/>
          <p:cNvPicPr>
            <a:picLocks noChangeAspect="1"/>
          </p:cNvPicPr>
          <p:nvPr>
            <p:ph type="pic" idx="21"/>
          </p:nvPr>
        </p:nvPicPr>
        <p:blipFill>
          <a:blip r:embed="rId2">
            <a:extLst/>
          </a:blip>
          <a:srcRect l="0" t="12500" r="0" b="12500"/>
          <a:stretch>
            <a:fillRect/>
          </a:stretch>
        </p:blipFill>
        <p:spPr>
          <a:prstGeom prst="rect">
            <a:avLst/>
          </a:prstGeom>
        </p:spPr>
      </p:pic>
      <p:sp>
        <p:nvSpPr>
          <p:cNvPr id="253" name="Rectangle"/>
          <p:cNvSpPr/>
          <p:nvPr/>
        </p:nvSpPr>
        <p:spPr>
          <a:xfrm>
            <a:off x="3048270" y="7620161"/>
            <a:ext cx="18287460" cy="5748216"/>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sp>
        <p:nvSpPr>
          <p:cNvPr id="254" name="Psalm 119:160 (NKJV)…"/>
          <p:cNvSpPr txBox="1"/>
          <p:nvPr/>
        </p:nvSpPr>
        <p:spPr>
          <a:xfrm>
            <a:off x="3431958" y="8009831"/>
            <a:ext cx="17520083" cy="4968876"/>
          </a:xfrm>
          <a:prstGeom prst="rect">
            <a:avLst/>
          </a:prstGeom>
          <a:ln w="12700">
            <a:miter lim="400000"/>
          </a:ln>
          <a:effectLst>
            <a:outerShdw sx="100000" sy="100000" kx="0" ky="0" algn="b" rotWithShape="0" blurRad="25400" dist="63500" dir="5400000">
              <a:srgbClr val="000000"/>
            </a:outerShdw>
          </a:effectLst>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0"/>
              </a:spcBef>
              <a:defRPr b="1" sz="78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Psalm 119:160 (NKJV) </a:t>
            </a:r>
          </a:p>
          <a:p>
            <a:pPr algn="ctr" defTabSz="821531">
              <a:lnSpc>
                <a:spcPct val="100000"/>
              </a:lnSpc>
              <a:spcBef>
                <a:spcPts val="0"/>
              </a:spcBef>
              <a:defRPr sz="78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rPr baseline="31999"/>
              <a:t>160</a:t>
            </a:r>
            <a:r>
              <a:t> The entirety of Your word </a:t>
            </a:r>
            <a:r>
              <a:rPr i="1"/>
              <a:t>is</a:t>
            </a:r>
            <a:r>
              <a:t> truth, And every one of Your righteous judgments </a:t>
            </a:r>
            <a:r>
              <a:rPr i="1"/>
              <a:t>endures</a:t>
            </a:r>
            <a:r>
              <a:t> forever.</a:t>
            </a:r>
          </a:p>
        </p:txBody>
      </p:sp>
      <p:grpSp>
        <p:nvGrpSpPr>
          <p:cNvPr id="258" name="Group"/>
          <p:cNvGrpSpPr/>
          <p:nvPr/>
        </p:nvGrpSpPr>
        <p:grpSpPr>
          <a:xfrm>
            <a:off x="946913" y="5762"/>
            <a:ext cx="22490174" cy="1691641"/>
            <a:chOff x="0" y="0"/>
            <a:chExt cx="22490172" cy="1691639"/>
          </a:xfrm>
        </p:grpSpPr>
        <p:sp>
          <p:nvSpPr>
            <p:cNvPr id="255" name="Rounded Rectangle"/>
            <p:cNvSpPr/>
            <p:nvPr/>
          </p:nvSpPr>
          <p:spPr>
            <a:xfrm>
              <a:off x="0" y="129926"/>
              <a:ext cx="22490173" cy="1270001"/>
            </a:xfrm>
            <a:prstGeom prst="roundRect">
              <a:avLst>
                <a:gd name="adj" fmla="val 50000"/>
              </a:avLst>
            </a:prstGeom>
            <a:solidFill>
              <a:schemeClr val="accent6">
                <a:satOff val="1848"/>
                <a:lumOff val="-15262"/>
              </a:schemeClr>
            </a:solidFill>
            <a:ln w="12700" cap="flat">
              <a:noFill/>
              <a:miter lim="400000"/>
            </a:ln>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pic>
          <p:nvPicPr>
            <p:cNvPr id="256" name="pasted-movie.png" descr="pasted-movie.png"/>
            <p:cNvPicPr>
              <a:picLocks noChangeAspect="1"/>
            </p:cNvPicPr>
            <p:nvPr/>
          </p:nvPicPr>
          <p:blipFill>
            <a:blip r:embed="rId3">
              <a:extLst/>
            </a:blip>
            <a:stretch>
              <a:fillRect/>
            </a:stretch>
          </p:blipFill>
          <p:spPr>
            <a:xfrm>
              <a:off x="797839" y="0"/>
              <a:ext cx="11123113" cy="1691640"/>
            </a:xfrm>
            <a:prstGeom prst="rect">
              <a:avLst/>
            </a:prstGeom>
            <a:ln w="12700" cap="flat">
              <a:noFill/>
              <a:miter lim="400000"/>
            </a:ln>
            <a:effectLst/>
          </p:spPr>
        </p:pic>
        <p:pic>
          <p:nvPicPr>
            <p:cNvPr id="257" name="pasted-movie.png" descr="pasted-movie.png"/>
            <p:cNvPicPr>
              <a:picLocks noChangeAspect="1"/>
            </p:cNvPicPr>
            <p:nvPr/>
          </p:nvPicPr>
          <p:blipFill>
            <a:blip r:embed="rId4">
              <a:extLst/>
            </a:blip>
            <a:srcRect l="0" t="0" r="0" b="0"/>
            <a:stretch>
              <a:fillRect/>
            </a:stretch>
          </p:blipFill>
          <p:spPr>
            <a:xfrm>
              <a:off x="11885948" y="114379"/>
              <a:ext cx="9806324" cy="1463041"/>
            </a:xfrm>
            <a:prstGeom prst="rect">
              <a:avLst/>
            </a:prstGeom>
            <a:ln w="12700" cap="flat">
              <a:noFill/>
              <a:miter lim="400000"/>
            </a:ln>
            <a:effectLst/>
          </p:spPr>
        </p:pic>
      </p:grpSp>
      <p:sp>
        <p:nvSpPr>
          <p:cNvPr id="259" name="The BIBLE is by far the best attested book of antiquity!"/>
          <p:cNvSpPr txBox="1"/>
          <p:nvPr/>
        </p:nvSpPr>
        <p:spPr>
          <a:xfrm>
            <a:off x="13322165" y="2181335"/>
            <a:ext cx="10489227" cy="391223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lnSpc>
                <a:spcPct val="90000"/>
              </a:lnSpc>
              <a:spcBef>
                <a:spcPts val="1400"/>
              </a:spcBef>
              <a:defRPr b="1" sz="8600">
                <a:solidFill>
                  <a:srgbClr val="FFFC79"/>
                </a:solidFill>
                <a:effectLst>
                  <a:outerShdw sx="100000" sy="100000" kx="0" ky="0" algn="b" rotWithShape="0" blurRad="63500" dist="63500" dir="3120000">
                    <a:srgbClr val="000000"/>
                  </a:outerShdw>
                </a:effectLst>
                <a:latin typeface="Century Gothic"/>
                <a:ea typeface="Century Gothic"/>
                <a:cs typeface="Century Gothic"/>
                <a:sym typeface="Century Gothic"/>
              </a:defRPr>
            </a:lvl1pPr>
          </a:lstStyle>
          <a:p>
            <a:pPr/>
            <a:r>
              <a:t>The BIBLE is by far the best attested book of antiquity!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Canonization"/>
          <p:cNvSpPr/>
          <p:nvPr/>
        </p:nvSpPr>
        <p:spPr>
          <a:xfrm>
            <a:off x="6662401" y="1803920"/>
            <a:ext cx="17224583" cy="1785939"/>
          </a:xfrm>
          <a:prstGeom prst="roundRect">
            <a:avLst>
              <a:gd name="adj" fmla="val 33115"/>
            </a:avLst>
          </a:prstGeom>
          <a:gradFill>
            <a:gsLst>
              <a:gs pos="0">
                <a:srgbClr val="005493">
                  <a:alpha val="45975"/>
                </a:srgbClr>
              </a:gs>
              <a:gs pos="100000">
                <a:srgbClr val="005493">
                  <a:alpha val="60210"/>
                </a:srgbClr>
              </a:gs>
            </a:gsLst>
            <a:lin ang="5400000"/>
          </a:gradFill>
          <a:ln w="12700">
            <a:miter lim="400000"/>
          </a:ln>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9000">
                <a:solidFill>
                  <a:srgbClr val="FFFFFF"/>
                </a:solidFill>
                <a:latin typeface="American Typewriter"/>
                <a:ea typeface="American Typewriter"/>
                <a:cs typeface="American Typewriter"/>
                <a:sym typeface="American Typewriter"/>
              </a:defRPr>
            </a:lvl1pPr>
          </a:lstStyle>
          <a:p>
            <a:pPr/>
            <a:r>
              <a:t>Canonization</a:t>
            </a:r>
          </a:p>
        </p:txBody>
      </p:sp>
      <p:sp>
        <p:nvSpPr>
          <p:cNvPr id="262" name="QANAH (Hebrew) - a “reed, rod” (cf. Ezekiel 40: 3-8; 42:16-19).…"/>
          <p:cNvSpPr/>
          <p:nvPr/>
        </p:nvSpPr>
        <p:spPr>
          <a:xfrm>
            <a:off x="9151918" y="3908800"/>
            <a:ext cx="14639215" cy="9738361"/>
          </a:xfrm>
          <a:prstGeom prst="rect">
            <a:avLst/>
          </a:prstGeom>
          <a:ln w="12700">
            <a:miter lim="400000"/>
          </a:ln>
          <a:effectLst>
            <a:outerShdw sx="100000" sy="100000" kx="0" ky="0" algn="b" rotWithShape="0" blurRad="177800" dist="114300" dir="2700000">
              <a:srgbClr val="000000">
                <a:alpha val="21810"/>
              </a:srgbClr>
            </a:outerShdw>
          </a:effectLst>
          <a:extLst>
            <a:ext uri="{C572A759-6A51-4108-AA02-DFA0A04FC94B}">
              <ma14:wrappingTextBoxFlag xmlns:ma14="http://schemas.microsoft.com/office/mac/drawingml/2011/main" val="1"/>
            </a:ext>
          </a:extLst>
        </p:spPr>
        <p:txBody>
          <a:bodyPr lIns="38100" tIns="38100" rIns="38100" bIns="38100">
            <a:spAutoFit/>
          </a:bodyPr>
          <a:lstStyle/>
          <a:p>
            <a:pPr marL="1125855" indent="-1125855" defTabSz="821531">
              <a:lnSpc>
                <a:spcPct val="100000"/>
              </a:lnSpc>
              <a:spcBef>
                <a:spcPts val="2000"/>
              </a:spcBef>
              <a:buClr>
                <a:srgbClr val="FF2600"/>
              </a:buClr>
              <a:buFont typeface="Monotype Sorts"/>
              <a:defRPr sz="6000">
                <a:solidFill>
                  <a:srgbClr val="3E231A"/>
                </a:solidFill>
                <a:latin typeface="Helvetica"/>
                <a:ea typeface="Helvetica"/>
                <a:cs typeface="Helvetica"/>
                <a:sym typeface="Helvetica"/>
              </a:defRPr>
            </a:pPr>
            <a:r>
              <a:rPr b="1">
                <a:effectLst>
                  <a:outerShdw sx="100000" sy="100000" kx="0" ky="0" algn="b" rotWithShape="0" blurRad="12700" dist="25400" dir="2700000">
                    <a:srgbClr val="FFFFFF"/>
                  </a:outerShdw>
                </a:effectLst>
              </a:rPr>
              <a:t>QANAH</a:t>
            </a:r>
            <a:r>
              <a:rPr>
                <a:effectLst>
                  <a:outerShdw sx="100000" sy="100000" kx="0" ky="0" algn="b" rotWithShape="0" blurRad="12700" dist="25400" dir="2700000">
                    <a:srgbClr val="FFFFFF"/>
                  </a:outerShdw>
                </a:effectLst>
              </a:rPr>
              <a:t> (Hebrew) - a “reed, rod” (cf. Ezekiel 40: 3-8; 42:16-19).</a:t>
            </a:r>
            <a:endParaRPr>
              <a:effectLst>
                <a:outerShdw sx="100000" sy="100000" kx="0" ky="0" algn="b" rotWithShape="0" blurRad="12700" dist="25400" dir="2700000">
                  <a:srgbClr val="FFFFFF"/>
                </a:outerShdw>
              </a:effectLst>
            </a:endParaRPr>
          </a:p>
          <a:p>
            <a:pPr marL="1125855" indent="-1125855" defTabSz="821531">
              <a:lnSpc>
                <a:spcPct val="100000"/>
              </a:lnSpc>
              <a:spcBef>
                <a:spcPts val="2000"/>
              </a:spcBef>
              <a:buClr>
                <a:srgbClr val="FF2600"/>
              </a:buClr>
              <a:buFont typeface="Monotype Sorts"/>
              <a:defRPr sz="6000">
                <a:solidFill>
                  <a:srgbClr val="3E231A"/>
                </a:solidFill>
                <a:latin typeface="Helvetica"/>
                <a:ea typeface="Helvetica"/>
                <a:cs typeface="Helvetica"/>
                <a:sym typeface="Helvetica"/>
              </a:defRPr>
            </a:pPr>
            <a:r>
              <a:rPr b="1">
                <a:effectLst>
                  <a:outerShdw sx="100000" sy="100000" kx="0" ky="0" algn="b" rotWithShape="0" blurRad="12700" dist="25400" dir="2700000">
                    <a:srgbClr val="FFFFFF"/>
                  </a:outerShdw>
                </a:effectLst>
              </a:rPr>
              <a:t>KANNA</a:t>
            </a:r>
            <a:r>
              <a:rPr>
                <a:effectLst>
                  <a:outerShdw sx="100000" sy="100000" kx="0" ky="0" algn="b" rotWithShape="0" blurRad="12700" dist="25400" dir="2700000">
                    <a:srgbClr val="FFFFFF"/>
                  </a:outerShdw>
                </a:effectLst>
              </a:rPr>
              <a:t> (Greek) - “a straight rod used as a measuring rule,” thus qualifying it to be a KANON (Greek): “a rule, standard” (cp. Galatians 6:16).</a:t>
            </a:r>
            <a:endParaRPr>
              <a:effectLst>
                <a:outerShdw sx="100000" sy="100000" kx="0" ky="0" algn="b" rotWithShape="0" blurRad="12700" dist="25400" dir="2700000">
                  <a:srgbClr val="FFFFFF"/>
                </a:outerShdw>
              </a:effectLst>
            </a:endParaRPr>
          </a:p>
          <a:p>
            <a:pPr marL="1125855" indent="-1125855" defTabSz="821531">
              <a:lnSpc>
                <a:spcPct val="100000"/>
              </a:lnSpc>
              <a:spcBef>
                <a:spcPts val="2000"/>
              </a:spcBef>
              <a:buClr>
                <a:srgbClr val="FF2600"/>
              </a:buClr>
              <a:buFont typeface="Monotype Sorts"/>
              <a:defRPr sz="6000">
                <a:solidFill>
                  <a:srgbClr val="3E231A"/>
                </a:solidFill>
                <a:latin typeface="Helvetica"/>
                <a:ea typeface="Helvetica"/>
                <a:cs typeface="Helvetica"/>
                <a:sym typeface="Helvetica"/>
              </a:defRPr>
            </a:pPr>
            <a:r>
              <a:rPr b="1">
                <a:effectLst>
                  <a:outerShdw sx="100000" sy="100000" kx="0" ky="0" algn="b" rotWithShape="0" blurRad="12700" dist="25400" dir="2700000">
                    <a:srgbClr val="FFFFFF"/>
                  </a:outerShdw>
                </a:effectLst>
              </a:rPr>
              <a:t>CANON</a:t>
            </a:r>
            <a:r>
              <a:rPr>
                <a:effectLst>
                  <a:outerShdw sx="100000" sy="100000" kx="0" ky="0" algn="b" rotWithShape="0" blurRad="12700" dist="25400" dir="2700000">
                    <a:srgbClr val="FFFFFF"/>
                  </a:outerShdw>
                </a:effectLst>
              </a:rPr>
              <a:t> (Latin &gt; English) - As applied to the Bible: “the list of sacred books acknowledged to be the rule (standard) of faith and practice”</a:t>
            </a:r>
          </a:p>
        </p:txBody>
      </p:sp>
      <p:pic>
        <p:nvPicPr>
          <p:cNvPr id="263"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pic>
        <p:nvPicPr>
          <p:cNvPr id="264" name="48605_large.tiff" descr="48605_large.tiff"/>
          <p:cNvPicPr>
            <a:picLocks noChangeAspect="1"/>
          </p:cNvPicPr>
          <p:nvPr/>
        </p:nvPicPr>
        <p:blipFill>
          <a:blip r:embed="rId3">
            <a:extLst/>
          </a:blip>
          <a:stretch>
            <a:fillRect/>
          </a:stretch>
        </p:blipFill>
        <p:spPr>
          <a:xfrm>
            <a:off x="397364" y="1680873"/>
            <a:ext cx="7677627" cy="11651352"/>
          </a:xfrm>
          <a:prstGeom prst="rect">
            <a:avLst/>
          </a:prstGeom>
          <a:ln w="12700">
            <a:miter lim="400000"/>
          </a:ln>
          <a:effectLst>
            <a:outerShdw sx="100000" sy="100000" kx="0" ky="0" algn="b" rotWithShape="0" blurRad="406400" dist="114300" dir="2700000">
              <a:srgbClr val="000000"/>
            </a:outerShdw>
          </a:effectLst>
        </p:spPr>
      </p:pic>
    </p:spTree>
  </p:cSld>
  <p:clrMapOvr>
    <a:masterClrMapping/>
  </p:clrMapOvr>
  <mc:AlternateContent xmlns:mc="http://schemas.openxmlformats.org/markup-compatibility/2006">
    <mc:Choice xmlns:p14="http://schemas.microsoft.com/office/powerpoint/2010/main" Requires="p14">
      <p:transition spd="slow" advClick="1" p14:dur="20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Canonization"/>
          <p:cNvSpPr/>
          <p:nvPr/>
        </p:nvSpPr>
        <p:spPr>
          <a:xfrm>
            <a:off x="6662401" y="1803920"/>
            <a:ext cx="17224583" cy="1785939"/>
          </a:xfrm>
          <a:prstGeom prst="roundRect">
            <a:avLst>
              <a:gd name="adj" fmla="val 33115"/>
            </a:avLst>
          </a:prstGeom>
          <a:gradFill>
            <a:gsLst>
              <a:gs pos="0">
                <a:srgbClr val="005493">
                  <a:alpha val="45975"/>
                </a:srgbClr>
              </a:gs>
              <a:gs pos="100000">
                <a:srgbClr val="005493">
                  <a:alpha val="60210"/>
                </a:srgbClr>
              </a:gs>
            </a:gsLst>
            <a:lin ang="5400000"/>
          </a:gradFill>
          <a:ln w="12700">
            <a:miter lim="400000"/>
          </a:ln>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9000">
                <a:solidFill>
                  <a:srgbClr val="FFFFFF"/>
                </a:solidFill>
                <a:latin typeface="American Typewriter"/>
                <a:ea typeface="American Typewriter"/>
                <a:cs typeface="American Typewriter"/>
                <a:sym typeface="American Typewriter"/>
              </a:defRPr>
            </a:lvl1pPr>
          </a:lstStyle>
          <a:p>
            <a:pPr/>
            <a:r>
              <a:t>Canonization</a:t>
            </a:r>
          </a:p>
        </p:txBody>
      </p:sp>
      <p:pic>
        <p:nvPicPr>
          <p:cNvPr id="267"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pic>
        <p:nvPicPr>
          <p:cNvPr id="268" name="48605_large.tiff" descr="48605_large.tiff"/>
          <p:cNvPicPr>
            <a:picLocks noChangeAspect="1"/>
          </p:cNvPicPr>
          <p:nvPr/>
        </p:nvPicPr>
        <p:blipFill>
          <a:blip r:embed="rId3">
            <a:extLst/>
          </a:blip>
          <a:stretch>
            <a:fillRect/>
          </a:stretch>
        </p:blipFill>
        <p:spPr>
          <a:xfrm>
            <a:off x="397364" y="1680873"/>
            <a:ext cx="7677627" cy="11651352"/>
          </a:xfrm>
          <a:prstGeom prst="rect">
            <a:avLst/>
          </a:prstGeom>
          <a:ln w="12700">
            <a:miter lim="400000"/>
          </a:ln>
          <a:effectLst>
            <a:outerShdw sx="100000" sy="100000" kx="0" ky="0" algn="b" rotWithShape="0" blurRad="406400" dist="114300" dir="2700000">
              <a:srgbClr val="000000"/>
            </a:outerShdw>
          </a:effectLst>
        </p:spPr>
      </p:pic>
      <p:sp>
        <p:nvSpPr>
          <p:cNvPr id="269" name="CANON: a measuring rod.…"/>
          <p:cNvSpPr txBox="1"/>
          <p:nvPr/>
        </p:nvSpPr>
        <p:spPr>
          <a:xfrm>
            <a:off x="8545120" y="4225182"/>
            <a:ext cx="15436090" cy="889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4"/>
              </a:buBlip>
              <a:defRPr sz="6700">
                <a:solidFill>
                  <a:srgbClr val="000000"/>
                </a:solidFill>
                <a:latin typeface="Helvetica"/>
                <a:ea typeface="Helvetica"/>
                <a:cs typeface="Helvetica"/>
                <a:sym typeface="Helvetica"/>
              </a:defRPr>
            </a:pPr>
            <a:r>
              <a:rPr b="1"/>
              <a:t>CANON</a:t>
            </a:r>
            <a:r>
              <a:t>: a measuring rod. </a:t>
            </a:r>
          </a:p>
          <a:p>
            <a:pPr marL="1143000" indent="-1143000" defTabSz="457200">
              <a:lnSpc>
                <a:spcPct val="100000"/>
              </a:lnSpc>
              <a:spcBef>
                <a:spcPts val="2600"/>
              </a:spcBef>
              <a:buSzPct val="80000"/>
              <a:buBlip>
                <a:blip r:embed="rId4"/>
              </a:buBlip>
              <a:defRPr sz="6700">
                <a:solidFill>
                  <a:srgbClr val="000000"/>
                </a:solidFill>
                <a:latin typeface="Helvetica"/>
                <a:ea typeface="Helvetica"/>
                <a:cs typeface="Helvetica"/>
                <a:sym typeface="Helvetica"/>
              </a:defRPr>
            </a:pPr>
            <a:r>
              <a:rPr b="1"/>
              <a:t>SCRIPTURE</a:t>
            </a:r>
            <a:r>
              <a:t>: The list of books recognized as inspired and binding for faith and practice. </a:t>
            </a:r>
          </a:p>
          <a:p>
            <a:pPr marL="1143000" indent="-1143000" defTabSz="457200">
              <a:lnSpc>
                <a:spcPct val="100000"/>
              </a:lnSpc>
              <a:spcBef>
                <a:spcPts val="2600"/>
              </a:spcBef>
              <a:buSzPct val="80000"/>
              <a:buBlip>
                <a:blip r:embed="rId4"/>
              </a:buBlip>
              <a:defRPr sz="6700">
                <a:solidFill>
                  <a:srgbClr val="000000"/>
                </a:solidFill>
                <a:latin typeface="Helvetica"/>
                <a:ea typeface="Helvetica"/>
                <a:cs typeface="Helvetica"/>
                <a:sym typeface="Helvetica"/>
              </a:defRPr>
            </a:pPr>
            <a:r>
              <a:rPr b="1"/>
              <a:t>INCLUSION</a:t>
            </a:r>
            <a:r>
              <a:t>: Recognized over centuries as writings were composed, received, copied, read in worship, tested, and either kept or set aside.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69">
                                            <p:txEl>
                                              <p:pRg st="1" end="1"/>
                                            </p:txEl>
                                          </p:spTgt>
                                        </p:tgtEl>
                                        <p:attrNameLst>
                                          <p:attrName>style.visibility</p:attrName>
                                        </p:attrNameLst>
                                      </p:cBhvr>
                                      <p:to>
                                        <p:strVal val="visible"/>
                                      </p:to>
                                    </p:set>
                                    <p:animEffect filter="wipe(left)" transition="in">
                                      <p:cBhvr>
                                        <p:cTn id="7" dur="1500"/>
                                        <p:tgtEl>
                                          <p:spTgt spid="26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69">
                                            <p:txEl>
                                              <p:pRg st="2" end="2"/>
                                            </p:txEl>
                                          </p:spTgt>
                                        </p:tgtEl>
                                        <p:attrNameLst>
                                          <p:attrName>style.visibility</p:attrName>
                                        </p:attrNameLst>
                                      </p:cBhvr>
                                      <p:to>
                                        <p:strVal val="visible"/>
                                      </p:to>
                                    </p:set>
                                    <p:animEffect filter="wipe(left)" transition="in">
                                      <p:cBhvr>
                                        <p:cTn id="12" dur="1500"/>
                                        <p:tgtEl>
                                          <p:spTgt spid="269">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69"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73" name="Image"/>
          <p:cNvGrpSpPr/>
          <p:nvPr/>
        </p:nvGrpSpPr>
        <p:grpSpPr>
          <a:xfrm>
            <a:off x="218511" y="1852630"/>
            <a:ext cx="8368047" cy="11770793"/>
            <a:chOff x="0" y="0"/>
            <a:chExt cx="8368045" cy="11770792"/>
          </a:xfrm>
        </p:grpSpPr>
        <p:pic>
          <p:nvPicPr>
            <p:cNvPr id="272" name="Image" descr="Image"/>
            <p:cNvPicPr>
              <a:picLocks noChangeAspect="1"/>
            </p:cNvPicPr>
            <p:nvPr/>
          </p:nvPicPr>
          <p:blipFill>
            <a:blip r:embed="rId2">
              <a:extLst/>
            </a:blip>
            <a:srcRect l="12500" t="0" r="34307" b="0"/>
            <a:stretch>
              <a:fillRect/>
            </a:stretch>
          </p:blipFill>
          <p:spPr>
            <a:xfrm>
              <a:off x="127000" y="76200"/>
              <a:ext cx="8114046" cy="11440593"/>
            </a:xfrm>
            <a:prstGeom prst="rect">
              <a:avLst/>
            </a:prstGeom>
            <a:ln>
              <a:noFill/>
            </a:ln>
            <a:effectLst/>
          </p:spPr>
        </p:pic>
        <p:pic>
          <p:nvPicPr>
            <p:cNvPr id="271" name="Image" descr="Image"/>
            <p:cNvPicPr>
              <a:picLocks noChangeAspect="0"/>
            </p:cNvPicPr>
            <p:nvPr/>
          </p:nvPicPr>
          <p:blipFill>
            <a:blip r:embed="rId3">
              <a:extLst/>
            </a:blip>
            <a:stretch>
              <a:fillRect/>
            </a:stretch>
          </p:blipFill>
          <p:spPr>
            <a:xfrm>
              <a:off x="0" y="-1"/>
              <a:ext cx="8368046" cy="11770794"/>
            </a:xfrm>
            <a:prstGeom prst="rect">
              <a:avLst/>
            </a:prstGeom>
            <a:effectLst/>
          </p:spPr>
        </p:pic>
      </p:grpSp>
      <p:sp>
        <p:nvSpPr>
          <p:cNvPr id="274"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75"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
        <p:nvSpPr>
          <p:cNvPr id="276" name="Text"/>
          <p:cNvSpPr txBox="1"/>
          <p:nvPr/>
        </p:nvSpPr>
        <p:spPr>
          <a:xfrm>
            <a:off x="906758" y="6733637"/>
            <a:ext cx="10035441" cy="1117601"/>
          </a:xfrm>
          <a:prstGeom prst="rect">
            <a:avLst/>
          </a:prstGeom>
          <a:ln w="12700">
            <a:miter lim="400000"/>
          </a:ln>
        </p:spPr>
        <p:txBody>
          <a:bodyPr lIns="50800" tIns="50800" rIns="50800" bIns="50800">
            <a:spAutoFit/>
          </a:bodyPr>
          <a:lstStyle/>
          <a:p>
            <a:pPr marL="1143000" indent="-1143000" defTabSz="457200">
              <a:lnSpc>
                <a:spcPct val="100000"/>
              </a:lnSpc>
              <a:spcBef>
                <a:spcPts val="2600"/>
              </a:spcBef>
              <a:buSzPct val="80000"/>
              <a:buBlip>
                <a:blip r:embed="rId5"/>
              </a:buBlip>
              <a:defRPr sz="6700">
                <a:solidFill>
                  <a:srgbClr val="000000"/>
                </a:solidFill>
                <a:latin typeface="Helvetica"/>
                <a:ea typeface="Helvetica"/>
                <a:cs typeface="Helvetica"/>
                <a:sym typeface="Helvetica"/>
              </a:defRPr>
            </a:pPr>
          </a:p>
        </p:txBody>
      </p:sp>
      <p:sp>
        <p:nvSpPr>
          <p:cNvPr id="277" name="The Protestant Canon  39 Books divided into five sections…"/>
          <p:cNvSpPr/>
          <p:nvPr/>
        </p:nvSpPr>
        <p:spPr>
          <a:xfrm>
            <a:off x="8884622" y="9541550"/>
            <a:ext cx="15237387" cy="38004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Protestant Canon </a:t>
            </a:r>
            <a:br/>
            <a:r>
              <a:t>39 Books divided into five sections </a:t>
            </a:r>
          </a:p>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Law, History, Poetry, Major Prophets, &amp; Minor Prophets</a:t>
            </a:r>
          </a:p>
        </p:txBody>
      </p:sp>
      <p:sp>
        <p:nvSpPr>
          <p:cNvPr id="278" name="The Hebrew Canon  24 Books divided into three sections…"/>
          <p:cNvSpPr/>
          <p:nvPr/>
        </p:nvSpPr>
        <p:spPr>
          <a:xfrm>
            <a:off x="8825565" y="3702190"/>
            <a:ext cx="15237387" cy="28860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Hebrew Canon </a:t>
            </a:r>
            <a:br/>
            <a:r>
              <a:t>24 Books divided into three sections</a:t>
            </a:r>
          </a:p>
          <a:p>
            <a:pPr algn="ctr" defTabSz="821531">
              <a:lnSpc>
                <a:spcPct val="100000"/>
              </a:lnSpc>
              <a:spcBef>
                <a:spcPts val="0"/>
              </a:spcBef>
              <a:buClr>
                <a:srgbClr val="FFFFFF"/>
              </a:buClr>
              <a:buFont typeface="Humanist 521 BT"/>
              <a:defRPr b="1" sz="6000">
                <a:solidFill>
                  <a:srgbClr val="000000"/>
                </a:solidFill>
                <a:uFill>
                  <a:solidFill>
                    <a:srgbClr val="FFFFFF"/>
                  </a:solidFill>
                </a:uFill>
                <a:latin typeface="Helvetica"/>
                <a:ea typeface="Helvetica"/>
                <a:cs typeface="Helvetica"/>
                <a:sym typeface="Helvetica"/>
              </a:defRPr>
            </a:pPr>
            <a:r>
              <a:t>The Law, Prophets, &amp; Writings</a:t>
            </a:r>
          </a:p>
        </p:txBody>
      </p:sp>
      <p:grpSp>
        <p:nvGrpSpPr>
          <p:cNvPr id="281" name="Group"/>
          <p:cNvGrpSpPr/>
          <p:nvPr/>
        </p:nvGrpSpPr>
        <p:grpSpPr>
          <a:xfrm>
            <a:off x="8811333" y="6657771"/>
            <a:ext cx="15265849" cy="2992152"/>
            <a:chOff x="0" y="0"/>
            <a:chExt cx="15265848" cy="2992151"/>
          </a:xfrm>
        </p:grpSpPr>
        <p:sp>
          <p:nvSpPr>
            <p:cNvPr id="279" name="Double Arrow"/>
            <p:cNvSpPr/>
            <p:nvPr/>
          </p:nvSpPr>
          <p:spPr>
            <a:xfrm rot="5400000">
              <a:off x="6136848" y="-6136849"/>
              <a:ext cx="2992152" cy="15265849"/>
            </a:xfrm>
            <a:prstGeom prst="leftRightArrow">
              <a:avLst>
                <a:gd name="adj1" fmla="val 91187"/>
                <a:gd name="adj2" fmla="val 35949"/>
              </a:avLst>
            </a:prstGeom>
            <a:gradFill flip="none" rotWithShape="1">
              <a:gsLst>
                <a:gs pos="0">
                  <a:srgbClr val="005493"/>
                </a:gs>
                <a:gs pos="100000">
                  <a:srgbClr val="0096FF"/>
                </a:gs>
              </a:gsLst>
              <a:lin ang="20181184" scaled="0"/>
            </a:gradFill>
            <a:ln w="63500" cap="flat">
              <a:solidFill>
                <a:srgbClr val="99FCFF"/>
              </a:solidFill>
              <a:prstDash val="solid"/>
              <a:miter lim="400000"/>
            </a:ln>
            <a:effectLst>
              <a:outerShdw sx="100000" sy="100000" kx="0" ky="0" algn="b" rotWithShape="0" blurRad="88900" dist="139700" dir="2700000">
                <a:srgbClr val="929292">
                  <a:alpha val="50000"/>
                </a:srgbClr>
              </a:outerShdw>
            </a:effectLst>
          </p:spPr>
          <p:txBody>
            <a:bodyPr wrap="square" lIns="50800" tIns="50800" rIns="50800" bIns="50800" numCol="1" anchor="ctr">
              <a:noAutofit/>
            </a:bodyPr>
            <a:lstStyle/>
            <a:p>
              <a:pPr algn="ctr">
                <a:lnSpc>
                  <a:spcPct val="100000"/>
                </a:lnSpc>
                <a:spcBef>
                  <a:spcPts val="0"/>
                </a:spcBef>
                <a:defRPr sz="5000">
                  <a:solidFill>
                    <a:srgbClr val="FFFFFF"/>
                  </a:solidFill>
                </a:defRPr>
              </a:pPr>
            </a:p>
          </p:txBody>
        </p:sp>
        <p:sp>
          <p:nvSpPr>
            <p:cNvPr id="280" name="Same, identical content!"/>
            <p:cNvSpPr txBox="1"/>
            <p:nvPr/>
          </p:nvSpPr>
          <p:spPr>
            <a:xfrm>
              <a:off x="1309593" y="822975"/>
              <a:ext cx="12646661" cy="1346201"/>
            </a:xfrm>
            <a:prstGeom prst="rect">
              <a:avLst/>
            </a:prstGeom>
            <a:noFill/>
            <a:ln w="12700" cap="flat">
              <a:noFill/>
              <a:miter lim="400000"/>
            </a:ln>
            <a:effectLst>
              <a:outerShdw sx="100000" sy="100000" kx="0" ky="0" algn="b" rotWithShape="0" blurRad="203200" dist="177800" dir="1980000">
                <a:srgbClr val="000000"/>
              </a:outerShdw>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lgn="ctr" defTabSz="821531">
                <a:lnSpc>
                  <a:spcPct val="100000"/>
                </a:lnSpc>
                <a:spcBef>
                  <a:spcPts val="0"/>
                </a:spcBef>
                <a:buClr>
                  <a:srgbClr val="000000"/>
                </a:buClr>
                <a:buFont typeface="Rockwell Extra Bold"/>
                <a:defRPr b="1" sz="8000">
                  <a:solidFill>
                    <a:srgbClr val="FFFFFF"/>
                  </a:solidFill>
                  <a:effectLst>
                    <a:outerShdw sx="100000" sy="100000" kx="0" ky="0" algn="b" rotWithShape="0" blurRad="63500" dist="63500" dir="1917803">
                      <a:srgbClr val="000000"/>
                    </a:outerShdw>
                  </a:effectLst>
                  <a:latin typeface="American Typewriter"/>
                  <a:ea typeface="American Typewriter"/>
                  <a:cs typeface="American Typewriter"/>
                  <a:sym typeface="American Typewriter"/>
                </a:defRPr>
              </a:lvl1pPr>
            </a:lstStyle>
            <a:p>
              <a:pPr/>
              <a:r>
                <a:t>Same, identical content!</a:t>
              </a:r>
            </a:p>
          </p:txBody>
        </p:sp>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278"/>
                                        </p:tgtEl>
                                        <p:attrNameLst>
                                          <p:attrName>style.visibility</p:attrName>
                                        </p:attrNameLst>
                                      </p:cBhvr>
                                      <p:to>
                                        <p:strVal val="visible"/>
                                      </p:to>
                                    </p:set>
                                    <p:animEffect filter="fade" transition="in">
                                      <p:cBhvr>
                                        <p:cTn id="7" dur="500"/>
                                        <p:tgtEl>
                                          <p:spTgt spid="278"/>
                                        </p:tgtEl>
                                      </p:cBhvr>
                                    </p:animEffect>
                                  </p:childTnLst>
                                </p:cTn>
                              </p:par>
                            </p:childTnLst>
                          </p:cTn>
                        </p:par>
                        <p:par>
                          <p:cTn id="8" fill="hold">
                            <p:stCondLst>
                              <p:cond delay="500"/>
                            </p:stCondLst>
                            <p:childTnLst>
                              <p:par>
                                <p:cTn id="9" presetClass="entr" nodeType="afterEffect" presetID="10" grpId="2" fill="hold">
                                  <p:stCondLst>
                                    <p:cond delay="0"/>
                                  </p:stCondLst>
                                  <p:iterate type="el" backwards="0">
                                    <p:tmAbs val="0"/>
                                  </p:iterate>
                                  <p:childTnLst>
                                    <p:set>
                                      <p:cBhvr>
                                        <p:cTn id="10" fill="hold"/>
                                        <p:tgtEl>
                                          <p:spTgt spid="277"/>
                                        </p:tgtEl>
                                        <p:attrNameLst>
                                          <p:attrName>style.visibility</p:attrName>
                                        </p:attrNameLst>
                                      </p:cBhvr>
                                      <p:to>
                                        <p:strVal val="visible"/>
                                      </p:to>
                                    </p:set>
                                    <p:animEffect filter="fade" transition="in">
                                      <p:cBhvr>
                                        <p:cTn id="11" dur="500"/>
                                        <p:tgtEl>
                                          <p:spTgt spid="277"/>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16" presetID="23" grpId="3" fill="hold">
                                  <p:stCondLst>
                                    <p:cond delay="0"/>
                                  </p:stCondLst>
                                  <p:iterate type="el" backwards="0">
                                    <p:tmAbs val="0"/>
                                  </p:iterate>
                                  <p:childTnLst>
                                    <p:set>
                                      <p:cBhvr>
                                        <p:cTn id="15" fill="hold"/>
                                        <p:tgtEl>
                                          <p:spTgt spid="281"/>
                                        </p:tgtEl>
                                        <p:attrNameLst>
                                          <p:attrName>style.visibility</p:attrName>
                                        </p:attrNameLst>
                                      </p:cBhvr>
                                      <p:to>
                                        <p:strVal val="visible"/>
                                      </p:to>
                                    </p:set>
                                    <p:anim calcmode="lin" valueType="num">
                                      <p:cBhvr>
                                        <p:cTn id="16" dur="1000" fill="hold"/>
                                        <p:tgtEl>
                                          <p:spTgt spid="281"/>
                                        </p:tgtEl>
                                        <p:attrNameLst>
                                          <p:attrName>ppt_w</p:attrName>
                                        </p:attrNameLst>
                                      </p:cBhvr>
                                      <p:tavLst>
                                        <p:tav tm="0">
                                          <p:val>
                                            <p:fltVal val="0"/>
                                          </p:val>
                                        </p:tav>
                                        <p:tav tm="100000">
                                          <p:val>
                                            <p:strVal val="#ppt_w"/>
                                          </p:val>
                                        </p:tav>
                                      </p:tavLst>
                                    </p:anim>
                                    <p:anim calcmode="lin" valueType="num">
                                      <p:cBhvr>
                                        <p:cTn id="17" dur="1000" fill="hold"/>
                                        <p:tgtEl>
                                          <p:spTgt spid="28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1" grpId="3"/>
      <p:bldP build="whole" bldLvl="1" animBg="1" rev="0" advAuto="0" spid="278" grpId="1"/>
      <p:bldP build="whole" bldLvl="1" animBg="1" rev="0" advAuto="0" spid="277" grpId="2"/>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85" name="Image"/>
          <p:cNvGrpSpPr/>
          <p:nvPr/>
        </p:nvGrpSpPr>
        <p:grpSpPr>
          <a:xfrm>
            <a:off x="218511" y="1852630"/>
            <a:ext cx="8368047" cy="11770793"/>
            <a:chOff x="0" y="0"/>
            <a:chExt cx="8368045" cy="11770792"/>
          </a:xfrm>
        </p:grpSpPr>
        <p:pic>
          <p:nvPicPr>
            <p:cNvPr id="284" name="Image" descr="Image"/>
            <p:cNvPicPr>
              <a:picLocks noChangeAspect="1"/>
            </p:cNvPicPr>
            <p:nvPr/>
          </p:nvPicPr>
          <p:blipFill>
            <a:blip r:embed="rId2">
              <a:extLst/>
            </a:blip>
            <a:srcRect l="12500" t="0" r="34307" b="0"/>
            <a:stretch>
              <a:fillRect/>
            </a:stretch>
          </p:blipFill>
          <p:spPr>
            <a:xfrm>
              <a:off x="127000" y="76200"/>
              <a:ext cx="8114046" cy="11440593"/>
            </a:xfrm>
            <a:prstGeom prst="rect">
              <a:avLst/>
            </a:prstGeom>
            <a:ln>
              <a:noFill/>
            </a:ln>
            <a:effectLst/>
          </p:spPr>
        </p:pic>
        <p:pic>
          <p:nvPicPr>
            <p:cNvPr id="283" name="Image" descr="Image"/>
            <p:cNvPicPr>
              <a:picLocks noChangeAspect="0"/>
            </p:cNvPicPr>
            <p:nvPr/>
          </p:nvPicPr>
          <p:blipFill>
            <a:blip r:embed="rId3">
              <a:extLst/>
            </a:blip>
            <a:stretch>
              <a:fillRect/>
            </a:stretch>
          </p:blipFill>
          <p:spPr>
            <a:xfrm>
              <a:off x="0" y="-1"/>
              <a:ext cx="8368046" cy="11770794"/>
            </a:xfrm>
            <a:prstGeom prst="rect">
              <a:avLst/>
            </a:prstGeom>
            <a:effectLst/>
          </p:spPr>
        </p:pic>
      </p:grpSp>
      <p:sp>
        <p:nvSpPr>
          <p:cNvPr id="286"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87"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
        <p:nvSpPr>
          <p:cNvPr id="288" name="Text"/>
          <p:cNvSpPr txBox="1"/>
          <p:nvPr/>
        </p:nvSpPr>
        <p:spPr>
          <a:xfrm>
            <a:off x="906758" y="6733637"/>
            <a:ext cx="10035441" cy="1117601"/>
          </a:xfrm>
          <a:prstGeom prst="rect">
            <a:avLst/>
          </a:prstGeom>
          <a:ln w="12700">
            <a:miter lim="400000"/>
          </a:ln>
        </p:spPr>
        <p:txBody>
          <a:bodyPr lIns="50800" tIns="50800" rIns="50800" bIns="50800">
            <a:spAutoFit/>
          </a:bodyPr>
          <a:lstStyle/>
          <a:p>
            <a:pPr marL="1143000" indent="-1143000" defTabSz="457200">
              <a:lnSpc>
                <a:spcPct val="100000"/>
              </a:lnSpc>
              <a:spcBef>
                <a:spcPts val="2600"/>
              </a:spcBef>
              <a:buSzPct val="80000"/>
              <a:buBlip>
                <a:blip r:embed="rId5"/>
              </a:buBlip>
              <a:defRPr sz="6700">
                <a:solidFill>
                  <a:srgbClr val="000000"/>
                </a:solidFill>
                <a:latin typeface="Helvetica"/>
                <a:ea typeface="Helvetica"/>
                <a:cs typeface="Helvetica"/>
                <a:sym typeface="Helvetica"/>
              </a:defRPr>
            </a:pPr>
          </a:p>
        </p:txBody>
      </p:sp>
      <p:sp>
        <p:nvSpPr>
          <p:cNvPr id="289" name="While roughly 99% of the Old Testament was written in ancient Hebrew, 268 verses were originally written in Aramaic (Daniel 2:4b-7:28; Ezra 4:8–6:18 and 7:12–26; Jeremiah 10:11; Genesis 31:47).…"/>
          <p:cNvSpPr txBox="1"/>
          <p:nvPr/>
        </p:nvSpPr>
        <p:spPr>
          <a:xfrm>
            <a:off x="8703046" y="3577058"/>
            <a:ext cx="15190770" cy="10033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2600"/>
              </a:spcBef>
              <a:buSzPct val="80000"/>
              <a:buBlip>
                <a:blip r:embed="rId5"/>
              </a:buBlip>
              <a:defRPr sz="6500">
                <a:solidFill>
                  <a:srgbClr val="000000"/>
                </a:solidFill>
                <a:latin typeface="Helvetica"/>
                <a:ea typeface="Helvetica"/>
                <a:cs typeface="Helvetica"/>
                <a:sym typeface="Helvetica"/>
              </a:defRPr>
            </a:pPr>
            <a:r>
              <a:t>While roughly 99% of the Old Testament was written in ancient Hebrew, 268 verses were originally written in Aramaic </a:t>
            </a:r>
            <a:r>
              <a:rPr i="1" sz="4500"/>
              <a:t>(Daniel 2:4b-7:28; Ezra 4:8–6:18 and 7:12–26; Jeremiah 10:11; Genesis 31:47)</a:t>
            </a:r>
            <a:r>
              <a:rPr i="1" sz="4000"/>
              <a:t>.</a:t>
            </a:r>
          </a:p>
          <a:p>
            <a:pPr marL="1142999" indent="-1142999" defTabSz="457200">
              <a:lnSpc>
                <a:spcPct val="100000"/>
              </a:lnSpc>
              <a:spcBef>
                <a:spcPts val="2600"/>
              </a:spcBef>
              <a:buSzPct val="80000"/>
              <a:buBlip>
                <a:blip r:embed="rId5"/>
              </a:buBlip>
              <a:defRPr sz="6500">
                <a:solidFill>
                  <a:srgbClr val="000000"/>
                </a:solidFill>
                <a:latin typeface="Helvetica"/>
                <a:ea typeface="Helvetica"/>
                <a:cs typeface="Helvetica"/>
                <a:sym typeface="Helvetica"/>
              </a:defRPr>
            </a:pPr>
            <a:r>
              <a:t>By the 1st century A.D., Hebrew scripture was already widely circulated as a complete unit and found in synagogues throughout the Roman world.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89">
                                            <p:txEl>
                                              <p:pRg st="1" end="1"/>
                                            </p:txEl>
                                          </p:spTgt>
                                        </p:tgtEl>
                                        <p:attrNameLst>
                                          <p:attrName>style.visibility</p:attrName>
                                        </p:attrNameLst>
                                      </p:cBhvr>
                                      <p:to>
                                        <p:strVal val="visible"/>
                                      </p:to>
                                    </p:set>
                                    <p:animEffect filter="wipe(left)" transition="in">
                                      <p:cBhvr>
                                        <p:cTn id="7" dur="1500"/>
                                        <p:tgtEl>
                                          <p:spTgt spid="289">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89"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93" name="Image"/>
          <p:cNvGrpSpPr/>
          <p:nvPr/>
        </p:nvGrpSpPr>
        <p:grpSpPr>
          <a:xfrm>
            <a:off x="218511" y="1852630"/>
            <a:ext cx="8368047" cy="11770793"/>
            <a:chOff x="0" y="0"/>
            <a:chExt cx="8368045" cy="11770792"/>
          </a:xfrm>
        </p:grpSpPr>
        <p:pic>
          <p:nvPicPr>
            <p:cNvPr id="292" name="Image" descr="Image"/>
            <p:cNvPicPr>
              <a:picLocks noChangeAspect="1"/>
            </p:cNvPicPr>
            <p:nvPr/>
          </p:nvPicPr>
          <p:blipFill>
            <a:blip r:embed="rId2">
              <a:extLst/>
            </a:blip>
            <a:srcRect l="12500" t="0" r="34307" b="0"/>
            <a:stretch>
              <a:fillRect/>
            </a:stretch>
          </p:blipFill>
          <p:spPr>
            <a:xfrm>
              <a:off x="127000" y="76200"/>
              <a:ext cx="8114046" cy="11440593"/>
            </a:xfrm>
            <a:prstGeom prst="rect">
              <a:avLst/>
            </a:prstGeom>
            <a:ln>
              <a:noFill/>
            </a:ln>
            <a:effectLst/>
          </p:spPr>
        </p:pic>
        <p:pic>
          <p:nvPicPr>
            <p:cNvPr id="291" name="Image" descr="Image"/>
            <p:cNvPicPr>
              <a:picLocks noChangeAspect="0"/>
            </p:cNvPicPr>
            <p:nvPr/>
          </p:nvPicPr>
          <p:blipFill>
            <a:blip r:embed="rId3">
              <a:extLst/>
            </a:blip>
            <a:stretch>
              <a:fillRect/>
            </a:stretch>
          </p:blipFill>
          <p:spPr>
            <a:xfrm>
              <a:off x="0" y="-1"/>
              <a:ext cx="8368046" cy="11770794"/>
            </a:xfrm>
            <a:prstGeom prst="rect">
              <a:avLst/>
            </a:prstGeom>
            <a:effectLst/>
          </p:spPr>
        </p:pic>
      </p:grpSp>
      <p:sp>
        <p:nvSpPr>
          <p:cNvPr id="294"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295"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
        <p:nvSpPr>
          <p:cNvPr id="296" name="Text"/>
          <p:cNvSpPr txBox="1"/>
          <p:nvPr/>
        </p:nvSpPr>
        <p:spPr>
          <a:xfrm>
            <a:off x="906758" y="6733637"/>
            <a:ext cx="10035441" cy="1117601"/>
          </a:xfrm>
          <a:prstGeom prst="rect">
            <a:avLst/>
          </a:prstGeom>
          <a:ln w="12700">
            <a:miter lim="400000"/>
          </a:ln>
        </p:spPr>
        <p:txBody>
          <a:bodyPr lIns="50800" tIns="50800" rIns="50800" bIns="50800">
            <a:spAutoFit/>
          </a:bodyPr>
          <a:lstStyle/>
          <a:p>
            <a:pPr marL="1143000" indent="-1143000" defTabSz="457200">
              <a:lnSpc>
                <a:spcPct val="100000"/>
              </a:lnSpc>
              <a:spcBef>
                <a:spcPts val="2600"/>
              </a:spcBef>
              <a:buSzPct val="80000"/>
              <a:buBlip>
                <a:blip r:embed="rId5"/>
              </a:buBlip>
              <a:defRPr sz="6700">
                <a:solidFill>
                  <a:srgbClr val="000000"/>
                </a:solidFill>
                <a:latin typeface="Helvetica"/>
                <a:ea typeface="Helvetica"/>
                <a:cs typeface="Helvetica"/>
                <a:sym typeface="Helvetica"/>
              </a:defRPr>
            </a:pPr>
          </a:p>
        </p:txBody>
      </p:sp>
      <p:sp>
        <p:nvSpPr>
          <p:cNvPr id="297" name="They came to a close during the time of Artaxerxes.…"/>
          <p:cNvSpPr txBox="1"/>
          <p:nvPr/>
        </p:nvSpPr>
        <p:spPr>
          <a:xfrm>
            <a:off x="8793440" y="3619489"/>
            <a:ext cx="15190770" cy="982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t>They came to a close during the time of Artaxerxes. </a:t>
            </a:r>
          </a:p>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t>Established among the Jews well before the time of Christ.</a:t>
            </a:r>
          </a:p>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t>God entrusted the Jews with His word (Romans 3:2). </a:t>
            </a:r>
          </a:p>
          <a:p>
            <a:pPr marL="1143000" indent="-1143000" defTabSz="457200">
              <a:lnSpc>
                <a:spcPct val="100000"/>
              </a:lnSpc>
              <a:spcBef>
                <a:spcPts val="2600"/>
              </a:spcBef>
              <a:buSzPct val="80000"/>
              <a:buBlip>
                <a:blip r:embed="rId5"/>
              </a:buBlip>
              <a:defRPr sz="7200">
                <a:solidFill>
                  <a:srgbClr val="000000"/>
                </a:solidFill>
                <a:latin typeface="Helvetica"/>
                <a:ea typeface="Helvetica"/>
                <a:cs typeface="Helvetica"/>
                <a:sym typeface="Helvetica"/>
              </a:defRPr>
            </a:pPr>
            <a:r>
              <a:rPr b="1"/>
              <a:t>They knew what belonged in the Hebrew canon.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97">
                                            <p:txEl>
                                              <p:pRg st="1" end="1"/>
                                            </p:txEl>
                                          </p:spTgt>
                                        </p:tgtEl>
                                        <p:attrNameLst>
                                          <p:attrName>style.visibility</p:attrName>
                                        </p:attrNameLst>
                                      </p:cBhvr>
                                      <p:to>
                                        <p:strVal val="visible"/>
                                      </p:to>
                                    </p:set>
                                    <p:animEffect filter="wipe(left)" transition="in">
                                      <p:cBhvr>
                                        <p:cTn id="7" dur="1500"/>
                                        <p:tgtEl>
                                          <p:spTgt spid="29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97">
                                            <p:txEl>
                                              <p:pRg st="2" end="2"/>
                                            </p:txEl>
                                          </p:spTgt>
                                        </p:tgtEl>
                                        <p:attrNameLst>
                                          <p:attrName>style.visibility</p:attrName>
                                        </p:attrNameLst>
                                      </p:cBhvr>
                                      <p:to>
                                        <p:strVal val="visible"/>
                                      </p:to>
                                    </p:set>
                                    <p:animEffect filter="wipe(left)" transition="in">
                                      <p:cBhvr>
                                        <p:cTn id="12" dur="1500"/>
                                        <p:tgtEl>
                                          <p:spTgt spid="29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297">
                                            <p:txEl>
                                              <p:pRg st="3" end="3"/>
                                            </p:txEl>
                                          </p:spTgt>
                                        </p:tgtEl>
                                        <p:attrNameLst>
                                          <p:attrName>style.visibility</p:attrName>
                                        </p:attrNameLst>
                                      </p:cBhvr>
                                      <p:to>
                                        <p:strVal val="visible"/>
                                      </p:to>
                                    </p:set>
                                    <p:animEffect filter="wipe(left)" transition="in">
                                      <p:cBhvr>
                                        <p:cTn id="17" dur="1500"/>
                                        <p:tgtEl>
                                          <p:spTgt spid="297">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97"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00"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01" name="The Roman Catholic Bible contains 7 more books for a total of 46:"/>
          <p:cNvSpPr txBox="1"/>
          <p:nvPr/>
        </p:nvSpPr>
        <p:spPr>
          <a:xfrm>
            <a:off x="8545120" y="3750609"/>
            <a:ext cx="15436090" cy="4254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1143000" indent="-1143000" defTabSz="457200">
              <a:lnSpc>
                <a:spcPct val="100000"/>
              </a:lnSpc>
              <a:spcBef>
                <a:spcPts val="2600"/>
              </a:spcBef>
              <a:buSzPct val="80000"/>
              <a:buBlip>
                <a:blip r:embed="rId3"/>
              </a:buBlip>
              <a:defRPr sz="9100">
                <a:solidFill>
                  <a:srgbClr val="000000"/>
                </a:solidFill>
                <a:latin typeface="Helvetica"/>
                <a:ea typeface="Helvetica"/>
                <a:cs typeface="Helvetica"/>
                <a:sym typeface="Helvetica"/>
              </a:defRPr>
            </a:lvl1pPr>
          </a:lstStyle>
          <a:p>
            <a:pPr/>
            <a:r>
              <a:t>The Roman Catholic Bible contains 7 more books for a total of 46:</a:t>
            </a:r>
          </a:p>
        </p:txBody>
      </p:sp>
      <p:sp>
        <p:nvSpPr>
          <p:cNvPr id="302" name="Wisdom of Solomon, Sirach, Baruch, (Epistle of Jeremiah), Additions to Daniel (Susanna, Bel and the Dragon), Tobit, Judith, Additions to Esther, First &amp; Second Macabees,"/>
          <p:cNvSpPr/>
          <p:nvPr/>
        </p:nvSpPr>
        <p:spPr>
          <a:xfrm>
            <a:off x="9345837" y="8482241"/>
            <a:ext cx="14824849" cy="45243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a:lnSpc>
                <a:spcPct val="100000"/>
              </a:lnSpc>
              <a:spcBef>
                <a:spcPts val="0"/>
              </a:spcBef>
              <a:defRPr sz="6000">
                <a:solidFill>
                  <a:srgbClr val="FFFFFF"/>
                </a:solidFill>
                <a:latin typeface="American Typewriter"/>
                <a:ea typeface="American Typewriter"/>
                <a:cs typeface="American Typewriter"/>
                <a:sym typeface="American Typewriter"/>
              </a:defRPr>
            </a:lvl1pPr>
          </a:lstStyle>
          <a:p>
            <a:pPr/>
            <a:r>
              <a:t>Wisdom of Solomon, Sirach, Baruch, (Epistle of Jeremiah), Additions to Daniel (Susanna, Bel and the Dragon), Tobit, Judith, Additions to Esther, First &amp; Second Macabees, </a:t>
            </a:r>
          </a:p>
        </p:txBody>
      </p:sp>
      <p:pic>
        <p:nvPicPr>
          <p:cNvPr id="303" name="Image" descr="Image"/>
          <p:cNvPicPr>
            <a:picLocks noChangeAspect="1"/>
          </p:cNvPicPr>
          <p:nvPr/>
        </p:nvPicPr>
        <p:blipFill>
          <a:blip r:embed="rId4">
            <a:extLst/>
          </a:blip>
          <a:srcRect l="18216" t="4213" r="18374" b="4108"/>
          <a:stretch>
            <a:fillRect/>
          </a:stretch>
        </p:blipFill>
        <p:spPr>
          <a:xfrm>
            <a:off x="365060" y="3176774"/>
            <a:ext cx="7294214" cy="10546223"/>
          </a:xfrm>
          <a:custGeom>
            <a:avLst/>
            <a:gdLst/>
            <a:ahLst/>
            <a:cxnLst>
              <a:cxn ang="0">
                <a:pos x="wd2" y="hd2"/>
              </a:cxn>
              <a:cxn ang="5400000">
                <a:pos x="wd2" y="hd2"/>
              </a:cxn>
              <a:cxn ang="10800000">
                <a:pos x="wd2" y="hd2"/>
              </a:cxn>
              <a:cxn ang="16200000">
                <a:pos x="wd2" y="hd2"/>
              </a:cxn>
            </a:cxnLst>
            <a:rect l="0" t="0" r="r" b="b"/>
            <a:pathLst>
              <a:path w="21541" h="21561" fill="norm" stroke="1" extrusionOk="0">
                <a:moveTo>
                  <a:pt x="3831" y="13"/>
                </a:moveTo>
                <a:cubicBezTo>
                  <a:pt x="4663" y="30"/>
                  <a:pt x="5690" y="60"/>
                  <a:pt x="6114" y="80"/>
                </a:cubicBezTo>
                <a:cubicBezTo>
                  <a:pt x="7236" y="133"/>
                  <a:pt x="9874" y="225"/>
                  <a:pt x="12487" y="303"/>
                </a:cubicBezTo>
                <a:cubicBezTo>
                  <a:pt x="13743" y="341"/>
                  <a:pt x="15503" y="399"/>
                  <a:pt x="16400" y="432"/>
                </a:cubicBezTo>
                <a:cubicBezTo>
                  <a:pt x="20408" y="580"/>
                  <a:pt x="20564" y="590"/>
                  <a:pt x="20940" y="709"/>
                </a:cubicBezTo>
                <a:cubicBezTo>
                  <a:pt x="21321" y="829"/>
                  <a:pt x="21476" y="985"/>
                  <a:pt x="21533" y="1300"/>
                </a:cubicBezTo>
                <a:cubicBezTo>
                  <a:pt x="21588" y="1603"/>
                  <a:pt x="21351" y="10961"/>
                  <a:pt x="21197" y="14585"/>
                </a:cubicBezTo>
                <a:cubicBezTo>
                  <a:pt x="21017" y="18806"/>
                  <a:pt x="21032" y="18649"/>
                  <a:pt x="20798" y="18841"/>
                </a:cubicBezTo>
                <a:cubicBezTo>
                  <a:pt x="20713" y="18911"/>
                  <a:pt x="20531" y="19003"/>
                  <a:pt x="20393" y="19045"/>
                </a:cubicBezTo>
                <a:cubicBezTo>
                  <a:pt x="20060" y="19147"/>
                  <a:pt x="20033" y="19223"/>
                  <a:pt x="19998" y="20148"/>
                </a:cubicBezTo>
                <a:cubicBezTo>
                  <a:pt x="19978" y="20688"/>
                  <a:pt x="19945" y="20950"/>
                  <a:pt x="19882" y="21053"/>
                </a:cubicBezTo>
                <a:cubicBezTo>
                  <a:pt x="19799" y="21191"/>
                  <a:pt x="19492" y="21391"/>
                  <a:pt x="19204" y="21496"/>
                </a:cubicBezTo>
                <a:cubicBezTo>
                  <a:pt x="18988" y="21574"/>
                  <a:pt x="18432" y="21582"/>
                  <a:pt x="17586" y="21519"/>
                </a:cubicBezTo>
                <a:cubicBezTo>
                  <a:pt x="17146" y="21487"/>
                  <a:pt x="16692" y="21442"/>
                  <a:pt x="16578" y="21419"/>
                </a:cubicBezTo>
                <a:cubicBezTo>
                  <a:pt x="16464" y="21397"/>
                  <a:pt x="15957" y="21350"/>
                  <a:pt x="15451" y="21315"/>
                </a:cubicBezTo>
                <a:cubicBezTo>
                  <a:pt x="13860" y="21205"/>
                  <a:pt x="12468" y="21091"/>
                  <a:pt x="12161" y="21046"/>
                </a:cubicBezTo>
                <a:cubicBezTo>
                  <a:pt x="11893" y="21007"/>
                  <a:pt x="10151" y="20862"/>
                  <a:pt x="5778" y="20518"/>
                </a:cubicBezTo>
                <a:cubicBezTo>
                  <a:pt x="4942" y="20452"/>
                  <a:pt x="3928" y="20368"/>
                  <a:pt x="3526" y="20332"/>
                </a:cubicBezTo>
                <a:cubicBezTo>
                  <a:pt x="3123" y="20296"/>
                  <a:pt x="2300" y="20228"/>
                  <a:pt x="1697" y="20181"/>
                </a:cubicBezTo>
                <a:cubicBezTo>
                  <a:pt x="1094" y="20134"/>
                  <a:pt x="541" y="20080"/>
                  <a:pt x="470" y="20061"/>
                </a:cubicBezTo>
                <a:cubicBezTo>
                  <a:pt x="398" y="20043"/>
                  <a:pt x="293" y="19978"/>
                  <a:pt x="237" y="19919"/>
                </a:cubicBezTo>
                <a:cubicBezTo>
                  <a:pt x="84" y="19757"/>
                  <a:pt x="15" y="17851"/>
                  <a:pt x="74" y="15406"/>
                </a:cubicBezTo>
                <a:cubicBezTo>
                  <a:pt x="146" y="12413"/>
                  <a:pt x="136" y="9350"/>
                  <a:pt x="52" y="8572"/>
                </a:cubicBezTo>
                <a:cubicBezTo>
                  <a:pt x="-2" y="8072"/>
                  <a:pt x="-12" y="6978"/>
                  <a:pt x="13" y="4387"/>
                </a:cubicBezTo>
                <a:cubicBezTo>
                  <a:pt x="46" y="1062"/>
                  <a:pt x="54" y="871"/>
                  <a:pt x="159" y="728"/>
                </a:cubicBezTo>
                <a:cubicBezTo>
                  <a:pt x="325" y="503"/>
                  <a:pt x="448" y="448"/>
                  <a:pt x="1466" y="142"/>
                </a:cubicBezTo>
                <a:cubicBezTo>
                  <a:pt x="1939" y="0"/>
                  <a:pt x="2276" y="-18"/>
                  <a:pt x="3831" y="13"/>
                </a:cubicBezTo>
                <a:close/>
              </a:path>
            </a:pathLst>
          </a:cu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5" name="Image" descr="Image"/>
          <p:cNvPicPr>
            <a:picLocks noChangeAspect="1"/>
          </p:cNvPicPr>
          <p:nvPr/>
        </p:nvPicPr>
        <p:blipFill>
          <a:blip r:embed="rId2">
            <a:extLst/>
          </a:blip>
          <a:srcRect l="1626" t="1272" r="1719" b="194"/>
          <a:stretch>
            <a:fillRect/>
          </a:stretch>
        </p:blipFill>
        <p:spPr>
          <a:xfrm>
            <a:off x="333108" y="2846839"/>
            <a:ext cx="7199097" cy="10678403"/>
          </a:xfrm>
          <a:custGeom>
            <a:avLst/>
            <a:gdLst/>
            <a:ahLst/>
            <a:cxnLst>
              <a:cxn ang="0">
                <a:pos x="wd2" y="hd2"/>
              </a:cxn>
              <a:cxn ang="5400000">
                <a:pos x="wd2" y="hd2"/>
              </a:cxn>
              <a:cxn ang="10800000">
                <a:pos x="wd2" y="hd2"/>
              </a:cxn>
              <a:cxn ang="16200000">
                <a:pos x="wd2" y="hd2"/>
              </a:cxn>
            </a:cxnLst>
            <a:rect l="0" t="0" r="r" b="b"/>
            <a:pathLst>
              <a:path w="21581" h="21580" fill="norm" stroke="1" extrusionOk="0">
                <a:moveTo>
                  <a:pt x="2193" y="1"/>
                </a:moveTo>
                <a:cubicBezTo>
                  <a:pt x="4191" y="1"/>
                  <a:pt x="13436" y="58"/>
                  <a:pt x="18421" y="101"/>
                </a:cubicBezTo>
                <a:cubicBezTo>
                  <a:pt x="21208" y="125"/>
                  <a:pt x="21350" y="130"/>
                  <a:pt x="21463" y="204"/>
                </a:cubicBezTo>
                <a:cubicBezTo>
                  <a:pt x="21580" y="280"/>
                  <a:pt x="21581" y="333"/>
                  <a:pt x="21581" y="6960"/>
                </a:cubicBezTo>
                <a:cubicBezTo>
                  <a:pt x="21581" y="14742"/>
                  <a:pt x="21518" y="20300"/>
                  <a:pt x="21428" y="20373"/>
                </a:cubicBezTo>
                <a:cubicBezTo>
                  <a:pt x="21364" y="20425"/>
                  <a:pt x="21176" y="20452"/>
                  <a:pt x="20479" y="20509"/>
                </a:cubicBezTo>
                <a:cubicBezTo>
                  <a:pt x="20240" y="20529"/>
                  <a:pt x="19833" y="20563"/>
                  <a:pt x="19573" y="20585"/>
                </a:cubicBezTo>
                <a:cubicBezTo>
                  <a:pt x="18911" y="20641"/>
                  <a:pt x="17003" y="20772"/>
                  <a:pt x="16088" y="20825"/>
                </a:cubicBezTo>
                <a:cubicBezTo>
                  <a:pt x="14904" y="20894"/>
                  <a:pt x="12960" y="21018"/>
                  <a:pt x="12337" y="21065"/>
                </a:cubicBezTo>
                <a:cubicBezTo>
                  <a:pt x="12028" y="21088"/>
                  <a:pt x="11124" y="21150"/>
                  <a:pt x="10328" y="21203"/>
                </a:cubicBezTo>
                <a:cubicBezTo>
                  <a:pt x="7873" y="21366"/>
                  <a:pt x="6478" y="21466"/>
                  <a:pt x="6016" y="21512"/>
                </a:cubicBezTo>
                <a:cubicBezTo>
                  <a:pt x="5555" y="21557"/>
                  <a:pt x="4173" y="21600"/>
                  <a:pt x="4124" y="21570"/>
                </a:cubicBezTo>
                <a:cubicBezTo>
                  <a:pt x="4109" y="21560"/>
                  <a:pt x="3512" y="21532"/>
                  <a:pt x="2797" y="21507"/>
                </a:cubicBezTo>
                <a:cubicBezTo>
                  <a:pt x="2082" y="21482"/>
                  <a:pt x="1197" y="21442"/>
                  <a:pt x="829" y="21418"/>
                </a:cubicBezTo>
                <a:cubicBezTo>
                  <a:pt x="225" y="21378"/>
                  <a:pt x="153" y="21365"/>
                  <a:pt x="68" y="21278"/>
                </a:cubicBezTo>
                <a:cubicBezTo>
                  <a:pt x="-17" y="21191"/>
                  <a:pt x="-19" y="20950"/>
                  <a:pt x="42" y="18764"/>
                </a:cubicBezTo>
                <a:cubicBezTo>
                  <a:pt x="82" y="17335"/>
                  <a:pt x="107" y="13043"/>
                  <a:pt x="104" y="8272"/>
                </a:cubicBezTo>
                <a:cubicBezTo>
                  <a:pt x="98" y="887"/>
                  <a:pt x="106" y="189"/>
                  <a:pt x="193" y="99"/>
                </a:cubicBezTo>
                <a:lnTo>
                  <a:pt x="289" y="0"/>
                </a:lnTo>
                <a:close/>
              </a:path>
            </a:pathLst>
          </a:custGeom>
          <a:ln w="12700">
            <a:miter lim="400000"/>
          </a:ln>
        </p:spPr>
      </p:pic>
      <p:sp>
        <p:nvSpPr>
          <p:cNvPr id="306"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07"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08" name="From the 3rd century BCE, Jews in Egypt translated Scripture into Greek.…"/>
          <p:cNvSpPr txBox="1"/>
          <p:nvPr/>
        </p:nvSpPr>
        <p:spPr>
          <a:xfrm>
            <a:off x="7618661" y="4119427"/>
            <a:ext cx="16446499" cy="8686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2600"/>
              </a:spcBef>
              <a:buSzPct val="80000"/>
              <a:buBlip>
                <a:blip r:embed="rId4"/>
              </a:buBlip>
              <a:defRPr sz="6500">
                <a:solidFill>
                  <a:srgbClr val="000000"/>
                </a:solidFill>
                <a:latin typeface="Helvetica"/>
                <a:ea typeface="Helvetica"/>
                <a:cs typeface="Helvetica"/>
                <a:sym typeface="Helvetica"/>
              </a:defRPr>
            </a:pPr>
            <a:r>
              <a:t>From the 3rd century BCE, Jews in Egypt translated Scripture into Greek. </a:t>
            </a:r>
          </a:p>
          <a:p>
            <a:pPr marL="1142999" indent="-1142999" defTabSz="457200">
              <a:lnSpc>
                <a:spcPct val="100000"/>
              </a:lnSpc>
              <a:spcBef>
                <a:spcPts val="2600"/>
              </a:spcBef>
              <a:buSzPct val="80000"/>
              <a:buBlip>
                <a:blip r:embed="rId4"/>
              </a:buBlip>
              <a:defRPr sz="6500">
                <a:solidFill>
                  <a:srgbClr val="000000"/>
                </a:solidFill>
                <a:latin typeface="Helvetica"/>
                <a:ea typeface="Helvetica"/>
                <a:cs typeface="Helvetica"/>
                <a:sym typeface="Helvetica"/>
              </a:defRPr>
            </a:pPr>
            <a:r>
              <a:t>The Septuagint—included the Hebrew books plus additional writings circulating in Greek. </a:t>
            </a:r>
          </a:p>
          <a:p>
            <a:pPr marL="1142999" indent="-1142999" defTabSz="457200">
              <a:lnSpc>
                <a:spcPct val="100000"/>
              </a:lnSpc>
              <a:spcBef>
                <a:spcPts val="2600"/>
              </a:spcBef>
              <a:buSzPct val="80000"/>
              <a:buBlip>
                <a:blip r:embed="rId4"/>
              </a:buBlip>
              <a:defRPr sz="6500">
                <a:solidFill>
                  <a:srgbClr val="000000"/>
                </a:solidFill>
                <a:latin typeface="Helvetica"/>
                <a:ea typeface="Helvetica"/>
                <a:cs typeface="Helvetica"/>
                <a:sym typeface="Helvetica"/>
              </a:defRPr>
            </a:pPr>
            <a:r>
              <a:t>The mainstream Jewish communities in antiquity did not generally view the additional LXX books as divinely inspired.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08">
                                            <p:txEl>
                                              <p:pRg st="1" end="1"/>
                                            </p:txEl>
                                          </p:spTgt>
                                        </p:tgtEl>
                                        <p:attrNameLst>
                                          <p:attrName>style.visibility</p:attrName>
                                        </p:attrNameLst>
                                      </p:cBhvr>
                                      <p:to>
                                        <p:strVal val="visible"/>
                                      </p:to>
                                    </p:set>
                                    <p:animEffect filter="wipe(left)" transition="in">
                                      <p:cBhvr>
                                        <p:cTn id="7" dur="1500"/>
                                        <p:tgtEl>
                                          <p:spTgt spid="30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08">
                                            <p:txEl>
                                              <p:pRg st="2" end="2"/>
                                            </p:txEl>
                                          </p:spTgt>
                                        </p:tgtEl>
                                        <p:attrNameLst>
                                          <p:attrName>style.visibility</p:attrName>
                                        </p:attrNameLst>
                                      </p:cBhvr>
                                      <p:to>
                                        <p:strVal val="visible"/>
                                      </p:to>
                                    </p:set>
                                    <p:animEffect filter="wipe(left)" transition="in">
                                      <p:cBhvr>
                                        <p:cTn id="12" dur="1500"/>
                                        <p:tgtEl>
                                          <p:spTgt spid="30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08"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0" name="Image" descr="Image"/>
          <p:cNvPicPr>
            <a:picLocks noChangeAspect="1"/>
          </p:cNvPicPr>
          <p:nvPr/>
        </p:nvPicPr>
        <p:blipFill>
          <a:blip r:embed="rId2">
            <a:extLst/>
          </a:blip>
          <a:stretch>
            <a:fillRect/>
          </a:stretch>
        </p:blipFill>
        <p:spPr>
          <a:xfrm>
            <a:off x="250939" y="3423795"/>
            <a:ext cx="6309998" cy="9464994"/>
          </a:xfrm>
          <a:prstGeom prst="rect">
            <a:avLst/>
          </a:prstGeom>
          <a:ln w="12700">
            <a:miter lim="400000"/>
          </a:ln>
          <a:effectLst>
            <a:outerShdw sx="100000" sy="100000" kx="0" ky="0" algn="b" rotWithShape="0" blurRad="88900" dist="139700" dir="2700000">
              <a:srgbClr val="929292">
                <a:alpha val="50000"/>
              </a:srgbClr>
            </a:outerShdw>
          </a:effectLst>
        </p:spPr>
      </p:pic>
      <p:sp>
        <p:nvSpPr>
          <p:cNvPr id="311"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12"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13" name="“We do not possess myriads of inconsistent books… Our books, those which are justly accredited, are but twenty-two… five are the books of Moses… from the death of Moses until Artaxerxes the prophets wrote in thirteen books. The remaining four contain hym"/>
          <p:cNvSpPr txBox="1"/>
          <p:nvPr/>
        </p:nvSpPr>
        <p:spPr>
          <a:xfrm>
            <a:off x="7064930" y="3423795"/>
            <a:ext cx="16798319" cy="944075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2800"/>
              </a:spcBef>
              <a:defRPr sz="6200">
                <a:solidFill>
                  <a:srgbClr val="000000"/>
                </a:solidFill>
                <a:latin typeface="Times New Roman"/>
                <a:ea typeface="Times New Roman"/>
                <a:cs typeface="Times New Roman"/>
                <a:sym typeface="Times New Roman"/>
              </a:defRPr>
            </a:pPr>
            <a:r>
              <a:t>“We do not possess myriads of inconsistent books… Our books, those which are justly accredited, are but twenty-two… five are the books of Moses… from the death of Moses until Artaxerxes the prophets wrote in thirteen books. The remaining four contain hymns to God and precepts for human life. </a:t>
            </a:r>
          </a:p>
          <a:p>
            <a:pPr algn="ctr" defTabSz="457200">
              <a:lnSpc>
                <a:spcPct val="100000"/>
              </a:lnSpc>
              <a:spcBef>
                <a:spcPts val="2800"/>
              </a:spcBef>
              <a:defRPr sz="6200">
                <a:solidFill>
                  <a:srgbClr val="000000"/>
                </a:solidFill>
                <a:latin typeface="Times New Roman"/>
                <a:ea typeface="Times New Roman"/>
                <a:cs typeface="Times New Roman"/>
                <a:sym typeface="Times New Roman"/>
              </a:defRPr>
            </a:pPr>
            <a:r>
              <a:t>From Artaxerxes to our own time history has been written, but has not been deemed worthy of equal credit… because of the failure of the exact succession of the prophets.” </a:t>
            </a:r>
          </a:p>
        </p:txBody>
      </p:sp>
      <p:sp>
        <p:nvSpPr>
          <p:cNvPr id="314" name="This quote is from Against Apion (Book 1, Paragraph 8 / Sections 37–42)."/>
          <p:cNvSpPr txBox="1"/>
          <p:nvPr/>
        </p:nvSpPr>
        <p:spPr>
          <a:xfrm>
            <a:off x="329388" y="13039027"/>
            <a:ext cx="23725225" cy="6096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457200">
              <a:lnSpc>
                <a:spcPct val="100000"/>
              </a:lnSpc>
              <a:spcBef>
                <a:spcPts val="0"/>
              </a:spcBef>
              <a:defRPr b="1" sz="3300">
                <a:solidFill>
                  <a:srgbClr val="000000"/>
                </a:solidFill>
                <a:latin typeface="Arial"/>
                <a:ea typeface="Arial"/>
                <a:cs typeface="Arial"/>
                <a:sym typeface="Arial"/>
              </a:defRPr>
            </a:pPr>
            <a:r>
              <a:rPr b="0"/>
              <a:t>This quote is from </a:t>
            </a:r>
            <a:r>
              <a:rPr i="1" u="sng"/>
              <a:t>Against Apion</a:t>
            </a:r>
            <a:r>
              <a:rPr b="0">
                <a:latin typeface="Times Roman"/>
                <a:ea typeface="Times Roman"/>
                <a:cs typeface="Times Roman"/>
                <a:sym typeface="Times Roman"/>
              </a:rPr>
              <a:t> </a:t>
            </a:r>
            <a:r>
              <a:t>(Book 1, Paragraph 8 / Sections 37–42)</a:t>
            </a:r>
            <a:r>
              <a:rPr b="0">
                <a:latin typeface="Times Roman"/>
                <a:ea typeface="Times Roman"/>
                <a:cs typeface="Times Roman"/>
                <a:sym typeface="Times Roman"/>
              </a:rPr>
              <a: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6" name="Image" descr="Image"/>
          <p:cNvPicPr>
            <a:picLocks noChangeAspect="1"/>
          </p:cNvPicPr>
          <p:nvPr/>
        </p:nvPicPr>
        <p:blipFill>
          <a:blip r:embed="rId2">
            <a:extLst/>
          </a:blip>
          <a:srcRect l="23207" t="0" r="23207" b="0"/>
          <a:stretch>
            <a:fillRect/>
          </a:stretch>
        </p:blipFill>
        <p:spPr>
          <a:xfrm>
            <a:off x="268890" y="1695750"/>
            <a:ext cx="8203929" cy="11839461"/>
          </a:xfrm>
          <a:prstGeom prst="rect">
            <a:avLst/>
          </a:prstGeom>
          <a:ln w="12700">
            <a:miter lim="400000"/>
          </a:ln>
        </p:spPr>
      </p:pic>
      <p:sp>
        <p:nvSpPr>
          <p:cNvPr id="317"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18"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19" name="He spoke of it as one unit:"/>
          <p:cNvSpPr txBox="1"/>
          <p:nvPr/>
        </p:nvSpPr>
        <p:spPr>
          <a:xfrm>
            <a:off x="8604705" y="3720763"/>
            <a:ext cx="15663579" cy="1308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1143000" indent="-1143000" defTabSz="457200">
              <a:lnSpc>
                <a:spcPct val="100000"/>
              </a:lnSpc>
              <a:spcBef>
                <a:spcPts val="2600"/>
              </a:spcBef>
              <a:buSzPct val="80000"/>
              <a:buBlip>
                <a:blip r:embed="rId4"/>
              </a:buBlip>
              <a:defRPr sz="7900">
                <a:solidFill>
                  <a:srgbClr val="000000"/>
                </a:solidFill>
                <a:latin typeface="Helvetica"/>
                <a:ea typeface="Helvetica"/>
                <a:cs typeface="Helvetica"/>
                <a:sym typeface="Helvetica"/>
              </a:defRPr>
            </a:lvl1pPr>
          </a:lstStyle>
          <a:p>
            <a:pPr/>
            <a:r>
              <a:t>He spoke of it as one unit:</a:t>
            </a:r>
          </a:p>
        </p:txBody>
      </p:sp>
      <p:sp>
        <p:nvSpPr>
          <p:cNvPr id="320" name="Matthew 22:37–40 (NKJV)…"/>
          <p:cNvSpPr txBox="1"/>
          <p:nvPr/>
        </p:nvSpPr>
        <p:spPr>
          <a:xfrm>
            <a:off x="8872139" y="5363145"/>
            <a:ext cx="15262184" cy="7484412"/>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6300">
                <a:solidFill>
                  <a:srgbClr val="000000"/>
                </a:solidFill>
                <a:latin typeface="Times New Roman"/>
                <a:ea typeface="Times New Roman"/>
                <a:cs typeface="Times New Roman"/>
                <a:sym typeface="Times New Roman"/>
              </a:defRPr>
            </a:pPr>
            <a:r>
              <a:t>Matthew 22:37–40 (NKJV) </a:t>
            </a:r>
          </a:p>
          <a:p>
            <a:pPr algn="ctr" defTabSz="457200">
              <a:lnSpc>
                <a:spcPct val="100000"/>
              </a:lnSpc>
              <a:spcBef>
                <a:spcPts val="0"/>
              </a:spcBef>
              <a:defRPr sz="6300">
                <a:solidFill>
                  <a:srgbClr val="000000"/>
                </a:solidFill>
                <a:latin typeface="Times New Roman"/>
                <a:ea typeface="Times New Roman"/>
                <a:cs typeface="Times New Roman"/>
                <a:sym typeface="Times New Roman"/>
              </a:defRPr>
            </a:pPr>
            <a:r>
              <a:rPr baseline="31999"/>
              <a:t>37</a:t>
            </a:r>
            <a:r>
              <a:t> Jesus said to him, “ ‘You shall love the Lord your God with all your heart, with all your soul, and with all your mind.’ </a:t>
            </a:r>
            <a:r>
              <a:rPr baseline="31999"/>
              <a:t>38</a:t>
            </a:r>
            <a:r>
              <a:t> This is the first and great commandment. </a:t>
            </a:r>
            <a:r>
              <a:rPr baseline="31999"/>
              <a:t>39</a:t>
            </a:r>
            <a:r>
              <a:t> And the second is like it: ‘You shall love your neighbor as yourself.’ </a:t>
            </a:r>
            <a:r>
              <a:rPr baseline="31999"/>
              <a:t>40</a:t>
            </a:r>
            <a:r>
              <a:t> On these two commandments hang all the Law and the Prophets.”</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2" name="Image" descr="Image"/>
          <p:cNvPicPr>
            <a:picLocks noChangeAspect="1"/>
          </p:cNvPicPr>
          <p:nvPr/>
        </p:nvPicPr>
        <p:blipFill>
          <a:blip r:embed="rId2">
            <a:extLst/>
          </a:blip>
          <a:srcRect l="23207" t="0" r="23207" b="0"/>
          <a:stretch>
            <a:fillRect/>
          </a:stretch>
        </p:blipFill>
        <p:spPr>
          <a:xfrm>
            <a:off x="268890" y="1695750"/>
            <a:ext cx="8203929" cy="11839461"/>
          </a:xfrm>
          <a:prstGeom prst="rect">
            <a:avLst/>
          </a:prstGeom>
          <a:ln w="12700">
            <a:miter lim="400000"/>
          </a:ln>
        </p:spPr>
      </p:pic>
      <p:sp>
        <p:nvSpPr>
          <p:cNvPr id="323"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24"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25" name="He spoke of it as one unit:"/>
          <p:cNvSpPr txBox="1"/>
          <p:nvPr/>
        </p:nvSpPr>
        <p:spPr>
          <a:xfrm>
            <a:off x="8604705" y="3720763"/>
            <a:ext cx="15663579" cy="1308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1143000" indent="-1143000" defTabSz="457200">
              <a:lnSpc>
                <a:spcPct val="100000"/>
              </a:lnSpc>
              <a:spcBef>
                <a:spcPts val="2600"/>
              </a:spcBef>
              <a:buSzPct val="80000"/>
              <a:buBlip>
                <a:blip r:embed="rId4"/>
              </a:buBlip>
              <a:defRPr sz="7900">
                <a:solidFill>
                  <a:srgbClr val="000000"/>
                </a:solidFill>
                <a:latin typeface="Helvetica"/>
                <a:ea typeface="Helvetica"/>
                <a:cs typeface="Helvetica"/>
                <a:sym typeface="Helvetica"/>
              </a:defRPr>
            </a:lvl1pPr>
          </a:lstStyle>
          <a:p>
            <a:pPr/>
            <a:r>
              <a:t>He spoke of it as one unit:</a:t>
            </a:r>
          </a:p>
        </p:txBody>
      </p:sp>
      <p:sp>
        <p:nvSpPr>
          <p:cNvPr id="326" name="Luke 24:44–45 (NKJV)…"/>
          <p:cNvSpPr txBox="1"/>
          <p:nvPr/>
        </p:nvSpPr>
        <p:spPr>
          <a:xfrm>
            <a:off x="8872139" y="5363145"/>
            <a:ext cx="15262184" cy="7585473"/>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a:solidFill>
                  <a:srgbClr val="000000"/>
                </a:solidFill>
                <a:latin typeface="Times New Roman"/>
                <a:ea typeface="Times New Roman"/>
                <a:cs typeface="Times New Roman"/>
                <a:sym typeface="Times New Roman"/>
              </a:defRPr>
            </a:pPr>
            <a:r>
              <a:t>Luke 24:44–45 (NKJV)</a:t>
            </a:r>
          </a:p>
          <a:p>
            <a:pPr algn="ctr" defTabSz="457200">
              <a:lnSpc>
                <a:spcPct val="100000"/>
              </a:lnSpc>
              <a:spcBef>
                <a:spcPts val="0"/>
              </a:spcBef>
              <a:defRPr>
                <a:solidFill>
                  <a:srgbClr val="000000"/>
                </a:solidFill>
                <a:latin typeface="Times New Roman"/>
                <a:ea typeface="Times New Roman"/>
                <a:cs typeface="Times New Roman"/>
                <a:sym typeface="Times New Roman"/>
              </a:defRPr>
            </a:pPr>
            <a:r>
              <a:rPr baseline="31999"/>
              <a:t>44</a:t>
            </a:r>
            <a:r>
              <a:t> Then He said to them, “These </a:t>
            </a:r>
            <a:r>
              <a:rPr i="1"/>
              <a:t>are</a:t>
            </a:r>
            <a:r>
              <a:t> the words which I spoke to you while I was still with you, that all things must be fulfilled which were written in the Law of Moses and </a:t>
            </a:r>
            <a:r>
              <a:rPr i="1"/>
              <a:t>the</a:t>
            </a:r>
            <a:r>
              <a:t> Prophets and </a:t>
            </a:r>
            <a:r>
              <a:rPr i="1"/>
              <a:t>the</a:t>
            </a:r>
            <a:r>
              <a:t> Psalms concerning Me.” </a:t>
            </a:r>
            <a:r>
              <a:rPr baseline="31999"/>
              <a:t>45</a:t>
            </a:r>
            <a:r>
              <a:t> And He opened their understanding, that they might comprehend the Scriptures.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29"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30" name="Jesus referred to the OT as an identifiable body of text (Matthew 5:17; 7:12; 11:13; 22:40; 26:56; Luke 16:16,29,31; 24:27,44; John 5:45-47; 7:19).…"/>
          <p:cNvSpPr txBox="1"/>
          <p:nvPr/>
        </p:nvSpPr>
        <p:spPr>
          <a:xfrm>
            <a:off x="10542455" y="3720763"/>
            <a:ext cx="13645144" cy="9702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2600"/>
              </a:spcBef>
              <a:buSzPct val="80000"/>
              <a:buBlip>
                <a:blip r:embed="rId3"/>
              </a:buBlip>
              <a:defRPr sz="6100">
                <a:solidFill>
                  <a:srgbClr val="000000"/>
                </a:solidFill>
                <a:latin typeface="Helvetica"/>
                <a:ea typeface="Helvetica"/>
                <a:cs typeface="Helvetica"/>
                <a:sym typeface="Helvetica"/>
              </a:defRPr>
            </a:pPr>
            <a:r>
              <a:t>Jesus referred to the OT as an identifiable body of text (Matthew 5:17; 7:12; 11:13; 22:40; 26:56; Luke 16:16,29,31; 24:27,44; John 5:45-47; 7:19). </a:t>
            </a:r>
          </a:p>
          <a:p>
            <a:pPr marL="1142999" indent="-1142999" defTabSz="457200">
              <a:lnSpc>
                <a:spcPct val="100000"/>
              </a:lnSpc>
              <a:spcBef>
                <a:spcPts val="2600"/>
              </a:spcBef>
              <a:buSzPct val="80000"/>
              <a:buBlip>
                <a:blip r:embed="rId3"/>
              </a:buBlip>
              <a:defRPr sz="6100">
                <a:solidFill>
                  <a:srgbClr val="000000"/>
                </a:solidFill>
                <a:latin typeface="Helvetica"/>
                <a:ea typeface="Helvetica"/>
                <a:cs typeface="Helvetica"/>
                <a:sym typeface="Helvetica"/>
              </a:defRPr>
            </a:pPr>
            <a:r>
              <a:t>Jesus did not quote from every OT book, but He did quote from all three divisions – The Law, [Torah], The Prophets, [Nebhiim], The Writings, [Kethubhim].</a:t>
            </a:r>
          </a:p>
        </p:txBody>
      </p:sp>
      <p:pic>
        <p:nvPicPr>
          <p:cNvPr id="331"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30">
                                            <p:txEl>
                                              <p:pRg st="1" end="1"/>
                                            </p:txEl>
                                          </p:spTgt>
                                        </p:tgtEl>
                                        <p:attrNameLst>
                                          <p:attrName>style.visibility</p:attrName>
                                        </p:attrNameLst>
                                      </p:cBhvr>
                                      <p:to>
                                        <p:strVal val="visible"/>
                                      </p:to>
                                    </p:set>
                                    <p:animEffect filter="wipe(left)" transition="in">
                                      <p:cBhvr>
                                        <p:cTn id="7" dur="1500"/>
                                        <p:tgtEl>
                                          <p:spTgt spid="33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30"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34"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35" name="Jesus did not dispute the books of the Hebrew canon with the Jews.…"/>
          <p:cNvSpPr txBox="1"/>
          <p:nvPr/>
        </p:nvSpPr>
        <p:spPr>
          <a:xfrm>
            <a:off x="10542455" y="4000163"/>
            <a:ext cx="13645144" cy="914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8200">
                <a:solidFill>
                  <a:srgbClr val="000000"/>
                </a:solidFill>
                <a:latin typeface="Helvetica"/>
                <a:ea typeface="Helvetica"/>
                <a:cs typeface="Helvetica"/>
                <a:sym typeface="Helvetica"/>
              </a:defRPr>
            </a:pPr>
            <a:r>
              <a:t>Jesus did not dispute the books of the Hebrew canon with the Jews. </a:t>
            </a:r>
          </a:p>
          <a:p>
            <a:pPr marL="1143000" indent="-1143000" defTabSz="457200">
              <a:lnSpc>
                <a:spcPct val="100000"/>
              </a:lnSpc>
              <a:spcBef>
                <a:spcPts val="2600"/>
              </a:spcBef>
              <a:buSzPct val="80000"/>
              <a:buBlip>
                <a:blip r:embed="rId3"/>
              </a:buBlip>
              <a:defRPr sz="8200">
                <a:solidFill>
                  <a:srgbClr val="000000"/>
                </a:solidFill>
                <a:latin typeface="Helvetica"/>
                <a:ea typeface="Helvetica"/>
                <a:cs typeface="Helvetica"/>
                <a:sym typeface="Helvetica"/>
              </a:defRPr>
            </a:pPr>
            <a:r>
              <a:t>In fact he urged them to read, believe, and follow the Scriptures they had as authoritative for truth.</a:t>
            </a:r>
          </a:p>
        </p:txBody>
      </p:sp>
      <p:pic>
        <p:nvPicPr>
          <p:cNvPr id="336"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35">
                                            <p:txEl>
                                              <p:pRg st="1" end="1"/>
                                            </p:txEl>
                                          </p:spTgt>
                                        </p:tgtEl>
                                        <p:attrNameLst>
                                          <p:attrName>style.visibility</p:attrName>
                                        </p:attrNameLst>
                                      </p:cBhvr>
                                      <p:to>
                                        <p:strVal val="visible"/>
                                      </p:to>
                                    </p:set>
                                    <p:animEffect filter="wipe(left)" transition="in">
                                      <p:cBhvr>
                                        <p:cTn id="7" dur="1500"/>
                                        <p:tgtEl>
                                          <p:spTgt spid="335">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35"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39"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40" name="He used the authoritative phrase, “It is written” (Matthew 4:4,7,10; 21:13; 26:24,31; Mark 7:6; 9:12,13; 11:17; 14:21,27; Luke 4:4,8; 7:27; 10:26; 18:31; 19:46; 20:17; 21:22; 22:37; 24:44,46; John 6:45; 8:17; 10:34; 15:25).…"/>
          <p:cNvSpPr txBox="1"/>
          <p:nvPr/>
        </p:nvSpPr>
        <p:spPr>
          <a:xfrm>
            <a:off x="10542455" y="3720763"/>
            <a:ext cx="13645144" cy="957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6000">
                <a:solidFill>
                  <a:srgbClr val="000000"/>
                </a:solidFill>
                <a:latin typeface="Helvetica"/>
                <a:ea typeface="Helvetica"/>
                <a:cs typeface="Helvetica"/>
                <a:sym typeface="Helvetica"/>
              </a:defRPr>
            </a:pPr>
            <a:r>
              <a:t>He used the authoritative phrase, “It is written” (Matthew 4:4,7,10; 21:13; 26:24,31; Mark 7:6; 9:12,13; 11:17; 14:21,27; Luke 4:4,8; 7:27; 10:26; 18:31; 19:46; 20:17; 21:22; 22:37; 24:44,46; John 6:45; 8:17; 10:34; 15:25). </a:t>
            </a:r>
          </a:p>
          <a:p>
            <a:pPr marL="1143000" indent="-1143000" defTabSz="457200">
              <a:lnSpc>
                <a:spcPct val="100000"/>
              </a:lnSpc>
              <a:spcBef>
                <a:spcPts val="2600"/>
              </a:spcBef>
              <a:buSzPct val="80000"/>
              <a:buBlip>
                <a:blip r:embed="rId3"/>
              </a:buBlip>
              <a:defRPr sz="6000">
                <a:solidFill>
                  <a:srgbClr val="000000"/>
                </a:solidFill>
                <a:latin typeface="Helvetica"/>
                <a:ea typeface="Helvetica"/>
                <a:cs typeface="Helvetica"/>
                <a:sym typeface="Helvetica"/>
              </a:defRPr>
            </a:pPr>
            <a:r>
              <a:t>He rebuked the Jews for their ignorance when they did not know the scriptures (Matthew 22:29-32).</a:t>
            </a:r>
          </a:p>
        </p:txBody>
      </p:sp>
      <p:pic>
        <p:nvPicPr>
          <p:cNvPr id="341"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40">
                                            <p:txEl>
                                              <p:pRg st="1" end="1"/>
                                            </p:txEl>
                                          </p:spTgt>
                                        </p:tgtEl>
                                        <p:attrNameLst>
                                          <p:attrName>style.visibility</p:attrName>
                                        </p:attrNameLst>
                                      </p:cBhvr>
                                      <p:to>
                                        <p:strVal val="visible"/>
                                      </p:to>
                                    </p:set>
                                    <p:animEffect filter="wipe(left)" transition="in">
                                      <p:cBhvr>
                                        <p:cTn id="7" dur="1500"/>
                                        <p:tgtEl>
                                          <p:spTgt spid="34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0"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44"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45" name="Jesus referenced the following books: Genesis, Exodus, Leviticus, Numbers, Deuteronomy, 1 Samuel, 1 Kings, 2 Kings, 2 Chronicles, Psalms, Isaiah, Jeremiah, Daniel, Hosea, Joel, Jonah, Micah, Zechariah, and Malachi.…"/>
          <p:cNvSpPr txBox="1"/>
          <p:nvPr/>
        </p:nvSpPr>
        <p:spPr>
          <a:xfrm>
            <a:off x="10542455" y="4127163"/>
            <a:ext cx="13645144" cy="889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6200">
                <a:solidFill>
                  <a:srgbClr val="000000"/>
                </a:solidFill>
                <a:latin typeface="Helvetica"/>
                <a:ea typeface="Helvetica"/>
                <a:cs typeface="Helvetica"/>
                <a:sym typeface="Helvetica"/>
              </a:defRPr>
            </a:pPr>
            <a:r>
              <a:t>Jesus referenced the following books: Genesis, Exodus, Leviticus, Numbers, Deuteronomy, 1 Samuel, 1 Kings, 2 Kings, 2 Chronicles, Psalms, Isaiah, Jeremiah, Daniel, Hosea, Joel, Jonah, Micah, Zechariah, and Malachi. </a:t>
            </a:r>
          </a:p>
          <a:p>
            <a:pPr marL="1143000" indent="-1143000" defTabSz="457200">
              <a:lnSpc>
                <a:spcPct val="100000"/>
              </a:lnSpc>
              <a:spcBef>
                <a:spcPts val="2600"/>
              </a:spcBef>
              <a:buSzPct val="80000"/>
              <a:buBlip>
                <a:blip r:embed="rId3"/>
              </a:buBlip>
              <a:defRPr sz="6200">
                <a:solidFill>
                  <a:srgbClr val="000000"/>
                </a:solidFill>
                <a:latin typeface="Helvetica"/>
                <a:ea typeface="Helvetica"/>
                <a:cs typeface="Helvetica"/>
                <a:sym typeface="Helvetica"/>
              </a:defRPr>
            </a:pPr>
            <a:r>
              <a:t>He referred to the Hebrew Scriptures at least 82 times </a:t>
            </a:r>
          </a:p>
        </p:txBody>
      </p:sp>
      <p:pic>
        <p:nvPicPr>
          <p:cNvPr id="346"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45">
                                            <p:txEl>
                                              <p:pRg st="1" end="1"/>
                                            </p:txEl>
                                          </p:spTgt>
                                        </p:tgtEl>
                                        <p:attrNameLst>
                                          <p:attrName>style.visibility</p:attrName>
                                        </p:attrNameLst>
                                      </p:cBhvr>
                                      <p:to>
                                        <p:strVal val="visible"/>
                                      </p:to>
                                    </p:set>
                                    <p:animEffect filter="wipe(left)" transition="in">
                                      <p:cBhvr>
                                        <p:cTn id="7" dur="1500"/>
                                        <p:tgtEl>
                                          <p:spTgt spid="345">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5" grpId="1"/>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49"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350" name="He spoke of these Old Testament people by name: Adam, Eve, Abel, Noah, Abraham, Isaac, Jacob, Lot’s wife, Moses, David, Solomon, Elijah, Elisha, Jonah, Isaiah, Zechariah, Daniel.…"/>
          <p:cNvSpPr txBox="1"/>
          <p:nvPr/>
        </p:nvSpPr>
        <p:spPr>
          <a:xfrm>
            <a:off x="10565054" y="3784263"/>
            <a:ext cx="13645143" cy="957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3"/>
              </a:buBlip>
              <a:defRPr sz="6700">
                <a:solidFill>
                  <a:srgbClr val="000000"/>
                </a:solidFill>
                <a:latin typeface="Helvetica"/>
                <a:ea typeface="Helvetica"/>
                <a:cs typeface="Helvetica"/>
                <a:sym typeface="Helvetica"/>
              </a:defRPr>
            </a:pPr>
            <a:r>
              <a:t>He spoke of these Old Testament people by name: Adam, Eve, Abel, Noah, Abraham, Isaac, Jacob, Lot’s wife, Moses, David, Solomon, Elijah, Elisha, Jonah, Isaiah, Zechariah, Daniel. </a:t>
            </a:r>
          </a:p>
          <a:p>
            <a:pPr marL="1143000" indent="-1143000" defTabSz="457200">
              <a:lnSpc>
                <a:spcPct val="100000"/>
              </a:lnSpc>
              <a:spcBef>
                <a:spcPts val="2600"/>
              </a:spcBef>
              <a:buSzPct val="80000"/>
              <a:buBlip>
                <a:blip r:embed="rId3"/>
              </a:buBlip>
              <a:defRPr sz="6700">
                <a:solidFill>
                  <a:srgbClr val="000000"/>
                </a:solidFill>
                <a:latin typeface="Helvetica"/>
                <a:ea typeface="Helvetica"/>
                <a:cs typeface="Helvetica"/>
                <a:sym typeface="Helvetica"/>
              </a:defRPr>
            </a:pPr>
            <a:r>
              <a:t>He spoke of the prophets as a group of inspired men.</a:t>
            </a:r>
          </a:p>
        </p:txBody>
      </p:sp>
      <p:pic>
        <p:nvPicPr>
          <p:cNvPr id="351" name="Image" descr="Image"/>
          <p:cNvPicPr>
            <a:picLocks noChangeAspect="1"/>
          </p:cNvPicPr>
          <p:nvPr/>
        </p:nvPicPr>
        <p:blipFill>
          <a:blip r:embed="rId4">
            <a:extLst/>
          </a:blip>
          <a:srcRect l="41302" t="19213" r="1802" b="8005"/>
          <a:stretch>
            <a:fillRect/>
          </a:stretch>
        </p:blipFill>
        <p:spPr>
          <a:xfrm>
            <a:off x="233402" y="3651972"/>
            <a:ext cx="10256610" cy="9840383"/>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50">
                                            <p:txEl>
                                              <p:pRg st="1" end="1"/>
                                            </p:txEl>
                                          </p:spTgt>
                                        </p:tgtEl>
                                        <p:attrNameLst>
                                          <p:attrName>style.visibility</p:attrName>
                                        </p:attrNameLst>
                                      </p:cBhvr>
                                      <p:to>
                                        <p:strVal val="visible"/>
                                      </p:to>
                                    </p:set>
                                    <p:animEffect filter="wipe(left)" transition="in">
                                      <p:cBhvr>
                                        <p:cTn id="7" dur="1500"/>
                                        <p:tgtEl>
                                          <p:spTgt spid="35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0"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3" name="Image" descr="Image"/>
          <p:cNvPicPr>
            <a:picLocks noChangeAspect="1"/>
          </p:cNvPicPr>
          <p:nvPr/>
        </p:nvPicPr>
        <p:blipFill>
          <a:blip r:embed="rId2">
            <a:extLst/>
          </a:blip>
          <a:srcRect l="29244" t="0" r="29244" b="0"/>
          <a:stretch>
            <a:fillRect/>
          </a:stretch>
        </p:blipFill>
        <p:spPr>
          <a:xfrm>
            <a:off x="283189" y="2174696"/>
            <a:ext cx="8344657" cy="11290871"/>
          </a:xfrm>
          <a:prstGeom prst="rect">
            <a:avLst/>
          </a:prstGeom>
          <a:ln w="12700">
            <a:miter lim="400000"/>
          </a:ln>
        </p:spPr>
      </p:pic>
      <p:sp>
        <p:nvSpPr>
          <p:cNvPr id="354"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55"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56" name="Paul acknowledged the Hebrew canon as:…"/>
          <p:cNvSpPr txBox="1"/>
          <p:nvPr/>
        </p:nvSpPr>
        <p:spPr>
          <a:xfrm>
            <a:off x="9209132" y="3716467"/>
            <a:ext cx="14971845" cy="94234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600"/>
              </a:spcBef>
              <a:buSzPct val="80000"/>
              <a:buBlip>
                <a:blip r:embed="rId4"/>
              </a:buBlip>
              <a:defRPr b="1" sz="6800">
                <a:solidFill>
                  <a:srgbClr val="000000"/>
                </a:solidFill>
                <a:latin typeface="Helvetica"/>
                <a:ea typeface="Helvetica"/>
                <a:cs typeface="Helvetica"/>
                <a:sym typeface="Helvetica"/>
              </a:defRPr>
            </a:pPr>
            <a:r>
              <a:t>Paul acknowledged the Hebrew canon as: </a:t>
            </a:r>
          </a:p>
          <a:p>
            <a:pPr marL="1701800" indent="-1143000" defTabSz="457200">
              <a:lnSpc>
                <a:spcPct val="100000"/>
              </a:lnSpc>
              <a:spcBef>
                <a:spcPts val="2600"/>
              </a:spcBef>
              <a:buSzPct val="80000"/>
              <a:buBlip>
                <a:blip r:embed="rId5"/>
              </a:buBlip>
              <a:defRPr sz="6800">
                <a:solidFill>
                  <a:srgbClr val="000000"/>
                </a:solidFill>
                <a:latin typeface="Helvetica"/>
                <a:ea typeface="Helvetica"/>
                <a:cs typeface="Helvetica"/>
                <a:sym typeface="Helvetica"/>
              </a:defRPr>
            </a:pPr>
            <a:r>
              <a:t>Written for our learning </a:t>
            </a:r>
            <a:br/>
            <a:r>
              <a:t>(Romans 15:4) </a:t>
            </a:r>
          </a:p>
          <a:p>
            <a:pPr marL="1701800" indent="-1143000" defTabSz="457200">
              <a:lnSpc>
                <a:spcPct val="100000"/>
              </a:lnSpc>
              <a:spcBef>
                <a:spcPts val="2600"/>
              </a:spcBef>
              <a:buSzPct val="80000"/>
              <a:buBlip>
                <a:blip r:embed="rId5"/>
              </a:buBlip>
              <a:defRPr sz="6800">
                <a:solidFill>
                  <a:srgbClr val="000000"/>
                </a:solidFill>
                <a:latin typeface="Helvetica"/>
                <a:ea typeface="Helvetica"/>
                <a:cs typeface="Helvetica"/>
                <a:sym typeface="Helvetica"/>
              </a:defRPr>
            </a:pPr>
            <a:r>
              <a:t>Written for our admonition </a:t>
            </a:r>
            <a:br/>
            <a:r>
              <a:t>(1 Corintians 10:11) </a:t>
            </a:r>
          </a:p>
          <a:p>
            <a:pPr marL="1701800" indent="-1143000" defTabSz="457200">
              <a:lnSpc>
                <a:spcPct val="100000"/>
              </a:lnSpc>
              <a:spcBef>
                <a:spcPts val="2600"/>
              </a:spcBef>
              <a:buSzPct val="80000"/>
              <a:buBlip>
                <a:blip r:embed="rId5"/>
              </a:buBlip>
              <a:defRPr sz="6800">
                <a:solidFill>
                  <a:srgbClr val="000000"/>
                </a:solidFill>
                <a:latin typeface="Helvetica"/>
                <a:ea typeface="Helvetica"/>
                <a:cs typeface="Helvetica"/>
                <a:sym typeface="Helvetica"/>
              </a:defRPr>
            </a:pPr>
            <a:r>
              <a:t>Profitable for doctrine </a:t>
            </a:r>
            <a:br/>
            <a:r>
              <a:t>(2 Timothy 3:14-17)</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56">
                                            <p:txEl>
                                              <p:pRg st="1" end="1"/>
                                            </p:txEl>
                                          </p:spTgt>
                                        </p:tgtEl>
                                        <p:attrNameLst>
                                          <p:attrName>style.visibility</p:attrName>
                                        </p:attrNameLst>
                                      </p:cBhvr>
                                      <p:to>
                                        <p:strVal val="visible"/>
                                      </p:to>
                                    </p:set>
                                    <p:animEffect filter="wipe(left)" transition="in">
                                      <p:cBhvr>
                                        <p:cTn id="7" dur="1500"/>
                                        <p:tgtEl>
                                          <p:spTgt spid="35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56">
                                            <p:txEl>
                                              <p:pRg st="2" end="2"/>
                                            </p:txEl>
                                          </p:spTgt>
                                        </p:tgtEl>
                                        <p:attrNameLst>
                                          <p:attrName>style.visibility</p:attrName>
                                        </p:attrNameLst>
                                      </p:cBhvr>
                                      <p:to>
                                        <p:strVal val="visible"/>
                                      </p:to>
                                    </p:set>
                                    <p:animEffect filter="wipe(left)" transition="in">
                                      <p:cBhvr>
                                        <p:cTn id="12" dur="1500"/>
                                        <p:tgtEl>
                                          <p:spTgt spid="35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56">
                                            <p:txEl>
                                              <p:pRg st="3" end="3"/>
                                            </p:txEl>
                                          </p:spTgt>
                                        </p:tgtEl>
                                        <p:attrNameLst>
                                          <p:attrName>style.visibility</p:attrName>
                                        </p:attrNameLst>
                                      </p:cBhvr>
                                      <p:to>
                                        <p:strVal val="visible"/>
                                      </p:to>
                                    </p:set>
                                    <p:animEffect filter="wipe(left)" transition="in">
                                      <p:cBhvr>
                                        <p:cTn id="17" dur="1500"/>
                                        <p:tgtEl>
                                          <p:spTgt spid="35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6"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8" name="pentateuch.tiff" descr="pentateuch.tiff"/>
          <p:cNvPicPr>
            <a:picLocks noChangeAspect="0"/>
          </p:cNvPicPr>
          <p:nvPr/>
        </p:nvPicPr>
        <p:blipFill>
          <a:blip r:embed="rId2">
            <a:extLst/>
          </a:blip>
          <a:stretch>
            <a:fillRect/>
          </a:stretch>
        </p:blipFill>
        <p:spPr>
          <a:xfrm>
            <a:off x="142173" y="1675898"/>
            <a:ext cx="7898724" cy="11943335"/>
          </a:xfrm>
          <a:prstGeom prst="rect">
            <a:avLst/>
          </a:prstGeom>
          <a:effectLst>
            <a:outerShdw sx="100000" sy="100000" kx="0" ky="0" algn="b" rotWithShape="0" blurRad="203200" dist="101600" dir="2700000">
              <a:srgbClr val="000000"/>
            </a:outerShdw>
          </a:effectLst>
        </p:spPr>
      </p:pic>
      <p:sp>
        <p:nvSpPr>
          <p:cNvPr id="359" name="The Old Testament Canon"/>
          <p:cNvSpPr/>
          <p:nvPr/>
        </p:nvSpPr>
        <p:spPr>
          <a:xfrm>
            <a:off x="5454519" y="1487538"/>
            <a:ext cx="13474962" cy="1785939"/>
          </a:xfrm>
          <a:prstGeom prst="roundRect">
            <a:avLst>
              <a:gd name="adj" fmla="val 33115"/>
            </a:avLst>
          </a:prstGeom>
          <a:gradFill>
            <a:gsLst>
              <a:gs pos="0">
                <a:srgbClr val="941100"/>
              </a:gs>
              <a:gs pos="100000">
                <a:schemeClr val="accent4">
                  <a:hueOff val="-81543"/>
                  <a:satOff val="3097"/>
                  <a:lumOff val="-86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Old Testament Canon</a:t>
            </a:r>
          </a:p>
        </p:txBody>
      </p:sp>
      <p:pic>
        <p:nvPicPr>
          <p:cNvPr id="360"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61" name="The apostles and New Testament writers frequently quoted the LXX, but their quotes were from the books found in the Hebrew canon…"/>
          <p:cNvSpPr txBox="1"/>
          <p:nvPr/>
        </p:nvSpPr>
        <p:spPr>
          <a:xfrm>
            <a:off x="8054832" y="3441700"/>
            <a:ext cx="16113434" cy="5308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sz="6600">
                <a:solidFill>
                  <a:srgbClr val="000000"/>
                </a:solidFill>
                <a:latin typeface="Helvetica"/>
                <a:ea typeface="Helvetica"/>
                <a:cs typeface="Helvetica"/>
                <a:sym typeface="Helvetica"/>
              </a:defRPr>
            </a:pPr>
            <a:r>
              <a:t>The apostles and New Testament writers frequently quoted the LXX, but their quotes were from the books found in the Hebrew canon</a:t>
            </a:r>
          </a:p>
          <a:p>
            <a:pPr marL="1143000" indent="-1143000" defTabSz="457200">
              <a:lnSpc>
                <a:spcPct val="100000"/>
              </a:lnSpc>
              <a:spcBef>
                <a:spcPts val="1500"/>
              </a:spcBef>
              <a:buSzPct val="80000"/>
              <a:buBlip>
                <a:blip r:embed="rId4"/>
              </a:buBlip>
              <a:defRPr sz="6600">
                <a:solidFill>
                  <a:srgbClr val="000000"/>
                </a:solidFill>
                <a:latin typeface="Helvetica"/>
                <a:ea typeface="Helvetica"/>
                <a:cs typeface="Helvetica"/>
                <a:sym typeface="Helvetica"/>
              </a:defRPr>
            </a:pPr>
            <a:r>
              <a:t>Books “MOST” Quoted in the NT:</a:t>
            </a:r>
          </a:p>
        </p:txBody>
      </p:sp>
      <p:grpSp>
        <p:nvGrpSpPr>
          <p:cNvPr id="364" name="Group"/>
          <p:cNvGrpSpPr/>
          <p:nvPr/>
        </p:nvGrpSpPr>
        <p:grpSpPr>
          <a:xfrm>
            <a:off x="120559" y="8918523"/>
            <a:ext cx="24142881" cy="4681997"/>
            <a:chOff x="0" y="0"/>
            <a:chExt cx="24142879" cy="4681996"/>
          </a:xfrm>
        </p:grpSpPr>
        <p:sp>
          <p:nvSpPr>
            <p:cNvPr id="362" name="Isaiah, 419 in 23 books.…"/>
            <p:cNvSpPr txBox="1"/>
            <p:nvPr/>
          </p:nvSpPr>
          <p:spPr>
            <a:xfrm>
              <a:off x="0" y="-1"/>
              <a:ext cx="12065000" cy="4681998"/>
            </a:xfrm>
            <a:prstGeom prst="rect">
              <a:avLst/>
            </a:prstGeom>
            <a:solidFill>
              <a:schemeClr val="accent6">
                <a:satOff val="1848"/>
                <a:lumOff val="-15262"/>
              </a:scheme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Isaiah, 419 in 23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Psalms, 414 times in 23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Genesis, 260 times in 21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Exodus, 250 times in 19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Deuteronomy, 208 times in 21 books.</a:t>
              </a:r>
            </a:p>
          </p:txBody>
        </p:sp>
        <p:sp>
          <p:nvSpPr>
            <p:cNvPr id="363" name="Ezekiel, 141 times in 15 books.…"/>
            <p:cNvSpPr txBox="1"/>
            <p:nvPr/>
          </p:nvSpPr>
          <p:spPr>
            <a:xfrm>
              <a:off x="12077879" y="-1"/>
              <a:ext cx="12065001" cy="4681998"/>
            </a:xfrm>
            <a:prstGeom prst="rect">
              <a:avLst/>
            </a:prstGeom>
            <a:solidFill>
              <a:schemeClr val="accent6">
                <a:satOff val="1848"/>
                <a:lumOff val="-15262"/>
              </a:schemeClr>
            </a:solid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Ezekiel, 141 times in 15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Daniel, 133 times in 17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Jeremiah, 125 times in 17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Leviticus, 107 times in 15 books</a:t>
              </a:r>
            </a:p>
            <a:p>
              <a:pPr marL="669290" indent="-628650" defTabSz="821531">
                <a:lnSpc>
                  <a:spcPct val="100000"/>
                </a:lnSpc>
                <a:spcBef>
                  <a:spcPts val="700"/>
                </a:spcBef>
                <a:buClr>
                  <a:srgbClr val="FFD479"/>
                </a:buClr>
                <a:buSzPct val="100000"/>
                <a:buFont typeface="Zapf Dingbats"/>
                <a:buChar char="✦"/>
                <a:defRPr sz="5800">
                  <a:solidFill>
                    <a:srgbClr val="FFFFFF"/>
                  </a:solidFill>
                  <a:effectLst>
                    <a:outerShdw sx="100000" sy="100000" kx="0" ky="0" algn="b" rotWithShape="0" blurRad="152400" dist="76200" dir="2700000">
                      <a:srgbClr val="000000"/>
                    </a:outerShdw>
                  </a:effectLst>
                  <a:latin typeface="Times New Roman"/>
                  <a:ea typeface="Times New Roman"/>
                  <a:cs typeface="Times New Roman"/>
                  <a:sym typeface="Times New Roman"/>
                </a:defRPr>
              </a:pPr>
              <a:r>
                <a:t>Numbers, 73 times in 4 books.</a:t>
              </a:r>
            </a:p>
          </p:txBody>
        </p:sp>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61">
                                            <p:txEl>
                                              <p:pRg st="1" end="1"/>
                                            </p:txEl>
                                          </p:spTgt>
                                        </p:tgtEl>
                                        <p:attrNameLst>
                                          <p:attrName>style.visibility</p:attrName>
                                        </p:attrNameLst>
                                      </p:cBhvr>
                                      <p:to>
                                        <p:strVal val="visible"/>
                                      </p:to>
                                    </p:set>
                                    <p:animEffect filter="wipe(left)" transition="in">
                                      <p:cBhvr>
                                        <p:cTn id="7" dur="1500"/>
                                        <p:tgtEl>
                                          <p:spTgt spid="36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6" presetID="23" grpId="2" fill="hold">
                                  <p:stCondLst>
                                    <p:cond delay="0"/>
                                  </p:stCondLst>
                                  <p:iterate type="el" backwards="0">
                                    <p:tmAbs val="0"/>
                                  </p:iterate>
                                  <p:childTnLst>
                                    <p:set>
                                      <p:cBhvr>
                                        <p:cTn id="11" fill="hold"/>
                                        <p:tgtEl>
                                          <p:spTgt spid="364"/>
                                        </p:tgtEl>
                                        <p:attrNameLst>
                                          <p:attrName>style.visibility</p:attrName>
                                        </p:attrNameLst>
                                      </p:cBhvr>
                                      <p:to>
                                        <p:strVal val="visible"/>
                                      </p:to>
                                    </p:set>
                                    <p:anim calcmode="lin" valueType="num">
                                      <p:cBhvr>
                                        <p:cTn id="12" dur="1000" fill="hold"/>
                                        <p:tgtEl>
                                          <p:spTgt spid="364"/>
                                        </p:tgtEl>
                                        <p:attrNameLst>
                                          <p:attrName>ppt_w</p:attrName>
                                        </p:attrNameLst>
                                      </p:cBhvr>
                                      <p:tavLst>
                                        <p:tav tm="0">
                                          <p:val>
                                            <p:fltVal val="0"/>
                                          </p:val>
                                        </p:tav>
                                        <p:tav tm="100000">
                                          <p:val>
                                            <p:strVal val="#ppt_w"/>
                                          </p:val>
                                        </p:tav>
                                      </p:tavLst>
                                    </p:anim>
                                    <p:anim calcmode="lin" valueType="num">
                                      <p:cBhvr>
                                        <p:cTn id="13" dur="1000" fill="hold"/>
                                        <p:tgtEl>
                                          <p:spTgt spid="3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61" grpId="1"/>
      <p:bldP build="whole" bldLvl="1" animBg="1" rev="0" advAuto="0" spid="364" grpId="2"/>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6"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67"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68"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69" name="Apocrypha (“hidden”) — usual Protestant term (Athanasius —  “apocrypha” means heretical forgeries).…"/>
          <p:cNvSpPr txBox="1"/>
          <p:nvPr/>
        </p:nvSpPr>
        <p:spPr>
          <a:xfrm>
            <a:off x="7065522" y="3965053"/>
            <a:ext cx="17076879" cy="9410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74750" indent="-1174750" defTabSz="457200">
              <a:lnSpc>
                <a:spcPct val="100000"/>
              </a:lnSpc>
              <a:spcBef>
                <a:spcPts val="2600"/>
              </a:spcBef>
              <a:buSzPct val="80000"/>
              <a:buBlip>
                <a:blip r:embed="rId4"/>
              </a:buBlip>
              <a:defRPr sz="7200">
                <a:solidFill>
                  <a:srgbClr val="000000"/>
                </a:solidFill>
                <a:latin typeface="Helvetica"/>
                <a:ea typeface="Helvetica"/>
                <a:cs typeface="Helvetica"/>
                <a:sym typeface="Helvetica"/>
              </a:defRPr>
            </a:pPr>
            <a:r>
              <a:rPr b="1" sz="7400"/>
              <a:t>Apocrypha</a:t>
            </a:r>
            <a:r>
              <a:rPr sz="7400"/>
              <a:t> (“hidden”) — usual Protestant term</a:t>
            </a:r>
            <a:r>
              <a:t> </a:t>
            </a:r>
            <a:r>
              <a:rPr sz="7000"/>
              <a:t>(</a:t>
            </a:r>
            <a:r>
              <a:rPr i="1" sz="7000"/>
              <a:t>Athanasius —  “apocrypha” means heretical forgeries</a:t>
            </a:r>
            <a:r>
              <a:rPr sz="7000"/>
              <a:t>).</a:t>
            </a:r>
          </a:p>
          <a:p>
            <a:pPr marL="1142999" indent="-1142999" defTabSz="457200">
              <a:lnSpc>
                <a:spcPct val="100000"/>
              </a:lnSpc>
              <a:spcBef>
                <a:spcPts val="2600"/>
              </a:spcBef>
              <a:buSzPct val="80000"/>
              <a:buBlip>
                <a:blip r:embed="rId4"/>
              </a:buBlip>
              <a:defRPr sz="7400">
                <a:solidFill>
                  <a:srgbClr val="000000"/>
                </a:solidFill>
                <a:latin typeface="Helvetica"/>
                <a:ea typeface="Helvetica"/>
                <a:cs typeface="Helvetica"/>
                <a:sym typeface="Helvetica"/>
              </a:defRPr>
            </a:pPr>
            <a:r>
              <a:rPr b="1"/>
              <a:t>Deuterocanonical</a:t>
            </a:r>
            <a:r>
              <a:t> (“second canon”) — Catholic term, meaning second in time of universal reception, not second in dignity in official Catholic teaching.</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69">
                                            <p:txEl>
                                              <p:pRg st="1" end="1"/>
                                            </p:txEl>
                                          </p:spTgt>
                                        </p:tgtEl>
                                        <p:attrNameLst>
                                          <p:attrName>style.visibility</p:attrName>
                                        </p:attrNameLst>
                                      </p:cBhvr>
                                      <p:to>
                                        <p:strVal val="visible"/>
                                      </p:to>
                                    </p:set>
                                    <p:animEffect filter="wipe(left)" transition="in">
                                      <p:cBhvr>
                                        <p:cTn id="7" dur="1500"/>
                                        <p:tgtEl>
                                          <p:spTgt spid="369">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69"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371" name="Table 1-2"/>
          <p:cNvGraphicFramePr/>
          <p:nvPr/>
        </p:nvGraphicFramePr>
        <p:xfrm>
          <a:off x="320996" y="3395925"/>
          <a:ext cx="23746453" cy="10239318"/>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6577910"/>
                <a:gridCol w="13919947"/>
                <a:gridCol w="3244149"/>
              </a:tblGrid>
              <a:tr h="753677">
                <a:tc>
                  <a:txBody>
                    <a:bodyPr/>
                    <a:lstStyle/>
                    <a:p>
                      <a:pPr defTabSz="457200">
                        <a:defRPr sz="1800">
                          <a:solidFill>
                            <a:srgbClr val="000000"/>
                          </a:solidFill>
                        </a:defRPr>
                      </a:pPr>
                      <a:r>
                        <a:rPr b="1" sz="4500">
                          <a:solidFill>
                            <a:srgbClr val="FFFFFF"/>
                          </a:solidFill>
                          <a:latin typeface="Helvetica"/>
                          <a:ea typeface="Helvetica"/>
                          <a:cs typeface="Helvetica"/>
                          <a:sym typeface="Helvetica"/>
                        </a:rPr>
                        <a:t>Apocrypha Book</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c>
                  <a:txBody>
                    <a:bodyPr/>
                    <a:lstStyle/>
                    <a:p>
                      <a:pPr defTabSz="457200">
                        <a:defRPr sz="1800">
                          <a:solidFill>
                            <a:srgbClr val="000000"/>
                          </a:solidFill>
                        </a:defRPr>
                      </a:pPr>
                      <a:r>
                        <a:rPr b="1" sz="4500">
                          <a:solidFill>
                            <a:srgbClr val="FFFFFF"/>
                          </a:solidFill>
                          <a:latin typeface="Helvetica"/>
                          <a:ea typeface="Helvetica"/>
                          <a:cs typeface="Helvetica"/>
                          <a:sym typeface="Helvetica"/>
                        </a:rPr>
                        <a:t>Type / Theme or Content</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c>
                  <a:txBody>
                    <a:bodyPr/>
                    <a:lstStyle/>
                    <a:p>
                      <a:pPr defTabSz="457200">
                        <a:defRPr sz="1800">
                          <a:solidFill>
                            <a:srgbClr val="000000"/>
                          </a:solidFill>
                        </a:defRPr>
                      </a:pPr>
                      <a:r>
                        <a:rPr b="1" sz="4500">
                          <a:solidFill>
                            <a:srgbClr val="FFFFFF"/>
                          </a:solidFill>
                          <a:latin typeface="Helvetica"/>
                          <a:ea typeface="Helvetica"/>
                          <a:cs typeface="Helvetica"/>
                          <a:sym typeface="Helvetica"/>
                        </a:rPr>
                        <a:t>App. date</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r>
              <a:tr h="753677">
                <a:tc>
                  <a:txBody>
                    <a:bodyPr/>
                    <a:lstStyle/>
                    <a:p>
                      <a:pPr defTabSz="457200">
                        <a:defRPr sz="1800">
                          <a:solidFill>
                            <a:srgbClr val="000000"/>
                          </a:solidFill>
                        </a:defRPr>
                      </a:pPr>
                      <a:r>
                        <a:rPr sz="4500">
                          <a:latin typeface="Helvetica"/>
                          <a:ea typeface="Helvetica"/>
                          <a:cs typeface="Helvetica"/>
                          <a:sym typeface="Helvetica"/>
                        </a:rPr>
                        <a:t>Tobit</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Pious story: almsgiving, angels, marriage</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200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753677">
                <a:tc>
                  <a:txBody>
                    <a:bodyPr/>
                    <a:lstStyle/>
                    <a:p>
                      <a:pPr defTabSz="457200">
                        <a:defRPr sz="1800">
                          <a:solidFill>
                            <a:srgbClr val="000000"/>
                          </a:solidFill>
                        </a:defRPr>
                      </a:pPr>
                      <a:r>
                        <a:rPr sz="4500">
                          <a:latin typeface="Helvetica"/>
                          <a:ea typeface="Helvetica"/>
                          <a:cs typeface="Helvetica"/>
                          <a:sym typeface="Helvetica"/>
                        </a:rPr>
                        <a:t>Judith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500">
                          <a:latin typeface="Helvetica"/>
                          <a:ea typeface="Helvetica"/>
                          <a:cs typeface="Helvetica"/>
                          <a:sym typeface="Helvetica"/>
                        </a:rPr>
                        <a:t>Tale of a heroine who saves Israel</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150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753677">
                <a:tc>
                  <a:txBody>
                    <a:bodyPr/>
                    <a:lstStyle/>
                    <a:p>
                      <a:pPr defTabSz="457200">
                        <a:defRPr sz="1800">
                          <a:solidFill>
                            <a:srgbClr val="000000"/>
                          </a:solidFill>
                        </a:defRPr>
                      </a:pPr>
                      <a:r>
                        <a:rPr sz="4500">
                          <a:latin typeface="Helvetica"/>
                          <a:ea typeface="Helvetica"/>
                          <a:cs typeface="Helvetica"/>
                          <a:sym typeface="Helvetica"/>
                        </a:rPr>
                        <a:t>Wisdom of Solomon</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Greek wisdom theology</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30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753677">
                <a:tc>
                  <a:txBody>
                    <a:bodyPr/>
                    <a:lstStyle/>
                    <a:p>
                      <a:pPr defTabSz="457200">
                        <a:defRPr sz="1800">
                          <a:solidFill>
                            <a:srgbClr val="000000"/>
                          </a:solidFill>
                        </a:defRPr>
                      </a:pPr>
                      <a:r>
                        <a:rPr sz="4500">
                          <a:latin typeface="Helvetica"/>
                          <a:ea typeface="Helvetica"/>
                          <a:cs typeface="Helvetica"/>
                          <a:sym typeface="Helvetica"/>
                        </a:rPr>
                        <a:t>Sirach (Ecclesiasticus)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500">
                          <a:latin typeface="Helvetica"/>
                          <a:ea typeface="Helvetica"/>
                          <a:cs typeface="Helvetica"/>
                          <a:sym typeface="Helvetica"/>
                        </a:rPr>
                        <a:t>Hebrew wisdom, translated into Greek</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132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1401445">
                <a:tc>
                  <a:txBody>
                    <a:bodyPr/>
                    <a:lstStyle/>
                    <a:p>
                      <a:pPr defTabSz="457200">
                        <a:defRPr sz="1800">
                          <a:solidFill>
                            <a:srgbClr val="000000"/>
                          </a:solidFill>
                        </a:defRPr>
                      </a:pPr>
                      <a:r>
                        <a:rPr sz="4500">
                          <a:latin typeface="Helvetica"/>
                          <a:ea typeface="Helvetica"/>
                          <a:cs typeface="Helvetica"/>
                          <a:sym typeface="Helvetica"/>
                        </a:rPr>
                        <a:t>Baruch + Letter of Jeremiah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Prayer and polemic against idols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150-50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753677">
                <a:tc>
                  <a:txBody>
                    <a:bodyPr/>
                    <a:lstStyle/>
                    <a:p>
                      <a:pPr defTabSz="457200">
                        <a:defRPr sz="1800">
                          <a:solidFill>
                            <a:srgbClr val="000000"/>
                          </a:solidFill>
                        </a:defRPr>
                      </a:pPr>
                      <a:r>
                        <a:rPr sz="4500">
                          <a:latin typeface="Helvetica"/>
                          <a:ea typeface="Helvetica"/>
                          <a:cs typeface="Helvetica"/>
                          <a:sym typeface="Helvetica"/>
                        </a:rPr>
                        <a:t>1 &amp; 2 Maccabees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500">
                          <a:latin typeface="Helvetica"/>
                          <a:ea typeface="Helvetica"/>
                          <a:cs typeface="Helvetica"/>
                          <a:sym typeface="Helvetica"/>
                        </a:rPr>
                        <a:t>History of the Jewish revolt / Theological history; prayers for the dead</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110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1401445">
                <a:tc>
                  <a:txBody>
                    <a:bodyPr/>
                    <a:lstStyle/>
                    <a:p>
                      <a:pPr defTabSz="457200">
                        <a:defRPr sz="1800">
                          <a:solidFill>
                            <a:srgbClr val="000000"/>
                          </a:solidFill>
                        </a:defRPr>
                      </a:pPr>
                      <a:r>
                        <a:rPr sz="4500">
                          <a:latin typeface="Helvetica"/>
                          <a:ea typeface="Helvetica"/>
                          <a:cs typeface="Helvetica"/>
                          <a:sym typeface="Helvetica"/>
                        </a:rPr>
                        <a:t>Additions to Esther</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Greek expansions (</a:t>
                      </a:r>
                      <a:r>
                        <a:t>10:4-16:24)</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4500">
                          <a:solidFill>
                            <a:srgbClr val="000000"/>
                          </a:solidFill>
                          <a:latin typeface="Helvetica"/>
                          <a:ea typeface="Helvetica"/>
                          <a:cs typeface="Helvetica"/>
                          <a:sym typeface="Helvetica"/>
                        </a:defRPr>
                      </a:pPr>
                      <a:r>
                        <a:t>140-130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1401445">
                <a:tc>
                  <a:txBody>
                    <a:bodyPr/>
                    <a:lstStyle/>
                    <a:p>
                      <a:pPr defTabSz="457200">
                        <a:defRPr sz="1800">
                          <a:solidFill>
                            <a:srgbClr val="000000"/>
                          </a:solidFill>
                        </a:defRPr>
                      </a:pPr>
                      <a:r>
                        <a:rPr sz="4500">
                          <a:latin typeface="Helvetica"/>
                          <a:ea typeface="Helvetica"/>
                          <a:cs typeface="Helvetica"/>
                          <a:sym typeface="Helvetica"/>
                        </a:rPr>
                        <a:t>Additions to Daniel</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Prayer of Azariah, Song of the Three, (</a:t>
                      </a:r>
                      <a:r>
                        <a:t>3:24-90); </a:t>
                      </a:r>
                      <a:r>
                        <a:t>Susanna, (</a:t>
                      </a:r>
                      <a:r>
                        <a:t>13); </a:t>
                      </a:r>
                      <a:r>
                        <a:t>Bel and the Dragon (14)</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4500">
                          <a:solidFill>
                            <a:srgbClr val="000000"/>
                          </a:solidFill>
                          <a:latin typeface="Helvetica"/>
                          <a:ea typeface="Helvetica"/>
                          <a:cs typeface="Helvetica"/>
                          <a:sym typeface="Helvetica"/>
                        </a:defRPr>
                      </a:pPr>
                      <a:r>
                        <a:t>100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753677">
                <a:tc>
                  <a:txBody>
                    <a:bodyPr/>
                    <a:lstStyle/>
                    <a:p>
                      <a:pPr defTabSz="457200">
                        <a:defRPr sz="1800">
                          <a:solidFill>
                            <a:srgbClr val="000000"/>
                          </a:solidFill>
                        </a:defRPr>
                      </a:pPr>
                      <a:r>
                        <a:rPr sz="4500">
                          <a:latin typeface="Helvetica"/>
                          <a:ea typeface="Helvetica"/>
                          <a:cs typeface="Helvetica"/>
                          <a:sym typeface="Helvetica"/>
                        </a:rPr>
                        <a:t> Prayer of Manasseh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Prayer of deep repentance, request for divine mercy.</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500">
                          <a:latin typeface="Helvetica"/>
                          <a:ea typeface="Helvetica"/>
                          <a:cs typeface="Helvetica"/>
                          <a:sym typeface="Helvetica"/>
                        </a:rPr>
                        <a:t>100 B.C.</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bl>
          </a:graphicData>
        </a:graphic>
      </p:graphicFrame>
      <p:sp>
        <p:nvSpPr>
          <p:cNvPr id="372"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73"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75" name="Image" descr="Image"/>
          <p:cNvPicPr>
            <a:picLocks noChangeAspect="0"/>
          </p:cNvPicPr>
          <p:nvPr/>
        </p:nvPicPr>
        <p:blipFill>
          <a:blip r:embed="rId2">
            <a:extLst/>
          </a:blip>
          <a:srcRect l="0" t="28717" r="0" b="0"/>
          <a:stretch>
            <a:fillRect/>
          </a:stretch>
        </p:blipFill>
        <p:spPr>
          <a:xfrm>
            <a:off x="203799" y="4792602"/>
            <a:ext cx="23976402" cy="8719128"/>
          </a:xfrm>
          <a:prstGeom prst="rect">
            <a:avLst/>
          </a:prstGeom>
          <a:ln w="12700">
            <a:miter lim="400000"/>
          </a:ln>
        </p:spPr>
      </p:pic>
      <p:sp>
        <p:nvSpPr>
          <p:cNvPr id="376"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77"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378" name="Image" descr="Image"/>
          <p:cNvPicPr>
            <a:picLocks noChangeAspect="0"/>
          </p:cNvPicPr>
          <p:nvPr/>
        </p:nvPicPr>
        <p:blipFill>
          <a:blip r:embed="rId2">
            <a:extLst/>
          </a:blip>
          <a:srcRect l="0" t="0" r="0" b="85790"/>
          <a:stretch>
            <a:fillRect/>
          </a:stretch>
        </p:blipFill>
        <p:spPr>
          <a:xfrm>
            <a:off x="203799" y="3406989"/>
            <a:ext cx="23976402" cy="147633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0"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81"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82"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83" name="Why Reject The Apocrypha:…"/>
          <p:cNvSpPr txBox="1"/>
          <p:nvPr/>
        </p:nvSpPr>
        <p:spPr>
          <a:xfrm>
            <a:off x="6632880" y="3400085"/>
            <a:ext cx="17376664" cy="977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400"/>
              </a:spcBef>
              <a:buSzPct val="80000"/>
              <a:buBlip>
                <a:blip r:embed="rId4"/>
              </a:buBlip>
              <a:defRPr b="1" sz="6800">
                <a:solidFill>
                  <a:srgbClr val="000000"/>
                </a:solidFill>
                <a:latin typeface="Helvetica"/>
                <a:ea typeface="Helvetica"/>
                <a:cs typeface="Helvetica"/>
                <a:sym typeface="Helvetica"/>
              </a:defRPr>
            </a:pPr>
            <a:r>
              <a:t>Why Reject The Apocrypha: </a:t>
            </a:r>
          </a:p>
          <a:p>
            <a:pPr marL="1701800" indent="-1143000" defTabSz="457200">
              <a:lnSpc>
                <a:spcPct val="100000"/>
              </a:lnSpc>
              <a:spcBef>
                <a:spcPts val="2400"/>
              </a:spcBef>
              <a:buSzPct val="80000"/>
              <a:buBlip>
                <a:blip r:embed="rId5"/>
              </a:buBlip>
              <a:defRPr sz="6300">
                <a:solidFill>
                  <a:srgbClr val="000000"/>
                </a:solidFill>
                <a:latin typeface="Helvetica"/>
                <a:ea typeface="Helvetica"/>
                <a:cs typeface="Helvetica"/>
                <a:sym typeface="Helvetica"/>
              </a:defRPr>
            </a:pPr>
            <a:r>
              <a:t>Never sanctioned or quoted by Jesus, the apostles, nor any NT writer. </a:t>
            </a:r>
          </a:p>
          <a:p>
            <a:pPr marL="1701800" indent="-1143000" defTabSz="457200">
              <a:lnSpc>
                <a:spcPct val="100000"/>
              </a:lnSpc>
              <a:spcBef>
                <a:spcPts val="2400"/>
              </a:spcBef>
              <a:buSzPct val="80000"/>
              <a:buBlip>
                <a:blip r:embed="rId5"/>
              </a:buBlip>
              <a:defRPr sz="6300">
                <a:solidFill>
                  <a:srgbClr val="000000"/>
                </a:solidFill>
                <a:latin typeface="Helvetica"/>
                <a:ea typeface="Helvetica"/>
                <a:cs typeface="Helvetica"/>
                <a:sym typeface="Helvetica"/>
              </a:defRPr>
            </a:pPr>
            <a:r>
              <a:t>Never part of the Hebrew canon; They were not in the collection Josephus treated as uniquely authoritative, nor in the rabbinic Tanakh. “The Jews were entrusted with the oracles of God” (Romans 3:2). </a:t>
            </a:r>
          </a:p>
          <a:p>
            <a:pPr marL="1701800" indent="-1143000" defTabSz="457200">
              <a:lnSpc>
                <a:spcPct val="100000"/>
              </a:lnSpc>
              <a:spcBef>
                <a:spcPts val="2400"/>
              </a:spcBef>
              <a:buSzPct val="80000"/>
              <a:buBlip>
                <a:blip r:embed="rId5"/>
              </a:buBlip>
              <a:defRPr sz="6300">
                <a:solidFill>
                  <a:srgbClr val="000000"/>
                </a:solidFill>
                <a:latin typeface="Helvetica"/>
                <a:ea typeface="Helvetica"/>
                <a:cs typeface="Helvetica"/>
                <a:sym typeface="Helvetica"/>
              </a:defRPr>
            </a:pPr>
            <a:r>
              <a:t>Recognized as works of men, not God.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83">
                                            <p:txEl>
                                              <p:pRg st="1" end="1"/>
                                            </p:txEl>
                                          </p:spTgt>
                                        </p:tgtEl>
                                        <p:attrNameLst>
                                          <p:attrName>style.visibility</p:attrName>
                                        </p:attrNameLst>
                                      </p:cBhvr>
                                      <p:to>
                                        <p:strVal val="visible"/>
                                      </p:to>
                                    </p:set>
                                    <p:animEffect filter="wipe(left)" transition="in">
                                      <p:cBhvr>
                                        <p:cTn id="7" dur="1500"/>
                                        <p:tgtEl>
                                          <p:spTgt spid="3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83">
                                            <p:txEl>
                                              <p:pRg st="2" end="2"/>
                                            </p:txEl>
                                          </p:spTgt>
                                        </p:tgtEl>
                                        <p:attrNameLst>
                                          <p:attrName>style.visibility</p:attrName>
                                        </p:attrNameLst>
                                      </p:cBhvr>
                                      <p:to>
                                        <p:strVal val="visible"/>
                                      </p:to>
                                    </p:set>
                                    <p:animEffect filter="wipe(left)" transition="in">
                                      <p:cBhvr>
                                        <p:cTn id="12" dur="1500"/>
                                        <p:tgtEl>
                                          <p:spTgt spid="3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83">
                                            <p:txEl>
                                              <p:pRg st="3" end="3"/>
                                            </p:txEl>
                                          </p:spTgt>
                                        </p:tgtEl>
                                        <p:attrNameLst>
                                          <p:attrName>style.visibility</p:attrName>
                                        </p:attrNameLst>
                                      </p:cBhvr>
                                      <p:to>
                                        <p:strVal val="visible"/>
                                      </p:to>
                                    </p:set>
                                    <p:animEffect filter="wipe(left)" transition="in">
                                      <p:cBhvr>
                                        <p:cTn id="17" dur="1500"/>
                                        <p:tgtEl>
                                          <p:spTgt spid="383">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83" grpId="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85"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86"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87"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88" name="Why Reject The Apocrypha:…"/>
          <p:cNvSpPr txBox="1"/>
          <p:nvPr/>
        </p:nvSpPr>
        <p:spPr>
          <a:xfrm>
            <a:off x="6632880" y="3400085"/>
            <a:ext cx="17376664" cy="10160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b="1" sz="6800">
                <a:solidFill>
                  <a:srgbClr val="000000"/>
                </a:solidFill>
                <a:latin typeface="Helvetica"/>
                <a:ea typeface="Helvetica"/>
                <a:cs typeface="Helvetica"/>
                <a:sym typeface="Helvetica"/>
              </a:defRPr>
            </a:pPr>
            <a:r>
              <a:t>Why Reject The Apocrypha:  </a:t>
            </a:r>
          </a:p>
          <a:p>
            <a:pPr marL="1701800" indent="-1143000" defTabSz="457200">
              <a:lnSpc>
                <a:spcPct val="100000"/>
              </a:lnSpc>
              <a:spcBef>
                <a:spcPts val="1500"/>
              </a:spcBef>
              <a:buSzPct val="80000"/>
              <a:buBlip>
                <a:blip r:embed="rId5"/>
              </a:buBlip>
              <a:defRPr sz="6000">
                <a:solidFill>
                  <a:srgbClr val="000000"/>
                </a:solidFill>
                <a:latin typeface="Helvetica"/>
                <a:ea typeface="Helvetica"/>
                <a:cs typeface="Helvetica"/>
                <a:sym typeface="Helvetica"/>
              </a:defRPr>
            </a:pPr>
            <a:r>
              <a:t>Rejected by the early “church fathers.” </a:t>
            </a:r>
          </a:p>
          <a:p>
            <a:pPr marL="1701800" indent="-1143000" defTabSz="457200">
              <a:lnSpc>
                <a:spcPct val="100000"/>
              </a:lnSpc>
              <a:spcBef>
                <a:spcPts val="1500"/>
              </a:spcBef>
              <a:buSzPct val="80000"/>
              <a:buBlip>
                <a:blip r:embed="rId5"/>
              </a:buBlip>
              <a:defRPr sz="6000">
                <a:solidFill>
                  <a:srgbClr val="000000"/>
                </a:solidFill>
                <a:latin typeface="Helvetica"/>
                <a:ea typeface="Helvetica"/>
                <a:cs typeface="Helvetica"/>
                <a:sym typeface="Helvetica"/>
              </a:defRPr>
            </a:pPr>
            <a:r>
              <a:t>It wasn’t until the fourth century A.D. that the apocryphal books were placed alongside canonical books as books helpful to read, (397), but not considered equal to Scripture.  </a:t>
            </a:r>
          </a:p>
          <a:p>
            <a:pPr marL="1701800" indent="-1143000" defTabSz="457200">
              <a:lnSpc>
                <a:spcPct val="100000"/>
              </a:lnSpc>
              <a:spcBef>
                <a:spcPts val="1500"/>
              </a:spcBef>
              <a:buSzPct val="80000"/>
              <a:buBlip>
                <a:blip r:embed="rId5"/>
              </a:buBlip>
              <a:defRPr sz="6000">
                <a:solidFill>
                  <a:srgbClr val="000000"/>
                </a:solidFill>
                <a:latin typeface="Helvetica"/>
                <a:ea typeface="Helvetica"/>
                <a:cs typeface="Helvetica"/>
                <a:sym typeface="Helvetica"/>
              </a:defRPr>
            </a:pPr>
            <a:r>
              <a:t>The Roman Catholic church elevated them to canonicity during the Council of Trent (1546). </a:t>
            </a:r>
          </a:p>
          <a:p>
            <a:pPr marL="1701800" indent="-1143000" defTabSz="457200">
              <a:lnSpc>
                <a:spcPct val="100000"/>
              </a:lnSpc>
              <a:spcBef>
                <a:spcPts val="3000"/>
              </a:spcBef>
              <a:buSzPct val="80000"/>
              <a:buBlip>
                <a:blip r:embed="rId5"/>
              </a:buBlip>
              <a:defRPr sz="6100">
                <a:solidFill>
                  <a:srgbClr val="000000"/>
                </a:solidFill>
                <a:latin typeface="Helvetica"/>
                <a:ea typeface="Helvetica"/>
                <a:cs typeface="Helvetica"/>
                <a:sym typeface="Helvetica"/>
              </a:defRPr>
            </a:pPr>
            <a:r>
              <a:t>They contain historical inaccuracies and teachings inconsistent with God’s word.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88">
                                            <p:txEl>
                                              <p:pRg st="2" end="2"/>
                                            </p:txEl>
                                          </p:spTgt>
                                        </p:tgtEl>
                                        <p:attrNameLst>
                                          <p:attrName>style.visibility</p:attrName>
                                        </p:attrNameLst>
                                      </p:cBhvr>
                                      <p:to>
                                        <p:strVal val="visible"/>
                                      </p:to>
                                    </p:set>
                                    <p:animEffect filter="wipe(left)" transition="in">
                                      <p:cBhvr>
                                        <p:cTn id="7" dur="1500"/>
                                        <p:tgtEl>
                                          <p:spTgt spid="38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88">
                                            <p:txEl>
                                              <p:pRg st="3" end="3"/>
                                            </p:txEl>
                                          </p:spTgt>
                                        </p:tgtEl>
                                        <p:attrNameLst>
                                          <p:attrName>style.visibility</p:attrName>
                                        </p:attrNameLst>
                                      </p:cBhvr>
                                      <p:to>
                                        <p:strVal val="visible"/>
                                      </p:to>
                                    </p:set>
                                    <p:animEffect filter="wipe(left)" transition="in">
                                      <p:cBhvr>
                                        <p:cTn id="12" dur="1500"/>
                                        <p:tgtEl>
                                          <p:spTgt spid="38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88">
                                            <p:txEl>
                                              <p:pRg st="4" end="4"/>
                                            </p:txEl>
                                          </p:spTgt>
                                        </p:tgtEl>
                                        <p:attrNameLst>
                                          <p:attrName>style.visibility</p:attrName>
                                        </p:attrNameLst>
                                      </p:cBhvr>
                                      <p:to>
                                        <p:strVal val="visible"/>
                                      </p:to>
                                    </p:set>
                                    <p:animEffect filter="wipe(left)" transition="in">
                                      <p:cBhvr>
                                        <p:cTn id="17" dur="1500"/>
                                        <p:tgtEl>
                                          <p:spTgt spid="388">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88" grpId="1"/>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0" name="Image" descr="Image"/>
          <p:cNvPicPr>
            <a:picLocks noChangeAspect="1"/>
          </p:cNvPicPr>
          <p:nvPr/>
        </p:nvPicPr>
        <p:blipFill>
          <a:blip r:embed="rId2">
            <a:extLst/>
          </a:blip>
          <a:srcRect l="862" t="632" r="10702" b="1014"/>
          <a:stretch>
            <a:fillRect/>
          </a:stretch>
        </p:blipFill>
        <p:spPr>
          <a:xfrm>
            <a:off x="-681775" y="3236789"/>
            <a:ext cx="7135972" cy="10428895"/>
          </a:xfrm>
          <a:custGeom>
            <a:avLst/>
            <a:gdLst/>
            <a:ahLst/>
            <a:cxnLst>
              <a:cxn ang="0">
                <a:pos x="wd2" y="hd2"/>
              </a:cxn>
              <a:cxn ang="5400000">
                <a:pos x="wd2" y="hd2"/>
              </a:cxn>
              <a:cxn ang="10800000">
                <a:pos x="wd2" y="hd2"/>
              </a:cxn>
              <a:cxn ang="16200000">
                <a:pos x="wd2" y="hd2"/>
              </a:cxn>
            </a:cxnLst>
            <a:rect l="0" t="0" r="r" b="b"/>
            <a:pathLst>
              <a:path w="21600" h="21598" fill="norm" stroke="1" extrusionOk="0">
                <a:moveTo>
                  <a:pt x="14651" y="2"/>
                </a:moveTo>
                <a:lnTo>
                  <a:pt x="21600" y="4"/>
                </a:lnTo>
                <a:lnTo>
                  <a:pt x="21600" y="4"/>
                </a:lnTo>
                <a:cubicBezTo>
                  <a:pt x="21468" y="64"/>
                  <a:pt x="21453" y="174"/>
                  <a:pt x="21480" y="698"/>
                </a:cubicBezTo>
                <a:cubicBezTo>
                  <a:pt x="21522" y="1538"/>
                  <a:pt x="21520" y="2519"/>
                  <a:pt x="21473" y="3533"/>
                </a:cubicBezTo>
                <a:cubicBezTo>
                  <a:pt x="21452" y="3986"/>
                  <a:pt x="21474" y="4408"/>
                  <a:pt x="21523" y="4472"/>
                </a:cubicBezTo>
                <a:cubicBezTo>
                  <a:pt x="21575" y="4540"/>
                  <a:pt x="21575" y="4604"/>
                  <a:pt x="21523" y="4626"/>
                </a:cubicBezTo>
                <a:cubicBezTo>
                  <a:pt x="21473" y="4647"/>
                  <a:pt x="21432" y="5274"/>
                  <a:pt x="21431" y="6020"/>
                </a:cubicBezTo>
                <a:lnTo>
                  <a:pt x="21428" y="7376"/>
                </a:lnTo>
                <a:lnTo>
                  <a:pt x="21044" y="7410"/>
                </a:lnTo>
                <a:cubicBezTo>
                  <a:pt x="20553" y="7454"/>
                  <a:pt x="20547" y="7575"/>
                  <a:pt x="21036" y="7603"/>
                </a:cubicBezTo>
                <a:cubicBezTo>
                  <a:pt x="21242" y="7615"/>
                  <a:pt x="21413" y="7645"/>
                  <a:pt x="21415" y="7671"/>
                </a:cubicBezTo>
                <a:cubicBezTo>
                  <a:pt x="21445" y="8003"/>
                  <a:pt x="21533" y="10362"/>
                  <a:pt x="21520" y="10464"/>
                </a:cubicBezTo>
                <a:cubicBezTo>
                  <a:pt x="21484" y="10752"/>
                  <a:pt x="21481" y="12616"/>
                  <a:pt x="21517" y="13140"/>
                </a:cubicBezTo>
                <a:cubicBezTo>
                  <a:pt x="21537" y="13442"/>
                  <a:pt x="21526" y="13720"/>
                  <a:pt x="21492" y="13758"/>
                </a:cubicBezTo>
                <a:cubicBezTo>
                  <a:pt x="21459" y="13796"/>
                  <a:pt x="21441" y="14141"/>
                  <a:pt x="21453" y="14527"/>
                </a:cubicBezTo>
                <a:lnTo>
                  <a:pt x="21476" y="15227"/>
                </a:lnTo>
                <a:lnTo>
                  <a:pt x="20968" y="15247"/>
                </a:lnTo>
                <a:cubicBezTo>
                  <a:pt x="20327" y="15273"/>
                  <a:pt x="20304" y="15398"/>
                  <a:pt x="20936" y="15426"/>
                </a:cubicBezTo>
                <a:cubicBezTo>
                  <a:pt x="21197" y="15437"/>
                  <a:pt x="21412" y="15453"/>
                  <a:pt x="21413" y="15460"/>
                </a:cubicBezTo>
                <a:cubicBezTo>
                  <a:pt x="21507" y="16177"/>
                  <a:pt x="21511" y="16417"/>
                  <a:pt x="21431" y="16655"/>
                </a:cubicBezTo>
                <a:cubicBezTo>
                  <a:pt x="21355" y="16882"/>
                  <a:pt x="21364" y="16962"/>
                  <a:pt x="21474" y="17024"/>
                </a:cubicBezTo>
                <a:cubicBezTo>
                  <a:pt x="21579" y="17084"/>
                  <a:pt x="21598" y="17207"/>
                  <a:pt x="21552" y="17524"/>
                </a:cubicBezTo>
                <a:cubicBezTo>
                  <a:pt x="21481" y="18006"/>
                  <a:pt x="21441" y="21432"/>
                  <a:pt x="21503" y="21581"/>
                </a:cubicBezTo>
                <a:lnTo>
                  <a:pt x="14675" y="21581"/>
                </a:lnTo>
                <a:cubicBezTo>
                  <a:pt x="9582" y="21581"/>
                  <a:pt x="5374" y="21587"/>
                  <a:pt x="5322" y="21593"/>
                </a:cubicBezTo>
                <a:cubicBezTo>
                  <a:pt x="5271" y="21600"/>
                  <a:pt x="4052" y="21600"/>
                  <a:pt x="2614" y="21593"/>
                </a:cubicBezTo>
                <a:lnTo>
                  <a:pt x="1787" y="21589"/>
                </a:lnTo>
                <a:lnTo>
                  <a:pt x="2242" y="21581"/>
                </a:lnTo>
                <a:lnTo>
                  <a:pt x="2258" y="19351"/>
                </a:lnTo>
                <a:cubicBezTo>
                  <a:pt x="2267" y="18124"/>
                  <a:pt x="2275" y="16325"/>
                  <a:pt x="2277" y="15353"/>
                </a:cubicBezTo>
                <a:cubicBezTo>
                  <a:pt x="2278" y="14381"/>
                  <a:pt x="2280" y="13439"/>
                  <a:pt x="2281" y="13260"/>
                </a:cubicBezTo>
                <a:cubicBezTo>
                  <a:pt x="2282" y="13081"/>
                  <a:pt x="2279" y="12425"/>
                  <a:pt x="2274" y="11802"/>
                </a:cubicBezTo>
                <a:cubicBezTo>
                  <a:pt x="2254" y="9421"/>
                  <a:pt x="2305" y="7648"/>
                  <a:pt x="2395" y="7587"/>
                </a:cubicBezTo>
                <a:cubicBezTo>
                  <a:pt x="2452" y="7548"/>
                  <a:pt x="2451" y="7493"/>
                  <a:pt x="2392" y="7444"/>
                </a:cubicBezTo>
                <a:cubicBezTo>
                  <a:pt x="2335" y="7397"/>
                  <a:pt x="2286" y="5877"/>
                  <a:pt x="2269" y="3665"/>
                </a:cubicBezTo>
                <a:lnTo>
                  <a:pt x="2242" y="3"/>
                </a:lnTo>
                <a:cubicBezTo>
                  <a:pt x="3343" y="2"/>
                  <a:pt x="4459" y="1"/>
                  <a:pt x="4773" y="0"/>
                </a:cubicBezTo>
                <a:cubicBezTo>
                  <a:pt x="5101" y="0"/>
                  <a:pt x="9546" y="1"/>
                  <a:pt x="14651" y="2"/>
                </a:cubicBezTo>
                <a:close/>
                <a:moveTo>
                  <a:pt x="0" y="71"/>
                </a:moveTo>
                <a:lnTo>
                  <a:pt x="0" y="5"/>
                </a:lnTo>
                <a:lnTo>
                  <a:pt x="31" y="5"/>
                </a:lnTo>
                <a:cubicBezTo>
                  <a:pt x="20" y="13"/>
                  <a:pt x="9" y="34"/>
                  <a:pt x="0" y="71"/>
                </a:cubicBezTo>
                <a:close/>
              </a:path>
            </a:pathLst>
          </a:custGeom>
          <a:ln w="12700">
            <a:miter lim="400000"/>
          </a:ln>
        </p:spPr>
      </p:pic>
      <p:sp>
        <p:nvSpPr>
          <p:cNvPr id="391" name="What About The Apocrypha"/>
          <p:cNvSpPr/>
          <p:nvPr/>
        </p:nvSpPr>
        <p:spPr>
          <a:xfrm>
            <a:off x="3282660" y="1419742"/>
            <a:ext cx="17818680" cy="1785939"/>
          </a:xfrm>
          <a:prstGeom prst="roundRect">
            <a:avLst>
              <a:gd name="adj" fmla="val 33115"/>
            </a:avLst>
          </a:prstGeom>
          <a:gradFill>
            <a:gsLst>
              <a:gs pos="0">
                <a:srgbClr val="424242"/>
              </a:gs>
              <a:gs pos="100000">
                <a:srgbClr val="941100"/>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What About The Apocrypha </a:t>
            </a:r>
          </a:p>
        </p:txBody>
      </p:sp>
      <p:pic>
        <p:nvPicPr>
          <p:cNvPr id="392"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93" name="Why Reject The Apocrypha:…"/>
          <p:cNvSpPr txBox="1"/>
          <p:nvPr/>
        </p:nvSpPr>
        <p:spPr>
          <a:xfrm>
            <a:off x="6632880" y="3400085"/>
            <a:ext cx="17376664" cy="10045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2200"/>
              </a:spcBef>
              <a:buSzPct val="80000"/>
              <a:buBlip>
                <a:blip r:embed="rId4"/>
              </a:buBlip>
              <a:defRPr b="1" sz="6800">
                <a:solidFill>
                  <a:srgbClr val="000000"/>
                </a:solidFill>
                <a:latin typeface="Helvetica"/>
                <a:ea typeface="Helvetica"/>
                <a:cs typeface="Helvetica"/>
                <a:sym typeface="Helvetica"/>
              </a:defRPr>
            </a:pPr>
            <a:r>
              <a:t>Why Reject The Apocrypha: </a:t>
            </a:r>
          </a:p>
          <a:p>
            <a:pPr marL="1701800" indent="-1143000" defTabSz="457200">
              <a:lnSpc>
                <a:spcPct val="100000"/>
              </a:lnSpc>
              <a:spcBef>
                <a:spcPts val="2200"/>
              </a:spcBef>
              <a:buSzPct val="80000"/>
              <a:buBlip>
                <a:blip r:embed="rId5"/>
              </a:buBlip>
              <a:defRPr sz="6100">
                <a:solidFill>
                  <a:srgbClr val="000000"/>
                </a:solidFill>
                <a:latin typeface="Helvetica"/>
                <a:ea typeface="Helvetica"/>
                <a:cs typeface="Helvetica"/>
                <a:sym typeface="Helvetica"/>
              </a:defRPr>
            </a:pPr>
            <a:r>
              <a:t>Their inclusion provided the Catholic church with texts to support their false doctrines which lacked support in (and contradicted by) the other books.</a:t>
            </a:r>
          </a:p>
          <a:p>
            <a:pPr marL="1701800" indent="-1143000" defTabSz="457200">
              <a:lnSpc>
                <a:spcPct val="100000"/>
              </a:lnSpc>
              <a:spcBef>
                <a:spcPts val="2200"/>
              </a:spcBef>
              <a:buSzPct val="80000"/>
              <a:buBlip>
                <a:blip r:embed="rId5"/>
              </a:buBlip>
              <a:defRPr sz="6100">
                <a:solidFill>
                  <a:srgbClr val="000000"/>
                </a:solidFill>
                <a:latin typeface="Helvetica"/>
                <a:ea typeface="Helvetica"/>
                <a:cs typeface="Helvetica"/>
                <a:sym typeface="Helvetica"/>
              </a:defRPr>
            </a:pPr>
            <a:r>
              <a:t>Realizing all of this, we must do what so many have done (including many Catholics in the past) and reject these extra books as uninspired works of men (cf. Revelation 22:18-19).</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93">
                                            <p:txEl>
                                              <p:pRg st="2" end="2"/>
                                            </p:txEl>
                                          </p:spTgt>
                                        </p:tgtEl>
                                        <p:attrNameLst>
                                          <p:attrName>style.visibility</p:attrName>
                                        </p:attrNameLst>
                                      </p:cBhvr>
                                      <p:to>
                                        <p:strVal val="visible"/>
                                      </p:to>
                                    </p:set>
                                    <p:animEffect filter="wipe(left)" transition="in">
                                      <p:cBhvr>
                                        <p:cTn id="7" dur="1500"/>
                                        <p:tgtEl>
                                          <p:spTgt spid="393">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93"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5" name="Front view of a red motorcycle against a black background" descr="Front view of a red motorcycle against a black background"/>
          <p:cNvPicPr>
            <a:picLocks noChangeAspect="1"/>
          </p:cNvPicPr>
          <p:nvPr>
            <p:ph type="pic" idx="21"/>
          </p:nvPr>
        </p:nvPicPr>
        <p:blipFill>
          <a:blip r:embed="rId2">
            <a:extLst/>
          </a:blip>
          <a:srcRect l="27678" t="0" r="27678" b="0"/>
          <a:stretch>
            <a:fillRect/>
          </a:stretch>
        </p:blipFill>
        <p:spPr>
          <a:prstGeom prst="rect">
            <a:avLst/>
          </a:prstGeom>
        </p:spPr>
      </p:pic>
      <p:sp>
        <p:nvSpPr>
          <p:cNvPr id="396" name="The Criteria For Canonical Books"/>
          <p:cNvSpPr/>
          <p:nvPr/>
        </p:nvSpPr>
        <p:spPr>
          <a:xfrm>
            <a:off x="3282660" y="1419742"/>
            <a:ext cx="17818680" cy="1785939"/>
          </a:xfrm>
          <a:prstGeom prst="roundRect">
            <a:avLst>
              <a:gd name="adj" fmla="val 33115"/>
            </a:avLst>
          </a:prstGeom>
          <a:gradFill>
            <a:gsLst>
              <a:gs pos="0">
                <a:srgbClr val="009051"/>
              </a:gs>
              <a:gs pos="100000">
                <a:srgbClr val="212121"/>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Criteria For Canonical Books</a:t>
            </a:r>
          </a:p>
        </p:txBody>
      </p:sp>
      <p:pic>
        <p:nvPicPr>
          <p:cNvPr id="397"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398" name="Recognition within Israel as sacred Scripture."/>
          <p:cNvSpPr txBox="1"/>
          <p:nvPr/>
        </p:nvSpPr>
        <p:spPr>
          <a:xfrm>
            <a:off x="840589" y="4058939"/>
            <a:ext cx="22702822" cy="10160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Recognition within Israel as sacred Scripture.</a:t>
            </a:r>
          </a:p>
        </p:txBody>
      </p:sp>
      <p:sp>
        <p:nvSpPr>
          <p:cNvPr id="399" name="OLD TESTAMENT"/>
          <p:cNvSpPr/>
          <p:nvPr/>
        </p:nvSpPr>
        <p:spPr>
          <a:xfrm>
            <a:off x="8117804" y="2937595"/>
            <a:ext cx="8148393" cy="754204"/>
          </a:xfrm>
          <a:prstGeom prst="rect">
            <a:avLst/>
          </a:prstGeom>
          <a:gradFill>
            <a:gsLst>
              <a:gs pos="0">
                <a:srgbClr val="093337"/>
              </a:gs>
              <a:gs pos="100000">
                <a:srgbClr val="068D62"/>
              </a:gs>
            </a:gsLst>
            <a:lin ang="5400000"/>
          </a:gra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a:lnSpc>
                <a:spcPct val="100000"/>
              </a:lnSpc>
              <a:spcBef>
                <a:spcPts val="0"/>
              </a:spcBef>
              <a:defRPr b="1" sz="5000">
                <a:ln w="38100" cap="flat">
                  <a:solidFill>
                    <a:srgbClr val="000000"/>
                  </a:solidFill>
                  <a:prstDash val="solid"/>
                  <a:miter lim="400000"/>
                </a:ln>
                <a:solidFill>
                  <a:srgbClr val="FFFFFF"/>
                </a:solidFill>
                <a:latin typeface="Gill Sans"/>
                <a:ea typeface="Gill Sans"/>
                <a:cs typeface="Gill Sans"/>
                <a:sym typeface="Gill Sans"/>
              </a:defRPr>
            </a:lvl1pPr>
          </a:lstStyle>
          <a:p>
            <a:pPr/>
            <a:r>
              <a:t>OLD TESTAMENT</a:t>
            </a:r>
          </a:p>
        </p:txBody>
      </p:sp>
      <p:sp>
        <p:nvSpPr>
          <p:cNvPr id="400" name="Origin in the period when prophecy was understood to be active (Josephus’s “succession of prophets”)."/>
          <p:cNvSpPr txBox="1"/>
          <p:nvPr/>
        </p:nvSpPr>
        <p:spPr>
          <a:xfrm>
            <a:off x="840588" y="5300476"/>
            <a:ext cx="22702823" cy="19304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Origin in the period when prophecy was understood to be active (Josephus’s “succession of prophets”).</a:t>
            </a:r>
          </a:p>
        </p:txBody>
      </p:sp>
      <p:sp>
        <p:nvSpPr>
          <p:cNvPr id="401" name="Acknowledged by Jesus and the apostles as being from God"/>
          <p:cNvSpPr txBox="1"/>
          <p:nvPr/>
        </p:nvSpPr>
        <p:spPr>
          <a:xfrm>
            <a:off x="840589" y="7456415"/>
            <a:ext cx="22702822" cy="10160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Acknowledged by Jesus and the apostles as being from God </a:t>
            </a:r>
          </a:p>
        </p:txBody>
      </p:sp>
      <p:sp>
        <p:nvSpPr>
          <p:cNvPr id="402" name="Consistency with already recognized Scripture."/>
          <p:cNvSpPr txBox="1"/>
          <p:nvPr/>
        </p:nvSpPr>
        <p:spPr>
          <a:xfrm>
            <a:off x="840588" y="8839555"/>
            <a:ext cx="22702823" cy="1016001"/>
          </a:xfrm>
          <a:prstGeom prst="rect">
            <a:avLst/>
          </a:prstGeom>
          <a:solidFill>
            <a:srgbClr val="000000">
              <a:alpha val="47482"/>
            </a:srgbClr>
          </a:solidFill>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lnSpc>
                <a:spcPct val="100000"/>
              </a:lnSpc>
              <a:spcBef>
                <a:spcPts val="0"/>
              </a:spcBef>
              <a:defRPr b="1" sz="6000">
                <a:solidFill>
                  <a:srgbClr val="FFFFFF"/>
                </a:solidFill>
                <a:latin typeface="Helvetica"/>
                <a:ea typeface="Helvetica"/>
                <a:cs typeface="Helvetica"/>
                <a:sym typeface="Helvetica"/>
              </a:defRPr>
            </a:lvl1pPr>
          </a:lstStyle>
          <a:p>
            <a:pPr/>
            <a:r>
              <a:t>Consistency with already recognized Scripture.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398"/>
                                        </p:tgtEl>
                                        <p:attrNameLst>
                                          <p:attrName>style.visibility</p:attrName>
                                        </p:attrNameLst>
                                      </p:cBhvr>
                                      <p:to>
                                        <p:strVal val="visible"/>
                                      </p:to>
                                    </p:set>
                                    <p:anim calcmode="lin" valueType="num">
                                      <p:cBhvr>
                                        <p:cTn id="7" dur="750" fill="hold"/>
                                        <p:tgtEl>
                                          <p:spTgt spid="398"/>
                                        </p:tgtEl>
                                        <p:attrNameLst>
                                          <p:attrName>ppt_w</p:attrName>
                                        </p:attrNameLst>
                                      </p:cBhvr>
                                      <p:tavLst>
                                        <p:tav tm="0">
                                          <p:val>
                                            <p:fltVal val="0"/>
                                          </p:val>
                                        </p:tav>
                                        <p:tav tm="100000">
                                          <p:val>
                                            <p:strVal val="#ppt_w"/>
                                          </p:val>
                                        </p:tav>
                                      </p:tavLst>
                                    </p:anim>
                                    <p:anim calcmode="lin" valueType="num">
                                      <p:cBhvr>
                                        <p:cTn id="8" dur="750" fill="hold"/>
                                        <p:tgtEl>
                                          <p:spTgt spid="39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400"/>
                                        </p:tgtEl>
                                        <p:attrNameLst>
                                          <p:attrName>style.visibility</p:attrName>
                                        </p:attrNameLst>
                                      </p:cBhvr>
                                      <p:to>
                                        <p:strVal val="visible"/>
                                      </p:to>
                                    </p:set>
                                    <p:anim calcmode="lin" valueType="num">
                                      <p:cBhvr>
                                        <p:cTn id="13" dur="750" fill="hold"/>
                                        <p:tgtEl>
                                          <p:spTgt spid="400"/>
                                        </p:tgtEl>
                                        <p:attrNameLst>
                                          <p:attrName>ppt_w</p:attrName>
                                        </p:attrNameLst>
                                      </p:cBhvr>
                                      <p:tavLst>
                                        <p:tav tm="0">
                                          <p:val>
                                            <p:fltVal val="0"/>
                                          </p:val>
                                        </p:tav>
                                        <p:tav tm="100000">
                                          <p:val>
                                            <p:strVal val="#ppt_w"/>
                                          </p:val>
                                        </p:tav>
                                      </p:tavLst>
                                    </p:anim>
                                    <p:anim calcmode="lin" valueType="num">
                                      <p:cBhvr>
                                        <p:cTn id="14" dur="750" fill="hold"/>
                                        <p:tgtEl>
                                          <p:spTgt spid="40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6" presetID="23" grpId="3" fill="hold">
                                  <p:stCondLst>
                                    <p:cond delay="0"/>
                                  </p:stCondLst>
                                  <p:iterate type="el" backwards="0">
                                    <p:tmAbs val="0"/>
                                  </p:iterate>
                                  <p:childTnLst>
                                    <p:set>
                                      <p:cBhvr>
                                        <p:cTn id="18" fill="hold"/>
                                        <p:tgtEl>
                                          <p:spTgt spid="401"/>
                                        </p:tgtEl>
                                        <p:attrNameLst>
                                          <p:attrName>style.visibility</p:attrName>
                                        </p:attrNameLst>
                                      </p:cBhvr>
                                      <p:to>
                                        <p:strVal val="visible"/>
                                      </p:to>
                                    </p:set>
                                    <p:anim calcmode="lin" valueType="num">
                                      <p:cBhvr>
                                        <p:cTn id="19" dur="750" fill="hold"/>
                                        <p:tgtEl>
                                          <p:spTgt spid="401"/>
                                        </p:tgtEl>
                                        <p:attrNameLst>
                                          <p:attrName>ppt_w</p:attrName>
                                        </p:attrNameLst>
                                      </p:cBhvr>
                                      <p:tavLst>
                                        <p:tav tm="0">
                                          <p:val>
                                            <p:fltVal val="0"/>
                                          </p:val>
                                        </p:tav>
                                        <p:tav tm="100000">
                                          <p:val>
                                            <p:strVal val="#ppt_w"/>
                                          </p:val>
                                        </p:tav>
                                      </p:tavLst>
                                    </p:anim>
                                    <p:anim calcmode="lin" valueType="num">
                                      <p:cBhvr>
                                        <p:cTn id="20" dur="750" fill="hold"/>
                                        <p:tgtEl>
                                          <p:spTgt spid="401"/>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6" presetID="23" grpId="4" fill="hold">
                                  <p:stCondLst>
                                    <p:cond delay="0"/>
                                  </p:stCondLst>
                                  <p:iterate type="el" backwards="0">
                                    <p:tmAbs val="0"/>
                                  </p:iterate>
                                  <p:childTnLst>
                                    <p:set>
                                      <p:cBhvr>
                                        <p:cTn id="24" fill="hold"/>
                                        <p:tgtEl>
                                          <p:spTgt spid="402"/>
                                        </p:tgtEl>
                                        <p:attrNameLst>
                                          <p:attrName>style.visibility</p:attrName>
                                        </p:attrNameLst>
                                      </p:cBhvr>
                                      <p:to>
                                        <p:strVal val="visible"/>
                                      </p:to>
                                    </p:set>
                                    <p:anim calcmode="lin" valueType="num">
                                      <p:cBhvr>
                                        <p:cTn id="25" dur="750" fill="hold"/>
                                        <p:tgtEl>
                                          <p:spTgt spid="402"/>
                                        </p:tgtEl>
                                        <p:attrNameLst>
                                          <p:attrName>ppt_w</p:attrName>
                                        </p:attrNameLst>
                                      </p:cBhvr>
                                      <p:tavLst>
                                        <p:tav tm="0">
                                          <p:val>
                                            <p:fltVal val="0"/>
                                          </p:val>
                                        </p:tav>
                                        <p:tav tm="100000">
                                          <p:val>
                                            <p:strVal val="#ppt_w"/>
                                          </p:val>
                                        </p:tav>
                                      </p:tavLst>
                                    </p:anim>
                                    <p:anim calcmode="lin" valueType="num">
                                      <p:cBhvr>
                                        <p:cTn id="26" dur="750" fill="hold"/>
                                        <p:tgtEl>
                                          <p:spTgt spid="40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0" grpId="2"/>
      <p:bldP build="whole" bldLvl="1" animBg="1" rev="0" advAuto="0" spid="402" grpId="4"/>
      <p:bldP build="whole" bldLvl="1" animBg="1" rev="0" advAuto="0" spid="398" grpId="1"/>
      <p:bldP build="whole" bldLvl="1" animBg="1" rev="0" advAuto="0" spid="401" grpId="3"/>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04" name="Image" descr="Image"/>
          <p:cNvPicPr>
            <a:picLocks noChangeAspect="0"/>
          </p:cNvPicPr>
          <p:nvPr/>
        </p:nvPicPr>
        <p:blipFill>
          <a:blip r:embed="rId2">
            <a:extLst/>
          </a:blip>
          <a:stretch>
            <a:fillRect/>
          </a:stretch>
        </p:blipFill>
        <p:spPr>
          <a:xfrm>
            <a:off x="219689" y="2111196"/>
            <a:ext cx="8471657" cy="11417871"/>
          </a:xfrm>
          <a:prstGeom prst="rect">
            <a:avLst/>
          </a:prstGeom>
          <a:effectLst>
            <a:outerShdw sx="100000" sy="100000" kx="0" ky="0" algn="b" rotWithShape="0" blurRad="203200" dist="101600" dir="2700000">
              <a:srgbClr val="000000"/>
            </a:outerShdw>
          </a:effectLst>
        </p:spPr>
      </p:pic>
      <p:sp>
        <p:nvSpPr>
          <p:cNvPr id="405"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06"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407" name="Liberal scholars claim much of the NT wasn’t written until the late second or early third century A.D.…"/>
          <p:cNvSpPr txBox="1"/>
          <p:nvPr/>
        </p:nvSpPr>
        <p:spPr>
          <a:xfrm>
            <a:off x="8694113" y="3577292"/>
            <a:ext cx="15654943" cy="9880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sz="6200">
                <a:solidFill>
                  <a:srgbClr val="000000"/>
                </a:solidFill>
                <a:latin typeface="Helvetica"/>
                <a:ea typeface="Helvetica"/>
                <a:cs typeface="Helvetica"/>
                <a:sym typeface="Helvetica"/>
              </a:defRPr>
            </a:pPr>
            <a:r>
              <a:t>Liberal scholars claim much of the NT wasn’t written until the late second or early third century A.D.</a:t>
            </a:r>
          </a:p>
          <a:p>
            <a:pPr marL="1143000" indent="-1143000" defTabSz="457200">
              <a:lnSpc>
                <a:spcPct val="100000"/>
              </a:lnSpc>
              <a:spcBef>
                <a:spcPts val="1500"/>
              </a:spcBef>
              <a:buSzPct val="80000"/>
              <a:buBlip>
                <a:blip r:embed="rId4"/>
              </a:buBlip>
              <a:defRPr sz="6200">
                <a:solidFill>
                  <a:srgbClr val="000000"/>
                </a:solidFill>
                <a:latin typeface="Helvetica"/>
                <a:ea typeface="Helvetica"/>
                <a:cs typeface="Helvetica"/>
                <a:sym typeface="Helvetica"/>
              </a:defRPr>
            </a:pPr>
            <a:r>
              <a:t>Assertion that the Roman Catholic Church decided the legitimacy of the NT books in the late fourth century A.D. </a:t>
            </a:r>
          </a:p>
          <a:p>
            <a:pPr marL="1143000" indent="-1143000" defTabSz="457200">
              <a:lnSpc>
                <a:spcPct val="100000"/>
              </a:lnSpc>
              <a:spcBef>
                <a:spcPts val="1500"/>
              </a:spcBef>
              <a:buSzPct val="80000"/>
              <a:buBlip>
                <a:blip r:embed="rId4"/>
              </a:buBlip>
              <a:defRPr sz="6200">
                <a:solidFill>
                  <a:srgbClr val="000000"/>
                </a:solidFill>
                <a:latin typeface="Helvetica"/>
                <a:ea typeface="Helvetica"/>
                <a:cs typeface="Helvetica"/>
                <a:sym typeface="Helvetica"/>
              </a:defRPr>
            </a:pPr>
            <a:r>
              <a:t>After each book of the NT was written, it was circulated and read among Christians and considered authoritative (Col 4:16; 1 Thes 5:27).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07">
                                            <p:txEl>
                                              <p:pRg st="1" end="1"/>
                                            </p:txEl>
                                          </p:spTgt>
                                        </p:tgtEl>
                                        <p:attrNameLst>
                                          <p:attrName>style.visibility</p:attrName>
                                        </p:attrNameLst>
                                      </p:cBhvr>
                                      <p:to>
                                        <p:strVal val="visible"/>
                                      </p:to>
                                    </p:set>
                                    <p:animEffect filter="wipe(left)" transition="in">
                                      <p:cBhvr>
                                        <p:cTn id="7" dur="1500"/>
                                        <p:tgtEl>
                                          <p:spTgt spid="4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07">
                                            <p:txEl>
                                              <p:pRg st="2" end="2"/>
                                            </p:txEl>
                                          </p:spTgt>
                                        </p:tgtEl>
                                        <p:attrNameLst>
                                          <p:attrName>style.visibility</p:attrName>
                                        </p:attrNameLst>
                                      </p:cBhvr>
                                      <p:to>
                                        <p:strVal val="visible"/>
                                      </p:to>
                                    </p:set>
                                    <p:animEffect filter="wipe(left)" transition="in">
                                      <p:cBhvr>
                                        <p:cTn id="12" dur="1500"/>
                                        <p:tgtEl>
                                          <p:spTgt spid="407">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07"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409" name="Table 1"/>
          <p:cNvGraphicFramePr/>
          <p:nvPr/>
        </p:nvGraphicFramePr>
        <p:xfrm>
          <a:off x="469834" y="1747634"/>
          <a:ext cx="23444329" cy="1181158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8237990"/>
                <a:gridCol w="5982751"/>
                <a:gridCol w="9223587"/>
              </a:tblGrid>
              <a:tr h="1322904">
                <a:tc>
                  <a:txBody>
                    <a:bodyPr/>
                    <a:lstStyle/>
                    <a:p>
                      <a:pPr marR="81280" defTabSz="1821656">
                        <a:spcBef>
                          <a:spcPts val="1200"/>
                        </a:spcBef>
                        <a:defRPr sz="1800">
                          <a:solidFill>
                            <a:srgbClr val="000000"/>
                          </a:solidFill>
                        </a:defRPr>
                      </a:pPr>
                      <a:r>
                        <a:rPr b="1" sz="66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Manuscript</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66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Date</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66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Contents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r>
              <a:tr h="1306432">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John Rylands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125-130 in Egypt</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John 18:31-33,37</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292086">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Bodmer Papyrus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150-200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First 14 chapters of John</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r>
              <a:tr h="3859936">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Chester Beaty Papyri</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200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Major portions of N.T. Matthew-Acts, Epistles of Paul to churches, Hebrews, Revelation</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113710">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Codex Vaticanus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325-350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Most N.T. through Hebrews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r>
              <a:tr h="1813848">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Codex Sinaiticus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350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Entire N.T. &amp; large portions of Greek O.T.</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102664">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Codex Alexandrinus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400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4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Greek O.T. &amp; most of N.T.</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r>
            </a:tbl>
          </a:graphicData>
        </a:graphic>
      </p:graphicFrame>
      <p:pic>
        <p:nvPicPr>
          <p:cNvPr id="410"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2" name="Image" descr="Image"/>
          <p:cNvPicPr>
            <a:picLocks noChangeAspect="1"/>
          </p:cNvPicPr>
          <p:nvPr/>
        </p:nvPicPr>
        <p:blipFill>
          <a:blip r:embed="rId2">
            <a:extLst/>
          </a:blip>
          <a:stretch>
            <a:fillRect/>
          </a:stretch>
        </p:blipFill>
        <p:spPr>
          <a:xfrm>
            <a:off x="11062495" y="1231264"/>
            <a:ext cx="12966123" cy="12413136"/>
          </a:xfrm>
          <a:prstGeom prst="rect">
            <a:avLst/>
          </a:prstGeom>
          <a:ln w="12700">
            <a:miter lim="400000"/>
          </a:ln>
        </p:spPr>
      </p:pic>
      <p:sp>
        <p:nvSpPr>
          <p:cNvPr id="413" name="Rylands Library Papyrus P52, also known as the St. John's fragment - 125-130 AD - Egypt"/>
          <p:cNvSpPr/>
          <p:nvPr/>
        </p:nvSpPr>
        <p:spPr>
          <a:xfrm>
            <a:off x="434365" y="4215319"/>
            <a:ext cx="10388660" cy="8931275"/>
          </a:xfrm>
          <a:prstGeom prst="rect">
            <a:avLst/>
          </a:prstGeom>
          <a:solidFill>
            <a:schemeClr val="accent6">
              <a:satOff val="1848"/>
              <a:lumOff val="-15262"/>
            </a:schemeClr>
          </a:solidFill>
          <a:ln w="101600">
            <a:solidFill>
              <a:srgbClr val="FFFFFF"/>
            </a:solidFill>
            <a:miter lim="400000"/>
          </a:ln>
          <a:extLst>
            <a:ext uri="{C572A759-6A51-4108-AA02-DFA0A04FC94B}">
              <ma14:wrappingTextBoxFlag xmlns:ma14="http://schemas.microsoft.com/office/mac/drawingml/2011/main" val="1"/>
            </a:ext>
          </a:extLst>
        </p:spPr>
        <p:txBody>
          <a:bodyPr lIns="71436" tIns="71436" rIns="71436" bIns="71436">
            <a:spAutoFit/>
          </a:bodyPr>
          <a:lstStyle>
            <a:lvl1pPr algn="ctr">
              <a:lnSpc>
                <a:spcPct val="100000"/>
              </a:lnSpc>
              <a:spcBef>
                <a:spcPts val="0"/>
              </a:spcBef>
              <a:defRPr sz="9300">
                <a:solidFill>
                  <a:srgbClr val="FFFFFF"/>
                </a:solidFill>
                <a:latin typeface="Century Gothic"/>
                <a:ea typeface="Century Gothic"/>
                <a:cs typeface="Century Gothic"/>
                <a:sym typeface="Century Gothic"/>
              </a:defRPr>
            </a:lvl1pPr>
          </a:lstStyle>
          <a:p>
            <a:pPr/>
            <a:r>
              <a:t>Rylands Library Papyrus P52, also known as the St. John's fragment - 125-130 AD - Egypt</a:t>
            </a:r>
          </a:p>
        </p:txBody>
      </p:sp>
      <p:sp>
        <p:nvSpPr>
          <p:cNvPr id="414" name="http://en.wikipedia.org/wiki/Rylands_Library_Papyrus_P52"/>
          <p:cNvSpPr txBox="1"/>
          <p:nvPr/>
        </p:nvSpPr>
        <p:spPr>
          <a:xfrm>
            <a:off x="11967339" y="11108888"/>
            <a:ext cx="10188600" cy="594971"/>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lgn="ctr" defTabSz="821530">
              <a:lnSpc>
                <a:spcPct val="100000"/>
              </a:lnSpc>
              <a:spcBef>
                <a:spcPts val="0"/>
              </a:spcBef>
              <a:defRPr sz="3300">
                <a:solidFill>
                  <a:srgbClr val="FFFFFF"/>
                </a:solidFill>
                <a:effectLst>
                  <a:outerShdw sx="100000" sy="100000" kx="0" ky="0" algn="b" rotWithShape="0" blurRad="50800" dist="63500" dir="18900000">
                    <a:srgbClr val="000000"/>
                  </a:outerShdw>
                </a:effectLst>
                <a:latin typeface="Times New Roman"/>
                <a:ea typeface="Times New Roman"/>
                <a:cs typeface="Times New Roman"/>
                <a:sym typeface="Times New Roman"/>
              </a:defRPr>
            </a:lvl1pPr>
          </a:lstStyle>
          <a:p>
            <a:pPr/>
            <a:r>
              <a:t>http://en.wikipedia.org/wiki/Rylands_Library_Papyrus_P52</a:t>
            </a:r>
          </a:p>
        </p:txBody>
      </p:sp>
      <p:sp>
        <p:nvSpPr>
          <p:cNvPr id="415"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16"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8" name="Image" descr="Image"/>
          <p:cNvPicPr>
            <a:picLocks noChangeAspect="1"/>
          </p:cNvPicPr>
          <p:nvPr/>
        </p:nvPicPr>
        <p:blipFill>
          <a:blip r:embed="rId2">
            <a:extLst/>
          </a:blip>
          <a:stretch>
            <a:fillRect/>
          </a:stretch>
        </p:blipFill>
        <p:spPr>
          <a:xfrm>
            <a:off x="10094659" y="304704"/>
            <a:ext cx="13933959" cy="13339696"/>
          </a:xfrm>
          <a:prstGeom prst="rect">
            <a:avLst/>
          </a:prstGeom>
          <a:ln w="12700">
            <a:miter lim="400000"/>
          </a:ln>
        </p:spPr>
      </p:pic>
      <p:sp>
        <p:nvSpPr>
          <p:cNvPr id="419" name="Rounded Rectangle"/>
          <p:cNvSpPr/>
          <p:nvPr/>
        </p:nvSpPr>
        <p:spPr>
          <a:xfrm>
            <a:off x="59302" y="2713452"/>
            <a:ext cx="13083141" cy="7465702"/>
          </a:xfrm>
          <a:prstGeom prst="roundRect">
            <a:avLst>
              <a:gd name="adj" fmla="val 13342"/>
            </a:avLst>
          </a:prstGeom>
          <a:solidFill>
            <a:srgbClr val="FFFFFF"/>
          </a:soli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sp>
        <p:nvSpPr>
          <p:cNvPr id="420" name="http://en.wikipedia.org/wiki/Rylands_Library_Papyrus_P52"/>
          <p:cNvSpPr txBox="1"/>
          <p:nvPr/>
        </p:nvSpPr>
        <p:spPr>
          <a:xfrm>
            <a:off x="11967339" y="11108888"/>
            <a:ext cx="10188600" cy="594971"/>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lgn="ctr" defTabSz="821530">
              <a:lnSpc>
                <a:spcPct val="100000"/>
              </a:lnSpc>
              <a:spcBef>
                <a:spcPts val="0"/>
              </a:spcBef>
              <a:defRPr sz="3300">
                <a:solidFill>
                  <a:srgbClr val="FFFFFF"/>
                </a:solidFill>
                <a:effectLst>
                  <a:outerShdw sx="100000" sy="100000" kx="0" ky="0" algn="b" rotWithShape="0" blurRad="50800" dist="63500" dir="18900000">
                    <a:srgbClr val="000000"/>
                  </a:outerShdw>
                </a:effectLst>
                <a:latin typeface="Times New Roman"/>
                <a:ea typeface="Times New Roman"/>
                <a:cs typeface="Times New Roman"/>
                <a:sym typeface="Times New Roman"/>
              </a:defRPr>
            </a:lvl1pPr>
          </a:lstStyle>
          <a:p>
            <a:pPr/>
            <a:r>
              <a:t>http://en.wikipedia.org/wiki/Rylands_Library_Papyrus_P52</a:t>
            </a:r>
          </a:p>
        </p:txBody>
      </p:sp>
      <p:pic>
        <p:nvPicPr>
          <p:cNvPr id="421" name="Image" descr="Image"/>
          <p:cNvPicPr>
            <a:picLocks noChangeAspect="1"/>
          </p:cNvPicPr>
          <p:nvPr/>
        </p:nvPicPr>
        <p:blipFill>
          <a:blip r:embed="rId3">
            <a:extLst/>
          </a:blip>
          <a:srcRect l="6663" t="8079" r="7500" b="8081"/>
          <a:stretch>
            <a:fillRect/>
          </a:stretch>
        </p:blipFill>
        <p:spPr>
          <a:xfrm>
            <a:off x="421751" y="3089724"/>
            <a:ext cx="4179914" cy="6430272"/>
          </a:xfrm>
          <a:custGeom>
            <a:avLst/>
            <a:gdLst/>
            <a:ahLst/>
            <a:cxnLst>
              <a:cxn ang="0">
                <a:pos x="wd2" y="hd2"/>
              </a:cxn>
              <a:cxn ang="5400000">
                <a:pos x="wd2" y="hd2"/>
              </a:cxn>
              <a:cxn ang="10800000">
                <a:pos x="wd2" y="hd2"/>
              </a:cxn>
              <a:cxn ang="16200000">
                <a:pos x="wd2" y="hd2"/>
              </a:cxn>
            </a:cxnLst>
            <a:rect l="0" t="0" r="r" b="b"/>
            <a:pathLst>
              <a:path w="21550" h="21589" fill="norm" stroke="1" extrusionOk="0">
                <a:moveTo>
                  <a:pt x="1529" y="212"/>
                </a:moveTo>
                <a:cubicBezTo>
                  <a:pt x="1880" y="374"/>
                  <a:pt x="2080" y="406"/>
                  <a:pt x="2229" y="326"/>
                </a:cubicBezTo>
                <a:cubicBezTo>
                  <a:pt x="2480" y="191"/>
                  <a:pt x="3485" y="191"/>
                  <a:pt x="3892" y="328"/>
                </a:cubicBezTo>
                <a:cubicBezTo>
                  <a:pt x="4378" y="490"/>
                  <a:pt x="5674" y="462"/>
                  <a:pt x="5989" y="281"/>
                </a:cubicBezTo>
                <a:cubicBezTo>
                  <a:pt x="6241" y="137"/>
                  <a:pt x="6469" y="135"/>
                  <a:pt x="7784" y="257"/>
                </a:cubicBezTo>
                <a:cubicBezTo>
                  <a:pt x="8612" y="334"/>
                  <a:pt x="9628" y="454"/>
                  <a:pt x="10043" y="525"/>
                </a:cubicBezTo>
                <a:cubicBezTo>
                  <a:pt x="10457" y="596"/>
                  <a:pt x="11154" y="628"/>
                  <a:pt x="11592" y="595"/>
                </a:cubicBezTo>
                <a:cubicBezTo>
                  <a:pt x="12107" y="557"/>
                  <a:pt x="12549" y="591"/>
                  <a:pt x="12848" y="690"/>
                </a:cubicBezTo>
                <a:cubicBezTo>
                  <a:pt x="13101" y="774"/>
                  <a:pt x="13429" y="864"/>
                  <a:pt x="13578" y="892"/>
                </a:cubicBezTo>
                <a:cubicBezTo>
                  <a:pt x="13731" y="921"/>
                  <a:pt x="13900" y="1114"/>
                  <a:pt x="13963" y="1332"/>
                </a:cubicBezTo>
                <a:cubicBezTo>
                  <a:pt x="14079" y="1732"/>
                  <a:pt x="13921" y="2036"/>
                  <a:pt x="13392" y="2429"/>
                </a:cubicBezTo>
                <a:cubicBezTo>
                  <a:pt x="13231" y="2548"/>
                  <a:pt x="13048" y="2792"/>
                  <a:pt x="12985" y="2971"/>
                </a:cubicBezTo>
                <a:cubicBezTo>
                  <a:pt x="12448" y="4506"/>
                  <a:pt x="12421" y="5196"/>
                  <a:pt x="12889" y="5471"/>
                </a:cubicBezTo>
                <a:cubicBezTo>
                  <a:pt x="13073" y="5579"/>
                  <a:pt x="13222" y="5774"/>
                  <a:pt x="13222" y="5905"/>
                </a:cubicBezTo>
                <a:cubicBezTo>
                  <a:pt x="13222" y="6036"/>
                  <a:pt x="13361" y="6223"/>
                  <a:pt x="13529" y="6322"/>
                </a:cubicBezTo>
                <a:cubicBezTo>
                  <a:pt x="13738" y="6445"/>
                  <a:pt x="13813" y="6605"/>
                  <a:pt x="13762" y="6827"/>
                </a:cubicBezTo>
                <a:cubicBezTo>
                  <a:pt x="13710" y="7060"/>
                  <a:pt x="13764" y="7169"/>
                  <a:pt x="13957" y="7208"/>
                </a:cubicBezTo>
                <a:cubicBezTo>
                  <a:pt x="14346" y="7288"/>
                  <a:pt x="14594" y="7361"/>
                  <a:pt x="15054" y="7532"/>
                </a:cubicBezTo>
                <a:cubicBezTo>
                  <a:pt x="15420" y="7668"/>
                  <a:pt x="15496" y="7659"/>
                  <a:pt x="15841" y="7446"/>
                </a:cubicBezTo>
                <a:lnTo>
                  <a:pt x="16226" y="7208"/>
                </a:lnTo>
                <a:lnTo>
                  <a:pt x="15858" y="7027"/>
                </a:lnTo>
                <a:cubicBezTo>
                  <a:pt x="15511" y="6855"/>
                  <a:pt x="15503" y="6815"/>
                  <a:pt x="15704" y="6328"/>
                </a:cubicBezTo>
                <a:cubicBezTo>
                  <a:pt x="15909" y="5830"/>
                  <a:pt x="15900" y="5802"/>
                  <a:pt x="15489" y="5555"/>
                </a:cubicBezTo>
                <a:cubicBezTo>
                  <a:pt x="15111" y="5327"/>
                  <a:pt x="14932" y="4917"/>
                  <a:pt x="15072" y="4601"/>
                </a:cubicBezTo>
                <a:cubicBezTo>
                  <a:pt x="15098" y="4541"/>
                  <a:pt x="15113" y="4370"/>
                  <a:pt x="15103" y="4221"/>
                </a:cubicBezTo>
                <a:cubicBezTo>
                  <a:pt x="15072" y="3763"/>
                  <a:pt x="15394" y="3145"/>
                  <a:pt x="15721" y="3031"/>
                </a:cubicBezTo>
                <a:cubicBezTo>
                  <a:pt x="16211" y="2861"/>
                  <a:pt x="17675" y="2882"/>
                  <a:pt x="19625" y="3087"/>
                </a:cubicBezTo>
                <a:cubicBezTo>
                  <a:pt x="21028" y="3235"/>
                  <a:pt x="21427" y="3314"/>
                  <a:pt x="21435" y="3449"/>
                </a:cubicBezTo>
                <a:cubicBezTo>
                  <a:pt x="21441" y="3545"/>
                  <a:pt x="21469" y="3784"/>
                  <a:pt x="21499" y="3978"/>
                </a:cubicBezTo>
                <a:cubicBezTo>
                  <a:pt x="21528" y="4173"/>
                  <a:pt x="21482" y="4361"/>
                  <a:pt x="21396" y="4396"/>
                </a:cubicBezTo>
                <a:cubicBezTo>
                  <a:pt x="21304" y="4432"/>
                  <a:pt x="21322" y="4521"/>
                  <a:pt x="21437" y="4611"/>
                </a:cubicBezTo>
                <a:cubicBezTo>
                  <a:pt x="21512" y="4670"/>
                  <a:pt x="21550" y="4717"/>
                  <a:pt x="21550" y="4765"/>
                </a:cubicBezTo>
                <a:cubicBezTo>
                  <a:pt x="21550" y="4812"/>
                  <a:pt x="21512" y="4859"/>
                  <a:pt x="21437" y="4918"/>
                </a:cubicBezTo>
                <a:cubicBezTo>
                  <a:pt x="21321" y="5009"/>
                  <a:pt x="21305" y="5096"/>
                  <a:pt x="21398" y="5134"/>
                </a:cubicBezTo>
                <a:cubicBezTo>
                  <a:pt x="21586" y="5209"/>
                  <a:pt x="21487" y="7575"/>
                  <a:pt x="21257" y="8505"/>
                </a:cubicBezTo>
                <a:cubicBezTo>
                  <a:pt x="21170" y="8859"/>
                  <a:pt x="21141" y="9262"/>
                  <a:pt x="21194" y="9398"/>
                </a:cubicBezTo>
                <a:cubicBezTo>
                  <a:pt x="21273" y="9603"/>
                  <a:pt x="21209" y="9655"/>
                  <a:pt x="20813" y="9709"/>
                </a:cubicBezTo>
                <a:cubicBezTo>
                  <a:pt x="19982" y="9824"/>
                  <a:pt x="19837" y="9925"/>
                  <a:pt x="19786" y="10425"/>
                </a:cubicBezTo>
                <a:cubicBezTo>
                  <a:pt x="19739" y="10891"/>
                  <a:pt x="19376" y="11546"/>
                  <a:pt x="19105" y="11655"/>
                </a:cubicBezTo>
                <a:cubicBezTo>
                  <a:pt x="18864" y="11751"/>
                  <a:pt x="18873" y="13019"/>
                  <a:pt x="19115" y="13079"/>
                </a:cubicBezTo>
                <a:cubicBezTo>
                  <a:pt x="19251" y="13113"/>
                  <a:pt x="19337" y="13336"/>
                  <a:pt x="19344" y="13675"/>
                </a:cubicBezTo>
                <a:lnTo>
                  <a:pt x="19356" y="14217"/>
                </a:lnTo>
                <a:lnTo>
                  <a:pt x="18736" y="14217"/>
                </a:lnTo>
                <a:cubicBezTo>
                  <a:pt x="18390" y="14217"/>
                  <a:pt x="18026" y="14146"/>
                  <a:pt x="17910" y="14055"/>
                </a:cubicBezTo>
                <a:cubicBezTo>
                  <a:pt x="17795" y="13965"/>
                  <a:pt x="17537" y="13891"/>
                  <a:pt x="17337" y="13891"/>
                </a:cubicBezTo>
                <a:cubicBezTo>
                  <a:pt x="17137" y="13891"/>
                  <a:pt x="16889" y="13837"/>
                  <a:pt x="16787" y="13771"/>
                </a:cubicBezTo>
                <a:cubicBezTo>
                  <a:pt x="16545" y="13614"/>
                  <a:pt x="16185" y="13758"/>
                  <a:pt x="16306" y="13963"/>
                </a:cubicBezTo>
                <a:cubicBezTo>
                  <a:pt x="16368" y="14069"/>
                  <a:pt x="16209" y="14172"/>
                  <a:pt x="15821" y="14277"/>
                </a:cubicBezTo>
                <a:cubicBezTo>
                  <a:pt x="15060" y="14483"/>
                  <a:pt x="14243" y="14477"/>
                  <a:pt x="13875" y="14261"/>
                </a:cubicBezTo>
                <a:cubicBezTo>
                  <a:pt x="13295" y="13920"/>
                  <a:pt x="13222" y="14159"/>
                  <a:pt x="13222" y="16450"/>
                </a:cubicBezTo>
                <a:cubicBezTo>
                  <a:pt x="13222" y="17672"/>
                  <a:pt x="13163" y="18672"/>
                  <a:pt x="13089" y="18672"/>
                </a:cubicBezTo>
                <a:cubicBezTo>
                  <a:pt x="13016" y="18672"/>
                  <a:pt x="12860" y="18610"/>
                  <a:pt x="12743" y="18536"/>
                </a:cubicBezTo>
                <a:cubicBezTo>
                  <a:pt x="12573" y="18427"/>
                  <a:pt x="12483" y="18443"/>
                  <a:pt x="12291" y="18612"/>
                </a:cubicBezTo>
                <a:cubicBezTo>
                  <a:pt x="12159" y="18728"/>
                  <a:pt x="12052" y="18910"/>
                  <a:pt x="12052" y="19018"/>
                </a:cubicBezTo>
                <a:cubicBezTo>
                  <a:pt x="12052" y="19194"/>
                  <a:pt x="11754" y="19276"/>
                  <a:pt x="11313" y="19222"/>
                </a:cubicBezTo>
                <a:cubicBezTo>
                  <a:pt x="11015" y="19185"/>
                  <a:pt x="10195" y="19465"/>
                  <a:pt x="10037" y="19658"/>
                </a:cubicBezTo>
                <a:cubicBezTo>
                  <a:pt x="9948" y="19765"/>
                  <a:pt x="9875" y="19979"/>
                  <a:pt x="9875" y="20133"/>
                </a:cubicBezTo>
                <a:cubicBezTo>
                  <a:pt x="9875" y="20287"/>
                  <a:pt x="9781" y="20612"/>
                  <a:pt x="9666" y="20854"/>
                </a:cubicBezTo>
                <a:cubicBezTo>
                  <a:pt x="9502" y="21201"/>
                  <a:pt x="9358" y="21307"/>
                  <a:pt x="8993" y="21355"/>
                </a:cubicBezTo>
                <a:cubicBezTo>
                  <a:pt x="8738" y="21388"/>
                  <a:pt x="8490" y="21459"/>
                  <a:pt x="8441" y="21511"/>
                </a:cubicBezTo>
                <a:cubicBezTo>
                  <a:pt x="8391" y="21563"/>
                  <a:pt x="8222" y="21597"/>
                  <a:pt x="8066" y="21587"/>
                </a:cubicBezTo>
                <a:cubicBezTo>
                  <a:pt x="7910" y="21577"/>
                  <a:pt x="7483" y="21552"/>
                  <a:pt x="7115" y="21531"/>
                </a:cubicBezTo>
                <a:cubicBezTo>
                  <a:pt x="6065" y="21472"/>
                  <a:pt x="5668" y="21393"/>
                  <a:pt x="5789" y="21266"/>
                </a:cubicBezTo>
                <a:cubicBezTo>
                  <a:pt x="5850" y="21202"/>
                  <a:pt x="5803" y="20627"/>
                  <a:pt x="5687" y="19988"/>
                </a:cubicBezTo>
                <a:cubicBezTo>
                  <a:pt x="5524" y="19098"/>
                  <a:pt x="5518" y="18772"/>
                  <a:pt x="5668" y="18590"/>
                </a:cubicBezTo>
                <a:cubicBezTo>
                  <a:pt x="5836" y="18387"/>
                  <a:pt x="5812" y="18332"/>
                  <a:pt x="5486" y="18198"/>
                </a:cubicBezTo>
                <a:cubicBezTo>
                  <a:pt x="5277" y="18113"/>
                  <a:pt x="4753" y="18011"/>
                  <a:pt x="4322" y="17972"/>
                </a:cubicBezTo>
                <a:cubicBezTo>
                  <a:pt x="3639" y="17910"/>
                  <a:pt x="3527" y="17863"/>
                  <a:pt x="3456" y="17607"/>
                </a:cubicBezTo>
                <a:cubicBezTo>
                  <a:pt x="3350" y="17224"/>
                  <a:pt x="3442" y="16063"/>
                  <a:pt x="3597" y="15819"/>
                </a:cubicBezTo>
                <a:cubicBezTo>
                  <a:pt x="3670" y="15704"/>
                  <a:pt x="3609" y="15519"/>
                  <a:pt x="3444" y="15355"/>
                </a:cubicBezTo>
                <a:cubicBezTo>
                  <a:pt x="3212" y="15125"/>
                  <a:pt x="3116" y="15101"/>
                  <a:pt x="2826" y="15202"/>
                </a:cubicBezTo>
                <a:cubicBezTo>
                  <a:pt x="2373" y="15359"/>
                  <a:pt x="2197" y="15235"/>
                  <a:pt x="2601" y="15043"/>
                </a:cubicBezTo>
                <a:cubicBezTo>
                  <a:pt x="2840" y="14930"/>
                  <a:pt x="2872" y="14856"/>
                  <a:pt x="2734" y="14745"/>
                </a:cubicBezTo>
                <a:cubicBezTo>
                  <a:pt x="2517" y="14570"/>
                  <a:pt x="2452" y="11953"/>
                  <a:pt x="2660" y="11780"/>
                </a:cubicBezTo>
                <a:cubicBezTo>
                  <a:pt x="2737" y="11716"/>
                  <a:pt x="2843" y="11412"/>
                  <a:pt x="2896" y="11106"/>
                </a:cubicBezTo>
                <a:cubicBezTo>
                  <a:pt x="2968" y="10688"/>
                  <a:pt x="2919" y="10457"/>
                  <a:pt x="2695" y="10182"/>
                </a:cubicBezTo>
                <a:cubicBezTo>
                  <a:pt x="2210" y="9587"/>
                  <a:pt x="2124" y="9219"/>
                  <a:pt x="2425" y="9003"/>
                </a:cubicBezTo>
                <a:cubicBezTo>
                  <a:pt x="2613" y="8868"/>
                  <a:pt x="2712" y="8524"/>
                  <a:pt x="2761" y="7829"/>
                </a:cubicBezTo>
                <a:cubicBezTo>
                  <a:pt x="2828" y="6876"/>
                  <a:pt x="2818" y="6841"/>
                  <a:pt x="2409" y="6667"/>
                </a:cubicBezTo>
                <a:cubicBezTo>
                  <a:pt x="2177" y="6569"/>
                  <a:pt x="1842" y="6394"/>
                  <a:pt x="1664" y="6278"/>
                </a:cubicBezTo>
                <a:cubicBezTo>
                  <a:pt x="1486" y="6163"/>
                  <a:pt x="1236" y="6068"/>
                  <a:pt x="1107" y="6068"/>
                </a:cubicBezTo>
                <a:cubicBezTo>
                  <a:pt x="783" y="6068"/>
                  <a:pt x="669" y="5824"/>
                  <a:pt x="669" y="5118"/>
                </a:cubicBezTo>
                <a:cubicBezTo>
                  <a:pt x="669" y="4692"/>
                  <a:pt x="583" y="4448"/>
                  <a:pt x="379" y="4301"/>
                </a:cubicBezTo>
                <a:cubicBezTo>
                  <a:pt x="60" y="4072"/>
                  <a:pt x="-14" y="3547"/>
                  <a:pt x="2" y="1616"/>
                </a:cubicBezTo>
                <a:cubicBezTo>
                  <a:pt x="11" y="608"/>
                  <a:pt x="53" y="451"/>
                  <a:pt x="371" y="232"/>
                </a:cubicBezTo>
                <a:cubicBezTo>
                  <a:pt x="591" y="79"/>
                  <a:pt x="725" y="2"/>
                  <a:pt x="882" y="0"/>
                </a:cubicBezTo>
                <a:cubicBezTo>
                  <a:pt x="1040" y="-3"/>
                  <a:pt x="1220" y="69"/>
                  <a:pt x="1529" y="212"/>
                </a:cubicBezTo>
                <a:close/>
              </a:path>
            </a:pathLst>
          </a:custGeom>
          <a:ln w="12700">
            <a:miter lim="400000"/>
          </a:ln>
          <a:effectLst>
            <a:outerShdw sx="100000" sy="100000" kx="0" ky="0" algn="b" rotWithShape="0" blurRad="203200" dist="177800" dir="1980000">
              <a:srgbClr val="000000"/>
            </a:outerShdw>
          </a:effectLst>
        </p:spPr>
      </p:pic>
      <p:sp>
        <p:nvSpPr>
          <p:cNvPr id="422" name="ΟΙ ΙΟΥΔΑΙΟΙ ΗΜΕIΝ ΟΥΚ ΕΞΕΣΤΙΝ ΑΠΟΚΤΕΙΝΑΙ OYΔΕΝΑ ΙΝΑ Ο ΛΟΓΟΣ ΤΟΥ ΙΗΣΟΥ ΠΛΗΡΩΘΗ ΟΝ ΕΙ- ΠΕΝ ΣHΜΑΙΝΩΝ ΠΟΙΩ ΘΑΝΑΤΩ ΗΜΕΛΛΕΝ ΑΠΟ- ΘΝHΣΚΕΙΝ ΙΣΗΛΘΕΝ ΟΥΝ ΠΑΛΙΝ ΕΙΣ ΤΟ ΠΡΑΙΤΩ- ΡΙΟΝ Ο ΠIΛΑΤΟΣ ΚΑΙ ΕΦΩΝΗΣΕΝ ΤΟΝ ΙΗΣΟΥΝ ΚΑΙ ΕΙΠΕΝ ΑΥΤΩ ΣΥ ΕΙ O ΒΑΣΙΛΕΥΣ ΤΩΝ ΙΟΥ- ΔAΙΩN"/>
          <p:cNvSpPr txBox="1"/>
          <p:nvPr/>
        </p:nvSpPr>
        <p:spPr>
          <a:xfrm>
            <a:off x="1018812" y="4679536"/>
            <a:ext cx="11618653" cy="4725035"/>
          </a:xfrm>
          <a:prstGeom prst="rect">
            <a:avLst/>
          </a:prstGeom>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defTabSz="642937">
              <a:lnSpc>
                <a:spcPct val="130000"/>
              </a:lnSpc>
              <a:spcBef>
                <a:spcPts val="1600"/>
              </a:spcBef>
              <a:defRPr b="1" sz="3400">
                <a:solidFill>
                  <a:srgbClr val="252525"/>
                </a:solidFill>
                <a:effectLst>
                  <a:outerShdw sx="100000" sy="100000" kx="0" ky="0" algn="b" rotWithShape="0" blurRad="76200" dist="76200" dir="2911264">
                    <a:srgbClr val="FFFFFF"/>
                  </a:outerShdw>
                </a:effectLst>
                <a:latin typeface="Helvetica"/>
                <a:ea typeface="Helvetica"/>
                <a:cs typeface="Helvetica"/>
                <a:sym typeface="Helvetica"/>
              </a:defRPr>
            </a:pPr>
            <a:r>
              <a:t>ΟΙ ΙΟΥΔΑΙ</a:t>
            </a:r>
            <a:r>
              <a:rPr b="0"/>
              <a:t>ΟΙ </a:t>
            </a:r>
            <a:r>
              <a:t>ΗΜΕ</a:t>
            </a:r>
            <a:r>
              <a:rPr b="0"/>
              <a:t>IΝ ΟΥΚ ΕΞΕΣΤΙΝ ΑΠΟΚΤΕΙΝΑΙ</a:t>
            </a:r>
            <a:br>
              <a:rPr b="0"/>
            </a:br>
            <a:r>
              <a:t>OYΔΕΝΑ ΙΝΑ Ο Λ</a:t>
            </a:r>
            <a:r>
              <a:rPr b="0"/>
              <a:t>ΟΓΟΣ ΤΟΥ ΙΗΣΟΥ ΠΛΗΡΩΘΗ ΟΝ ΕΙ-</a:t>
            </a:r>
            <a:br>
              <a:rPr b="0"/>
            </a:br>
            <a:r>
              <a:t>ΠΕΝ ΣHΜΑΙΝΩ</a:t>
            </a:r>
            <a:r>
              <a:rPr b="0"/>
              <a:t>Ν ΠΟΙΩ ΘΑΝΑΤΩ ΗΜΕΛΛΕΝ ΑΠΟ-</a:t>
            </a:r>
            <a:br>
              <a:rPr b="0"/>
            </a:br>
            <a:r>
              <a:t>ΘΝHΣΚΕΙΝ ΙΣ</a:t>
            </a:r>
            <a:r>
              <a:rPr b="0"/>
              <a:t>ΗΛΘΕΝ ΟΥΝ ΠΑΛΙΝ ΕΙΣ ΤΟ ΠΡΑΙΤΩ-</a:t>
            </a:r>
            <a:br>
              <a:rPr b="0"/>
            </a:br>
            <a:r>
              <a:t>ΡΙΟΝ Ο Π</a:t>
            </a:r>
            <a:r>
              <a:rPr b="0"/>
              <a:t>IΛΑΤΟΣ ΚΑΙ ΕΦΩΝΗΣΕΝ ΤΟΝ ΙΗΣΟΥΝ</a:t>
            </a:r>
            <a:br>
              <a:rPr b="0"/>
            </a:br>
            <a:r>
              <a:t>ΚΑΙ ΕΙΠ</a:t>
            </a:r>
            <a:r>
              <a:rPr b="0"/>
              <a:t>ΕΝ ΑΥΤΩ ΣΥ ΕΙ O ΒΑΣΙΛΕΥΣ ΤΩΝ ΙΟΥ-</a:t>
            </a:r>
            <a:br>
              <a:rPr b="0"/>
            </a:br>
            <a:r>
              <a:rPr b="0"/>
              <a:t>Δ</a:t>
            </a:r>
            <a:r>
              <a:t>AΙΩ</a:t>
            </a:r>
            <a:r>
              <a:rPr b="0"/>
              <a:t>N</a:t>
            </a:r>
          </a:p>
        </p:txBody>
      </p:sp>
      <p:sp>
        <p:nvSpPr>
          <p:cNvPr id="423" name="Gospel of John 18:31-33 (recto)"/>
          <p:cNvSpPr/>
          <p:nvPr/>
        </p:nvSpPr>
        <p:spPr>
          <a:xfrm>
            <a:off x="5272966" y="1778245"/>
            <a:ext cx="13838067" cy="1196975"/>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ctr">
              <a:lnSpc>
                <a:spcPct val="100000"/>
              </a:lnSpc>
              <a:spcBef>
                <a:spcPts val="0"/>
              </a:spcBef>
              <a:defRPr sz="6800">
                <a:solidFill>
                  <a:srgbClr val="FFFFFF"/>
                </a:solidFill>
                <a:latin typeface="Century Gothic"/>
                <a:ea typeface="Century Gothic"/>
                <a:cs typeface="Century Gothic"/>
                <a:sym typeface="Century Gothic"/>
              </a:defRPr>
            </a:lvl1pPr>
          </a:lstStyle>
          <a:p>
            <a:pPr/>
            <a:r>
              <a:t>Gospel of John 18:31-33 (recto)</a:t>
            </a:r>
          </a:p>
        </p:txBody>
      </p:sp>
      <p:sp>
        <p:nvSpPr>
          <p:cNvPr id="424" name="the Jews, &quot;For us it is not permitted to kill anyone,&quot; so that the word of Jesus might be fulfilled, which he sp- oke signifying what kind of death he was going to die. Entered therefore again into the Praeto- rium Pilate and summoned Jesus and said to h"/>
          <p:cNvSpPr/>
          <p:nvPr/>
        </p:nvSpPr>
        <p:spPr>
          <a:xfrm>
            <a:off x="4237938" y="9201336"/>
            <a:ext cx="15275025" cy="4410075"/>
          </a:xfrm>
          <a:prstGeom prst="rect">
            <a:avLst/>
          </a:prstGeom>
          <a:gradFill>
            <a:gsLst>
              <a:gs pos="0">
                <a:srgbClr val="212121"/>
              </a:gs>
              <a:gs pos="100000">
                <a:srgbClr val="352A18"/>
              </a:gs>
            </a:gsLst>
            <a:lin ang="5400000"/>
          </a:gradFill>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p>
            <a:pPr defTabSz="642937">
              <a:lnSpc>
                <a:spcPct val="100000"/>
              </a:lnSpc>
              <a:spcBef>
                <a:spcPts val="900"/>
              </a:spcBef>
              <a:defRPr b="1" sz="4000">
                <a:solidFill>
                  <a:srgbClr val="FFFB00"/>
                </a:solidFill>
                <a:latin typeface="Helvetica"/>
                <a:ea typeface="Helvetica"/>
                <a:cs typeface="Helvetica"/>
                <a:sym typeface="Helvetica"/>
              </a:defRPr>
            </a:pPr>
            <a:r>
              <a:t>the</a:t>
            </a:r>
            <a:r>
              <a:rPr>
                <a:solidFill>
                  <a:srgbClr val="FFFFFF"/>
                </a:solidFill>
              </a:rPr>
              <a:t> </a:t>
            </a:r>
            <a:r>
              <a:t>Jews, "For us</a:t>
            </a:r>
            <a:r>
              <a:rPr b="0">
                <a:solidFill>
                  <a:srgbClr val="FFFFFF"/>
                </a:solidFill>
              </a:rPr>
              <a:t> it is not permitted to kill</a:t>
            </a:r>
            <a:br>
              <a:rPr b="0">
                <a:solidFill>
                  <a:srgbClr val="FFFFFF"/>
                </a:solidFill>
              </a:rPr>
            </a:br>
            <a:r>
              <a:t>anyone," so that the</a:t>
            </a:r>
            <a:r>
              <a:rPr>
                <a:solidFill>
                  <a:srgbClr val="FFFFFF"/>
                </a:solidFill>
              </a:rPr>
              <a:t> w</a:t>
            </a:r>
            <a:r>
              <a:rPr b="0">
                <a:solidFill>
                  <a:srgbClr val="FFFFFF"/>
                </a:solidFill>
              </a:rPr>
              <a:t>ord of Jesus might be fulfilled, which he sp-</a:t>
            </a:r>
            <a:br>
              <a:rPr b="0">
                <a:solidFill>
                  <a:srgbClr val="FFFFFF"/>
                </a:solidFill>
              </a:rPr>
            </a:br>
            <a:r>
              <a:t>oke signify</a:t>
            </a:r>
            <a:r>
              <a:rPr>
                <a:solidFill>
                  <a:srgbClr val="FFFFFF"/>
                </a:solidFill>
              </a:rPr>
              <a:t>in</a:t>
            </a:r>
            <a:r>
              <a:rPr b="0">
                <a:solidFill>
                  <a:srgbClr val="FFFFFF"/>
                </a:solidFill>
              </a:rPr>
              <a:t>g what kind of death he was going to</a:t>
            </a:r>
            <a:br>
              <a:rPr b="0">
                <a:solidFill>
                  <a:srgbClr val="FFFFFF"/>
                </a:solidFill>
              </a:rPr>
            </a:br>
            <a:r>
              <a:t>die. En</a:t>
            </a:r>
            <a:r>
              <a:rPr b="0">
                <a:solidFill>
                  <a:srgbClr val="FFFFFF"/>
                </a:solidFill>
              </a:rPr>
              <a:t>tered therefore again into the Praeto-</a:t>
            </a:r>
            <a:br>
              <a:rPr b="0">
                <a:solidFill>
                  <a:srgbClr val="FFFFFF"/>
                </a:solidFill>
              </a:rPr>
            </a:br>
            <a:r>
              <a:t>rium P</a:t>
            </a:r>
            <a:r>
              <a:rPr b="0">
                <a:solidFill>
                  <a:srgbClr val="FFFFFF"/>
                </a:solidFill>
              </a:rPr>
              <a:t>ilate and summoned Jesus</a:t>
            </a:r>
            <a:br>
              <a:rPr b="0">
                <a:solidFill>
                  <a:srgbClr val="FFFFFF"/>
                </a:solidFill>
              </a:rPr>
            </a:br>
            <a:r>
              <a:t>and sai</a:t>
            </a:r>
            <a:r>
              <a:rPr b="0">
                <a:solidFill>
                  <a:srgbClr val="FFFFFF"/>
                </a:solidFill>
              </a:rPr>
              <a:t>d to him, "Thou art king of the</a:t>
            </a:r>
            <a:br>
              <a:rPr b="0">
                <a:solidFill>
                  <a:srgbClr val="FFFFFF"/>
                </a:solidFill>
              </a:rPr>
            </a:br>
            <a:r>
              <a:t>Jews?</a:t>
            </a:r>
            <a:r>
              <a:rPr>
                <a:solidFill>
                  <a:srgbClr val="FFFFFF"/>
                </a:solidFill>
              </a:rPr>
              <a:t>"</a:t>
            </a:r>
          </a:p>
        </p:txBody>
      </p:sp>
      <p:pic>
        <p:nvPicPr>
          <p:cNvPr id="425"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22"/>
                                        </p:tgtEl>
                                        <p:attrNameLst>
                                          <p:attrName>style.visibility</p:attrName>
                                        </p:attrNameLst>
                                      </p:cBhvr>
                                      <p:to>
                                        <p:strVal val="visible"/>
                                      </p:to>
                                    </p:set>
                                    <p:animEffect filter="fade" transition="in">
                                      <p:cBhvr>
                                        <p:cTn id="7" dur="1500"/>
                                        <p:tgtEl>
                                          <p:spTgt spid="4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2" grpId="1"/>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7" name="Image" descr="Image"/>
          <p:cNvPicPr>
            <a:picLocks noChangeAspect="1"/>
          </p:cNvPicPr>
          <p:nvPr/>
        </p:nvPicPr>
        <p:blipFill>
          <a:blip r:embed="rId2">
            <a:extLst/>
          </a:blip>
          <a:stretch>
            <a:fillRect/>
          </a:stretch>
        </p:blipFill>
        <p:spPr>
          <a:xfrm>
            <a:off x="482690" y="188153"/>
            <a:ext cx="13933958" cy="13339695"/>
          </a:xfrm>
          <a:prstGeom prst="rect">
            <a:avLst/>
          </a:prstGeom>
          <a:ln w="12700">
            <a:miter lim="400000"/>
          </a:ln>
        </p:spPr>
      </p:pic>
      <p:sp>
        <p:nvSpPr>
          <p:cNvPr id="428" name="Rounded Rectangle"/>
          <p:cNvSpPr/>
          <p:nvPr/>
        </p:nvSpPr>
        <p:spPr>
          <a:xfrm>
            <a:off x="11740333" y="2458772"/>
            <a:ext cx="13083141" cy="7465703"/>
          </a:xfrm>
          <a:prstGeom prst="roundRect">
            <a:avLst>
              <a:gd name="adj" fmla="val 13342"/>
            </a:avLst>
          </a:prstGeom>
          <a:solidFill>
            <a:srgbClr val="FFFFFF"/>
          </a:soli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sp>
        <p:nvSpPr>
          <p:cNvPr id="429" name="http://en.wikipedia.org/wiki/Rylands_Library_Papyrus_P52"/>
          <p:cNvSpPr txBox="1"/>
          <p:nvPr/>
        </p:nvSpPr>
        <p:spPr>
          <a:xfrm>
            <a:off x="2119653" y="11108888"/>
            <a:ext cx="10188600" cy="594971"/>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lvl1pPr algn="ctr" defTabSz="821530">
              <a:lnSpc>
                <a:spcPct val="100000"/>
              </a:lnSpc>
              <a:spcBef>
                <a:spcPts val="0"/>
              </a:spcBef>
              <a:defRPr sz="3300">
                <a:solidFill>
                  <a:srgbClr val="FFFFFF"/>
                </a:solidFill>
                <a:effectLst>
                  <a:outerShdw sx="100000" sy="100000" kx="0" ky="0" algn="b" rotWithShape="0" blurRad="50800" dist="63500" dir="18900000">
                    <a:srgbClr val="000000"/>
                  </a:outerShdw>
                </a:effectLst>
                <a:latin typeface="Times New Roman"/>
                <a:ea typeface="Times New Roman"/>
                <a:cs typeface="Times New Roman"/>
                <a:sym typeface="Times New Roman"/>
              </a:defRPr>
            </a:lvl1pPr>
          </a:lstStyle>
          <a:p>
            <a:pPr/>
            <a:r>
              <a:t>http://en.wikipedia.org/wiki/Rylands_Library_Papyrus_P52</a:t>
            </a:r>
          </a:p>
        </p:txBody>
      </p:sp>
      <p:sp>
        <p:nvSpPr>
          <p:cNvPr id="430" name="Gospel of John 18:37-38 (verso)"/>
          <p:cNvSpPr/>
          <p:nvPr/>
        </p:nvSpPr>
        <p:spPr>
          <a:xfrm>
            <a:off x="3564519" y="1784304"/>
            <a:ext cx="17254962" cy="1196975"/>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lvl1pPr algn="ctr">
              <a:lnSpc>
                <a:spcPct val="100000"/>
              </a:lnSpc>
              <a:spcBef>
                <a:spcPts val="0"/>
              </a:spcBef>
              <a:defRPr sz="6800">
                <a:solidFill>
                  <a:srgbClr val="FFFFFF"/>
                </a:solidFill>
                <a:latin typeface="Century Gothic"/>
                <a:ea typeface="Century Gothic"/>
                <a:cs typeface="Century Gothic"/>
                <a:sym typeface="Century Gothic"/>
              </a:defRPr>
            </a:lvl1pPr>
          </a:lstStyle>
          <a:p>
            <a:pPr/>
            <a:r>
              <a:t>Gospel of John 18:37-38 (verso)</a:t>
            </a:r>
          </a:p>
        </p:txBody>
      </p:sp>
      <p:pic>
        <p:nvPicPr>
          <p:cNvPr id="431" name="Image" descr="Image"/>
          <p:cNvPicPr>
            <a:picLocks noChangeAspect="1"/>
          </p:cNvPicPr>
          <p:nvPr/>
        </p:nvPicPr>
        <p:blipFill>
          <a:blip r:embed="rId3">
            <a:extLst/>
          </a:blip>
          <a:srcRect l="9346" t="8474" r="8676" b="11624"/>
          <a:stretch>
            <a:fillRect/>
          </a:stretch>
        </p:blipFill>
        <p:spPr>
          <a:xfrm>
            <a:off x="20164578" y="2940830"/>
            <a:ext cx="3770287" cy="5787440"/>
          </a:xfrm>
          <a:custGeom>
            <a:avLst/>
            <a:gdLst/>
            <a:ahLst/>
            <a:cxnLst>
              <a:cxn ang="0">
                <a:pos x="wd2" y="hd2"/>
              </a:cxn>
              <a:cxn ang="5400000">
                <a:pos x="wd2" y="hd2"/>
              </a:cxn>
              <a:cxn ang="10800000">
                <a:pos x="wd2" y="hd2"/>
              </a:cxn>
              <a:cxn ang="16200000">
                <a:pos x="wd2" y="hd2"/>
              </a:cxn>
            </a:cxnLst>
            <a:rect l="0" t="0" r="r" b="b"/>
            <a:pathLst>
              <a:path w="21570" h="21597" fill="norm" stroke="1" extrusionOk="0">
                <a:moveTo>
                  <a:pt x="21169" y="339"/>
                </a:moveTo>
                <a:cubicBezTo>
                  <a:pt x="21495" y="591"/>
                  <a:pt x="21577" y="665"/>
                  <a:pt x="21569" y="1423"/>
                </a:cubicBezTo>
                <a:cubicBezTo>
                  <a:pt x="21566" y="1676"/>
                  <a:pt x="21552" y="2004"/>
                  <a:pt x="21535" y="2441"/>
                </a:cubicBezTo>
                <a:cubicBezTo>
                  <a:pt x="21470" y="4066"/>
                  <a:pt x="21436" y="4226"/>
                  <a:pt x="21081" y="4471"/>
                </a:cubicBezTo>
                <a:cubicBezTo>
                  <a:pt x="20763" y="4691"/>
                  <a:pt x="20695" y="4872"/>
                  <a:pt x="20695" y="5500"/>
                </a:cubicBezTo>
                <a:cubicBezTo>
                  <a:pt x="20695" y="5983"/>
                  <a:pt x="20623" y="6263"/>
                  <a:pt x="20499" y="6263"/>
                </a:cubicBezTo>
                <a:cubicBezTo>
                  <a:pt x="20392" y="6263"/>
                  <a:pt x="19922" y="6425"/>
                  <a:pt x="19453" y="6623"/>
                </a:cubicBezTo>
                <a:lnTo>
                  <a:pt x="18599" y="6981"/>
                </a:lnTo>
                <a:lnTo>
                  <a:pt x="18624" y="7963"/>
                </a:lnTo>
                <a:cubicBezTo>
                  <a:pt x="18643" y="8724"/>
                  <a:pt x="18716" y="8987"/>
                  <a:pt x="18949" y="9135"/>
                </a:cubicBezTo>
                <a:cubicBezTo>
                  <a:pt x="19201" y="9295"/>
                  <a:pt x="19217" y="9389"/>
                  <a:pt x="19055" y="9724"/>
                </a:cubicBezTo>
                <a:cubicBezTo>
                  <a:pt x="18950" y="9944"/>
                  <a:pt x="18782" y="10114"/>
                  <a:pt x="18683" y="10103"/>
                </a:cubicBezTo>
                <a:cubicBezTo>
                  <a:pt x="18389" y="10071"/>
                  <a:pt x="18372" y="11365"/>
                  <a:pt x="18658" y="11947"/>
                </a:cubicBezTo>
                <a:cubicBezTo>
                  <a:pt x="18865" y="12367"/>
                  <a:pt x="18890" y="12732"/>
                  <a:pt x="18778" y="13677"/>
                </a:cubicBezTo>
                <a:cubicBezTo>
                  <a:pt x="18697" y="14369"/>
                  <a:pt x="18703" y="14958"/>
                  <a:pt x="18794" y="15074"/>
                </a:cubicBezTo>
                <a:cubicBezTo>
                  <a:pt x="18961" y="15284"/>
                  <a:pt x="18903" y="15309"/>
                  <a:pt x="18313" y="15280"/>
                </a:cubicBezTo>
                <a:cubicBezTo>
                  <a:pt x="17743" y="15251"/>
                  <a:pt x="17454" y="15557"/>
                  <a:pt x="17643" y="15990"/>
                </a:cubicBezTo>
                <a:cubicBezTo>
                  <a:pt x="17830" y="16419"/>
                  <a:pt x="17847" y="17847"/>
                  <a:pt x="17666" y="17965"/>
                </a:cubicBezTo>
                <a:cubicBezTo>
                  <a:pt x="17598" y="18009"/>
                  <a:pt x="17286" y="18039"/>
                  <a:pt x="16971" y="18031"/>
                </a:cubicBezTo>
                <a:cubicBezTo>
                  <a:pt x="16656" y="18024"/>
                  <a:pt x="16141" y="18096"/>
                  <a:pt x="15827" y="18191"/>
                </a:cubicBezTo>
                <a:cubicBezTo>
                  <a:pt x="15324" y="18343"/>
                  <a:pt x="15279" y="18392"/>
                  <a:pt x="15450" y="18600"/>
                </a:cubicBezTo>
                <a:cubicBezTo>
                  <a:pt x="15686" y="18886"/>
                  <a:pt x="15290" y="21436"/>
                  <a:pt x="15000" y="21495"/>
                </a:cubicBezTo>
                <a:cubicBezTo>
                  <a:pt x="14900" y="21516"/>
                  <a:pt x="14331" y="21555"/>
                  <a:pt x="13733" y="21583"/>
                </a:cubicBezTo>
                <a:cubicBezTo>
                  <a:pt x="13530" y="21592"/>
                  <a:pt x="13359" y="21597"/>
                  <a:pt x="13216" y="21597"/>
                </a:cubicBezTo>
                <a:cubicBezTo>
                  <a:pt x="12786" y="21600"/>
                  <a:pt x="12607" y="21563"/>
                  <a:pt x="12555" y="21475"/>
                </a:cubicBezTo>
                <a:cubicBezTo>
                  <a:pt x="12504" y="21388"/>
                  <a:pt x="12266" y="21318"/>
                  <a:pt x="12026" y="21318"/>
                </a:cubicBezTo>
                <a:cubicBezTo>
                  <a:pt x="11672" y="21318"/>
                  <a:pt x="11557" y="21239"/>
                  <a:pt x="11408" y="20891"/>
                </a:cubicBezTo>
                <a:cubicBezTo>
                  <a:pt x="11308" y="20656"/>
                  <a:pt x="11225" y="20295"/>
                  <a:pt x="11224" y="20091"/>
                </a:cubicBezTo>
                <a:cubicBezTo>
                  <a:pt x="11224" y="19873"/>
                  <a:pt x="11079" y="19627"/>
                  <a:pt x="10872" y="19493"/>
                </a:cubicBezTo>
                <a:cubicBezTo>
                  <a:pt x="10502" y="19252"/>
                  <a:pt x="10372" y="19229"/>
                  <a:pt x="9601" y="19262"/>
                </a:cubicBezTo>
                <a:cubicBezTo>
                  <a:pt x="9247" y="19277"/>
                  <a:pt x="9117" y="19229"/>
                  <a:pt x="9117" y="19083"/>
                </a:cubicBezTo>
                <a:cubicBezTo>
                  <a:pt x="9117" y="18973"/>
                  <a:pt x="8991" y="18793"/>
                  <a:pt x="8836" y="18681"/>
                </a:cubicBezTo>
                <a:cubicBezTo>
                  <a:pt x="8583" y="18499"/>
                  <a:pt x="8512" y="18496"/>
                  <a:pt x="8159" y="18646"/>
                </a:cubicBezTo>
                <a:cubicBezTo>
                  <a:pt x="7774" y="18810"/>
                  <a:pt x="7769" y="18805"/>
                  <a:pt x="7825" y="18384"/>
                </a:cubicBezTo>
                <a:cubicBezTo>
                  <a:pt x="7961" y="17380"/>
                  <a:pt x="7988" y="14230"/>
                  <a:pt x="7862" y="14179"/>
                </a:cubicBezTo>
                <a:cubicBezTo>
                  <a:pt x="7786" y="14149"/>
                  <a:pt x="7524" y="14209"/>
                  <a:pt x="7278" y="14314"/>
                </a:cubicBezTo>
                <a:cubicBezTo>
                  <a:pt x="6887" y="14481"/>
                  <a:pt x="6731" y="14485"/>
                  <a:pt x="6002" y="14355"/>
                </a:cubicBezTo>
                <a:cubicBezTo>
                  <a:pt x="5546" y="14274"/>
                  <a:pt x="4984" y="14115"/>
                  <a:pt x="4753" y="14000"/>
                </a:cubicBezTo>
                <a:cubicBezTo>
                  <a:pt x="4256" y="13752"/>
                  <a:pt x="3578" y="13727"/>
                  <a:pt x="3382" y="13951"/>
                </a:cubicBezTo>
                <a:cubicBezTo>
                  <a:pt x="3305" y="14039"/>
                  <a:pt x="2966" y="14129"/>
                  <a:pt x="2628" y="14151"/>
                </a:cubicBezTo>
                <a:lnTo>
                  <a:pt x="2015" y="14189"/>
                </a:lnTo>
                <a:lnTo>
                  <a:pt x="1977" y="13624"/>
                </a:lnTo>
                <a:cubicBezTo>
                  <a:pt x="1951" y="13241"/>
                  <a:pt x="2029" y="12993"/>
                  <a:pt x="2215" y="12860"/>
                </a:cubicBezTo>
                <a:cubicBezTo>
                  <a:pt x="2572" y="12603"/>
                  <a:pt x="2440" y="11818"/>
                  <a:pt x="1940" y="11239"/>
                </a:cubicBezTo>
                <a:cubicBezTo>
                  <a:pt x="1740" y="11008"/>
                  <a:pt x="1575" y="10614"/>
                  <a:pt x="1575" y="10363"/>
                </a:cubicBezTo>
                <a:cubicBezTo>
                  <a:pt x="1575" y="10028"/>
                  <a:pt x="1493" y="9888"/>
                  <a:pt x="1268" y="9841"/>
                </a:cubicBezTo>
                <a:cubicBezTo>
                  <a:pt x="973" y="9780"/>
                  <a:pt x="157" y="9553"/>
                  <a:pt x="15" y="9492"/>
                </a:cubicBezTo>
                <a:cubicBezTo>
                  <a:pt x="-23" y="9476"/>
                  <a:pt x="46" y="9385"/>
                  <a:pt x="167" y="9290"/>
                </a:cubicBezTo>
                <a:cubicBezTo>
                  <a:pt x="289" y="9194"/>
                  <a:pt x="331" y="9027"/>
                  <a:pt x="262" y="8916"/>
                </a:cubicBezTo>
                <a:cubicBezTo>
                  <a:pt x="83" y="8624"/>
                  <a:pt x="-11" y="7492"/>
                  <a:pt x="1" y="5923"/>
                </a:cubicBezTo>
                <a:cubicBezTo>
                  <a:pt x="5" y="5399"/>
                  <a:pt x="21" y="4828"/>
                  <a:pt x="49" y="4222"/>
                </a:cubicBezTo>
                <a:cubicBezTo>
                  <a:pt x="101" y="3097"/>
                  <a:pt x="28" y="3136"/>
                  <a:pt x="2333" y="3011"/>
                </a:cubicBezTo>
                <a:cubicBezTo>
                  <a:pt x="3174" y="2965"/>
                  <a:pt x="3903" y="2884"/>
                  <a:pt x="3954" y="2830"/>
                </a:cubicBezTo>
                <a:cubicBezTo>
                  <a:pt x="4078" y="2700"/>
                  <a:pt x="5640" y="2836"/>
                  <a:pt x="5905" y="2999"/>
                </a:cubicBezTo>
                <a:cubicBezTo>
                  <a:pt x="6206" y="3185"/>
                  <a:pt x="6650" y="4088"/>
                  <a:pt x="6474" y="4159"/>
                </a:cubicBezTo>
                <a:cubicBezTo>
                  <a:pt x="6393" y="4192"/>
                  <a:pt x="6396" y="4341"/>
                  <a:pt x="6484" y="4490"/>
                </a:cubicBezTo>
                <a:cubicBezTo>
                  <a:pt x="6684" y="4833"/>
                  <a:pt x="6386" y="5579"/>
                  <a:pt x="6050" y="5579"/>
                </a:cubicBezTo>
                <a:cubicBezTo>
                  <a:pt x="5662" y="5579"/>
                  <a:pt x="5602" y="5743"/>
                  <a:pt x="5771" y="6331"/>
                </a:cubicBezTo>
                <a:cubicBezTo>
                  <a:pt x="5893" y="6758"/>
                  <a:pt x="5874" y="6907"/>
                  <a:pt x="5687" y="6999"/>
                </a:cubicBezTo>
                <a:cubicBezTo>
                  <a:pt x="5484" y="7099"/>
                  <a:pt x="5495" y="7161"/>
                  <a:pt x="5752" y="7380"/>
                </a:cubicBezTo>
                <a:lnTo>
                  <a:pt x="6061" y="7640"/>
                </a:lnTo>
                <a:lnTo>
                  <a:pt x="6849" y="7414"/>
                </a:lnTo>
                <a:cubicBezTo>
                  <a:pt x="7525" y="7220"/>
                  <a:pt x="7646" y="7134"/>
                  <a:pt x="7682" y="6823"/>
                </a:cubicBezTo>
                <a:cubicBezTo>
                  <a:pt x="7706" y="6623"/>
                  <a:pt x="7780" y="6403"/>
                  <a:pt x="7848" y="6333"/>
                </a:cubicBezTo>
                <a:cubicBezTo>
                  <a:pt x="7916" y="6263"/>
                  <a:pt x="7979" y="6180"/>
                  <a:pt x="7989" y="6149"/>
                </a:cubicBezTo>
                <a:cubicBezTo>
                  <a:pt x="8075" y="5866"/>
                  <a:pt x="8446" y="5482"/>
                  <a:pt x="8691" y="5420"/>
                </a:cubicBezTo>
                <a:cubicBezTo>
                  <a:pt x="9289" y="5271"/>
                  <a:pt x="8679" y="2958"/>
                  <a:pt x="7823" y="2130"/>
                </a:cubicBezTo>
                <a:cubicBezTo>
                  <a:pt x="7588" y="1902"/>
                  <a:pt x="7530" y="1709"/>
                  <a:pt x="7612" y="1425"/>
                </a:cubicBezTo>
                <a:cubicBezTo>
                  <a:pt x="7705" y="1103"/>
                  <a:pt x="7865" y="989"/>
                  <a:pt x="8513" y="785"/>
                </a:cubicBezTo>
                <a:cubicBezTo>
                  <a:pt x="9029" y="623"/>
                  <a:pt x="9456" y="562"/>
                  <a:pt x="9749" y="610"/>
                </a:cubicBezTo>
                <a:cubicBezTo>
                  <a:pt x="10185" y="681"/>
                  <a:pt x="12803" y="506"/>
                  <a:pt x="13327" y="370"/>
                </a:cubicBezTo>
                <a:cubicBezTo>
                  <a:pt x="13854" y="234"/>
                  <a:pt x="15343" y="264"/>
                  <a:pt x="15829" y="422"/>
                </a:cubicBezTo>
                <a:cubicBezTo>
                  <a:pt x="16153" y="527"/>
                  <a:pt x="16586" y="560"/>
                  <a:pt x="17064" y="515"/>
                </a:cubicBezTo>
                <a:cubicBezTo>
                  <a:pt x="18854" y="349"/>
                  <a:pt x="19104" y="340"/>
                  <a:pt x="19205" y="447"/>
                </a:cubicBezTo>
                <a:cubicBezTo>
                  <a:pt x="19385" y="637"/>
                  <a:pt x="19776" y="575"/>
                  <a:pt x="20266" y="280"/>
                </a:cubicBezTo>
                <a:lnTo>
                  <a:pt x="20731" y="0"/>
                </a:lnTo>
                <a:close/>
              </a:path>
            </a:pathLst>
          </a:custGeom>
          <a:ln w="12700">
            <a:miter lim="400000"/>
          </a:ln>
          <a:effectLst>
            <a:outerShdw sx="100000" sy="100000" kx="0" ky="0" algn="b" rotWithShape="0" blurRad="203200" dist="177800" dir="1980000">
              <a:srgbClr val="000000"/>
            </a:outerShdw>
          </a:effectLst>
        </p:spPr>
      </p:pic>
      <p:sp>
        <p:nvSpPr>
          <p:cNvPr id="432" name="ΒΑΣΙΛΕΥΣ ΕΙΜΙ ΕΓΩ ΕΙΣ TOΥΤΟ ΓΕΓΕΝΝΗΜΑΙ ΚΑΙ (ΕΙΣ ΤΟΥΤΟ) ΕΛΗΛΥΘΑ ΕΙΣ ΤΟΝ ΚΟΣΜΟΝ ΙΝΑ ΜΑΡΤY- ΡΗΣΩ ΤΗ ΑΛΗΘΕΙΑ ΠΑΣ Ο ΩΝ EΚ ΤΗΣ ΑΛΗΘΕI- ΑΣ ΑΚΟΥΕΙ ΜΟΥ ΤΗΣ ΦΩΝΗΣ ΛΕΓΕΙ ΑΥΤΩ Ο ΠΙΛΑΤΟΣ ΤΙ ΕΣΤΙΝ ΑΛΗΘΕΙΑ ΚAΙ ΤΟΥΤO ΕΙΠΩΝ ΠΑΛΙΝ ΕΞΗΛΘΕΝ ΠΡΟΣ ΤΟΥΣ ΙΟΥ- ΔΑΙΟΥΣ ΚΑΙ ΛΕΓΕΙ Α"/>
          <p:cNvSpPr txBox="1"/>
          <p:nvPr/>
        </p:nvSpPr>
        <p:spPr>
          <a:xfrm>
            <a:off x="13181198" y="4839619"/>
            <a:ext cx="10157867" cy="4201795"/>
          </a:xfrm>
          <a:prstGeom prst="rect">
            <a:avLst/>
          </a:prstGeom>
          <a:ln w="12700">
            <a:miter lim="400000"/>
          </a:ln>
          <a:extLst>
            <a:ext uri="{C572A759-6A51-4108-AA02-DFA0A04FC94B}">
              <ma14:wrappingTextBoxFlag xmlns:ma14="http://schemas.microsoft.com/office/mac/drawingml/2011/main" val="1"/>
            </a:ext>
          </a:extLst>
        </p:spPr>
        <p:txBody>
          <a:bodyPr wrap="none" lIns="71436" tIns="71436" rIns="71436" bIns="71436" anchor="ctr">
            <a:spAutoFit/>
          </a:bodyPr>
          <a:lstStyle/>
          <a:p>
            <a:pPr algn="r" defTabSz="642937">
              <a:spcBef>
                <a:spcPts val="900"/>
              </a:spcBef>
              <a:defRPr sz="2800">
                <a:solidFill>
                  <a:srgbClr val="252525"/>
                </a:solidFill>
                <a:latin typeface="Helvetica"/>
                <a:ea typeface="Helvetica"/>
                <a:cs typeface="Helvetica"/>
                <a:sym typeface="Helvetica"/>
              </a:defRPr>
            </a:pPr>
            <a:r>
              <a:t>ΒΑΣΙΛΕΥΣ ΕΙΜΙ ΕΓΩ ΕΙΣ TO</a:t>
            </a:r>
            <a:r>
              <a:rPr b="1"/>
              <a:t>ΥΤΟ Γ</a:t>
            </a:r>
            <a:r>
              <a:t>Ε</a:t>
            </a:r>
            <a:r>
              <a:rPr b="1"/>
              <a:t>ΓΕΝΝΗΜΑΙ</a:t>
            </a:r>
            <a:br>
              <a:rPr b="1"/>
            </a:br>
            <a:r>
              <a:t>ΚΑΙ (ΕΙΣ ΤΟΥΤΟ) ΕΛΗΛΥΘΑ ΕΙΣ ΤΟΝ ΚΟ</a:t>
            </a:r>
            <a:r>
              <a:rPr b="1"/>
              <a:t>ΣΜΟΝ ΙΝΑ ΜΑΡΤY-</a:t>
            </a:r>
            <a:br>
              <a:rPr b="1"/>
            </a:br>
            <a:r>
              <a:t>ΡΗΣΩ ΤΗ ΑΛΗΘΕΙΑ ΠΑΣ Ο ΩΝ </a:t>
            </a:r>
            <a:r>
              <a:rPr b="1"/>
              <a:t>EΚ ΤΗΣ ΑΛΗΘΕ</a:t>
            </a:r>
            <a:r>
              <a:t>I-</a:t>
            </a:r>
            <a:br/>
            <a:r>
              <a:t>ΑΣ ΑΚΟΥΕΙ ΜΟΥ ΤΗΣ ΦΩΝΗΣ </a:t>
            </a:r>
            <a:r>
              <a:rPr b="1"/>
              <a:t>ΛΕΓΕΙ ΑΥΤΩ</a:t>
            </a:r>
            <a:br>
              <a:rPr b="1"/>
            </a:br>
            <a:r>
              <a:t>Ο ΠΙΛΑΤΟΣ ΤΙ ΕΣΤΙΝ ΑΛΗΘΕΙΑ Κ</a:t>
            </a:r>
            <a:r>
              <a:rPr b="1"/>
              <a:t>AΙ ΤΟΥΤO</a:t>
            </a:r>
            <a:br>
              <a:rPr b="1"/>
            </a:br>
            <a:r>
              <a:t>ΕΙΠΩΝ ΠΑΛΙΝ ΕΞΗΛΘΕΝ ΠΡΟΣ </a:t>
            </a:r>
            <a:r>
              <a:rPr b="1"/>
              <a:t>ΤΟΥΣ Ι</a:t>
            </a:r>
            <a:r>
              <a:t>ΟΥ-</a:t>
            </a:r>
            <a:br/>
            <a:r>
              <a:t>ΔΑΙΟΥΣ ΚΑΙ ΛΕΓΕΙ ΑΥΤΟΙΣ ΕΓΩ ΟΥΔ</a:t>
            </a:r>
            <a:r>
              <a:rPr b="1"/>
              <a:t>EΜΙ</a:t>
            </a:r>
            <a:r>
              <a:t>ΑΝ</a:t>
            </a:r>
            <a:br/>
            <a:r>
              <a:t>ΕΥΡΙΣΚΩ ΕΝ ΑΥΤΩ ΑΙΤΙΑΝ</a:t>
            </a:r>
          </a:p>
        </p:txBody>
      </p:sp>
      <p:sp>
        <p:nvSpPr>
          <p:cNvPr id="433" name="a King I am. For this I have been born and (for this) I have come into the world so that I would test- ify to the truth. Everyone who is of the truth hears of me my voice.&quot; Said to him Pilate, &quot;What is truth?&quot; and this having said, again he went out unto"/>
          <p:cNvSpPr/>
          <p:nvPr/>
        </p:nvSpPr>
        <p:spPr>
          <a:xfrm>
            <a:off x="4218423" y="8716969"/>
            <a:ext cx="14474812" cy="4511675"/>
          </a:xfrm>
          <a:prstGeom prst="rect">
            <a:avLst/>
          </a:prstGeom>
          <a:gradFill>
            <a:gsLst>
              <a:gs pos="0">
                <a:srgbClr val="806041"/>
              </a:gs>
              <a:gs pos="100000">
                <a:srgbClr val="352A18"/>
              </a:gs>
            </a:gsLst>
            <a:lin ang="5400000"/>
          </a:gradFill>
          <a:ln w="12700">
            <a:miter lim="400000"/>
          </a:ln>
          <a:extLst>
            <a:ext uri="{C572A759-6A51-4108-AA02-DFA0A04FC94B}">
              <ma14:wrappingTextBoxFlag xmlns:ma14="http://schemas.microsoft.com/office/mac/drawingml/2011/main" val="1"/>
            </a:ext>
          </a:extLst>
        </p:spPr>
        <p:txBody>
          <a:bodyPr lIns="71436" tIns="71436" rIns="71436" bIns="71436" anchor="ctr">
            <a:spAutoFit/>
          </a:bodyPr>
          <a:lstStyle/>
          <a:p>
            <a:pPr algn="r" defTabSz="642937">
              <a:lnSpc>
                <a:spcPct val="100000"/>
              </a:lnSpc>
              <a:spcBef>
                <a:spcPts val="900"/>
              </a:spcBef>
              <a:defRPr sz="3600">
                <a:solidFill>
                  <a:srgbClr val="FFFFFF"/>
                </a:solidFill>
                <a:latin typeface="Helvetica"/>
                <a:ea typeface="Helvetica"/>
                <a:cs typeface="Helvetica"/>
                <a:sym typeface="Helvetica"/>
              </a:defRPr>
            </a:pPr>
            <a:r>
              <a:t>a King I am. For </a:t>
            </a:r>
            <a:r>
              <a:rPr b="1">
                <a:solidFill>
                  <a:srgbClr val="FFFB00"/>
                </a:solidFill>
              </a:rPr>
              <a:t>this I have been born</a:t>
            </a:r>
            <a:br>
              <a:rPr b="1">
                <a:solidFill>
                  <a:srgbClr val="FFFB00"/>
                </a:solidFill>
              </a:rPr>
            </a:br>
            <a:r>
              <a:t>and (for this) I have come into the </a:t>
            </a:r>
            <a:r>
              <a:rPr b="1">
                <a:solidFill>
                  <a:srgbClr val="FFFB00"/>
                </a:solidFill>
              </a:rPr>
              <a:t>world so that I would test</a:t>
            </a:r>
            <a:r>
              <a:rPr b="1"/>
              <a:t>-</a:t>
            </a:r>
            <a:br>
              <a:rPr b="1"/>
            </a:br>
            <a:r>
              <a:t>ify to the truth. Everyone who is </a:t>
            </a:r>
            <a:r>
              <a:rPr b="1">
                <a:solidFill>
                  <a:srgbClr val="FFFB00"/>
                </a:solidFill>
              </a:rPr>
              <a:t>of the truth</a:t>
            </a:r>
            <a:br>
              <a:rPr b="1">
                <a:solidFill>
                  <a:srgbClr val="FFFB00"/>
                </a:solidFill>
              </a:rPr>
            </a:br>
            <a:r>
              <a:t>hears of me my voice." </a:t>
            </a:r>
            <a:r>
              <a:rPr b="1">
                <a:solidFill>
                  <a:srgbClr val="FFFB00"/>
                </a:solidFill>
              </a:rPr>
              <a:t>Said to him</a:t>
            </a:r>
            <a:br>
              <a:rPr b="1">
                <a:solidFill>
                  <a:srgbClr val="FFFB00"/>
                </a:solidFill>
              </a:rPr>
            </a:br>
            <a:r>
              <a:t>Pilate, "What is truth?" </a:t>
            </a:r>
            <a:r>
              <a:rPr b="1">
                <a:solidFill>
                  <a:srgbClr val="FFFB00"/>
                </a:solidFill>
              </a:rPr>
              <a:t>and this</a:t>
            </a:r>
            <a:br>
              <a:rPr b="1">
                <a:solidFill>
                  <a:srgbClr val="FFFB00"/>
                </a:solidFill>
              </a:rPr>
            </a:br>
            <a:r>
              <a:t>having said, again he went out unto </a:t>
            </a:r>
            <a:r>
              <a:rPr b="1">
                <a:solidFill>
                  <a:srgbClr val="FFFB00"/>
                </a:solidFill>
              </a:rPr>
              <a:t>the Jews</a:t>
            </a:r>
            <a:br>
              <a:rPr b="1">
                <a:solidFill>
                  <a:srgbClr val="FFFB00"/>
                </a:solidFill>
              </a:rPr>
            </a:br>
            <a:r>
              <a:t>and said to them, "I find </a:t>
            </a:r>
            <a:r>
              <a:rPr b="1">
                <a:solidFill>
                  <a:srgbClr val="FFFB00"/>
                </a:solidFill>
              </a:rPr>
              <a:t>not one</a:t>
            </a:r>
            <a:br>
              <a:rPr b="1">
                <a:solidFill>
                  <a:srgbClr val="FFFB00"/>
                </a:solidFill>
              </a:rPr>
            </a:br>
            <a:r>
              <a:t>fault i</a:t>
            </a:r>
            <a:r>
              <a:rPr b="1">
                <a:solidFill>
                  <a:srgbClr val="FFFB00"/>
                </a:solidFill>
              </a:rPr>
              <a:t>n h</a:t>
            </a:r>
            <a:r>
              <a:t>im."</a:t>
            </a:r>
          </a:p>
        </p:txBody>
      </p:sp>
      <p:pic>
        <p:nvPicPr>
          <p:cNvPr id="434"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32"/>
                                        </p:tgtEl>
                                        <p:attrNameLst>
                                          <p:attrName>style.visibility</p:attrName>
                                        </p:attrNameLst>
                                      </p:cBhvr>
                                      <p:to>
                                        <p:strVal val="visible"/>
                                      </p:to>
                                    </p:set>
                                    <p:animEffect filter="fade" transition="in">
                                      <p:cBhvr>
                                        <p:cTn id="7" dur="1500"/>
                                        <p:tgtEl>
                                          <p:spTgt spid="4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32"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38" name="Image"/>
          <p:cNvGrpSpPr/>
          <p:nvPr/>
        </p:nvGrpSpPr>
        <p:grpSpPr>
          <a:xfrm>
            <a:off x="218511" y="1852628"/>
            <a:ext cx="8368049" cy="11770797"/>
            <a:chOff x="0" y="-1"/>
            <a:chExt cx="8368048" cy="11770795"/>
          </a:xfrm>
        </p:grpSpPr>
        <p:pic>
          <p:nvPicPr>
            <p:cNvPr id="436" name="Image" descr="Image"/>
            <p:cNvPicPr>
              <a:picLocks noChangeAspect="1"/>
            </p:cNvPicPr>
            <p:nvPr/>
          </p:nvPicPr>
          <p:blipFill>
            <a:blip r:embed="rId2">
              <a:extLst/>
            </a:blip>
            <a:srcRect l="12500" t="0" r="34307" b="0"/>
            <a:stretch>
              <a:fillRect/>
            </a:stretch>
          </p:blipFill>
          <p:spPr>
            <a:xfrm>
              <a:off x="127000" y="76200"/>
              <a:ext cx="8114049" cy="11440595"/>
            </a:xfrm>
            <a:prstGeom prst="rect">
              <a:avLst/>
            </a:prstGeom>
            <a:ln w="12700" cap="flat">
              <a:noFill/>
              <a:miter lim="400000"/>
            </a:ln>
            <a:effectLst/>
          </p:spPr>
        </p:pic>
        <p:pic>
          <p:nvPicPr>
            <p:cNvPr id="437" name="Image" descr="Image"/>
            <p:cNvPicPr>
              <a:picLocks noChangeAspect="1"/>
            </p:cNvPicPr>
            <p:nvPr/>
          </p:nvPicPr>
          <p:blipFill>
            <a:blip r:embed="rId3">
              <a:extLst/>
            </a:blip>
            <a:stretch>
              <a:fillRect/>
            </a:stretch>
          </p:blipFill>
          <p:spPr>
            <a:xfrm>
              <a:off x="0" y="-2"/>
              <a:ext cx="8368049" cy="11770797"/>
            </a:xfrm>
            <a:prstGeom prst="rect">
              <a:avLst/>
            </a:prstGeom>
            <a:ln w="12700" cap="flat">
              <a:noFill/>
              <a:miter lim="400000"/>
            </a:ln>
            <a:effectLst/>
          </p:spPr>
        </p:pic>
      </p:grpSp>
      <p:sp>
        <p:nvSpPr>
          <p:cNvPr id="439" name="Church &quot;Fathers&quot; – ca. 36,000 citations –…"/>
          <p:cNvSpPr txBox="1"/>
          <p:nvPr/>
        </p:nvSpPr>
        <p:spPr>
          <a:xfrm>
            <a:off x="9025856" y="4283192"/>
            <a:ext cx="14858566" cy="7810501"/>
          </a:xfrm>
          <a:prstGeom prst="rect">
            <a:avLst/>
          </a:prstGeom>
          <a:ln w="12700">
            <a:miter lim="400000"/>
          </a:ln>
          <a:effectLst>
            <a:outerShdw sx="100000" sy="100000" kx="0" ky="0" algn="b" rotWithShape="0" blurRad="177800" dist="114300" dir="2700000">
              <a:srgbClr val="000000">
                <a:alpha val="21810"/>
              </a:srgbClr>
            </a:outerShdw>
          </a:effectLst>
          <a:extLst>
            <a:ext uri="{C572A759-6A51-4108-AA02-DFA0A04FC94B}">
              <ma14:wrappingTextBoxFlag xmlns:ma14="http://schemas.microsoft.com/office/mac/drawingml/2011/main" val="1"/>
            </a:ext>
          </a:extLst>
        </p:spPr>
        <p:txBody>
          <a:bodyPr lIns="38100" tIns="38100" rIns="38100" bIns="38100">
            <a:spAutoFit/>
          </a:bodyPr>
          <a:lstStyle/>
          <a:p>
            <a:pPr lvl="1" marL="1253828" indent="-910928" defTabSz="642937">
              <a:lnSpc>
                <a:spcPct val="100000"/>
              </a:lnSpc>
              <a:spcBef>
                <a:spcPts val="2100"/>
              </a:spcBef>
              <a:buSzPct val="80000"/>
              <a:buBlip>
                <a:blip r:embed="rId4"/>
              </a:buBlip>
              <a:defRPr sz="6900">
                <a:solidFill>
                  <a:srgbClr val="000000"/>
                </a:solidFill>
                <a:latin typeface="Century Gothic"/>
                <a:ea typeface="Century Gothic"/>
                <a:cs typeface="Century Gothic"/>
                <a:sym typeface="Century Gothic"/>
              </a:defRPr>
            </a:pPr>
            <a:r>
              <a:t>Church "Fathers" – ca. 36,000 citations – </a:t>
            </a:r>
          </a:p>
          <a:p>
            <a:pPr lvl="1" marL="1253828" indent="-910928" defTabSz="642937">
              <a:lnSpc>
                <a:spcPct val="100000"/>
              </a:lnSpc>
              <a:spcBef>
                <a:spcPts val="2100"/>
              </a:spcBef>
              <a:buSzPct val="80000"/>
              <a:buBlip>
                <a:blip r:embed="rId4"/>
              </a:buBlip>
              <a:defRPr sz="6900">
                <a:solidFill>
                  <a:srgbClr val="000000"/>
                </a:solidFill>
                <a:latin typeface="Century Gothic"/>
                <a:ea typeface="Century Gothic"/>
                <a:cs typeface="Century Gothic"/>
                <a:sym typeface="Century Gothic"/>
              </a:defRPr>
            </a:pPr>
            <a:r>
              <a:t>Apologists and text critics claim that we can reconstruct approximately 60% to 70% of the New Testament text from the first four centuries alone. </a:t>
            </a:r>
          </a:p>
        </p:txBody>
      </p:sp>
      <p:sp>
        <p:nvSpPr>
          <p:cNvPr id="440"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41" name="pasted-movie.png" descr="pasted-movie.png"/>
          <p:cNvPicPr>
            <a:picLocks noChangeAspect="1"/>
          </p:cNvPicPr>
          <p:nvPr/>
        </p:nvPicPr>
        <p:blipFill>
          <a:blip r:embed="rId5">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39">
                                            <p:bg/>
                                          </p:spTgt>
                                        </p:tgtEl>
                                        <p:attrNameLst>
                                          <p:attrName>style.visibility</p:attrName>
                                        </p:attrNameLst>
                                      </p:cBhvr>
                                      <p:to>
                                        <p:strVal val="visible"/>
                                      </p:to>
                                    </p:set>
                                    <p:animEffect filter="wipe(left)" transition="in">
                                      <p:cBhvr>
                                        <p:cTn id="7" dur="500"/>
                                        <p:tgtEl>
                                          <p:spTgt spid="439">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439">
                                            <p:txEl>
                                              <p:pRg st="0" end="0"/>
                                            </p:txEl>
                                          </p:spTgt>
                                        </p:tgtEl>
                                        <p:attrNameLst>
                                          <p:attrName>style.visibility</p:attrName>
                                        </p:attrNameLst>
                                      </p:cBhvr>
                                      <p:to>
                                        <p:strVal val="visible"/>
                                      </p:to>
                                    </p:set>
                                    <p:animEffect filter="wipe(left)" transition="in">
                                      <p:cBhvr>
                                        <p:cTn id="10" dur="500"/>
                                        <p:tgtEl>
                                          <p:spTgt spid="439">
                                            <p:txEl>
                                              <p:pRg st="0" end="0"/>
                                            </p:txEl>
                                          </p:spTgt>
                                        </p:tgtEl>
                                      </p:cBhvr>
                                    </p:animEffect>
                                  </p:childTnLst>
                                </p:cTn>
                              </p:par>
                            </p:childTnLst>
                          </p:cTn>
                        </p:par>
                        <p:par>
                          <p:cTn id="11" fill="hold">
                            <p:stCondLst>
                              <p:cond delay="500"/>
                            </p:stCondLst>
                            <p:childTnLst>
                              <p:par>
                                <p:cTn id="12" presetClass="entr" nodeType="afterEffect" presetSubtype="8" presetID="22" grpId="1" fill="hold">
                                  <p:stCondLst>
                                    <p:cond delay="0"/>
                                  </p:stCondLst>
                                  <p:iterate type="el" backwards="0">
                                    <p:tmAbs val="0"/>
                                  </p:iterate>
                                  <p:childTnLst>
                                    <p:set>
                                      <p:cBhvr>
                                        <p:cTn id="13" fill="hold"/>
                                        <p:tgtEl>
                                          <p:spTgt spid="439">
                                            <p:txEl>
                                              <p:pRg st="1" end="1"/>
                                            </p:txEl>
                                          </p:spTgt>
                                        </p:tgtEl>
                                        <p:attrNameLst>
                                          <p:attrName>style.visibility</p:attrName>
                                        </p:attrNameLst>
                                      </p:cBhvr>
                                      <p:to>
                                        <p:strVal val="visible"/>
                                      </p:to>
                                    </p:set>
                                    <p:animEffect filter="wipe(left)" transition="in">
                                      <p:cBhvr>
                                        <p:cTn id="14" dur="500"/>
                                        <p:tgtEl>
                                          <p:spTgt spid="439">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39" grpId="1"/>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443" name="Table 1"/>
          <p:cNvGraphicFramePr/>
          <p:nvPr/>
        </p:nvGraphicFramePr>
        <p:xfrm>
          <a:off x="469834" y="1596801"/>
          <a:ext cx="23457029" cy="11718588"/>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021900"/>
                <a:gridCol w="2773129"/>
                <a:gridCol w="2469622"/>
                <a:gridCol w="3292830"/>
                <a:gridCol w="3297008"/>
                <a:gridCol w="3982318"/>
                <a:gridCol w="2607520"/>
              </a:tblGrid>
              <a:tr h="1767058">
                <a:tc>
                  <a:txBody>
                    <a:bodyPr/>
                    <a:lstStyle/>
                    <a:p>
                      <a:pPr marR="81280" defTabSz="1821656">
                        <a:spcBef>
                          <a:spcPts val="1200"/>
                        </a:spcBef>
                        <a:defRPr sz="1800">
                          <a:solidFill>
                            <a:srgbClr val="000000"/>
                          </a:solidFill>
                        </a:defRPr>
                      </a:pPr>
                      <a:r>
                        <a:rPr b="1" sz="50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Writer</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50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Gospels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50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Acts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50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Pauline Epistles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50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General Epistles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50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Revelation</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c>
                  <a:txBody>
                    <a:bodyPr/>
                    <a:lstStyle/>
                    <a:p>
                      <a:pPr marR="81280" defTabSz="1821656">
                        <a:spcBef>
                          <a:spcPts val="1200"/>
                        </a:spcBef>
                        <a:defRPr sz="1800">
                          <a:solidFill>
                            <a:srgbClr val="000000"/>
                          </a:solidFill>
                        </a:defRPr>
                      </a:pPr>
                      <a:r>
                        <a:rPr b="1" sz="5000">
                          <a:solidFill>
                            <a:srgbClr val="FFFFFF"/>
                          </a:solidFill>
                          <a:effectLst>
                            <a:outerShdw sx="100000" sy="100000" kx="0" ky="0" algn="b" rotWithShape="0" blurRad="12700" dist="25400" dir="2700000">
                              <a:srgbClr val="000000"/>
                            </a:outerShdw>
                          </a:effectLst>
                          <a:uFill>
                            <a:solidFill>
                              <a:srgbClr val="FFFFFF"/>
                            </a:solidFill>
                          </a:uFill>
                          <a:latin typeface="Century Gothic"/>
                          <a:ea typeface="Century Gothic"/>
                          <a:cs typeface="Century Gothic"/>
                          <a:sym typeface="Century Gothic"/>
                        </a:rPr>
                        <a:t>Total</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005493"/>
                        </a:gs>
                        <a:gs pos="100000">
                          <a:srgbClr val="0096FF"/>
                        </a:gs>
                      </a:gsLst>
                      <a:lin ang="5400000" scaled="0"/>
                    </a:gradFill>
                  </a:tcPr>
                </a:tc>
              </a:tr>
              <a:tr h="1190357">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Justin Martyr</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268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43</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6</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330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079928">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Irenaeus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1,038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194</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499</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23</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65</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1,819</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r>
              <a:tr h="2009860">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Clement Alex.</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1,017</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44</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1,127</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207</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11</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2,406 </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131178">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Origen</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9,231</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349</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7,778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399</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165</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17,922</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r>
              <a:tr h="1131178">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Tertullian</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3,822</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502</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2,609</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120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205</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7,258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131178">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Hippolytus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734</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42</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387</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27</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188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1,378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r>
              <a:tr h="1131178">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Eusebius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3,258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211</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1,592</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88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27</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5,176</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135546">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CBCBCB"/>
                            </a:outerShdw>
                          </a:effectLst>
                          <a:uFill>
                            <a:solidFill>
                              <a:srgbClr val="000000"/>
                            </a:solidFill>
                          </a:uFill>
                          <a:latin typeface="Century Gothic"/>
                          <a:ea typeface="Century Gothic"/>
                          <a:cs typeface="Century Gothic"/>
                          <a:sym typeface="Century Gothic"/>
                        </a:rPr>
                        <a:t>Totals</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19,368</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1,352</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14,035</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870</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664</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c>
                  <a:txBody>
                    <a:bodyPr/>
                    <a:lstStyle/>
                    <a:p>
                      <a:pPr marR="81280" defTabSz="1821656">
                        <a:spcBef>
                          <a:spcPts val="1200"/>
                        </a:spcBef>
                        <a:defRPr sz="1800">
                          <a:solidFill>
                            <a:srgbClr val="000000"/>
                          </a:solidFill>
                        </a:defRPr>
                      </a:pPr>
                      <a:r>
                        <a:rPr sz="5700">
                          <a:effectLst>
                            <a:outerShdw sx="100000" sy="100000" kx="0" ky="0" algn="b" rotWithShape="0" blurRad="12700" dist="25400" dir="2700000">
                              <a:srgbClr val="FFFFFF"/>
                            </a:outerShdw>
                          </a:effectLst>
                          <a:uFill>
                            <a:solidFill>
                              <a:srgbClr val="000000"/>
                            </a:solidFill>
                          </a:uFill>
                          <a:latin typeface="Century Gothic"/>
                          <a:ea typeface="Century Gothic"/>
                          <a:cs typeface="Century Gothic"/>
                          <a:sym typeface="Century Gothic"/>
                        </a:rPr>
                        <a:t>36,289</a:t>
                      </a:r>
                    </a:p>
                  </a:txBody>
                  <a:tcPr marL="50800" marR="50800" marT="50800" marB="50800" anchor="ctr"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EBEBEB"/>
                    </a:solidFill>
                  </a:tcPr>
                </a:tc>
              </a:tr>
            </a:tbl>
          </a:graphicData>
        </a:graphic>
      </p:graphicFrame>
      <p:pic>
        <p:nvPicPr>
          <p:cNvPr id="444"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6" name="Image" descr="Image"/>
          <p:cNvPicPr>
            <a:picLocks noChangeAspect="0"/>
          </p:cNvPicPr>
          <p:nvPr/>
        </p:nvPicPr>
        <p:blipFill>
          <a:blip r:embed="rId2">
            <a:extLst/>
          </a:blip>
          <a:stretch>
            <a:fillRect/>
          </a:stretch>
        </p:blipFill>
        <p:spPr>
          <a:xfrm>
            <a:off x="219689" y="2111196"/>
            <a:ext cx="8471657" cy="11417871"/>
          </a:xfrm>
          <a:prstGeom prst="rect">
            <a:avLst/>
          </a:prstGeom>
          <a:effectLst>
            <a:outerShdw sx="100000" sy="100000" kx="0" ky="0" algn="b" rotWithShape="0" blurRad="203200" dist="101600" dir="2700000">
              <a:srgbClr val="000000"/>
            </a:outerShdw>
          </a:effectLst>
        </p:spPr>
      </p:pic>
      <p:sp>
        <p:nvSpPr>
          <p:cNvPr id="447"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48"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449" name="The New Testament canon did not emerge from a single council vote.…"/>
          <p:cNvSpPr txBox="1"/>
          <p:nvPr/>
        </p:nvSpPr>
        <p:spPr>
          <a:xfrm>
            <a:off x="8694113" y="3577292"/>
            <a:ext cx="15654943" cy="9817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sz="6000">
                <a:solidFill>
                  <a:srgbClr val="000000"/>
                </a:solidFill>
                <a:latin typeface="Helvetica"/>
                <a:ea typeface="Helvetica"/>
                <a:cs typeface="Helvetica"/>
                <a:sym typeface="Helvetica"/>
              </a:defRPr>
            </a:pPr>
            <a:r>
              <a:t>The New Testament canon did not emerge from a single council vote. </a:t>
            </a:r>
          </a:p>
          <a:p>
            <a:pPr marL="1143000" indent="-1143000" defTabSz="457200">
              <a:lnSpc>
                <a:spcPct val="100000"/>
              </a:lnSpc>
              <a:spcBef>
                <a:spcPts val="1500"/>
              </a:spcBef>
              <a:buSzPct val="80000"/>
              <a:buBlip>
                <a:blip r:embed="rId4"/>
              </a:buBlip>
              <a:defRPr sz="6000">
                <a:solidFill>
                  <a:srgbClr val="000000"/>
                </a:solidFill>
                <a:latin typeface="Helvetica"/>
                <a:ea typeface="Helvetica"/>
                <a:cs typeface="Helvetica"/>
                <a:sym typeface="Helvetica"/>
              </a:defRPr>
            </a:pPr>
            <a:r>
              <a:t>It emerged from the recognition of writings that were already functioning as Scripture in the churches for 200 + years. </a:t>
            </a:r>
          </a:p>
          <a:p>
            <a:pPr marL="1143000" indent="-1143000" defTabSz="457200">
              <a:lnSpc>
                <a:spcPct val="100000"/>
              </a:lnSpc>
              <a:spcBef>
                <a:spcPts val="1500"/>
              </a:spcBef>
              <a:buSzPct val="80000"/>
              <a:buBlip>
                <a:blip r:embed="rId4"/>
              </a:buBlip>
              <a:defRPr sz="6000">
                <a:solidFill>
                  <a:srgbClr val="000000"/>
                </a:solidFill>
                <a:latin typeface="Helvetica"/>
                <a:ea typeface="Helvetica"/>
                <a:cs typeface="Helvetica"/>
                <a:sym typeface="Helvetica"/>
              </a:defRPr>
            </a:pPr>
            <a:r>
              <a:t>By the middle of the second century a solid core was widely known and used. </a:t>
            </a:r>
          </a:p>
          <a:p>
            <a:pPr marL="1143000" indent="-1143000" defTabSz="457200">
              <a:lnSpc>
                <a:spcPct val="100000"/>
              </a:lnSpc>
              <a:spcBef>
                <a:spcPts val="1500"/>
              </a:spcBef>
              <a:buSzPct val="80000"/>
              <a:buBlip>
                <a:blip r:embed="rId4"/>
              </a:buBlip>
              <a:defRPr sz="6000">
                <a:solidFill>
                  <a:srgbClr val="000000"/>
                </a:solidFill>
                <a:latin typeface="Helvetica"/>
                <a:ea typeface="Helvetica"/>
                <a:cs typeface="Helvetica"/>
                <a:sym typeface="Helvetica"/>
              </a:defRPr>
            </a:pPr>
            <a:r>
              <a:t>By the late fourth century the precise 27-book collection had become the common list of most of the church. </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1" name="Image" descr="Image"/>
          <p:cNvPicPr>
            <a:picLocks noChangeAspect="0"/>
          </p:cNvPicPr>
          <p:nvPr/>
        </p:nvPicPr>
        <p:blipFill>
          <a:blip r:embed="rId2">
            <a:extLst/>
          </a:blip>
          <a:stretch>
            <a:fillRect/>
          </a:stretch>
        </p:blipFill>
        <p:spPr>
          <a:xfrm>
            <a:off x="219689" y="2111196"/>
            <a:ext cx="8471657" cy="11417871"/>
          </a:xfrm>
          <a:prstGeom prst="rect">
            <a:avLst/>
          </a:prstGeom>
          <a:effectLst>
            <a:outerShdw sx="100000" sy="100000" kx="0" ky="0" algn="b" rotWithShape="0" blurRad="203200" dist="101600" dir="2700000">
              <a:srgbClr val="000000"/>
            </a:outerShdw>
          </a:effectLst>
        </p:spPr>
      </p:pic>
      <p:sp>
        <p:nvSpPr>
          <p:cNvPr id="452"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53"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454" name="Clement of Rome (ca. A.D. 30-100).…"/>
          <p:cNvSpPr txBox="1"/>
          <p:nvPr/>
        </p:nvSpPr>
        <p:spPr>
          <a:xfrm>
            <a:off x="8694113" y="3577292"/>
            <a:ext cx="15654943" cy="956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Clement of Rome (ca. A.D. 30-100).</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Ignatius of Antioch (ca. A.D. 30-115).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Polycarp (ca. A.D. 69-155)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Papias (ca. A.D. 70-140)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Marcion [Gnostic] (ca. A.D. 144)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Justin Martyr (ca. A.D. 100-165)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The Muratorian Canon (A.D. 170)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Theophilus (ca. A.D. 115-188) </a:t>
            </a:r>
          </a:p>
        </p:txBody>
      </p:sp>
      <p:sp>
        <p:nvSpPr>
          <p:cNvPr id="455" name="First and Second Century witnesses to the spreading of the written word:"/>
          <p:cNvSpPr/>
          <p:nvPr/>
        </p:nvSpPr>
        <p:spPr>
          <a:xfrm>
            <a:off x="496139" y="9264009"/>
            <a:ext cx="7918757" cy="3902076"/>
          </a:xfrm>
          <a:prstGeom prst="rect">
            <a:avLst/>
          </a:prstGeom>
          <a:ln w="12700">
            <a:miter lim="400000"/>
          </a:ln>
          <a:effectLst>
            <a:outerShdw sx="100000" sy="100000" kx="0" ky="0" algn="b" rotWithShape="0" blurRad="203200" dist="101600" dir="2700000">
              <a:srgbClr val="000000"/>
            </a:outerShdw>
          </a:effectLst>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lnSpc>
                <a:spcPct val="100000"/>
              </a:lnSpc>
              <a:spcBef>
                <a:spcPts val="0"/>
              </a:spcBef>
              <a:defRPr b="1" sz="6200">
                <a:solidFill>
                  <a:srgbClr val="FFF2D5"/>
                </a:solidFill>
                <a:effectLst>
                  <a:outerShdw sx="100000" sy="100000" kx="0" ky="0" algn="b" rotWithShape="0" blurRad="152400" dist="76200" dir="2700000">
                    <a:srgbClr val="000000"/>
                  </a:outerShdw>
                </a:effectLst>
                <a:latin typeface="Helvetica"/>
                <a:ea typeface="Helvetica"/>
                <a:cs typeface="Helvetica"/>
                <a:sym typeface="Helvetica"/>
              </a:defRPr>
            </a:lvl1pPr>
          </a:lstStyle>
          <a:p>
            <a:pPr/>
            <a:r>
              <a:t>First and Second Century witnesses to the spreading of the written word:</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7" name="Image" descr="Image"/>
          <p:cNvPicPr>
            <a:picLocks noChangeAspect="0"/>
          </p:cNvPicPr>
          <p:nvPr/>
        </p:nvPicPr>
        <p:blipFill>
          <a:blip r:embed="rId2">
            <a:extLst/>
          </a:blip>
          <a:stretch>
            <a:fillRect/>
          </a:stretch>
        </p:blipFill>
        <p:spPr>
          <a:xfrm>
            <a:off x="219689" y="2111196"/>
            <a:ext cx="8471657" cy="11417871"/>
          </a:xfrm>
          <a:prstGeom prst="rect">
            <a:avLst/>
          </a:prstGeom>
          <a:effectLst>
            <a:outerShdw sx="100000" sy="100000" kx="0" ky="0" algn="b" rotWithShape="0" blurRad="203200" dist="101600" dir="2700000">
              <a:srgbClr val="000000"/>
            </a:outerShdw>
          </a:effectLst>
        </p:spPr>
      </p:pic>
      <p:sp>
        <p:nvSpPr>
          <p:cNvPr id="458"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59"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sp>
        <p:nvSpPr>
          <p:cNvPr id="460" name="Irenaeus (ca. A.D. 140-203)…"/>
          <p:cNvSpPr txBox="1"/>
          <p:nvPr/>
        </p:nvSpPr>
        <p:spPr>
          <a:xfrm>
            <a:off x="8694113" y="3577292"/>
            <a:ext cx="15654943" cy="5753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Irenaeus (ca. A.D. 140-203)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Tertullian (ca. A.D. 150-222)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Clement of Alexander (ca. A.D. 155-215). </a:t>
            </a:r>
          </a:p>
          <a:p>
            <a:pPr marL="1143000" indent="-1143000" defTabSz="457200">
              <a:lnSpc>
                <a:spcPct val="100000"/>
              </a:lnSpc>
              <a:spcBef>
                <a:spcPts val="1500"/>
              </a:spcBef>
              <a:buSzPct val="80000"/>
              <a:buBlip>
                <a:blip r:embed="rId4"/>
              </a:buBlip>
              <a:defRPr sz="6700">
                <a:solidFill>
                  <a:srgbClr val="000000"/>
                </a:solidFill>
                <a:latin typeface="Helvetica"/>
                <a:ea typeface="Helvetica"/>
                <a:cs typeface="Helvetica"/>
                <a:sym typeface="Helvetica"/>
              </a:defRPr>
            </a:pPr>
            <a:r>
              <a:t>Origen (ca. A.D. 185-254) </a:t>
            </a:r>
          </a:p>
        </p:txBody>
      </p:sp>
      <p:sp>
        <p:nvSpPr>
          <p:cNvPr id="461" name="Second and Third Century witnesses to the spreading of the written word:"/>
          <p:cNvSpPr/>
          <p:nvPr/>
        </p:nvSpPr>
        <p:spPr>
          <a:xfrm>
            <a:off x="496139" y="9264009"/>
            <a:ext cx="7918757" cy="3902076"/>
          </a:xfrm>
          <a:prstGeom prst="rect">
            <a:avLst/>
          </a:prstGeom>
          <a:ln w="12700">
            <a:miter lim="400000"/>
          </a:ln>
          <a:effectLst>
            <a:outerShdw sx="100000" sy="100000" kx="0" ky="0" algn="b" rotWithShape="0" blurRad="203200" dist="101600" dir="2700000">
              <a:srgbClr val="000000"/>
            </a:outerShdw>
          </a:effectLst>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lnSpc>
                <a:spcPct val="100000"/>
              </a:lnSpc>
              <a:spcBef>
                <a:spcPts val="0"/>
              </a:spcBef>
              <a:defRPr b="1" sz="6200">
                <a:solidFill>
                  <a:srgbClr val="FFF2D5"/>
                </a:solidFill>
                <a:effectLst>
                  <a:outerShdw sx="100000" sy="100000" kx="0" ky="0" algn="b" rotWithShape="0" blurRad="152400" dist="76200" dir="2700000">
                    <a:srgbClr val="000000"/>
                  </a:outerShdw>
                </a:effectLst>
                <a:latin typeface="Helvetica"/>
                <a:ea typeface="Helvetica"/>
                <a:cs typeface="Helvetica"/>
                <a:sym typeface="Helvetica"/>
              </a:defRPr>
            </a:lvl1pPr>
          </a:lstStyle>
          <a:p>
            <a:pPr/>
            <a:r>
              <a:t>Second and Third Century witnesses to the spreading of the written word:</a:t>
            </a:r>
          </a:p>
        </p:txBody>
      </p:sp>
      <p:sp>
        <p:nvSpPr>
          <p:cNvPr id="462" name="Their testimony shows that the NT books were widely circulated, read, and in general use among churches not long after they were written."/>
          <p:cNvSpPr/>
          <p:nvPr/>
        </p:nvSpPr>
        <p:spPr>
          <a:xfrm>
            <a:off x="9081852" y="9634208"/>
            <a:ext cx="14879465" cy="3800476"/>
          </a:xfrm>
          <a:prstGeom prst="rect">
            <a:avLst/>
          </a:prstGeom>
          <a:solidFill>
            <a:schemeClr val="accent6">
              <a:satOff val="1848"/>
              <a:lumOff val="-15262"/>
            </a:schemeClr>
          </a:solidFill>
          <a:ln w="12700">
            <a:miter lim="400000"/>
          </a:ln>
          <a:effectLst>
            <a:outerShdw sx="100000" sy="100000" kx="0" ky="0" algn="b" rotWithShape="0" blurRad="203200" dist="101600" dir="2700000">
              <a:srgbClr val="000000"/>
            </a:outerShdw>
          </a:effectLst>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lnSpc>
                <a:spcPct val="100000"/>
              </a:lnSpc>
              <a:spcBef>
                <a:spcPts val="0"/>
              </a:spcBef>
              <a:defRPr sz="6000">
                <a:solidFill>
                  <a:srgbClr val="FFF2D5"/>
                </a:solidFill>
                <a:effectLst>
                  <a:outerShdw sx="100000" sy="100000" kx="0" ky="0" algn="b" rotWithShape="0" blurRad="152400" dist="76200" dir="2700000">
                    <a:srgbClr val="000000"/>
                  </a:outerShdw>
                </a:effectLst>
                <a:latin typeface="Helvetica"/>
                <a:ea typeface="Helvetica"/>
                <a:cs typeface="Helvetica"/>
                <a:sym typeface="Helvetica"/>
              </a:defRPr>
            </a:lvl1pPr>
          </a:lstStyle>
          <a:p>
            <a:pPr/>
            <a:r>
              <a:t>Their testimony shows that the NT books were widely circulated, read, and in general use among churches not long after they were written.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462"/>
                                        </p:tgtEl>
                                        <p:attrNameLst>
                                          <p:attrName>style.visibility</p:attrName>
                                        </p:attrNameLst>
                                      </p:cBhvr>
                                      <p:to>
                                        <p:strVal val="visible"/>
                                      </p:to>
                                    </p:set>
                                    <p:anim calcmode="lin" valueType="num">
                                      <p:cBhvr>
                                        <p:cTn id="7" dur="2000" fill="hold"/>
                                        <p:tgtEl>
                                          <p:spTgt spid="462"/>
                                        </p:tgtEl>
                                        <p:attrNameLst>
                                          <p:attrName>ppt_x</p:attrName>
                                        </p:attrNameLst>
                                      </p:cBhvr>
                                      <p:tavLst>
                                        <p:tav tm="0">
                                          <p:val>
                                            <p:strVal val="#ppt_x"/>
                                          </p:val>
                                        </p:tav>
                                        <p:tav tm="100000">
                                          <p:val>
                                            <p:strVal val="#ppt_x"/>
                                          </p:val>
                                        </p:tav>
                                      </p:tavLst>
                                    </p:anim>
                                    <p:anim calcmode="lin" valueType="num">
                                      <p:cBhvr>
                                        <p:cTn id="8" dur="2000" fill="hold"/>
                                        <p:tgtEl>
                                          <p:spTgt spid="4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2" grpId="1"/>
    </p:bldLst>
  </p:timing>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4"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65"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graphicFrame>
        <p:nvGraphicFramePr>
          <p:cNvPr id="466" name="Table 1"/>
          <p:cNvGraphicFramePr/>
          <p:nvPr/>
        </p:nvGraphicFramePr>
        <p:xfrm>
          <a:off x="527946" y="3171283"/>
          <a:ext cx="23340808" cy="1049651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486512"/>
                <a:gridCol w="18841594"/>
              </a:tblGrid>
              <a:tr h="1129720">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Date</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81543"/>
                        <a:satOff val="3097"/>
                        <a:lumOff val="-8662"/>
                      </a:schemeClr>
                    </a:solidFill>
                  </a:tcPr>
                </a:tc>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Event</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97363"/>
                        <a:satOff val="5290"/>
                        <a:lumOff val="-16717"/>
                      </a:schemeClr>
                    </a:solidFill>
                  </a:tcPr>
                </a:tc>
              </a:tr>
              <a:tr h="1333654">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45-96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Books of the New Testament written</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1221102">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2nd century</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Codex (modern form factor) of books developed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1277952">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110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Papias refers to the Gospels of Mark &amp; Matthew</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1236856">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125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Earliest extant fragment of N.T. (John 18:38)</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1361860">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140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Gnostic Marcion attempts first canonical list </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922664">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150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Justin Martyr refers to Christians gathering together and "the memoirs of the Apostles or the writings of the prophets are read, as time permits"</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69"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graphicFrame>
        <p:nvGraphicFramePr>
          <p:cNvPr id="470" name="Table 1"/>
          <p:cNvGraphicFramePr/>
          <p:nvPr/>
        </p:nvGraphicFramePr>
        <p:xfrm>
          <a:off x="527946" y="3171283"/>
          <a:ext cx="23340808" cy="1049651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231571"/>
                <a:gridCol w="19096536"/>
              </a:tblGrid>
              <a:tr h="1456649">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Date</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81543"/>
                        <a:satOff val="3097"/>
                        <a:lumOff val="-8662"/>
                      </a:schemeClr>
                    </a:solidFill>
                  </a:tcPr>
                </a:tc>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Event</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97363"/>
                        <a:satOff val="5290"/>
                        <a:lumOff val="-16717"/>
                      </a:schemeClr>
                    </a:solidFill>
                  </a:tcPr>
                </a:tc>
              </a:tr>
              <a:tr h="2371367">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160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Tatian compiles a "harmony" of the four gospels, called the "Diatessaron"</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824749">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180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Christian prisoners in Scilla, Libya, refer to "the books, and letters of a just man, one Paul" as their defense</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1422346">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200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Muratori Canon compiled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408700">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324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Constantine becomes undisputed emperor of the Roman Empire</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2"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73"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graphicFrame>
        <p:nvGraphicFramePr>
          <p:cNvPr id="474" name="Table 1"/>
          <p:cNvGraphicFramePr/>
          <p:nvPr/>
        </p:nvGraphicFramePr>
        <p:xfrm>
          <a:off x="527946" y="3171283"/>
          <a:ext cx="23340808" cy="1049651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231571"/>
                <a:gridCol w="19096536"/>
              </a:tblGrid>
              <a:tr h="1461855">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Date</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81543"/>
                        <a:satOff val="3097"/>
                        <a:lumOff val="-8662"/>
                      </a:schemeClr>
                    </a:solidFill>
                  </a:tcPr>
                </a:tc>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Event</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97363"/>
                        <a:satOff val="5290"/>
                        <a:lumOff val="-16717"/>
                      </a:schemeClr>
                    </a:solidFill>
                  </a:tcPr>
                </a:tc>
              </a:tr>
              <a:tr h="1442790">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325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Council of Nicea; Eusebius writes his Church History</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817868">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332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Bishop Eusebius of Caesarea is ordered by Constantine to create 50 volumes "on prepared parchment" of the Holy Scriptures.</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050169">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325 - 350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Codex Vaticanus created; contains the complete New Testament as we have it today.</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711129">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350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Codex Sinaiticus written; (now in the British Museum) contains most of modern day New Testament, plus the Shepherd of Hermas, and the Letter of Barnabas.</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477"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graphicFrame>
        <p:nvGraphicFramePr>
          <p:cNvPr id="478" name="Table 1"/>
          <p:cNvGraphicFramePr/>
          <p:nvPr/>
        </p:nvGraphicFramePr>
        <p:xfrm>
          <a:off x="527946" y="3171283"/>
          <a:ext cx="23340808" cy="1049651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231571"/>
                <a:gridCol w="19096536"/>
              </a:tblGrid>
              <a:tr h="1460774">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Date</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81543"/>
                        <a:satOff val="3097"/>
                        <a:lumOff val="-8662"/>
                      </a:schemeClr>
                    </a:solidFill>
                  </a:tcPr>
                </a:tc>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Event</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4">
                        <a:hueOff val="-97363"/>
                        <a:satOff val="5290"/>
                        <a:lumOff val="-16717"/>
                      </a:schemeClr>
                    </a:solidFill>
                  </a:tcPr>
                </a:tc>
              </a:tr>
              <a:tr h="2378082">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367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Athanasius, Bishop of Alexandria, writes his Paschal letter, listing the modern day New Testament canon</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1873290">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393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Council of Hippo affirms modern day canon</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385832">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397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Council of Carthage affirms modern day canon</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r h="2385832">
                <a:tc>
                  <a:txBody>
                    <a:bodyPr/>
                    <a:lstStyle/>
                    <a:p>
                      <a:pPr marL="81280" defTabSz="914400">
                        <a:defRPr sz="1800">
                          <a:solidFill>
                            <a:srgbClr val="000000"/>
                          </a:solidFill>
                        </a:defRPr>
                      </a:pPr>
                      <a:r>
                        <a:rPr sz="5700">
                          <a:solidFill>
                            <a:srgbClr val="FFFFFF"/>
                          </a:solidFill>
                          <a:effectLst>
                            <a:outerShdw sx="100000" sy="100000" kx="0" ky="0" algn="b" rotWithShape="0" blurRad="12700" dist="25400" dir="2700000">
                              <a:srgbClr val="000000"/>
                            </a:outerShdw>
                          </a:effectLst>
                          <a:uFill>
                            <a:solidFill>
                              <a:srgbClr val="FFFFFF"/>
                            </a:solidFill>
                          </a:uFill>
                          <a:latin typeface="Helvetica"/>
                          <a:ea typeface="Helvetica"/>
                          <a:cs typeface="Helvetica"/>
                          <a:sym typeface="Helvetica"/>
                        </a:rPr>
                        <a:t>400 A.D.</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chemeClr val="accent6">
                        <a:satOff val="1848"/>
                        <a:lumOff val="-15262"/>
                      </a:schemeClr>
                    </a:solidFill>
                  </a:tcPr>
                </a:tc>
                <a:tc>
                  <a:txBody>
                    <a:bodyPr/>
                    <a:lstStyle/>
                    <a:p>
                      <a:pPr marL="81280" defTabSz="914400">
                        <a:defRPr sz="1800">
                          <a:solidFill>
                            <a:srgbClr val="000000"/>
                          </a:solidFill>
                        </a:defRPr>
                      </a:pPr>
                      <a:r>
                        <a:rPr sz="5700">
                          <a:solidFill>
                            <a:srgbClr val="3E231A"/>
                          </a:solidFill>
                          <a:latin typeface="Helvetica"/>
                          <a:ea typeface="Helvetica"/>
                          <a:cs typeface="Helvetica"/>
                          <a:sym typeface="Helvetica"/>
                        </a:rPr>
                        <a:t>Jerome (A.D. 346-420) translates Bible into common Latin (the "Vulgate"), using the list of Athanasius</a:t>
                      </a:r>
                    </a:p>
                  </a:txBody>
                  <a:tcPr marL="50800" marR="50800" marT="50800" marB="50800" anchor="ctr" anchorCtr="0" horzOverflow="overflow">
                    <a:lnL w="12700" cap="rnd">
                      <a:solidFill>
                        <a:srgbClr val="000000"/>
                      </a:solidFill>
                    </a:lnL>
                    <a:lnR w="12700" cap="rnd">
                      <a:solidFill>
                        <a:srgbClr val="000000"/>
                      </a:solidFill>
                    </a:lnR>
                    <a:lnT w="12700" cap="rnd">
                      <a:solidFill>
                        <a:srgbClr val="000000"/>
                      </a:solidFill>
                    </a:lnT>
                    <a:lnB w="12700" cap="rnd">
                      <a:solidFill>
                        <a:srgbClr val="000000"/>
                      </a:solidFill>
                    </a:lnB>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0" name="Image" descr="Image"/>
          <p:cNvPicPr>
            <a:picLocks noChangeAspect="1"/>
          </p:cNvPicPr>
          <p:nvPr/>
        </p:nvPicPr>
        <p:blipFill>
          <a:blip r:embed="rId2">
            <a:extLst/>
          </a:blip>
          <a:stretch>
            <a:fillRect/>
          </a:stretch>
        </p:blipFill>
        <p:spPr>
          <a:xfrm>
            <a:off x="-12605" y="8246428"/>
            <a:ext cx="10811650" cy="60486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481" name="The undisputed core (very widespread by 150–180 AD.)"/>
          <p:cNvSpPr/>
          <p:nvPr/>
        </p:nvSpPr>
        <p:spPr>
          <a:xfrm>
            <a:off x="550391" y="1487538"/>
            <a:ext cx="23283218"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a:solidFill>
                  <a:srgbClr val="FFFFFF"/>
                </a:solidFill>
                <a:effectLst>
                  <a:outerShdw sx="100000" sy="100000" kx="0" ky="0" algn="b" rotWithShape="0" blurRad="50800" dist="63500" dir="3410524">
                    <a:srgbClr val="000000"/>
                  </a:outerShdw>
                </a:effectLst>
                <a:latin typeface="American Typewriter"/>
                <a:ea typeface="American Typewriter"/>
                <a:cs typeface="American Typewriter"/>
                <a:sym typeface="American Typewriter"/>
              </a:defRPr>
            </a:lvl1pPr>
          </a:lstStyle>
          <a:p>
            <a:pPr/>
            <a:r>
              <a:t>The undisputed core (very widespread by 150–180 AD.) </a:t>
            </a:r>
          </a:p>
        </p:txBody>
      </p:sp>
      <p:pic>
        <p:nvPicPr>
          <p:cNvPr id="482"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483" name="pasted-movie.png" descr="pasted-movie.png"/>
          <p:cNvPicPr>
            <a:picLocks noChangeAspect="1"/>
          </p:cNvPicPr>
          <p:nvPr/>
        </p:nvPicPr>
        <p:blipFill>
          <a:blip r:embed="rId4">
            <a:extLst/>
          </a:blip>
          <a:stretch>
            <a:fillRect/>
          </a:stretch>
        </p:blipFill>
        <p:spPr>
          <a:xfrm>
            <a:off x="-147422" y="2913804"/>
            <a:ext cx="11582880" cy="115828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484" name="The four Gospels…"/>
          <p:cNvSpPr txBox="1"/>
          <p:nvPr/>
        </p:nvSpPr>
        <p:spPr>
          <a:xfrm>
            <a:off x="11915702" y="4016617"/>
            <a:ext cx="12013425" cy="93218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3000"/>
              </a:spcBef>
              <a:buSzPct val="80000"/>
              <a:buBlip>
                <a:blip r:embed="rId5"/>
              </a:buBlip>
              <a:defRPr sz="8400">
                <a:solidFill>
                  <a:srgbClr val="000000"/>
                </a:solidFill>
                <a:latin typeface="Helvetica"/>
                <a:ea typeface="Helvetica"/>
                <a:cs typeface="Helvetica"/>
                <a:sym typeface="Helvetica"/>
              </a:defRPr>
            </a:pPr>
            <a:r>
              <a:t>The four Gospels</a:t>
            </a:r>
          </a:p>
          <a:p>
            <a:pPr marL="1143000" indent="-1143000" defTabSz="457200">
              <a:lnSpc>
                <a:spcPct val="100000"/>
              </a:lnSpc>
              <a:spcBef>
                <a:spcPts val="3000"/>
              </a:spcBef>
              <a:buSzPct val="80000"/>
              <a:buBlip>
                <a:blip r:embed="rId5"/>
              </a:buBlip>
              <a:defRPr sz="8400">
                <a:solidFill>
                  <a:srgbClr val="000000"/>
                </a:solidFill>
                <a:latin typeface="Helvetica"/>
                <a:ea typeface="Helvetica"/>
                <a:cs typeface="Helvetica"/>
                <a:sym typeface="Helvetica"/>
              </a:defRPr>
            </a:pPr>
            <a:r>
              <a:t>Acts of the Apostles</a:t>
            </a:r>
          </a:p>
          <a:p>
            <a:pPr marL="1143000" indent="-1143000" defTabSz="457200">
              <a:lnSpc>
                <a:spcPct val="100000"/>
              </a:lnSpc>
              <a:spcBef>
                <a:spcPts val="3000"/>
              </a:spcBef>
              <a:buSzPct val="80000"/>
              <a:buBlip>
                <a:blip r:embed="rId5"/>
              </a:buBlip>
              <a:defRPr sz="8400">
                <a:solidFill>
                  <a:srgbClr val="000000"/>
                </a:solidFill>
                <a:latin typeface="Helvetica"/>
                <a:ea typeface="Helvetica"/>
                <a:cs typeface="Helvetica"/>
                <a:sym typeface="Helvetica"/>
              </a:defRPr>
            </a:pPr>
            <a:r>
              <a:t>13 Pauline letters (Romans–Philemon)</a:t>
            </a:r>
          </a:p>
          <a:p>
            <a:pPr marL="1143000" indent="-1143000" defTabSz="457200">
              <a:lnSpc>
                <a:spcPct val="100000"/>
              </a:lnSpc>
              <a:spcBef>
                <a:spcPts val="3000"/>
              </a:spcBef>
              <a:buSzPct val="80000"/>
              <a:buBlip>
                <a:blip r:embed="rId5"/>
              </a:buBlip>
              <a:defRPr sz="8400">
                <a:solidFill>
                  <a:srgbClr val="000000"/>
                </a:solidFill>
                <a:latin typeface="Helvetica"/>
                <a:ea typeface="Helvetica"/>
                <a:cs typeface="Helvetica"/>
                <a:sym typeface="Helvetica"/>
              </a:defRPr>
            </a:pPr>
            <a:r>
              <a:t>1 Peter</a:t>
            </a:r>
          </a:p>
          <a:p>
            <a:pPr marL="1143000" indent="-1143000" defTabSz="457200">
              <a:lnSpc>
                <a:spcPct val="100000"/>
              </a:lnSpc>
              <a:spcBef>
                <a:spcPts val="3000"/>
              </a:spcBef>
              <a:buSzPct val="80000"/>
              <a:buBlip>
                <a:blip r:embed="rId5"/>
              </a:buBlip>
              <a:defRPr sz="8400">
                <a:solidFill>
                  <a:srgbClr val="000000"/>
                </a:solidFill>
                <a:latin typeface="Helvetica"/>
                <a:ea typeface="Helvetica"/>
                <a:cs typeface="Helvetica"/>
                <a:sym typeface="Helvetica"/>
              </a:defRPr>
            </a:pPr>
            <a:r>
              <a:t>1 John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84">
                                            <p:bg/>
                                          </p:spTgt>
                                        </p:tgtEl>
                                        <p:attrNameLst>
                                          <p:attrName>style.visibility</p:attrName>
                                        </p:attrNameLst>
                                      </p:cBhvr>
                                      <p:to>
                                        <p:strVal val="visible"/>
                                      </p:to>
                                    </p:set>
                                    <p:animEffect filter="wipe(left)" transition="in">
                                      <p:cBhvr>
                                        <p:cTn id="7" dur="1500"/>
                                        <p:tgtEl>
                                          <p:spTgt spid="484">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484">
                                            <p:txEl>
                                              <p:pRg st="0" end="0"/>
                                            </p:txEl>
                                          </p:spTgt>
                                        </p:tgtEl>
                                        <p:attrNameLst>
                                          <p:attrName>style.visibility</p:attrName>
                                        </p:attrNameLst>
                                      </p:cBhvr>
                                      <p:to>
                                        <p:strVal val="visible"/>
                                      </p:to>
                                    </p:set>
                                    <p:animEffect filter="wipe(left)" transition="in">
                                      <p:cBhvr>
                                        <p:cTn id="10" dur="1500"/>
                                        <p:tgtEl>
                                          <p:spTgt spid="48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484">
                                            <p:txEl>
                                              <p:pRg st="1" end="1"/>
                                            </p:txEl>
                                          </p:spTgt>
                                        </p:tgtEl>
                                        <p:attrNameLst>
                                          <p:attrName>style.visibility</p:attrName>
                                        </p:attrNameLst>
                                      </p:cBhvr>
                                      <p:to>
                                        <p:strVal val="visible"/>
                                      </p:to>
                                    </p:set>
                                    <p:animEffect filter="wipe(left)" transition="in">
                                      <p:cBhvr>
                                        <p:cTn id="15" dur="1500"/>
                                        <p:tgtEl>
                                          <p:spTgt spid="48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8" presetID="22" grpId="1" fill="hold">
                                  <p:stCondLst>
                                    <p:cond delay="0"/>
                                  </p:stCondLst>
                                  <p:iterate type="el" backwards="0">
                                    <p:tmAbs val="0"/>
                                  </p:iterate>
                                  <p:childTnLst>
                                    <p:set>
                                      <p:cBhvr>
                                        <p:cTn id="19" fill="hold"/>
                                        <p:tgtEl>
                                          <p:spTgt spid="484">
                                            <p:txEl>
                                              <p:pRg st="2" end="2"/>
                                            </p:txEl>
                                          </p:spTgt>
                                        </p:tgtEl>
                                        <p:attrNameLst>
                                          <p:attrName>style.visibility</p:attrName>
                                        </p:attrNameLst>
                                      </p:cBhvr>
                                      <p:to>
                                        <p:strVal val="visible"/>
                                      </p:to>
                                    </p:set>
                                    <p:animEffect filter="wipe(left)" transition="in">
                                      <p:cBhvr>
                                        <p:cTn id="20" dur="1500"/>
                                        <p:tgtEl>
                                          <p:spTgt spid="48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2" grpId="1" fill="hold">
                                  <p:stCondLst>
                                    <p:cond delay="0"/>
                                  </p:stCondLst>
                                  <p:iterate type="el" backwards="0">
                                    <p:tmAbs val="0"/>
                                  </p:iterate>
                                  <p:childTnLst>
                                    <p:set>
                                      <p:cBhvr>
                                        <p:cTn id="24" fill="hold"/>
                                        <p:tgtEl>
                                          <p:spTgt spid="484">
                                            <p:txEl>
                                              <p:pRg st="3" end="3"/>
                                            </p:txEl>
                                          </p:spTgt>
                                        </p:tgtEl>
                                        <p:attrNameLst>
                                          <p:attrName>style.visibility</p:attrName>
                                        </p:attrNameLst>
                                      </p:cBhvr>
                                      <p:to>
                                        <p:strVal val="visible"/>
                                      </p:to>
                                    </p:set>
                                    <p:animEffect filter="wipe(left)" transition="in">
                                      <p:cBhvr>
                                        <p:cTn id="25" dur="1500"/>
                                        <p:tgtEl>
                                          <p:spTgt spid="48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8" presetID="22" grpId="1" fill="hold">
                                  <p:stCondLst>
                                    <p:cond delay="0"/>
                                  </p:stCondLst>
                                  <p:iterate type="el" backwards="0">
                                    <p:tmAbs val="0"/>
                                  </p:iterate>
                                  <p:childTnLst>
                                    <p:set>
                                      <p:cBhvr>
                                        <p:cTn id="29" fill="hold"/>
                                        <p:tgtEl>
                                          <p:spTgt spid="484">
                                            <p:txEl>
                                              <p:pRg st="4" end="4"/>
                                            </p:txEl>
                                          </p:spTgt>
                                        </p:tgtEl>
                                        <p:attrNameLst>
                                          <p:attrName>style.visibility</p:attrName>
                                        </p:attrNameLst>
                                      </p:cBhvr>
                                      <p:to>
                                        <p:strVal val="visible"/>
                                      </p:to>
                                    </p:set>
                                    <p:animEffect filter="wipe(left)" transition="in">
                                      <p:cBhvr>
                                        <p:cTn id="30" dur="1500"/>
                                        <p:tgtEl>
                                          <p:spTgt spid="484">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84" grpId="1"/>
    </p:bldLst>
  </p:timing>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6" name="Image" descr="Image"/>
          <p:cNvPicPr>
            <a:picLocks noChangeAspect="1"/>
          </p:cNvPicPr>
          <p:nvPr/>
        </p:nvPicPr>
        <p:blipFill>
          <a:blip r:embed="rId2">
            <a:extLst/>
          </a:blip>
          <a:stretch>
            <a:fillRect/>
          </a:stretch>
        </p:blipFill>
        <p:spPr>
          <a:xfrm>
            <a:off x="-12605" y="8246428"/>
            <a:ext cx="10811650" cy="60486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487" name="The undisputed core (very widespread by 150–180 AD.)"/>
          <p:cNvSpPr/>
          <p:nvPr/>
        </p:nvSpPr>
        <p:spPr>
          <a:xfrm>
            <a:off x="550391" y="1487538"/>
            <a:ext cx="23283218"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a:solidFill>
                  <a:srgbClr val="FFFFFF"/>
                </a:solidFill>
                <a:effectLst>
                  <a:outerShdw sx="100000" sy="100000" kx="0" ky="0" algn="b" rotWithShape="0" blurRad="50800" dist="63500" dir="3410524">
                    <a:srgbClr val="000000"/>
                  </a:outerShdw>
                </a:effectLst>
                <a:latin typeface="American Typewriter"/>
                <a:ea typeface="American Typewriter"/>
                <a:cs typeface="American Typewriter"/>
                <a:sym typeface="American Typewriter"/>
              </a:defRPr>
            </a:lvl1pPr>
          </a:lstStyle>
          <a:p>
            <a:pPr/>
            <a:r>
              <a:t>The undisputed core (very widespread by 150–180 AD.) </a:t>
            </a:r>
          </a:p>
        </p:txBody>
      </p:sp>
      <p:pic>
        <p:nvPicPr>
          <p:cNvPr id="488"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489" name="pasted-movie.png" descr="pasted-movie.png"/>
          <p:cNvPicPr>
            <a:picLocks noChangeAspect="1"/>
          </p:cNvPicPr>
          <p:nvPr/>
        </p:nvPicPr>
        <p:blipFill>
          <a:blip r:embed="rId4">
            <a:extLst/>
          </a:blip>
          <a:stretch>
            <a:fillRect/>
          </a:stretch>
        </p:blipFill>
        <p:spPr>
          <a:xfrm>
            <a:off x="-147422" y="2913804"/>
            <a:ext cx="11582880" cy="115828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490" name="These books were known, copied, read in worship, and treated as Scripture across major centers (Rome, Asia Minor, Egypt, North Africa, Syria)…"/>
          <p:cNvSpPr txBox="1"/>
          <p:nvPr/>
        </p:nvSpPr>
        <p:spPr>
          <a:xfrm>
            <a:off x="9469052" y="4016617"/>
            <a:ext cx="14460075" cy="89154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3000"/>
              </a:spcBef>
              <a:buSzPct val="80000"/>
              <a:buBlip>
                <a:blip r:embed="rId5"/>
              </a:buBlip>
              <a:defRPr sz="6900">
                <a:solidFill>
                  <a:srgbClr val="000000"/>
                </a:solidFill>
                <a:latin typeface="Helvetica"/>
                <a:ea typeface="Helvetica"/>
                <a:cs typeface="Helvetica"/>
                <a:sym typeface="Helvetica"/>
              </a:defRPr>
            </a:pPr>
            <a:r>
              <a:t>These books were known, copied, read in worship, and treated as Scripture across major centers (Rome, Asia Minor, Egypt, North Africa, Syria) </a:t>
            </a:r>
          </a:p>
          <a:p>
            <a:pPr marL="1142999" indent="-1142999" defTabSz="457200">
              <a:lnSpc>
                <a:spcPct val="100000"/>
              </a:lnSpc>
              <a:spcBef>
                <a:spcPts val="3000"/>
              </a:spcBef>
              <a:buSzPct val="80000"/>
              <a:buBlip>
                <a:blip r:embed="rId5"/>
              </a:buBlip>
              <a:defRPr sz="6900">
                <a:solidFill>
                  <a:srgbClr val="000000"/>
                </a:solidFill>
                <a:latin typeface="Helvetica"/>
                <a:ea typeface="Helvetica"/>
                <a:cs typeface="Helvetica"/>
                <a:sym typeface="Helvetica"/>
              </a:defRPr>
            </a:pPr>
            <a:r>
              <a:t>Their is widespread evidence they were universally accepted well before any formal list.</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90">
                                            <p:bg/>
                                          </p:spTgt>
                                        </p:tgtEl>
                                        <p:attrNameLst>
                                          <p:attrName>style.visibility</p:attrName>
                                        </p:attrNameLst>
                                      </p:cBhvr>
                                      <p:to>
                                        <p:strVal val="visible"/>
                                      </p:to>
                                    </p:set>
                                    <p:animEffect filter="wipe(left)" transition="in">
                                      <p:cBhvr>
                                        <p:cTn id="7" dur="1500"/>
                                        <p:tgtEl>
                                          <p:spTgt spid="490">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490">
                                            <p:txEl>
                                              <p:pRg st="0" end="0"/>
                                            </p:txEl>
                                          </p:spTgt>
                                        </p:tgtEl>
                                        <p:attrNameLst>
                                          <p:attrName>style.visibility</p:attrName>
                                        </p:attrNameLst>
                                      </p:cBhvr>
                                      <p:to>
                                        <p:strVal val="visible"/>
                                      </p:to>
                                    </p:set>
                                    <p:animEffect filter="wipe(left)" transition="in">
                                      <p:cBhvr>
                                        <p:cTn id="10" dur="1500"/>
                                        <p:tgtEl>
                                          <p:spTgt spid="49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490">
                                            <p:txEl>
                                              <p:pRg st="1" end="1"/>
                                            </p:txEl>
                                          </p:spTgt>
                                        </p:tgtEl>
                                        <p:attrNameLst>
                                          <p:attrName>style.visibility</p:attrName>
                                        </p:attrNameLst>
                                      </p:cBhvr>
                                      <p:to>
                                        <p:strVal val="visible"/>
                                      </p:to>
                                    </p:set>
                                    <p:animEffect filter="wipe(left)" transition="in">
                                      <p:cBhvr>
                                        <p:cTn id="15" dur="1500"/>
                                        <p:tgtEl>
                                          <p:spTgt spid="49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90" grpId="1"/>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2" name="Image" descr="Image"/>
          <p:cNvPicPr>
            <a:picLocks noChangeAspect="1"/>
          </p:cNvPicPr>
          <p:nvPr/>
        </p:nvPicPr>
        <p:blipFill>
          <a:blip r:embed="rId2">
            <a:extLst/>
          </a:blip>
          <a:stretch>
            <a:fillRect/>
          </a:stretch>
        </p:blipFill>
        <p:spPr>
          <a:xfrm>
            <a:off x="-12605" y="8246428"/>
            <a:ext cx="10811650" cy="60486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493" name="The undisputed core (very widespread by 150–180 AD.)"/>
          <p:cNvSpPr/>
          <p:nvPr/>
        </p:nvSpPr>
        <p:spPr>
          <a:xfrm>
            <a:off x="550391" y="1487538"/>
            <a:ext cx="23283218"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a:solidFill>
                  <a:srgbClr val="FFFFFF"/>
                </a:solidFill>
                <a:effectLst>
                  <a:outerShdw sx="100000" sy="100000" kx="0" ky="0" algn="b" rotWithShape="0" blurRad="50800" dist="63500" dir="3410524">
                    <a:srgbClr val="000000"/>
                  </a:outerShdw>
                </a:effectLst>
                <a:latin typeface="American Typewriter"/>
                <a:ea typeface="American Typewriter"/>
                <a:cs typeface="American Typewriter"/>
                <a:sym typeface="American Typewriter"/>
              </a:defRPr>
            </a:lvl1pPr>
          </a:lstStyle>
          <a:p>
            <a:pPr/>
            <a:r>
              <a:t>The undisputed core (very widespread by 150–180 AD.) </a:t>
            </a:r>
          </a:p>
        </p:txBody>
      </p:sp>
      <p:pic>
        <p:nvPicPr>
          <p:cNvPr id="494"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495" name="pasted-movie.png" descr="pasted-movie.png"/>
          <p:cNvPicPr>
            <a:picLocks noChangeAspect="1"/>
          </p:cNvPicPr>
          <p:nvPr/>
        </p:nvPicPr>
        <p:blipFill>
          <a:blip r:embed="rId4">
            <a:extLst/>
          </a:blip>
          <a:stretch>
            <a:fillRect/>
          </a:stretch>
        </p:blipFill>
        <p:spPr>
          <a:xfrm>
            <a:off x="-147422" y="2913804"/>
            <a:ext cx="11582880" cy="115828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496" name="Evidence of circulation and authority…"/>
          <p:cNvSpPr txBox="1"/>
          <p:nvPr/>
        </p:nvSpPr>
        <p:spPr>
          <a:xfrm>
            <a:off x="8545930" y="3507308"/>
            <a:ext cx="15624449" cy="9969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900"/>
              </a:spcBef>
              <a:buSzPct val="80000"/>
              <a:buBlip>
                <a:blip r:embed="rId5"/>
              </a:buBlip>
              <a:defRPr b="1" sz="6000">
                <a:solidFill>
                  <a:srgbClr val="000000"/>
                </a:solidFill>
                <a:latin typeface="Helvetica"/>
                <a:ea typeface="Helvetica"/>
                <a:cs typeface="Helvetica"/>
                <a:sym typeface="Helvetica"/>
              </a:defRPr>
            </a:pPr>
            <a:r>
              <a:t>Evidence of circulation and authority  </a:t>
            </a:r>
          </a:p>
          <a:p>
            <a:pPr marL="1701800" indent="-1143000" defTabSz="457200">
              <a:lnSpc>
                <a:spcPct val="100000"/>
              </a:lnSpc>
              <a:spcBef>
                <a:spcPts val="1900"/>
              </a:spcBef>
              <a:buSzPct val="80000"/>
              <a:buBlip>
                <a:blip r:embed="rId6"/>
              </a:buBlip>
              <a:defRPr sz="6000">
                <a:solidFill>
                  <a:srgbClr val="000000"/>
                </a:solidFill>
                <a:latin typeface="Helvetica"/>
                <a:ea typeface="Helvetica"/>
                <a:cs typeface="Helvetica"/>
                <a:sym typeface="Helvetica"/>
              </a:defRPr>
            </a:pPr>
            <a:r>
              <a:t>Justin Martyr (c. 150–160) the “memoirs of the apostles” being read publicly.</a:t>
            </a:r>
          </a:p>
          <a:p>
            <a:pPr marL="1701800" indent="-1143000" defTabSz="457200">
              <a:lnSpc>
                <a:spcPct val="100000"/>
              </a:lnSpc>
              <a:spcBef>
                <a:spcPts val="1900"/>
              </a:spcBef>
              <a:buSzPct val="80000"/>
              <a:buBlip>
                <a:blip r:embed="rId6"/>
              </a:buBlip>
              <a:defRPr sz="6000">
                <a:solidFill>
                  <a:srgbClr val="000000"/>
                </a:solidFill>
                <a:latin typeface="Helvetica"/>
                <a:ea typeface="Helvetica"/>
                <a:cs typeface="Helvetica"/>
                <a:sym typeface="Helvetica"/>
              </a:defRPr>
            </a:pPr>
            <a:r>
              <a:t>Irenaeus (c. 180) insists there must be exactly 4 Gospels / cites most of the later New Testament as Scripture.</a:t>
            </a:r>
          </a:p>
          <a:p>
            <a:pPr marL="1701800" indent="-1143000" defTabSz="457200">
              <a:lnSpc>
                <a:spcPct val="100000"/>
              </a:lnSpc>
              <a:spcBef>
                <a:spcPts val="1900"/>
              </a:spcBef>
              <a:buSzPct val="80000"/>
              <a:buBlip>
                <a:blip r:embed="rId6"/>
              </a:buBlip>
              <a:defRPr sz="6000">
                <a:solidFill>
                  <a:srgbClr val="000000"/>
                </a:solidFill>
                <a:latin typeface="Helvetica"/>
                <a:ea typeface="Helvetica"/>
                <a:cs typeface="Helvetica"/>
                <a:sym typeface="Helvetica"/>
              </a:defRPr>
            </a:pPr>
            <a:r>
              <a:t>The Muratorian Fragment (commonly dated c. 170–200) lists the 4 Gospels, Acts, thirteen Pauline letters, Jude, two letters of John, and Revelation.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96">
                                            <p:txEl>
                                              <p:pRg st="2" end="2"/>
                                            </p:txEl>
                                          </p:spTgt>
                                        </p:tgtEl>
                                        <p:attrNameLst>
                                          <p:attrName>style.visibility</p:attrName>
                                        </p:attrNameLst>
                                      </p:cBhvr>
                                      <p:to>
                                        <p:strVal val="visible"/>
                                      </p:to>
                                    </p:set>
                                    <p:animEffect filter="wipe(left)" transition="in">
                                      <p:cBhvr>
                                        <p:cTn id="7" dur="1500"/>
                                        <p:tgtEl>
                                          <p:spTgt spid="49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96">
                                            <p:txEl>
                                              <p:pRg st="3" end="3"/>
                                            </p:txEl>
                                          </p:spTgt>
                                        </p:tgtEl>
                                        <p:attrNameLst>
                                          <p:attrName>style.visibility</p:attrName>
                                        </p:attrNameLst>
                                      </p:cBhvr>
                                      <p:to>
                                        <p:strVal val="visible"/>
                                      </p:to>
                                    </p:set>
                                    <p:animEffect filter="wipe(left)" transition="in">
                                      <p:cBhvr>
                                        <p:cTn id="12" dur="1500"/>
                                        <p:tgtEl>
                                          <p:spTgt spid="49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96" grpId="1"/>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8" name="Image" descr="Image"/>
          <p:cNvPicPr>
            <a:picLocks noChangeAspect="1"/>
          </p:cNvPicPr>
          <p:nvPr/>
        </p:nvPicPr>
        <p:blipFill>
          <a:blip r:embed="rId2">
            <a:extLst/>
          </a:blip>
          <a:stretch>
            <a:fillRect/>
          </a:stretch>
        </p:blipFill>
        <p:spPr>
          <a:xfrm>
            <a:off x="-12605" y="8246428"/>
            <a:ext cx="10811650" cy="60486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499" name="Undisputed Core (universal / scripture / 150–180 AD.)"/>
          <p:cNvSpPr/>
          <p:nvPr/>
        </p:nvSpPr>
        <p:spPr>
          <a:xfrm>
            <a:off x="550391" y="1487538"/>
            <a:ext cx="23283218"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a:solidFill>
                  <a:srgbClr val="FFFFFF"/>
                </a:solidFill>
                <a:effectLst>
                  <a:outerShdw sx="100000" sy="100000" kx="0" ky="0" algn="b" rotWithShape="0" blurRad="50800" dist="63500" dir="3410524">
                    <a:srgbClr val="000000"/>
                  </a:outerShdw>
                </a:effectLst>
                <a:latin typeface="American Typewriter"/>
                <a:ea typeface="American Typewriter"/>
                <a:cs typeface="American Typewriter"/>
                <a:sym typeface="American Typewriter"/>
              </a:defRPr>
            </a:lvl1pPr>
          </a:lstStyle>
          <a:p>
            <a:pPr/>
            <a:r>
              <a:t>Undisputed Core (universal / scripture / 150–180 AD.) </a:t>
            </a:r>
          </a:p>
        </p:txBody>
      </p:sp>
      <p:pic>
        <p:nvPicPr>
          <p:cNvPr id="500"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501" name="pasted-movie.png" descr="pasted-movie.png"/>
          <p:cNvPicPr>
            <a:picLocks noChangeAspect="1"/>
          </p:cNvPicPr>
          <p:nvPr/>
        </p:nvPicPr>
        <p:blipFill>
          <a:blip r:embed="rId4">
            <a:extLst/>
          </a:blip>
          <a:stretch>
            <a:fillRect/>
          </a:stretch>
        </p:blipFill>
        <p:spPr>
          <a:xfrm>
            <a:off x="-147422" y="2913804"/>
            <a:ext cx="11582880" cy="115828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502" name="Evidence of circulation and authority…"/>
          <p:cNvSpPr txBox="1"/>
          <p:nvPr/>
        </p:nvSpPr>
        <p:spPr>
          <a:xfrm>
            <a:off x="8545930" y="3507308"/>
            <a:ext cx="15624449" cy="94488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900"/>
              </a:spcBef>
              <a:buSzPct val="80000"/>
              <a:buBlip>
                <a:blip r:embed="rId5"/>
              </a:buBlip>
              <a:defRPr b="1" sz="6000">
                <a:solidFill>
                  <a:srgbClr val="000000"/>
                </a:solidFill>
                <a:latin typeface="Helvetica"/>
                <a:ea typeface="Helvetica"/>
                <a:cs typeface="Helvetica"/>
                <a:sym typeface="Helvetica"/>
              </a:defRPr>
            </a:pPr>
            <a:r>
              <a:t>Evidence of circulation and authority  </a:t>
            </a:r>
          </a:p>
          <a:p>
            <a:pPr marL="1701800" indent="-1143000" defTabSz="457200">
              <a:lnSpc>
                <a:spcPct val="100000"/>
              </a:lnSpc>
              <a:spcBef>
                <a:spcPts val="1900"/>
              </a:spcBef>
              <a:buSzPct val="80000"/>
              <a:buBlip>
                <a:blip r:embed="rId6"/>
              </a:buBlip>
              <a:defRPr sz="7000">
                <a:solidFill>
                  <a:srgbClr val="000000"/>
                </a:solidFill>
                <a:latin typeface="Helvetica"/>
                <a:ea typeface="Helvetica"/>
                <a:cs typeface="Helvetica"/>
                <a:sym typeface="Helvetica"/>
              </a:defRPr>
            </a:pPr>
            <a:r>
              <a:t>Early manuscripts confirm physical circulation:</a:t>
            </a:r>
          </a:p>
          <a:p>
            <a:pPr marL="2171700" indent="-1219200" defTabSz="457200">
              <a:lnSpc>
                <a:spcPct val="100000"/>
              </a:lnSpc>
              <a:spcBef>
                <a:spcPts val="1900"/>
              </a:spcBef>
              <a:buSzPct val="80000"/>
              <a:buBlip>
                <a:blip r:embed="rId7"/>
              </a:buBlip>
              <a:defRPr sz="7000">
                <a:solidFill>
                  <a:srgbClr val="000000"/>
                </a:solidFill>
                <a:latin typeface="Helvetica"/>
                <a:ea typeface="Helvetica"/>
                <a:cs typeface="Helvetica"/>
                <a:sym typeface="Helvetica"/>
              </a:defRPr>
            </a:pPr>
            <a:r>
              <a:t>P52 (John 18), Egypt, c. 125–150</a:t>
            </a:r>
          </a:p>
          <a:p>
            <a:pPr marL="2171700" indent="-1219200" defTabSz="457200">
              <a:lnSpc>
                <a:spcPct val="100000"/>
              </a:lnSpc>
              <a:spcBef>
                <a:spcPts val="1900"/>
              </a:spcBef>
              <a:buSzPct val="80000"/>
              <a:buBlip>
                <a:blip r:embed="rId7"/>
              </a:buBlip>
              <a:defRPr sz="7000">
                <a:solidFill>
                  <a:srgbClr val="000000"/>
                </a:solidFill>
                <a:latin typeface="Helvetica"/>
                <a:ea typeface="Helvetica"/>
                <a:cs typeface="Helvetica"/>
                <a:sym typeface="Helvetica"/>
              </a:defRPr>
            </a:pPr>
            <a:r>
              <a:t>P46 (Pauline letters + Hebrews), Egypt, c. 175–225</a:t>
            </a:r>
          </a:p>
          <a:p>
            <a:pPr marL="2171700" indent="-1219200" defTabSz="457200">
              <a:lnSpc>
                <a:spcPct val="100000"/>
              </a:lnSpc>
              <a:spcBef>
                <a:spcPts val="1900"/>
              </a:spcBef>
              <a:buSzPct val="80000"/>
              <a:buBlip>
                <a:blip r:embed="rId7"/>
              </a:buBlip>
              <a:defRPr sz="7000">
                <a:solidFill>
                  <a:srgbClr val="000000"/>
                </a:solidFill>
                <a:latin typeface="Helvetica"/>
                <a:ea typeface="Helvetica"/>
                <a:cs typeface="Helvetica"/>
                <a:sym typeface="Helvetica"/>
              </a:defRPr>
            </a:pPr>
            <a:r>
              <a:t>P45 (four Gospels + Acts), Egypt, early-to-mid 3rd century</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02">
                                            <p:txEl>
                                              <p:pRg st="2" end="2"/>
                                            </p:txEl>
                                          </p:spTgt>
                                        </p:tgtEl>
                                        <p:attrNameLst>
                                          <p:attrName>style.visibility</p:attrName>
                                        </p:attrNameLst>
                                      </p:cBhvr>
                                      <p:to>
                                        <p:strVal val="visible"/>
                                      </p:to>
                                    </p:set>
                                    <p:animEffect filter="wipe(left)" transition="in">
                                      <p:cBhvr>
                                        <p:cTn id="7" dur="1500"/>
                                        <p:tgtEl>
                                          <p:spTgt spid="50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502">
                                            <p:txEl>
                                              <p:pRg st="3" end="3"/>
                                            </p:txEl>
                                          </p:spTgt>
                                        </p:tgtEl>
                                        <p:attrNameLst>
                                          <p:attrName>style.visibility</p:attrName>
                                        </p:attrNameLst>
                                      </p:cBhvr>
                                      <p:to>
                                        <p:strVal val="visible"/>
                                      </p:to>
                                    </p:set>
                                    <p:animEffect filter="wipe(left)" transition="in">
                                      <p:cBhvr>
                                        <p:cTn id="12" dur="1500"/>
                                        <p:tgtEl>
                                          <p:spTgt spid="50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502">
                                            <p:txEl>
                                              <p:pRg st="4" end="4"/>
                                            </p:txEl>
                                          </p:spTgt>
                                        </p:tgtEl>
                                        <p:attrNameLst>
                                          <p:attrName>style.visibility</p:attrName>
                                        </p:attrNameLst>
                                      </p:cBhvr>
                                      <p:to>
                                        <p:strVal val="visible"/>
                                      </p:to>
                                    </p:set>
                                    <p:animEffect filter="wipe(left)" transition="in">
                                      <p:cBhvr>
                                        <p:cTn id="17" dur="1500"/>
                                        <p:tgtEl>
                                          <p:spTgt spid="502">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02" grpId="1"/>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04" name="Image" descr="Image"/>
          <p:cNvPicPr>
            <a:picLocks noChangeAspect="1"/>
          </p:cNvPicPr>
          <p:nvPr/>
        </p:nvPicPr>
        <p:blipFill>
          <a:blip r:embed="rId2">
            <a:extLst/>
          </a:blip>
          <a:stretch>
            <a:fillRect/>
          </a:stretch>
        </p:blipFill>
        <p:spPr>
          <a:xfrm>
            <a:off x="-12605" y="8246428"/>
            <a:ext cx="10811650" cy="60486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505" name="Peripheral Books (known &amp; used but not yet universal)"/>
          <p:cNvSpPr/>
          <p:nvPr/>
        </p:nvSpPr>
        <p:spPr>
          <a:xfrm>
            <a:off x="550391" y="1487538"/>
            <a:ext cx="23283218"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a:solidFill>
                  <a:srgbClr val="FFFFFF"/>
                </a:solidFill>
                <a:effectLst>
                  <a:outerShdw sx="100000" sy="100000" kx="0" ky="0" algn="b" rotWithShape="0" blurRad="50800" dist="63500" dir="3410524">
                    <a:srgbClr val="000000"/>
                  </a:outerShdw>
                </a:effectLst>
                <a:latin typeface="American Typewriter"/>
                <a:ea typeface="American Typewriter"/>
                <a:cs typeface="American Typewriter"/>
                <a:sym typeface="American Typewriter"/>
              </a:defRPr>
            </a:lvl1pPr>
          </a:lstStyle>
          <a:p>
            <a:pPr/>
            <a:r>
              <a:t>Peripheral Books (known &amp; used but not yet universal) </a:t>
            </a:r>
          </a:p>
        </p:txBody>
      </p:sp>
      <p:pic>
        <p:nvPicPr>
          <p:cNvPr id="506"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507" name="pasted-movie.png" descr="pasted-movie.png"/>
          <p:cNvPicPr>
            <a:picLocks noChangeAspect="1"/>
          </p:cNvPicPr>
          <p:nvPr/>
        </p:nvPicPr>
        <p:blipFill>
          <a:blip r:embed="rId4">
            <a:extLst/>
          </a:blip>
          <a:stretch>
            <a:fillRect/>
          </a:stretch>
        </p:blipFill>
        <p:spPr>
          <a:xfrm>
            <a:off x="-147422" y="2913804"/>
            <a:ext cx="11582880" cy="11582880"/>
          </a:xfrm>
          <a:prstGeom prst="rect">
            <a:avLst/>
          </a:prstGeom>
          <a:ln w="12700">
            <a:miter lim="400000"/>
          </a:ln>
          <a:effectLst>
            <a:outerShdw sx="100000" sy="100000" kx="0" ky="0" algn="b" rotWithShape="0" blurRad="469900" dist="382738" dir="19744332">
              <a:srgbClr val="000000">
                <a:alpha val="50000"/>
              </a:srgbClr>
            </a:outerShdw>
          </a:effectLst>
        </p:spPr>
      </p:pic>
      <p:sp>
        <p:nvSpPr>
          <p:cNvPr id="508" name="These books were not unknown.…"/>
          <p:cNvSpPr txBox="1"/>
          <p:nvPr/>
        </p:nvSpPr>
        <p:spPr>
          <a:xfrm>
            <a:off x="8545930" y="3507308"/>
            <a:ext cx="15624449" cy="100330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900"/>
              </a:spcBef>
              <a:buSzPct val="80000"/>
              <a:buBlip>
                <a:blip r:embed="rId5"/>
              </a:buBlip>
              <a:defRPr b="1" sz="6000">
                <a:solidFill>
                  <a:srgbClr val="000000"/>
                </a:solidFill>
                <a:latin typeface="Helvetica"/>
                <a:ea typeface="Helvetica"/>
                <a:cs typeface="Helvetica"/>
                <a:sym typeface="Helvetica"/>
              </a:defRPr>
            </a:pPr>
            <a:r>
              <a:t>These books were not unknown. </a:t>
            </a:r>
          </a:p>
          <a:p>
            <a:pPr marL="2171700" indent="-1219200" defTabSz="457200">
              <a:lnSpc>
                <a:spcPct val="100000"/>
              </a:lnSpc>
              <a:spcBef>
                <a:spcPts val="1900"/>
              </a:spcBef>
              <a:buSzPct val="80000"/>
              <a:buBlip>
                <a:blip r:embed="rId6"/>
              </a:buBlip>
              <a:defRPr sz="7000">
                <a:solidFill>
                  <a:srgbClr val="000000"/>
                </a:solidFill>
                <a:latin typeface="Helvetica"/>
                <a:ea typeface="Helvetica"/>
                <a:cs typeface="Helvetica"/>
                <a:sym typeface="Helvetica"/>
              </a:defRPr>
            </a:pPr>
            <a:r>
              <a:t>Origen (early–mid 3rd century) knows and cites all of them, while frankly noting that some churches still question James, 2 Peter, 2–3 John, and (in places) Revelation. </a:t>
            </a:r>
          </a:p>
          <a:p>
            <a:pPr marL="2171700" indent="-1219200" defTabSz="457200">
              <a:lnSpc>
                <a:spcPct val="100000"/>
              </a:lnSpc>
              <a:spcBef>
                <a:spcPts val="1900"/>
              </a:spcBef>
              <a:buSzPct val="80000"/>
              <a:buBlip>
                <a:blip r:embed="rId6"/>
              </a:buBlip>
              <a:defRPr sz="7000">
                <a:solidFill>
                  <a:srgbClr val="000000"/>
                </a:solidFill>
                <a:latin typeface="Helvetica"/>
                <a:ea typeface="Helvetica"/>
                <a:cs typeface="Helvetica"/>
                <a:sym typeface="Helvetica"/>
              </a:defRPr>
            </a:pPr>
            <a:r>
              <a:t>Eusebius (c. 325) classifies them as “disputed, but familiar to the majority.”</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08">
                                            <p:txEl>
                                              <p:pRg st="2" end="2"/>
                                            </p:txEl>
                                          </p:spTgt>
                                        </p:tgtEl>
                                        <p:attrNameLst>
                                          <p:attrName>style.visibility</p:attrName>
                                        </p:attrNameLst>
                                      </p:cBhvr>
                                      <p:to>
                                        <p:strVal val="visible"/>
                                      </p:to>
                                    </p:set>
                                    <p:animEffect filter="wipe(left)" transition="in">
                                      <p:cBhvr>
                                        <p:cTn id="7" dur="1500"/>
                                        <p:tgtEl>
                                          <p:spTgt spid="50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08" grpId="1"/>
    </p:bldLst>
  </p:timing>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0"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511"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512" name="Eusebius’s categories (Ecclesiastical History 3.25, c. 325)…"/>
          <p:cNvSpPr txBox="1"/>
          <p:nvPr/>
        </p:nvSpPr>
        <p:spPr>
          <a:xfrm>
            <a:off x="7175921" y="3507308"/>
            <a:ext cx="17019407" cy="99695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900"/>
              </a:spcBef>
              <a:buSzPct val="80000"/>
              <a:buBlip>
                <a:blip r:embed="rId3"/>
              </a:buBlip>
              <a:defRPr b="1" sz="6000">
                <a:solidFill>
                  <a:srgbClr val="000000"/>
                </a:solidFill>
                <a:latin typeface="Helvetica"/>
                <a:ea typeface="Helvetica"/>
                <a:cs typeface="Helvetica"/>
                <a:sym typeface="Helvetica"/>
              </a:defRPr>
            </a:pPr>
            <a:r>
              <a:t>Eusebius’s categories (Ecclesiastical History 3.25, c. 325)</a:t>
            </a:r>
          </a:p>
          <a:p>
            <a:pPr marL="1701800" indent="-1143000" defTabSz="457200">
              <a:lnSpc>
                <a:spcPct val="100000"/>
              </a:lnSpc>
              <a:spcBef>
                <a:spcPts val="1900"/>
              </a:spcBef>
              <a:buSzPct val="80000"/>
              <a:buBlip>
                <a:blip r:embed="rId4"/>
              </a:buBlip>
              <a:defRPr sz="6000">
                <a:solidFill>
                  <a:srgbClr val="000000"/>
                </a:solidFill>
                <a:latin typeface="Helvetica"/>
                <a:ea typeface="Helvetica"/>
                <a:cs typeface="Helvetica"/>
                <a:sym typeface="Helvetica"/>
              </a:defRPr>
            </a:pPr>
            <a:r>
              <a:t>Homologoumena (</a:t>
            </a:r>
            <a:r>
              <a:rPr i="1" sz="4700"/>
              <a:t>universally acknowledged</a:t>
            </a:r>
            <a:r>
              <a:t>): 4 Gospels, Acts, Pauline letters, 1 John, 1 Peter; Revelation “if it seem proper.”</a:t>
            </a:r>
          </a:p>
          <a:p>
            <a:pPr marL="1701800" indent="-1143000" defTabSz="457200">
              <a:lnSpc>
                <a:spcPct val="100000"/>
              </a:lnSpc>
              <a:spcBef>
                <a:spcPts val="1900"/>
              </a:spcBef>
              <a:buSzPct val="80000"/>
              <a:buBlip>
                <a:blip r:embed="rId4"/>
              </a:buBlip>
              <a:defRPr sz="6000">
                <a:solidFill>
                  <a:srgbClr val="000000"/>
                </a:solidFill>
                <a:latin typeface="Helvetica"/>
                <a:ea typeface="Helvetica"/>
                <a:cs typeface="Helvetica"/>
                <a:sym typeface="Helvetica"/>
              </a:defRPr>
            </a:pPr>
            <a:r>
              <a:t>Antilegomena (</a:t>
            </a:r>
            <a:r>
              <a:rPr i="1" sz="4700"/>
              <a:t>disputed but known to most</a:t>
            </a:r>
            <a:r>
              <a:t>): James, Jude, 2 Peter, 2 &amp; 3 John.</a:t>
            </a:r>
          </a:p>
          <a:p>
            <a:pPr marL="1701800" indent="-1143000" defTabSz="457200">
              <a:lnSpc>
                <a:spcPct val="100000"/>
              </a:lnSpc>
              <a:spcBef>
                <a:spcPts val="1900"/>
              </a:spcBef>
              <a:buSzPct val="80000"/>
              <a:buBlip>
                <a:blip r:embed="rId4"/>
              </a:buBlip>
              <a:defRPr sz="6000">
                <a:solidFill>
                  <a:srgbClr val="000000"/>
                </a:solidFill>
                <a:latin typeface="Helvetica"/>
                <a:ea typeface="Helvetica"/>
                <a:cs typeface="Helvetica"/>
                <a:sym typeface="Helvetica"/>
              </a:defRPr>
            </a:pPr>
            <a:r>
              <a:t>Spurious / rejected: Shepherd of Hermas, Barnabas, Apocalypse of Peter, Acts of Paul, Gospel of Peter, Gospel of Thomas, etc.</a:t>
            </a:r>
          </a:p>
        </p:txBody>
      </p:sp>
      <p:pic>
        <p:nvPicPr>
          <p:cNvPr id="513" name="Image" descr="Image"/>
          <p:cNvPicPr>
            <a:picLocks noChangeAspect="0"/>
          </p:cNvPicPr>
          <p:nvPr/>
        </p:nvPicPr>
        <p:blipFill>
          <a:blip r:embed="rId5">
            <a:extLst/>
          </a:blip>
          <a:stretch>
            <a:fillRect/>
          </a:stretch>
        </p:blipFill>
        <p:spPr>
          <a:xfrm>
            <a:off x="122799" y="3507308"/>
            <a:ext cx="6887545" cy="99695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12">
                                            <p:txEl>
                                              <p:pRg st="1" end="1"/>
                                            </p:txEl>
                                          </p:spTgt>
                                        </p:tgtEl>
                                        <p:attrNameLst>
                                          <p:attrName>style.visibility</p:attrName>
                                        </p:attrNameLst>
                                      </p:cBhvr>
                                      <p:to>
                                        <p:strVal val="visible"/>
                                      </p:to>
                                    </p:set>
                                    <p:animEffect filter="wipe(left)" transition="in">
                                      <p:cBhvr>
                                        <p:cTn id="7" dur="1500"/>
                                        <p:tgtEl>
                                          <p:spTgt spid="51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512">
                                            <p:txEl>
                                              <p:pRg st="2" end="2"/>
                                            </p:txEl>
                                          </p:spTgt>
                                        </p:tgtEl>
                                        <p:attrNameLst>
                                          <p:attrName>style.visibility</p:attrName>
                                        </p:attrNameLst>
                                      </p:cBhvr>
                                      <p:to>
                                        <p:strVal val="visible"/>
                                      </p:to>
                                    </p:set>
                                    <p:animEffect filter="wipe(left)" transition="in">
                                      <p:cBhvr>
                                        <p:cTn id="12" dur="1500"/>
                                        <p:tgtEl>
                                          <p:spTgt spid="5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512">
                                            <p:txEl>
                                              <p:pRg st="3" end="3"/>
                                            </p:txEl>
                                          </p:spTgt>
                                        </p:tgtEl>
                                        <p:attrNameLst>
                                          <p:attrName>style.visibility</p:attrName>
                                        </p:attrNameLst>
                                      </p:cBhvr>
                                      <p:to>
                                        <p:strVal val="visible"/>
                                      </p:to>
                                    </p:set>
                                    <p:animEffect filter="wipe(left)" transition="in">
                                      <p:cBhvr>
                                        <p:cTn id="17" dur="1500"/>
                                        <p:tgtEl>
                                          <p:spTgt spid="512">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12" grpId="1"/>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5"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516"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517" name="The antilegomena were never placed in the same category as the heretical or clearly non-apostolic books.…"/>
          <p:cNvSpPr txBox="1"/>
          <p:nvPr/>
        </p:nvSpPr>
        <p:spPr>
          <a:xfrm>
            <a:off x="7175921" y="3507308"/>
            <a:ext cx="17019407" cy="98298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1900"/>
              </a:spcBef>
              <a:buSzPct val="80000"/>
              <a:buBlip>
                <a:blip r:embed="rId3"/>
              </a:buBlip>
              <a:defRPr sz="6900">
                <a:solidFill>
                  <a:srgbClr val="000000"/>
                </a:solidFill>
                <a:latin typeface="Helvetica"/>
                <a:ea typeface="Helvetica"/>
                <a:cs typeface="Helvetica"/>
                <a:sym typeface="Helvetica"/>
              </a:defRPr>
            </a:pPr>
            <a:r>
              <a:t>The antilegomena were never placed in the same category as the heretical or clearly non-apostolic books.</a:t>
            </a:r>
          </a:p>
          <a:p>
            <a:pPr marL="1142999" indent="-1142999" defTabSz="457200">
              <a:lnSpc>
                <a:spcPct val="100000"/>
              </a:lnSpc>
              <a:spcBef>
                <a:spcPts val="1900"/>
              </a:spcBef>
              <a:buSzPct val="80000"/>
              <a:buBlip>
                <a:blip r:embed="rId3"/>
              </a:buBlip>
              <a:defRPr sz="6900">
                <a:solidFill>
                  <a:srgbClr val="000000"/>
                </a:solidFill>
                <a:latin typeface="Helvetica"/>
                <a:ea typeface="Helvetica"/>
                <a:cs typeface="Helvetica"/>
                <a:sym typeface="Helvetica"/>
              </a:defRPr>
            </a:pPr>
            <a:r>
              <a:t>Churches that accepted them treated them as Scripture; churches that hesitated usually did so because of questions of authorship or limited local attestation, not because of doctrinal deviation.</a:t>
            </a:r>
          </a:p>
        </p:txBody>
      </p:sp>
      <p:pic>
        <p:nvPicPr>
          <p:cNvPr id="518" name="Image" descr="Image"/>
          <p:cNvPicPr>
            <a:picLocks noChangeAspect="0"/>
          </p:cNvPicPr>
          <p:nvPr/>
        </p:nvPicPr>
        <p:blipFill>
          <a:blip r:embed="rId4">
            <a:extLst/>
          </a:blip>
          <a:stretch>
            <a:fillRect/>
          </a:stretch>
        </p:blipFill>
        <p:spPr>
          <a:xfrm>
            <a:off x="122799" y="3507308"/>
            <a:ext cx="6887545" cy="996950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17">
                                            <p:bg/>
                                          </p:spTgt>
                                        </p:tgtEl>
                                        <p:attrNameLst>
                                          <p:attrName>style.visibility</p:attrName>
                                        </p:attrNameLst>
                                      </p:cBhvr>
                                      <p:to>
                                        <p:strVal val="visible"/>
                                      </p:to>
                                    </p:set>
                                    <p:animEffect filter="wipe(left)" transition="in">
                                      <p:cBhvr>
                                        <p:cTn id="7" dur="1500"/>
                                        <p:tgtEl>
                                          <p:spTgt spid="517">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517">
                                            <p:txEl>
                                              <p:pRg st="0" end="0"/>
                                            </p:txEl>
                                          </p:spTgt>
                                        </p:tgtEl>
                                        <p:attrNameLst>
                                          <p:attrName>style.visibility</p:attrName>
                                        </p:attrNameLst>
                                      </p:cBhvr>
                                      <p:to>
                                        <p:strVal val="visible"/>
                                      </p:to>
                                    </p:set>
                                    <p:animEffect filter="wipe(left)" transition="in">
                                      <p:cBhvr>
                                        <p:cTn id="10" dur="1500"/>
                                        <p:tgtEl>
                                          <p:spTgt spid="5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517">
                                            <p:txEl>
                                              <p:pRg st="1" end="1"/>
                                            </p:txEl>
                                          </p:spTgt>
                                        </p:tgtEl>
                                        <p:attrNameLst>
                                          <p:attrName>style.visibility</p:attrName>
                                        </p:attrNameLst>
                                      </p:cBhvr>
                                      <p:to>
                                        <p:strVal val="visible"/>
                                      </p:to>
                                    </p:set>
                                    <p:animEffect filter="wipe(left)" transition="in">
                                      <p:cBhvr>
                                        <p:cTn id="15" dur="1500"/>
                                        <p:tgtEl>
                                          <p:spTgt spid="517">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17" grpId="1"/>
    </p:bldLst>
  </p:timing>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520" name="Table 1"/>
          <p:cNvGraphicFramePr/>
          <p:nvPr/>
        </p:nvGraphicFramePr>
        <p:xfrm>
          <a:off x="213717" y="191469"/>
          <a:ext cx="23969265" cy="13345763"/>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4800250"/>
                <a:gridCol w="2193597"/>
                <a:gridCol w="7961887"/>
                <a:gridCol w="3631815"/>
                <a:gridCol w="5369014"/>
              </a:tblGrid>
              <a:tr h="1025620">
                <a:tc>
                  <a:txBody>
                    <a:bodyPr/>
                    <a:lstStyle/>
                    <a:p>
                      <a:pPr defTabSz="457200">
                        <a:defRPr sz="1800">
                          <a:solidFill>
                            <a:srgbClr val="000000"/>
                          </a:solidFill>
                        </a:defRPr>
                      </a:pPr>
                      <a:r>
                        <a:rPr sz="3700">
                          <a:solidFill>
                            <a:srgbClr val="FFFFFF"/>
                          </a:solidFill>
                          <a:latin typeface="Helvetica Neue"/>
                          <a:ea typeface="Helvetica Neue"/>
                          <a:cs typeface="Helvetica Neue"/>
                          <a:sym typeface="Helvetica Neue"/>
                        </a:rPr>
                        <a:t>Figure / Document</a:t>
                      </a:r>
                    </a:p>
                  </a:txBody>
                  <a:tcPr marL="0" marR="0" marT="0" marB="0" anchor="ctr" anchorCtr="0" horzOverflow="overflow">
                    <a:solidFill>
                      <a:schemeClr val="accent6">
                        <a:satOff val="1848"/>
                        <a:lumOff val="-15262"/>
                      </a:schemeClr>
                    </a:solidFill>
                  </a:tcPr>
                </a:tc>
                <a:tc>
                  <a:txBody>
                    <a:bodyPr/>
                    <a:lstStyle/>
                    <a:p>
                      <a:pPr defTabSz="457200">
                        <a:defRPr sz="1800">
                          <a:solidFill>
                            <a:srgbClr val="000000"/>
                          </a:solidFill>
                        </a:defRPr>
                      </a:pPr>
                      <a:r>
                        <a:rPr sz="3600">
                          <a:solidFill>
                            <a:srgbClr val="FFFFFF"/>
                          </a:solidFill>
                          <a:latin typeface="Helvetica Neue"/>
                          <a:ea typeface="Helvetica Neue"/>
                          <a:cs typeface="Helvetica Neue"/>
                          <a:sym typeface="Helvetica Neue"/>
                        </a:rPr>
                        <a:t>Approx. Date</a:t>
                      </a:r>
                    </a:p>
                  </a:txBody>
                  <a:tcPr marL="0" marR="0" marT="0" marB="0" anchor="ctr" anchorCtr="0" horzOverflow="overflow">
                    <a:solidFill>
                      <a:schemeClr val="accent6">
                        <a:satOff val="1848"/>
                        <a:lumOff val="-15262"/>
                      </a:schemeClr>
                    </a:solidFill>
                  </a:tcPr>
                </a:tc>
                <a:tc>
                  <a:txBody>
                    <a:bodyPr/>
                    <a:lstStyle/>
                    <a:p>
                      <a:pPr defTabSz="457200">
                        <a:defRPr sz="1800">
                          <a:solidFill>
                            <a:srgbClr val="000000"/>
                          </a:solidFill>
                        </a:defRPr>
                      </a:pPr>
                      <a:r>
                        <a:rPr sz="3600">
                          <a:solidFill>
                            <a:srgbClr val="FFFFFF"/>
                          </a:solidFill>
                          <a:latin typeface="Helvetica Neue"/>
                          <a:ea typeface="Helvetica Neue"/>
                          <a:cs typeface="Helvetica Neue"/>
                          <a:sym typeface="Helvetica Neue"/>
                        </a:rPr>
                        <a:t>Core Already Authoritative</a:t>
                      </a:r>
                    </a:p>
                  </a:txBody>
                  <a:tcPr marL="0" marR="0" marT="0" marB="0" anchor="ctr" anchorCtr="0" horzOverflow="overflow">
                    <a:solidFill>
                      <a:schemeClr val="accent6">
                        <a:satOff val="1848"/>
                        <a:lumOff val="-15262"/>
                      </a:schemeClr>
                    </a:solidFill>
                  </a:tcPr>
                </a:tc>
                <a:tc>
                  <a:txBody>
                    <a:bodyPr/>
                    <a:lstStyle/>
                    <a:p>
                      <a:pPr defTabSz="457200">
                        <a:defRPr sz="1800">
                          <a:solidFill>
                            <a:srgbClr val="000000"/>
                          </a:solidFill>
                        </a:defRPr>
                      </a:pPr>
                      <a:r>
                        <a:rPr sz="3600">
                          <a:solidFill>
                            <a:srgbClr val="FFFFFF"/>
                          </a:solidFill>
                          <a:latin typeface="Helvetica Neue"/>
                          <a:ea typeface="Helvetica Neue"/>
                          <a:cs typeface="Helvetica Neue"/>
                          <a:sym typeface="Helvetica Neue"/>
                        </a:rPr>
                        <a:t>Peripheral Status</a:t>
                      </a:r>
                    </a:p>
                  </a:txBody>
                  <a:tcPr marL="0" marR="0" marT="0" marB="0" anchor="ctr" anchorCtr="0" horzOverflow="overflow">
                    <a:solidFill>
                      <a:schemeClr val="accent6">
                        <a:satOff val="1848"/>
                        <a:lumOff val="-15262"/>
                      </a:schemeClr>
                    </a:solidFill>
                  </a:tcPr>
                </a:tc>
                <a:tc>
                  <a:txBody>
                    <a:bodyPr/>
                    <a:lstStyle/>
                    <a:p>
                      <a:pPr defTabSz="457200">
                        <a:defRPr sz="1800">
                          <a:solidFill>
                            <a:srgbClr val="000000"/>
                          </a:solidFill>
                        </a:defRPr>
                      </a:pPr>
                      <a:r>
                        <a:rPr sz="3400">
                          <a:solidFill>
                            <a:srgbClr val="FFFFFF"/>
                          </a:solidFill>
                          <a:latin typeface="Helvetica Neue"/>
                          <a:ea typeface="Helvetica Neue"/>
                          <a:cs typeface="Helvetica Neue"/>
                          <a:sym typeface="Helvetica Neue"/>
                        </a:rPr>
                        <a:t>Key Contribution</a:t>
                      </a:r>
                    </a:p>
                  </a:txBody>
                  <a:tcPr marL="0" marR="0" marT="0" marB="0" anchor="ctr" anchorCtr="0" horzOverflow="overflow">
                    <a:solidFill>
                      <a:schemeClr val="accent6">
                        <a:satOff val="1848"/>
                        <a:lumOff val="-15262"/>
                      </a:schemeClr>
                    </a:solidFill>
                  </a:tcPr>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Clement of Rome</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~95</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Paul (1 Cor), Jesus’ sayings, Hebrews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Earliest use of Pauline letter as authoritative</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Ignatius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~110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Matthew, John, Paul</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Dense allusions against heresy</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Polycarp</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~110–140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Paul, 1 John, 1 Peter, Gospels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Explicit use of apostolic writings as standard</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Papias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~120–140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Mark (via Peter), Matthew</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Earliest external Gospel origins tradition</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Marcion</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~140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Edited Luke + 10 Paul</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Rejects rest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Forces clearer definition of fuller collection</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Justin Martyr</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~150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Gospels (“memoirs”) read in worship</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Liturgical use of Gospels as Scripture</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Muratorian Fragment</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~170–200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4 Gospels, Acts, Paul, Jude, 2 John, Rev</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Some edges missing</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Earliest surviving annotated list</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Theophilus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~180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John named as Scripture, Synoptics, Paul</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Explicit citation of John 1</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Irenaeus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~180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Nearly all 27; exactly 4 Gospels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Few short letters</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First strong four-Gospel + broad NT use</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Tertullian</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~200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4 Gospels, Acts, Paul, 1 Pet, 1 John, Jude, Rev</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James, 2 Pet, 2–3 John soft</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Western near-complete collection</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Clement of Alexandria</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~200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Almost all NT books</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Still cites extra books</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Core fixed; edges still porous</a:t>
                      </a:r>
                    </a:p>
                  </a:txBody>
                  <a:tcPr marL="0" marR="0" marT="0" marB="0" anchor="ctr" anchorCtr="0" horzOverflow="overflow"/>
                </a:tc>
              </a:tr>
              <a:tr h="1025620">
                <a:tc>
                  <a:txBody>
                    <a:bodyPr/>
                    <a:lstStyle/>
                    <a:p>
                      <a:pPr defTabSz="457200">
                        <a:defRPr sz="1800">
                          <a:solidFill>
                            <a:srgbClr val="000000"/>
                          </a:solidFill>
                        </a:defRPr>
                      </a:pPr>
                      <a:r>
                        <a:rPr sz="3700">
                          <a:solidFill>
                            <a:srgbClr val="0F1419"/>
                          </a:solidFill>
                          <a:latin typeface="Helvetica Neue"/>
                          <a:ea typeface="Helvetica Neue"/>
                          <a:cs typeface="Helvetica Neue"/>
                          <a:sym typeface="Helvetica Neue"/>
                        </a:rPr>
                        <a:t>Origen</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~230–250</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Essentially the full 27</a:t>
                      </a:r>
                    </a:p>
                  </a:txBody>
                  <a:tcPr marL="0" marR="0" marT="0" marB="0" anchor="ctr" anchorCtr="0" horzOverflow="overflow"/>
                </a:tc>
                <a:tc>
                  <a:txBody>
                    <a:bodyPr/>
                    <a:lstStyle/>
                    <a:p>
                      <a:pPr defTabSz="457200">
                        <a:defRPr sz="1800">
                          <a:solidFill>
                            <a:srgbClr val="000000"/>
                          </a:solidFill>
                        </a:defRPr>
                      </a:pPr>
                      <a:r>
                        <a:rPr sz="3600">
                          <a:solidFill>
                            <a:srgbClr val="0F1419"/>
                          </a:solidFill>
                          <a:latin typeface="Helvetica Neue"/>
                          <a:ea typeface="Helvetica Neue"/>
                          <a:cs typeface="Helvetica Neue"/>
                          <a:sym typeface="Helvetica Neue"/>
                        </a:rPr>
                        <a:t>Notes remaining local doubts</a:t>
                      </a:r>
                    </a:p>
                  </a:txBody>
                  <a:tcPr marL="0" marR="0" marT="0" marB="0" anchor="ctr" anchorCtr="0" horzOverflow="overflow"/>
                </a:tc>
                <a:tc>
                  <a:txBody>
                    <a:bodyPr/>
                    <a:lstStyle/>
                    <a:p>
                      <a:pPr defTabSz="457200">
                        <a:defRPr sz="1800">
                          <a:solidFill>
                            <a:srgbClr val="000000"/>
                          </a:solidFill>
                        </a:defRPr>
                      </a:pPr>
                      <a:r>
                        <a:rPr sz="3400">
                          <a:solidFill>
                            <a:srgbClr val="0F1419"/>
                          </a:solidFill>
                          <a:latin typeface="Helvetica Neue"/>
                          <a:ea typeface="Helvetica Neue"/>
                          <a:cs typeface="Helvetica Neue"/>
                          <a:sym typeface="Helvetica Neue"/>
                        </a:rPr>
                        <a:t>Explicit awareness of acknowledged vs. disputed</a:t>
                      </a:r>
                    </a:p>
                  </a:txBody>
                  <a:tcPr marL="0" marR="0" marT="0" marB="0" anchor="ctr" anchorCtr="0" horzOverflow="overflow"/>
                </a:tc>
              </a:tr>
            </a:tbl>
          </a:graphicData>
        </a:graphic>
      </p:graphicFrame>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2" name="The peripheral books (known, but not yet universal)"/>
          <p:cNvSpPr/>
          <p:nvPr/>
        </p:nvSpPr>
        <p:spPr>
          <a:xfrm>
            <a:off x="550391" y="1487538"/>
            <a:ext cx="23283218"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a:solidFill>
                  <a:srgbClr val="FFFFFF"/>
                </a:solidFill>
                <a:effectLst>
                  <a:outerShdw sx="100000" sy="100000" kx="0" ky="0" algn="b" rotWithShape="0" blurRad="50800" dist="63500" dir="3410524">
                    <a:srgbClr val="000000"/>
                  </a:outerShdw>
                </a:effectLst>
                <a:latin typeface="American Typewriter"/>
                <a:ea typeface="American Typewriter"/>
                <a:cs typeface="American Typewriter"/>
                <a:sym typeface="American Typewriter"/>
              </a:defRPr>
            </a:lvl1pPr>
          </a:lstStyle>
          <a:p>
            <a:pPr/>
            <a:r>
              <a:t>The peripheral books (known, but not yet universal) </a:t>
            </a:r>
          </a:p>
        </p:txBody>
      </p:sp>
      <p:pic>
        <p:nvPicPr>
          <p:cNvPr id="523"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graphicFrame>
        <p:nvGraphicFramePr>
          <p:cNvPr id="524" name="Table 1-9"/>
          <p:cNvGraphicFramePr/>
          <p:nvPr/>
        </p:nvGraphicFramePr>
        <p:xfrm>
          <a:off x="614788" y="3759395"/>
          <a:ext cx="23158869" cy="9018526"/>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435542"/>
                <a:gridCol w="8707161"/>
                <a:gridCol w="11011719"/>
              </a:tblGrid>
              <a:tr h="806340">
                <a:tc>
                  <a:txBody>
                    <a:bodyPr/>
                    <a:lstStyle/>
                    <a:p>
                      <a:pPr defTabSz="457200">
                        <a:defRPr sz="1800">
                          <a:solidFill>
                            <a:srgbClr val="000000"/>
                          </a:solidFill>
                        </a:defRPr>
                      </a:pPr>
                      <a:r>
                        <a:rPr sz="4900">
                          <a:solidFill>
                            <a:srgbClr val="FFFFFF"/>
                          </a:solidFill>
                          <a:latin typeface="Helvetica Neue"/>
                          <a:ea typeface="Helvetica Neue"/>
                          <a:cs typeface="Helvetica Neue"/>
                          <a:sym typeface="Helvetica Neue"/>
                        </a:rPr>
                        <a:t>Book</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c>
                  <a:txBody>
                    <a:bodyPr/>
                    <a:lstStyle/>
                    <a:p>
                      <a:pPr defTabSz="457200">
                        <a:defRPr sz="1800">
                          <a:solidFill>
                            <a:srgbClr val="000000"/>
                          </a:solidFill>
                        </a:defRPr>
                      </a:pPr>
                      <a:r>
                        <a:rPr sz="4900">
                          <a:solidFill>
                            <a:srgbClr val="FFFFFF"/>
                          </a:solidFill>
                          <a:latin typeface="Helvetica Neue"/>
                          <a:ea typeface="Helvetica Neue"/>
                          <a:cs typeface="Helvetica Neue"/>
                          <a:sym typeface="Helvetica Neue"/>
                        </a:rPr>
                        <a:t>Main issues</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c>
                  <a:txBody>
                    <a:bodyPr/>
                    <a:lstStyle/>
                    <a:p>
                      <a:pPr defTabSz="457200">
                        <a:defRPr sz="1800">
                          <a:solidFill>
                            <a:srgbClr val="000000"/>
                          </a:solidFill>
                        </a:defRPr>
                      </a:pPr>
                      <a:r>
                        <a:rPr sz="4900">
                          <a:solidFill>
                            <a:srgbClr val="FFFFFF"/>
                          </a:solidFill>
                          <a:latin typeface="Helvetica Neue"/>
                          <a:ea typeface="Helvetica Neue"/>
                          <a:cs typeface="Helvetica Neue"/>
                          <a:sym typeface="Helvetica Neue"/>
                        </a:rPr>
                        <a:t>Early reception pattern</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chemeClr val="accent6">
                        <a:satOff val="1848"/>
                        <a:lumOff val="-15262"/>
                      </a:schemeClr>
                    </a:solidFill>
                  </a:tcPr>
                </a:tc>
              </a:tr>
              <a:tr h="1367956">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Hebrews</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Anonymous; style unlike Paul</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Accepted early in the East (Alexandria, Syria); slower in the West</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1367956">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James</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Limited early citation; perceived tension with Paul</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Used in many places;  disputed by some</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1367956">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2 Peter</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Style differs from 1 Peter; late external attestation</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Most weakly  attested of the Universal Epistles</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1367956">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2 &amp; 3 John</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Very short; limited circulation; authorship questions</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Known but not universally cited</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1367956">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Jude</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Use of 1 Enoch</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Accepted by many (Clement, Tertullian, Origen) but questioned by some</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1367956">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Revelation</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Apocalyptic style; chiliastic readings; use by Montanists</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4900">
                          <a:solidFill>
                            <a:srgbClr val="0F1419"/>
                          </a:solidFill>
                          <a:latin typeface="Helvetica Neue"/>
                          <a:ea typeface="Helvetica Neue"/>
                          <a:cs typeface="Helvetica Neue"/>
                          <a:sym typeface="Helvetica Neue"/>
                        </a:rPr>
                        <a:t>Strong in the West early;  more resistance in the East</a:t>
                      </a:r>
                    </a:p>
                  </a:txBody>
                  <a:tcPr marL="0" marR="0" marT="0" marB="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528" name="pasted-movie.png"/>
          <p:cNvGrpSpPr/>
          <p:nvPr/>
        </p:nvGrpSpPr>
        <p:grpSpPr>
          <a:xfrm>
            <a:off x="679849" y="2035077"/>
            <a:ext cx="7838611" cy="11685624"/>
            <a:chOff x="0" y="0"/>
            <a:chExt cx="7838609" cy="11685622"/>
          </a:xfrm>
        </p:grpSpPr>
        <p:pic>
          <p:nvPicPr>
            <p:cNvPr id="527" name="pasted-movie.png" descr="pasted-movie.png"/>
            <p:cNvPicPr>
              <a:picLocks noChangeAspect="1"/>
            </p:cNvPicPr>
            <p:nvPr/>
          </p:nvPicPr>
          <p:blipFill>
            <a:blip r:embed="rId2">
              <a:extLst/>
            </a:blip>
            <a:stretch>
              <a:fillRect/>
            </a:stretch>
          </p:blipFill>
          <p:spPr>
            <a:xfrm>
              <a:off x="215900" y="139700"/>
              <a:ext cx="7406810" cy="11126823"/>
            </a:xfrm>
            <a:prstGeom prst="rect">
              <a:avLst/>
            </a:prstGeom>
            <a:ln>
              <a:noFill/>
            </a:ln>
            <a:effectLst/>
          </p:spPr>
        </p:pic>
        <p:pic>
          <p:nvPicPr>
            <p:cNvPr id="526" name="pasted-movie.png" descr="pasted-movie.png"/>
            <p:cNvPicPr>
              <a:picLocks noChangeAspect="0"/>
            </p:cNvPicPr>
            <p:nvPr/>
          </p:nvPicPr>
          <p:blipFill>
            <a:blip r:embed="rId3">
              <a:extLst/>
            </a:blip>
            <a:stretch>
              <a:fillRect/>
            </a:stretch>
          </p:blipFill>
          <p:spPr>
            <a:xfrm>
              <a:off x="0" y="0"/>
              <a:ext cx="7838610" cy="11685623"/>
            </a:xfrm>
            <a:prstGeom prst="rect">
              <a:avLst/>
            </a:prstGeom>
            <a:effectLst/>
          </p:spPr>
        </p:pic>
      </p:grpSp>
      <p:pic>
        <p:nvPicPr>
          <p:cNvPr id="529" name="pasted-movie.png" descr="pasted-movie.png"/>
          <p:cNvPicPr>
            <a:picLocks noChangeAspect="1"/>
          </p:cNvPicPr>
          <p:nvPr/>
        </p:nvPicPr>
        <p:blipFill>
          <a:blip r:embed="rId4">
            <a:extLst/>
          </a:blip>
          <a:stretch>
            <a:fillRect/>
          </a:stretch>
        </p:blipFill>
        <p:spPr>
          <a:xfrm>
            <a:off x="31839" y="-60376"/>
            <a:ext cx="24320322" cy="1545355"/>
          </a:xfrm>
          <a:prstGeom prst="rect">
            <a:avLst/>
          </a:prstGeom>
          <a:ln w="12700">
            <a:miter lim="400000"/>
          </a:ln>
        </p:spPr>
      </p:pic>
      <p:sp>
        <p:nvSpPr>
          <p:cNvPr id="530"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sp>
        <p:nvSpPr>
          <p:cNvPr id="531" name="Athanasius, 39th Festal Letter —  First extant list that names exactly today’s 27 NT books as “canonized.”…"/>
          <p:cNvSpPr txBox="1"/>
          <p:nvPr/>
        </p:nvSpPr>
        <p:spPr>
          <a:xfrm>
            <a:off x="8835291" y="3507308"/>
            <a:ext cx="15360037" cy="98933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1900"/>
              </a:spcBef>
              <a:buSzPct val="80000"/>
              <a:buBlip>
                <a:blip r:embed="rId5"/>
              </a:buBlip>
              <a:defRPr sz="7800">
                <a:solidFill>
                  <a:srgbClr val="000000"/>
                </a:solidFill>
                <a:latin typeface="Helvetica"/>
                <a:ea typeface="Helvetica"/>
                <a:cs typeface="Helvetica"/>
                <a:sym typeface="Helvetica"/>
              </a:defRPr>
            </a:pPr>
            <a:r>
              <a:t>Athanasius, 39th Festal Letter —  First extant list that names exactly today’s 27 NT books as “canonized.”</a:t>
            </a:r>
          </a:p>
          <a:p>
            <a:pPr marL="1143000" indent="-1143000" defTabSz="457200">
              <a:lnSpc>
                <a:spcPct val="100000"/>
              </a:lnSpc>
              <a:spcBef>
                <a:spcPts val="1900"/>
              </a:spcBef>
              <a:buSzPct val="80000"/>
              <a:buBlip>
                <a:blip r:embed="rId5"/>
              </a:buBlip>
              <a:defRPr sz="7800">
                <a:solidFill>
                  <a:srgbClr val="000000"/>
                </a:solidFill>
                <a:latin typeface="Helvetica"/>
                <a:ea typeface="Helvetica"/>
                <a:cs typeface="Helvetica"/>
                <a:sym typeface="Helvetica"/>
              </a:defRPr>
            </a:pPr>
            <a:r>
              <a:t>“In these alone is proclaimed the doctrine of godliness. Let no man add to these, neither let him take ought from these.”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31">
                                            <p:bg/>
                                          </p:spTgt>
                                        </p:tgtEl>
                                        <p:attrNameLst>
                                          <p:attrName>style.visibility</p:attrName>
                                        </p:attrNameLst>
                                      </p:cBhvr>
                                      <p:to>
                                        <p:strVal val="visible"/>
                                      </p:to>
                                    </p:set>
                                    <p:animEffect filter="wipe(left)" transition="in">
                                      <p:cBhvr>
                                        <p:cTn id="7" dur="1500"/>
                                        <p:tgtEl>
                                          <p:spTgt spid="531">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531">
                                            <p:txEl>
                                              <p:pRg st="0" end="0"/>
                                            </p:txEl>
                                          </p:spTgt>
                                        </p:tgtEl>
                                        <p:attrNameLst>
                                          <p:attrName>style.visibility</p:attrName>
                                        </p:attrNameLst>
                                      </p:cBhvr>
                                      <p:to>
                                        <p:strVal val="visible"/>
                                      </p:to>
                                    </p:set>
                                    <p:animEffect filter="wipe(left)" transition="in">
                                      <p:cBhvr>
                                        <p:cTn id="10" dur="1500"/>
                                        <p:tgtEl>
                                          <p:spTgt spid="53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8" presetID="22" grpId="1" fill="hold">
                                  <p:stCondLst>
                                    <p:cond delay="0"/>
                                  </p:stCondLst>
                                  <p:iterate type="el" backwards="0">
                                    <p:tmAbs val="0"/>
                                  </p:iterate>
                                  <p:childTnLst>
                                    <p:set>
                                      <p:cBhvr>
                                        <p:cTn id="14" fill="hold"/>
                                        <p:tgtEl>
                                          <p:spTgt spid="531">
                                            <p:txEl>
                                              <p:pRg st="1" end="1"/>
                                            </p:txEl>
                                          </p:spTgt>
                                        </p:tgtEl>
                                        <p:attrNameLst>
                                          <p:attrName>style.visibility</p:attrName>
                                        </p:attrNameLst>
                                      </p:cBhvr>
                                      <p:to>
                                        <p:strVal val="visible"/>
                                      </p:to>
                                    </p:set>
                                    <p:animEffect filter="wipe(left)" transition="in">
                                      <p:cBhvr>
                                        <p:cTn id="15" dur="1500"/>
                                        <p:tgtEl>
                                          <p:spTgt spid="531">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31" grpId="1"/>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533" name="Table 1"/>
          <p:cNvGraphicFramePr/>
          <p:nvPr/>
        </p:nvGraphicFramePr>
        <p:xfrm>
          <a:off x="206360" y="3696101"/>
          <a:ext cx="23983980" cy="9785050"/>
        </p:xfrm>
        <a:graphic xmlns:a="http://schemas.openxmlformats.org/drawingml/2006/main">
          <a:graphicData uri="http://schemas.openxmlformats.org/drawingml/2006/table">
            <a:tbl>
              <a:tblPr firstCol="0" firstRow="1" lastCol="0" lastRow="0" bandCol="0" bandRow="0" rtl="0">
                <a:tableStyleId>{4C3C2611-4C71-4FC5-86AE-919BDF0F9419}</a:tableStyleId>
              </a:tblPr>
              <a:tblGrid>
                <a:gridCol w="11985640"/>
                <a:gridCol w="11985640"/>
              </a:tblGrid>
              <a:tr h="1396049">
                <a:tc>
                  <a:txBody>
                    <a:bodyPr/>
                    <a:lstStyle/>
                    <a:p>
                      <a:pPr>
                        <a:defRPr sz="1800">
                          <a:solidFill>
                            <a:srgbClr val="000000"/>
                          </a:solidFill>
                        </a:defRPr>
                      </a:pPr>
                      <a:r>
                        <a:rPr sz="4900">
                          <a:solidFill>
                            <a:srgbClr val="FFFFFF"/>
                          </a:solidFill>
                          <a:effectLst>
                            <a:outerShdw sx="100000" sy="100000" kx="0" ky="0" algn="b" rotWithShape="0" blurRad="63500" dist="63500" dir="1919344">
                              <a:srgbClr val="000000"/>
                            </a:outerShdw>
                          </a:effectLst>
                          <a:latin typeface="Helvetica"/>
                          <a:ea typeface="Helvetica"/>
                          <a:cs typeface="Helvetica"/>
                          <a:sym typeface="Helvetica"/>
                        </a:rPr>
                        <a:t>INCORRECT VIEW</a:t>
                      </a:r>
                    </a:p>
                  </a:txBody>
                  <a:tcPr marL="50800" marR="50800" marT="50800" marB="50800" anchor="ctr" anchorCtr="0" horzOverflow="overflow">
                    <a:solidFill>
                      <a:schemeClr val="accent6"/>
                    </a:solidFill>
                  </a:tcPr>
                </a:tc>
                <a:tc>
                  <a:txBody>
                    <a:bodyPr/>
                    <a:lstStyle/>
                    <a:p>
                      <a:pPr>
                        <a:defRPr sz="1800">
                          <a:solidFill>
                            <a:srgbClr val="000000"/>
                          </a:solidFill>
                        </a:defRPr>
                      </a:pPr>
                      <a:r>
                        <a:rPr sz="4900"/>
                        <a:t>CORRECT VIEW</a:t>
                      </a:r>
                    </a:p>
                  </a:txBody>
                  <a:tcPr marL="50800" marR="50800" marT="50800" marB="50800" anchor="ctr" anchorCtr="0" horzOverflow="overflow">
                    <a:solidFill>
                      <a:srgbClr val="B4B4B4"/>
                    </a:solidFill>
                  </a:tcPr>
                </a:tc>
              </a:tr>
              <a:tr h="1396049">
                <a:tc>
                  <a:txBody>
                    <a:bodyPr/>
                    <a:lstStyle/>
                    <a:p>
                      <a:pPr>
                        <a:defRPr sz="1800">
                          <a:solidFill>
                            <a:srgbClr val="000000"/>
                          </a:solidFill>
                        </a:defRPr>
                      </a:pPr>
                      <a:r>
                        <a:rPr sz="4900">
                          <a:solidFill>
                            <a:srgbClr val="FFFFFF"/>
                          </a:solidFill>
                          <a:effectLst>
                            <a:outerShdw sx="100000" sy="100000" kx="0" ky="0" algn="b" rotWithShape="0" blurRad="63500" dist="63500" dir="1919344">
                              <a:srgbClr val="000000"/>
                            </a:outerShdw>
                          </a:effectLst>
                          <a:latin typeface="Helvetica"/>
                          <a:ea typeface="Helvetica"/>
                          <a:cs typeface="Helvetica"/>
                          <a:sym typeface="Helvetica"/>
                        </a:rPr>
                        <a:t>The church is the determiner of the Canon</a:t>
                      </a:r>
                    </a:p>
                  </a:txBody>
                  <a:tcPr marL="50800" marR="50800" marT="50800" marB="50800" anchor="ctr" anchorCtr="0" horzOverflow="overflow">
                    <a:solidFill>
                      <a:schemeClr val="accent6">
                        <a:hueOff val="-133706"/>
                        <a:satOff val="8281"/>
                        <a:lumOff val="-27269"/>
                      </a:schemeClr>
                    </a:solidFill>
                  </a:tcPr>
                </a:tc>
                <a:tc>
                  <a:txBody>
                    <a:bodyPr/>
                    <a:lstStyle/>
                    <a:p>
                      <a:pPr>
                        <a:defRPr sz="1800">
                          <a:solidFill>
                            <a:srgbClr val="000000"/>
                          </a:solidFill>
                        </a:defRPr>
                      </a:pPr>
                      <a:r>
                        <a:rPr sz="4900">
                          <a:solidFill>
                            <a:srgbClr val="5A5F5E"/>
                          </a:solidFill>
                        </a:rPr>
                        <a:t>The church is the discoverer of the canon</a:t>
                      </a:r>
                    </a:p>
                  </a:txBody>
                  <a:tcPr marL="50800" marR="50800" marT="50800" marB="50800" anchor="ctr" anchorCtr="0" horzOverflow="overflow">
                    <a:solidFill>
                      <a:srgbClr val="FFFFFF"/>
                    </a:solidFill>
                  </a:tcPr>
                </a:tc>
              </a:tr>
              <a:tr h="1396049">
                <a:tc>
                  <a:txBody>
                    <a:bodyPr/>
                    <a:lstStyle/>
                    <a:p>
                      <a:pPr>
                        <a:defRPr sz="1800">
                          <a:solidFill>
                            <a:srgbClr val="000000"/>
                          </a:solidFill>
                        </a:defRPr>
                      </a:pPr>
                      <a:r>
                        <a:rPr sz="4900">
                          <a:solidFill>
                            <a:srgbClr val="FFFFFF"/>
                          </a:solidFill>
                          <a:effectLst>
                            <a:outerShdw sx="100000" sy="100000" kx="0" ky="0" algn="b" rotWithShape="0" blurRad="63500" dist="63500" dir="1919344">
                              <a:srgbClr val="000000"/>
                            </a:outerShdw>
                          </a:effectLst>
                          <a:latin typeface="Helvetica"/>
                          <a:ea typeface="Helvetica"/>
                          <a:cs typeface="Helvetica"/>
                          <a:sym typeface="Helvetica"/>
                        </a:rPr>
                        <a:t>The church is the mother of the Canon</a:t>
                      </a:r>
                    </a:p>
                  </a:txBody>
                  <a:tcPr marL="50800" marR="50800" marT="50800" marB="50800" anchor="ctr" anchorCtr="0" horzOverflow="overflow">
                    <a:solidFill>
                      <a:schemeClr val="accent6">
                        <a:hueOff val="-133706"/>
                        <a:satOff val="8281"/>
                        <a:lumOff val="-27269"/>
                      </a:schemeClr>
                    </a:solidFill>
                  </a:tcPr>
                </a:tc>
                <a:tc>
                  <a:txBody>
                    <a:bodyPr/>
                    <a:lstStyle/>
                    <a:p>
                      <a:pPr>
                        <a:defRPr sz="1800">
                          <a:solidFill>
                            <a:srgbClr val="000000"/>
                          </a:solidFill>
                        </a:defRPr>
                      </a:pPr>
                      <a:r>
                        <a:rPr sz="4900">
                          <a:solidFill>
                            <a:srgbClr val="5A5F5E"/>
                          </a:solidFill>
                        </a:rPr>
                        <a:t>The church continues via the canon</a:t>
                      </a:r>
                    </a:p>
                  </a:txBody>
                  <a:tcPr marL="50800" marR="50800" marT="50800" marB="50800" anchor="ctr" anchorCtr="0" horzOverflow="overflow">
                    <a:solidFill>
                      <a:srgbClr val="FFFFFF"/>
                    </a:solidFill>
                  </a:tcPr>
                </a:tc>
              </a:tr>
              <a:tr h="1396049">
                <a:tc>
                  <a:txBody>
                    <a:bodyPr/>
                    <a:lstStyle/>
                    <a:p>
                      <a:pPr>
                        <a:defRPr sz="1800">
                          <a:solidFill>
                            <a:srgbClr val="000000"/>
                          </a:solidFill>
                        </a:defRPr>
                      </a:pPr>
                      <a:r>
                        <a:rPr sz="4900">
                          <a:solidFill>
                            <a:srgbClr val="FFFFFF"/>
                          </a:solidFill>
                          <a:effectLst>
                            <a:outerShdw sx="100000" sy="100000" kx="0" ky="0" algn="b" rotWithShape="0" blurRad="63500" dist="63500" dir="1919344">
                              <a:srgbClr val="000000"/>
                            </a:outerShdw>
                          </a:effectLst>
                          <a:latin typeface="Helvetica"/>
                          <a:ea typeface="Helvetica"/>
                          <a:cs typeface="Helvetica"/>
                          <a:sym typeface="Helvetica"/>
                        </a:rPr>
                        <a:t>The church is the magistrate of the canon</a:t>
                      </a:r>
                    </a:p>
                  </a:txBody>
                  <a:tcPr marL="50800" marR="50800" marT="50800" marB="50800" anchor="ctr" anchorCtr="0" horzOverflow="overflow">
                    <a:solidFill>
                      <a:schemeClr val="accent6">
                        <a:hueOff val="-133706"/>
                        <a:satOff val="8281"/>
                        <a:lumOff val="-27269"/>
                      </a:schemeClr>
                    </a:solidFill>
                  </a:tcPr>
                </a:tc>
                <a:tc>
                  <a:txBody>
                    <a:bodyPr/>
                    <a:lstStyle/>
                    <a:p>
                      <a:pPr>
                        <a:defRPr sz="1800">
                          <a:solidFill>
                            <a:srgbClr val="000000"/>
                          </a:solidFill>
                        </a:defRPr>
                      </a:pPr>
                      <a:r>
                        <a:rPr sz="4900">
                          <a:solidFill>
                            <a:srgbClr val="5A5F5E"/>
                          </a:solidFill>
                        </a:rPr>
                        <a:t>The church is the minister of the canon.</a:t>
                      </a:r>
                    </a:p>
                  </a:txBody>
                  <a:tcPr marL="50800" marR="50800" marT="50800" marB="50800" anchor="ctr" anchorCtr="0" horzOverflow="overflow">
                    <a:solidFill>
                      <a:srgbClr val="FFFFFF"/>
                    </a:solidFill>
                  </a:tcPr>
                </a:tc>
              </a:tr>
              <a:tr h="1396049">
                <a:tc>
                  <a:txBody>
                    <a:bodyPr/>
                    <a:lstStyle/>
                    <a:p>
                      <a:pPr>
                        <a:defRPr sz="1800">
                          <a:solidFill>
                            <a:srgbClr val="000000"/>
                          </a:solidFill>
                        </a:defRPr>
                      </a:pPr>
                      <a:r>
                        <a:rPr sz="4900">
                          <a:solidFill>
                            <a:srgbClr val="FFFFFF"/>
                          </a:solidFill>
                          <a:effectLst>
                            <a:outerShdw sx="100000" sy="100000" kx="0" ky="0" algn="b" rotWithShape="0" blurRad="63500" dist="63500" dir="1919344">
                              <a:srgbClr val="000000"/>
                            </a:outerShdw>
                          </a:effectLst>
                          <a:latin typeface="Helvetica"/>
                          <a:ea typeface="Helvetica"/>
                          <a:cs typeface="Helvetica"/>
                          <a:sym typeface="Helvetica"/>
                        </a:rPr>
                        <a:t>The church is the regulator of the canon</a:t>
                      </a:r>
                    </a:p>
                  </a:txBody>
                  <a:tcPr marL="50800" marR="50800" marT="50800" marB="50800" anchor="ctr" anchorCtr="0" horzOverflow="overflow">
                    <a:solidFill>
                      <a:schemeClr val="accent6">
                        <a:hueOff val="-133706"/>
                        <a:satOff val="8281"/>
                        <a:lumOff val="-27269"/>
                      </a:schemeClr>
                    </a:solidFill>
                  </a:tcPr>
                </a:tc>
                <a:tc>
                  <a:txBody>
                    <a:bodyPr/>
                    <a:lstStyle/>
                    <a:p>
                      <a:pPr>
                        <a:defRPr sz="1800">
                          <a:solidFill>
                            <a:srgbClr val="000000"/>
                          </a:solidFill>
                        </a:defRPr>
                      </a:pPr>
                      <a:r>
                        <a:rPr sz="4900">
                          <a:solidFill>
                            <a:srgbClr val="5A5F5E"/>
                          </a:solidFill>
                        </a:rPr>
                        <a:t>The church is the recognizer of the canon.</a:t>
                      </a:r>
                    </a:p>
                  </a:txBody>
                  <a:tcPr marL="50800" marR="50800" marT="50800" marB="50800" anchor="ctr" anchorCtr="0" horzOverflow="overflow">
                    <a:solidFill>
                      <a:srgbClr val="FFFFFF"/>
                    </a:solidFill>
                  </a:tcPr>
                </a:tc>
              </a:tr>
              <a:tr h="1396049">
                <a:tc>
                  <a:txBody>
                    <a:bodyPr/>
                    <a:lstStyle/>
                    <a:p>
                      <a:pPr>
                        <a:defRPr sz="1800">
                          <a:solidFill>
                            <a:srgbClr val="000000"/>
                          </a:solidFill>
                        </a:defRPr>
                      </a:pPr>
                      <a:r>
                        <a:rPr sz="4900">
                          <a:solidFill>
                            <a:srgbClr val="FFFFFF"/>
                          </a:solidFill>
                          <a:effectLst>
                            <a:outerShdw sx="100000" sy="100000" kx="0" ky="0" algn="b" rotWithShape="0" blurRad="63500" dist="63500" dir="1919344">
                              <a:srgbClr val="000000"/>
                            </a:outerShdw>
                          </a:effectLst>
                          <a:latin typeface="Helvetica"/>
                          <a:ea typeface="Helvetica"/>
                          <a:cs typeface="Helvetica"/>
                          <a:sym typeface="Helvetica"/>
                        </a:rPr>
                        <a:t>The church is the judge of the canon</a:t>
                      </a:r>
                    </a:p>
                  </a:txBody>
                  <a:tcPr marL="50800" marR="50800" marT="50800" marB="50800" anchor="ctr" anchorCtr="0" horzOverflow="overflow">
                    <a:solidFill>
                      <a:schemeClr val="accent6">
                        <a:hueOff val="-133706"/>
                        <a:satOff val="8281"/>
                        <a:lumOff val="-27269"/>
                      </a:schemeClr>
                    </a:solidFill>
                  </a:tcPr>
                </a:tc>
                <a:tc>
                  <a:txBody>
                    <a:bodyPr/>
                    <a:lstStyle/>
                    <a:p>
                      <a:pPr>
                        <a:defRPr sz="1800">
                          <a:solidFill>
                            <a:srgbClr val="000000"/>
                          </a:solidFill>
                        </a:defRPr>
                      </a:pPr>
                      <a:r>
                        <a:rPr sz="4900">
                          <a:solidFill>
                            <a:srgbClr val="5A5F5E"/>
                          </a:solidFill>
                        </a:rPr>
                        <a:t>The church is the witness if the canon.</a:t>
                      </a:r>
                    </a:p>
                  </a:txBody>
                  <a:tcPr marL="50800" marR="50800" marT="50800" marB="50800" anchor="ctr" anchorCtr="0" horzOverflow="overflow">
                    <a:solidFill>
                      <a:srgbClr val="FFFFFF"/>
                    </a:solidFill>
                  </a:tcPr>
                </a:tc>
              </a:tr>
              <a:tr h="1396049">
                <a:tc>
                  <a:txBody>
                    <a:bodyPr/>
                    <a:lstStyle/>
                    <a:p>
                      <a:pPr>
                        <a:defRPr sz="1800">
                          <a:solidFill>
                            <a:srgbClr val="000000"/>
                          </a:solidFill>
                        </a:defRPr>
                      </a:pPr>
                      <a:r>
                        <a:rPr sz="4900">
                          <a:solidFill>
                            <a:srgbClr val="FFFFFF"/>
                          </a:solidFill>
                          <a:effectLst>
                            <a:outerShdw sx="100000" sy="100000" kx="0" ky="0" algn="b" rotWithShape="0" blurRad="63500" dist="63500" dir="1919344">
                              <a:srgbClr val="000000"/>
                            </a:outerShdw>
                          </a:effectLst>
                          <a:latin typeface="Helvetica"/>
                          <a:ea typeface="Helvetica"/>
                          <a:cs typeface="Helvetica"/>
                          <a:sym typeface="Helvetica"/>
                        </a:rPr>
                        <a:t>The church is the master of the canon</a:t>
                      </a:r>
                    </a:p>
                  </a:txBody>
                  <a:tcPr marL="50800" marR="50800" marT="50800" marB="50800" anchor="ctr" anchorCtr="0" horzOverflow="overflow">
                    <a:solidFill>
                      <a:schemeClr val="accent6">
                        <a:hueOff val="-133706"/>
                        <a:satOff val="8281"/>
                        <a:lumOff val="-27269"/>
                      </a:schemeClr>
                    </a:solidFill>
                  </a:tcPr>
                </a:tc>
                <a:tc>
                  <a:txBody>
                    <a:bodyPr/>
                    <a:lstStyle/>
                    <a:p>
                      <a:pPr>
                        <a:defRPr sz="1800">
                          <a:solidFill>
                            <a:srgbClr val="000000"/>
                          </a:solidFill>
                        </a:defRPr>
                      </a:pPr>
                      <a:r>
                        <a:rPr sz="4900">
                          <a:solidFill>
                            <a:srgbClr val="5A5F5E"/>
                          </a:solidFill>
                        </a:rPr>
                        <a:t>The church is the servant if the canon.</a:t>
                      </a:r>
                    </a:p>
                  </a:txBody>
                  <a:tcPr marL="50800" marR="50800" marT="50800" marB="50800" anchor="ctr" anchorCtr="0" horzOverflow="overflow">
                    <a:solidFill>
                      <a:srgbClr val="FFFFFF"/>
                    </a:solidFill>
                  </a:tcPr>
                </a:tc>
              </a:tr>
            </a:tbl>
          </a:graphicData>
        </a:graphic>
      </p:graphicFrame>
      <p:pic>
        <p:nvPicPr>
          <p:cNvPr id="534"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535"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37" name="Screenshot 2026-10-11 at 1.55.28 PM.png" descr="Screenshot 2026-10-11 at 1.55.28 PM.png"/>
          <p:cNvPicPr>
            <a:picLocks noChangeAspect="1"/>
          </p:cNvPicPr>
          <p:nvPr/>
        </p:nvPicPr>
        <p:blipFill>
          <a:blip r:embed="rId2">
            <a:extLst/>
          </a:blip>
          <a:stretch>
            <a:fillRect/>
          </a:stretch>
        </p:blipFill>
        <p:spPr>
          <a:xfrm>
            <a:off x="-96712" y="1563453"/>
            <a:ext cx="24577424" cy="12162766"/>
          </a:xfrm>
          <a:prstGeom prst="rect">
            <a:avLst/>
          </a:prstGeom>
          <a:ln w="12700">
            <a:miter lim="400000"/>
          </a:ln>
        </p:spPr>
      </p:pic>
      <p:pic>
        <p:nvPicPr>
          <p:cNvPr id="538"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539" name="pasted-movie.png" descr="pasted-movie.png"/>
          <p:cNvPicPr>
            <a:picLocks noChangeAspect="1"/>
          </p:cNvPicPr>
          <p:nvPr/>
        </p:nvPicPr>
        <p:blipFill>
          <a:blip r:embed="rId4">
            <a:extLst/>
          </a:blip>
          <a:stretch>
            <a:fillRect/>
          </a:stretch>
        </p:blipFill>
        <p:spPr>
          <a:xfrm rot="21300000">
            <a:off x="7600911" y="719949"/>
            <a:ext cx="2794978" cy="121613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1" name="Screenshot 2026-10-11 at 1.58.25 PM.png" descr="Screenshot 2026-10-11 at 1.58.25 PM.png"/>
          <p:cNvPicPr>
            <a:picLocks noChangeAspect="1"/>
          </p:cNvPicPr>
          <p:nvPr/>
        </p:nvPicPr>
        <p:blipFill>
          <a:blip r:embed="rId2">
            <a:extLst/>
          </a:blip>
          <a:stretch>
            <a:fillRect/>
          </a:stretch>
        </p:blipFill>
        <p:spPr>
          <a:xfrm>
            <a:off x="469799" y="1333556"/>
            <a:ext cx="23444402" cy="12369648"/>
          </a:xfrm>
          <a:prstGeom prst="rect">
            <a:avLst/>
          </a:prstGeom>
          <a:ln w="12700">
            <a:miter lim="400000"/>
          </a:ln>
        </p:spPr>
      </p:pic>
      <p:pic>
        <p:nvPicPr>
          <p:cNvPr id="542"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543" name="pasted-movie.png" descr="pasted-movie.png"/>
          <p:cNvPicPr>
            <a:picLocks noChangeAspect="1"/>
          </p:cNvPicPr>
          <p:nvPr/>
        </p:nvPicPr>
        <p:blipFill>
          <a:blip r:embed="rId4">
            <a:extLst/>
          </a:blip>
          <a:stretch>
            <a:fillRect/>
          </a:stretch>
        </p:blipFill>
        <p:spPr>
          <a:xfrm rot="21300000">
            <a:off x="7600911" y="719949"/>
            <a:ext cx="2794978" cy="121613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5" name="Screenshot 2026-10-11 at 1.59.50 PM.png" descr="Screenshot 2026-10-11 at 1.59.50 PM.png"/>
          <p:cNvPicPr>
            <a:picLocks noChangeAspect="1"/>
          </p:cNvPicPr>
          <p:nvPr/>
        </p:nvPicPr>
        <p:blipFill>
          <a:blip r:embed="rId2">
            <a:extLst/>
          </a:blip>
          <a:stretch>
            <a:fillRect/>
          </a:stretch>
        </p:blipFill>
        <p:spPr>
          <a:xfrm>
            <a:off x="-109665" y="1461013"/>
            <a:ext cx="24603330" cy="12618900"/>
          </a:xfrm>
          <a:prstGeom prst="rect">
            <a:avLst/>
          </a:prstGeom>
          <a:ln w="12700">
            <a:miter lim="400000"/>
          </a:ln>
        </p:spPr>
      </p:pic>
      <p:pic>
        <p:nvPicPr>
          <p:cNvPr id="546" name="pasted-movie.png" descr="pasted-movie.png"/>
          <p:cNvPicPr>
            <a:picLocks noChangeAspect="1"/>
          </p:cNvPicPr>
          <p:nvPr/>
        </p:nvPicPr>
        <p:blipFill>
          <a:blip r:embed="rId3">
            <a:extLst/>
          </a:blip>
          <a:stretch>
            <a:fillRect/>
          </a:stretch>
        </p:blipFill>
        <p:spPr>
          <a:xfrm>
            <a:off x="31839" y="-60376"/>
            <a:ext cx="24320322" cy="1545355"/>
          </a:xfrm>
          <a:prstGeom prst="rect">
            <a:avLst/>
          </a:prstGeom>
          <a:ln w="12700">
            <a:miter lim="400000"/>
          </a:ln>
        </p:spPr>
      </p:pic>
      <p:pic>
        <p:nvPicPr>
          <p:cNvPr id="547" name="pasted-movie.png" descr="pasted-movie.png"/>
          <p:cNvPicPr>
            <a:picLocks noChangeAspect="1"/>
          </p:cNvPicPr>
          <p:nvPr/>
        </p:nvPicPr>
        <p:blipFill>
          <a:blip r:embed="rId4">
            <a:extLst/>
          </a:blip>
          <a:stretch>
            <a:fillRect/>
          </a:stretch>
        </p:blipFill>
        <p:spPr>
          <a:xfrm rot="21300000">
            <a:off x="7600911" y="719949"/>
            <a:ext cx="2794978" cy="121613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49" name="Front view of a red motorcycle against a black background" descr="Front view of a red motorcycle against a black background"/>
          <p:cNvPicPr>
            <a:picLocks noChangeAspect="0"/>
          </p:cNvPicPr>
          <p:nvPr>
            <p:ph type="pic" idx="21"/>
          </p:nvPr>
        </p:nvPicPr>
        <p:blipFill>
          <a:blip r:embed="rId2">
            <a:extLst/>
          </a:blip>
          <a:srcRect l="1632" t="3396" r="3953" b="63178"/>
          <a:stretch>
            <a:fillRect/>
          </a:stretch>
        </p:blipFill>
        <p:spPr>
          <a:xfrm>
            <a:off x="10341" y="-18957"/>
            <a:ext cx="24363317" cy="137539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1" name="Front view of a red motorcycle against a black background" descr="Front view of a red motorcycle against a black background"/>
          <p:cNvPicPr>
            <a:picLocks noChangeAspect="0"/>
          </p:cNvPicPr>
          <p:nvPr>
            <p:ph type="pic" idx="21"/>
          </p:nvPr>
        </p:nvPicPr>
        <p:blipFill>
          <a:blip r:embed="rId2">
            <a:extLst/>
          </a:blip>
          <a:srcRect l="0" t="35485" r="0" b="29495"/>
          <a:stretch>
            <a:fillRect/>
          </a:stretch>
        </p:blipFill>
        <p:spPr>
          <a:xfrm>
            <a:off x="0" y="1"/>
            <a:ext cx="24384000" cy="13716001"/>
          </a:xfrm>
          <a:prstGeom prst="rect">
            <a:avLst/>
          </a:prstGeom>
        </p:spPr>
      </p:pic>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3" name="Front view of a red motorcycle against a black background" descr="Front view of a red motorcycle against a black background"/>
          <p:cNvPicPr>
            <a:picLocks noChangeAspect="0"/>
          </p:cNvPicPr>
          <p:nvPr>
            <p:ph type="pic" idx="21"/>
          </p:nvPr>
        </p:nvPicPr>
        <p:blipFill>
          <a:blip r:embed="rId2">
            <a:extLst/>
          </a:blip>
          <a:srcRect l="0" t="62663" r="0" b="3508"/>
          <a:stretch>
            <a:fillRect/>
          </a:stretch>
        </p:blipFill>
        <p:spPr>
          <a:xfrm>
            <a:off x="0" y="0"/>
            <a:ext cx="24384000" cy="13716000"/>
          </a:xfrm>
          <a:prstGeom prst="rect">
            <a:avLst/>
          </a:prstGeom>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5"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graphicFrame>
        <p:nvGraphicFramePr>
          <p:cNvPr id="556" name="Table 1-8"/>
          <p:cNvGraphicFramePr/>
          <p:nvPr/>
        </p:nvGraphicFramePr>
        <p:xfrm>
          <a:off x="233791" y="1482999"/>
          <a:ext cx="23920863" cy="11635420"/>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3479673"/>
                <a:gridCol w="8812384"/>
                <a:gridCol w="5870639"/>
                <a:gridCol w="5753721"/>
              </a:tblGrid>
              <a:tr h="1032779">
                <a:tc>
                  <a:txBody>
                    <a:bodyPr/>
                    <a:lstStyle/>
                    <a:p>
                      <a:pPr defTabSz="457200">
                        <a:defRPr sz="5200">
                          <a:solidFill>
                            <a:srgbClr val="000000"/>
                          </a:solidFill>
                          <a:latin typeface="Helvetica"/>
                          <a:ea typeface="Helvetica"/>
                          <a:cs typeface="Helvetica"/>
                          <a:sym typeface="Helvetica"/>
                        </a:defRPr>
                      </a:pP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b="1" sz="5200">
                          <a:latin typeface="Helvetica"/>
                          <a:ea typeface="Helvetica"/>
                          <a:cs typeface="Helvetica"/>
                          <a:sym typeface="Helvetica"/>
                        </a:rPr>
                        <a:t>Catholic Deuterocanon</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b="1" sz="5200">
                          <a:latin typeface="Helvetica"/>
                          <a:ea typeface="Helvetica"/>
                          <a:cs typeface="Helvetica"/>
                          <a:sym typeface="Helvetica"/>
                        </a:rPr>
                        <a:t>1 Enoch / Jubilees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b="1" sz="5200">
                          <a:latin typeface="Helvetica"/>
                          <a:ea typeface="Helvetica"/>
                          <a:cs typeface="Helvetica"/>
                          <a:sym typeface="Helvetica"/>
                        </a:rPr>
                        <a:t>Gnostic gospels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1617427">
                <a:tc>
                  <a:txBody>
                    <a:bodyPr/>
                    <a:lstStyle/>
                    <a:p>
                      <a:pPr defTabSz="457200">
                        <a:defRPr sz="1800">
                          <a:solidFill>
                            <a:srgbClr val="000000"/>
                          </a:solidFill>
                        </a:defRPr>
                      </a:pPr>
                      <a:r>
                        <a:rPr sz="5200">
                          <a:latin typeface="Helvetica"/>
                          <a:ea typeface="Helvetica"/>
                          <a:cs typeface="Helvetica"/>
                          <a:sym typeface="Helvetica"/>
                        </a:rPr>
                        <a:t>Date</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300 BC–100  AD</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300 BC–100  AD</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Mostly 300-400 AD</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2454446">
                <a:tc>
                  <a:txBody>
                    <a:bodyPr/>
                    <a:lstStyle/>
                    <a:p>
                      <a:pPr defTabSz="457200">
                        <a:defRPr sz="1800">
                          <a:solidFill>
                            <a:srgbClr val="000000"/>
                          </a:solidFill>
                        </a:defRPr>
                      </a:pPr>
                      <a:r>
                        <a:rPr sz="5200">
                          <a:latin typeface="Helvetica"/>
                          <a:ea typeface="Helvetica"/>
                          <a:cs typeface="Helvetica"/>
                          <a:sym typeface="Helvetica"/>
                        </a:rPr>
                        <a:t>Home tradition</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5200">
                          <a:latin typeface="Helvetica"/>
                          <a:ea typeface="Helvetica"/>
                          <a:cs typeface="Helvetica"/>
                          <a:sym typeface="Helvetica"/>
                        </a:rPr>
                        <a:t>Greek Jewish / 
early church liturgy</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5200">
                          <a:latin typeface="Helvetica"/>
                          <a:ea typeface="Helvetica"/>
                          <a:cs typeface="Helvetica"/>
                          <a:sym typeface="Helvetica"/>
                        </a:rPr>
                        <a:t>Qumran + Ethiopia</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5200">
                          <a:latin typeface="Helvetica"/>
                          <a:ea typeface="Helvetica"/>
                          <a:cs typeface="Helvetica"/>
                          <a:sym typeface="Helvetica"/>
                        </a:rPr>
                        <a:t>Sectarian Christian / Gnostic schools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2454446">
                <a:tc>
                  <a:txBody>
                    <a:bodyPr/>
                    <a:lstStyle/>
                    <a:p>
                      <a:pPr defTabSz="457200">
                        <a:defRPr sz="1800">
                          <a:solidFill>
                            <a:srgbClr val="000000"/>
                          </a:solidFill>
                        </a:defRPr>
                      </a:pPr>
                      <a:r>
                        <a:rPr sz="5200">
                          <a:latin typeface="Helvetica"/>
                          <a:ea typeface="Helvetica"/>
                          <a:cs typeface="Helvetica"/>
                          <a:sym typeface="Helvetica"/>
                        </a:rPr>
                        <a:t>Relation to apostolic faith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Debated; 
same God, 
same people</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Same God; expanded myth</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Often another god, another salvation</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r h="1617427">
                <a:tc>
                  <a:txBody>
                    <a:bodyPr/>
                    <a:lstStyle/>
                    <a:p>
                      <a:pPr defTabSz="457200">
                        <a:defRPr sz="1800">
                          <a:solidFill>
                            <a:srgbClr val="000000"/>
                          </a:solidFill>
                        </a:defRPr>
                      </a:pPr>
                      <a:r>
                        <a:rPr sz="5200">
                          <a:latin typeface="Helvetica"/>
                          <a:ea typeface="Helvetica"/>
                          <a:cs typeface="Helvetica"/>
                          <a:sym typeface="Helvetica"/>
                        </a:rPr>
                        <a:t>Why disputed</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5200">
                          <a:latin typeface="Helvetica"/>
                          <a:ea typeface="Helvetica"/>
                          <a:cs typeface="Helvetica"/>
                          <a:sym typeface="Helvetica"/>
                        </a:rPr>
                        <a:t>Hebrew vs Greek OT</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5200">
                          <a:latin typeface="Helvetica"/>
                          <a:ea typeface="Helvetica"/>
                          <a:cs typeface="Helvetica"/>
                          <a:sym typeface="Helvetica"/>
                        </a:rPr>
                        <a:t>Authorship + Hebrew canon</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defRPr sz="1800">
                          <a:solidFill>
                            <a:srgbClr val="000000"/>
                          </a:solidFill>
                        </a:defRPr>
                      </a:pPr>
                      <a:r>
                        <a:rPr sz="5200">
                          <a:latin typeface="Helvetica"/>
                          <a:ea typeface="Helvetica"/>
                          <a:cs typeface="Helvetica"/>
                          <a:sym typeface="Helvetica"/>
                        </a:rPr>
                        <a:t>Authorship + contrary gospel</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r>
              <a:tr h="2454446">
                <a:tc>
                  <a:txBody>
                    <a:bodyPr/>
                    <a:lstStyle/>
                    <a:p>
                      <a:pPr defTabSz="457200">
                        <a:defRPr sz="1800">
                          <a:solidFill>
                            <a:srgbClr val="000000"/>
                          </a:solidFill>
                        </a:defRPr>
                      </a:pPr>
                      <a:r>
                        <a:rPr sz="5200">
                          <a:latin typeface="Helvetica"/>
                          <a:ea typeface="Helvetica"/>
                          <a:cs typeface="Helvetica"/>
                          <a:sym typeface="Helvetica"/>
                        </a:rPr>
                        <a:t>Use today</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Scripture (Catholic/Orthodox) / edifying intertestamental (Protestant)</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Historical / theological background</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c>
                  <a:txBody>
                    <a:bodyPr/>
                    <a:lstStyle/>
                    <a:p>
                      <a:pPr defTabSz="457200">
                        <a:defRPr sz="1800">
                          <a:solidFill>
                            <a:srgbClr val="000000"/>
                          </a:solidFill>
                        </a:defRPr>
                      </a:pPr>
                      <a:r>
                        <a:rPr sz="5200">
                          <a:latin typeface="Helvetica"/>
                          <a:ea typeface="Helvetica"/>
                          <a:cs typeface="Helvetica"/>
                          <a:sym typeface="Helvetica"/>
                        </a:rPr>
                        <a:t>Historical evidence of later alternatives</a:t>
                      </a:r>
                    </a:p>
                  </a:txBody>
                  <a:tcPr marL="12700" marR="12700" marT="12700" marB="12700" anchor="ctr" anchorCtr="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solidFill>
                      <a:srgbClr val="F5F5F5"/>
                    </a:solidFill>
                  </a:tcPr>
                </a:tc>
              </a:tr>
            </a:tbl>
          </a:graphicData>
        </a:graphic>
      </p:graphicFrame>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8" name="The Criteria For Canonical Books"/>
          <p:cNvSpPr/>
          <p:nvPr/>
        </p:nvSpPr>
        <p:spPr>
          <a:xfrm>
            <a:off x="3282660" y="1419742"/>
            <a:ext cx="17818680" cy="1785939"/>
          </a:xfrm>
          <a:prstGeom prst="roundRect">
            <a:avLst>
              <a:gd name="adj" fmla="val 33115"/>
            </a:avLst>
          </a:prstGeom>
          <a:gradFill>
            <a:gsLst>
              <a:gs pos="0">
                <a:srgbClr val="009051"/>
              </a:gs>
              <a:gs pos="100000">
                <a:srgbClr val="212121"/>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Criteria For Canonical Books</a:t>
            </a:r>
          </a:p>
        </p:txBody>
      </p:sp>
      <p:pic>
        <p:nvPicPr>
          <p:cNvPr id="559"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560" name="An inspired book should reflect the characteristics of God, (omniscient, omnipotent, omnipresent) in such ways as fulfilled prophecy and accurate statements with regard to geography, astronomy, science, math, psychology, and all areas of knowledge to the"/>
          <p:cNvSpPr txBox="1"/>
          <p:nvPr/>
        </p:nvSpPr>
        <p:spPr>
          <a:xfrm>
            <a:off x="7197848" y="3711235"/>
            <a:ext cx="16968033" cy="9626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3000" indent="-1143000" defTabSz="457200">
              <a:lnSpc>
                <a:spcPct val="100000"/>
              </a:lnSpc>
              <a:spcBef>
                <a:spcPts val="3000"/>
              </a:spcBef>
              <a:buSzPct val="80000"/>
              <a:buBlip>
                <a:blip r:embed="rId3"/>
              </a:buBlip>
              <a:defRPr sz="6000">
                <a:solidFill>
                  <a:srgbClr val="000000"/>
                </a:solidFill>
                <a:latin typeface="Helvetica"/>
                <a:ea typeface="Helvetica"/>
                <a:cs typeface="Helvetica"/>
                <a:sym typeface="Helvetica"/>
              </a:defRPr>
            </a:pPr>
            <a:r>
              <a:t>An inspired book should reflect the characteristics of God, (omniscient, omnipotent, omnipresent) in such ways as fulfilled prophecy and accurate statements with regard to geography, astronomy, science, math, psychology, and all areas of knowledge to the extent that it makes reference to these. </a:t>
            </a:r>
          </a:p>
          <a:p>
            <a:pPr marL="1143000" indent="-1143000" defTabSz="457200">
              <a:lnSpc>
                <a:spcPct val="100000"/>
              </a:lnSpc>
              <a:spcBef>
                <a:spcPts val="3000"/>
              </a:spcBef>
              <a:buSzPct val="80000"/>
              <a:buBlip>
                <a:blip r:embed="rId3"/>
              </a:buBlip>
              <a:defRPr sz="6000">
                <a:solidFill>
                  <a:srgbClr val="000000"/>
                </a:solidFill>
                <a:latin typeface="Helvetica"/>
                <a:ea typeface="Helvetica"/>
                <a:cs typeface="Helvetica"/>
                <a:sym typeface="Helvetica"/>
              </a:defRPr>
            </a:pPr>
            <a:r>
              <a:t>If God is the Creator of both the world and man, He could not make an inaccurate statement about them. </a:t>
            </a:r>
          </a:p>
        </p:txBody>
      </p:sp>
      <p:pic>
        <p:nvPicPr>
          <p:cNvPr id="561" name="Image" descr="Image"/>
          <p:cNvPicPr>
            <a:picLocks noChangeAspect="1"/>
          </p:cNvPicPr>
          <p:nvPr/>
        </p:nvPicPr>
        <p:blipFill>
          <a:blip r:embed="rId4">
            <a:extLst/>
          </a:blip>
          <a:stretch>
            <a:fillRect/>
          </a:stretch>
        </p:blipFill>
        <p:spPr>
          <a:xfrm>
            <a:off x="220490" y="3673698"/>
            <a:ext cx="6451612" cy="97016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60">
                                            <p:txEl>
                                              <p:pRg st="1" end="1"/>
                                            </p:txEl>
                                          </p:spTgt>
                                        </p:tgtEl>
                                        <p:attrNameLst>
                                          <p:attrName>style.visibility</p:attrName>
                                        </p:attrNameLst>
                                      </p:cBhvr>
                                      <p:to>
                                        <p:strVal val="visible"/>
                                      </p:to>
                                    </p:set>
                                    <p:animEffect filter="wipe(left)" transition="in">
                                      <p:cBhvr>
                                        <p:cTn id="7" dur="1500"/>
                                        <p:tgtEl>
                                          <p:spTgt spid="560">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60" grpId="1"/>
    </p:bldLst>
  </p:timing>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3" name="The Criteria For Canonical Books"/>
          <p:cNvSpPr/>
          <p:nvPr/>
        </p:nvSpPr>
        <p:spPr>
          <a:xfrm>
            <a:off x="3282660" y="1419742"/>
            <a:ext cx="17818680" cy="1785939"/>
          </a:xfrm>
          <a:prstGeom prst="roundRect">
            <a:avLst>
              <a:gd name="adj" fmla="val 33115"/>
            </a:avLst>
          </a:prstGeom>
          <a:gradFill>
            <a:gsLst>
              <a:gs pos="0">
                <a:srgbClr val="009051"/>
              </a:gs>
              <a:gs pos="100000">
                <a:srgbClr val="212121"/>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Criteria For Canonical Books</a:t>
            </a:r>
          </a:p>
        </p:txBody>
      </p:sp>
      <p:pic>
        <p:nvPicPr>
          <p:cNvPr id="564"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565" name="Written by an inspired man.…"/>
          <p:cNvSpPr txBox="1"/>
          <p:nvPr/>
        </p:nvSpPr>
        <p:spPr>
          <a:xfrm>
            <a:off x="7197848" y="3711235"/>
            <a:ext cx="16968033" cy="944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Written by an inspired man.</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For the purpose of instructing the people of God.</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Recognized by the people of God as authoritative at the time.</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Inherent and true.</a:t>
            </a:r>
          </a:p>
          <a:p>
            <a:pPr marL="1142999" indent="-1142999" defTabSz="457200">
              <a:lnSpc>
                <a:spcPct val="100000"/>
              </a:lnSpc>
              <a:spcBef>
                <a:spcPts val="3000"/>
              </a:spcBef>
              <a:buSzPct val="80000"/>
              <a:buBlip>
                <a:blip r:embed="rId3"/>
              </a:buBlip>
              <a:defRPr sz="7300">
                <a:solidFill>
                  <a:srgbClr val="000000"/>
                </a:solidFill>
                <a:latin typeface="Helvetica"/>
                <a:ea typeface="Helvetica"/>
                <a:cs typeface="Helvetica"/>
                <a:sym typeface="Helvetica"/>
              </a:defRPr>
            </a:pPr>
            <a:r>
              <a:t>Preserved by the providence of God.</a:t>
            </a:r>
          </a:p>
        </p:txBody>
      </p:sp>
      <p:pic>
        <p:nvPicPr>
          <p:cNvPr id="566" name="Image" descr="Image"/>
          <p:cNvPicPr>
            <a:picLocks noChangeAspect="1"/>
          </p:cNvPicPr>
          <p:nvPr/>
        </p:nvPicPr>
        <p:blipFill>
          <a:blip r:embed="rId4">
            <a:extLst/>
          </a:blip>
          <a:stretch>
            <a:fillRect/>
          </a:stretch>
        </p:blipFill>
        <p:spPr>
          <a:xfrm>
            <a:off x="220490" y="3673698"/>
            <a:ext cx="6451612" cy="970167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565">
                                            <p:txEl>
                                              <p:pRg st="1" end="1"/>
                                            </p:txEl>
                                          </p:spTgt>
                                        </p:tgtEl>
                                        <p:attrNameLst>
                                          <p:attrName>style.visibility</p:attrName>
                                        </p:attrNameLst>
                                      </p:cBhvr>
                                      <p:to>
                                        <p:strVal val="visible"/>
                                      </p:to>
                                    </p:set>
                                    <p:animEffect filter="wipe(left)" transition="in">
                                      <p:cBhvr>
                                        <p:cTn id="7" dur="1500"/>
                                        <p:tgtEl>
                                          <p:spTgt spid="56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565">
                                            <p:txEl>
                                              <p:pRg st="2" end="2"/>
                                            </p:txEl>
                                          </p:spTgt>
                                        </p:tgtEl>
                                        <p:attrNameLst>
                                          <p:attrName>style.visibility</p:attrName>
                                        </p:attrNameLst>
                                      </p:cBhvr>
                                      <p:to>
                                        <p:strVal val="visible"/>
                                      </p:to>
                                    </p:set>
                                    <p:animEffect filter="wipe(left)" transition="in">
                                      <p:cBhvr>
                                        <p:cTn id="12" dur="1500"/>
                                        <p:tgtEl>
                                          <p:spTgt spid="56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565">
                                            <p:txEl>
                                              <p:pRg st="3" end="3"/>
                                            </p:txEl>
                                          </p:spTgt>
                                        </p:tgtEl>
                                        <p:attrNameLst>
                                          <p:attrName>style.visibility</p:attrName>
                                        </p:attrNameLst>
                                      </p:cBhvr>
                                      <p:to>
                                        <p:strVal val="visible"/>
                                      </p:to>
                                    </p:set>
                                    <p:animEffect filter="wipe(left)" transition="in">
                                      <p:cBhvr>
                                        <p:cTn id="17" dur="1500"/>
                                        <p:tgtEl>
                                          <p:spTgt spid="56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1" fill="hold">
                                  <p:stCondLst>
                                    <p:cond delay="0"/>
                                  </p:stCondLst>
                                  <p:iterate type="el" backwards="0">
                                    <p:tmAbs val="0"/>
                                  </p:iterate>
                                  <p:childTnLst>
                                    <p:set>
                                      <p:cBhvr>
                                        <p:cTn id="21" fill="hold"/>
                                        <p:tgtEl>
                                          <p:spTgt spid="565">
                                            <p:txEl>
                                              <p:pRg st="4" end="4"/>
                                            </p:txEl>
                                          </p:spTgt>
                                        </p:tgtEl>
                                        <p:attrNameLst>
                                          <p:attrName>style.visibility</p:attrName>
                                        </p:attrNameLst>
                                      </p:cBhvr>
                                      <p:to>
                                        <p:strVal val="visible"/>
                                      </p:to>
                                    </p:set>
                                    <p:animEffect filter="wipe(left)" transition="in">
                                      <p:cBhvr>
                                        <p:cTn id="22" dur="1500"/>
                                        <p:tgtEl>
                                          <p:spTgt spid="565">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565" grpId="1"/>
    </p:bldLst>
  </p:timing>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568" name="Table 1"/>
          <p:cNvGraphicFramePr/>
          <p:nvPr/>
        </p:nvGraphicFramePr>
        <p:xfrm>
          <a:off x="490930" y="2013610"/>
          <a:ext cx="23402139" cy="1134271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00566"/>
                <a:gridCol w="4535252"/>
                <a:gridCol w="4865607"/>
                <a:gridCol w="3600328"/>
                <a:gridCol w="4200383"/>
              </a:tblGrid>
              <a:tr h="965172">
                <a:tc>
                  <a:txBody>
                    <a:bodyPr/>
                    <a:lstStyle/>
                    <a:p>
                      <a:pPr marR="81280" defTabSz="1821656">
                        <a:spcBef>
                          <a:spcPts val="1200"/>
                        </a:spcBef>
                        <a:defRPr sz="1800">
                          <a:solidFill>
                            <a:srgbClr val="000000"/>
                          </a:solidFill>
                        </a:defRPr>
                      </a:pPr>
                      <a:r>
                        <a:rPr b="1" sz="5700">
                          <a:solidFill>
                            <a:srgbClr val="FFFFFF"/>
                          </a:solidFill>
                          <a:effectLst>
                            <a:outerShdw sx="100000" sy="100000" kx="0" ky="0" algn="b" rotWithShape="0" blurRad="12700" dist="25400" dir="2700000">
                              <a:srgbClr val="000000"/>
                            </a:outerShdw>
                          </a:effectLst>
                          <a:uFill>
                            <a:solidFill>
                              <a:srgbClr val="FFFFFF"/>
                            </a:solidFill>
                          </a:uFill>
                          <a:latin typeface="Times New Roman"/>
                          <a:ea typeface="Times New Roman"/>
                          <a:cs typeface="Times New Roman"/>
                          <a:sym typeface="Times New Roman"/>
                        </a:rPr>
                        <a:t>Author</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202833"/>
                    </a:solidFill>
                  </a:tcPr>
                </a:tc>
                <a:tc>
                  <a:txBody>
                    <a:bodyPr/>
                    <a:lstStyle/>
                    <a:p>
                      <a:pPr marR="81280" defTabSz="1821656">
                        <a:spcBef>
                          <a:spcPts val="1200"/>
                        </a:spcBef>
                        <a:defRPr sz="1800">
                          <a:solidFill>
                            <a:srgbClr val="000000"/>
                          </a:solidFill>
                        </a:defRPr>
                      </a:pPr>
                      <a:r>
                        <a:rPr b="1" sz="5700">
                          <a:solidFill>
                            <a:srgbClr val="FFFFFF"/>
                          </a:solidFill>
                          <a:effectLst>
                            <a:outerShdw sx="100000" sy="100000" kx="0" ky="0" algn="b" rotWithShape="0" blurRad="12700" dist="25400" dir="2700000">
                              <a:srgbClr val="000000"/>
                            </a:outerShdw>
                          </a:effectLst>
                          <a:uFill>
                            <a:solidFill>
                              <a:srgbClr val="FFFFFF"/>
                            </a:solidFill>
                          </a:uFill>
                          <a:latin typeface="Times New Roman"/>
                          <a:ea typeface="Times New Roman"/>
                          <a:cs typeface="Times New Roman"/>
                          <a:sym typeface="Times New Roman"/>
                        </a:rPr>
                        <a:t>Time Written</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202833"/>
                    </a:solidFill>
                  </a:tcPr>
                </a:tc>
                <a:tc>
                  <a:txBody>
                    <a:bodyPr/>
                    <a:lstStyle/>
                    <a:p>
                      <a:pPr marR="81280" defTabSz="1821656">
                        <a:spcBef>
                          <a:spcPts val="1200"/>
                        </a:spcBef>
                        <a:defRPr sz="1800">
                          <a:solidFill>
                            <a:srgbClr val="000000"/>
                          </a:solidFill>
                        </a:defRPr>
                      </a:pPr>
                      <a:r>
                        <a:rPr b="1" sz="5700">
                          <a:solidFill>
                            <a:srgbClr val="FFFFFF"/>
                          </a:solidFill>
                          <a:effectLst>
                            <a:outerShdw sx="100000" sy="100000" kx="0" ky="0" algn="b" rotWithShape="0" blurRad="12700" dist="25400" dir="2700000">
                              <a:srgbClr val="000000"/>
                            </a:outerShdw>
                          </a:effectLst>
                          <a:uFill>
                            <a:solidFill>
                              <a:srgbClr val="FFFFFF"/>
                            </a:solidFill>
                          </a:uFill>
                          <a:latin typeface="Times New Roman"/>
                          <a:ea typeface="Times New Roman"/>
                          <a:cs typeface="Times New Roman"/>
                          <a:sym typeface="Times New Roman"/>
                        </a:rPr>
                        <a:t>Earliest Copy</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202833"/>
                    </a:solidFill>
                  </a:tcPr>
                </a:tc>
                <a:tc>
                  <a:txBody>
                    <a:bodyPr/>
                    <a:lstStyle/>
                    <a:p>
                      <a:pPr marR="81280" defTabSz="1821656">
                        <a:spcBef>
                          <a:spcPts val="1200"/>
                        </a:spcBef>
                        <a:defRPr sz="1800">
                          <a:solidFill>
                            <a:srgbClr val="000000"/>
                          </a:solidFill>
                        </a:defRPr>
                      </a:pPr>
                      <a:r>
                        <a:rPr b="1" sz="5700">
                          <a:solidFill>
                            <a:srgbClr val="FFFFFF"/>
                          </a:solidFill>
                          <a:effectLst>
                            <a:outerShdw sx="100000" sy="100000" kx="0" ky="0" algn="b" rotWithShape="0" blurRad="12700" dist="25400" dir="2700000">
                              <a:srgbClr val="000000"/>
                            </a:outerShdw>
                          </a:effectLst>
                          <a:uFill>
                            <a:solidFill>
                              <a:srgbClr val="FFFFFF"/>
                            </a:solidFill>
                          </a:uFill>
                          <a:latin typeface="Times New Roman"/>
                          <a:ea typeface="Times New Roman"/>
                          <a:cs typeface="Times New Roman"/>
                          <a:sym typeface="Times New Roman"/>
                        </a:rPr>
                        <a:t>Time Span</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202833"/>
                    </a:solidFill>
                  </a:tcPr>
                </a:tc>
                <a:tc>
                  <a:txBody>
                    <a:bodyPr/>
                    <a:lstStyle/>
                    <a:p>
                      <a:pPr marR="81280" defTabSz="1821656">
                        <a:spcBef>
                          <a:spcPts val="1200"/>
                        </a:spcBef>
                        <a:defRPr sz="1800">
                          <a:solidFill>
                            <a:srgbClr val="000000"/>
                          </a:solidFill>
                        </a:defRPr>
                      </a:pPr>
                      <a:r>
                        <a:rPr b="1" sz="5700">
                          <a:solidFill>
                            <a:srgbClr val="FFFFFF"/>
                          </a:solidFill>
                          <a:effectLst>
                            <a:outerShdw sx="100000" sy="100000" kx="0" ky="0" algn="b" rotWithShape="0" blurRad="12700" dist="25400" dir="2700000">
                              <a:srgbClr val="000000"/>
                            </a:outerShdw>
                          </a:effectLst>
                          <a:uFill>
                            <a:solidFill>
                              <a:srgbClr val="FFFFFF"/>
                            </a:solidFill>
                          </a:uFill>
                          <a:latin typeface="Times New Roman"/>
                          <a:ea typeface="Times New Roman"/>
                          <a:cs typeface="Times New Roman"/>
                          <a:sym typeface="Times New Roman"/>
                        </a:rPr>
                        <a:t>Manuscripts</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202833"/>
                    </a:solidFill>
                  </a:tcPr>
                </a:tc>
              </a:tr>
              <a:tr h="961313">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Caesar</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100-44 B.C.</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900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1000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5172">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Josephus, War</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80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950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870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900"/>
                        </a:spcBef>
                        <a:defRPr sz="1800">
                          <a:solidFill>
                            <a:srgbClr val="000000"/>
                          </a:solidFill>
                        </a:defRPr>
                      </a:pPr>
                      <a:r>
                        <a:rPr sz="5700">
                          <a:uFill>
                            <a:solidFill>
                              <a:srgbClr val="000000"/>
                            </a:solidFill>
                          </a:uFill>
                          <a:latin typeface="Times New Roman"/>
                          <a:ea typeface="Times New Roman"/>
                          <a:cs typeface="Times New Roman"/>
                          <a:sym typeface="Times New Roman"/>
                        </a:rPr>
                        <a:t>9</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1313">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Plato (Tetralogies)</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427-347</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900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1200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7</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5172">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Tacticus (Annals)</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100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1000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900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1706427">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Pliny the Younger (History)</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61-113</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850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750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1313">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Sophocles</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496-406 B.C.</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1000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1400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193</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5172">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Euripides</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480-406 B.C.</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1100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1500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9</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1313">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Demosthenes</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383-322 B.C.</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1100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1300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200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5172">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Aristotle</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384-322 B.C.</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1100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1400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49</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r h="965172">
                <a:tc>
                  <a:txBody>
                    <a:bodyPr/>
                    <a:lstStyle/>
                    <a:p>
                      <a:pPr marR="81280" defTabSz="1821656">
                        <a:spcBef>
                          <a:spcPts val="1200"/>
                        </a:spcBef>
                        <a:defRPr sz="1800">
                          <a:solidFill>
                            <a:srgbClr val="000000"/>
                          </a:solidFill>
                        </a:defRPr>
                      </a:pPr>
                      <a:r>
                        <a:rPr sz="5700">
                          <a:solidFill>
                            <a:srgbClr val="FFFFFF"/>
                          </a:solidFill>
                          <a:effectLst>
                            <a:outerShdw sx="100000" sy="100000" kx="0" ky="0" algn="b" rotWithShape="0" blurRad="152400" dist="88900" dir="2700000">
                              <a:srgbClr val="000000"/>
                            </a:outerShdw>
                          </a:effectLst>
                          <a:uFill>
                            <a:solidFill>
                              <a:srgbClr val="000000"/>
                            </a:solidFill>
                          </a:uFill>
                          <a:latin typeface="Times New Roman"/>
                          <a:ea typeface="Times New Roman"/>
                          <a:cs typeface="Times New Roman"/>
                          <a:sym typeface="Times New Roman"/>
                        </a:rPr>
                        <a:t>New Testament</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gradFill flip="none" rotWithShape="1">
                      <a:gsLst>
                        <a:gs pos="0">
                          <a:srgbClr val="7889A0"/>
                        </a:gs>
                        <a:gs pos="100000">
                          <a:schemeClr val="accent6">
                            <a:satOff val="1848"/>
                            <a:lumOff val="-15262"/>
                          </a:schemeClr>
                        </a:gs>
                      </a:gsLst>
                      <a:lin ang="5400000" scaled="0"/>
                    </a:gra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45-100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A.D. 125</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25-250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marR="81280" defTabSz="1821656">
                        <a:spcBef>
                          <a:spcPts val="1200"/>
                        </a:spcBef>
                        <a:defRPr sz="1800">
                          <a:solidFill>
                            <a:srgbClr val="000000"/>
                          </a:solidFill>
                        </a:defRPr>
                      </a:pPr>
                      <a:r>
                        <a:rPr sz="5700">
                          <a:uFill>
                            <a:solidFill>
                              <a:srgbClr val="000000"/>
                            </a:solidFill>
                          </a:uFill>
                          <a:latin typeface="Times New Roman"/>
                          <a:ea typeface="Times New Roman"/>
                          <a:cs typeface="Times New Roman"/>
                          <a:sym typeface="Times New Roman"/>
                        </a:rPr>
                        <a:t>5900</a:t>
                      </a:r>
                    </a:p>
                  </a:txBody>
                  <a:tcPr marL="50800" marR="50800" marT="50800" marB="50800" anchor="t" anchorCtr="0"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r>
            </a:tbl>
          </a:graphicData>
        </a:graphic>
      </p:graphicFrame>
      <p:pic>
        <p:nvPicPr>
          <p:cNvPr id="569"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1" name="The New Testament Canon"/>
          <p:cNvSpPr/>
          <p:nvPr/>
        </p:nvSpPr>
        <p:spPr>
          <a:xfrm>
            <a:off x="5454519" y="1487538"/>
            <a:ext cx="15885256" cy="1785939"/>
          </a:xfrm>
          <a:prstGeom prst="roundRect">
            <a:avLst>
              <a:gd name="adj" fmla="val 33115"/>
            </a:avLst>
          </a:prstGeom>
          <a:gradFill>
            <a:gsLst>
              <a:gs pos="0">
                <a:schemeClr val="accent6">
                  <a:hueOff val="-193447"/>
                  <a:satOff val="3713"/>
                  <a:lumOff val="11329"/>
                </a:schemeClr>
              </a:gs>
              <a:gs pos="100000">
                <a:schemeClr val="accent6">
                  <a:satOff val="1848"/>
                  <a:lumOff val="-15262"/>
                </a:schemeClr>
              </a:gs>
            </a:gsLst>
            <a:lin ang="5400000"/>
          </a:gradFill>
          <a:ln w="12700">
            <a:miter lim="400000"/>
          </a:ln>
          <a:effectLst>
            <a:outerShdw sx="100000" sy="100000" kx="0" ky="0" algn="b" rotWithShape="0" blurRad="406400" dist="114300" dir="2700000">
              <a:srgbClr val="000000"/>
            </a:outerShdw>
          </a:effectLst>
          <a:extLst>
            <a:ext uri="{C572A759-6A51-4108-AA02-DFA0A04FC94B}">
              <ma14:wrappingTextBoxFlag xmlns:ma14="http://schemas.microsoft.com/office/mac/drawingml/2011/main" val="1"/>
            </a:ext>
          </a:extLst>
        </p:spPr>
        <p:txBody>
          <a:bodyPr lIns="71437" tIns="71437" rIns="71437" bIns="71437" anchor="ctr"/>
          <a:lstStyle>
            <a:lvl1pPr algn="ctr">
              <a:lnSpc>
                <a:spcPct val="100000"/>
              </a:lnSpc>
              <a:spcBef>
                <a:spcPts val="0"/>
              </a:spcBef>
              <a:defRPr sz="7700">
                <a:solidFill>
                  <a:srgbClr val="FFFFFF"/>
                </a:solidFill>
                <a:latin typeface="American Typewriter"/>
                <a:ea typeface="American Typewriter"/>
                <a:cs typeface="American Typewriter"/>
                <a:sym typeface="American Typewriter"/>
              </a:defRPr>
            </a:lvl1pPr>
          </a:lstStyle>
          <a:p>
            <a:pPr/>
            <a:r>
              <a:t>The New Testament Canon</a:t>
            </a:r>
          </a:p>
        </p:txBody>
      </p:sp>
      <p:pic>
        <p:nvPicPr>
          <p:cNvPr id="572"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sp>
        <p:nvSpPr>
          <p:cNvPr id="573" name="How does the New Testament compare to other books of antiquity?"/>
          <p:cNvSpPr txBox="1"/>
          <p:nvPr/>
        </p:nvSpPr>
        <p:spPr>
          <a:xfrm>
            <a:off x="368088" y="3708005"/>
            <a:ext cx="23647823" cy="876301"/>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b="1" sz="5300">
                <a:solidFill>
                  <a:srgbClr val="FFFFFF"/>
                </a:solidFill>
                <a:latin typeface="Gill Sans"/>
                <a:ea typeface="Gill Sans"/>
                <a:cs typeface="Gill Sans"/>
                <a:sym typeface="Gill Sans"/>
              </a:defRPr>
            </a:lvl1pPr>
          </a:lstStyle>
          <a:p>
            <a:pPr/>
            <a:r>
              <a:t>How does the New Testament compare to other books of antiquity? </a:t>
            </a:r>
          </a:p>
        </p:txBody>
      </p:sp>
      <p:pic>
        <p:nvPicPr>
          <p:cNvPr id="574" name="Image" descr="Image"/>
          <p:cNvPicPr>
            <a:picLocks noChangeAspect="1"/>
          </p:cNvPicPr>
          <p:nvPr/>
        </p:nvPicPr>
        <p:blipFill>
          <a:blip r:embed="rId3">
            <a:extLst/>
          </a:blip>
          <a:srcRect l="6121" t="1916" r="462" b="0"/>
          <a:stretch>
            <a:fillRect/>
          </a:stretch>
        </p:blipFill>
        <p:spPr>
          <a:xfrm>
            <a:off x="34993" y="4310070"/>
            <a:ext cx="8982556" cy="94313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905" y="10"/>
                </a:moveTo>
                <a:lnTo>
                  <a:pt x="9533" y="20"/>
                </a:lnTo>
                <a:lnTo>
                  <a:pt x="9926" y="206"/>
                </a:lnTo>
                <a:cubicBezTo>
                  <a:pt x="10587" y="520"/>
                  <a:pt x="11197" y="1013"/>
                  <a:pt x="11536" y="1505"/>
                </a:cubicBezTo>
                <a:cubicBezTo>
                  <a:pt x="11658" y="1681"/>
                  <a:pt x="11687" y="1758"/>
                  <a:pt x="11687" y="1897"/>
                </a:cubicBezTo>
                <a:cubicBezTo>
                  <a:pt x="11687" y="2038"/>
                  <a:pt x="11701" y="2073"/>
                  <a:pt x="11767" y="2093"/>
                </a:cubicBezTo>
                <a:cubicBezTo>
                  <a:pt x="11981" y="2158"/>
                  <a:pt x="12294" y="2539"/>
                  <a:pt x="12401" y="2866"/>
                </a:cubicBezTo>
                <a:cubicBezTo>
                  <a:pt x="12479" y="3104"/>
                  <a:pt x="12516" y="3767"/>
                  <a:pt x="12464" y="4001"/>
                </a:cubicBezTo>
                <a:cubicBezTo>
                  <a:pt x="12442" y="4102"/>
                  <a:pt x="12397" y="4292"/>
                  <a:pt x="12365" y="4423"/>
                </a:cubicBezTo>
                <a:cubicBezTo>
                  <a:pt x="12270" y="4808"/>
                  <a:pt x="12281" y="4890"/>
                  <a:pt x="12433" y="4950"/>
                </a:cubicBezTo>
                <a:cubicBezTo>
                  <a:pt x="12632" y="5030"/>
                  <a:pt x="12689" y="5209"/>
                  <a:pt x="12689" y="5759"/>
                </a:cubicBezTo>
                <a:cubicBezTo>
                  <a:pt x="12689" y="6705"/>
                  <a:pt x="12467" y="7246"/>
                  <a:pt x="12005" y="7429"/>
                </a:cubicBezTo>
                <a:cubicBezTo>
                  <a:pt x="11882" y="7477"/>
                  <a:pt x="11871" y="7500"/>
                  <a:pt x="11821" y="7818"/>
                </a:cubicBezTo>
                <a:cubicBezTo>
                  <a:pt x="11808" y="7899"/>
                  <a:pt x="11783" y="7998"/>
                  <a:pt x="11766" y="8038"/>
                </a:cubicBezTo>
                <a:cubicBezTo>
                  <a:pt x="11660" y="8288"/>
                  <a:pt x="11533" y="8856"/>
                  <a:pt x="11533" y="9080"/>
                </a:cubicBezTo>
                <a:lnTo>
                  <a:pt x="11533" y="9333"/>
                </a:lnTo>
                <a:lnTo>
                  <a:pt x="11675" y="9358"/>
                </a:lnTo>
                <a:cubicBezTo>
                  <a:pt x="11902" y="9399"/>
                  <a:pt x="12188" y="9739"/>
                  <a:pt x="12188" y="9967"/>
                </a:cubicBezTo>
                <a:cubicBezTo>
                  <a:pt x="12188" y="10013"/>
                  <a:pt x="12261" y="10108"/>
                  <a:pt x="12364" y="10198"/>
                </a:cubicBezTo>
                <a:cubicBezTo>
                  <a:pt x="12461" y="10282"/>
                  <a:pt x="12613" y="10465"/>
                  <a:pt x="12702" y="10606"/>
                </a:cubicBezTo>
                <a:cubicBezTo>
                  <a:pt x="12842" y="10829"/>
                  <a:pt x="12897" y="10880"/>
                  <a:pt x="13135" y="11010"/>
                </a:cubicBezTo>
                <a:cubicBezTo>
                  <a:pt x="13285" y="11091"/>
                  <a:pt x="13467" y="11201"/>
                  <a:pt x="13540" y="11254"/>
                </a:cubicBezTo>
                <a:cubicBezTo>
                  <a:pt x="13612" y="11307"/>
                  <a:pt x="13717" y="11360"/>
                  <a:pt x="13773" y="11373"/>
                </a:cubicBezTo>
                <a:cubicBezTo>
                  <a:pt x="13828" y="11385"/>
                  <a:pt x="14031" y="11494"/>
                  <a:pt x="14223" y="11614"/>
                </a:cubicBezTo>
                <a:cubicBezTo>
                  <a:pt x="14415" y="11734"/>
                  <a:pt x="14649" y="11857"/>
                  <a:pt x="14742" y="11887"/>
                </a:cubicBezTo>
                <a:cubicBezTo>
                  <a:pt x="14835" y="11917"/>
                  <a:pt x="14988" y="11975"/>
                  <a:pt x="15082" y="12014"/>
                </a:cubicBezTo>
                <a:cubicBezTo>
                  <a:pt x="15175" y="12054"/>
                  <a:pt x="15362" y="12126"/>
                  <a:pt x="15497" y="12173"/>
                </a:cubicBezTo>
                <a:cubicBezTo>
                  <a:pt x="15697" y="12243"/>
                  <a:pt x="15785" y="12303"/>
                  <a:pt x="15968" y="12492"/>
                </a:cubicBezTo>
                <a:cubicBezTo>
                  <a:pt x="16182" y="12714"/>
                  <a:pt x="16204" y="12727"/>
                  <a:pt x="16416" y="12751"/>
                </a:cubicBezTo>
                <a:cubicBezTo>
                  <a:pt x="16711" y="12785"/>
                  <a:pt x="17331" y="13100"/>
                  <a:pt x="17629" y="13366"/>
                </a:cubicBezTo>
                <a:cubicBezTo>
                  <a:pt x="17749" y="13474"/>
                  <a:pt x="17872" y="13562"/>
                  <a:pt x="17903" y="13562"/>
                </a:cubicBezTo>
                <a:cubicBezTo>
                  <a:pt x="17933" y="13562"/>
                  <a:pt x="18150" y="13751"/>
                  <a:pt x="18385" y="13982"/>
                </a:cubicBezTo>
                <a:cubicBezTo>
                  <a:pt x="18739" y="14329"/>
                  <a:pt x="18822" y="14433"/>
                  <a:pt x="18869" y="14584"/>
                </a:cubicBezTo>
                <a:cubicBezTo>
                  <a:pt x="18900" y="14685"/>
                  <a:pt x="18953" y="14805"/>
                  <a:pt x="18985" y="14853"/>
                </a:cubicBezTo>
                <a:cubicBezTo>
                  <a:pt x="19017" y="14900"/>
                  <a:pt x="19055" y="15007"/>
                  <a:pt x="19069" y="15091"/>
                </a:cubicBezTo>
                <a:cubicBezTo>
                  <a:pt x="19096" y="15247"/>
                  <a:pt x="19136" y="15329"/>
                  <a:pt x="19528" y="16008"/>
                </a:cubicBezTo>
                <a:cubicBezTo>
                  <a:pt x="19747" y="16387"/>
                  <a:pt x="19759" y="16422"/>
                  <a:pt x="19779" y="16719"/>
                </a:cubicBezTo>
                <a:cubicBezTo>
                  <a:pt x="19795" y="16969"/>
                  <a:pt x="19817" y="17054"/>
                  <a:pt x="19886" y="17137"/>
                </a:cubicBezTo>
                <a:cubicBezTo>
                  <a:pt x="19934" y="17195"/>
                  <a:pt x="19973" y="17265"/>
                  <a:pt x="19973" y="17292"/>
                </a:cubicBezTo>
                <a:cubicBezTo>
                  <a:pt x="19973" y="17319"/>
                  <a:pt x="20033" y="17481"/>
                  <a:pt x="20108" y="17652"/>
                </a:cubicBezTo>
                <a:cubicBezTo>
                  <a:pt x="20182" y="17823"/>
                  <a:pt x="20242" y="17997"/>
                  <a:pt x="20242" y="18039"/>
                </a:cubicBezTo>
                <a:cubicBezTo>
                  <a:pt x="20242" y="18081"/>
                  <a:pt x="20277" y="18181"/>
                  <a:pt x="20320" y="18260"/>
                </a:cubicBezTo>
                <a:cubicBezTo>
                  <a:pt x="20362" y="18339"/>
                  <a:pt x="20397" y="18445"/>
                  <a:pt x="20397" y="18495"/>
                </a:cubicBezTo>
                <a:cubicBezTo>
                  <a:pt x="20397" y="18611"/>
                  <a:pt x="20458" y="18748"/>
                  <a:pt x="20603" y="18953"/>
                </a:cubicBezTo>
                <a:cubicBezTo>
                  <a:pt x="20665" y="19041"/>
                  <a:pt x="20739" y="19187"/>
                  <a:pt x="20767" y="19276"/>
                </a:cubicBezTo>
                <a:cubicBezTo>
                  <a:pt x="20795" y="19366"/>
                  <a:pt x="20862" y="19516"/>
                  <a:pt x="20915" y="19611"/>
                </a:cubicBezTo>
                <a:cubicBezTo>
                  <a:pt x="20969" y="19706"/>
                  <a:pt x="21038" y="19903"/>
                  <a:pt x="21070" y="20050"/>
                </a:cubicBezTo>
                <a:cubicBezTo>
                  <a:pt x="21102" y="20196"/>
                  <a:pt x="21169" y="20394"/>
                  <a:pt x="21219" y="20490"/>
                </a:cubicBezTo>
                <a:cubicBezTo>
                  <a:pt x="21270" y="20586"/>
                  <a:pt x="21333" y="20730"/>
                  <a:pt x="21360" y="20811"/>
                </a:cubicBezTo>
                <a:cubicBezTo>
                  <a:pt x="21386" y="20892"/>
                  <a:pt x="21439" y="21024"/>
                  <a:pt x="21477" y="21105"/>
                </a:cubicBezTo>
                <a:cubicBezTo>
                  <a:pt x="21515" y="21185"/>
                  <a:pt x="21558" y="21330"/>
                  <a:pt x="21573" y="21426"/>
                </a:cubicBezTo>
                <a:lnTo>
                  <a:pt x="21600" y="21600"/>
                </a:lnTo>
                <a:lnTo>
                  <a:pt x="21600" y="21600"/>
                </a:lnTo>
                <a:lnTo>
                  <a:pt x="0" y="21600"/>
                </a:lnTo>
                <a:lnTo>
                  <a:pt x="19" y="21352"/>
                </a:lnTo>
                <a:cubicBezTo>
                  <a:pt x="30" y="21201"/>
                  <a:pt x="69" y="21049"/>
                  <a:pt x="118" y="20963"/>
                </a:cubicBezTo>
                <a:cubicBezTo>
                  <a:pt x="194" y="20829"/>
                  <a:pt x="195" y="20815"/>
                  <a:pt x="135" y="20696"/>
                </a:cubicBezTo>
                <a:cubicBezTo>
                  <a:pt x="74" y="20575"/>
                  <a:pt x="76" y="20564"/>
                  <a:pt x="176" y="20369"/>
                </a:cubicBezTo>
                <a:cubicBezTo>
                  <a:pt x="290" y="20148"/>
                  <a:pt x="303" y="20057"/>
                  <a:pt x="237" y="19940"/>
                </a:cubicBezTo>
                <a:cubicBezTo>
                  <a:pt x="205" y="19882"/>
                  <a:pt x="209" y="19787"/>
                  <a:pt x="254" y="19548"/>
                </a:cubicBezTo>
                <a:cubicBezTo>
                  <a:pt x="287" y="19375"/>
                  <a:pt x="324" y="19138"/>
                  <a:pt x="336" y="19023"/>
                </a:cubicBezTo>
                <a:cubicBezTo>
                  <a:pt x="348" y="18908"/>
                  <a:pt x="373" y="18776"/>
                  <a:pt x="392" y="18729"/>
                </a:cubicBezTo>
                <a:cubicBezTo>
                  <a:pt x="412" y="18683"/>
                  <a:pt x="445" y="18530"/>
                  <a:pt x="467" y="18388"/>
                </a:cubicBezTo>
                <a:cubicBezTo>
                  <a:pt x="566" y="17741"/>
                  <a:pt x="587" y="17635"/>
                  <a:pt x="719" y="17135"/>
                </a:cubicBezTo>
                <a:cubicBezTo>
                  <a:pt x="752" y="17011"/>
                  <a:pt x="786" y="16722"/>
                  <a:pt x="795" y="16493"/>
                </a:cubicBezTo>
                <a:cubicBezTo>
                  <a:pt x="811" y="16087"/>
                  <a:pt x="892" y="15747"/>
                  <a:pt x="1103" y="15190"/>
                </a:cubicBezTo>
                <a:cubicBezTo>
                  <a:pt x="1226" y="14865"/>
                  <a:pt x="1572" y="14195"/>
                  <a:pt x="1709" y="14017"/>
                </a:cubicBezTo>
                <a:cubicBezTo>
                  <a:pt x="1901" y="13769"/>
                  <a:pt x="2364" y="13369"/>
                  <a:pt x="2650" y="13204"/>
                </a:cubicBezTo>
                <a:cubicBezTo>
                  <a:pt x="2870" y="13078"/>
                  <a:pt x="2935" y="13035"/>
                  <a:pt x="3210" y="12833"/>
                </a:cubicBezTo>
                <a:cubicBezTo>
                  <a:pt x="3274" y="12786"/>
                  <a:pt x="3517" y="12667"/>
                  <a:pt x="3748" y="12570"/>
                </a:cubicBezTo>
                <a:cubicBezTo>
                  <a:pt x="3979" y="12472"/>
                  <a:pt x="4243" y="12341"/>
                  <a:pt x="4334" y="12279"/>
                </a:cubicBezTo>
                <a:cubicBezTo>
                  <a:pt x="4607" y="12091"/>
                  <a:pt x="4875" y="11927"/>
                  <a:pt x="5118" y="11798"/>
                </a:cubicBezTo>
                <a:cubicBezTo>
                  <a:pt x="5245" y="11731"/>
                  <a:pt x="5444" y="11605"/>
                  <a:pt x="5562" y="11518"/>
                </a:cubicBezTo>
                <a:cubicBezTo>
                  <a:pt x="5680" y="11431"/>
                  <a:pt x="5796" y="11360"/>
                  <a:pt x="5819" y="11360"/>
                </a:cubicBezTo>
                <a:cubicBezTo>
                  <a:pt x="5876" y="11360"/>
                  <a:pt x="6099" y="11088"/>
                  <a:pt x="6099" y="11019"/>
                </a:cubicBezTo>
                <a:cubicBezTo>
                  <a:pt x="6099" y="10939"/>
                  <a:pt x="6208" y="10606"/>
                  <a:pt x="6320" y="10340"/>
                </a:cubicBezTo>
                <a:cubicBezTo>
                  <a:pt x="6402" y="10146"/>
                  <a:pt x="6414" y="10075"/>
                  <a:pt x="6392" y="9899"/>
                </a:cubicBezTo>
                <a:cubicBezTo>
                  <a:pt x="6377" y="9784"/>
                  <a:pt x="6350" y="9530"/>
                  <a:pt x="6330" y="9336"/>
                </a:cubicBezTo>
                <a:cubicBezTo>
                  <a:pt x="6306" y="9093"/>
                  <a:pt x="6263" y="8914"/>
                  <a:pt x="6195" y="8767"/>
                </a:cubicBezTo>
                <a:cubicBezTo>
                  <a:pt x="6140" y="8649"/>
                  <a:pt x="6051" y="8403"/>
                  <a:pt x="5998" y="8222"/>
                </a:cubicBezTo>
                <a:cubicBezTo>
                  <a:pt x="5945" y="8040"/>
                  <a:pt x="5884" y="7832"/>
                  <a:pt x="5863" y="7760"/>
                </a:cubicBezTo>
                <a:cubicBezTo>
                  <a:pt x="5835" y="7667"/>
                  <a:pt x="5784" y="7609"/>
                  <a:pt x="5686" y="7559"/>
                </a:cubicBezTo>
                <a:cubicBezTo>
                  <a:pt x="5610" y="7520"/>
                  <a:pt x="5491" y="7406"/>
                  <a:pt x="5421" y="7304"/>
                </a:cubicBezTo>
                <a:cubicBezTo>
                  <a:pt x="5230" y="7030"/>
                  <a:pt x="5168" y="6716"/>
                  <a:pt x="5166" y="6011"/>
                </a:cubicBezTo>
                <a:cubicBezTo>
                  <a:pt x="5164" y="5360"/>
                  <a:pt x="5191" y="5264"/>
                  <a:pt x="5393" y="5191"/>
                </a:cubicBezTo>
                <a:cubicBezTo>
                  <a:pt x="5490" y="5156"/>
                  <a:pt x="5492" y="5150"/>
                  <a:pt x="5466" y="4901"/>
                </a:cubicBezTo>
                <a:cubicBezTo>
                  <a:pt x="5452" y="4761"/>
                  <a:pt x="5423" y="4592"/>
                  <a:pt x="5402" y="4526"/>
                </a:cubicBezTo>
                <a:cubicBezTo>
                  <a:pt x="5354" y="4374"/>
                  <a:pt x="5135" y="3422"/>
                  <a:pt x="5107" y="3248"/>
                </a:cubicBezTo>
                <a:cubicBezTo>
                  <a:pt x="5096" y="3178"/>
                  <a:pt x="5046" y="3073"/>
                  <a:pt x="4996" y="3016"/>
                </a:cubicBezTo>
                <a:cubicBezTo>
                  <a:pt x="4943" y="2956"/>
                  <a:pt x="4905" y="2864"/>
                  <a:pt x="4905" y="2799"/>
                </a:cubicBezTo>
                <a:cubicBezTo>
                  <a:pt x="4905" y="2629"/>
                  <a:pt x="5102" y="2266"/>
                  <a:pt x="5368" y="1947"/>
                </a:cubicBezTo>
                <a:cubicBezTo>
                  <a:pt x="5499" y="1790"/>
                  <a:pt x="5646" y="1576"/>
                  <a:pt x="5694" y="1472"/>
                </a:cubicBezTo>
                <a:cubicBezTo>
                  <a:pt x="5781" y="1286"/>
                  <a:pt x="5944" y="1070"/>
                  <a:pt x="6179" y="832"/>
                </a:cubicBezTo>
                <a:cubicBezTo>
                  <a:pt x="6377" y="632"/>
                  <a:pt x="6731" y="475"/>
                  <a:pt x="7269" y="348"/>
                </a:cubicBezTo>
                <a:cubicBezTo>
                  <a:pt x="7541" y="283"/>
                  <a:pt x="7880" y="179"/>
                  <a:pt x="8021" y="115"/>
                </a:cubicBezTo>
                <a:lnTo>
                  <a:pt x="8277" y="0"/>
                </a:lnTo>
                <a:close/>
              </a:path>
            </a:pathLst>
          </a:custGeom>
          <a:ln w="12700">
            <a:miter lim="400000"/>
          </a:ln>
        </p:spPr>
      </p:pic>
      <p:sp>
        <p:nvSpPr>
          <p:cNvPr id="575" name="The New Testament is the best attested book of antiquity by far!  (Matthew 24:35)"/>
          <p:cNvSpPr/>
          <p:nvPr/>
        </p:nvSpPr>
        <p:spPr>
          <a:xfrm>
            <a:off x="8296006" y="6134909"/>
            <a:ext cx="15475819" cy="57816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lnSpc>
                <a:spcPct val="90000"/>
              </a:lnSpc>
              <a:spcBef>
                <a:spcPts val="1400"/>
              </a:spcBef>
              <a:defRPr sz="10400">
                <a:solidFill>
                  <a:srgbClr val="3E231A"/>
                </a:solidFill>
                <a:latin typeface="American Typewriter"/>
                <a:ea typeface="American Typewriter"/>
                <a:cs typeface="American Typewriter"/>
                <a:sym typeface="American Typewriter"/>
              </a:defRPr>
            </a:pPr>
            <a:r>
              <a:t>The New Testament is the best attested book of antiquity by far! </a:t>
            </a:r>
            <a:br/>
            <a:r>
              <a:t>(Matthew 24:35) </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77" name="pasted-movie.png" descr="pasted-movie.png"/>
          <p:cNvPicPr>
            <a:picLocks noChangeAspect="1"/>
          </p:cNvPicPr>
          <p:nvPr/>
        </p:nvPicPr>
        <p:blipFill>
          <a:blip r:embed="rId2">
            <a:extLst/>
          </a:blip>
          <a:stretch>
            <a:fillRect/>
          </a:stretch>
        </p:blipFill>
        <p:spPr>
          <a:xfrm>
            <a:off x="31839" y="-60376"/>
            <a:ext cx="24320322" cy="1545355"/>
          </a:xfrm>
          <a:prstGeom prst="rect">
            <a:avLst/>
          </a:prstGeom>
          <a:ln w="12700">
            <a:miter lim="400000"/>
          </a:ln>
        </p:spPr>
      </p:pic>
      <p:pic>
        <p:nvPicPr>
          <p:cNvPr id="578" name="bible-bookshelf.png" descr="bible-bookshelf.png"/>
          <p:cNvPicPr>
            <a:picLocks noChangeAspect="0"/>
          </p:cNvPicPr>
          <p:nvPr/>
        </p:nvPicPr>
        <p:blipFill>
          <a:blip r:embed="rId3">
            <a:extLst/>
          </a:blip>
          <a:stretch>
            <a:fillRect/>
          </a:stretch>
        </p:blipFill>
        <p:spPr>
          <a:xfrm>
            <a:off x="186642" y="1445683"/>
            <a:ext cx="23899398" cy="11964327"/>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580" name="Image" descr="Image"/>
          <p:cNvPicPr>
            <a:picLocks noChangeAspect="1"/>
          </p:cNvPicPr>
          <p:nvPr/>
        </p:nvPicPr>
        <p:blipFill>
          <a:blip r:embed="rId2">
            <a:extLst/>
          </a:blip>
          <a:stretch>
            <a:fillRect/>
          </a:stretch>
        </p:blipFill>
        <p:spPr>
          <a:xfrm>
            <a:off x="7504751" y="152727"/>
            <a:ext cx="20165244" cy="13410546"/>
          </a:xfrm>
          <a:prstGeom prst="rect">
            <a:avLst/>
          </a:prstGeom>
          <a:ln w="12700">
            <a:miter lim="400000"/>
          </a:ln>
        </p:spPr>
      </p:pic>
      <p:sp>
        <p:nvSpPr>
          <p:cNvPr id="581" name="Line"/>
          <p:cNvSpPr/>
          <p:nvPr/>
        </p:nvSpPr>
        <p:spPr>
          <a:xfrm>
            <a:off x="1310482" y="6775174"/>
            <a:ext cx="14458054" cy="1"/>
          </a:xfrm>
          <a:prstGeom prst="line">
            <a:avLst/>
          </a:prstGeom>
          <a:ln w="101600">
            <a:solidFill>
              <a:schemeClr val="accent3">
                <a:hueOff val="198700"/>
                <a:satOff val="21248"/>
                <a:lumOff val="19305"/>
              </a:schemeClr>
            </a:solidFill>
            <a:miter lim="400000"/>
            <a:headEnd type="triangle"/>
            <a:tailEnd type="triangle"/>
          </a:ln>
        </p:spPr>
        <p:txBody>
          <a:bodyPr lIns="45718" tIns="45718" rIns="45718" bIns="45718"/>
          <a:lstStyle/>
          <a:p>
            <a:pPr/>
          </a:p>
        </p:txBody>
      </p:sp>
      <p:sp>
        <p:nvSpPr>
          <p:cNvPr id="582" name="Matthew 24:35 (NKJV)…"/>
          <p:cNvSpPr txBox="1"/>
          <p:nvPr/>
        </p:nvSpPr>
        <p:spPr>
          <a:xfrm>
            <a:off x="552665" y="7718039"/>
            <a:ext cx="15973689" cy="5172075"/>
          </a:xfrm>
          <a:prstGeom prst="rect">
            <a:avLst/>
          </a:prstGeom>
          <a:ln w="12700">
            <a:miter lim="400000"/>
          </a:ln>
          <a:effectLst>
            <a:outerShdw sx="100000" sy="100000" kx="0" ky="0" algn="b" rotWithShape="0" blurRad="25400" dist="63500" dir="5400000">
              <a:srgbClr val="000000"/>
            </a:outerShdw>
          </a:effectLst>
          <a:extLst>
            <a:ext uri="{C572A759-6A51-4108-AA02-DFA0A04FC94B}">
              <ma14:wrappingTextBoxFlag xmlns:ma14="http://schemas.microsoft.com/office/mac/drawingml/2011/main" val="1"/>
            </a:ext>
          </a:extLst>
        </p:spPr>
        <p:txBody>
          <a:bodyPr lIns="71436" tIns="71436" rIns="71436" bIns="71436" anchor="ctr">
            <a:spAutoFit/>
          </a:bodyPr>
          <a:lstStyle/>
          <a:p>
            <a:pPr algn="ctr" defTabSz="821530">
              <a:lnSpc>
                <a:spcPct val="100000"/>
              </a:lnSpc>
              <a:spcBef>
                <a:spcPts val="0"/>
              </a:spcBef>
              <a:defRPr sz="84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Matthew 24:35 (NKJV) </a:t>
            </a:r>
          </a:p>
          <a:p>
            <a:pPr algn="ctr" defTabSz="821530">
              <a:lnSpc>
                <a:spcPct val="100000"/>
              </a:lnSpc>
              <a:spcBef>
                <a:spcPts val="0"/>
              </a:spcBef>
              <a:defRPr baseline="31999" sz="80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35</a:t>
            </a:r>
            <a:r>
              <a:rPr baseline="0"/>
              <a:t> Heaven and earth will pass away, but My words will by no means pass away.</a:t>
            </a:r>
          </a:p>
        </p:txBody>
      </p:sp>
      <p:pic>
        <p:nvPicPr>
          <p:cNvPr id="583" name="pasted-movie.png" descr="pasted-movie.png"/>
          <p:cNvPicPr>
            <a:picLocks noChangeAspect="1"/>
          </p:cNvPicPr>
          <p:nvPr/>
        </p:nvPicPr>
        <p:blipFill>
          <a:blip r:embed="rId3">
            <a:extLst/>
          </a:blip>
          <a:stretch>
            <a:fillRect/>
          </a:stretch>
        </p:blipFill>
        <p:spPr>
          <a:xfrm>
            <a:off x="988943" y="5432004"/>
            <a:ext cx="15101133" cy="1534341"/>
          </a:xfrm>
          <a:prstGeom prst="rect">
            <a:avLst/>
          </a:prstGeom>
          <a:ln w="12700">
            <a:miter lim="400000"/>
          </a:ln>
        </p:spPr>
      </p:pic>
      <p:grpSp>
        <p:nvGrpSpPr>
          <p:cNvPr id="586" name="Group"/>
          <p:cNvGrpSpPr/>
          <p:nvPr/>
        </p:nvGrpSpPr>
        <p:grpSpPr>
          <a:xfrm>
            <a:off x="183747" y="670704"/>
            <a:ext cx="16711524" cy="3471277"/>
            <a:chOff x="0" y="0"/>
            <a:chExt cx="16711522" cy="3471275"/>
          </a:xfrm>
        </p:grpSpPr>
        <p:pic>
          <p:nvPicPr>
            <p:cNvPr id="584" name="pasted-movie.png" descr="pasted-movie.png"/>
            <p:cNvPicPr>
              <a:picLocks noChangeAspect="1"/>
            </p:cNvPicPr>
            <p:nvPr/>
          </p:nvPicPr>
          <p:blipFill>
            <a:blip r:embed="rId4">
              <a:extLst/>
            </a:blip>
            <a:srcRect l="0" t="0" r="41604" b="0"/>
            <a:stretch>
              <a:fillRect/>
            </a:stretch>
          </p:blipFill>
          <p:spPr>
            <a:xfrm>
              <a:off x="0" y="0"/>
              <a:ext cx="16434842" cy="1788324"/>
            </a:xfrm>
            <a:prstGeom prst="rect">
              <a:avLst/>
            </a:prstGeom>
            <a:ln w="12700" cap="flat">
              <a:noFill/>
              <a:miter lim="400000"/>
            </a:ln>
            <a:effectLst/>
          </p:spPr>
        </p:pic>
        <p:pic>
          <p:nvPicPr>
            <p:cNvPr id="585" name="pasted-movie.png" descr="pasted-movie.png"/>
            <p:cNvPicPr>
              <a:picLocks noChangeAspect="1"/>
            </p:cNvPicPr>
            <p:nvPr/>
          </p:nvPicPr>
          <p:blipFill>
            <a:blip r:embed="rId4">
              <a:extLst/>
            </a:blip>
            <a:srcRect l="58278" t="0" r="1227" b="0"/>
            <a:stretch>
              <a:fillRect/>
            </a:stretch>
          </p:blipFill>
          <p:spPr>
            <a:xfrm>
              <a:off x="72618" y="860381"/>
              <a:ext cx="16638905" cy="2610895"/>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588" name="Image" descr="Image"/>
          <p:cNvPicPr>
            <a:picLocks noChangeAspect="1"/>
          </p:cNvPicPr>
          <p:nvPr/>
        </p:nvPicPr>
        <p:blipFill>
          <a:blip r:embed="rId2">
            <a:extLst/>
          </a:blip>
          <a:stretch>
            <a:fillRect/>
          </a:stretch>
        </p:blipFill>
        <p:spPr>
          <a:xfrm>
            <a:off x="7504751" y="152727"/>
            <a:ext cx="20165244" cy="13410546"/>
          </a:xfrm>
          <a:prstGeom prst="rect">
            <a:avLst/>
          </a:prstGeom>
          <a:ln w="12700">
            <a:miter lim="400000"/>
          </a:ln>
        </p:spPr>
      </p:pic>
      <p:sp>
        <p:nvSpPr>
          <p:cNvPr id="589" name="Line"/>
          <p:cNvSpPr/>
          <p:nvPr/>
        </p:nvSpPr>
        <p:spPr>
          <a:xfrm>
            <a:off x="1310482" y="6775174"/>
            <a:ext cx="14458054" cy="1"/>
          </a:xfrm>
          <a:prstGeom prst="line">
            <a:avLst/>
          </a:prstGeom>
          <a:ln w="101600">
            <a:solidFill>
              <a:schemeClr val="accent3">
                <a:hueOff val="198700"/>
                <a:satOff val="21248"/>
                <a:lumOff val="19305"/>
              </a:schemeClr>
            </a:solidFill>
            <a:miter lim="400000"/>
            <a:headEnd type="triangle"/>
            <a:tailEnd type="triangle"/>
          </a:ln>
        </p:spPr>
        <p:txBody>
          <a:bodyPr lIns="45718" tIns="45718" rIns="45718" bIns="45718"/>
          <a:lstStyle/>
          <a:p>
            <a:pPr/>
          </a:p>
        </p:txBody>
      </p:sp>
      <p:sp>
        <p:nvSpPr>
          <p:cNvPr id="590" name="1 Peter 1:23–25 (NKJV)…"/>
          <p:cNvSpPr txBox="1"/>
          <p:nvPr/>
        </p:nvSpPr>
        <p:spPr>
          <a:xfrm>
            <a:off x="411528" y="7527694"/>
            <a:ext cx="16255963" cy="5362575"/>
          </a:xfrm>
          <a:prstGeom prst="rect">
            <a:avLst/>
          </a:prstGeom>
          <a:ln w="12700">
            <a:miter lim="400000"/>
          </a:ln>
          <a:effectLst>
            <a:outerShdw sx="100000" sy="100000" kx="0" ky="0" algn="b" rotWithShape="0" blurRad="25400" dist="63500" dir="5400000">
              <a:srgbClr val="000000"/>
            </a:outerShdw>
          </a:effectLst>
          <a:extLst>
            <a:ext uri="{C572A759-6A51-4108-AA02-DFA0A04FC94B}">
              <ma14:wrappingTextBoxFlag xmlns:ma14="http://schemas.microsoft.com/office/mac/drawingml/2011/main" val="1"/>
            </a:ext>
          </a:extLst>
        </p:spPr>
        <p:txBody>
          <a:bodyPr lIns="71436" tIns="71436" rIns="71436" bIns="71436" anchor="ctr">
            <a:spAutoFit/>
          </a:bodyPr>
          <a:lstStyle/>
          <a:p>
            <a:pPr algn="ctr" defTabSz="821530">
              <a:lnSpc>
                <a:spcPct val="100000"/>
              </a:lnSpc>
              <a:spcBef>
                <a:spcPts val="0"/>
              </a:spcBef>
              <a:defRPr sz="66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1 Peter 1:23–25 (NKJV) </a:t>
            </a:r>
          </a:p>
          <a:p>
            <a:pPr algn="ctr" defTabSz="821530">
              <a:lnSpc>
                <a:spcPct val="100000"/>
              </a:lnSpc>
              <a:spcBef>
                <a:spcPts val="0"/>
              </a:spcBef>
              <a:defRPr baseline="31999" sz="54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a:t>
            </a:r>
            <a:r>
              <a:rPr baseline="0"/>
              <a:t> </a:t>
            </a:r>
            <a:r>
              <a:rPr baseline="0" i="1"/>
              <a:t>“All flesh is as grass,</a:t>
            </a:r>
            <a:r>
              <a:rPr baseline="0"/>
              <a:t> </a:t>
            </a:r>
            <a:r>
              <a:rPr baseline="0" i="1"/>
              <a:t>And all</a:t>
            </a:r>
            <a:r>
              <a:rPr baseline="0"/>
              <a:t> </a:t>
            </a:r>
            <a:r>
              <a:rPr baseline="0" i="1"/>
              <a:t>the glory of man as the flower of the grass</a:t>
            </a:r>
            <a:r>
              <a:rPr baseline="0"/>
              <a:t>. </a:t>
            </a:r>
            <a:r>
              <a:rPr baseline="0" i="1"/>
              <a:t>The grass withers,</a:t>
            </a:r>
            <a:r>
              <a:rPr baseline="0"/>
              <a:t> </a:t>
            </a:r>
            <a:r>
              <a:rPr baseline="0" i="1"/>
              <a:t>And its flower falls away,</a:t>
            </a:r>
            <a:r>
              <a:rPr baseline="0"/>
              <a:t> </a:t>
            </a:r>
            <a:r>
              <a:t>25</a:t>
            </a:r>
            <a:r>
              <a:rPr baseline="0"/>
              <a:t> But the word of the Lord endures forever.” Now this is the word which by the gospel was preached to you.</a:t>
            </a:r>
          </a:p>
        </p:txBody>
      </p:sp>
      <p:pic>
        <p:nvPicPr>
          <p:cNvPr id="591" name="pasted-movie.png" descr="pasted-movie.png"/>
          <p:cNvPicPr>
            <a:picLocks noChangeAspect="1"/>
          </p:cNvPicPr>
          <p:nvPr/>
        </p:nvPicPr>
        <p:blipFill>
          <a:blip r:embed="rId3">
            <a:extLst/>
          </a:blip>
          <a:stretch>
            <a:fillRect/>
          </a:stretch>
        </p:blipFill>
        <p:spPr>
          <a:xfrm>
            <a:off x="988943" y="5432004"/>
            <a:ext cx="15101133" cy="1534341"/>
          </a:xfrm>
          <a:prstGeom prst="rect">
            <a:avLst/>
          </a:prstGeom>
          <a:ln w="12700">
            <a:miter lim="400000"/>
          </a:ln>
        </p:spPr>
      </p:pic>
      <p:grpSp>
        <p:nvGrpSpPr>
          <p:cNvPr id="594" name="Group"/>
          <p:cNvGrpSpPr/>
          <p:nvPr/>
        </p:nvGrpSpPr>
        <p:grpSpPr>
          <a:xfrm>
            <a:off x="183747" y="670704"/>
            <a:ext cx="16711524" cy="3471277"/>
            <a:chOff x="0" y="0"/>
            <a:chExt cx="16711522" cy="3471275"/>
          </a:xfrm>
        </p:grpSpPr>
        <p:pic>
          <p:nvPicPr>
            <p:cNvPr id="592" name="pasted-movie.png" descr="pasted-movie.png"/>
            <p:cNvPicPr>
              <a:picLocks noChangeAspect="1"/>
            </p:cNvPicPr>
            <p:nvPr/>
          </p:nvPicPr>
          <p:blipFill>
            <a:blip r:embed="rId4">
              <a:extLst/>
            </a:blip>
            <a:srcRect l="0" t="0" r="41604" b="0"/>
            <a:stretch>
              <a:fillRect/>
            </a:stretch>
          </p:blipFill>
          <p:spPr>
            <a:xfrm>
              <a:off x="0" y="0"/>
              <a:ext cx="16434842" cy="1788324"/>
            </a:xfrm>
            <a:prstGeom prst="rect">
              <a:avLst/>
            </a:prstGeom>
            <a:ln w="12700" cap="flat">
              <a:noFill/>
              <a:miter lim="400000"/>
            </a:ln>
            <a:effectLst/>
          </p:spPr>
        </p:pic>
        <p:pic>
          <p:nvPicPr>
            <p:cNvPr id="593" name="pasted-movie.png" descr="pasted-movie.png"/>
            <p:cNvPicPr>
              <a:picLocks noChangeAspect="1"/>
            </p:cNvPicPr>
            <p:nvPr/>
          </p:nvPicPr>
          <p:blipFill>
            <a:blip r:embed="rId4">
              <a:extLst/>
            </a:blip>
            <a:srcRect l="58278" t="0" r="1227" b="0"/>
            <a:stretch>
              <a:fillRect/>
            </a:stretch>
          </p:blipFill>
          <p:spPr>
            <a:xfrm>
              <a:off x="72618" y="860381"/>
              <a:ext cx="16638905" cy="2610895"/>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596" name="Image" descr="Image"/>
          <p:cNvPicPr>
            <a:picLocks noChangeAspect="1"/>
          </p:cNvPicPr>
          <p:nvPr/>
        </p:nvPicPr>
        <p:blipFill>
          <a:blip r:embed="rId2">
            <a:extLst/>
          </a:blip>
          <a:stretch>
            <a:fillRect/>
          </a:stretch>
        </p:blipFill>
        <p:spPr>
          <a:xfrm>
            <a:off x="7504751" y="152727"/>
            <a:ext cx="20165244" cy="13410546"/>
          </a:xfrm>
          <a:prstGeom prst="rect">
            <a:avLst/>
          </a:prstGeom>
          <a:ln w="12700">
            <a:miter lim="400000"/>
          </a:ln>
        </p:spPr>
      </p:pic>
      <p:sp>
        <p:nvSpPr>
          <p:cNvPr id="597" name="Line"/>
          <p:cNvSpPr/>
          <p:nvPr/>
        </p:nvSpPr>
        <p:spPr>
          <a:xfrm>
            <a:off x="1310482" y="6775174"/>
            <a:ext cx="14458054" cy="1"/>
          </a:xfrm>
          <a:prstGeom prst="line">
            <a:avLst/>
          </a:prstGeom>
          <a:ln w="101600">
            <a:solidFill>
              <a:schemeClr val="accent3">
                <a:hueOff val="198700"/>
                <a:satOff val="21248"/>
                <a:lumOff val="19305"/>
              </a:schemeClr>
            </a:solidFill>
            <a:miter lim="400000"/>
            <a:headEnd type="triangle"/>
            <a:tailEnd type="triangle"/>
          </a:ln>
        </p:spPr>
        <p:txBody>
          <a:bodyPr lIns="45718" tIns="45718" rIns="45718" bIns="45718"/>
          <a:lstStyle/>
          <a:p>
            <a:pPr/>
          </a:p>
        </p:txBody>
      </p:sp>
      <p:sp>
        <p:nvSpPr>
          <p:cNvPr id="598" name="Romans 15:4 (NKJV)…"/>
          <p:cNvSpPr txBox="1"/>
          <p:nvPr/>
        </p:nvSpPr>
        <p:spPr>
          <a:xfrm>
            <a:off x="411528" y="7641994"/>
            <a:ext cx="16255963" cy="5133975"/>
          </a:xfrm>
          <a:prstGeom prst="rect">
            <a:avLst/>
          </a:prstGeom>
          <a:ln w="12700">
            <a:miter lim="400000"/>
          </a:ln>
          <a:effectLst>
            <a:outerShdw sx="100000" sy="100000" kx="0" ky="0" algn="b" rotWithShape="0" blurRad="25400" dist="63500" dir="5400000">
              <a:srgbClr val="000000"/>
            </a:outerShdw>
          </a:effectLst>
          <a:extLst>
            <a:ext uri="{C572A759-6A51-4108-AA02-DFA0A04FC94B}">
              <ma14:wrappingTextBoxFlag xmlns:ma14="http://schemas.microsoft.com/office/mac/drawingml/2011/main" val="1"/>
            </a:ext>
          </a:extLst>
        </p:spPr>
        <p:txBody>
          <a:bodyPr lIns="71436" tIns="71436" rIns="71436" bIns="71436" anchor="ctr">
            <a:spAutoFit/>
          </a:bodyPr>
          <a:lstStyle/>
          <a:p>
            <a:pPr algn="ctr" defTabSz="821530">
              <a:lnSpc>
                <a:spcPct val="100000"/>
              </a:lnSpc>
              <a:spcBef>
                <a:spcPts val="0"/>
              </a:spcBef>
              <a:defRPr sz="66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Romans 15:4 (NKJV) </a:t>
            </a:r>
          </a:p>
          <a:p>
            <a:pPr algn="ctr" defTabSz="821530">
              <a:lnSpc>
                <a:spcPct val="100000"/>
              </a:lnSpc>
              <a:spcBef>
                <a:spcPts val="0"/>
              </a:spcBef>
              <a:defRPr baseline="31999">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4</a:t>
            </a:r>
            <a:r>
              <a:rPr baseline="0"/>
              <a:t> For whatever things were written before were written for our learning, that we through the patience and comfort of the Scriptures might have hope.</a:t>
            </a:r>
          </a:p>
        </p:txBody>
      </p:sp>
      <p:pic>
        <p:nvPicPr>
          <p:cNvPr id="599" name="pasted-movie.png" descr="pasted-movie.png"/>
          <p:cNvPicPr>
            <a:picLocks noChangeAspect="1"/>
          </p:cNvPicPr>
          <p:nvPr/>
        </p:nvPicPr>
        <p:blipFill>
          <a:blip r:embed="rId3">
            <a:extLst/>
          </a:blip>
          <a:stretch>
            <a:fillRect/>
          </a:stretch>
        </p:blipFill>
        <p:spPr>
          <a:xfrm>
            <a:off x="988943" y="5432004"/>
            <a:ext cx="15101133" cy="1534341"/>
          </a:xfrm>
          <a:prstGeom prst="rect">
            <a:avLst/>
          </a:prstGeom>
          <a:ln w="12700">
            <a:miter lim="400000"/>
          </a:ln>
        </p:spPr>
      </p:pic>
      <p:grpSp>
        <p:nvGrpSpPr>
          <p:cNvPr id="602" name="Group"/>
          <p:cNvGrpSpPr/>
          <p:nvPr/>
        </p:nvGrpSpPr>
        <p:grpSpPr>
          <a:xfrm>
            <a:off x="183747" y="670704"/>
            <a:ext cx="16711524" cy="3471277"/>
            <a:chOff x="0" y="0"/>
            <a:chExt cx="16711522" cy="3471275"/>
          </a:xfrm>
        </p:grpSpPr>
        <p:pic>
          <p:nvPicPr>
            <p:cNvPr id="600" name="pasted-movie.png" descr="pasted-movie.png"/>
            <p:cNvPicPr>
              <a:picLocks noChangeAspect="1"/>
            </p:cNvPicPr>
            <p:nvPr/>
          </p:nvPicPr>
          <p:blipFill>
            <a:blip r:embed="rId4">
              <a:extLst/>
            </a:blip>
            <a:srcRect l="0" t="0" r="41604" b="0"/>
            <a:stretch>
              <a:fillRect/>
            </a:stretch>
          </p:blipFill>
          <p:spPr>
            <a:xfrm>
              <a:off x="0" y="0"/>
              <a:ext cx="16434842" cy="1788324"/>
            </a:xfrm>
            <a:prstGeom prst="rect">
              <a:avLst/>
            </a:prstGeom>
            <a:ln w="12700" cap="flat">
              <a:noFill/>
              <a:miter lim="400000"/>
            </a:ln>
            <a:effectLst/>
          </p:spPr>
        </p:pic>
        <p:pic>
          <p:nvPicPr>
            <p:cNvPr id="601" name="pasted-movie.png" descr="pasted-movie.png"/>
            <p:cNvPicPr>
              <a:picLocks noChangeAspect="1"/>
            </p:cNvPicPr>
            <p:nvPr/>
          </p:nvPicPr>
          <p:blipFill>
            <a:blip r:embed="rId4">
              <a:extLst/>
            </a:blip>
            <a:srcRect l="58278" t="0" r="1227" b="0"/>
            <a:stretch>
              <a:fillRect/>
            </a:stretch>
          </p:blipFill>
          <p:spPr>
            <a:xfrm>
              <a:off x="72618" y="860381"/>
              <a:ext cx="16638905" cy="2610895"/>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04" name="Image" descr="Image"/>
          <p:cNvPicPr>
            <a:picLocks noChangeAspect="1"/>
          </p:cNvPicPr>
          <p:nvPr/>
        </p:nvPicPr>
        <p:blipFill>
          <a:blip r:embed="rId2">
            <a:extLst/>
          </a:blip>
          <a:stretch>
            <a:fillRect/>
          </a:stretch>
        </p:blipFill>
        <p:spPr>
          <a:xfrm>
            <a:off x="7504751" y="152727"/>
            <a:ext cx="20165244" cy="13410546"/>
          </a:xfrm>
          <a:prstGeom prst="rect">
            <a:avLst/>
          </a:prstGeom>
          <a:ln w="12700">
            <a:miter lim="400000"/>
          </a:ln>
        </p:spPr>
      </p:pic>
      <p:grpSp>
        <p:nvGrpSpPr>
          <p:cNvPr id="607" name="Group"/>
          <p:cNvGrpSpPr/>
          <p:nvPr/>
        </p:nvGrpSpPr>
        <p:grpSpPr>
          <a:xfrm>
            <a:off x="3048269" y="10070245"/>
            <a:ext cx="18287463" cy="2846394"/>
            <a:chOff x="0" y="0"/>
            <a:chExt cx="18287462" cy="2846393"/>
          </a:xfrm>
        </p:grpSpPr>
        <p:sp>
          <p:nvSpPr>
            <p:cNvPr id="605" name="Rectangle"/>
            <p:cNvSpPr/>
            <p:nvPr/>
          </p:nvSpPr>
          <p:spPr>
            <a:xfrm>
              <a:off x="-1" y="-1"/>
              <a:ext cx="18287463" cy="2846395"/>
            </a:xfrm>
            <a:prstGeom prst="rect">
              <a:avLst/>
            </a:prstGeom>
            <a:gradFill flip="none" rotWithShape="1">
              <a:gsLst>
                <a:gs pos="0">
                  <a:srgbClr val="726834">
                    <a:alpha val="32651"/>
                  </a:srgbClr>
                </a:gs>
                <a:gs pos="100000">
                  <a:srgbClr val="66392E">
                    <a:alpha val="62085"/>
                  </a:srgbClr>
                </a:gs>
              </a:gsLst>
              <a:lin ang="962869" scaled="0"/>
            </a:gradFill>
            <a:ln w="12700" cap="flat">
              <a:noFill/>
              <a:miter lim="400000"/>
            </a:ln>
            <a:effectLst>
              <a:outerShdw sx="100000" sy="100000" kx="0" ky="0" algn="b" rotWithShape="0" blurRad="25400" dist="63500" dir="5400000">
                <a:srgbClr val="000000"/>
              </a:outerShdw>
            </a:effectLst>
          </p:spPr>
          <p:txBody>
            <a:bodyPr wrap="square" lIns="50800" tIns="50800" rIns="50800" bIns="50800" numCol="1" anchor="ctr">
              <a:noAutofit/>
            </a:bodyP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sp>
          <p:nvSpPr>
            <p:cNvPr id="606" name="Do you accept the Bible as God’s word &amp; tremble (Isaiah 66:2)"/>
            <p:cNvSpPr txBox="1"/>
            <p:nvPr/>
          </p:nvSpPr>
          <p:spPr>
            <a:xfrm>
              <a:off x="197492" y="170658"/>
              <a:ext cx="17714338" cy="2505075"/>
            </a:xfrm>
            <a:prstGeom prst="rect">
              <a:avLst/>
            </a:prstGeom>
            <a:noFill/>
            <a:ln w="12700" cap="flat">
              <a:noFill/>
              <a:miter lim="400000"/>
            </a:ln>
            <a:effectLst>
              <a:outerShdw sx="100000" sy="100000" kx="0" ky="0" algn="b" rotWithShape="0" blurRad="25400" dist="63500" dir="5400000">
                <a:srgbClr val="000000"/>
              </a:outerShdw>
            </a:effectLst>
            <a:extLst>
              <a:ext uri="{C572A759-6A51-4108-AA02-DFA0A04FC94B}">
                <ma14:wrappingTextBoxFlag xmlns:ma14="http://schemas.microsoft.com/office/mac/drawingml/2011/main" val="1"/>
              </a:ext>
            </a:extLst>
          </p:spPr>
          <p:txBody>
            <a:bodyPr wrap="square" lIns="71436" tIns="71436" rIns="71436" bIns="71436" numCol="1" anchor="ctr">
              <a:spAutoFit/>
            </a:bodyPr>
            <a:lstStyle>
              <a:lvl1pPr algn="ctr" defTabSz="821530">
                <a:lnSpc>
                  <a:spcPct val="100000"/>
                </a:lnSpc>
                <a:spcBef>
                  <a:spcPts val="0"/>
                </a:spcBef>
                <a:defRPr sz="76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lvl1pPr>
            </a:lstStyle>
            <a:p>
              <a:pPr/>
              <a:r>
                <a:t>Do you accept the Bible as God’s word &amp; tremble (Isaiah 66:2) </a:t>
              </a:r>
            </a:p>
          </p:txBody>
        </p:sp>
      </p:grpSp>
      <p:sp>
        <p:nvSpPr>
          <p:cNvPr id="608" name="Line"/>
          <p:cNvSpPr/>
          <p:nvPr/>
        </p:nvSpPr>
        <p:spPr>
          <a:xfrm>
            <a:off x="1310482" y="6775174"/>
            <a:ext cx="14458054" cy="1"/>
          </a:xfrm>
          <a:prstGeom prst="line">
            <a:avLst/>
          </a:prstGeom>
          <a:ln w="101600">
            <a:solidFill>
              <a:schemeClr val="accent3">
                <a:hueOff val="198700"/>
                <a:satOff val="21248"/>
                <a:lumOff val="19305"/>
              </a:schemeClr>
            </a:solidFill>
            <a:miter lim="400000"/>
            <a:headEnd type="triangle"/>
            <a:tailEnd type="triangle"/>
          </a:ln>
        </p:spPr>
        <p:txBody>
          <a:bodyPr lIns="45718" tIns="45718" rIns="45718" bIns="45718"/>
          <a:lstStyle/>
          <a:p>
            <a:pPr/>
          </a:p>
        </p:txBody>
      </p:sp>
      <p:pic>
        <p:nvPicPr>
          <p:cNvPr id="609" name="pasted-movie.png" descr="pasted-movie.png"/>
          <p:cNvPicPr>
            <a:picLocks noChangeAspect="1"/>
          </p:cNvPicPr>
          <p:nvPr/>
        </p:nvPicPr>
        <p:blipFill>
          <a:blip r:embed="rId3">
            <a:extLst/>
          </a:blip>
          <a:stretch>
            <a:fillRect/>
          </a:stretch>
        </p:blipFill>
        <p:spPr>
          <a:xfrm>
            <a:off x="988943" y="5432004"/>
            <a:ext cx="15101133" cy="1534341"/>
          </a:xfrm>
          <a:prstGeom prst="rect">
            <a:avLst/>
          </a:prstGeom>
          <a:ln w="12700">
            <a:miter lim="400000"/>
          </a:ln>
        </p:spPr>
      </p:pic>
      <p:grpSp>
        <p:nvGrpSpPr>
          <p:cNvPr id="612" name="Group"/>
          <p:cNvGrpSpPr/>
          <p:nvPr/>
        </p:nvGrpSpPr>
        <p:grpSpPr>
          <a:xfrm>
            <a:off x="183747" y="670704"/>
            <a:ext cx="16711524" cy="3471277"/>
            <a:chOff x="0" y="0"/>
            <a:chExt cx="16711522" cy="3471275"/>
          </a:xfrm>
        </p:grpSpPr>
        <p:pic>
          <p:nvPicPr>
            <p:cNvPr id="610" name="pasted-movie.png" descr="pasted-movie.png"/>
            <p:cNvPicPr>
              <a:picLocks noChangeAspect="1"/>
            </p:cNvPicPr>
            <p:nvPr/>
          </p:nvPicPr>
          <p:blipFill>
            <a:blip r:embed="rId4">
              <a:extLst/>
            </a:blip>
            <a:srcRect l="0" t="0" r="41604" b="0"/>
            <a:stretch>
              <a:fillRect/>
            </a:stretch>
          </p:blipFill>
          <p:spPr>
            <a:xfrm>
              <a:off x="0" y="0"/>
              <a:ext cx="16434842" cy="1788324"/>
            </a:xfrm>
            <a:prstGeom prst="rect">
              <a:avLst/>
            </a:prstGeom>
            <a:ln w="12700" cap="flat">
              <a:noFill/>
              <a:miter lim="400000"/>
            </a:ln>
            <a:effectLst/>
          </p:spPr>
        </p:pic>
        <p:pic>
          <p:nvPicPr>
            <p:cNvPr id="611" name="pasted-movie.png" descr="pasted-movie.png"/>
            <p:cNvPicPr>
              <a:picLocks noChangeAspect="1"/>
            </p:cNvPicPr>
            <p:nvPr/>
          </p:nvPicPr>
          <p:blipFill>
            <a:blip r:embed="rId4">
              <a:extLst/>
            </a:blip>
            <a:srcRect l="58278" t="0" r="1227" b="0"/>
            <a:stretch>
              <a:fillRect/>
            </a:stretch>
          </p:blipFill>
          <p:spPr>
            <a:xfrm>
              <a:off x="72618" y="860381"/>
              <a:ext cx="16638905" cy="2610895"/>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607"/>
                                        </p:tgtEl>
                                        <p:attrNameLst>
                                          <p:attrName>style.visibility</p:attrName>
                                        </p:attrNameLst>
                                      </p:cBhvr>
                                      <p:to>
                                        <p:strVal val="visible"/>
                                      </p:to>
                                    </p:set>
                                    <p:animEffect filter="wipe(left)" transition="in">
                                      <p:cBhvr>
                                        <p:cTn id="7" dur="1000"/>
                                        <p:tgtEl>
                                          <p:spTgt spid="6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07" grpId="1"/>
    </p:bldLst>
  </p:timing>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14" name="Image" descr="Image"/>
          <p:cNvPicPr>
            <a:picLocks noChangeAspect="1"/>
          </p:cNvPicPr>
          <p:nvPr/>
        </p:nvPicPr>
        <p:blipFill>
          <a:blip r:embed="rId2">
            <a:extLst/>
          </a:blip>
          <a:stretch>
            <a:fillRect/>
          </a:stretch>
        </p:blipFill>
        <p:spPr>
          <a:xfrm>
            <a:off x="7504751" y="152727"/>
            <a:ext cx="20165244" cy="13410546"/>
          </a:xfrm>
          <a:prstGeom prst="rect">
            <a:avLst/>
          </a:prstGeom>
          <a:ln w="12700">
            <a:miter lim="400000"/>
          </a:ln>
        </p:spPr>
      </p:pic>
      <p:grpSp>
        <p:nvGrpSpPr>
          <p:cNvPr id="617" name="Group"/>
          <p:cNvGrpSpPr/>
          <p:nvPr/>
        </p:nvGrpSpPr>
        <p:grpSpPr>
          <a:xfrm>
            <a:off x="3048269" y="10070245"/>
            <a:ext cx="18287463" cy="2846394"/>
            <a:chOff x="0" y="0"/>
            <a:chExt cx="18287462" cy="2846393"/>
          </a:xfrm>
        </p:grpSpPr>
        <p:sp>
          <p:nvSpPr>
            <p:cNvPr id="615" name="Rectangle"/>
            <p:cNvSpPr/>
            <p:nvPr/>
          </p:nvSpPr>
          <p:spPr>
            <a:xfrm>
              <a:off x="-1" y="-1"/>
              <a:ext cx="18287463" cy="2846395"/>
            </a:xfrm>
            <a:prstGeom prst="rect">
              <a:avLst/>
            </a:prstGeom>
            <a:gradFill flip="none" rotWithShape="1">
              <a:gsLst>
                <a:gs pos="0">
                  <a:srgbClr val="726834">
                    <a:alpha val="32651"/>
                  </a:srgbClr>
                </a:gs>
                <a:gs pos="100000">
                  <a:srgbClr val="66392E">
                    <a:alpha val="62085"/>
                  </a:srgbClr>
                </a:gs>
              </a:gsLst>
              <a:lin ang="962869" scaled="0"/>
            </a:gradFill>
            <a:ln w="12700" cap="flat">
              <a:noFill/>
              <a:miter lim="400000"/>
            </a:ln>
            <a:effectLst>
              <a:outerShdw sx="100000" sy="100000" kx="0" ky="0" algn="b" rotWithShape="0" blurRad="25400" dist="63500" dir="5400000">
                <a:srgbClr val="000000"/>
              </a:outerShdw>
            </a:effectLst>
          </p:spPr>
          <p:txBody>
            <a:bodyPr wrap="square" lIns="50800" tIns="50800" rIns="50800" bIns="50800" numCol="1" anchor="ctr">
              <a:noAutofit/>
            </a:bodyP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sp>
          <p:nvSpPr>
            <p:cNvPr id="616" name="God’s word will judge us -…"/>
            <p:cNvSpPr txBox="1"/>
            <p:nvPr/>
          </p:nvSpPr>
          <p:spPr>
            <a:xfrm>
              <a:off x="197492" y="170658"/>
              <a:ext cx="17714338" cy="2505075"/>
            </a:xfrm>
            <a:prstGeom prst="rect">
              <a:avLst/>
            </a:prstGeom>
            <a:noFill/>
            <a:ln w="12700" cap="flat">
              <a:noFill/>
              <a:miter lim="400000"/>
            </a:ln>
            <a:effectLst>
              <a:outerShdw sx="100000" sy="100000" kx="0" ky="0" algn="b" rotWithShape="0" blurRad="25400" dist="63500" dir="5400000">
                <a:srgbClr val="000000"/>
              </a:outerShdw>
            </a:effectLst>
            <a:extLst>
              <a:ext uri="{C572A759-6A51-4108-AA02-DFA0A04FC94B}">
                <ma14:wrappingTextBoxFlag xmlns:ma14="http://schemas.microsoft.com/office/mac/drawingml/2011/main" val="1"/>
              </a:ext>
            </a:extLst>
          </p:spPr>
          <p:txBody>
            <a:bodyPr wrap="square" lIns="71436" tIns="71436" rIns="71436" bIns="71436" numCol="1" anchor="ctr">
              <a:spAutoFit/>
            </a:bodyPr>
            <a:lstStyle/>
            <a:p>
              <a:pPr algn="ctr" defTabSz="821530">
                <a:lnSpc>
                  <a:spcPct val="100000"/>
                </a:lnSpc>
                <a:spcBef>
                  <a:spcPts val="0"/>
                </a:spcBef>
                <a:defRPr sz="76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God’s word will judge us - </a:t>
              </a:r>
            </a:p>
            <a:p>
              <a:pPr algn="ctr" defTabSz="821530">
                <a:lnSpc>
                  <a:spcPct val="100000"/>
                </a:lnSpc>
                <a:spcBef>
                  <a:spcPts val="0"/>
                </a:spcBef>
                <a:defRPr sz="7600">
                  <a:solidFill>
                    <a:srgbClr val="FFFFFF"/>
                  </a:solidFill>
                  <a:effectLst>
                    <a:outerShdw sx="100000" sy="100000" kx="0" ky="0" algn="b" rotWithShape="0" blurRad="63500" dist="63500" dir="1740000">
                      <a:srgbClr val="000000"/>
                    </a:outerShdw>
                  </a:effectLst>
                  <a:latin typeface="Century Gothic"/>
                  <a:ea typeface="Century Gothic"/>
                  <a:cs typeface="Century Gothic"/>
                  <a:sym typeface="Century Gothic"/>
                </a:defRPr>
              </a:pPr>
              <a:r>
                <a:t>Are You Ready? (John 12:48)</a:t>
              </a:r>
            </a:p>
          </p:txBody>
        </p:sp>
      </p:grpSp>
      <p:sp>
        <p:nvSpPr>
          <p:cNvPr id="618" name="Line"/>
          <p:cNvSpPr/>
          <p:nvPr/>
        </p:nvSpPr>
        <p:spPr>
          <a:xfrm>
            <a:off x="1310482" y="6775174"/>
            <a:ext cx="14458054" cy="1"/>
          </a:xfrm>
          <a:prstGeom prst="line">
            <a:avLst/>
          </a:prstGeom>
          <a:ln w="101600">
            <a:solidFill>
              <a:schemeClr val="accent3">
                <a:hueOff val="198700"/>
                <a:satOff val="21248"/>
                <a:lumOff val="19305"/>
              </a:schemeClr>
            </a:solidFill>
            <a:miter lim="400000"/>
            <a:headEnd type="triangle"/>
            <a:tailEnd type="triangle"/>
          </a:ln>
        </p:spPr>
        <p:txBody>
          <a:bodyPr lIns="45718" tIns="45718" rIns="45718" bIns="45718"/>
          <a:lstStyle/>
          <a:p>
            <a:pPr/>
          </a:p>
        </p:txBody>
      </p:sp>
      <p:pic>
        <p:nvPicPr>
          <p:cNvPr id="619" name="pasted-movie.png" descr="pasted-movie.png"/>
          <p:cNvPicPr>
            <a:picLocks noChangeAspect="1"/>
          </p:cNvPicPr>
          <p:nvPr/>
        </p:nvPicPr>
        <p:blipFill>
          <a:blip r:embed="rId3">
            <a:extLst/>
          </a:blip>
          <a:stretch>
            <a:fillRect/>
          </a:stretch>
        </p:blipFill>
        <p:spPr>
          <a:xfrm>
            <a:off x="988943" y="5432004"/>
            <a:ext cx="15101133" cy="1534341"/>
          </a:xfrm>
          <a:prstGeom prst="rect">
            <a:avLst/>
          </a:prstGeom>
          <a:ln w="12700">
            <a:miter lim="400000"/>
          </a:ln>
        </p:spPr>
      </p:pic>
      <p:grpSp>
        <p:nvGrpSpPr>
          <p:cNvPr id="622" name="Group"/>
          <p:cNvGrpSpPr/>
          <p:nvPr/>
        </p:nvGrpSpPr>
        <p:grpSpPr>
          <a:xfrm>
            <a:off x="183747" y="670704"/>
            <a:ext cx="16711524" cy="3471277"/>
            <a:chOff x="0" y="0"/>
            <a:chExt cx="16711522" cy="3471275"/>
          </a:xfrm>
        </p:grpSpPr>
        <p:pic>
          <p:nvPicPr>
            <p:cNvPr id="620" name="pasted-movie.png" descr="pasted-movie.png"/>
            <p:cNvPicPr>
              <a:picLocks noChangeAspect="1"/>
            </p:cNvPicPr>
            <p:nvPr/>
          </p:nvPicPr>
          <p:blipFill>
            <a:blip r:embed="rId4">
              <a:extLst/>
            </a:blip>
            <a:srcRect l="0" t="0" r="41604" b="0"/>
            <a:stretch>
              <a:fillRect/>
            </a:stretch>
          </p:blipFill>
          <p:spPr>
            <a:xfrm>
              <a:off x="0" y="0"/>
              <a:ext cx="16434842" cy="1788324"/>
            </a:xfrm>
            <a:prstGeom prst="rect">
              <a:avLst/>
            </a:prstGeom>
            <a:ln w="12700" cap="flat">
              <a:noFill/>
              <a:miter lim="400000"/>
            </a:ln>
            <a:effectLst/>
          </p:spPr>
        </p:pic>
        <p:pic>
          <p:nvPicPr>
            <p:cNvPr id="621" name="pasted-movie.png" descr="pasted-movie.png"/>
            <p:cNvPicPr>
              <a:picLocks noChangeAspect="1"/>
            </p:cNvPicPr>
            <p:nvPr/>
          </p:nvPicPr>
          <p:blipFill>
            <a:blip r:embed="rId4">
              <a:extLst/>
            </a:blip>
            <a:srcRect l="58278" t="0" r="1227" b="0"/>
            <a:stretch>
              <a:fillRect/>
            </a:stretch>
          </p:blipFill>
          <p:spPr>
            <a:xfrm>
              <a:off x="72618" y="860381"/>
              <a:ext cx="16638905" cy="2610895"/>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8" presetID="22" grpId="1" fill="hold">
                                  <p:stCondLst>
                                    <p:cond delay="0"/>
                                  </p:stCondLst>
                                  <p:iterate type="el" backwards="0">
                                    <p:tmAbs val="0"/>
                                  </p:iterate>
                                  <p:childTnLst>
                                    <p:set>
                                      <p:cBhvr>
                                        <p:cTn id="6" fill="hold"/>
                                        <p:tgtEl>
                                          <p:spTgt spid="617"/>
                                        </p:tgtEl>
                                        <p:attrNameLst>
                                          <p:attrName>style.visibility</p:attrName>
                                        </p:attrNameLst>
                                      </p:cBhvr>
                                      <p:to>
                                        <p:strVal val="visible"/>
                                      </p:to>
                                    </p:set>
                                    <p:animEffect filter="wipe(left)" transition="in">
                                      <p:cBhvr>
                                        <p:cTn id="7" dur="1000"/>
                                        <p:tgtEl>
                                          <p:spTgt spid="6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17" grpId="1"/>
    </p:bldLst>
  </p:timing>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pic>
        <p:nvPicPr>
          <p:cNvPr id="624" name="Image" descr="Image"/>
          <p:cNvPicPr>
            <a:picLocks noChangeAspect="1"/>
          </p:cNvPicPr>
          <p:nvPr/>
        </p:nvPicPr>
        <p:blipFill>
          <a:blip r:embed="rId2">
            <a:extLst/>
          </a:blip>
          <a:stretch>
            <a:fillRect/>
          </a:stretch>
        </p:blipFill>
        <p:spPr>
          <a:xfrm>
            <a:off x="7504751" y="152727"/>
            <a:ext cx="20165244" cy="13410546"/>
          </a:xfrm>
          <a:prstGeom prst="rect">
            <a:avLst/>
          </a:prstGeom>
          <a:ln w="12700">
            <a:miter lim="400000"/>
          </a:ln>
        </p:spPr>
      </p:pic>
      <p:sp>
        <p:nvSpPr>
          <p:cNvPr id="625" name="Rectangle 1"/>
          <p:cNvSpPr txBox="1"/>
          <p:nvPr/>
        </p:nvSpPr>
        <p:spPr>
          <a:xfrm>
            <a:off x="1088894" y="5859188"/>
            <a:ext cx="8139226" cy="7409180"/>
          </a:xfrm>
          <a:prstGeom prst="rect">
            <a:avLst/>
          </a:prstGeom>
          <a:ln w="12700">
            <a:miter lim="400000"/>
          </a:ln>
          <a:effectLst>
            <a:outerShdw sx="100000" sy="100000" kx="0" ky="0" algn="b" rotWithShape="0" blurRad="228600" dist="139700" dir="270000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927847" indent="-927847" defTabSz="1285875">
              <a:lnSpc>
                <a:spcPct val="90000"/>
              </a:lnSpc>
              <a:spcBef>
                <a:spcPts val="4500"/>
              </a:spcBef>
              <a:buSzPct val="80000"/>
              <a:buBlip>
                <a:blip r:embed="rId3"/>
              </a:buBlip>
              <a:defRPr b="1" sz="4600">
                <a:solidFill>
                  <a:srgbClr val="FFFFFF"/>
                </a:solidFill>
                <a:effectLst>
                  <a:outerShdw sx="100000" sy="100000" kx="0" ky="0" algn="b" rotWithShape="0" blurRad="63500" dist="63500" dir="221772">
                    <a:srgbClr val="000000"/>
                  </a:outerShdw>
                </a:effectLst>
                <a:latin typeface="Century Gothic"/>
                <a:ea typeface="Century Gothic"/>
                <a:cs typeface="Century Gothic"/>
                <a:sym typeface="Century Gothic"/>
              </a:defRPr>
            </a:pPr>
            <a:r>
              <a:t>HEAR (Rom 10:17)</a:t>
            </a:r>
          </a:p>
          <a:p>
            <a:pPr marL="927847" indent="-927847" defTabSz="1285875">
              <a:lnSpc>
                <a:spcPct val="90000"/>
              </a:lnSpc>
              <a:spcBef>
                <a:spcPts val="4500"/>
              </a:spcBef>
              <a:buSzPct val="80000"/>
              <a:buBlip>
                <a:blip r:embed="rId3"/>
              </a:buBlip>
              <a:defRPr b="1" sz="4600">
                <a:solidFill>
                  <a:srgbClr val="FFFFFF"/>
                </a:solidFill>
                <a:effectLst>
                  <a:outerShdw sx="100000" sy="100000" kx="0" ky="0" algn="b" rotWithShape="0" blurRad="63500" dist="63500" dir="221772">
                    <a:srgbClr val="000000"/>
                  </a:outerShdw>
                </a:effectLst>
                <a:latin typeface="Century Gothic"/>
                <a:ea typeface="Century Gothic"/>
                <a:cs typeface="Century Gothic"/>
                <a:sym typeface="Century Gothic"/>
              </a:defRPr>
            </a:pPr>
            <a:r>
              <a:t>BELIEVE (Jn 8:24)</a:t>
            </a:r>
          </a:p>
          <a:p>
            <a:pPr marL="927847" indent="-927847" defTabSz="1285875">
              <a:lnSpc>
                <a:spcPct val="90000"/>
              </a:lnSpc>
              <a:spcBef>
                <a:spcPts val="4500"/>
              </a:spcBef>
              <a:buSzPct val="80000"/>
              <a:buBlip>
                <a:blip r:embed="rId3"/>
              </a:buBlip>
              <a:defRPr b="1" sz="4600">
                <a:solidFill>
                  <a:srgbClr val="FFFFFF"/>
                </a:solidFill>
                <a:effectLst>
                  <a:outerShdw sx="100000" sy="100000" kx="0" ky="0" algn="b" rotWithShape="0" blurRad="63500" dist="63500" dir="221772">
                    <a:srgbClr val="000000"/>
                  </a:outerShdw>
                </a:effectLst>
                <a:latin typeface="Century Gothic"/>
                <a:ea typeface="Century Gothic"/>
                <a:cs typeface="Century Gothic"/>
                <a:sym typeface="Century Gothic"/>
              </a:defRPr>
            </a:pPr>
            <a:r>
              <a:t>CONFESS (Rom. 10:9,10)</a:t>
            </a:r>
          </a:p>
          <a:p>
            <a:pPr marL="927847" indent="-927847" defTabSz="1285875">
              <a:lnSpc>
                <a:spcPct val="90000"/>
              </a:lnSpc>
              <a:spcBef>
                <a:spcPts val="4500"/>
              </a:spcBef>
              <a:buSzPct val="80000"/>
              <a:buBlip>
                <a:blip r:embed="rId3"/>
              </a:buBlip>
              <a:defRPr b="1" sz="4600">
                <a:solidFill>
                  <a:srgbClr val="FFFFFF"/>
                </a:solidFill>
                <a:effectLst>
                  <a:outerShdw sx="100000" sy="100000" kx="0" ky="0" algn="b" rotWithShape="0" blurRad="63500" dist="63500" dir="221772">
                    <a:srgbClr val="000000"/>
                  </a:outerShdw>
                </a:effectLst>
                <a:latin typeface="Century Gothic"/>
                <a:ea typeface="Century Gothic"/>
                <a:cs typeface="Century Gothic"/>
                <a:sym typeface="Century Gothic"/>
              </a:defRPr>
            </a:pPr>
            <a:r>
              <a:t>REPENT (Acts 17:30)</a:t>
            </a:r>
          </a:p>
          <a:p>
            <a:pPr marL="927847" indent="-927847" defTabSz="1285875">
              <a:lnSpc>
                <a:spcPct val="90000"/>
              </a:lnSpc>
              <a:spcBef>
                <a:spcPts val="4500"/>
              </a:spcBef>
              <a:buSzPct val="80000"/>
              <a:buBlip>
                <a:blip r:embed="rId3"/>
              </a:buBlip>
              <a:defRPr b="1" sz="4600">
                <a:solidFill>
                  <a:srgbClr val="FFFFFF"/>
                </a:solidFill>
                <a:effectLst>
                  <a:outerShdw sx="100000" sy="100000" kx="0" ky="0" algn="b" rotWithShape="0" blurRad="63500" dist="63500" dir="221772">
                    <a:srgbClr val="000000"/>
                  </a:outerShdw>
                </a:effectLst>
                <a:latin typeface="Century Gothic"/>
                <a:ea typeface="Century Gothic"/>
                <a:cs typeface="Century Gothic"/>
                <a:sym typeface="Century Gothic"/>
              </a:defRPr>
            </a:pPr>
            <a:r>
              <a:t>BE BAPTIZED (Acts 22:16)</a:t>
            </a:r>
          </a:p>
          <a:p>
            <a:pPr marL="927847" indent="-927847" defTabSz="1285875">
              <a:lnSpc>
                <a:spcPct val="90000"/>
              </a:lnSpc>
              <a:spcBef>
                <a:spcPts val="4500"/>
              </a:spcBef>
              <a:buSzPct val="80000"/>
              <a:buBlip>
                <a:blip r:embed="rId3"/>
              </a:buBlip>
              <a:defRPr b="1" sz="4600">
                <a:solidFill>
                  <a:srgbClr val="FFFFFF"/>
                </a:solidFill>
                <a:effectLst>
                  <a:outerShdw sx="100000" sy="100000" kx="0" ky="0" algn="b" rotWithShape="0" blurRad="63500" dist="63500" dir="221772">
                    <a:srgbClr val="000000"/>
                  </a:outerShdw>
                </a:effectLst>
                <a:latin typeface="Century Gothic"/>
                <a:ea typeface="Century Gothic"/>
                <a:cs typeface="Century Gothic"/>
                <a:sym typeface="Century Gothic"/>
              </a:defRPr>
            </a:pPr>
            <a:r>
              <a:t>WALK IN TRUTH (1 Jn. 1:7-9; 2 Jn 4)</a:t>
            </a:r>
          </a:p>
        </p:txBody>
      </p:sp>
      <p:grpSp>
        <p:nvGrpSpPr>
          <p:cNvPr id="628" name="DO YOU BELIEVE THE BIBLE?"/>
          <p:cNvGrpSpPr/>
          <p:nvPr/>
        </p:nvGrpSpPr>
        <p:grpSpPr>
          <a:xfrm>
            <a:off x="12317490" y="7373894"/>
            <a:ext cx="8398637" cy="4851118"/>
            <a:chOff x="0" y="0"/>
            <a:chExt cx="8398636" cy="4851117"/>
          </a:xfrm>
        </p:grpSpPr>
        <p:sp>
          <p:nvSpPr>
            <p:cNvPr id="626" name="Rounded Rectangle"/>
            <p:cNvSpPr/>
            <p:nvPr/>
          </p:nvSpPr>
          <p:spPr>
            <a:xfrm>
              <a:off x="0" y="0"/>
              <a:ext cx="8398637" cy="4851118"/>
            </a:xfrm>
            <a:prstGeom prst="roundRect">
              <a:avLst>
                <a:gd name="adj" fmla="val 17417"/>
              </a:avLst>
            </a:prstGeom>
            <a:solidFill>
              <a:schemeClr val="accent1">
                <a:satOff val="-5995"/>
                <a:lumOff val="-11002"/>
              </a:schemeClr>
            </a:solidFill>
            <a:ln w="12700" cap="flat">
              <a:noFill/>
              <a:miter lim="400000"/>
            </a:ln>
            <a:effectLst/>
          </p:spPr>
          <p:txBody>
            <a:bodyPr wrap="square" lIns="50800" tIns="50800" rIns="50800" bIns="50800" numCol="1" anchor="ctr">
              <a:noAutofit/>
            </a:bodyPr>
            <a:lstStyle/>
            <a:p>
              <a:pPr algn="ctr" defTabSz="821530">
                <a:lnSpc>
                  <a:spcPct val="100000"/>
                </a:lnSpc>
                <a:spcBef>
                  <a:spcPts val="0"/>
                </a:spcBef>
                <a:defRPr b="1" sz="9200">
                  <a:ln w="12700" cap="flat">
                    <a:solidFill>
                      <a:srgbClr val="000000"/>
                    </a:solidFill>
                    <a:prstDash val="solid"/>
                    <a:miter lim="400000"/>
                  </a:ln>
                  <a:solidFill>
                    <a:srgbClr val="FFFFFF"/>
                  </a:solidFill>
                  <a:effectLst>
                    <a:outerShdw sx="100000" sy="100000" kx="0" ky="0" algn="b" rotWithShape="0" blurRad="63500" dist="63500" dir="3000000">
                      <a:srgbClr val="000000"/>
                    </a:outerShdw>
                  </a:effectLst>
                  <a:latin typeface="Gill Sans"/>
                  <a:ea typeface="Gill Sans"/>
                  <a:cs typeface="Gill Sans"/>
                  <a:sym typeface="Gill Sans"/>
                </a:defRPr>
              </a:pPr>
            </a:p>
          </p:txBody>
        </p:sp>
        <p:sp>
          <p:nvSpPr>
            <p:cNvPr id="627" name="DO YOU BELIEVE THE BIBLE?"/>
            <p:cNvSpPr txBox="1"/>
            <p:nvPr/>
          </p:nvSpPr>
          <p:spPr>
            <a:xfrm>
              <a:off x="247468" y="315771"/>
              <a:ext cx="7903700" cy="42195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6" tIns="71436" rIns="71436" bIns="71436" numCol="1" anchor="ctr">
              <a:spAutoFit/>
            </a:bodyPr>
            <a:lstStyle>
              <a:lvl1pPr algn="ctr" defTabSz="821530">
                <a:lnSpc>
                  <a:spcPct val="100000"/>
                </a:lnSpc>
                <a:spcBef>
                  <a:spcPts val="0"/>
                </a:spcBef>
                <a:defRPr b="1" sz="9200">
                  <a:ln w="12700" cap="flat">
                    <a:solidFill>
                      <a:srgbClr val="000000"/>
                    </a:solidFill>
                    <a:prstDash val="solid"/>
                    <a:miter lim="400000"/>
                  </a:ln>
                  <a:solidFill>
                    <a:srgbClr val="FFFFFF"/>
                  </a:solidFill>
                  <a:effectLst>
                    <a:outerShdw sx="100000" sy="100000" kx="0" ky="0" algn="b" rotWithShape="0" blurRad="63500" dist="63500" dir="3000000">
                      <a:srgbClr val="000000"/>
                    </a:outerShdw>
                  </a:effectLst>
                  <a:latin typeface="Gill Sans"/>
                  <a:ea typeface="Gill Sans"/>
                  <a:cs typeface="Gill Sans"/>
                  <a:sym typeface="Gill Sans"/>
                </a:defRPr>
              </a:lvl1pPr>
            </a:lstStyle>
            <a:p>
              <a:pPr/>
              <a:r>
                <a:t>DO YOU BELIEVE THE BIBLE?</a:t>
              </a:r>
            </a:p>
          </p:txBody>
        </p:sp>
      </p:grpSp>
      <p:sp>
        <p:nvSpPr>
          <p:cNvPr id="629" name="Line"/>
          <p:cNvSpPr/>
          <p:nvPr/>
        </p:nvSpPr>
        <p:spPr>
          <a:xfrm>
            <a:off x="1021549" y="5200278"/>
            <a:ext cx="14458054" cy="1"/>
          </a:xfrm>
          <a:prstGeom prst="line">
            <a:avLst/>
          </a:prstGeom>
          <a:ln w="101600">
            <a:solidFill>
              <a:schemeClr val="accent3">
                <a:hueOff val="198700"/>
                <a:satOff val="21248"/>
                <a:lumOff val="19305"/>
              </a:schemeClr>
            </a:solidFill>
            <a:miter lim="400000"/>
            <a:headEnd type="triangle"/>
            <a:tailEnd type="triangle"/>
          </a:ln>
        </p:spPr>
        <p:txBody>
          <a:bodyPr lIns="45718" tIns="45718" rIns="45718" bIns="45718"/>
          <a:lstStyle/>
          <a:p>
            <a:pPr/>
          </a:p>
        </p:txBody>
      </p:sp>
      <p:pic>
        <p:nvPicPr>
          <p:cNvPr id="630" name="pasted-movie.png" descr="pasted-movie.png"/>
          <p:cNvPicPr>
            <a:picLocks noChangeAspect="1"/>
          </p:cNvPicPr>
          <p:nvPr/>
        </p:nvPicPr>
        <p:blipFill>
          <a:blip r:embed="rId4">
            <a:extLst/>
          </a:blip>
          <a:stretch>
            <a:fillRect/>
          </a:stretch>
        </p:blipFill>
        <p:spPr>
          <a:xfrm>
            <a:off x="700009" y="3807078"/>
            <a:ext cx="15101136" cy="1534342"/>
          </a:xfrm>
          <a:prstGeom prst="rect">
            <a:avLst/>
          </a:prstGeom>
          <a:ln w="12700">
            <a:miter lim="400000"/>
          </a:ln>
        </p:spPr>
      </p:pic>
      <p:grpSp>
        <p:nvGrpSpPr>
          <p:cNvPr id="633" name="Group"/>
          <p:cNvGrpSpPr/>
          <p:nvPr/>
        </p:nvGrpSpPr>
        <p:grpSpPr>
          <a:xfrm>
            <a:off x="183747" y="670704"/>
            <a:ext cx="16711524" cy="3471277"/>
            <a:chOff x="0" y="0"/>
            <a:chExt cx="16711522" cy="3471275"/>
          </a:xfrm>
        </p:grpSpPr>
        <p:pic>
          <p:nvPicPr>
            <p:cNvPr id="631" name="pasted-movie.png" descr="pasted-movie.png"/>
            <p:cNvPicPr>
              <a:picLocks noChangeAspect="1"/>
            </p:cNvPicPr>
            <p:nvPr/>
          </p:nvPicPr>
          <p:blipFill>
            <a:blip r:embed="rId5">
              <a:extLst/>
            </a:blip>
            <a:srcRect l="0" t="0" r="41604" b="0"/>
            <a:stretch>
              <a:fillRect/>
            </a:stretch>
          </p:blipFill>
          <p:spPr>
            <a:xfrm>
              <a:off x="0" y="0"/>
              <a:ext cx="16434842" cy="1788324"/>
            </a:xfrm>
            <a:prstGeom prst="rect">
              <a:avLst/>
            </a:prstGeom>
            <a:ln w="12700" cap="flat">
              <a:noFill/>
              <a:miter lim="400000"/>
            </a:ln>
            <a:effectLst/>
          </p:spPr>
        </p:pic>
        <p:pic>
          <p:nvPicPr>
            <p:cNvPr id="632" name="pasted-movie.png" descr="pasted-movie.png"/>
            <p:cNvPicPr>
              <a:picLocks noChangeAspect="1"/>
            </p:cNvPicPr>
            <p:nvPr/>
          </p:nvPicPr>
          <p:blipFill>
            <a:blip r:embed="rId5">
              <a:extLst/>
            </a:blip>
            <a:srcRect l="58278" t="0" r="1227" b="0"/>
            <a:stretch>
              <a:fillRect/>
            </a:stretch>
          </p:blipFill>
          <p:spPr>
            <a:xfrm>
              <a:off x="72618" y="860381"/>
              <a:ext cx="16638905" cy="2610895"/>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625">
                                            <p:bg/>
                                          </p:spTgt>
                                        </p:tgtEl>
                                        <p:attrNameLst>
                                          <p:attrName>style.visibility</p:attrName>
                                        </p:attrNameLst>
                                      </p:cBhvr>
                                      <p:to>
                                        <p:strVal val="visible"/>
                                      </p:to>
                                    </p:set>
                                    <p:animEffect filter="wipe(left)" transition="in">
                                      <p:cBhvr>
                                        <p:cTn id="7" dur="1500"/>
                                        <p:tgtEl>
                                          <p:spTgt spid="625">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625">
                                            <p:txEl>
                                              <p:pRg st="0" end="0"/>
                                            </p:txEl>
                                          </p:spTgt>
                                        </p:tgtEl>
                                        <p:attrNameLst>
                                          <p:attrName>style.visibility</p:attrName>
                                        </p:attrNameLst>
                                      </p:cBhvr>
                                      <p:to>
                                        <p:strVal val="visible"/>
                                      </p:to>
                                    </p:set>
                                    <p:animEffect filter="wipe(left)" transition="in">
                                      <p:cBhvr>
                                        <p:cTn id="10" dur="1500"/>
                                        <p:tgtEl>
                                          <p:spTgt spid="625">
                                            <p:txEl>
                                              <p:pRg st="0" end="0"/>
                                            </p:txEl>
                                          </p:spTgt>
                                        </p:tgtEl>
                                      </p:cBhvr>
                                    </p:animEffect>
                                  </p:childTnLst>
                                </p:cTn>
                              </p:par>
                            </p:childTnLst>
                          </p:cTn>
                        </p:par>
                        <p:par>
                          <p:cTn id="11" fill="hold">
                            <p:stCondLst>
                              <p:cond delay="1500"/>
                            </p:stCondLst>
                            <p:childTnLst>
                              <p:par>
                                <p:cTn id="12" presetClass="entr" nodeType="afterEffect" presetSubtype="8" presetID="22" grpId="1" fill="hold">
                                  <p:stCondLst>
                                    <p:cond delay="0"/>
                                  </p:stCondLst>
                                  <p:iterate type="el" backwards="0">
                                    <p:tmAbs val="0"/>
                                  </p:iterate>
                                  <p:childTnLst>
                                    <p:set>
                                      <p:cBhvr>
                                        <p:cTn id="13" fill="hold"/>
                                        <p:tgtEl>
                                          <p:spTgt spid="625">
                                            <p:txEl>
                                              <p:pRg st="1" end="1"/>
                                            </p:txEl>
                                          </p:spTgt>
                                        </p:tgtEl>
                                        <p:attrNameLst>
                                          <p:attrName>style.visibility</p:attrName>
                                        </p:attrNameLst>
                                      </p:cBhvr>
                                      <p:to>
                                        <p:strVal val="visible"/>
                                      </p:to>
                                    </p:set>
                                    <p:animEffect filter="wipe(left)" transition="in">
                                      <p:cBhvr>
                                        <p:cTn id="14" dur="1500"/>
                                        <p:tgtEl>
                                          <p:spTgt spid="62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8" presetID="22" grpId="1" fill="hold">
                                  <p:stCondLst>
                                    <p:cond delay="0"/>
                                  </p:stCondLst>
                                  <p:iterate type="el" backwards="0">
                                    <p:tmAbs val="0"/>
                                  </p:iterate>
                                  <p:childTnLst>
                                    <p:set>
                                      <p:cBhvr>
                                        <p:cTn id="18" fill="hold"/>
                                        <p:tgtEl>
                                          <p:spTgt spid="625">
                                            <p:txEl>
                                              <p:pRg st="2" end="2"/>
                                            </p:txEl>
                                          </p:spTgt>
                                        </p:tgtEl>
                                        <p:attrNameLst>
                                          <p:attrName>style.visibility</p:attrName>
                                        </p:attrNameLst>
                                      </p:cBhvr>
                                      <p:to>
                                        <p:strVal val="visible"/>
                                      </p:to>
                                    </p:set>
                                    <p:animEffect filter="wipe(left)" transition="in">
                                      <p:cBhvr>
                                        <p:cTn id="19" dur="1500"/>
                                        <p:tgtEl>
                                          <p:spTgt spid="62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8" presetID="22" grpId="1" fill="hold">
                                  <p:stCondLst>
                                    <p:cond delay="0"/>
                                  </p:stCondLst>
                                  <p:iterate type="el" backwards="0">
                                    <p:tmAbs val="0"/>
                                  </p:iterate>
                                  <p:childTnLst>
                                    <p:set>
                                      <p:cBhvr>
                                        <p:cTn id="23" fill="hold"/>
                                        <p:tgtEl>
                                          <p:spTgt spid="625">
                                            <p:txEl>
                                              <p:pRg st="3" end="3"/>
                                            </p:txEl>
                                          </p:spTgt>
                                        </p:tgtEl>
                                        <p:attrNameLst>
                                          <p:attrName>style.visibility</p:attrName>
                                        </p:attrNameLst>
                                      </p:cBhvr>
                                      <p:to>
                                        <p:strVal val="visible"/>
                                      </p:to>
                                    </p:set>
                                    <p:animEffect filter="wipe(left)" transition="in">
                                      <p:cBhvr>
                                        <p:cTn id="24" dur="1500"/>
                                        <p:tgtEl>
                                          <p:spTgt spid="625">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8" presetID="22" grpId="1" fill="hold">
                                  <p:stCondLst>
                                    <p:cond delay="0"/>
                                  </p:stCondLst>
                                  <p:iterate type="el" backwards="0">
                                    <p:tmAbs val="0"/>
                                  </p:iterate>
                                  <p:childTnLst>
                                    <p:set>
                                      <p:cBhvr>
                                        <p:cTn id="28" fill="hold"/>
                                        <p:tgtEl>
                                          <p:spTgt spid="625">
                                            <p:txEl>
                                              <p:pRg st="4" end="4"/>
                                            </p:txEl>
                                          </p:spTgt>
                                        </p:tgtEl>
                                        <p:attrNameLst>
                                          <p:attrName>style.visibility</p:attrName>
                                        </p:attrNameLst>
                                      </p:cBhvr>
                                      <p:to>
                                        <p:strVal val="visible"/>
                                      </p:to>
                                    </p:set>
                                    <p:animEffect filter="wipe(left)" transition="in">
                                      <p:cBhvr>
                                        <p:cTn id="29" dur="1500"/>
                                        <p:tgtEl>
                                          <p:spTgt spid="625">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8" presetID="22" grpId="1" fill="hold">
                                  <p:stCondLst>
                                    <p:cond delay="0"/>
                                  </p:stCondLst>
                                  <p:iterate type="el" backwards="0">
                                    <p:tmAbs val="0"/>
                                  </p:iterate>
                                  <p:childTnLst>
                                    <p:set>
                                      <p:cBhvr>
                                        <p:cTn id="33" fill="hold"/>
                                        <p:tgtEl>
                                          <p:spTgt spid="625">
                                            <p:txEl>
                                              <p:pRg st="5" end="5"/>
                                            </p:txEl>
                                          </p:spTgt>
                                        </p:tgtEl>
                                        <p:attrNameLst>
                                          <p:attrName>style.visibility</p:attrName>
                                        </p:attrNameLst>
                                      </p:cBhvr>
                                      <p:to>
                                        <p:strVal val="visible"/>
                                      </p:to>
                                    </p:set>
                                    <p:animEffect filter="wipe(left)" transition="in">
                                      <p:cBhvr>
                                        <p:cTn id="34" dur="1500"/>
                                        <p:tgtEl>
                                          <p:spTgt spid="625">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25" grpId="1"/>
    </p:bldLst>
  </p:timing>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635" name="Don McClain"/>
          <p:cNvSpPr/>
          <p:nvPr/>
        </p:nvSpPr>
        <p:spPr>
          <a:xfrm>
            <a:off x="3048000" y="12948046"/>
            <a:ext cx="6875860"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Don McClain</a:t>
            </a:r>
          </a:p>
        </p:txBody>
      </p:sp>
      <p:sp>
        <p:nvSpPr>
          <p:cNvPr id="636" name="W. 65th St church of Christ - 8/14/2005"/>
          <p:cNvSpPr/>
          <p:nvPr/>
        </p:nvSpPr>
        <p:spPr>
          <a:xfrm>
            <a:off x="13710046" y="12948046"/>
            <a:ext cx="7643814" cy="5207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marL="81280" marR="81280" algn="r" defTabSz="1821656">
              <a:lnSpc>
                <a:spcPct val="100000"/>
              </a:lnSpc>
              <a:spcBef>
                <a:spcPts val="0"/>
              </a:spcBef>
              <a:buClr>
                <a:srgbClr val="000000"/>
              </a:buClr>
              <a:buFont typeface="Helvetica"/>
              <a:defRPr sz="2400">
                <a:solidFill>
                  <a:srgbClr val="000000"/>
                </a:solidFill>
                <a:uFill>
                  <a:solidFill>
                    <a:srgbClr val="000000"/>
                  </a:solidFill>
                </a:uFill>
                <a:latin typeface="Helvetica"/>
                <a:ea typeface="Helvetica"/>
                <a:cs typeface="Helvetica"/>
                <a:sym typeface="Helvetica"/>
              </a:defRPr>
            </a:lvl1pPr>
          </a:lstStyle>
          <a:p>
            <a:pPr/>
            <a:r>
              <a:t>W. 65th St church of Christ - 8/14/2005</a:t>
            </a:r>
          </a:p>
        </p:txBody>
      </p:sp>
      <p:sp>
        <p:nvSpPr>
          <p:cNvPr id="637" name="Slide Number"/>
          <p:cNvSpPr txBox="1"/>
          <p:nvPr>
            <p:ph type="sldNum" sz="quarter" idx="2"/>
          </p:nvPr>
        </p:nvSpPr>
        <p:spPr>
          <a:xfrm>
            <a:off x="18943248" y="0"/>
            <a:ext cx="518307" cy="500063"/>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39" name="Image" descr="Image"/>
          <p:cNvPicPr>
            <a:picLocks noChangeAspect="1"/>
          </p:cNvPicPr>
          <p:nvPr/>
        </p:nvPicPr>
        <p:blipFill>
          <a:blip r:embed="rId2">
            <a:extLst/>
          </a:blip>
          <a:srcRect l="0" t="8936" r="0" b="16063"/>
          <a:stretch>
            <a:fillRect/>
          </a:stretch>
        </p:blipFill>
        <p:spPr>
          <a:xfrm>
            <a:off x="-122238" y="-68633"/>
            <a:ext cx="24628481" cy="13853521"/>
          </a:xfrm>
          <a:prstGeom prst="rect">
            <a:avLst/>
          </a:prstGeom>
          <a:ln w="12700">
            <a:miter lim="400000"/>
          </a:ln>
        </p:spPr>
      </p:pic>
      <p:sp>
        <p:nvSpPr>
          <p:cNvPr id="640" name="Rectangle"/>
          <p:cNvSpPr/>
          <p:nvPr/>
        </p:nvSpPr>
        <p:spPr>
          <a:xfrm>
            <a:off x="-83916" y="1062694"/>
            <a:ext cx="24384001" cy="3839802"/>
          </a:xfrm>
          <a:prstGeom prst="rect">
            <a:avLst/>
          </a:prstGeom>
          <a:gradFill>
            <a:gsLst>
              <a:gs pos="0">
                <a:srgbClr val="726834">
                  <a:alpha val="32651"/>
                </a:srgbClr>
              </a:gs>
              <a:gs pos="100000">
                <a:srgbClr val="66392E">
                  <a:alpha val="62085"/>
                </a:srgbClr>
              </a:gs>
            </a:gsLst>
            <a:lin ang="962870"/>
          </a:gradFill>
          <a:ln w="12700">
            <a:miter lim="400000"/>
          </a:ln>
          <a:effectLst>
            <a:outerShdw sx="100000" sy="100000" kx="0" ky="0" algn="b" rotWithShape="0" blurRad="25400" dist="63500" dir="5400000">
              <a:srgbClr val="000000"/>
            </a:outerShdw>
          </a:effectLst>
        </p:spPr>
        <p:txBody>
          <a:bodyPr lIns="38100" tIns="38100" rIns="38100" bIns="38100" anchor="ctr"/>
          <a:lstStyle/>
          <a:p>
            <a:pPr algn="ctr" defTabSz="584200">
              <a:lnSpc>
                <a:spcPct val="100000"/>
              </a:lnSpc>
              <a:spcBef>
                <a:spcPts val="0"/>
              </a:spcBef>
              <a:defRPr sz="3800">
                <a:solidFill>
                  <a:srgbClr val="FFFFFF"/>
                </a:solidFill>
                <a:effectLst>
                  <a:outerShdw sx="100000" sy="100000" kx="0" ky="0" algn="b" rotWithShape="0" blurRad="38100" dist="12700" dir="5400000">
                    <a:srgbClr val="000000">
                      <a:alpha val="50000"/>
                    </a:srgbClr>
                  </a:outerShdw>
                </a:effectLst>
                <a:latin typeface="Baskerville"/>
                <a:ea typeface="Baskerville"/>
                <a:cs typeface="Baskerville"/>
                <a:sym typeface="Baskerville"/>
              </a:defRPr>
            </a:pPr>
          </a:p>
        </p:txBody>
      </p:sp>
      <p:pic>
        <p:nvPicPr>
          <p:cNvPr id="641" name="Image" descr="Image"/>
          <p:cNvPicPr>
            <a:picLocks noChangeAspect="1"/>
          </p:cNvPicPr>
          <p:nvPr>
            <p:ph type="pic" idx="21"/>
          </p:nvPr>
        </p:nvPicPr>
        <p:blipFill>
          <a:blip r:embed="rId3">
            <a:extLst/>
          </a:blip>
          <a:srcRect l="0" t="0" r="0" b="16457"/>
          <a:stretch>
            <a:fillRect/>
          </a:stretch>
        </p:blipFill>
        <p:spPr>
          <a:xfrm>
            <a:off x="0" y="-1618708"/>
            <a:ext cx="24383822" cy="15278158"/>
          </a:xfrm>
          <a:prstGeom prst="rect">
            <a:avLst/>
          </a:prstGeom>
        </p:spPr>
      </p:pic>
      <p:pic>
        <p:nvPicPr>
          <p:cNvPr id="642" name="pasted-movie.png" descr="pasted-movie.png"/>
          <p:cNvPicPr>
            <a:picLocks noChangeAspect="1"/>
          </p:cNvPicPr>
          <p:nvPr/>
        </p:nvPicPr>
        <p:blipFill>
          <a:blip r:embed="rId4">
            <a:extLst/>
          </a:blip>
          <a:stretch>
            <a:fillRect/>
          </a:stretch>
        </p:blipFill>
        <p:spPr>
          <a:xfrm>
            <a:off x="12522262" y="915272"/>
            <a:ext cx="11057615" cy="1681679"/>
          </a:xfrm>
          <a:prstGeom prst="rect">
            <a:avLst/>
          </a:prstGeom>
          <a:ln w="12700">
            <a:miter lim="400000"/>
          </a:ln>
        </p:spPr>
      </p:pic>
      <p:pic>
        <p:nvPicPr>
          <p:cNvPr id="643" name="pasted-movie.png" descr="pasted-movie.png"/>
          <p:cNvPicPr>
            <a:picLocks noChangeAspect="1"/>
          </p:cNvPicPr>
          <p:nvPr/>
        </p:nvPicPr>
        <p:blipFill>
          <a:blip r:embed="rId5">
            <a:extLst/>
          </a:blip>
          <a:stretch>
            <a:fillRect/>
          </a:stretch>
        </p:blipFill>
        <p:spPr>
          <a:xfrm>
            <a:off x="12522262" y="2157732"/>
            <a:ext cx="11057615" cy="1649726"/>
          </a:xfrm>
          <a:prstGeom prst="rect">
            <a:avLst/>
          </a:prstGeom>
          <a:ln w="12700">
            <a:miter lim="400000"/>
          </a:ln>
        </p:spPr>
      </p:pic>
      <p:sp>
        <p:nvSpPr>
          <p:cNvPr id="644" name="Line"/>
          <p:cNvSpPr/>
          <p:nvPr/>
        </p:nvSpPr>
        <p:spPr>
          <a:xfrm>
            <a:off x="12142344" y="4471965"/>
            <a:ext cx="11817451" cy="1"/>
          </a:xfrm>
          <a:prstGeom prst="line">
            <a:avLst/>
          </a:prstGeom>
          <a:ln w="101600">
            <a:solidFill>
              <a:schemeClr val="accent3">
                <a:hueOff val="198700"/>
                <a:satOff val="21248"/>
                <a:lumOff val="19305"/>
              </a:schemeClr>
            </a:solidFill>
            <a:miter lim="400000"/>
            <a:headEnd type="triangle" len="sm"/>
            <a:tailEnd type="triangle" len="sm"/>
          </a:ln>
        </p:spPr>
        <p:txBody>
          <a:bodyPr lIns="50800" tIns="50800" rIns="50800" bIns="50800" anchor="ctr"/>
          <a:lstStyle/>
          <a:p>
            <a:pPr algn="ctr">
              <a:lnSpc>
                <a:spcPct val="100000"/>
              </a:lnSpc>
              <a:spcBef>
                <a:spcPts val="0"/>
              </a:spcBef>
              <a:defRPr sz="5000"/>
            </a:pPr>
          </a:p>
        </p:txBody>
      </p:sp>
      <p:sp>
        <p:nvSpPr>
          <p:cNvPr id="645" name="What Books Belong In The Bible?"/>
          <p:cNvSpPr txBox="1"/>
          <p:nvPr/>
        </p:nvSpPr>
        <p:spPr>
          <a:xfrm>
            <a:off x="10514739" y="3467775"/>
            <a:ext cx="15072661" cy="889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cap="all" sz="5100">
                <a:solidFill>
                  <a:srgbClr val="A9A9A9"/>
                </a:solidFill>
                <a:latin typeface="Century Gothic"/>
                <a:ea typeface="Century Gothic"/>
                <a:cs typeface="Century Gothic"/>
                <a:sym typeface="Century Gothic"/>
              </a:defRPr>
            </a:lvl1pPr>
          </a:lstStyle>
          <a:p>
            <a:pPr/>
            <a:r>
              <a:t>What Books Belong In The Bible?</a:t>
            </a:r>
          </a:p>
        </p:txBody>
      </p:sp>
      <p:sp>
        <p:nvSpPr>
          <p:cNvPr id="646" name="00H_WHAT_BOOKS_BELONG_IN_THE_BIBLE.key"/>
          <p:cNvSpPr txBox="1"/>
          <p:nvPr/>
        </p:nvSpPr>
        <p:spPr>
          <a:xfrm>
            <a:off x="12106737" y="12763546"/>
            <a:ext cx="11888665" cy="736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400"/>
            </a:lvl1pPr>
          </a:lstStyle>
          <a:p>
            <a:pPr/>
            <a:r>
              <a:t>00H_WHAT_BOOKS_BELONG_IN_THE_BIBLE.key</a:t>
            </a:r>
          </a:p>
        </p:txBody>
      </p:sp>
      <p:sp>
        <p:nvSpPr>
          <p:cNvPr id="647" name="Preached November 18, 2012 West 65th Street church of Christ…"/>
          <p:cNvSpPr txBox="1"/>
          <p:nvPr/>
        </p:nvSpPr>
        <p:spPr>
          <a:xfrm>
            <a:off x="4994265" y="8120926"/>
            <a:ext cx="14227640" cy="3784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1821656">
              <a:lnSpc>
                <a:spcPct val="100000"/>
              </a:lnSpc>
              <a:spcBef>
                <a:spcPts val="0"/>
              </a:spcBef>
              <a:buClr>
                <a:srgbClr val="000000"/>
              </a:buClr>
              <a:defRPr sz="38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Preached November 18, 2012 West 65</a:t>
            </a:r>
            <a:r>
              <a:rPr baseline="31052"/>
              <a:t>th</a:t>
            </a:r>
            <a:r>
              <a:t> Street church of Christ</a:t>
            </a:r>
          </a:p>
          <a:p>
            <a:pPr algn="ctr" defTabSz="1821656">
              <a:lnSpc>
                <a:spcPct val="100000"/>
              </a:lnSpc>
              <a:spcBef>
                <a:spcPts val="0"/>
              </a:spcBef>
              <a:buClr>
                <a:srgbClr val="000000"/>
              </a:buClr>
              <a:defRPr sz="38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Preached October 11, 2026, Alexander church of Christ </a:t>
            </a:r>
          </a:p>
          <a:p>
            <a:pPr algn="ctr" defTabSz="1821656">
              <a:lnSpc>
                <a:spcPct val="100000"/>
              </a:lnSpc>
              <a:spcBef>
                <a:spcPts val="0"/>
              </a:spcBef>
              <a:buClr>
                <a:srgbClr val="000000"/>
              </a:buClr>
              <a:defRPr sz="38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501-568-1062</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Prepared using PPT 2010</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Email – </a:t>
            </a:r>
            <a:r>
              <a:rPr u="sng">
                <a:uFill>
                  <a:solidFill>
                    <a:srgbClr val="D6A800"/>
                  </a:solidFill>
                </a:uFill>
                <a:hlinkClick r:id="rId6" invalidUrl="" action="" tgtFrame="" tooltip="" history="1" highlightClick="0" endSnd="0"/>
              </a:rPr>
              <a:t>donmcclain@sbcglobal.net</a:t>
            </a:r>
            <a:r>
              <a:rPr u="sng"/>
              <a:t> </a:t>
            </a:r>
            <a:r>
              <a:t> </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t>More PPT &amp; Audio Sermons:</a:t>
            </a:r>
          </a:p>
          <a:p>
            <a:pPr algn="ctr" defTabSz="1821656">
              <a:lnSpc>
                <a:spcPct val="100000"/>
              </a:lnSpc>
              <a:spcBef>
                <a:spcPts val="0"/>
              </a:spcBef>
              <a:buClr>
                <a:srgbClr val="000000"/>
              </a:buClr>
              <a:defRPr sz="3100">
                <a:solidFill>
                  <a:srgbClr val="FFFFFF"/>
                </a:solidFill>
                <a:effectLst>
                  <a:outerShdw sx="100000" sy="100000" kx="0" ky="0" algn="b" rotWithShape="0" blurRad="101600" dist="101600" dir="7680000">
                    <a:srgbClr val="000000">
                      <a:alpha val="32000"/>
                    </a:srgbClr>
                  </a:outerShdw>
                </a:effectLst>
                <a:uFill>
                  <a:solidFill>
                    <a:srgbClr val="000000"/>
                  </a:solidFill>
                </a:uFill>
                <a:latin typeface="Book Antiqua"/>
                <a:ea typeface="Book Antiqua"/>
                <a:cs typeface="Book Antiqua"/>
                <a:sym typeface="Book Antiqua"/>
              </a:defRPr>
            </a:pPr>
            <a:r>
              <a:rPr u="sng">
                <a:hlinkClick r:id="rId7" invalidUrl="" action="" tgtFrame="" tooltip="" history="1" highlightClick="0" endSnd="0"/>
              </a:rPr>
              <a:t>www.alexanderchurchofchrist.com</a:t>
            </a:r>
            <a:r>
              <a:t>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