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11952882" y="13038931"/>
            <a:ext cx="460376" cy="498476"/>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pic>
        <p:nvPicPr>
          <p:cNvPr id="142" name="Picture 2" descr="Picture 2"/>
          <p:cNvPicPr>
            <a:picLocks noChangeAspect="1"/>
          </p:cNvPicPr>
          <p:nvPr/>
        </p:nvPicPr>
        <p:blipFill>
          <a:blip r:embed="rId2">
            <a:extLst/>
          </a:blip>
          <a:stretch>
            <a:fillRect/>
          </a:stretch>
        </p:blipFill>
        <p:spPr>
          <a:xfrm>
            <a:off x="3048000" y="0"/>
            <a:ext cx="18288000" cy="13716000"/>
          </a:xfrm>
          <a:prstGeom prst="rect">
            <a:avLst/>
          </a:prstGeom>
          <a:ln w="12700">
            <a:miter lim="400000"/>
          </a:ln>
        </p:spPr>
      </p:pic>
      <p:sp>
        <p:nvSpPr>
          <p:cNvPr id="143" name="Slide Number"/>
          <p:cNvSpPr txBox="1"/>
          <p:nvPr>
            <p:ph type="sldNum" sz="quarter" idx="2"/>
          </p:nvPr>
        </p:nvSpPr>
        <p:spPr>
          <a:xfrm>
            <a:off x="20835620" y="105410"/>
            <a:ext cx="500381" cy="551181"/>
          </a:xfrm>
          <a:prstGeom prst="rect">
            <a:avLst/>
          </a:prstGeom>
        </p:spPr>
        <p:txBody>
          <a:bodyPr lIns="91439" tIns="91439" rIns="91439" bIns="91439" anchor="ctr"/>
          <a:lstStyle>
            <a:lvl1pPr algn="r" defTabSz="1828800">
              <a:defRPr>
                <a:solidFill>
                  <a:srgbClr val="000000"/>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Close-up of a monarch caterpillar on a partially-eaten leaf"/>
          <p:cNvSpPr/>
          <p:nvPr>
            <p:ph type="pic" idx="21"/>
          </p:nvPr>
        </p:nvSpPr>
        <p:spPr>
          <a:xfrm>
            <a:off x="2247" y="-939800"/>
            <a:ext cx="24384005" cy="16827500"/>
          </a:xfrm>
          <a:prstGeom prst="rect">
            <a:avLst/>
          </a:prstGeom>
        </p:spPr>
        <p:txBody>
          <a:bodyPr lIns="91439" tIns="45719" rIns="91439" bIns="45719" anchor="t">
            <a:noAutofit/>
          </a:bodyPr>
          <a:lstStyle/>
          <a:p>
            <a:pPr/>
          </a:p>
        </p:txBody>
      </p:sp>
      <p:sp>
        <p:nvSpPr>
          <p:cNvPr id="151" name="Slide Number"/>
          <p:cNvSpPr txBox="1"/>
          <p:nvPr>
            <p:ph type="sldNum" sz="quarter" idx="2"/>
          </p:nvPr>
        </p:nvSpPr>
        <p:spPr>
          <a:xfrm>
            <a:off x="11936944" y="13008841"/>
            <a:ext cx="508351" cy="567459"/>
          </a:xfrm>
          <a:prstGeom prst="rect">
            <a:avLst/>
          </a:prstGeom>
        </p:spPr>
        <p:txBody>
          <a:bodyPr/>
          <a:lstStyle>
            <a:lvl1pPr defTabSz="647700">
              <a:defRPr>
                <a:solidFill>
                  <a:srgbClr val="FFFFFF"/>
                </a:solidFill>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58" name="Slide Number"/>
          <p:cNvSpPr txBox="1"/>
          <p:nvPr>
            <p:ph type="sldNum" sz="quarter" idx="2"/>
          </p:nvPr>
        </p:nvSpPr>
        <p:spPr>
          <a:xfrm>
            <a:off x="22496303" y="12753103"/>
            <a:ext cx="668497" cy="649447"/>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 Id="rId3" Type="http://schemas.openxmlformats.org/officeDocument/2006/relationships/hyperlink" Target="http://" TargetMode="External"/><Relationship Id="rId4" Type="http://schemas.openxmlformats.org/officeDocument/2006/relationships/hyperlink" Target="http://www.alexanderchurchofchrist.com" TargetMode="External"/><Relationship Id="rId5"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Front view of a red Ducati motorcycle against a black background" descr="Front view of a red Ducati motorcycle against a black background"/>
          <p:cNvPicPr>
            <a:picLocks noChangeAspect="1"/>
          </p:cNvPicPr>
          <p:nvPr>
            <p:ph type="pic" idx="21"/>
          </p:nvPr>
        </p:nvPicPr>
        <p:blipFill>
          <a:blip r:embed="rId2">
            <a:extLst/>
          </a:blip>
          <a:srcRect l="1217" t="19927" r="1613" b="30439"/>
          <a:stretch>
            <a:fillRect/>
          </a:stretch>
        </p:blipFill>
        <p:spPr>
          <a:xfrm>
            <a:off x="-25360" y="12805"/>
            <a:ext cx="24434720" cy="13690389"/>
          </a:xfrm>
          <a:prstGeom prst="rect">
            <a:avLst/>
          </a:prstGeom>
        </p:spPr>
      </p:pic>
      <p:sp>
        <p:nvSpPr>
          <p:cNvPr id="168" name="(Ephesians 1:1-14)"/>
          <p:cNvSpPr txBox="1"/>
          <p:nvPr/>
        </p:nvSpPr>
        <p:spPr>
          <a:xfrm>
            <a:off x="15015590" y="12027490"/>
            <a:ext cx="9013851" cy="1439442"/>
          </a:xfrm>
          <a:prstGeom prst="rect">
            <a:avLst/>
          </a:prstGeom>
          <a:ln w="12700">
            <a:miter lim="400000"/>
          </a:ln>
          <a:effectLst>
            <a:outerShdw sx="100000" sy="100000" kx="0" ky="0" algn="b" rotWithShape="0" blurRad="88900" dist="88900" dir="2689080">
              <a:srgbClr val="000000"/>
            </a:outerShdw>
          </a:effectLst>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9200">
                <a:solidFill>
                  <a:srgbClr val="FFFFFF"/>
                </a:solidFill>
                <a:effectLst>
                  <a:outerShdw sx="100000" sy="100000" kx="0" ky="0" algn="b" rotWithShape="0" blurRad="50800" dist="63500" dir="3748168">
                    <a:srgbClr val="000000"/>
                  </a:outerShdw>
                </a:effectLst>
                <a:latin typeface="Times New Roman"/>
                <a:ea typeface="Times New Roman"/>
                <a:cs typeface="Times New Roman"/>
                <a:sym typeface="Times New Roman"/>
              </a:defRPr>
            </a:lvl1pPr>
          </a:lstStyle>
          <a:p>
            <a:pPr/>
            <a:r>
              <a:t>(Ephesians 5:1-21)</a:t>
            </a:r>
          </a:p>
        </p:txBody>
      </p:sp>
      <p:sp>
        <p:nvSpPr>
          <p:cNvPr id="169" name="Rectangle"/>
          <p:cNvSpPr/>
          <p:nvPr/>
        </p:nvSpPr>
        <p:spPr>
          <a:xfrm>
            <a:off x="-50053" y="5923832"/>
            <a:ext cx="24484106" cy="2433745"/>
          </a:xfrm>
          <a:prstGeom prst="rect">
            <a:avLst/>
          </a:prstGeom>
          <a:solidFill>
            <a:srgbClr val="616665">
              <a:alpha val="47025"/>
            </a:srgbClr>
          </a:solidFill>
          <a:ln w="63500">
            <a:solidFill>
              <a:srgbClr val="000000"/>
            </a:solidFill>
            <a:miter lim="400000"/>
          </a:ln>
          <a:effectLst>
            <a:outerShdw sx="100000" sy="100000" kx="0" ky="0" algn="b" rotWithShape="0" blurRad="546100" dist="215503" dir="2689080">
              <a:srgbClr val="000000">
                <a:alpha val="53152"/>
              </a:srgbClr>
            </a:outerShdw>
          </a:effectLst>
        </p:spPr>
        <p:txBody>
          <a:bodyPr lIns="50800" tIns="50800" rIns="50800" bIns="50800" anchor="ctr"/>
          <a:lstStyle/>
          <a:p>
            <a:pPr algn="ctr">
              <a:lnSpc>
                <a:spcPct val="100000"/>
              </a:lnSpc>
              <a:spcBef>
                <a:spcPts val="0"/>
              </a:spcBef>
              <a:defRPr sz="5000">
                <a:solidFill>
                  <a:srgbClr val="FFFFFF"/>
                </a:solidFill>
              </a:defRPr>
            </a:pPr>
          </a:p>
        </p:txBody>
      </p:sp>
      <p:pic>
        <p:nvPicPr>
          <p:cNvPr id="170" name="pasted-movie.png" descr="pasted-movie.png"/>
          <p:cNvPicPr>
            <a:picLocks noChangeAspect="1"/>
          </p:cNvPicPr>
          <p:nvPr/>
        </p:nvPicPr>
        <p:blipFill>
          <a:blip r:embed="rId3">
            <a:extLst/>
          </a:blip>
          <a:stretch>
            <a:fillRect/>
          </a:stretch>
        </p:blipFill>
        <p:spPr>
          <a:xfrm>
            <a:off x="-332152" y="6187353"/>
            <a:ext cx="25048304" cy="1906702"/>
          </a:xfrm>
          <a:prstGeom prst="rect">
            <a:avLst/>
          </a:prstGeom>
          <a:ln w="12700">
            <a:miter lim="400000"/>
          </a:ln>
          <a:effectLst>
            <a:outerShdw sx="100000" sy="100000" kx="0" ky="0" algn="b" rotWithShape="0" blurRad="215900" dist="117850" dir="2689080">
              <a:srgbClr val="000000"/>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217" name="Text Box 8"/>
          <p:cNvSpPr txBox="1"/>
          <p:nvPr/>
        </p:nvSpPr>
        <p:spPr>
          <a:xfrm>
            <a:off x="240988" y="5232812"/>
            <a:ext cx="9463402" cy="803715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5:3–4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3</a:t>
            </a:r>
            <a:r>
              <a:t> But fornication and all uncleanness or covetousness, let it not even be named among you, as is fitting for saints; </a:t>
            </a:r>
            <a:r>
              <a:rPr baseline="31999"/>
              <a:t>4</a:t>
            </a:r>
            <a:r>
              <a:t> neither filthiness, nor foolish talking, nor coarse jesting, which are not fitting, but rather giving of thanks.</a:t>
            </a:r>
          </a:p>
        </p:txBody>
      </p:sp>
      <p:sp>
        <p:nvSpPr>
          <p:cNvPr id="218" name="WALK IN LOVE, NOT UNLOVING SIN (5:1-7)"/>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LOVE, NOT UNLOVING SIN (5:1-7)</a:t>
            </a:r>
          </a:p>
        </p:txBody>
      </p:sp>
      <p:sp>
        <p:nvSpPr>
          <p:cNvPr id="219" name="ALL SIN is UNLOVING (5:3-7)…"/>
          <p:cNvSpPr txBox="1"/>
          <p:nvPr/>
        </p:nvSpPr>
        <p:spPr>
          <a:xfrm>
            <a:off x="9990353" y="3288811"/>
            <a:ext cx="14011752" cy="99345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3" indent="-938463" defTabSz="821531">
              <a:lnSpc>
                <a:spcPct val="100000"/>
              </a:lnSpc>
              <a:spcBef>
                <a:spcPts val="3200"/>
              </a:spcBef>
              <a:buSzPct val="56000"/>
              <a:buBlip>
                <a:blip r:embed="rId3"/>
              </a:buBlip>
              <a:defRPr b="1" sz="7100">
                <a:solidFill>
                  <a:srgbClr val="000000"/>
                </a:solidFill>
                <a:latin typeface="Century Gothic"/>
                <a:ea typeface="Century Gothic"/>
                <a:cs typeface="Century Gothic"/>
                <a:sym typeface="Century Gothic"/>
              </a:defRPr>
            </a:pPr>
            <a:r>
              <a:t>ALL SIN is UNLOVING (5:3-7)</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Fornication</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Uncleanness</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Covetousness</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Filthiness</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Foolish Talking</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Course Jesting</a:t>
            </a:r>
          </a:p>
        </p:txBody>
      </p:sp>
      <p:grpSp>
        <p:nvGrpSpPr>
          <p:cNvPr id="222" name="Group"/>
          <p:cNvGrpSpPr/>
          <p:nvPr/>
        </p:nvGrpSpPr>
        <p:grpSpPr>
          <a:xfrm>
            <a:off x="-332152" y="119381"/>
            <a:ext cx="25048304" cy="1906702"/>
            <a:chOff x="0" y="0"/>
            <a:chExt cx="25048302" cy="1906700"/>
          </a:xfrm>
        </p:grpSpPr>
        <p:sp>
          <p:nvSpPr>
            <p:cNvPr id="220"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21" name="pasted-movie.png" descr="pasted-movie.png"/>
            <p:cNvPicPr>
              <a:picLocks noChangeAspect="1"/>
            </p:cNvPicPr>
            <p:nvPr/>
          </p:nvPicPr>
          <p:blipFill>
            <a:blip r:embed="rId5">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
        <p:nvSpPr>
          <p:cNvPr id="223" name="These sins are essentially selfish, destructive acts that corrupt relationships and violate the self-sacrificial, purity of committed marriage."/>
          <p:cNvSpPr txBox="1"/>
          <p:nvPr/>
        </p:nvSpPr>
        <p:spPr>
          <a:xfrm>
            <a:off x="18064672" y="4915548"/>
            <a:ext cx="6082906" cy="8331201"/>
          </a:xfrm>
          <a:prstGeom prst="rect">
            <a:avLst/>
          </a:prstGeom>
          <a:gradFill>
            <a:gsLst>
              <a:gs pos="0">
                <a:srgbClr val="A32D1B"/>
              </a:gs>
              <a:gs pos="100000">
                <a:srgbClr val="410F08">
                  <a:alpha val="80790"/>
                </a:srgbClr>
              </a:gs>
            </a:gsLst>
            <a:lin ang="5400000"/>
          </a:gradFill>
          <a:ln w="12700">
            <a:miter lim="400000"/>
          </a:ln>
          <a:effectLst>
            <a:outerShdw sx="100000" sy="100000" kx="0" ky="0" algn="b" rotWithShape="0" blurRad="546100" dist="215503" dir="2689080">
              <a:srgbClr val="000000">
                <a:alpha val="53152"/>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lgn="ctr">
              <a:lnSpc>
                <a:spcPct val="100000"/>
              </a:lnSpc>
              <a:spcBef>
                <a:spcPts val="0"/>
              </a:spcBef>
              <a:defRPr sz="6300">
                <a:solidFill>
                  <a:srgbClr val="FFFFFF"/>
                </a:solidFill>
                <a:effectLst>
                  <a:outerShdw sx="100000" sy="100000" kx="0" ky="0" algn="b" rotWithShape="0" blurRad="63500" dist="63500" dir="2172545">
                    <a:srgbClr val="000000"/>
                  </a:outerShdw>
                </a:effectLst>
              </a:defRPr>
            </a:lvl1pPr>
          </a:lstStyle>
          <a:p>
            <a:pPr/>
            <a:r>
              <a:t>These sins are essentially selfish, destructive acts that corrupt relationships and violate the self-sacrificial, purity of committed marriage.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9">
                                            <p:txEl>
                                              <p:pRg st="1" end="1"/>
                                            </p:txEl>
                                          </p:spTgt>
                                        </p:tgtEl>
                                        <p:attrNameLst>
                                          <p:attrName>style.visibility</p:attrName>
                                        </p:attrNameLst>
                                      </p:cBhvr>
                                      <p:to>
                                        <p:strVal val="visible"/>
                                      </p:to>
                                    </p:set>
                                    <p:animEffect filter="wipe(left)" transition="in">
                                      <p:cBhvr>
                                        <p:cTn id="7" dur="1500"/>
                                        <p:tgtEl>
                                          <p:spTgt spid="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19">
                                            <p:txEl>
                                              <p:pRg st="2" end="2"/>
                                            </p:txEl>
                                          </p:spTgt>
                                        </p:tgtEl>
                                        <p:attrNameLst>
                                          <p:attrName>style.visibility</p:attrName>
                                        </p:attrNameLst>
                                      </p:cBhvr>
                                      <p:to>
                                        <p:strVal val="visible"/>
                                      </p:to>
                                    </p:set>
                                    <p:animEffect filter="wipe(left)" transition="in">
                                      <p:cBhvr>
                                        <p:cTn id="12" dur="1500"/>
                                        <p:tgtEl>
                                          <p:spTgt spid="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19">
                                            <p:txEl>
                                              <p:pRg st="3" end="3"/>
                                            </p:txEl>
                                          </p:spTgt>
                                        </p:tgtEl>
                                        <p:attrNameLst>
                                          <p:attrName>style.visibility</p:attrName>
                                        </p:attrNameLst>
                                      </p:cBhvr>
                                      <p:to>
                                        <p:strVal val="visible"/>
                                      </p:to>
                                    </p:set>
                                    <p:animEffect filter="wipe(left)" transition="in">
                                      <p:cBhvr>
                                        <p:cTn id="17" dur="1500"/>
                                        <p:tgtEl>
                                          <p:spTgt spid="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219">
                                            <p:txEl>
                                              <p:pRg st="4" end="4"/>
                                            </p:txEl>
                                          </p:spTgt>
                                        </p:tgtEl>
                                        <p:attrNameLst>
                                          <p:attrName>style.visibility</p:attrName>
                                        </p:attrNameLst>
                                      </p:cBhvr>
                                      <p:to>
                                        <p:strVal val="visible"/>
                                      </p:to>
                                    </p:set>
                                    <p:animEffect filter="wipe(left)" transition="in">
                                      <p:cBhvr>
                                        <p:cTn id="22" dur="1500"/>
                                        <p:tgtEl>
                                          <p:spTgt spid="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219">
                                            <p:txEl>
                                              <p:pRg st="5" end="5"/>
                                            </p:txEl>
                                          </p:spTgt>
                                        </p:tgtEl>
                                        <p:attrNameLst>
                                          <p:attrName>style.visibility</p:attrName>
                                        </p:attrNameLst>
                                      </p:cBhvr>
                                      <p:to>
                                        <p:strVal val="visible"/>
                                      </p:to>
                                    </p:set>
                                    <p:animEffect filter="wipe(left)" transition="in">
                                      <p:cBhvr>
                                        <p:cTn id="27" dur="1500"/>
                                        <p:tgtEl>
                                          <p:spTgt spid="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1" fill="hold">
                                  <p:stCondLst>
                                    <p:cond delay="0"/>
                                  </p:stCondLst>
                                  <p:iterate type="el" backwards="0">
                                    <p:tmAbs val="0"/>
                                  </p:iterate>
                                  <p:childTnLst>
                                    <p:set>
                                      <p:cBhvr>
                                        <p:cTn id="31" fill="hold"/>
                                        <p:tgtEl>
                                          <p:spTgt spid="219">
                                            <p:txEl>
                                              <p:pRg st="6" end="6"/>
                                            </p:txEl>
                                          </p:spTgt>
                                        </p:tgtEl>
                                        <p:attrNameLst>
                                          <p:attrName>style.visibility</p:attrName>
                                        </p:attrNameLst>
                                      </p:cBhvr>
                                      <p:to>
                                        <p:strVal val="visible"/>
                                      </p:to>
                                    </p:set>
                                    <p:animEffect filter="wipe(left)" transition="in">
                                      <p:cBhvr>
                                        <p:cTn id="32" dur="1500"/>
                                        <p:tgtEl>
                                          <p:spTgt spid="2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 presetID="2" grpId="2" fill="hold">
                                  <p:stCondLst>
                                    <p:cond delay="0"/>
                                  </p:stCondLst>
                                  <p:iterate type="el" backwards="0">
                                    <p:tmAbs val="0"/>
                                  </p:iterate>
                                  <p:childTnLst>
                                    <p:set>
                                      <p:cBhvr>
                                        <p:cTn id="36" fill="hold"/>
                                        <p:tgtEl>
                                          <p:spTgt spid="223"/>
                                        </p:tgtEl>
                                        <p:attrNameLst>
                                          <p:attrName>style.visibility</p:attrName>
                                        </p:attrNameLst>
                                      </p:cBhvr>
                                      <p:to>
                                        <p:strVal val="visible"/>
                                      </p:to>
                                    </p:set>
                                    <p:anim calcmode="lin" valueType="num">
                                      <p:cBhvr>
                                        <p:cTn id="37" dur="1500" fill="hold"/>
                                        <p:tgtEl>
                                          <p:spTgt spid="223"/>
                                        </p:tgtEl>
                                        <p:attrNameLst>
                                          <p:attrName>ppt_x</p:attrName>
                                        </p:attrNameLst>
                                      </p:cBhvr>
                                      <p:tavLst>
                                        <p:tav tm="0">
                                          <p:val>
                                            <p:strVal val="#ppt_x"/>
                                          </p:val>
                                        </p:tav>
                                        <p:tav tm="100000">
                                          <p:val>
                                            <p:strVal val="#ppt_x"/>
                                          </p:val>
                                        </p:tav>
                                      </p:tavLst>
                                    </p:anim>
                                    <p:anim calcmode="lin" valueType="num">
                                      <p:cBhvr>
                                        <p:cTn id="38" dur="1500" fill="hold"/>
                                        <p:tgtEl>
                                          <p:spTgt spid="2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P build="whole" bldLvl="1" animBg="1" rev="0" advAuto="0" spid="223"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226" name="Text Box 8"/>
          <p:cNvSpPr txBox="1"/>
          <p:nvPr/>
        </p:nvSpPr>
        <p:spPr>
          <a:xfrm>
            <a:off x="240988" y="3452440"/>
            <a:ext cx="9463402" cy="978975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5:5–6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5</a:t>
            </a:r>
            <a:r>
              <a:t> For this you know, that no fornicator, unclean person, nor covetous man, who is an idolater, has any inheritance in the kingdom of Christ and God. </a:t>
            </a:r>
            <a:r>
              <a:rPr baseline="31999"/>
              <a:t>6</a:t>
            </a:r>
            <a:r>
              <a:t> Let no one deceive you with empty words, for because of these things the wrath of God comes upon the sons of disobedience.</a:t>
            </a:r>
          </a:p>
        </p:txBody>
      </p:sp>
      <p:sp>
        <p:nvSpPr>
          <p:cNvPr id="227" name="WALK IN LOVE, NOT UNLOVING SIN (5:1-7)"/>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LOVE, NOT UNLOVING SIN (5:1-7)</a:t>
            </a:r>
          </a:p>
        </p:txBody>
      </p:sp>
      <p:sp>
        <p:nvSpPr>
          <p:cNvPr id="228" name="ALL SIN is UNLOVING (5:3-7)…"/>
          <p:cNvSpPr txBox="1"/>
          <p:nvPr/>
        </p:nvSpPr>
        <p:spPr>
          <a:xfrm>
            <a:off x="9990353" y="3288811"/>
            <a:ext cx="14011752" cy="99345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3" indent="-938463" defTabSz="821531">
              <a:lnSpc>
                <a:spcPct val="100000"/>
              </a:lnSpc>
              <a:spcBef>
                <a:spcPts val="3200"/>
              </a:spcBef>
              <a:buSzPct val="56000"/>
              <a:buBlip>
                <a:blip r:embed="rId3"/>
              </a:buBlip>
              <a:defRPr b="1" sz="7100">
                <a:solidFill>
                  <a:srgbClr val="000000"/>
                </a:solidFill>
                <a:latin typeface="Century Gothic"/>
                <a:ea typeface="Century Gothic"/>
                <a:cs typeface="Century Gothic"/>
                <a:sym typeface="Century Gothic"/>
              </a:defRPr>
            </a:pPr>
            <a:r>
              <a:t>ALL SIN is UNLOVING (5:3-7)</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Fornication</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Uncleanness</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Covetousness</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Filthiness</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Foolish Talking</a:t>
            </a:r>
          </a:p>
          <a:p>
            <a:pPr marL="1217863" indent="-938463" defTabSz="821531">
              <a:lnSpc>
                <a:spcPct val="100000"/>
              </a:lnSpc>
              <a:spcBef>
                <a:spcPts val="3200"/>
              </a:spcBef>
              <a:buSzPct val="56000"/>
              <a:buBlip>
                <a:blip r:embed="rId4"/>
              </a:buBlip>
              <a:defRPr sz="6700">
                <a:solidFill>
                  <a:srgbClr val="000000"/>
                </a:solidFill>
                <a:latin typeface="Century Gothic"/>
                <a:ea typeface="Century Gothic"/>
                <a:cs typeface="Century Gothic"/>
                <a:sym typeface="Century Gothic"/>
              </a:defRPr>
            </a:pPr>
            <a:r>
              <a:t>Course Jesting</a:t>
            </a:r>
          </a:p>
        </p:txBody>
      </p:sp>
      <p:grpSp>
        <p:nvGrpSpPr>
          <p:cNvPr id="231" name="Group"/>
          <p:cNvGrpSpPr/>
          <p:nvPr/>
        </p:nvGrpSpPr>
        <p:grpSpPr>
          <a:xfrm>
            <a:off x="16992044" y="4780187"/>
            <a:ext cx="7358309" cy="8942405"/>
            <a:chOff x="0" y="0"/>
            <a:chExt cx="7358307" cy="8942404"/>
          </a:xfrm>
        </p:grpSpPr>
        <p:sp>
          <p:nvSpPr>
            <p:cNvPr id="229" name="No inheritance…"/>
            <p:cNvSpPr/>
            <p:nvPr/>
          </p:nvSpPr>
          <p:spPr>
            <a:xfrm>
              <a:off x="1245252" y="0"/>
              <a:ext cx="6113056" cy="8687400"/>
            </a:xfrm>
            <a:prstGeom prst="roundRect">
              <a:avLst>
                <a:gd name="adj" fmla="val 17584"/>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a:lnSpc>
                  <a:spcPct val="100000"/>
                </a:lnSpc>
                <a:spcBef>
                  <a:spcPts val="4500"/>
                </a:spcBef>
                <a:defRPr b="1" sz="7400">
                  <a:solidFill>
                    <a:schemeClr val="accent3">
                      <a:satOff val="1837"/>
                      <a:lumOff val="-8808"/>
                    </a:schemeClr>
                  </a:solidFill>
                  <a:latin typeface="Helvetica"/>
                  <a:ea typeface="Helvetica"/>
                  <a:cs typeface="Helvetica"/>
                  <a:sym typeface="Helvetica"/>
                </a:defRPr>
              </a:pPr>
              <a:r>
                <a:t>No inheritance</a:t>
              </a:r>
            </a:p>
            <a:p>
              <a:pPr algn="ctr">
                <a:lnSpc>
                  <a:spcPct val="100000"/>
                </a:lnSpc>
                <a:spcBef>
                  <a:spcPts val="4500"/>
                </a:spcBef>
                <a:defRPr b="1" sz="7400">
                  <a:solidFill>
                    <a:schemeClr val="accent5"/>
                  </a:solidFill>
                  <a:latin typeface="Helvetica"/>
                  <a:ea typeface="Helvetica"/>
                  <a:cs typeface="Helvetica"/>
                  <a:sym typeface="Helvetica"/>
                </a:defRPr>
              </a:pPr>
              <a:r>
                <a:t>Receive God’s wrath</a:t>
              </a:r>
            </a:p>
            <a:p>
              <a:pPr algn="ctr">
                <a:lnSpc>
                  <a:spcPct val="100000"/>
                </a:lnSpc>
                <a:spcBef>
                  <a:spcPts val="4500"/>
                </a:spcBef>
                <a:defRPr b="1" sz="7400">
                  <a:solidFill>
                    <a:srgbClr val="000000"/>
                  </a:solidFill>
                  <a:latin typeface="Helvetica"/>
                  <a:ea typeface="Helvetica"/>
                  <a:cs typeface="Helvetica"/>
                  <a:sym typeface="Helvetica"/>
                </a:defRPr>
              </a:pPr>
              <a:r>
                <a:rPr baseline="31999"/>
                <a:t>7</a:t>
              </a:r>
              <a:r>
                <a:t> “Do not be partakers”</a:t>
              </a:r>
            </a:p>
          </p:txBody>
        </p:sp>
        <p:pic>
          <p:nvPicPr>
            <p:cNvPr id="230" name="pasted-movie.png" descr="pasted-movie.png"/>
            <p:cNvPicPr>
              <a:picLocks noChangeAspect="1"/>
            </p:cNvPicPr>
            <p:nvPr/>
          </p:nvPicPr>
          <p:blipFill>
            <a:blip r:embed="rId5">
              <a:extLst/>
            </a:blip>
            <a:stretch>
              <a:fillRect/>
            </a:stretch>
          </p:blipFill>
          <p:spPr>
            <a:xfrm>
              <a:off x="0" y="255005"/>
              <a:ext cx="2319452" cy="8687400"/>
            </a:xfrm>
            <a:prstGeom prst="rect">
              <a:avLst/>
            </a:prstGeom>
            <a:ln w="12700" cap="flat">
              <a:noFill/>
              <a:miter lim="400000"/>
            </a:ln>
            <a:effectLst/>
          </p:spPr>
        </p:pic>
      </p:grpSp>
      <p:grpSp>
        <p:nvGrpSpPr>
          <p:cNvPr id="234" name="Group"/>
          <p:cNvGrpSpPr/>
          <p:nvPr/>
        </p:nvGrpSpPr>
        <p:grpSpPr>
          <a:xfrm>
            <a:off x="-332152" y="119381"/>
            <a:ext cx="25048304" cy="1906702"/>
            <a:chOff x="0" y="0"/>
            <a:chExt cx="25048302" cy="1906700"/>
          </a:xfrm>
        </p:grpSpPr>
        <p:sp>
          <p:nvSpPr>
            <p:cNvPr id="232"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33" name="pasted-movie.png" descr="pasted-movie.png"/>
            <p:cNvPicPr>
              <a:picLocks noChangeAspect="1"/>
            </p:cNvPicPr>
            <p:nvPr/>
          </p:nvPicPr>
          <p:blipFill>
            <a:blip r:embed="rId6">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1"/>
                                        </p:tgtEl>
                                        <p:attrNameLst>
                                          <p:attrName>style.visibility</p:attrName>
                                        </p:attrNameLst>
                                      </p:cBhvr>
                                      <p:to>
                                        <p:strVal val="visible"/>
                                      </p:to>
                                    </p:set>
                                    <p:animEffect filter="wipe(left)" transition="in">
                                      <p:cBhvr>
                                        <p:cTn id="7" dur="1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237" name="Text Box 8"/>
          <p:cNvSpPr txBox="1"/>
          <p:nvPr/>
        </p:nvSpPr>
        <p:spPr>
          <a:xfrm>
            <a:off x="240988" y="5261025"/>
            <a:ext cx="9463402" cy="803715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5:8–10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8</a:t>
            </a:r>
            <a:r>
              <a:t> For you were once darkness, but now </a:t>
            </a:r>
            <a:r>
              <a:rPr i="1"/>
              <a:t>you are</a:t>
            </a:r>
            <a:r>
              <a:t> light in the Lord. Walk as children of light </a:t>
            </a:r>
            <a:r>
              <a:rPr baseline="31999"/>
              <a:t>9</a:t>
            </a:r>
            <a:r>
              <a:t> (for the fruit of the Spirit </a:t>
            </a:r>
            <a:r>
              <a:rPr i="1"/>
              <a:t>is</a:t>
            </a:r>
            <a:r>
              <a:t> in all goodness, righteousness, and truth), </a:t>
            </a:r>
            <a:r>
              <a:rPr baseline="31999"/>
              <a:t>10</a:t>
            </a:r>
            <a:r>
              <a:t> finding out what is acceptable to the Lord.</a:t>
            </a:r>
          </a:p>
        </p:txBody>
      </p:sp>
      <p:sp>
        <p:nvSpPr>
          <p:cNvPr id="238" name="WALK IN LIGHT, NOT DARKNESS (5:8-14)"/>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LIGHT, NOT DARKNESS (5:8-14)</a:t>
            </a:r>
          </a:p>
        </p:txBody>
      </p:sp>
      <p:sp>
        <p:nvSpPr>
          <p:cNvPr id="239" name="Fruit of the spirit (9) (All goodness, righteousness &amp; truth; cf. Gal. 5:22,23 love, joy, peace, longsuffering, kindness, goodness, faithfulness, 23 gentleness, self-control)…"/>
          <p:cNvSpPr txBox="1"/>
          <p:nvPr/>
        </p:nvSpPr>
        <p:spPr>
          <a:xfrm>
            <a:off x="9990353" y="3288811"/>
            <a:ext cx="14229953" cy="994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3" indent="-938463" defTabSz="821531">
              <a:lnSpc>
                <a:spcPct val="100000"/>
              </a:lnSpc>
              <a:spcBef>
                <a:spcPts val="1600"/>
              </a:spcBef>
              <a:buSzPct val="56000"/>
              <a:buBlip>
                <a:blip r:embed="rId3"/>
              </a:buBlip>
              <a:defRPr sz="6900">
                <a:solidFill>
                  <a:srgbClr val="000000"/>
                </a:solidFill>
                <a:latin typeface="Century Gothic"/>
                <a:ea typeface="Century Gothic"/>
                <a:cs typeface="Century Gothic"/>
                <a:sym typeface="Century Gothic"/>
              </a:defRPr>
            </a:pPr>
            <a:r>
              <a:rPr b="1"/>
              <a:t>Fruit of the spirit</a:t>
            </a:r>
            <a:r>
              <a:t> (9)</a:t>
            </a:r>
            <a:r>
              <a:rPr i="1"/>
              <a:t> (All goodness, righteousness &amp; truth; cf. Gal. 5:22,23 love, joy, peace, longsuffering, kindness, goodness, faithfulness, </a:t>
            </a:r>
            <a:r>
              <a:rPr baseline="31999" i="1"/>
              <a:t>23 </a:t>
            </a:r>
            <a:r>
              <a:rPr i="1"/>
              <a:t>gentleness, self-control)</a:t>
            </a:r>
          </a:p>
          <a:p>
            <a:pPr marL="938463" indent="-938463" defTabSz="821531">
              <a:lnSpc>
                <a:spcPct val="100000"/>
              </a:lnSpc>
              <a:spcBef>
                <a:spcPts val="1600"/>
              </a:spcBef>
              <a:buSzPct val="56000"/>
              <a:buBlip>
                <a:blip r:embed="rId3"/>
              </a:buBlip>
              <a:defRPr sz="6900">
                <a:solidFill>
                  <a:srgbClr val="000000"/>
                </a:solidFill>
                <a:latin typeface="Century Gothic"/>
                <a:ea typeface="Century Gothic"/>
                <a:cs typeface="Century Gothic"/>
                <a:sym typeface="Century Gothic"/>
              </a:defRPr>
            </a:pPr>
            <a:r>
              <a:rPr b="1"/>
              <a:t>Finding out what is acceptable</a:t>
            </a:r>
            <a:r>
              <a:t> (10) (examining; testing; cf.     1 The. 5:21; 2 Tim. 2:15; 3:16,17)</a:t>
            </a:r>
          </a:p>
        </p:txBody>
      </p:sp>
      <p:grpSp>
        <p:nvGrpSpPr>
          <p:cNvPr id="242" name="Group"/>
          <p:cNvGrpSpPr/>
          <p:nvPr/>
        </p:nvGrpSpPr>
        <p:grpSpPr>
          <a:xfrm>
            <a:off x="-332152" y="119381"/>
            <a:ext cx="25048304" cy="1906702"/>
            <a:chOff x="0" y="0"/>
            <a:chExt cx="25048302" cy="1906700"/>
          </a:xfrm>
        </p:grpSpPr>
        <p:sp>
          <p:nvSpPr>
            <p:cNvPr id="240"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41" name="pasted-movie.png" descr="pasted-movie.png"/>
            <p:cNvPicPr>
              <a:picLocks noChangeAspect="1"/>
            </p:cNvPicPr>
            <p:nvPr/>
          </p:nvPicPr>
          <p:blipFill>
            <a:blip r:embed="rId4">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9">
                                            <p:txEl>
                                              <p:pRg st="1" end="1"/>
                                            </p:txEl>
                                          </p:spTgt>
                                        </p:tgtEl>
                                        <p:attrNameLst>
                                          <p:attrName>style.visibility</p:attrName>
                                        </p:attrNameLst>
                                      </p:cBhvr>
                                      <p:to>
                                        <p:strVal val="visible"/>
                                      </p:to>
                                    </p:set>
                                    <p:animEffect filter="wipe(left)" transition="in">
                                      <p:cBhvr>
                                        <p:cTn id="7" dur="1500"/>
                                        <p:tgtEl>
                                          <p:spTgt spid="23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9"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4"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245" name="Text Box 8"/>
          <p:cNvSpPr txBox="1"/>
          <p:nvPr/>
        </p:nvSpPr>
        <p:spPr>
          <a:xfrm>
            <a:off x="240988" y="6319253"/>
            <a:ext cx="9463402" cy="716085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5:11,12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11</a:t>
            </a:r>
            <a:r>
              <a:t> And have no fellowship with the unfruitful works of darkness, but rather expose </a:t>
            </a:r>
            <a:r>
              <a:rPr i="1"/>
              <a:t>them</a:t>
            </a:r>
            <a:r>
              <a:t>. </a:t>
            </a:r>
            <a:r>
              <a:rPr baseline="31999"/>
              <a:t>12</a:t>
            </a:r>
            <a:r>
              <a:t> For it is shameful even to speak of those things which are done by them in secret.</a:t>
            </a:r>
          </a:p>
        </p:txBody>
      </p:sp>
      <p:sp>
        <p:nvSpPr>
          <p:cNvPr id="246" name="WALK IN LIGHT, NOT DARKNESS (5:8-14)"/>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LIGHT, NOT DARKNESS (5:8-14)</a:t>
            </a:r>
          </a:p>
        </p:txBody>
      </p:sp>
      <p:sp>
        <p:nvSpPr>
          <p:cNvPr id="247" name="“Having no fellowship with the unfruitful works of darkness” (11; 2 Cor. 6:14-7:2; 1 Pet. 1:13-16)…"/>
          <p:cNvSpPr txBox="1"/>
          <p:nvPr/>
        </p:nvSpPr>
        <p:spPr>
          <a:xfrm>
            <a:off x="9990353" y="3570529"/>
            <a:ext cx="14229953" cy="9058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3" indent="-938463" defTabSz="821531">
              <a:lnSpc>
                <a:spcPct val="100000"/>
              </a:lnSpc>
              <a:spcBef>
                <a:spcPts val="1600"/>
              </a:spcBef>
              <a:buSzPct val="56000"/>
              <a:buBlip>
                <a:blip r:embed="rId3"/>
              </a:buBlip>
              <a:defRPr sz="8000">
                <a:solidFill>
                  <a:srgbClr val="000000"/>
                </a:solidFill>
                <a:latin typeface="Century Gothic"/>
                <a:ea typeface="Century Gothic"/>
                <a:cs typeface="Century Gothic"/>
                <a:sym typeface="Century Gothic"/>
              </a:defRPr>
            </a:pPr>
            <a:r>
              <a:t>“</a:t>
            </a:r>
            <a:r>
              <a:rPr b="1"/>
              <a:t>Having no fellowship with the unfruitful works of darkness</a:t>
            </a:r>
            <a:r>
              <a:t>” (11; 2 Cor. 6:14-7:2; 1 Pet. 1:13-16)</a:t>
            </a:r>
          </a:p>
          <a:p>
            <a:pPr marL="938463" indent="-938463" defTabSz="821531">
              <a:lnSpc>
                <a:spcPct val="100000"/>
              </a:lnSpc>
              <a:spcBef>
                <a:spcPts val="1600"/>
              </a:spcBef>
              <a:buSzPct val="56000"/>
              <a:buBlip>
                <a:blip r:embed="rId3"/>
              </a:buBlip>
              <a:defRPr sz="8000">
                <a:solidFill>
                  <a:srgbClr val="000000"/>
                </a:solidFill>
                <a:latin typeface="Century Gothic"/>
                <a:ea typeface="Century Gothic"/>
                <a:cs typeface="Century Gothic"/>
                <a:sym typeface="Century Gothic"/>
              </a:defRPr>
            </a:pPr>
            <a:r>
              <a:rPr b="1"/>
              <a:t>Exposing those in darkness</a:t>
            </a:r>
            <a:r>
              <a:t> (11,12; calling sin sin is not a loveless act)</a:t>
            </a:r>
          </a:p>
        </p:txBody>
      </p:sp>
      <p:grpSp>
        <p:nvGrpSpPr>
          <p:cNvPr id="250" name="Group"/>
          <p:cNvGrpSpPr/>
          <p:nvPr/>
        </p:nvGrpSpPr>
        <p:grpSpPr>
          <a:xfrm>
            <a:off x="-332152" y="119381"/>
            <a:ext cx="25048304" cy="1906702"/>
            <a:chOff x="0" y="0"/>
            <a:chExt cx="25048302" cy="1906700"/>
          </a:xfrm>
        </p:grpSpPr>
        <p:sp>
          <p:nvSpPr>
            <p:cNvPr id="248"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49" name="pasted-movie.png" descr="pasted-movie.png"/>
            <p:cNvPicPr>
              <a:picLocks noChangeAspect="1"/>
            </p:cNvPicPr>
            <p:nvPr/>
          </p:nvPicPr>
          <p:blipFill>
            <a:blip r:embed="rId4">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47">
                                            <p:txEl>
                                              <p:pRg st="1" end="1"/>
                                            </p:txEl>
                                          </p:spTgt>
                                        </p:tgtEl>
                                        <p:attrNameLst>
                                          <p:attrName>style.visibility</p:attrName>
                                        </p:attrNameLst>
                                      </p:cBhvr>
                                      <p:to>
                                        <p:strVal val="visible"/>
                                      </p:to>
                                    </p:set>
                                    <p:animEffect filter="wipe(left)" transition="in">
                                      <p:cBhvr>
                                        <p:cTn id="7" dur="1500"/>
                                        <p:tgtEl>
                                          <p:spTgt spid="24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7"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253" name="Text Box 8"/>
          <p:cNvSpPr txBox="1"/>
          <p:nvPr/>
        </p:nvSpPr>
        <p:spPr>
          <a:xfrm>
            <a:off x="240988" y="5262748"/>
            <a:ext cx="9463402" cy="803715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5:13,14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13 </a:t>
            </a:r>
            <a:r>
              <a:t>But all things that are exposed are made manifest by the light, for whatever makes manifest is light. </a:t>
            </a:r>
            <a:r>
              <a:rPr baseline="31999"/>
              <a:t>14 </a:t>
            </a:r>
            <a:r>
              <a:t>Therefore He says: “Awake, you who sleep, Arise from the dead, And Christ will give you light.”</a:t>
            </a:r>
          </a:p>
        </p:txBody>
      </p:sp>
      <p:sp>
        <p:nvSpPr>
          <p:cNvPr id="254" name="WALK IN LIGHT, NOT DARKNESS (5:8-14)"/>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LIGHT, NOT DARKNESS (5:8-14)</a:t>
            </a:r>
          </a:p>
        </p:txBody>
      </p:sp>
      <p:sp>
        <p:nvSpPr>
          <p:cNvPr id="255" name="When light exposes evil deeds, they become visible, manifest for what they really are (13; Jn 3:20,21; Rom. 12:1-3)…"/>
          <p:cNvSpPr txBox="1"/>
          <p:nvPr/>
        </p:nvSpPr>
        <p:spPr>
          <a:xfrm>
            <a:off x="9990353" y="3284779"/>
            <a:ext cx="14229953" cy="1012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3" indent="-938463" defTabSz="821531">
              <a:lnSpc>
                <a:spcPct val="100000"/>
              </a:lnSpc>
              <a:spcBef>
                <a:spcPts val="1600"/>
              </a:spcBef>
              <a:buSzPct val="56000"/>
              <a:buBlip>
                <a:blip r:embed="rId3"/>
              </a:buBlip>
              <a:defRPr sz="6300">
                <a:solidFill>
                  <a:srgbClr val="000000"/>
                </a:solidFill>
                <a:latin typeface="Century Gothic"/>
                <a:ea typeface="Century Gothic"/>
                <a:cs typeface="Century Gothic"/>
                <a:sym typeface="Century Gothic"/>
              </a:defRPr>
            </a:pPr>
            <a:r>
              <a:t>When </a:t>
            </a:r>
            <a:r>
              <a:rPr b="1"/>
              <a:t>light</a:t>
            </a:r>
            <a:r>
              <a:t> exposes evil deeds, they become </a:t>
            </a:r>
            <a:r>
              <a:rPr b="1"/>
              <a:t>visible</a:t>
            </a:r>
            <a:r>
              <a:t>, manifest for what they really are (13; Jn 3:20,21; Rom. 12:1-3)</a:t>
            </a:r>
          </a:p>
          <a:p>
            <a:pPr marL="938463" indent="-938463" defTabSz="821531">
              <a:lnSpc>
                <a:spcPct val="100000"/>
              </a:lnSpc>
              <a:spcBef>
                <a:spcPts val="1600"/>
              </a:spcBef>
              <a:buSzPct val="56000"/>
              <a:buBlip>
                <a:blip r:embed="rId3"/>
              </a:buBlip>
              <a:defRPr sz="6300">
                <a:solidFill>
                  <a:srgbClr val="000000"/>
                </a:solidFill>
                <a:latin typeface="Century Gothic"/>
                <a:ea typeface="Century Gothic"/>
                <a:cs typeface="Century Gothic"/>
                <a:sym typeface="Century Gothic"/>
              </a:defRPr>
            </a:pPr>
            <a:r>
              <a:t>“</a:t>
            </a:r>
            <a:r>
              <a:rPr b="1"/>
              <a:t>Awake, you who sleep, Arise from the dead, And Christ will give you light.” </a:t>
            </a:r>
            <a:r>
              <a:t>(13-14; Isa. 26:19; 60:1; Rom. 13:11; cf. “awake unto righteousness and do not sin” 1 Co. 15:34; Rom. 6:1-23; 1 Jn 1:5-7)</a:t>
            </a:r>
          </a:p>
        </p:txBody>
      </p:sp>
      <p:grpSp>
        <p:nvGrpSpPr>
          <p:cNvPr id="258" name="Group"/>
          <p:cNvGrpSpPr/>
          <p:nvPr/>
        </p:nvGrpSpPr>
        <p:grpSpPr>
          <a:xfrm>
            <a:off x="-332152" y="119381"/>
            <a:ext cx="25048304" cy="1906702"/>
            <a:chOff x="0" y="0"/>
            <a:chExt cx="25048302" cy="1906700"/>
          </a:xfrm>
        </p:grpSpPr>
        <p:sp>
          <p:nvSpPr>
            <p:cNvPr id="256"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57" name="pasted-movie.png" descr="pasted-movie.png"/>
            <p:cNvPicPr>
              <a:picLocks noChangeAspect="1"/>
            </p:cNvPicPr>
            <p:nvPr/>
          </p:nvPicPr>
          <p:blipFill>
            <a:blip r:embed="rId4">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5">
                                            <p:txEl>
                                              <p:pRg st="1" end="1"/>
                                            </p:txEl>
                                          </p:spTgt>
                                        </p:tgtEl>
                                        <p:attrNameLst>
                                          <p:attrName>style.visibility</p:attrName>
                                        </p:attrNameLst>
                                      </p:cBhvr>
                                      <p:to>
                                        <p:strVal val="visible"/>
                                      </p:to>
                                    </p:set>
                                    <p:animEffect filter="wipe(left)" transition="in">
                                      <p:cBhvr>
                                        <p:cTn id="7" dur="1500"/>
                                        <p:tgtEl>
                                          <p:spTgt spid="25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5"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261" name="Text Box 8"/>
          <p:cNvSpPr txBox="1"/>
          <p:nvPr/>
        </p:nvSpPr>
        <p:spPr>
          <a:xfrm>
            <a:off x="240988" y="7836286"/>
            <a:ext cx="9463402" cy="5723596"/>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5:15–16 (NKJV) </a:t>
            </a:r>
          </a:p>
          <a:p>
            <a:pPr algn="ctr">
              <a:lnSpc>
                <a:spcPct val="100000"/>
              </a:lnSpc>
              <a:spcBef>
                <a:spcPts val="0"/>
              </a:spcBef>
              <a:defRPr>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15</a:t>
            </a:r>
            <a:r>
              <a:t> See then that you walk circumspectly, not as fools but as wise, </a:t>
            </a:r>
            <a:r>
              <a:rPr baseline="31999"/>
              <a:t>16</a:t>
            </a:r>
            <a:r>
              <a:t> redeeming the time, because the days are evil.</a:t>
            </a:r>
          </a:p>
        </p:txBody>
      </p:sp>
      <p:sp>
        <p:nvSpPr>
          <p:cNvPr id="262" name="WALK IN WISDOM, NOT IN FOOLISHNESS (5:15-21)"/>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WISDOM, NOT IN FOOLISHNESS (5:15-21)</a:t>
            </a:r>
          </a:p>
        </p:txBody>
      </p:sp>
      <p:sp>
        <p:nvSpPr>
          <p:cNvPr id="263" name="Walking carefully, cautiously, with confidence (15; cf. vs. 10; 2 Cor. 5:7; Proverbs 4:18-27)…"/>
          <p:cNvSpPr txBox="1"/>
          <p:nvPr/>
        </p:nvSpPr>
        <p:spPr>
          <a:xfrm>
            <a:off x="9990353" y="3557829"/>
            <a:ext cx="14229953" cy="9578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3" indent="-938463" defTabSz="821531">
              <a:lnSpc>
                <a:spcPct val="100000"/>
              </a:lnSpc>
              <a:spcBef>
                <a:spcPts val="2200"/>
              </a:spcBef>
              <a:buSzPct val="56000"/>
              <a:buBlip>
                <a:blip r:embed="rId3"/>
              </a:buBlip>
              <a:defRPr sz="6300">
                <a:solidFill>
                  <a:srgbClr val="000000"/>
                </a:solidFill>
                <a:latin typeface="Century Gothic"/>
                <a:ea typeface="Century Gothic"/>
                <a:cs typeface="Century Gothic"/>
                <a:sym typeface="Century Gothic"/>
              </a:defRPr>
            </a:pPr>
            <a:r>
              <a:rPr b="1"/>
              <a:t>Walking carefully,</a:t>
            </a:r>
            <a:r>
              <a:t> cautiously, with confidence (15; cf. vs. 10; 2 Cor. 5:7; Proverbs 4:18-27)</a:t>
            </a:r>
          </a:p>
          <a:p>
            <a:pPr marL="938463" indent="-938463" defTabSz="821531">
              <a:lnSpc>
                <a:spcPct val="100000"/>
              </a:lnSpc>
              <a:spcBef>
                <a:spcPts val="2200"/>
              </a:spcBef>
              <a:buSzPct val="56000"/>
              <a:buBlip>
                <a:blip r:embed="rId3"/>
              </a:buBlip>
              <a:defRPr sz="6300">
                <a:solidFill>
                  <a:srgbClr val="000000"/>
                </a:solidFill>
                <a:latin typeface="Century Gothic"/>
                <a:ea typeface="Century Gothic"/>
                <a:cs typeface="Century Gothic"/>
                <a:sym typeface="Century Gothic"/>
              </a:defRPr>
            </a:pPr>
            <a:r>
              <a:rPr b="1"/>
              <a:t>Making proper use of our time</a:t>
            </a:r>
            <a:r>
              <a:t>, (16; Col. 4:5; Ro. 13:11; Ga. 6:10).</a:t>
            </a:r>
          </a:p>
          <a:p>
            <a:pPr marL="1217863" indent="-938463" defTabSz="821531">
              <a:lnSpc>
                <a:spcPct val="100000"/>
              </a:lnSpc>
              <a:spcBef>
                <a:spcPts val="2200"/>
              </a:spcBef>
              <a:buSzPct val="56000"/>
              <a:buBlip>
                <a:blip r:embed="rId4"/>
              </a:buBlip>
              <a:defRPr sz="6000">
                <a:solidFill>
                  <a:srgbClr val="000000"/>
                </a:solidFill>
                <a:latin typeface="Century Gothic"/>
                <a:ea typeface="Century Gothic"/>
                <a:cs typeface="Century Gothic"/>
                <a:sym typeface="Century Gothic"/>
              </a:defRPr>
            </a:pPr>
            <a:r>
              <a:t>Do we see the use of our time as an investment? (Mat. 25:14-46).</a:t>
            </a:r>
          </a:p>
          <a:p>
            <a:pPr marL="1217863" indent="-938463" defTabSz="821531">
              <a:lnSpc>
                <a:spcPct val="100000"/>
              </a:lnSpc>
              <a:spcBef>
                <a:spcPts val="2200"/>
              </a:spcBef>
              <a:buSzPct val="56000"/>
              <a:buBlip>
                <a:blip r:embed="rId4"/>
              </a:buBlip>
              <a:defRPr sz="6000">
                <a:solidFill>
                  <a:srgbClr val="000000"/>
                </a:solidFill>
                <a:latin typeface="Century Gothic"/>
                <a:ea typeface="Century Gothic"/>
                <a:cs typeface="Century Gothic"/>
                <a:sym typeface="Century Gothic"/>
              </a:defRPr>
            </a:pPr>
            <a:r>
              <a:t>Can’t get it back, but we can start today using it properly.</a:t>
            </a:r>
          </a:p>
        </p:txBody>
      </p:sp>
      <p:grpSp>
        <p:nvGrpSpPr>
          <p:cNvPr id="266" name="Group"/>
          <p:cNvGrpSpPr/>
          <p:nvPr/>
        </p:nvGrpSpPr>
        <p:grpSpPr>
          <a:xfrm>
            <a:off x="-332152" y="119381"/>
            <a:ext cx="25048304" cy="1906702"/>
            <a:chOff x="0" y="0"/>
            <a:chExt cx="25048302" cy="1906700"/>
          </a:xfrm>
        </p:grpSpPr>
        <p:sp>
          <p:nvSpPr>
            <p:cNvPr id="264"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65" name="pasted-movie.png" descr="pasted-movie.png"/>
            <p:cNvPicPr>
              <a:picLocks noChangeAspect="1"/>
            </p:cNvPicPr>
            <p:nvPr/>
          </p:nvPicPr>
          <p:blipFill>
            <a:blip r:embed="rId5">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3">
                                            <p:txEl>
                                              <p:pRg st="1" end="1"/>
                                            </p:txEl>
                                          </p:spTgt>
                                        </p:tgtEl>
                                        <p:attrNameLst>
                                          <p:attrName>style.visibility</p:attrName>
                                        </p:attrNameLst>
                                      </p:cBhvr>
                                      <p:to>
                                        <p:strVal val="visible"/>
                                      </p:to>
                                    </p:set>
                                    <p:animEffect filter="wipe(left)" transition="in">
                                      <p:cBhvr>
                                        <p:cTn id="7" dur="1500"/>
                                        <p:tgtEl>
                                          <p:spTgt spid="2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63">
                                            <p:txEl>
                                              <p:pRg st="2" end="2"/>
                                            </p:txEl>
                                          </p:spTgt>
                                        </p:tgtEl>
                                        <p:attrNameLst>
                                          <p:attrName>style.visibility</p:attrName>
                                        </p:attrNameLst>
                                      </p:cBhvr>
                                      <p:to>
                                        <p:strVal val="visible"/>
                                      </p:to>
                                    </p:set>
                                    <p:animEffect filter="wipe(left)" transition="in">
                                      <p:cBhvr>
                                        <p:cTn id="12" dur="1500"/>
                                        <p:tgtEl>
                                          <p:spTgt spid="2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63">
                                            <p:txEl>
                                              <p:pRg st="3" end="3"/>
                                            </p:txEl>
                                          </p:spTgt>
                                        </p:tgtEl>
                                        <p:attrNameLst>
                                          <p:attrName>style.visibility</p:attrName>
                                        </p:attrNameLst>
                                      </p:cBhvr>
                                      <p:to>
                                        <p:strVal val="visible"/>
                                      </p:to>
                                    </p:set>
                                    <p:animEffect filter="wipe(left)" transition="in">
                                      <p:cBhvr>
                                        <p:cTn id="17" dur="1500"/>
                                        <p:tgtEl>
                                          <p:spTgt spid="26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8"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269" name="Text Box 8"/>
          <p:cNvSpPr txBox="1"/>
          <p:nvPr/>
        </p:nvSpPr>
        <p:spPr>
          <a:xfrm>
            <a:off x="240988" y="5831635"/>
            <a:ext cx="9463402" cy="7603197"/>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5:17–18 (NKJV) </a:t>
            </a:r>
          </a:p>
          <a:p>
            <a:pPr algn="ctr">
              <a:lnSpc>
                <a:spcPct val="100000"/>
              </a:lnSpc>
              <a:spcBef>
                <a:spcPts val="0"/>
              </a:spcBef>
              <a:defRPr>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17</a:t>
            </a:r>
            <a:r>
              <a:t> Therefore do not be unwise, but understand what the will of the Lord </a:t>
            </a:r>
            <a:r>
              <a:rPr i="1"/>
              <a:t>is</a:t>
            </a:r>
            <a:r>
              <a:t>. </a:t>
            </a:r>
            <a:r>
              <a:rPr baseline="31999"/>
              <a:t>18</a:t>
            </a:r>
            <a:r>
              <a:t> And do not be drunk with wine, in which is dissipation; but be filled with the Spirit,</a:t>
            </a:r>
          </a:p>
        </p:txBody>
      </p:sp>
      <p:sp>
        <p:nvSpPr>
          <p:cNvPr id="270" name="WALK IN WISDOM, NOT IN FOOLISHNESS (5:15-21)"/>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WISDOM, NOT IN FOOLISHNESS (5:15-21)</a:t>
            </a:r>
          </a:p>
        </p:txBody>
      </p:sp>
      <p:sp>
        <p:nvSpPr>
          <p:cNvPr id="271" name="“Understand what the will of the Lord is” — knowledge is not the same as proper application and use (2 Tim 2:15; Col. 1:9).…"/>
          <p:cNvSpPr txBox="1"/>
          <p:nvPr/>
        </p:nvSpPr>
        <p:spPr>
          <a:xfrm>
            <a:off x="9990353" y="3284779"/>
            <a:ext cx="14229953" cy="1012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3" indent="-938463" defTabSz="821531">
              <a:lnSpc>
                <a:spcPct val="100000"/>
              </a:lnSpc>
              <a:spcBef>
                <a:spcPts val="1600"/>
              </a:spcBef>
              <a:buSzPct val="56000"/>
              <a:buBlip>
                <a:blip r:embed="rId3"/>
              </a:buBlip>
              <a:defRPr sz="6300">
                <a:solidFill>
                  <a:srgbClr val="000000"/>
                </a:solidFill>
                <a:latin typeface="Century Gothic"/>
                <a:ea typeface="Century Gothic"/>
                <a:cs typeface="Century Gothic"/>
                <a:sym typeface="Century Gothic"/>
              </a:defRPr>
            </a:pPr>
            <a:r>
              <a:t>“</a:t>
            </a:r>
            <a:r>
              <a:rPr b="1"/>
              <a:t>Understand what the will of the Lord </a:t>
            </a:r>
            <a:r>
              <a:rPr b="1" i="1"/>
              <a:t>is</a:t>
            </a:r>
            <a:r>
              <a:rPr i="1"/>
              <a:t>” —</a:t>
            </a:r>
            <a:r>
              <a:t> knowledge is not the same as proper application and use (2 Tim 2:15; Col. 1:9).</a:t>
            </a:r>
            <a:r>
              <a:rPr i="1"/>
              <a:t>  </a:t>
            </a:r>
            <a:endParaRPr i="1"/>
          </a:p>
          <a:p>
            <a:pPr marL="938463" indent="-938463" defTabSz="821531">
              <a:lnSpc>
                <a:spcPct val="100000"/>
              </a:lnSpc>
              <a:spcBef>
                <a:spcPts val="1600"/>
              </a:spcBef>
              <a:buSzPct val="56000"/>
              <a:buBlip>
                <a:blip r:embed="rId3"/>
              </a:buBlip>
              <a:defRPr sz="6300">
                <a:solidFill>
                  <a:srgbClr val="000000"/>
                </a:solidFill>
                <a:latin typeface="Century Gothic"/>
                <a:ea typeface="Century Gothic"/>
                <a:cs typeface="Century Gothic"/>
                <a:sym typeface="Century Gothic"/>
              </a:defRPr>
            </a:pPr>
            <a:r>
              <a:t>Those who "walk as fools" delight in being filled with wine, those who "walk as wise" will endeavor to be filled with the Spirit (17,18; with what the Spirit gives; cf. Col. 3:16,17; Gal. 5:22,23)</a:t>
            </a:r>
          </a:p>
        </p:txBody>
      </p:sp>
      <p:grpSp>
        <p:nvGrpSpPr>
          <p:cNvPr id="274" name="Group"/>
          <p:cNvGrpSpPr/>
          <p:nvPr/>
        </p:nvGrpSpPr>
        <p:grpSpPr>
          <a:xfrm>
            <a:off x="-332152" y="119381"/>
            <a:ext cx="25048304" cy="1906702"/>
            <a:chOff x="0" y="0"/>
            <a:chExt cx="25048302" cy="1906700"/>
          </a:xfrm>
        </p:grpSpPr>
        <p:sp>
          <p:nvSpPr>
            <p:cNvPr id="272"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73" name="pasted-movie.png" descr="pasted-movie.png"/>
            <p:cNvPicPr>
              <a:picLocks noChangeAspect="1"/>
            </p:cNvPicPr>
            <p:nvPr/>
          </p:nvPicPr>
          <p:blipFill>
            <a:blip r:embed="rId4">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1">
                                            <p:bg/>
                                          </p:spTgt>
                                        </p:tgtEl>
                                        <p:attrNameLst>
                                          <p:attrName>style.visibility</p:attrName>
                                        </p:attrNameLst>
                                      </p:cBhvr>
                                      <p:to>
                                        <p:strVal val="visible"/>
                                      </p:to>
                                    </p:set>
                                    <p:animEffect filter="wipe(left)" transition="in">
                                      <p:cBhvr>
                                        <p:cTn id="7" dur="1500"/>
                                        <p:tgtEl>
                                          <p:spTgt spid="271">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71">
                                            <p:txEl>
                                              <p:pRg st="0" end="0"/>
                                            </p:txEl>
                                          </p:spTgt>
                                        </p:tgtEl>
                                        <p:attrNameLst>
                                          <p:attrName>style.visibility</p:attrName>
                                        </p:attrNameLst>
                                      </p:cBhvr>
                                      <p:to>
                                        <p:strVal val="visible"/>
                                      </p:to>
                                    </p:set>
                                    <p:animEffect filter="wipe(left)" transition="in">
                                      <p:cBhvr>
                                        <p:cTn id="10" dur="1500"/>
                                        <p:tgtEl>
                                          <p:spTgt spid="2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71">
                                            <p:txEl>
                                              <p:pRg st="1" end="1"/>
                                            </p:txEl>
                                          </p:spTgt>
                                        </p:tgtEl>
                                        <p:attrNameLst>
                                          <p:attrName>style.visibility</p:attrName>
                                        </p:attrNameLst>
                                      </p:cBhvr>
                                      <p:to>
                                        <p:strVal val="visible"/>
                                      </p:to>
                                    </p:set>
                                    <p:animEffect filter="wipe(left)" transition="in">
                                      <p:cBhvr>
                                        <p:cTn id="15" dur="1500"/>
                                        <p:tgtEl>
                                          <p:spTgt spid="27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1"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6" name="Image" descr="Image"/>
          <p:cNvPicPr>
            <a:picLocks noChangeAspect="0"/>
          </p:cNvPicPr>
          <p:nvPr/>
        </p:nvPicPr>
        <p:blipFill>
          <a:blip r:embed="rId2">
            <a:extLst/>
          </a:blip>
          <a:stretch>
            <a:fillRect/>
          </a:stretch>
        </p:blipFill>
        <p:spPr>
          <a:xfrm>
            <a:off x="-27126" y="-15319"/>
            <a:ext cx="24384003" cy="13746637"/>
          </a:xfrm>
          <a:prstGeom prst="rect">
            <a:avLst/>
          </a:prstGeom>
        </p:spPr>
      </p:pic>
      <p:sp>
        <p:nvSpPr>
          <p:cNvPr id="277" name="Text Box 8"/>
          <p:cNvSpPr txBox="1"/>
          <p:nvPr/>
        </p:nvSpPr>
        <p:spPr>
          <a:xfrm>
            <a:off x="345942" y="4327294"/>
            <a:ext cx="9536249" cy="8542996"/>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5:18–19 (NKJV) </a:t>
            </a:r>
          </a:p>
          <a:p>
            <a:pPr algn="ctr">
              <a:lnSpc>
                <a:spcPct val="100000"/>
              </a:lnSpc>
              <a:spcBef>
                <a:spcPts val="0"/>
              </a:spcBef>
              <a:defRPr>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18</a:t>
            </a:r>
            <a:r>
              <a:t> And do not be drunk with wine, in which is dissipation; but be filled with the Spirit, </a:t>
            </a:r>
            <a:r>
              <a:rPr baseline="31999"/>
              <a:t>19</a:t>
            </a:r>
            <a:r>
              <a:t> speaking to one another in psalms and hymns and spiritual songs, singing and making melody in your heart to the Lord,</a:t>
            </a:r>
          </a:p>
        </p:txBody>
      </p:sp>
      <p:sp>
        <p:nvSpPr>
          <p:cNvPr id="278" name="WALK IN WISDOM, NOT IN FOOLISHNESS (5:15-21)"/>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WISDOM, NOT IN FOOLISHNESS (5:15-21)</a:t>
            </a:r>
          </a:p>
        </p:txBody>
      </p:sp>
      <p:grpSp>
        <p:nvGrpSpPr>
          <p:cNvPr id="281" name="Group"/>
          <p:cNvGrpSpPr/>
          <p:nvPr/>
        </p:nvGrpSpPr>
        <p:grpSpPr>
          <a:xfrm>
            <a:off x="-332152" y="119381"/>
            <a:ext cx="25048304" cy="1906702"/>
            <a:chOff x="0" y="0"/>
            <a:chExt cx="25048302" cy="1906700"/>
          </a:xfrm>
        </p:grpSpPr>
        <p:sp>
          <p:nvSpPr>
            <p:cNvPr id="279"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80" name="pasted-movie.png" descr="pasted-movie.png"/>
            <p:cNvPicPr>
              <a:picLocks noChangeAspect="1"/>
            </p:cNvPicPr>
            <p:nvPr/>
          </p:nvPicPr>
          <p:blipFill>
            <a:blip r:embed="rId3">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
        <p:nvSpPr>
          <p:cNvPr id="282" name="Text Box 8"/>
          <p:cNvSpPr txBox="1"/>
          <p:nvPr/>
        </p:nvSpPr>
        <p:spPr>
          <a:xfrm>
            <a:off x="14966039" y="4327294"/>
            <a:ext cx="8999172" cy="8542996"/>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Colossians 3:16 (NKJV) </a:t>
            </a:r>
          </a:p>
          <a:p>
            <a:pPr algn="ctr">
              <a:lnSpc>
                <a:spcPct val="100000"/>
              </a:lnSpc>
              <a:spcBef>
                <a:spcPts val="0"/>
              </a:spcBef>
              <a:defRPr>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16</a:t>
            </a:r>
            <a:r>
              <a:t> Let the word of Christ dwell in you richly in all wisdom, teaching and admonishing one another in psalms and hymns and spiritual songs, singing with grace in your hearts to the Lord.</a:t>
            </a:r>
          </a:p>
        </p:txBody>
      </p:sp>
      <p:pic>
        <p:nvPicPr>
          <p:cNvPr id="283" name="pasted-movie.png" descr="pasted-movie.png"/>
          <p:cNvPicPr>
            <a:picLocks noChangeAspect="1"/>
          </p:cNvPicPr>
          <p:nvPr/>
        </p:nvPicPr>
        <p:blipFill>
          <a:blip r:embed="rId4">
            <a:extLst/>
          </a:blip>
          <a:stretch>
            <a:fillRect/>
          </a:stretch>
        </p:blipFill>
        <p:spPr>
          <a:xfrm>
            <a:off x="10522410" y="6334149"/>
            <a:ext cx="4459810" cy="5283160"/>
          </a:xfrm>
          <a:prstGeom prst="rect">
            <a:avLst/>
          </a:prstGeom>
          <a:ln w="12700">
            <a:miter lim="400000"/>
          </a:ln>
          <a:effectLst>
            <a:outerShdw sx="100000" sy="100000" kx="0" ky="0" algn="b" rotWithShape="0" blurRad="546100" dist="215503" dir="2689080">
              <a:srgbClr val="000000">
                <a:alpha val="53152"/>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286" name="Text Box 8"/>
          <p:cNvSpPr txBox="1"/>
          <p:nvPr/>
        </p:nvSpPr>
        <p:spPr>
          <a:xfrm>
            <a:off x="240988" y="3474817"/>
            <a:ext cx="9463402" cy="978975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5:19–21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19</a:t>
            </a:r>
            <a:r>
              <a:t> speaking to one another in psalms and hymns and spiritual songs, singing and making melody in your heart to the Lord, </a:t>
            </a:r>
            <a:r>
              <a:rPr baseline="31999"/>
              <a:t>20</a:t>
            </a:r>
            <a:r>
              <a:t> giving thanks always for all things to God the Father in the name of our Lord Jesus Christ, </a:t>
            </a:r>
            <a:r>
              <a:rPr baseline="31999"/>
              <a:t>21</a:t>
            </a:r>
            <a:r>
              <a:t> submitting to one another in the fear of God.</a:t>
            </a:r>
          </a:p>
        </p:txBody>
      </p:sp>
      <p:sp>
        <p:nvSpPr>
          <p:cNvPr id="287" name="WALK IN WISDOM, NOT IN FOOLISHNESS (5:15-21)"/>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WISDOM, NOT IN FOOLISHNESS (5:15-21)</a:t>
            </a:r>
          </a:p>
        </p:txBody>
      </p:sp>
      <p:sp>
        <p:nvSpPr>
          <p:cNvPr id="288" name="What evidence is there that one is &quot;filled with the Spirit”?…"/>
          <p:cNvSpPr txBox="1"/>
          <p:nvPr/>
        </p:nvSpPr>
        <p:spPr>
          <a:xfrm>
            <a:off x="9990353" y="3284779"/>
            <a:ext cx="14229953" cy="95535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3" indent="-938463" defTabSz="821531">
              <a:lnSpc>
                <a:spcPct val="100000"/>
              </a:lnSpc>
              <a:spcBef>
                <a:spcPts val="1600"/>
              </a:spcBef>
              <a:buSzPct val="56000"/>
              <a:buBlip>
                <a:blip r:embed="rId3"/>
              </a:buBlip>
              <a:defRPr b="1" sz="6300">
                <a:solidFill>
                  <a:srgbClr val="000000"/>
                </a:solidFill>
                <a:latin typeface="Century Gothic"/>
                <a:ea typeface="Century Gothic"/>
                <a:cs typeface="Century Gothic"/>
                <a:sym typeface="Century Gothic"/>
              </a:defRPr>
            </a:pPr>
            <a:r>
              <a:t>What evidence is there that one is "filled with the Spirit”? </a:t>
            </a:r>
          </a:p>
          <a:p>
            <a:pPr marL="1257300" indent="-977900" defTabSz="821531">
              <a:lnSpc>
                <a:spcPct val="100000"/>
              </a:lnSpc>
              <a:spcBef>
                <a:spcPts val="1600"/>
              </a:spcBef>
              <a:buSzPct val="100000"/>
              <a:buAutoNum type="arabicParenR" startAt="1"/>
              <a:defRPr sz="6300">
                <a:solidFill>
                  <a:srgbClr val="000000"/>
                </a:solidFill>
                <a:latin typeface="Century Gothic"/>
                <a:ea typeface="Century Gothic"/>
                <a:cs typeface="Century Gothic"/>
                <a:sym typeface="Century Gothic"/>
              </a:defRPr>
            </a:pPr>
            <a:r>
              <a:t>Singing praises — “psalms and hymns and spiritual songs …” (5:19; cf. Col. 3:16)  </a:t>
            </a:r>
          </a:p>
          <a:p>
            <a:pPr marL="1257300" indent="-977900" defTabSz="821531">
              <a:lnSpc>
                <a:spcPct val="100000"/>
              </a:lnSpc>
              <a:spcBef>
                <a:spcPts val="1600"/>
              </a:spcBef>
              <a:buSzPct val="100000"/>
              <a:buAutoNum type="arabicParenR" startAt="1"/>
              <a:defRPr sz="6300">
                <a:solidFill>
                  <a:srgbClr val="000000"/>
                </a:solidFill>
                <a:latin typeface="Century Gothic"/>
                <a:ea typeface="Century Gothic"/>
                <a:cs typeface="Century Gothic"/>
                <a:sym typeface="Century Gothic"/>
              </a:defRPr>
            </a:pPr>
            <a:r>
              <a:t>Giving thanks (5:20; cf. Col. 3:17; 1 Thes. 5:18; He. 13:15)</a:t>
            </a:r>
          </a:p>
          <a:p>
            <a:pPr marL="1257300" indent="-977900" defTabSz="821531">
              <a:lnSpc>
                <a:spcPct val="100000"/>
              </a:lnSpc>
              <a:spcBef>
                <a:spcPts val="1600"/>
              </a:spcBef>
              <a:buSzPct val="100000"/>
              <a:buAutoNum type="arabicParenR" startAt="1"/>
              <a:defRPr sz="6300">
                <a:solidFill>
                  <a:srgbClr val="000000"/>
                </a:solidFill>
                <a:latin typeface="Century Gothic"/>
                <a:ea typeface="Century Gothic"/>
                <a:cs typeface="Century Gothic"/>
                <a:sym typeface="Century Gothic"/>
              </a:defRPr>
            </a:pPr>
            <a:r>
              <a:t>Submitting to one another in the fear of God (5:21; Ga. 5:22,23)</a:t>
            </a:r>
          </a:p>
        </p:txBody>
      </p:sp>
      <p:grpSp>
        <p:nvGrpSpPr>
          <p:cNvPr id="291" name="Group"/>
          <p:cNvGrpSpPr/>
          <p:nvPr/>
        </p:nvGrpSpPr>
        <p:grpSpPr>
          <a:xfrm>
            <a:off x="-332152" y="119381"/>
            <a:ext cx="25048304" cy="1906702"/>
            <a:chOff x="0" y="0"/>
            <a:chExt cx="25048302" cy="1906700"/>
          </a:xfrm>
        </p:grpSpPr>
        <p:sp>
          <p:nvSpPr>
            <p:cNvPr id="289"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90" name="pasted-movie.png" descr="pasted-movie.png"/>
            <p:cNvPicPr>
              <a:picLocks noChangeAspect="1"/>
            </p:cNvPicPr>
            <p:nvPr/>
          </p:nvPicPr>
          <p:blipFill>
            <a:blip r:embed="rId4">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8">
                                            <p:bg/>
                                          </p:spTgt>
                                        </p:tgtEl>
                                        <p:attrNameLst>
                                          <p:attrName>style.visibility</p:attrName>
                                        </p:attrNameLst>
                                      </p:cBhvr>
                                      <p:to>
                                        <p:strVal val="visible"/>
                                      </p:to>
                                    </p:set>
                                    <p:animEffect filter="wipe(left)" transition="in">
                                      <p:cBhvr>
                                        <p:cTn id="7" dur="1500"/>
                                        <p:tgtEl>
                                          <p:spTgt spid="288">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88">
                                            <p:txEl>
                                              <p:pRg st="0" end="0"/>
                                            </p:txEl>
                                          </p:spTgt>
                                        </p:tgtEl>
                                        <p:attrNameLst>
                                          <p:attrName>style.visibility</p:attrName>
                                        </p:attrNameLst>
                                      </p:cBhvr>
                                      <p:to>
                                        <p:strVal val="visible"/>
                                      </p:to>
                                    </p:set>
                                    <p:animEffect filter="wipe(left)" transition="in">
                                      <p:cBhvr>
                                        <p:cTn id="10" dur="1500"/>
                                        <p:tgtEl>
                                          <p:spTgt spid="28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88">
                                            <p:txEl>
                                              <p:pRg st="1" end="1"/>
                                            </p:txEl>
                                          </p:spTgt>
                                        </p:tgtEl>
                                        <p:attrNameLst>
                                          <p:attrName>style.visibility</p:attrName>
                                        </p:attrNameLst>
                                      </p:cBhvr>
                                      <p:to>
                                        <p:strVal val="visible"/>
                                      </p:to>
                                    </p:set>
                                    <p:animEffect filter="wipe(left)" transition="in">
                                      <p:cBhvr>
                                        <p:cTn id="15" dur="1500"/>
                                        <p:tgtEl>
                                          <p:spTgt spid="28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88">
                                            <p:txEl>
                                              <p:pRg st="2" end="2"/>
                                            </p:txEl>
                                          </p:spTgt>
                                        </p:tgtEl>
                                        <p:attrNameLst>
                                          <p:attrName>style.visibility</p:attrName>
                                        </p:attrNameLst>
                                      </p:cBhvr>
                                      <p:to>
                                        <p:strVal val="visible"/>
                                      </p:to>
                                    </p:set>
                                    <p:animEffect filter="wipe(left)" transition="in">
                                      <p:cBhvr>
                                        <p:cTn id="20" dur="1500"/>
                                        <p:tgtEl>
                                          <p:spTgt spid="28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288">
                                            <p:txEl>
                                              <p:pRg st="3" end="3"/>
                                            </p:txEl>
                                          </p:spTgt>
                                        </p:tgtEl>
                                        <p:attrNameLst>
                                          <p:attrName>style.visibility</p:attrName>
                                        </p:attrNameLst>
                                      </p:cBhvr>
                                      <p:to>
                                        <p:strVal val="visible"/>
                                      </p:to>
                                    </p:set>
                                    <p:animEffect filter="wipe(left)" transition="in">
                                      <p:cBhvr>
                                        <p:cTn id="25" dur="1500"/>
                                        <p:tgtEl>
                                          <p:spTgt spid="28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8"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Front view of a red motorcycle against a black background" descr="Front view of a red motorcycle against a black background"/>
          <p:cNvPicPr>
            <a:picLocks noChangeAspect="1"/>
          </p:cNvPicPr>
          <p:nvPr>
            <p:ph type="pic" idx="21"/>
          </p:nvPr>
        </p:nvPicPr>
        <p:blipFill>
          <a:blip r:embed="rId2">
            <a:extLst/>
          </a:blip>
          <a:srcRect l="0" t="0" r="0" b="80"/>
          <a:stretch>
            <a:fillRect/>
          </a:stretch>
        </p:blipFill>
        <p:spPr>
          <a:prstGeom prst="rect">
            <a:avLst/>
          </a:prstGeom>
        </p:spPr>
      </p:pic>
      <p:sp>
        <p:nvSpPr>
          <p:cNvPr id="294" name="Walk in LOVE – not in unloving sin (5:1-7)…"/>
          <p:cNvSpPr txBox="1"/>
          <p:nvPr/>
        </p:nvSpPr>
        <p:spPr>
          <a:xfrm>
            <a:off x="379141" y="9506416"/>
            <a:ext cx="23625717" cy="3597276"/>
          </a:xfrm>
          <a:prstGeom prst="rect">
            <a:avLst/>
          </a:prstGeom>
          <a:solidFill>
            <a:srgbClr val="FFFFFF">
              <a:alpha val="50000"/>
            </a:srgbClr>
          </a:solidFill>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821531">
              <a:lnSpc>
                <a:spcPct val="100000"/>
              </a:lnSpc>
              <a:spcBef>
                <a:spcPts val="2200"/>
              </a:spcBef>
              <a:defRPr b="1" sz="6200">
                <a:solidFill>
                  <a:srgbClr val="000000"/>
                </a:solidFill>
                <a:latin typeface="Century Gothic"/>
                <a:ea typeface="Century Gothic"/>
                <a:cs typeface="Century Gothic"/>
                <a:sym typeface="Century Gothic"/>
              </a:defRPr>
            </a:pPr>
            <a:r>
              <a:rPr cap="all"/>
              <a:t>Walk in LOVE – not in unloving sin (5:1-7)</a:t>
            </a:r>
            <a:endParaRPr cap="all"/>
          </a:p>
          <a:p>
            <a:pPr algn="ctr" defTabSz="821531">
              <a:lnSpc>
                <a:spcPct val="100000"/>
              </a:lnSpc>
              <a:spcBef>
                <a:spcPts val="2200"/>
              </a:spcBef>
              <a:defRPr b="1" sz="6200">
                <a:solidFill>
                  <a:srgbClr val="000000"/>
                </a:solidFill>
                <a:latin typeface="Century Gothic"/>
                <a:ea typeface="Century Gothic"/>
                <a:cs typeface="Century Gothic"/>
                <a:sym typeface="Century Gothic"/>
              </a:defRPr>
            </a:pPr>
            <a:r>
              <a:rPr cap="all"/>
              <a:t>Walk in LIGHT – not in darkness (5:8-14)</a:t>
            </a:r>
            <a:endParaRPr cap="all"/>
          </a:p>
          <a:p>
            <a:pPr algn="ctr" defTabSz="821531">
              <a:lnSpc>
                <a:spcPct val="100000"/>
              </a:lnSpc>
              <a:spcBef>
                <a:spcPts val="2200"/>
              </a:spcBef>
              <a:defRPr b="1" sz="6200">
                <a:solidFill>
                  <a:srgbClr val="000000"/>
                </a:solidFill>
                <a:latin typeface="Century Gothic"/>
                <a:ea typeface="Century Gothic"/>
                <a:cs typeface="Century Gothic"/>
                <a:sym typeface="Century Gothic"/>
              </a:defRPr>
            </a:pPr>
            <a:r>
              <a:rPr cap="all"/>
              <a:t>Walk in WISDOM – not in foolishness (5:15-21)</a:t>
            </a:r>
          </a:p>
        </p:txBody>
      </p:sp>
      <p:grpSp>
        <p:nvGrpSpPr>
          <p:cNvPr id="297" name="Group"/>
          <p:cNvGrpSpPr/>
          <p:nvPr/>
        </p:nvGrpSpPr>
        <p:grpSpPr>
          <a:xfrm>
            <a:off x="-332152" y="119381"/>
            <a:ext cx="25048304" cy="1906702"/>
            <a:chOff x="0" y="0"/>
            <a:chExt cx="25048302" cy="1906700"/>
          </a:xfrm>
        </p:grpSpPr>
        <p:sp>
          <p:nvSpPr>
            <p:cNvPr id="295"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96" name="pasted-movie.png" descr="pasted-movie.png"/>
            <p:cNvPicPr>
              <a:picLocks noChangeAspect="1"/>
            </p:cNvPicPr>
            <p:nvPr/>
          </p:nvPicPr>
          <p:blipFill>
            <a:blip r:embed="rId3">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94">
                                            <p:bg/>
                                          </p:spTgt>
                                        </p:tgtEl>
                                        <p:attrNameLst>
                                          <p:attrName>style.visibility</p:attrName>
                                        </p:attrNameLst>
                                      </p:cBhvr>
                                      <p:to>
                                        <p:strVal val="visible"/>
                                      </p:to>
                                    </p:set>
                                    <p:animEffect filter="wipe(left)" transition="in">
                                      <p:cBhvr>
                                        <p:cTn id="7" dur="1500"/>
                                        <p:tgtEl>
                                          <p:spTgt spid="294">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94">
                                            <p:txEl>
                                              <p:pRg st="0" end="0"/>
                                            </p:txEl>
                                          </p:spTgt>
                                        </p:tgtEl>
                                        <p:attrNameLst>
                                          <p:attrName>style.visibility</p:attrName>
                                        </p:attrNameLst>
                                      </p:cBhvr>
                                      <p:to>
                                        <p:strVal val="visible"/>
                                      </p:to>
                                    </p:set>
                                    <p:animEffect filter="wipe(left)" transition="in">
                                      <p:cBhvr>
                                        <p:cTn id="10" dur="1500"/>
                                        <p:tgtEl>
                                          <p:spTgt spid="29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94">
                                            <p:txEl>
                                              <p:pRg st="1" end="1"/>
                                            </p:txEl>
                                          </p:spTgt>
                                        </p:tgtEl>
                                        <p:attrNameLst>
                                          <p:attrName>style.visibility</p:attrName>
                                        </p:attrNameLst>
                                      </p:cBhvr>
                                      <p:to>
                                        <p:strVal val="visible"/>
                                      </p:to>
                                    </p:set>
                                    <p:animEffect filter="wipe(left)" transition="in">
                                      <p:cBhvr>
                                        <p:cTn id="15" dur="1500"/>
                                        <p:tgtEl>
                                          <p:spTgt spid="29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94">
                                            <p:txEl>
                                              <p:pRg st="2" end="2"/>
                                            </p:txEl>
                                          </p:spTgt>
                                        </p:tgtEl>
                                        <p:attrNameLst>
                                          <p:attrName>style.visibility</p:attrName>
                                        </p:attrNameLst>
                                      </p:cBhvr>
                                      <p:to>
                                        <p:strVal val="visible"/>
                                      </p:to>
                                    </p:set>
                                    <p:animEffect filter="wipe(left)" transition="in">
                                      <p:cBhvr>
                                        <p:cTn id="20" dur="1500"/>
                                        <p:tgtEl>
                                          <p:spTgt spid="29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bg>
      <p:bgPr>
        <a:solidFill>
          <a:schemeClr val="accent6">
            <a:hueOff val="-133706"/>
            <a:satOff val="8281"/>
            <a:lumOff val="-27269"/>
          </a:schemeClr>
        </a:solidFill>
      </p:bgPr>
    </p:bg>
    <p:spTree>
      <p:nvGrpSpPr>
        <p:cNvPr id="1" name=""/>
        <p:cNvGrpSpPr/>
        <p:nvPr/>
      </p:nvGrpSpPr>
      <p:grpSpPr>
        <a:xfrm>
          <a:off x="0" y="0"/>
          <a:ext cx="0" cy="0"/>
          <a:chOff x="0" y="0"/>
          <a:chExt cx="0" cy="0"/>
        </a:xfrm>
      </p:grpSpPr>
      <p:pic>
        <p:nvPicPr>
          <p:cNvPr id="172" name="Image" descr="Image"/>
          <p:cNvPicPr>
            <a:picLocks noChangeAspect="0"/>
          </p:cNvPicPr>
          <p:nvPr/>
        </p:nvPicPr>
        <p:blipFill>
          <a:blip r:embed="rId2">
            <a:extLst/>
          </a:blip>
          <a:stretch>
            <a:fillRect/>
          </a:stretch>
        </p:blipFill>
        <p:spPr>
          <a:xfrm>
            <a:off x="58811" y="2309914"/>
            <a:ext cx="24266376" cy="11355011"/>
          </a:xfrm>
          <a:prstGeom prst="rect">
            <a:avLst/>
          </a:prstGeom>
        </p:spPr>
      </p:pic>
      <p:pic>
        <p:nvPicPr>
          <p:cNvPr id="173" name="pasted-movie.png" descr="pasted-movie.png"/>
          <p:cNvPicPr>
            <a:picLocks noChangeAspect="0"/>
          </p:cNvPicPr>
          <p:nvPr/>
        </p:nvPicPr>
        <p:blipFill>
          <a:blip r:embed="rId3">
            <a:extLst/>
          </a:blip>
          <a:stretch>
            <a:fillRect/>
          </a:stretch>
        </p:blipFill>
        <p:spPr>
          <a:xfrm>
            <a:off x="987490" y="5048879"/>
            <a:ext cx="23063605" cy="8218855"/>
          </a:xfrm>
          <a:prstGeom prst="rect">
            <a:avLst/>
          </a:prstGeom>
          <a:ln w="12700">
            <a:miter lim="400000"/>
          </a:ln>
          <a:effectLst>
            <a:outerShdw sx="100000" sy="100000" kx="0" ky="0" algn="b" rotWithShape="0" blurRad="215900" dist="117850" dir="2689080">
              <a:srgbClr val="000000"/>
            </a:outerShdw>
          </a:effectLst>
        </p:spPr>
      </p:pic>
      <p:sp>
        <p:nvSpPr>
          <p:cNvPr id="174" name="TRANSITIONING FROM DOCTRINAL &gt; PRACTICAL"/>
          <p:cNvSpPr txBox="1"/>
          <p:nvPr/>
        </p:nvSpPr>
        <p:spPr>
          <a:xfrm>
            <a:off x="-122392" y="1973810"/>
            <a:ext cx="24628783" cy="9652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5800">
                <a:solidFill>
                  <a:srgbClr val="FFFFFF"/>
                </a:solidFill>
                <a:latin typeface="Gill Sans"/>
                <a:ea typeface="Gill Sans"/>
                <a:cs typeface="Gill Sans"/>
                <a:sym typeface="Gill Sans"/>
              </a:defRPr>
            </a:lvl1pPr>
          </a:lstStyle>
          <a:p>
            <a:pPr/>
            <a:r>
              <a:t>TRANSITIONING FROM DOCTRINAL &gt; PRACTICAL</a:t>
            </a:r>
          </a:p>
        </p:txBody>
      </p:sp>
      <p:grpSp>
        <p:nvGrpSpPr>
          <p:cNvPr id="177" name="Group"/>
          <p:cNvGrpSpPr/>
          <p:nvPr/>
        </p:nvGrpSpPr>
        <p:grpSpPr>
          <a:xfrm>
            <a:off x="-332152" y="119381"/>
            <a:ext cx="25048304" cy="1906702"/>
            <a:chOff x="0" y="0"/>
            <a:chExt cx="25048302" cy="1906700"/>
          </a:xfrm>
        </p:grpSpPr>
        <p:sp>
          <p:nvSpPr>
            <p:cNvPr id="175"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76" name="pasted-movie.png" descr="pasted-movie.png"/>
            <p:cNvPicPr>
              <a:picLocks noChangeAspect="1"/>
            </p:cNvPicPr>
            <p:nvPr/>
          </p:nvPicPr>
          <p:blipFill>
            <a:blip r:embed="rId4">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Front view of a red Ducati motorcycle against a black background" descr="Front view of a red Ducati motorcycle against a black background"/>
          <p:cNvPicPr>
            <a:picLocks noChangeAspect="1"/>
          </p:cNvPicPr>
          <p:nvPr>
            <p:ph type="pic" idx="21"/>
          </p:nvPr>
        </p:nvPicPr>
        <p:blipFill>
          <a:blip r:embed="rId2">
            <a:extLst/>
          </a:blip>
          <a:srcRect l="0" t="5000" r="0" b="5000"/>
          <a:stretch>
            <a:fillRect/>
          </a:stretch>
        </p:blipFill>
        <p:spPr>
          <a:prstGeom prst="rect">
            <a:avLst/>
          </a:prstGeom>
        </p:spPr>
      </p:pic>
      <p:sp>
        <p:nvSpPr>
          <p:cNvPr id="301" name="“Only let your conduct be worthy of the gospel of Christ, so that whether I come and see you or am absent, I may hear of your affairs, that you stand fast in one spirit, with one mind striving together for the faith of the gospel,”…"/>
          <p:cNvSpPr txBox="1"/>
          <p:nvPr/>
        </p:nvSpPr>
        <p:spPr>
          <a:xfrm>
            <a:off x="72045" y="180793"/>
            <a:ext cx="24239911" cy="270993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ctr" defTabSz="642937">
              <a:lnSpc>
                <a:spcPct val="100000"/>
              </a:lnSpc>
              <a:spcBef>
                <a:spcPts val="0"/>
              </a:spcBef>
              <a:defRPr sz="4400">
                <a:solidFill>
                  <a:srgbClr val="000000"/>
                </a:solidFill>
                <a:latin typeface="Times New Roman"/>
                <a:ea typeface="Times New Roman"/>
                <a:cs typeface="Times New Roman"/>
                <a:sym typeface="Times New Roman"/>
              </a:defRPr>
            </a:pPr>
            <a:r>
              <a:t>“Only let your conduct be worthy of the gospel of Christ, so that whether I come and see you or am absent, I may hear of your affairs, that you stand fast in one spirit, with one mind striving together for the faith of the gospel,”</a:t>
            </a:r>
          </a:p>
          <a:p>
            <a:pPr algn="ctr" defTabSz="642937">
              <a:lnSpc>
                <a:spcPct val="100000"/>
              </a:lnSpc>
              <a:spcBef>
                <a:spcPts val="0"/>
              </a:spcBef>
              <a:defRPr b="1" sz="4400">
                <a:solidFill>
                  <a:srgbClr val="000000"/>
                </a:solidFill>
                <a:latin typeface="Times New Roman"/>
                <a:ea typeface="Times New Roman"/>
                <a:cs typeface="Times New Roman"/>
                <a:sym typeface="Times New Roman"/>
              </a:defRPr>
            </a:pPr>
            <a:r>
              <a:t>Philippians 1:27 (NKJV)</a:t>
            </a:r>
          </a:p>
        </p:txBody>
      </p:sp>
      <p:sp>
        <p:nvSpPr>
          <p:cNvPr id="302" name="Charts by Don McClain…"/>
          <p:cNvSpPr txBox="1"/>
          <p:nvPr/>
        </p:nvSpPr>
        <p:spPr>
          <a:xfrm>
            <a:off x="4188574" y="8774939"/>
            <a:ext cx="17430735" cy="3717540"/>
          </a:xfrm>
          <a:prstGeom prst="rect">
            <a:avLst/>
          </a:prstGeom>
          <a:gradFill>
            <a:gsLst>
              <a:gs pos="0">
                <a:srgbClr val="212121">
                  <a:alpha val="43000"/>
                </a:srgbClr>
              </a:gs>
              <a:gs pos="100000">
                <a:srgbClr val="58596B">
                  <a:alpha val="39000"/>
                </a:srgbClr>
              </a:gs>
            </a:gsLst>
            <a:lin ang="5400000"/>
          </a:gradFill>
          <a:ln w="12700">
            <a:miter lim="400000"/>
          </a:ln>
          <a:effectLst>
            <a:outerShdw sx="100000" sy="100000" kx="0" ky="0" algn="b" rotWithShape="0" blurRad="203200" dist="101600" dir="2460000">
              <a:srgbClr val="000000"/>
            </a:outerShdw>
          </a:effectLst>
          <a:extLst>
            <a:ext uri="{C572A759-6A51-4108-AA02-DFA0A04FC94B}">
              <ma14:wrappingTextBoxFlag xmlns:ma14="http://schemas.microsoft.com/office/mac/drawingml/2011/main" val="1"/>
            </a:ext>
          </a:extLst>
        </p:spPr>
        <p:txBody>
          <a:bodyPr lIns="71437" tIns="71437" rIns="71437" bIns="71437" anchor="ctr">
            <a:spAutoFit/>
          </a:bodyPr>
          <a:lstStyle/>
          <a:p>
            <a:pPr algn="ctr" defTabSz="642937">
              <a:lnSpc>
                <a:spcPct val="100000"/>
              </a:lnSpc>
              <a:spcBef>
                <a:spcPts val="0"/>
              </a:spcBef>
              <a:defRPr sz="5800">
                <a:solidFill>
                  <a:srgbClr val="FFD9A8"/>
                </a:solidFill>
                <a:effectLst>
                  <a:outerShdw sx="100000" sy="100000" kx="0" ky="0" algn="b" rotWithShape="0" blurRad="152400" dist="76200" dir="2460000">
                    <a:srgbClr val="000000"/>
                  </a:outerShdw>
                </a:effectLst>
                <a:latin typeface="Charcoal CY"/>
                <a:ea typeface="Charcoal CY"/>
                <a:cs typeface="Charcoal CY"/>
                <a:sym typeface="Charcoal CY"/>
              </a:defRPr>
            </a:pPr>
            <a:r>
              <a:t>Charts by Don McClain</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Preached April 12, 2026 - Alexander church of Christ -</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 - Phone — 501-568-1062 — Email – </a:t>
            </a:r>
            <a:r>
              <a:rPr u="sng">
                <a:solidFill>
                  <a:srgbClr val="0000FF"/>
                </a:solidFill>
                <a:uFill>
                  <a:solidFill>
                    <a:srgbClr val="0000FF"/>
                  </a:solidFill>
                </a:uFill>
                <a:hlinkClick r:id="rId3" invalidUrl="" action="" tgtFrame="" tooltip="" history="1" highlightClick="0" endSnd="0"/>
              </a:rPr>
              <a:t>donmcclain@sbcglobal.net</a:t>
            </a:r>
            <a:r>
              <a:t>  </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Prepared using Keynote</a:t>
            </a:r>
            <a:r>
              <a:t> / </a:t>
            </a:r>
            <a:r>
              <a:t>More Keynote, PPT &amp; Audio Sermons:</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rPr u="sng">
                <a:hlinkClick r:id="rId4" invalidUrl="" action="" tgtFrame="" tooltip="" history="1" highlightClick="0" endSnd="0"/>
              </a:rPr>
              <a:t>www.alexanderchurchofchrist.com</a:t>
            </a:r>
            <a:r>
              <a:t> </a:t>
            </a:r>
          </a:p>
        </p:txBody>
      </p:sp>
      <p:grpSp>
        <p:nvGrpSpPr>
          <p:cNvPr id="305" name="Group"/>
          <p:cNvGrpSpPr/>
          <p:nvPr/>
        </p:nvGrpSpPr>
        <p:grpSpPr>
          <a:xfrm>
            <a:off x="-332152" y="6121368"/>
            <a:ext cx="25048304" cy="1906702"/>
            <a:chOff x="0" y="0"/>
            <a:chExt cx="25048302" cy="1906700"/>
          </a:xfrm>
        </p:grpSpPr>
        <p:sp>
          <p:nvSpPr>
            <p:cNvPr id="303"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04" name="pasted-movie.png" descr="pasted-movie.png"/>
            <p:cNvPicPr>
              <a:picLocks noChangeAspect="1"/>
            </p:cNvPicPr>
            <p:nvPr/>
          </p:nvPicPr>
          <p:blipFill>
            <a:blip r:embed="rId5">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06D9D"/>
            </a:gs>
            <a:gs pos="100000">
              <a:srgbClr val="020A0F"/>
            </a:gs>
          </a:gsLst>
          <a:lin ang="5400000" scaled="0"/>
        </a:gradFill>
      </p:bgPr>
    </p:bg>
    <p:spTree>
      <p:nvGrpSpPr>
        <p:cNvPr id="1" name=""/>
        <p:cNvGrpSpPr/>
        <p:nvPr/>
      </p:nvGrpSpPr>
      <p:grpSpPr>
        <a:xfrm>
          <a:off x="0" y="0"/>
          <a:ext cx="0" cy="0"/>
          <a:chOff x="0" y="0"/>
          <a:chExt cx="0" cy="0"/>
        </a:xfrm>
      </p:grpSpPr>
      <p:sp>
        <p:nvSpPr>
          <p:cNvPr id="307" name="Colossians 3:12–17 (NKJV)…"/>
          <p:cNvSpPr txBox="1"/>
          <p:nvPr/>
        </p:nvSpPr>
        <p:spPr>
          <a:xfrm>
            <a:off x="583476" y="365735"/>
            <a:ext cx="23217049" cy="1298453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7800">
                <a:solidFill>
                  <a:srgbClr val="FFFFFF"/>
                </a:solidFill>
                <a:effectLst>
                  <a:outerShdw sx="100000" sy="100000" kx="0" ky="0" algn="b" rotWithShape="0" blurRad="12700" dist="63500" dir="2325658">
                    <a:srgbClr val="000000"/>
                  </a:outerShdw>
                </a:effectLst>
                <a:latin typeface="Times New Roman"/>
                <a:ea typeface="Times New Roman"/>
                <a:cs typeface="Times New Roman"/>
                <a:sym typeface="Times New Roman"/>
              </a:defRPr>
            </a:pPr>
            <a:r>
              <a:t>Colossians 3:12–17 (NKJV) </a:t>
            </a:r>
          </a:p>
          <a:p>
            <a:pPr algn="ctr" defTabSz="642937">
              <a:lnSpc>
                <a:spcPct val="100000"/>
              </a:lnSpc>
              <a:spcBef>
                <a:spcPts val="0"/>
              </a:spcBef>
              <a:defRPr sz="6700">
                <a:solidFill>
                  <a:srgbClr val="FFFFFF"/>
                </a:solidFill>
                <a:effectLst>
                  <a:outerShdw sx="100000" sy="100000" kx="0" ky="0" algn="b" rotWithShape="0" blurRad="12700" dist="63500" dir="2325658">
                    <a:srgbClr val="000000"/>
                  </a:outerShdw>
                </a:effectLst>
                <a:latin typeface="Times New Roman"/>
                <a:ea typeface="Times New Roman"/>
                <a:cs typeface="Times New Roman"/>
                <a:sym typeface="Times New Roman"/>
              </a:defRPr>
            </a:pPr>
            <a:r>
              <a:rPr baseline="31999"/>
              <a:t>12</a:t>
            </a:r>
            <a:r>
              <a:t> Therefore, as </a:t>
            </a:r>
            <a:r>
              <a:rPr i="1"/>
              <a:t>the</a:t>
            </a:r>
            <a:r>
              <a:t> elect of God, holy and beloved, put on tender mercies, kindness, humility, meekness, longsuffering; </a:t>
            </a:r>
            <a:r>
              <a:rPr baseline="31999"/>
              <a:t>13</a:t>
            </a:r>
            <a:r>
              <a:t> bearing with one another, and forgiving one another, if anyone has a complaint against another; even as Christ forgave you, so you also </a:t>
            </a:r>
            <a:r>
              <a:rPr i="1"/>
              <a:t>must do</a:t>
            </a:r>
            <a:r>
              <a:t>. </a:t>
            </a:r>
            <a:r>
              <a:rPr baseline="31999"/>
              <a:t>14</a:t>
            </a:r>
            <a:r>
              <a:t> But above all these things put on love, which is the bond of perfection. </a:t>
            </a:r>
            <a:r>
              <a:rPr baseline="31999"/>
              <a:t>15</a:t>
            </a:r>
            <a:r>
              <a:t> And let the peace of God rule in your hearts, to which also you were called in one body; and be thankful. </a:t>
            </a:r>
            <a:r>
              <a:rPr baseline="31999"/>
              <a:t>16</a:t>
            </a:r>
            <a:r>
              <a:t> Let the word of Christ dwell in you richly in all wisdom, teaching and admonishing one another in psalms and hymns and spiritual songs, singing with grace in your hearts to the Lord. </a:t>
            </a:r>
            <a:r>
              <a:rPr baseline="31999"/>
              <a:t>17</a:t>
            </a:r>
            <a:r>
              <a:t> And whatever you do in word or deed, </a:t>
            </a:r>
            <a:r>
              <a:rPr i="1"/>
              <a:t>do</a:t>
            </a:r>
            <a:r>
              <a:t> all in the name of the Lord Jesus, giving thanks to God the Father through Him.</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180" name="Living a life worthy of our calling"/>
          <p:cNvSpPr txBox="1"/>
          <p:nvPr/>
        </p:nvSpPr>
        <p:spPr>
          <a:xfrm>
            <a:off x="-122392" y="1872210"/>
            <a:ext cx="24628783" cy="11684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cap="all" sz="7300">
                <a:solidFill>
                  <a:srgbClr val="FFFFFF"/>
                </a:solidFill>
                <a:latin typeface="Gill Sans"/>
                <a:ea typeface="Gill Sans"/>
                <a:cs typeface="Gill Sans"/>
                <a:sym typeface="Gill Sans"/>
              </a:defRPr>
            </a:lvl1pPr>
          </a:lstStyle>
          <a:p>
            <a:pPr/>
            <a:r>
              <a:t>Living a life worthy of our calling </a:t>
            </a:r>
          </a:p>
        </p:txBody>
      </p:sp>
      <p:sp>
        <p:nvSpPr>
          <p:cNvPr id="181" name="Text Box 8"/>
          <p:cNvSpPr txBox="1"/>
          <p:nvPr/>
        </p:nvSpPr>
        <p:spPr>
          <a:xfrm>
            <a:off x="240988" y="8495038"/>
            <a:ext cx="9463402" cy="4531954"/>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4:1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a:t>
            </a:r>
            <a:r>
              <a:t> I, therefore, the prisoner of the Lord, beseech you to walk worthy of the calling with which you were called,</a:t>
            </a:r>
          </a:p>
        </p:txBody>
      </p:sp>
      <p:sp>
        <p:nvSpPr>
          <p:cNvPr id="182" name="With godly attitudes (4:1-3).…"/>
          <p:cNvSpPr txBox="1"/>
          <p:nvPr/>
        </p:nvSpPr>
        <p:spPr>
          <a:xfrm>
            <a:off x="9990353" y="3288811"/>
            <a:ext cx="14011752" cy="1012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3"/>
              </a:buBlip>
              <a:defRPr b="1" sz="6700">
                <a:solidFill>
                  <a:srgbClr val="000000"/>
                </a:solidFill>
                <a:latin typeface="Century Gothic"/>
                <a:ea typeface="Century Gothic"/>
                <a:cs typeface="Century Gothic"/>
                <a:sym typeface="Century Gothic"/>
              </a:defRPr>
            </a:pPr>
            <a:r>
              <a:t>With godly attitudes (4:1-3).</a:t>
            </a:r>
          </a:p>
          <a:p>
            <a:pPr marL="938462" indent="-938462" defTabSz="821531">
              <a:lnSpc>
                <a:spcPct val="100000"/>
              </a:lnSpc>
              <a:spcBef>
                <a:spcPts val="1600"/>
              </a:spcBef>
              <a:buSzPct val="56000"/>
              <a:buBlip>
                <a:blip r:embed="rId3"/>
              </a:buBlip>
              <a:defRPr b="1" sz="6700">
                <a:solidFill>
                  <a:srgbClr val="000000"/>
                </a:solidFill>
                <a:latin typeface="Century Gothic"/>
                <a:ea typeface="Century Gothic"/>
                <a:cs typeface="Century Gothic"/>
                <a:sym typeface="Century Gothic"/>
              </a:defRPr>
            </a:pPr>
            <a:r>
              <a:t>United upon the truth (4:4-6).</a:t>
            </a:r>
          </a:p>
          <a:p>
            <a:pPr marL="938462" indent="-938462" defTabSz="821531">
              <a:lnSpc>
                <a:spcPct val="100000"/>
              </a:lnSpc>
              <a:spcBef>
                <a:spcPts val="1600"/>
              </a:spcBef>
              <a:buSzPct val="56000"/>
              <a:buBlip>
                <a:blip r:embed="rId3"/>
              </a:buBlip>
              <a:defRPr b="1" sz="6700">
                <a:solidFill>
                  <a:srgbClr val="000000"/>
                </a:solidFill>
                <a:latin typeface="Century Gothic"/>
                <a:ea typeface="Century Gothic"/>
                <a:cs typeface="Century Gothic"/>
                <a:sym typeface="Century Gothic"/>
              </a:defRPr>
            </a:pPr>
            <a:r>
              <a:t>Using Christ’s gifts to grow together (4:7-16).</a:t>
            </a:r>
          </a:p>
          <a:p>
            <a:pPr marL="938462" indent="-938462" defTabSz="821531">
              <a:lnSpc>
                <a:spcPct val="100000"/>
              </a:lnSpc>
              <a:spcBef>
                <a:spcPts val="1600"/>
              </a:spcBef>
              <a:buSzPct val="56000"/>
              <a:buBlip>
                <a:blip r:embed="rId3"/>
              </a:buBlip>
              <a:defRPr b="1" sz="6700">
                <a:solidFill>
                  <a:srgbClr val="000000"/>
                </a:solidFill>
                <a:latin typeface="Century Gothic"/>
                <a:ea typeface="Century Gothic"/>
                <a:cs typeface="Century Gothic"/>
                <a:sym typeface="Century Gothic"/>
              </a:defRPr>
            </a:pPr>
            <a:r>
              <a:t>Walking in true righteousness and holiness by putting of the old man with his evil deeds, and putting on the new man (4:17-32; cf. ; 1 Thes. 2:12).</a:t>
            </a:r>
          </a:p>
        </p:txBody>
      </p:sp>
      <p:grpSp>
        <p:nvGrpSpPr>
          <p:cNvPr id="185" name="Group"/>
          <p:cNvGrpSpPr/>
          <p:nvPr/>
        </p:nvGrpSpPr>
        <p:grpSpPr>
          <a:xfrm>
            <a:off x="-332152" y="119381"/>
            <a:ext cx="25048304" cy="1906702"/>
            <a:chOff x="0" y="0"/>
            <a:chExt cx="25048302" cy="1906700"/>
          </a:xfrm>
        </p:grpSpPr>
        <p:sp>
          <p:nvSpPr>
            <p:cNvPr id="183"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84" name="pasted-movie.png" descr="pasted-movie.png"/>
            <p:cNvPicPr>
              <a:picLocks noChangeAspect="1"/>
            </p:cNvPicPr>
            <p:nvPr/>
          </p:nvPicPr>
          <p:blipFill>
            <a:blip r:embed="rId4">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animEffect filter="wipe(left)" transition="in">
                                      <p:cBhvr>
                                        <p:cTn id="7" dur="1500"/>
                                        <p:tgtEl>
                                          <p:spTgt spid="18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82">
                                            <p:txEl>
                                              <p:pRg st="0" end="0"/>
                                            </p:txEl>
                                          </p:spTgt>
                                        </p:tgtEl>
                                        <p:attrNameLst>
                                          <p:attrName>style.visibility</p:attrName>
                                        </p:attrNameLst>
                                      </p:cBhvr>
                                      <p:to>
                                        <p:strVal val="visible"/>
                                      </p:to>
                                    </p:set>
                                    <p:animEffect filter="wipe(left)" transition="in">
                                      <p:cBhvr>
                                        <p:cTn id="10" dur="1500"/>
                                        <p:tgtEl>
                                          <p:spTgt spid="1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82">
                                            <p:txEl>
                                              <p:pRg st="1" end="1"/>
                                            </p:txEl>
                                          </p:spTgt>
                                        </p:tgtEl>
                                        <p:attrNameLst>
                                          <p:attrName>style.visibility</p:attrName>
                                        </p:attrNameLst>
                                      </p:cBhvr>
                                      <p:to>
                                        <p:strVal val="visible"/>
                                      </p:to>
                                    </p:set>
                                    <p:animEffect filter="wipe(left)" transition="in">
                                      <p:cBhvr>
                                        <p:cTn id="15" dur="1500"/>
                                        <p:tgtEl>
                                          <p:spTgt spid="18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82">
                                            <p:txEl>
                                              <p:pRg st="2" end="2"/>
                                            </p:txEl>
                                          </p:spTgt>
                                        </p:tgtEl>
                                        <p:attrNameLst>
                                          <p:attrName>style.visibility</p:attrName>
                                        </p:attrNameLst>
                                      </p:cBhvr>
                                      <p:to>
                                        <p:strVal val="visible"/>
                                      </p:to>
                                    </p:set>
                                    <p:animEffect filter="wipe(left)" transition="in">
                                      <p:cBhvr>
                                        <p:cTn id="20" dur="1500"/>
                                        <p:tgtEl>
                                          <p:spTgt spid="18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82">
                                            <p:txEl>
                                              <p:pRg st="3" end="3"/>
                                            </p:txEl>
                                          </p:spTgt>
                                        </p:tgtEl>
                                        <p:attrNameLst>
                                          <p:attrName>style.visibility</p:attrName>
                                        </p:attrNameLst>
                                      </p:cBhvr>
                                      <p:to>
                                        <p:strVal val="visible"/>
                                      </p:to>
                                    </p:set>
                                    <p:animEffect filter="wipe(left)" transition="in">
                                      <p:cBhvr>
                                        <p:cTn id="25" dur="1500"/>
                                        <p:tgtEl>
                                          <p:spTgt spid="18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Ephesians 5:1–21 (NKJV)…"/>
          <p:cNvSpPr txBox="1"/>
          <p:nvPr/>
        </p:nvSpPr>
        <p:spPr>
          <a:xfrm>
            <a:off x="389819" y="28232"/>
            <a:ext cx="23604362" cy="1279187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9400">
                <a:solidFill>
                  <a:srgbClr val="000000"/>
                </a:solidFill>
                <a:latin typeface="Times New Roman"/>
                <a:ea typeface="Times New Roman"/>
                <a:cs typeface="Times New Roman"/>
                <a:sym typeface="Times New Roman"/>
              </a:defRPr>
            </a:pPr>
            <a:r>
              <a:t>Ephesians 5:1–21 (NKJV) </a:t>
            </a:r>
          </a:p>
          <a:p>
            <a:pPr algn="ctr" defTabSz="642937">
              <a:lnSpc>
                <a:spcPct val="100000"/>
              </a:lnSpc>
              <a:spcBef>
                <a:spcPts val="0"/>
              </a:spcBef>
              <a:defRPr sz="7100">
                <a:solidFill>
                  <a:srgbClr val="000000"/>
                </a:solidFill>
                <a:latin typeface="Times New Roman"/>
                <a:ea typeface="Times New Roman"/>
                <a:cs typeface="Times New Roman"/>
                <a:sym typeface="Times New Roman"/>
              </a:defRPr>
            </a:pPr>
            <a:r>
              <a:rPr baseline="31999"/>
              <a:t>1</a:t>
            </a:r>
            <a:r>
              <a:t> Therefore be imitators of God as dear children. </a:t>
            </a:r>
            <a:r>
              <a:rPr baseline="31999"/>
              <a:t>2</a:t>
            </a:r>
            <a:r>
              <a:t> And walk in love, as Christ also has loved us and given Himself for us, an offering and a sacrifice to God for a sweet-smelling aroma. </a:t>
            </a:r>
            <a:r>
              <a:rPr baseline="31999"/>
              <a:t>3</a:t>
            </a:r>
            <a:r>
              <a:t> But fornication and all uncleanness or covetousness, let it not even be named among you, as is fitting for saints; </a:t>
            </a:r>
            <a:r>
              <a:rPr baseline="31999"/>
              <a:t>4</a:t>
            </a:r>
            <a:r>
              <a:t> neither filthiness, nor foolish talking, nor coarse jesting, which are not fitting, but rather giving of thanks. </a:t>
            </a:r>
            <a:r>
              <a:rPr baseline="31999"/>
              <a:t>5</a:t>
            </a:r>
            <a:r>
              <a:t> For this you know, that no fornicator, unclean person, nor covetous man, who is an idolater, has any inheritance in the kingdom of Christ and God. </a:t>
            </a:r>
            <a:r>
              <a:rPr baseline="31999"/>
              <a:t>6</a:t>
            </a:r>
            <a:r>
              <a:t> Let no one deceive you with empty words, for because of these things the wrath of God comes upon the sons of disobedience.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Ephesians 5:1–21 (NKJV)…"/>
          <p:cNvSpPr txBox="1"/>
          <p:nvPr/>
        </p:nvSpPr>
        <p:spPr>
          <a:xfrm>
            <a:off x="389819" y="28232"/>
            <a:ext cx="23604362" cy="1328177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9400">
                <a:solidFill>
                  <a:srgbClr val="000000"/>
                </a:solidFill>
                <a:latin typeface="Times New Roman"/>
                <a:ea typeface="Times New Roman"/>
                <a:cs typeface="Times New Roman"/>
                <a:sym typeface="Times New Roman"/>
              </a:defRPr>
            </a:pPr>
            <a:r>
              <a:t>Ephesians 5:1–21 (NKJV) </a:t>
            </a:r>
          </a:p>
          <a:p>
            <a:pPr algn="ctr" defTabSz="642937">
              <a:lnSpc>
                <a:spcPct val="100000"/>
              </a:lnSpc>
              <a:spcBef>
                <a:spcPts val="0"/>
              </a:spcBef>
              <a:defRPr sz="8100">
                <a:solidFill>
                  <a:srgbClr val="000000"/>
                </a:solidFill>
                <a:latin typeface="Times New Roman"/>
                <a:ea typeface="Times New Roman"/>
                <a:cs typeface="Times New Roman"/>
                <a:sym typeface="Times New Roman"/>
              </a:defRPr>
            </a:pPr>
            <a:r>
              <a:rPr baseline="31999"/>
              <a:t>7</a:t>
            </a:r>
            <a:r>
              <a:t> Therefore do not be partakers with them. </a:t>
            </a:r>
            <a:r>
              <a:rPr baseline="31999"/>
              <a:t>8</a:t>
            </a:r>
            <a:r>
              <a:t> For you were once darkness, but now </a:t>
            </a:r>
            <a:r>
              <a:rPr i="1"/>
              <a:t>you are</a:t>
            </a:r>
            <a:r>
              <a:t> light in the Lord. Walk as children of light </a:t>
            </a:r>
            <a:r>
              <a:rPr baseline="31999"/>
              <a:t>9</a:t>
            </a:r>
            <a:r>
              <a:t> (for the fruit of the Spirit </a:t>
            </a:r>
            <a:r>
              <a:rPr i="1"/>
              <a:t>is</a:t>
            </a:r>
            <a:r>
              <a:t> in all goodness, righteousness, and truth), </a:t>
            </a:r>
            <a:r>
              <a:rPr baseline="31999"/>
              <a:t>10</a:t>
            </a:r>
            <a:r>
              <a:t> finding out what is acceptable to the Lord. </a:t>
            </a:r>
            <a:r>
              <a:rPr baseline="31999"/>
              <a:t>11</a:t>
            </a:r>
            <a:r>
              <a:t> And have no fellowship with the unfruitful works of darkness, but rather expose </a:t>
            </a:r>
            <a:r>
              <a:rPr i="1"/>
              <a:t>them</a:t>
            </a:r>
            <a:r>
              <a:t>. </a:t>
            </a:r>
            <a:r>
              <a:rPr baseline="31999"/>
              <a:t>12</a:t>
            </a:r>
            <a:r>
              <a:t> For it is shameful even to speak of those things which are done by them in secret. </a:t>
            </a:r>
            <a:r>
              <a:rPr baseline="31999"/>
              <a:t>13</a:t>
            </a:r>
            <a:r>
              <a:t> But all things that are exposed are made manifest by the light, for whatever makes manifest is light.</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Ephesians 5:1–21 (NKJV)…"/>
          <p:cNvSpPr txBox="1"/>
          <p:nvPr/>
        </p:nvSpPr>
        <p:spPr>
          <a:xfrm>
            <a:off x="389819" y="28232"/>
            <a:ext cx="23604362" cy="1334905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9400">
                <a:solidFill>
                  <a:srgbClr val="000000"/>
                </a:solidFill>
                <a:latin typeface="Times New Roman"/>
                <a:ea typeface="Times New Roman"/>
                <a:cs typeface="Times New Roman"/>
                <a:sym typeface="Times New Roman"/>
              </a:defRPr>
            </a:pPr>
            <a:r>
              <a:t>Ephesians 5:1–21 (NKJV) </a:t>
            </a:r>
          </a:p>
          <a:p>
            <a:pPr algn="ctr" defTabSz="642937">
              <a:lnSpc>
                <a:spcPct val="100000"/>
              </a:lnSpc>
              <a:spcBef>
                <a:spcPts val="0"/>
              </a:spcBef>
              <a:defRPr sz="7400">
                <a:solidFill>
                  <a:srgbClr val="000000"/>
                </a:solidFill>
                <a:latin typeface="Times New Roman"/>
                <a:ea typeface="Times New Roman"/>
                <a:cs typeface="Times New Roman"/>
                <a:sym typeface="Times New Roman"/>
              </a:defRPr>
            </a:pPr>
            <a:r>
              <a:rPr baseline="31999"/>
              <a:t>14</a:t>
            </a:r>
            <a:r>
              <a:t> Therefore He says: “Awake, you who sleep, Arise from the dead, And Christ will give you light.” </a:t>
            </a:r>
            <a:r>
              <a:rPr baseline="31999"/>
              <a:t>15</a:t>
            </a:r>
            <a:r>
              <a:t> See then that you walk circumspectly, not as fools but as wise, </a:t>
            </a:r>
            <a:r>
              <a:rPr baseline="31999"/>
              <a:t>16</a:t>
            </a:r>
            <a:r>
              <a:t> redeeming the time, because the days are evil. </a:t>
            </a:r>
            <a:r>
              <a:rPr baseline="31999"/>
              <a:t>17</a:t>
            </a:r>
            <a:r>
              <a:t> Therefore do not be unwise, but understand what the will of the Lord </a:t>
            </a:r>
            <a:r>
              <a:rPr i="1"/>
              <a:t>is</a:t>
            </a:r>
            <a:r>
              <a:t>. </a:t>
            </a:r>
            <a:r>
              <a:rPr baseline="31999"/>
              <a:t>18</a:t>
            </a:r>
            <a:r>
              <a:t> And do not be drunk with wine, in which is dissipation; but be filled with the Spirit, </a:t>
            </a:r>
            <a:r>
              <a:rPr baseline="31999"/>
              <a:t>19</a:t>
            </a:r>
            <a:r>
              <a:t> speaking to one another in psalms and hymns and spiritual songs, singing and making melody in your heart to the Lord, </a:t>
            </a:r>
            <a:r>
              <a:rPr baseline="31999"/>
              <a:t>20</a:t>
            </a:r>
            <a:r>
              <a:t> giving thanks always for all things to God the Father in the name of our Lord Jesus Christ, </a:t>
            </a:r>
            <a:r>
              <a:rPr baseline="31999"/>
              <a:t>21</a:t>
            </a:r>
            <a:r>
              <a:t> submitting to one another in the fear of God.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LIVING IN A CORRUPT WORLD"/>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LIVING IN A CORRUPT WORLD</a:t>
            </a:r>
          </a:p>
        </p:txBody>
      </p:sp>
      <p:graphicFrame>
        <p:nvGraphicFramePr>
          <p:cNvPr id="194" name="Table 1"/>
          <p:cNvGraphicFramePr/>
          <p:nvPr/>
        </p:nvGraphicFramePr>
        <p:xfrm>
          <a:off x="408845" y="4140223"/>
          <a:ext cx="23604410" cy="8896563"/>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7855436"/>
                <a:gridCol w="7855436"/>
                <a:gridCol w="7855436"/>
              </a:tblGrid>
              <a:tr h="1527788">
                <a:tc>
                  <a:txBody>
                    <a:bodyPr/>
                    <a:lstStyle/>
                    <a:p>
                      <a:pPr>
                        <a:defRPr sz="1800">
                          <a:solidFill>
                            <a:srgbClr val="000000"/>
                          </a:solidFill>
                        </a:defRPr>
                      </a:pPr>
                      <a:r>
                        <a:rPr b="1" sz="6600">
                          <a:solidFill>
                            <a:srgbClr val="FFFFFF"/>
                          </a:solidFill>
                          <a:latin typeface="Helvetica"/>
                          <a:ea typeface="Helvetica"/>
                          <a:cs typeface="Helvetica"/>
                          <a:sym typeface="Helvetica"/>
                        </a:rPr>
                        <a:t>PASSAGE</a:t>
                      </a:r>
                    </a:p>
                  </a:txBody>
                  <a:tcPr marL="50800" marR="50800" marT="50800" marB="50800" anchor="ctr" anchorCtr="0" horzOverflow="overflow">
                    <a:lnL w="38100">
                      <a:solidFill>
                        <a:srgbClr val="000000"/>
                      </a:solidFill>
                      <a:miter lim="400000"/>
                    </a:lnL>
                    <a:lnT w="38100">
                      <a:solidFill>
                        <a:srgbClr val="000000"/>
                      </a:solidFill>
                      <a:miter lim="400000"/>
                    </a:lnT>
                    <a:solidFill>
                      <a:schemeClr val="accent6">
                        <a:satOff val="1848"/>
                        <a:lumOff val="-15262"/>
                      </a:schemeClr>
                    </a:solidFill>
                  </a:tcPr>
                </a:tc>
                <a:tc>
                  <a:txBody>
                    <a:bodyPr/>
                    <a:lstStyle/>
                    <a:p>
                      <a:pPr>
                        <a:defRPr sz="1800">
                          <a:solidFill>
                            <a:srgbClr val="000000"/>
                          </a:solidFill>
                        </a:defRPr>
                      </a:pPr>
                      <a:r>
                        <a:rPr b="1" sz="6600">
                          <a:latin typeface="Helvetica"/>
                          <a:ea typeface="Helvetica"/>
                          <a:cs typeface="Helvetica"/>
                          <a:sym typeface="Helvetica"/>
                        </a:rPr>
                        <a:t>WALK IN</a:t>
                      </a:r>
                    </a:p>
                  </a:txBody>
                  <a:tcPr marL="50800" marR="50800" marT="50800" marB="50800" anchor="ctr" anchorCtr="0" horzOverflow="overflow">
                    <a:lnT w="38100">
                      <a:solidFill>
                        <a:srgbClr val="000000"/>
                      </a:solidFill>
                      <a:miter lim="400000"/>
                    </a:lnT>
                    <a:solidFill>
                      <a:srgbClr val="76D6FF"/>
                    </a:solidFill>
                  </a:tcPr>
                </a:tc>
                <a:tc>
                  <a:txBody>
                    <a:bodyPr/>
                    <a:lstStyle/>
                    <a:p>
                      <a:pPr>
                        <a:defRPr sz="1800">
                          <a:solidFill>
                            <a:srgbClr val="000000"/>
                          </a:solidFill>
                        </a:defRPr>
                      </a:pPr>
                      <a:r>
                        <a:rPr b="1" sz="6600">
                          <a:solidFill>
                            <a:srgbClr val="FFFFFF"/>
                          </a:solidFill>
                          <a:latin typeface="Helvetica"/>
                          <a:ea typeface="Helvetica"/>
                          <a:cs typeface="Helvetica"/>
                          <a:sym typeface="Helvetica"/>
                        </a:rPr>
                        <a:t>DO NOT WALK IN</a:t>
                      </a:r>
                    </a:p>
                  </a:txBody>
                  <a:tcPr marL="50800" marR="50800" marT="50800" marB="50800" anchor="ctr" anchorCtr="0" horzOverflow="overflow">
                    <a:lnR w="38100">
                      <a:solidFill>
                        <a:srgbClr val="000000"/>
                      </a:solidFill>
                      <a:miter lim="400000"/>
                    </a:lnR>
                    <a:lnT w="38100">
                      <a:solidFill>
                        <a:srgbClr val="000000"/>
                      </a:solidFill>
                      <a:miter lim="400000"/>
                    </a:lnT>
                    <a:solidFill>
                      <a:schemeClr val="accent5">
                        <a:hueOff val="-92222"/>
                        <a:lumOff val="-9871"/>
                      </a:schemeClr>
                    </a:solidFill>
                  </a:tcPr>
                </a:tc>
              </a:tr>
              <a:tr h="2379200">
                <a:tc>
                  <a:txBody>
                    <a:bodyPr/>
                    <a:lstStyle/>
                    <a:p>
                      <a:pPr>
                        <a:defRPr sz="1800">
                          <a:solidFill>
                            <a:srgbClr val="000000"/>
                          </a:solidFill>
                        </a:defRPr>
                      </a:pPr>
                      <a:r>
                        <a:rPr sz="6900">
                          <a:solidFill>
                            <a:srgbClr val="FFFFFF"/>
                          </a:solidFill>
                          <a:latin typeface="Helvetica"/>
                          <a:ea typeface="Helvetica"/>
                          <a:cs typeface="Helvetica"/>
                          <a:sym typeface="Helvetica"/>
                        </a:rPr>
                        <a:t>Ephesians 5:1-7</a:t>
                      </a:r>
                    </a:p>
                  </a:txBody>
                  <a:tcPr marL="50800" marR="50800" marT="50800" marB="50800" anchor="ctr" anchorCtr="0" horzOverflow="overflow">
                    <a:lnL w="38100">
                      <a:solidFill>
                        <a:srgbClr val="000000"/>
                      </a:solidFill>
                      <a:miter lim="400000"/>
                    </a:lnL>
                    <a:solidFill>
                      <a:schemeClr val="accent6">
                        <a:satOff val="1848"/>
                        <a:lumOff val="-15262"/>
                      </a:schemeClr>
                    </a:solidFill>
                  </a:tcPr>
                </a:tc>
                <a:tc>
                  <a:txBody>
                    <a:bodyPr/>
                    <a:lstStyle/>
                    <a:p>
                      <a:pPr>
                        <a:defRPr b="1" sz="11800">
                          <a:latin typeface="Helvetica"/>
                          <a:ea typeface="Helvetica"/>
                          <a:cs typeface="Helvetica"/>
                          <a:sym typeface="Helvetica"/>
                        </a:defRPr>
                      </a:pPr>
                      <a:r>
                        <a:rPr>
                          <a:ln w="12700" cap="flat">
                            <a:solidFill>
                              <a:srgbClr val="000000"/>
                            </a:solidFill>
                            <a:prstDash val="solid"/>
                            <a:miter lim="400000"/>
                          </a:ln>
                          <a:solidFill>
                            <a:srgbClr val="0096FF"/>
                          </a:solidFill>
                          <a:effectLst>
                            <a:outerShdw sx="100000" sy="100000" kx="0" ky="0" algn="b" rotWithShape="0" blurRad="12700" dist="63500" dir="1595532">
                              <a:srgbClr val="000000"/>
                            </a:outerShdw>
                          </a:effectLst>
                        </a:rPr>
                        <a:t>LOVE</a:t>
                      </a:r>
                    </a:p>
                  </a:txBody>
                  <a:tcPr marL="50800" marR="50800" marT="50800" marB="50800" anchor="ctr" anchorCtr="0" horzOverflow="overflow">
                    <a:solidFill>
                      <a:srgbClr val="C9EBFB">
                        <a:alpha val="57221"/>
                      </a:srgbClr>
                    </a:solidFill>
                  </a:tcPr>
                </a:tc>
                <a:tc>
                  <a:txBody>
                    <a:bodyPr/>
                    <a:lstStyle/>
                    <a:p>
                      <a:pPr>
                        <a:defRPr sz="1800">
                          <a:solidFill>
                            <a:srgbClr val="000000"/>
                          </a:solidFill>
                        </a:defRPr>
                      </a:pPr>
                      <a:r>
                        <a:rPr b="1" sz="6900">
                          <a:solidFill>
                            <a:srgbClr val="FFFFFF"/>
                          </a:solidFill>
                          <a:latin typeface="Helvetica"/>
                          <a:ea typeface="Helvetica"/>
                          <a:cs typeface="Helvetica"/>
                          <a:sym typeface="Helvetica"/>
                        </a:rPr>
                        <a:t>unloving sins</a:t>
                      </a:r>
                    </a:p>
                  </a:txBody>
                  <a:tcPr marL="50800" marR="50800" marT="50800" marB="50800" anchor="ctr" anchorCtr="0" horzOverflow="overflow">
                    <a:lnR w="38100">
                      <a:solidFill>
                        <a:srgbClr val="000000"/>
                      </a:solidFill>
                      <a:miter lim="400000"/>
                    </a:lnR>
                    <a:solidFill>
                      <a:schemeClr val="accent5">
                        <a:hueOff val="-379513"/>
                        <a:satOff val="-6951"/>
                        <a:lumOff val="-17345"/>
                      </a:schemeClr>
                    </a:solidFill>
                  </a:tcPr>
                </a:tc>
              </a:tr>
              <a:tr h="2364685">
                <a:tc>
                  <a:txBody>
                    <a:bodyPr/>
                    <a:lstStyle/>
                    <a:p>
                      <a:pPr>
                        <a:defRPr sz="1800">
                          <a:solidFill>
                            <a:srgbClr val="000000"/>
                          </a:solidFill>
                        </a:defRPr>
                      </a:pPr>
                      <a:r>
                        <a:rPr sz="6900">
                          <a:solidFill>
                            <a:srgbClr val="FFFFFF"/>
                          </a:solidFill>
                          <a:latin typeface="Helvetica"/>
                          <a:ea typeface="Helvetica"/>
                          <a:cs typeface="Helvetica"/>
                          <a:sym typeface="Helvetica"/>
                        </a:rPr>
                        <a:t>Ephesians 5:8-14</a:t>
                      </a:r>
                    </a:p>
                  </a:txBody>
                  <a:tcPr marL="50800" marR="50800" marT="50800" marB="50800" anchor="ctr" anchorCtr="0" horzOverflow="overflow">
                    <a:lnL w="38100">
                      <a:solidFill>
                        <a:srgbClr val="000000"/>
                      </a:solidFill>
                      <a:miter lim="400000"/>
                    </a:lnL>
                    <a:solidFill>
                      <a:schemeClr val="accent6">
                        <a:satOff val="1848"/>
                        <a:lumOff val="-15262"/>
                      </a:schemeClr>
                    </a:solidFill>
                  </a:tcPr>
                </a:tc>
                <a:tc>
                  <a:txBody>
                    <a:bodyPr/>
                    <a:lstStyle/>
                    <a:p>
                      <a:pPr>
                        <a:defRPr b="1" sz="11800">
                          <a:latin typeface="Helvetica"/>
                          <a:ea typeface="Helvetica"/>
                          <a:cs typeface="Helvetica"/>
                          <a:sym typeface="Helvetica"/>
                        </a:defRPr>
                      </a:pPr>
                      <a:r>
                        <a:rPr>
                          <a:ln w="12700" cap="flat">
                            <a:solidFill>
                              <a:srgbClr val="000000"/>
                            </a:solidFill>
                            <a:prstDash val="solid"/>
                            <a:miter lim="400000"/>
                          </a:ln>
                          <a:solidFill>
                            <a:srgbClr val="FFFB00"/>
                          </a:solidFill>
                          <a:effectLst>
                            <a:outerShdw sx="100000" sy="100000" kx="0" ky="0" algn="b" rotWithShape="0" blurRad="12700" dist="63500" dir="1744534">
                              <a:srgbClr val="000000"/>
                            </a:outerShdw>
                          </a:effectLst>
                        </a:rPr>
                        <a:t>LIGHT</a:t>
                      </a:r>
                    </a:p>
                  </a:txBody>
                  <a:tcPr marL="50800" marR="50800" marT="50800" marB="50800" anchor="ctr" anchorCtr="0" horzOverflow="overflow">
                    <a:solidFill>
                      <a:srgbClr val="C9EBFB">
                        <a:alpha val="57221"/>
                      </a:srgbClr>
                    </a:solidFill>
                  </a:tcPr>
                </a:tc>
                <a:tc>
                  <a:txBody>
                    <a:bodyPr/>
                    <a:lstStyle/>
                    <a:p>
                      <a:pPr>
                        <a:defRPr sz="1800">
                          <a:solidFill>
                            <a:srgbClr val="000000"/>
                          </a:solidFill>
                        </a:defRPr>
                      </a:pPr>
                      <a:r>
                        <a:rPr b="1" sz="6900">
                          <a:solidFill>
                            <a:srgbClr val="FFFFFF"/>
                          </a:solidFill>
                          <a:latin typeface="Helvetica"/>
                          <a:ea typeface="Helvetica"/>
                          <a:cs typeface="Helvetica"/>
                          <a:sym typeface="Helvetica"/>
                        </a:rPr>
                        <a:t>darkness (ignorance)</a:t>
                      </a:r>
                    </a:p>
                  </a:txBody>
                  <a:tcPr marL="50800" marR="50800" marT="50800" marB="50800" anchor="ctr" anchorCtr="0" horzOverflow="overflow">
                    <a:lnR w="38100">
                      <a:solidFill>
                        <a:srgbClr val="000000"/>
                      </a:solidFill>
                      <a:miter lim="400000"/>
                    </a:lnR>
                    <a:solidFill>
                      <a:schemeClr val="accent5">
                        <a:hueOff val="-379513"/>
                        <a:satOff val="-6951"/>
                        <a:lumOff val="-17345"/>
                      </a:schemeClr>
                    </a:solidFill>
                  </a:tcPr>
                </a:tc>
              </a:tr>
              <a:tr h="2586787">
                <a:tc>
                  <a:txBody>
                    <a:bodyPr/>
                    <a:lstStyle/>
                    <a:p>
                      <a:pPr>
                        <a:defRPr sz="1800">
                          <a:solidFill>
                            <a:srgbClr val="000000"/>
                          </a:solidFill>
                        </a:defRPr>
                      </a:pPr>
                      <a:r>
                        <a:rPr sz="6900">
                          <a:solidFill>
                            <a:srgbClr val="FFFFFF"/>
                          </a:solidFill>
                          <a:latin typeface="Helvetica"/>
                          <a:ea typeface="Helvetica"/>
                          <a:cs typeface="Helvetica"/>
                          <a:sym typeface="Helvetica"/>
                        </a:rPr>
                        <a:t>Ephesians 5:15-21</a:t>
                      </a:r>
                    </a:p>
                  </a:txBody>
                  <a:tcPr marL="50800" marR="50800" marT="50800" marB="50800" anchor="ctr" anchorCtr="0" horzOverflow="overflow">
                    <a:lnL w="38100">
                      <a:solidFill>
                        <a:srgbClr val="000000"/>
                      </a:solidFill>
                      <a:miter lim="400000"/>
                    </a:lnL>
                    <a:lnB w="38100">
                      <a:solidFill>
                        <a:srgbClr val="000000"/>
                      </a:solidFill>
                      <a:miter lim="400000"/>
                    </a:lnB>
                    <a:solidFill>
                      <a:schemeClr val="accent6">
                        <a:satOff val="1848"/>
                        <a:lumOff val="-15262"/>
                      </a:schemeClr>
                    </a:solidFill>
                  </a:tcPr>
                </a:tc>
                <a:tc>
                  <a:txBody>
                    <a:bodyPr/>
                    <a:lstStyle/>
                    <a:p>
                      <a:pPr>
                        <a:defRPr b="1" sz="11800">
                          <a:latin typeface="Helvetica"/>
                          <a:ea typeface="Helvetica"/>
                          <a:cs typeface="Helvetica"/>
                          <a:sym typeface="Helvetica"/>
                        </a:defRPr>
                      </a:pPr>
                      <a:r>
                        <a:rPr>
                          <a:ln w="12700" cap="flat">
                            <a:solidFill>
                              <a:srgbClr val="000000"/>
                            </a:solidFill>
                            <a:prstDash val="solid"/>
                            <a:miter lim="400000"/>
                          </a:ln>
                          <a:solidFill>
                            <a:srgbClr val="00F900"/>
                          </a:solidFill>
                          <a:effectLst>
                            <a:outerShdw sx="100000" sy="100000" kx="0" ky="0" algn="b" rotWithShape="0" blurRad="12700" dist="63500" dir="3112645">
                              <a:srgbClr val="000000"/>
                            </a:outerShdw>
                          </a:effectLst>
                        </a:rPr>
                        <a:t>WISDOM</a:t>
                      </a:r>
                    </a:p>
                  </a:txBody>
                  <a:tcPr marL="50800" marR="50800" marT="50800" marB="50800" anchor="ctr" anchorCtr="0" horzOverflow="overflow">
                    <a:lnB w="38100">
                      <a:solidFill>
                        <a:srgbClr val="000000"/>
                      </a:solidFill>
                      <a:miter lim="400000"/>
                    </a:lnB>
                    <a:solidFill>
                      <a:srgbClr val="C9EBFB">
                        <a:alpha val="57221"/>
                      </a:srgbClr>
                    </a:solidFill>
                  </a:tcPr>
                </a:tc>
                <a:tc>
                  <a:txBody>
                    <a:bodyPr/>
                    <a:lstStyle/>
                    <a:p>
                      <a:pPr>
                        <a:defRPr sz="1800">
                          <a:solidFill>
                            <a:srgbClr val="000000"/>
                          </a:solidFill>
                        </a:defRPr>
                      </a:pPr>
                      <a:r>
                        <a:rPr b="1" sz="6900">
                          <a:solidFill>
                            <a:srgbClr val="FFFFFF"/>
                          </a:solidFill>
                          <a:latin typeface="Helvetica"/>
                          <a:ea typeface="Helvetica"/>
                          <a:cs typeface="Helvetica"/>
                          <a:sym typeface="Helvetica"/>
                        </a:rPr>
                        <a:t>foolishness</a:t>
                      </a:r>
                    </a:p>
                  </a:txBody>
                  <a:tcPr marL="50800" marR="50800" marT="50800" marB="50800" anchor="ctr" anchorCtr="0" horzOverflow="overflow">
                    <a:lnR w="38100">
                      <a:solidFill>
                        <a:srgbClr val="000000"/>
                      </a:solidFill>
                      <a:miter lim="400000"/>
                    </a:lnR>
                    <a:lnB w="38100">
                      <a:solidFill>
                        <a:srgbClr val="000000"/>
                      </a:solidFill>
                      <a:miter lim="400000"/>
                    </a:lnB>
                    <a:solidFill>
                      <a:schemeClr val="accent5">
                        <a:hueOff val="-379513"/>
                        <a:satOff val="-6951"/>
                        <a:lumOff val="-17345"/>
                      </a:schemeClr>
                    </a:solidFill>
                  </a:tcPr>
                </a:tc>
              </a:tr>
            </a:tbl>
          </a:graphicData>
        </a:graphic>
      </p:graphicFrame>
      <p:grpSp>
        <p:nvGrpSpPr>
          <p:cNvPr id="197" name="Group"/>
          <p:cNvGrpSpPr/>
          <p:nvPr/>
        </p:nvGrpSpPr>
        <p:grpSpPr>
          <a:xfrm>
            <a:off x="-332152" y="119381"/>
            <a:ext cx="25048304" cy="1906702"/>
            <a:chOff x="0" y="0"/>
            <a:chExt cx="25048302" cy="1906700"/>
          </a:xfrm>
        </p:grpSpPr>
        <p:sp>
          <p:nvSpPr>
            <p:cNvPr id="195"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96" name="pasted-movie.png" descr="pasted-movie.png"/>
            <p:cNvPicPr>
              <a:picLocks noChangeAspect="1"/>
            </p:cNvPicPr>
            <p:nvPr/>
          </p:nvPicPr>
          <p:blipFill>
            <a:blip r:embed="rId2">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200" name="Text Box 8"/>
          <p:cNvSpPr txBox="1"/>
          <p:nvPr/>
        </p:nvSpPr>
        <p:spPr>
          <a:xfrm>
            <a:off x="240988" y="6263351"/>
            <a:ext cx="9463402" cy="7160854"/>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5:1–2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a:t>
            </a:r>
            <a:r>
              <a:t> Therefore be imitators of God as dear children. </a:t>
            </a:r>
            <a:r>
              <a:rPr baseline="31999"/>
              <a:t>2</a:t>
            </a:r>
            <a:r>
              <a:t> And walk in love, as Christ also has loved us and given Himself for us, an offering and a sacrifice to God for a sweet-smelling aroma.</a:t>
            </a:r>
          </a:p>
        </p:txBody>
      </p:sp>
      <p:sp>
        <p:nvSpPr>
          <p:cNvPr id="201" name="WALK IN LOVE, NOT UNLOVING SIN (5:1-7)"/>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LOVE, NOT UNLOVING SIN (5:1-7)</a:t>
            </a:r>
          </a:p>
        </p:txBody>
      </p:sp>
      <p:sp>
        <p:nvSpPr>
          <p:cNvPr id="202" name="IMITATING OUR FATHER as dear children (1; 1 John 4:7,8)…"/>
          <p:cNvSpPr txBox="1"/>
          <p:nvPr/>
        </p:nvSpPr>
        <p:spPr>
          <a:xfrm>
            <a:off x="9990353" y="3288811"/>
            <a:ext cx="14011752" cy="9985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3" indent="-938463" defTabSz="821531">
              <a:lnSpc>
                <a:spcPct val="100000"/>
              </a:lnSpc>
              <a:spcBef>
                <a:spcPts val="1600"/>
              </a:spcBef>
              <a:buSzPct val="56000"/>
              <a:buBlip>
                <a:blip r:embed="rId3"/>
              </a:buBlip>
              <a:defRPr sz="6500">
                <a:solidFill>
                  <a:srgbClr val="000000"/>
                </a:solidFill>
                <a:latin typeface="Century Gothic"/>
                <a:ea typeface="Century Gothic"/>
                <a:cs typeface="Century Gothic"/>
                <a:sym typeface="Century Gothic"/>
              </a:defRPr>
            </a:pPr>
            <a:r>
              <a:rPr b="1"/>
              <a:t>IMITATING OUR FATHER </a:t>
            </a:r>
            <a:r>
              <a:t>as dear children (1; 1 John 4:7,8)</a:t>
            </a:r>
          </a:p>
          <a:p>
            <a:pPr marL="938463" indent="-938463" defTabSz="821531">
              <a:lnSpc>
                <a:spcPct val="100000"/>
              </a:lnSpc>
              <a:spcBef>
                <a:spcPts val="1600"/>
              </a:spcBef>
              <a:buSzPct val="56000"/>
              <a:buBlip>
                <a:blip r:embed="rId3"/>
              </a:buBlip>
              <a:defRPr sz="6500">
                <a:solidFill>
                  <a:srgbClr val="000000"/>
                </a:solidFill>
                <a:latin typeface="Century Gothic"/>
                <a:ea typeface="Century Gothic"/>
                <a:cs typeface="Century Gothic"/>
                <a:sym typeface="Century Gothic"/>
              </a:defRPr>
            </a:pPr>
            <a:r>
              <a:rPr b="1"/>
              <a:t>IMITATING JESUS:</a:t>
            </a:r>
            <a:r>
              <a:t> </a:t>
            </a:r>
          </a:p>
          <a:p>
            <a:pPr marL="1217863" indent="-938463" defTabSz="821531">
              <a:lnSpc>
                <a:spcPct val="100000"/>
              </a:lnSpc>
              <a:spcBef>
                <a:spcPts val="1600"/>
              </a:spcBef>
              <a:buSzPct val="56000"/>
              <a:buBlip>
                <a:blip r:embed="rId4"/>
              </a:buBlip>
              <a:defRPr sz="6500">
                <a:solidFill>
                  <a:srgbClr val="000000"/>
                </a:solidFill>
                <a:latin typeface="Century Gothic"/>
                <a:ea typeface="Century Gothic"/>
                <a:cs typeface="Century Gothic"/>
                <a:sym typeface="Century Gothic"/>
              </a:defRPr>
            </a:pPr>
            <a:r>
              <a:t>Who also has loved us and given Himself for us (5:2,25)  </a:t>
            </a:r>
          </a:p>
          <a:p>
            <a:pPr marL="1217863" indent="-938463" defTabSz="821531">
              <a:lnSpc>
                <a:spcPct val="100000"/>
              </a:lnSpc>
              <a:spcBef>
                <a:spcPts val="1600"/>
              </a:spcBef>
              <a:buSzPct val="56000"/>
              <a:buBlip>
                <a:blip r:embed="rId4"/>
              </a:buBlip>
              <a:defRPr sz="6500">
                <a:solidFill>
                  <a:srgbClr val="000000"/>
                </a:solidFill>
                <a:latin typeface="Century Gothic"/>
                <a:ea typeface="Century Gothic"/>
                <a:cs typeface="Century Gothic"/>
                <a:sym typeface="Century Gothic"/>
              </a:defRPr>
            </a:pPr>
            <a:r>
              <a:t>Offered Himself to His Father by obeying Him (Heb. 5:7-9)</a:t>
            </a:r>
          </a:p>
          <a:p>
            <a:pPr marL="1217863" indent="-938463" defTabSz="821531">
              <a:lnSpc>
                <a:spcPct val="100000"/>
              </a:lnSpc>
              <a:spcBef>
                <a:spcPts val="1600"/>
              </a:spcBef>
              <a:buSzPct val="56000"/>
              <a:buBlip>
                <a:blip r:embed="rId4"/>
              </a:buBlip>
              <a:defRPr sz="6500">
                <a:solidFill>
                  <a:srgbClr val="000000"/>
                </a:solidFill>
                <a:latin typeface="Century Gothic"/>
                <a:ea typeface="Century Gothic"/>
                <a:cs typeface="Century Gothic"/>
                <a:sym typeface="Century Gothic"/>
              </a:defRPr>
            </a:pPr>
            <a:r>
              <a:t>Includes our OBEDIENCE          (1 John 5:2-4; John 14:15, 21-24)</a:t>
            </a:r>
          </a:p>
        </p:txBody>
      </p:sp>
      <p:grpSp>
        <p:nvGrpSpPr>
          <p:cNvPr id="205" name="Group"/>
          <p:cNvGrpSpPr/>
          <p:nvPr/>
        </p:nvGrpSpPr>
        <p:grpSpPr>
          <a:xfrm>
            <a:off x="-332152" y="119381"/>
            <a:ext cx="25048304" cy="1906702"/>
            <a:chOff x="0" y="0"/>
            <a:chExt cx="25048302" cy="1906700"/>
          </a:xfrm>
        </p:grpSpPr>
        <p:sp>
          <p:nvSpPr>
            <p:cNvPr id="203"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04" name="pasted-movie.png" descr="pasted-movie.png"/>
            <p:cNvPicPr>
              <a:picLocks noChangeAspect="1"/>
            </p:cNvPicPr>
            <p:nvPr/>
          </p:nvPicPr>
          <p:blipFill>
            <a:blip r:embed="rId5">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2">
                                            <p:txEl>
                                              <p:pRg st="1" end="1"/>
                                            </p:txEl>
                                          </p:spTgt>
                                        </p:tgtEl>
                                        <p:attrNameLst>
                                          <p:attrName>style.visibility</p:attrName>
                                        </p:attrNameLst>
                                      </p:cBhvr>
                                      <p:to>
                                        <p:strVal val="visible"/>
                                      </p:to>
                                    </p:set>
                                    <p:animEffect filter="wipe(left)" transition="in">
                                      <p:cBhvr>
                                        <p:cTn id="7" dur="1500"/>
                                        <p:tgtEl>
                                          <p:spTgt spid="2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02">
                                            <p:txEl>
                                              <p:pRg st="2" end="2"/>
                                            </p:txEl>
                                          </p:spTgt>
                                        </p:tgtEl>
                                        <p:attrNameLst>
                                          <p:attrName>style.visibility</p:attrName>
                                        </p:attrNameLst>
                                      </p:cBhvr>
                                      <p:to>
                                        <p:strVal val="visible"/>
                                      </p:to>
                                    </p:set>
                                    <p:animEffect filter="wipe(left)" transition="in">
                                      <p:cBhvr>
                                        <p:cTn id="12" dur="1500"/>
                                        <p:tgtEl>
                                          <p:spTgt spid="2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02">
                                            <p:txEl>
                                              <p:pRg st="3" end="3"/>
                                            </p:txEl>
                                          </p:spTgt>
                                        </p:tgtEl>
                                        <p:attrNameLst>
                                          <p:attrName>style.visibility</p:attrName>
                                        </p:attrNameLst>
                                      </p:cBhvr>
                                      <p:to>
                                        <p:strVal val="visible"/>
                                      </p:to>
                                    </p:set>
                                    <p:animEffect filter="wipe(left)" transition="in">
                                      <p:cBhvr>
                                        <p:cTn id="17" dur="1500"/>
                                        <p:tgtEl>
                                          <p:spTgt spid="2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202">
                                            <p:txEl>
                                              <p:pRg st="4" end="4"/>
                                            </p:txEl>
                                          </p:spTgt>
                                        </p:tgtEl>
                                        <p:attrNameLst>
                                          <p:attrName>style.visibility</p:attrName>
                                        </p:attrNameLst>
                                      </p:cBhvr>
                                      <p:to>
                                        <p:strVal val="visible"/>
                                      </p:to>
                                    </p:set>
                                    <p:animEffect filter="wipe(left)" transition="in">
                                      <p:cBhvr>
                                        <p:cTn id="22" dur="1500"/>
                                        <p:tgtEl>
                                          <p:spTgt spid="20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Image" descr="Image"/>
          <p:cNvPicPr>
            <a:picLocks noChangeAspect="0"/>
          </p:cNvPicPr>
          <p:nvPr/>
        </p:nvPicPr>
        <p:blipFill>
          <a:blip r:embed="rId2">
            <a:extLst/>
          </a:blip>
          <a:stretch>
            <a:fillRect/>
          </a:stretch>
        </p:blipFill>
        <p:spPr>
          <a:xfrm>
            <a:off x="176477" y="3121739"/>
            <a:ext cx="9592424" cy="10451156"/>
          </a:xfrm>
          <a:prstGeom prst="rect">
            <a:avLst/>
          </a:prstGeom>
        </p:spPr>
      </p:pic>
      <p:sp>
        <p:nvSpPr>
          <p:cNvPr id="208" name="Text Box 8"/>
          <p:cNvSpPr txBox="1"/>
          <p:nvPr/>
        </p:nvSpPr>
        <p:spPr>
          <a:xfrm>
            <a:off x="240988" y="6263351"/>
            <a:ext cx="9463402" cy="7160854"/>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5:1–2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a:t>
            </a:r>
            <a:r>
              <a:t> Therefore be imitators of God as dear children. </a:t>
            </a:r>
            <a:r>
              <a:rPr baseline="31999"/>
              <a:t>2</a:t>
            </a:r>
            <a:r>
              <a:t> And walk in love, as Christ also has loved us and given Himself for us, an offering and a sacrifice to God for a sweet-smelling aroma.</a:t>
            </a:r>
          </a:p>
        </p:txBody>
      </p:sp>
      <p:sp>
        <p:nvSpPr>
          <p:cNvPr id="209" name="WALK IN LOVE, NOT UNLOVING SIN (5:1-7)"/>
          <p:cNvSpPr txBox="1"/>
          <p:nvPr/>
        </p:nvSpPr>
        <p:spPr>
          <a:xfrm>
            <a:off x="-122392" y="1916660"/>
            <a:ext cx="24628783" cy="10795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6600">
                <a:solidFill>
                  <a:srgbClr val="FFFFFF"/>
                </a:solidFill>
                <a:latin typeface="Gill Sans"/>
                <a:ea typeface="Gill Sans"/>
                <a:cs typeface="Gill Sans"/>
                <a:sym typeface="Gill Sans"/>
              </a:defRPr>
            </a:lvl1pPr>
          </a:lstStyle>
          <a:p>
            <a:pPr/>
            <a:r>
              <a:t>WALK IN LOVE, NOT UNLOVING SIN (5:1-7)</a:t>
            </a:r>
          </a:p>
        </p:txBody>
      </p:sp>
      <p:sp>
        <p:nvSpPr>
          <p:cNvPr id="210" name="Means loving one another the way Jesus loved us (John 13:34,35; 15:17; 1 John 3:14-16; Phili 2:1-10)…"/>
          <p:cNvSpPr txBox="1"/>
          <p:nvPr/>
        </p:nvSpPr>
        <p:spPr>
          <a:xfrm>
            <a:off x="9990353" y="3288811"/>
            <a:ext cx="14205872" cy="4054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3" indent="-938463" defTabSz="821531">
              <a:lnSpc>
                <a:spcPct val="100000"/>
              </a:lnSpc>
              <a:spcBef>
                <a:spcPts val="1600"/>
              </a:spcBef>
              <a:buSzPct val="56000"/>
              <a:buBlip>
                <a:blip r:embed="rId3"/>
              </a:buBlip>
              <a:defRPr sz="6000">
                <a:solidFill>
                  <a:srgbClr val="000000"/>
                </a:solidFill>
                <a:latin typeface="Century Gothic"/>
                <a:ea typeface="Century Gothic"/>
                <a:cs typeface="Century Gothic"/>
                <a:sym typeface="Century Gothic"/>
              </a:defRPr>
            </a:pPr>
            <a:r>
              <a:rPr b="1"/>
              <a:t>Means loving one another the way Jesus loved us</a:t>
            </a:r>
            <a:r>
              <a:t> (John 13:34,35; 15:17; 1 John 3:14-16; Phili 2:1-10) </a:t>
            </a:r>
            <a:endParaRPr b="1"/>
          </a:p>
          <a:p>
            <a:pPr marL="938463" indent="-938463" defTabSz="821531">
              <a:lnSpc>
                <a:spcPct val="100000"/>
              </a:lnSpc>
              <a:spcBef>
                <a:spcPts val="1600"/>
              </a:spcBef>
              <a:buSzPct val="56000"/>
              <a:buBlip>
                <a:blip r:embed="rId3"/>
              </a:buBlip>
              <a:defRPr sz="6000">
                <a:solidFill>
                  <a:srgbClr val="000000"/>
                </a:solidFill>
                <a:latin typeface="Century Gothic"/>
                <a:ea typeface="Century Gothic"/>
                <a:cs typeface="Century Gothic"/>
                <a:sym typeface="Century Gothic"/>
              </a:defRPr>
            </a:pPr>
            <a:r>
              <a:rPr b="1"/>
              <a:t>Character of love (</a:t>
            </a:r>
            <a:r>
              <a:t>1 Cor. 13:4–8)</a:t>
            </a:r>
          </a:p>
        </p:txBody>
      </p:sp>
      <p:graphicFrame>
        <p:nvGraphicFramePr>
          <p:cNvPr id="211" name="Table 1"/>
          <p:cNvGraphicFramePr/>
          <p:nvPr/>
        </p:nvGraphicFramePr>
        <p:xfrm>
          <a:off x="9901202" y="7635937"/>
          <a:ext cx="14218572" cy="580180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702302"/>
                <a:gridCol w="7503569"/>
              </a:tblGrid>
              <a:tr h="1218758">
                <a:tc>
                  <a:txBody>
                    <a:bodyPr/>
                    <a:lstStyle/>
                    <a:p>
                      <a:pPr>
                        <a:defRPr sz="1800">
                          <a:solidFill>
                            <a:srgbClr val="000000"/>
                          </a:solidFill>
                        </a:defRPr>
                      </a:pPr>
                      <a:r>
                        <a:rPr sz="6000">
                          <a:latin typeface="Helvetica"/>
                          <a:ea typeface="Helvetica"/>
                          <a:cs typeface="Helvetica"/>
                          <a:sym typeface="Helvetica"/>
                        </a:rPr>
                        <a:t>LOVE IS / DOES</a:t>
                      </a:r>
                    </a:p>
                  </a:txBody>
                  <a:tcPr marL="50800" marR="50800" marT="50800" marB="50800" anchor="ctr" anchorCtr="0"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solidFill>
                      <a:srgbClr val="00FDFF"/>
                    </a:solidFill>
                  </a:tcPr>
                </a:tc>
                <a:tc>
                  <a:txBody>
                    <a:bodyPr/>
                    <a:lstStyle/>
                    <a:p>
                      <a:pPr>
                        <a:defRPr sz="1800">
                          <a:solidFill>
                            <a:srgbClr val="000000"/>
                          </a:solidFill>
                        </a:defRPr>
                      </a:pPr>
                      <a:r>
                        <a:rPr sz="6000">
                          <a:solidFill>
                            <a:srgbClr val="FFFFFF"/>
                          </a:solidFill>
                          <a:latin typeface="Helvetica"/>
                          <a:ea typeface="Helvetica"/>
                          <a:cs typeface="Helvetica"/>
                          <a:sym typeface="Helvetica"/>
                        </a:rPr>
                        <a:t>IS NOT / DOES NOT</a:t>
                      </a:r>
                    </a:p>
                  </a:txBody>
                  <a:tcPr marL="50800" marR="50800" marT="50800" marB="50800" anchor="ctr" anchorCtr="0"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solidFill>
                      <a:srgbClr val="5A5F5E"/>
                    </a:solidFill>
                  </a:tcPr>
                </a:tc>
              </a:tr>
              <a:tr h="4570342">
                <a:tc>
                  <a:txBody>
                    <a:bodyPr/>
                    <a:lstStyle/>
                    <a:p>
                      <a:pPr defTabSz="457200">
                        <a:defRPr sz="4500">
                          <a:solidFill>
                            <a:srgbClr val="000000"/>
                          </a:solidFill>
                          <a:latin typeface="Helvetica"/>
                          <a:ea typeface="Helvetica"/>
                          <a:cs typeface="Helvetica"/>
                          <a:sym typeface="Helvetica"/>
                        </a:defRPr>
                      </a:pPr>
                      <a:r>
                        <a:t>suffers long </a:t>
                      </a:r>
                      <a:r>
                        <a:rPr i="1"/>
                        <a:t>and</a:t>
                      </a:r>
                      <a:r>
                        <a:t> is kind, … </a:t>
                      </a:r>
                      <a:r>
                        <a:rPr baseline="31999"/>
                        <a:t>6 </a:t>
                      </a:r>
                      <a:r>
                        <a:t>…</a:t>
                      </a:r>
                      <a:r>
                        <a:rPr baseline="31999"/>
                        <a:t> </a:t>
                      </a:r>
                      <a:r>
                        <a:t>rejoices in the truth; </a:t>
                      </a:r>
                      <a:r>
                        <a:rPr baseline="31999"/>
                        <a:t>7 </a:t>
                      </a:r>
                      <a:r>
                        <a:t>bears all things, believes all things, hopes all things, endures all things.</a:t>
                      </a:r>
                    </a:p>
                  </a:txBody>
                  <a:tcPr marL="50800" marR="50800" marT="50800" marB="50800" anchor="ctr" anchorCtr="0"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solidFill>
                      <a:srgbClr val="FFFFFF"/>
                    </a:solidFill>
                  </a:tcPr>
                </a:tc>
                <a:tc>
                  <a:txBody>
                    <a:bodyPr/>
                    <a:lstStyle/>
                    <a:p>
                      <a:pPr defTabSz="457200">
                        <a:defRPr sz="4500">
                          <a:solidFill>
                            <a:srgbClr val="FFFFFF"/>
                          </a:solidFill>
                          <a:effectLst>
                            <a:outerShdw sx="100000" sy="100000" kx="0" ky="0" algn="b" rotWithShape="0" blurRad="50800" dist="63500" dir="1471198">
                              <a:srgbClr val="000000"/>
                            </a:outerShdw>
                          </a:effectLst>
                          <a:latin typeface="Helvetica"/>
                          <a:ea typeface="Helvetica"/>
                          <a:cs typeface="Helvetica"/>
                          <a:sym typeface="Helvetica"/>
                        </a:defRPr>
                      </a:pPr>
                      <a:r>
                        <a:t>does not envy; love does not parade itself, is not puffed up; </a:t>
                      </a:r>
                      <a:r>
                        <a:rPr baseline="31999"/>
                        <a:t>5 </a:t>
                      </a:r>
                      <a:r>
                        <a:t>does not behave rudely, does not seek its own, is not provoked, thinks no evil; </a:t>
                      </a:r>
                      <a:r>
                        <a:rPr baseline="31999"/>
                        <a:t>6 </a:t>
                      </a:r>
                      <a:r>
                        <a:t>does not rejoice in iniquity,</a:t>
                      </a:r>
                    </a:p>
                  </a:txBody>
                  <a:tcPr marL="50800" marR="50800" marT="50800" marB="50800" anchor="ctr" anchorCtr="0"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solidFill>
                      <a:srgbClr val="808785"/>
                    </a:solidFill>
                  </a:tcPr>
                </a:tc>
              </a:tr>
            </a:tbl>
          </a:graphicData>
        </a:graphic>
      </p:graphicFrame>
      <p:grpSp>
        <p:nvGrpSpPr>
          <p:cNvPr id="214" name="Group"/>
          <p:cNvGrpSpPr/>
          <p:nvPr/>
        </p:nvGrpSpPr>
        <p:grpSpPr>
          <a:xfrm>
            <a:off x="-332152" y="119381"/>
            <a:ext cx="25048304" cy="1906702"/>
            <a:chOff x="0" y="0"/>
            <a:chExt cx="25048302" cy="1906700"/>
          </a:xfrm>
        </p:grpSpPr>
        <p:sp>
          <p:nvSpPr>
            <p:cNvPr id="212" name="Rectangle"/>
            <p:cNvSpPr/>
            <p:nvPr/>
          </p:nvSpPr>
          <p:spPr>
            <a:xfrm>
              <a:off x="282098" y="19182"/>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13" name="pasted-movie.png" descr="pasted-movie.png"/>
            <p:cNvPicPr>
              <a:picLocks noChangeAspect="1"/>
            </p:cNvPicPr>
            <p:nvPr/>
          </p:nvPicPr>
          <p:blipFill>
            <a:blip r:embed="rId4">
              <a:extLst/>
            </a:blip>
            <a:stretch>
              <a:fillRect/>
            </a:stretch>
          </p:blipFill>
          <p:spPr>
            <a:xfrm>
              <a:off x="0" y="0"/>
              <a:ext cx="25048303" cy="1906701"/>
            </a:xfrm>
            <a:prstGeom prst="rect">
              <a:avLst/>
            </a:prstGeom>
            <a:ln w="12700" cap="flat">
              <a:noFill/>
              <a:miter lim="400000"/>
            </a:ln>
            <a:effectLst>
              <a:outerShdw sx="100000" sy="100000" kx="0" ky="0" algn="b" rotWithShape="0" blurRad="215900" dist="117850" dir="268908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0">
                                            <p:txEl>
                                              <p:pRg st="1" end="1"/>
                                            </p:txEl>
                                          </p:spTgt>
                                        </p:tgtEl>
                                        <p:attrNameLst>
                                          <p:attrName>style.visibility</p:attrName>
                                        </p:attrNameLst>
                                      </p:cBhvr>
                                      <p:to>
                                        <p:strVal val="visible"/>
                                      </p:to>
                                    </p:set>
                                    <p:animEffect filter="wipe(left)" transition="in">
                                      <p:cBhvr>
                                        <p:cTn id="7" dur="1500"/>
                                        <p:tgtEl>
                                          <p:spTgt spid="2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11"/>
                                        </p:tgtEl>
                                        <p:attrNameLst>
                                          <p:attrName>style.visibility</p:attrName>
                                        </p:attrNameLst>
                                      </p:cBhvr>
                                      <p:to>
                                        <p:strVal val="visible"/>
                                      </p:to>
                                    </p:set>
                                    <p:anim calcmode="lin" valueType="num">
                                      <p:cBhvr>
                                        <p:cTn id="12" dur="2500" fill="hold"/>
                                        <p:tgtEl>
                                          <p:spTgt spid="211"/>
                                        </p:tgtEl>
                                        <p:attrNameLst>
                                          <p:attrName>ppt_w</p:attrName>
                                        </p:attrNameLst>
                                      </p:cBhvr>
                                      <p:tavLst>
                                        <p:tav tm="0">
                                          <p:val>
                                            <p:fltVal val="0"/>
                                          </p:val>
                                        </p:tav>
                                        <p:tav tm="100000">
                                          <p:val>
                                            <p:strVal val="#ppt_w"/>
                                          </p:val>
                                        </p:tav>
                                      </p:tavLst>
                                    </p:anim>
                                    <p:anim calcmode="lin" valueType="num">
                                      <p:cBhvr>
                                        <p:cTn id="13" dur="2500" fill="hold"/>
                                        <p:tgtEl>
                                          <p:spTgt spid="2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0" grpId="1"/>
      <p:bldP build="whole" bldLvl="1" animBg="1" rev="0" advAuto="0" spid="211" grpId="2"/>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