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6" name="Shape 156"/>
          <p:cNvSpPr/>
          <p:nvPr>
            <p:ph type="sldImg"/>
          </p:nvPr>
        </p:nvSpPr>
        <p:spPr>
          <a:xfrm>
            <a:off x="1143000" y="685800"/>
            <a:ext cx="4572000" cy="3429000"/>
          </a:xfrm>
          <a:prstGeom prst="rect">
            <a:avLst/>
          </a:prstGeom>
        </p:spPr>
        <p:txBody>
          <a:bodyPr/>
          <a:lstStyle/>
          <a:p>
            <a:pPr/>
          </a:p>
        </p:txBody>
      </p:sp>
      <p:sp>
        <p:nvSpPr>
          <p:cNvPr id="157" name="Shape 1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gradFill flip="none" rotWithShape="1">
          <a:gsLst>
            <a:gs pos="0">
              <a:srgbClr val="3B3B3B"/>
            </a:gs>
            <a:gs pos="31000">
              <a:srgbClr val="000000"/>
            </a:gs>
            <a:gs pos="100000">
              <a:srgbClr val="000000"/>
            </a:gs>
          </a:gsLst>
          <a:lin ang="5400000" scaled="0"/>
        </a:gradFill>
      </p:bgPr>
    </p:bg>
    <p:spTree>
      <p:nvGrpSpPr>
        <p:cNvPr id="1" name=""/>
        <p:cNvGrpSpPr/>
        <p:nvPr/>
      </p:nvGrpSpPr>
      <p:grpSpPr>
        <a:xfrm>
          <a:off x="0" y="0"/>
          <a:ext cx="0" cy="0"/>
          <a:chOff x="0" y="0"/>
          <a:chExt cx="0" cy="0"/>
        </a:xfrm>
      </p:grpSpPr>
      <p:pic>
        <p:nvPicPr>
          <p:cNvPr id="135" name="Picture 6" descr="Picture 6"/>
          <p:cNvPicPr>
            <a:picLocks noChangeAspect="1"/>
          </p:cNvPicPr>
          <p:nvPr/>
        </p:nvPicPr>
        <p:blipFill>
          <a:blip r:embed="rId2">
            <a:extLst/>
          </a:blip>
          <a:stretch>
            <a:fillRect/>
          </a:stretch>
        </p:blipFill>
        <p:spPr>
          <a:xfrm>
            <a:off x="3047999" y="-1"/>
            <a:ext cx="18288001" cy="13716001"/>
          </a:xfrm>
          <a:prstGeom prst="rect">
            <a:avLst/>
          </a:prstGeom>
          <a:ln w="12700">
            <a:miter lim="400000"/>
          </a:ln>
        </p:spPr>
      </p:pic>
      <p:sp>
        <p:nvSpPr>
          <p:cNvPr id="136" name="Slide Number"/>
          <p:cNvSpPr txBox="1"/>
          <p:nvPr>
            <p:ph type="sldNum" sz="quarter" idx="2"/>
          </p:nvPr>
        </p:nvSpPr>
        <p:spPr>
          <a:xfrm>
            <a:off x="19712711" y="12853034"/>
            <a:ext cx="404089" cy="449581"/>
          </a:xfrm>
          <a:prstGeom prst="rect">
            <a:avLst/>
          </a:prstGeom>
        </p:spPr>
        <p:txBody>
          <a:bodyPr lIns="91439" tIns="91439" rIns="91439" bIns="91439" anchor="ctr"/>
          <a:lstStyle>
            <a:lvl1pPr algn="r" defTabSz="1828800">
              <a:defRPr sz="1800">
                <a:solidFill>
                  <a:srgbClr val="FFFFFF"/>
                </a:solidFill>
                <a:latin typeface="Arial Narrow"/>
                <a:ea typeface="Arial Narrow"/>
                <a:cs typeface="Arial Narrow"/>
                <a:sym typeface="Arial Narrow"/>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0" name="Slide Number"/>
          <p:cNvSpPr txBox="1"/>
          <p:nvPr>
            <p:ph type="sldNum" sz="quarter" idx="2"/>
          </p:nvPr>
        </p:nvSpPr>
        <p:spPr>
          <a:xfrm>
            <a:off x="22496303"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hyperlink" Target="http://" TargetMode="External"/><Relationship Id="rId4" Type="http://schemas.openxmlformats.org/officeDocument/2006/relationships/hyperlink" Target="http://www.alexanderchurchofchrist.com" TargetMode="External"/><Relationship Id="rId5"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Front view of a red Ducati motorcycle against a black background" descr="Front view of a red Ducati motorcycle against a black background"/>
          <p:cNvPicPr>
            <a:picLocks noChangeAspect="1"/>
          </p:cNvPicPr>
          <p:nvPr>
            <p:ph type="pic" idx="21"/>
          </p:nvPr>
        </p:nvPicPr>
        <p:blipFill>
          <a:blip r:embed="rId2">
            <a:extLst/>
          </a:blip>
          <a:srcRect l="1217" t="19927" r="1613" b="30439"/>
          <a:stretch>
            <a:fillRect/>
          </a:stretch>
        </p:blipFill>
        <p:spPr>
          <a:xfrm>
            <a:off x="-25360" y="12805"/>
            <a:ext cx="24434720" cy="13690389"/>
          </a:xfrm>
          <a:prstGeom prst="rect">
            <a:avLst/>
          </a:prstGeom>
        </p:spPr>
      </p:pic>
      <p:sp>
        <p:nvSpPr>
          <p:cNvPr id="160" name="(Ephesians 1:1-14)"/>
          <p:cNvSpPr txBox="1"/>
          <p:nvPr/>
        </p:nvSpPr>
        <p:spPr>
          <a:xfrm>
            <a:off x="15307690" y="12027490"/>
            <a:ext cx="8429651" cy="1439442"/>
          </a:xfrm>
          <a:prstGeom prst="rect">
            <a:avLst/>
          </a:prstGeom>
          <a:ln w="12700">
            <a:miter lim="400000"/>
          </a:ln>
          <a:effectLst>
            <a:outerShdw sx="100000" sy="100000" kx="0" ky="0" algn="b" rotWithShape="0" blurRad="88900" dist="88900" dir="2689080">
              <a:srgbClr val="000000"/>
            </a:outerShdw>
          </a:effectLst>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9200">
                <a:solidFill>
                  <a:srgbClr val="FFFFFF"/>
                </a:solidFill>
                <a:effectLst>
                  <a:outerShdw sx="100000" sy="100000" kx="0" ky="0" algn="b" rotWithShape="0" blurRad="50800" dist="63500" dir="3748168">
                    <a:srgbClr val="000000"/>
                  </a:outerShdw>
                </a:effectLst>
                <a:latin typeface="Times New Roman"/>
                <a:ea typeface="Times New Roman"/>
                <a:cs typeface="Times New Roman"/>
                <a:sym typeface="Times New Roman"/>
              </a:defRPr>
            </a:lvl1pPr>
          </a:lstStyle>
          <a:p>
            <a:pPr/>
            <a:r>
              <a:t>(Ephesians 6:5-9)</a:t>
            </a:r>
          </a:p>
        </p:txBody>
      </p:sp>
      <p:sp>
        <p:nvSpPr>
          <p:cNvPr id="161" name="Rectangle"/>
          <p:cNvSpPr/>
          <p:nvPr/>
        </p:nvSpPr>
        <p:spPr>
          <a:xfrm>
            <a:off x="-50053" y="5923832"/>
            <a:ext cx="24484106" cy="2433745"/>
          </a:xfrm>
          <a:prstGeom prst="rect">
            <a:avLst/>
          </a:prstGeom>
          <a:solidFill>
            <a:srgbClr val="616665">
              <a:alpha val="47025"/>
            </a:srgbClr>
          </a:solidFill>
          <a:ln w="63500">
            <a:solidFill>
              <a:srgbClr val="000000"/>
            </a:solidFill>
            <a:miter lim="400000"/>
          </a:ln>
          <a:effectLst>
            <a:outerShdw sx="100000" sy="100000" kx="0" ky="0" algn="b" rotWithShape="0" blurRad="546100" dist="215503" dir="2689080">
              <a:srgbClr val="000000">
                <a:alpha val="53152"/>
              </a:srgbClr>
            </a:outerShdw>
          </a:effectLst>
        </p:spPr>
        <p:txBody>
          <a:bodyPr lIns="50800" tIns="50800" rIns="50800" bIns="50800" anchor="ctr"/>
          <a:lstStyle/>
          <a:p>
            <a:pPr algn="ctr">
              <a:lnSpc>
                <a:spcPct val="100000"/>
              </a:lnSpc>
              <a:spcBef>
                <a:spcPts val="0"/>
              </a:spcBef>
              <a:defRPr sz="5000">
                <a:solidFill>
                  <a:srgbClr val="FFFFFF"/>
                </a:solidFill>
              </a:defRPr>
            </a:pPr>
          </a:p>
        </p:txBody>
      </p:sp>
      <p:pic>
        <p:nvPicPr>
          <p:cNvPr id="162" name="pasted-movie.png" descr="pasted-movie.png"/>
          <p:cNvPicPr>
            <a:picLocks noChangeAspect="1"/>
          </p:cNvPicPr>
          <p:nvPr/>
        </p:nvPicPr>
        <p:blipFill>
          <a:blip r:embed="rId3">
            <a:extLst/>
          </a:blip>
          <a:stretch>
            <a:fillRect/>
          </a:stretch>
        </p:blipFill>
        <p:spPr>
          <a:xfrm>
            <a:off x="491709" y="6156816"/>
            <a:ext cx="23400582" cy="1967777"/>
          </a:xfrm>
          <a:prstGeom prst="rect">
            <a:avLst/>
          </a:prstGeom>
          <a:ln w="12700">
            <a:miter lim="400000"/>
          </a:ln>
          <a:effectLst>
            <a:outerShdw sx="100000" sy="100000" kx="0" ky="0" algn="b" rotWithShape="0" blurRad="355600" dist="165100" dir="5400000">
              <a:srgbClr val="000000"/>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7" name="Group"/>
          <p:cNvGrpSpPr/>
          <p:nvPr/>
        </p:nvGrpSpPr>
        <p:grpSpPr>
          <a:xfrm>
            <a:off x="-50053" y="-95878"/>
            <a:ext cx="24484106" cy="1967777"/>
            <a:chOff x="0" y="0"/>
            <a:chExt cx="24484105" cy="1967776"/>
          </a:xfrm>
        </p:grpSpPr>
        <p:sp>
          <p:nvSpPr>
            <p:cNvPr id="225"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26"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28"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29" name="Bondservants Should Know:…"/>
          <p:cNvSpPr txBox="1"/>
          <p:nvPr/>
        </p:nvSpPr>
        <p:spPr>
          <a:xfrm>
            <a:off x="7489048" y="4385077"/>
            <a:ext cx="16593211" cy="9109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800">
                <a:solidFill>
                  <a:srgbClr val="000000"/>
                </a:solidFill>
                <a:latin typeface="Helvetica"/>
                <a:ea typeface="Helvetica"/>
                <a:cs typeface="Helvetica"/>
                <a:sym typeface="Helvetica"/>
              </a:defRPr>
            </a:pPr>
            <a:r>
              <a:t>Bondservants Should Know:</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The Lord will judge and reward</a:t>
            </a:r>
            <a:r>
              <a:t> those who do good (Jn 5:28,29; Rom 2:5-11).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The Lord will </a:t>
            </a:r>
            <a:r>
              <a:rPr b="1"/>
              <a:t>accurately</a:t>
            </a:r>
            <a:r>
              <a:t> and </a:t>
            </a:r>
            <a:r>
              <a:rPr b="1"/>
              <a:t>impartially</a:t>
            </a:r>
            <a:r>
              <a:t> </a:t>
            </a:r>
            <a:r>
              <a:rPr b="1"/>
              <a:t>judge everyones</a:t>
            </a:r>
            <a:r>
              <a:t> performance and motivation (cf. Col. 3:25; 1 Peter 1:17).</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Christian slaves were to be the best slaves — honest, diligent, respectful, and trustworthy.</a:t>
            </a:r>
          </a:p>
        </p:txBody>
      </p:sp>
      <p:pic>
        <p:nvPicPr>
          <p:cNvPr id="230" name="pasted-movie.png" descr="pasted-movie.png"/>
          <p:cNvPicPr>
            <a:picLocks noChangeAspect="0"/>
          </p:cNvPicPr>
          <p:nvPr/>
        </p:nvPicPr>
        <p:blipFill>
          <a:blip r:embed="rId6">
            <a:extLst/>
          </a:blip>
          <a:stretch>
            <a:fillRect/>
          </a:stretch>
        </p:blipFill>
        <p:spPr>
          <a:xfrm>
            <a:off x="2605321" y="1721003"/>
            <a:ext cx="19173358" cy="2285177"/>
          </a:xfrm>
          <a:prstGeom prst="rect">
            <a:avLst/>
          </a:prstGeom>
          <a:ln w="12700">
            <a:miter lim="400000"/>
          </a:ln>
        </p:spPr>
      </p:pic>
      <p:sp>
        <p:nvSpPr>
          <p:cNvPr id="231" name="Ephesians 6:8 (NKJV)…"/>
          <p:cNvSpPr txBox="1"/>
          <p:nvPr/>
        </p:nvSpPr>
        <p:spPr>
          <a:xfrm>
            <a:off x="324700" y="4996264"/>
            <a:ext cx="6490789" cy="77597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6:8 (NKJV) </a:t>
            </a:r>
          </a:p>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8</a:t>
            </a:r>
            <a:r>
              <a:t> knowing that whatever good anyone does, he will receive the same from the Lord, whether </a:t>
            </a:r>
            <a:r>
              <a:rPr i="1"/>
              <a:t>he is</a:t>
            </a:r>
            <a:r>
              <a:t> a slave or free.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9">
                                            <p:txEl>
                                              <p:pRg st="1" end="1"/>
                                            </p:txEl>
                                          </p:spTgt>
                                        </p:tgtEl>
                                        <p:attrNameLst>
                                          <p:attrName>style.visibility</p:attrName>
                                        </p:attrNameLst>
                                      </p:cBhvr>
                                      <p:to>
                                        <p:strVal val="visible"/>
                                      </p:to>
                                    </p:set>
                                    <p:animEffect filter="wipe(left)" transition="in">
                                      <p:cBhvr>
                                        <p:cTn id="7" dur="1500"/>
                                        <p:tgtEl>
                                          <p:spTgt spid="2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9">
                                            <p:txEl>
                                              <p:pRg st="2" end="2"/>
                                            </p:txEl>
                                          </p:spTgt>
                                        </p:tgtEl>
                                        <p:attrNameLst>
                                          <p:attrName>style.visibility</p:attrName>
                                        </p:attrNameLst>
                                      </p:cBhvr>
                                      <p:to>
                                        <p:strVal val="visible"/>
                                      </p:to>
                                    </p:set>
                                    <p:animEffect filter="wipe(left)" transition="in">
                                      <p:cBhvr>
                                        <p:cTn id="12" dur="1500"/>
                                        <p:tgtEl>
                                          <p:spTgt spid="2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29">
                                            <p:txEl>
                                              <p:pRg st="3" end="3"/>
                                            </p:txEl>
                                          </p:spTgt>
                                        </p:tgtEl>
                                        <p:attrNameLst>
                                          <p:attrName>style.visibility</p:attrName>
                                        </p:attrNameLst>
                                      </p:cBhvr>
                                      <p:to>
                                        <p:strVal val="visible"/>
                                      </p:to>
                                    </p:set>
                                    <p:animEffect filter="wipe(left)" transition="in">
                                      <p:cBhvr>
                                        <p:cTn id="17" dur="1500"/>
                                        <p:tgtEl>
                                          <p:spTgt spid="22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5" name="Group"/>
          <p:cNvGrpSpPr/>
          <p:nvPr/>
        </p:nvGrpSpPr>
        <p:grpSpPr>
          <a:xfrm>
            <a:off x="-50053" y="-95878"/>
            <a:ext cx="24484106" cy="1967777"/>
            <a:chOff x="0" y="0"/>
            <a:chExt cx="24484105" cy="1967776"/>
          </a:xfrm>
        </p:grpSpPr>
        <p:sp>
          <p:nvSpPr>
            <p:cNvPr id="233"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34"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36" name="pasted-movie.png" descr="pasted-movie.png"/>
          <p:cNvPicPr>
            <a:picLocks noChangeAspect="0"/>
          </p:cNvPicPr>
          <p:nvPr/>
        </p:nvPicPr>
        <p:blipFill>
          <a:blip r:embed="rId3">
            <a:extLst/>
          </a:blip>
          <a:stretch>
            <a:fillRect/>
          </a:stretch>
        </p:blipFill>
        <p:spPr>
          <a:xfrm>
            <a:off x="2605321" y="1721003"/>
            <a:ext cx="19173358" cy="2285177"/>
          </a:xfrm>
          <a:prstGeom prst="rect">
            <a:avLst/>
          </a:prstGeom>
          <a:ln w="12700">
            <a:miter lim="400000"/>
          </a:ln>
        </p:spPr>
      </p:pic>
      <p:sp>
        <p:nvSpPr>
          <p:cNvPr id="237" name="Colossians 3:22–25 (NKJV)…"/>
          <p:cNvSpPr txBox="1"/>
          <p:nvPr/>
        </p:nvSpPr>
        <p:spPr>
          <a:xfrm>
            <a:off x="529299" y="4338574"/>
            <a:ext cx="23325402" cy="8407401"/>
          </a:xfrm>
          <a:prstGeom prst="rect">
            <a:avLst/>
          </a:prstGeom>
          <a:solidFill>
            <a:srgbClr val="FFFFFF"/>
          </a:solidFill>
          <a:ln w="38100">
            <a:solidFill>
              <a:srgbClr val="000000"/>
            </a:solidFill>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a:solidFill>
                  <a:srgbClr val="000000"/>
                </a:solidFill>
                <a:latin typeface="Helvetica"/>
                <a:ea typeface="Helvetica"/>
                <a:cs typeface="Helvetica"/>
                <a:sym typeface="Helvetica"/>
              </a:defRPr>
            </a:pPr>
            <a:r>
              <a:t>Colossians 3:22–25 (NKJV)</a:t>
            </a:r>
          </a:p>
          <a:p>
            <a:pPr algn="ctr" defTabSz="457200">
              <a:lnSpc>
                <a:spcPct val="100000"/>
              </a:lnSpc>
              <a:spcBef>
                <a:spcPts val="0"/>
              </a:spcBef>
              <a:defRPr sz="6800">
                <a:solidFill>
                  <a:srgbClr val="000000"/>
                </a:solidFill>
                <a:latin typeface="Helvetica"/>
                <a:ea typeface="Helvetica"/>
                <a:cs typeface="Helvetica"/>
                <a:sym typeface="Helvetica"/>
              </a:defRPr>
            </a:pPr>
            <a:r>
              <a:rPr baseline="31999"/>
              <a:t>22</a:t>
            </a:r>
            <a:r>
              <a:t> Bondservants, obey in all things your masters according to the flesh, not with eyeservice, as men-pleasers, but in sincerity of heart, fearing God. </a:t>
            </a:r>
            <a:r>
              <a:rPr baseline="31999"/>
              <a:t>23</a:t>
            </a:r>
            <a:r>
              <a:t> And whatever you do, do it heartily, as to the Lord and not to men, </a:t>
            </a:r>
            <a:r>
              <a:rPr baseline="31999"/>
              <a:t>24</a:t>
            </a:r>
            <a:r>
              <a:t> knowing that from the Lord you will receive the reward of the inheritance; for you serve the Lord Christ. </a:t>
            </a:r>
            <a:r>
              <a:rPr baseline="31999"/>
              <a:t>25</a:t>
            </a:r>
            <a:r>
              <a:t> But he who does wrong will be repaid for what he has done, and there is no partiality.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1" name="Group"/>
          <p:cNvGrpSpPr/>
          <p:nvPr/>
        </p:nvGrpSpPr>
        <p:grpSpPr>
          <a:xfrm>
            <a:off x="-50053" y="-95878"/>
            <a:ext cx="24484106" cy="1967777"/>
            <a:chOff x="0" y="0"/>
            <a:chExt cx="24484105" cy="1967776"/>
          </a:xfrm>
        </p:grpSpPr>
        <p:sp>
          <p:nvSpPr>
            <p:cNvPr id="239"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40"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42" name="pasted-movie.png" descr="pasted-movie.png"/>
          <p:cNvPicPr>
            <a:picLocks noChangeAspect="0"/>
          </p:cNvPicPr>
          <p:nvPr/>
        </p:nvPicPr>
        <p:blipFill>
          <a:blip r:embed="rId3">
            <a:extLst/>
          </a:blip>
          <a:stretch>
            <a:fillRect/>
          </a:stretch>
        </p:blipFill>
        <p:spPr>
          <a:xfrm>
            <a:off x="2605321" y="1721003"/>
            <a:ext cx="19173358" cy="2285177"/>
          </a:xfrm>
          <a:prstGeom prst="rect">
            <a:avLst/>
          </a:prstGeom>
          <a:ln w="12700">
            <a:miter lim="400000"/>
          </a:ln>
        </p:spPr>
      </p:pic>
      <p:sp>
        <p:nvSpPr>
          <p:cNvPr id="243" name="1 Peter 2:18–21 (NKJV)…"/>
          <p:cNvSpPr txBox="1"/>
          <p:nvPr/>
        </p:nvSpPr>
        <p:spPr>
          <a:xfrm>
            <a:off x="529299" y="4338574"/>
            <a:ext cx="23325402" cy="8534401"/>
          </a:xfrm>
          <a:prstGeom prst="rect">
            <a:avLst/>
          </a:prstGeom>
          <a:solidFill>
            <a:srgbClr val="FFFFFF"/>
          </a:solidFill>
          <a:ln w="38100">
            <a:solidFill>
              <a:srgbClr val="000000"/>
            </a:solidFill>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a:solidFill>
                  <a:srgbClr val="000000"/>
                </a:solidFill>
                <a:latin typeface="Helvetica"/>
                <a:ea typeface="Helvetica"/>
                <a:cs typeface="Helvetica"/>
                <a:sym typeface="Helvetica"/>
              </a:defRPr>
            </a:pPr>
            <a:r>
              <a:t>1 Peter 2:18–21 (NKJV) </a:t>
            </a:r>
          </a:p>
          <a:p>
            <a:pPr algn="ctr" defTabSz="457200">
              <a:lnSpc>
                <a:spcPct val="100000"/>
              </a:lnSpc>
              <a:spcBef>
                <a:spcPts val="0"/>
              </a:spcBef>
              <a:defRPr sz="6100">
                <a:solidFill>
                  <a:srgbClr val="000000"/>
                </a:solidFill>
                <a:latin typeface="Helvetica"/>
                <a:ea typeface="Helvetica"/>
                <a:cs typeface="Helvetica"/>
                <a:sym typeface="Helvetica"/>
              </a:defRPr>
            </a:pPr>
            <a:r>
              <a:rPr baseline="31999"/>
              <a:t>18</a:t>
            </a:r>
            <a:r>
              <a:t> Servants, </a:t>
            </a:r>
            <a:r>
              <a:rPr i="1"/>
              <a:t>be</a:t>
            </a:r>
            <a:r>
              <a:t> submissive to </a:t>
            </a:r>
            <a:r>
              <a:rPr i="1"/>
              <a:t>your</a:t>
            </a:r>
            <a:r>
              <a:t> masters with all fear, not only to the good and gentle, but also to the harsh. </a:t>
            </a:r>
            <a:r>
              <a:rPr baseline="31999"/>
              <a:t>19</a:t>
            </a:r>
            <a:r>
              <a:t> For this </a:t>
            </a:r>
            <a:r>
              <a:rPr i="1"/>
              <a:t>is</a:t>
            </a:r>
            <a:r>
              <a:t> commendable, if because of conscience toward God one endures grief, suffering wrongfully. </a:t>
            </a:r>
            <a:r>
              <a:rPr baseline="31999"/>
              <a:t>20</a:t>
            </a:r>
            <a:r>
              <a:t> For what credit </a:t>
            </a:r>
            <a:r>
              <a:rPr i="1"/>
              <a:t>is it</a:t>
            </a:r>
            <a:r>
              <a:t> if, when you are beaten for your faults, you take it patiently? But when you do good and suffer, if you take it patiently, this </a:t>
            </a:r>
            <a:r>
              <a:rPr i="1"/>
              <a:t>is</a:t>
            </a:r>
            <a:r>
              <a:t> commendable before God. </a:t>
            </a:r>
            <a:r>
              <a:rPr baseline="31999"/>
              <a:t>21</a:t>
            </a:r>
            <a:r>
              <a:t> For to this you were called, because Christ also suffered for us, leaving us an example, that you should follow His steps: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7" name="Group"/>
          <p:cNvGrpSpPr/>
          <p:nvPr/>
        </p:nvGrpSpPr>
        <p:grpSpPr>
          <a:xfrm>
            <a:off x="-50053" y="-95878"/>
            <a:ext cx="24484106" cy="1967777"/>
            <a:chOff x="0" y="0"/>
            <a:chExt cx="24484105" cy="1967776"/>
          </a:xfrm>
        </p:grpSpPr>
        <p:sp>
          <p:nvSpPr>
            <p:cNvPr id="245"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46"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48" name="pasted-movie.png" descr="pasted-movie.png"/>
          <p:cNvPicPr>
            <a:picLocks noChangeAspect="0"/>
          </p:cNvPicPr>
          <p:nvPr/>
        </p:nvPicPr>
        <p:blipFill>
          <a:blip r:embed="rId3">
            <a:extLst/>
          </a:blip>
          <a:stretch>
            <a:fillRect/>
          </a:stretch>
        </p:blipFill>
        <p:spPr>
          <a:xfrm>
            <a:off x="2605321" y="1721003"/>
            <a:ext cx="19173358" cy="2285177"/>
          </a:xfrm>
          <a:prstGeom prst="rect">
            <a:avLst/>
          </a:prstGeom>
          <a:ln w="12700">
            <a:miter lim="400000"/>
          </a:ln>
        </p:spPr>
      </p:pic>
      <p:sp>
        <p:nvSpPr>
          <p:cNvPr id="249" name="Philippians 2:5–9 (NKJV)…"/>
          <p:cNvSpPr txBox="1"/>
          <p:nvPr/>
        </p:nvSpPr>
        <p:spPr>
          <a:xfrm>
            <a:off x="529299" y="4338574"/>
            <a:ext cx="23325402" cy="8534401"/>
          </a:xfrm>
          <a:prstGeom prst="rect">
            <a:avLst/>
          </a:prstGeom>
          <a:solidFill>
            <a:srgbClr val="FFFFFF"/>
          </a:solidFill>
          <a:ln w="38100">
            <a:solidFill>
              <a:srgbClr val="000000"/>
            </a:solidFill>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a:solidFill>
                  <a:srgbClr val="000000"/>
                </a:solidFill>
                <a:latin typeface="Helvetica"/>
                <a:ea typeface="Helvetica"/>
                <a:cs typeface="Helvetica"/>
                <a:sym typeface="Helvetica"/>
              </a:defRPr>
            </a:pPr>
            <a:r>
              <a:t>Philippians 2:5–9 (NKJV) </a:t>
            </a:r>
          </a:p>
          <a:p>
            <a:pPr algn="ctr" defTabSz="457200">
              <a:lnSpc>
                <a:spcPct val="100000"/>
              </a:lnSpc>
              <a:spcBef>
                <a:spcPts val="0"/>
              </a:spcBef>
              <a:defRPr sz="6100">
                <a:solidFill>
                  <a:srgbClr val="000000"/>
                </a:solidFill>
                <a:latin typeface="Helvetica"/>
                <a:ea typeface="Helvetica"/>
                <a:cs typeface="Helvetica"/>
                <a:sym typeface="Helvetica"/>
              </a:defRPr>
            </a:pPr>
            <a:r>
              <a:rPr baseline="31999"/>
              <a:t>5</a:t>
            </a:r>
            <a:r>
              <a:t> Let this mind be in you which was also in Christ Jesus, </a:t>
            </a:r>
            <a:r>
              <a:rPr baseline="31999"/>
              <a:t>6</a:t>
            </a:r>
            <a:r>
              <a:t> who, being in the form of God, did not consider it robbery to be equal with God, </a:t>
            </a:r>
            <a:r>
              <a:rPr baseline="31999"/>
              <a:t>7</a:t>
            </a:r>
            <a:r>
              <a:t> but made Himself of no reputation, taking the form of a bondservant, </a:t>
            </a:r>
            <a:r>
              <a:rPr i="1"/>
              <a:t>and</a:t>
            </a:r>
            <a:r>
              <a:t> coming in the likeness of men. </a:t>
            </a:r>
            <a:r>
              <a:rPr baseline="31999"/>
              <a:t>8</a:t>
            </a:r>
            <a:r>
              <a:t> And being found in appearance as a man, He humbled Himself and became obedient to </a:t>
            </a:r>
            <a:r>
              <a:rPr i="1"/>
              <a:t>the point of</a:t>
            </a:r>
            <a:r>
              <a:t> death, even the death of the cross. </a:t>
            </a:r>
            <a:r>
              <a:rPr baseline="31999"/>
              <a:t>9 </a:t>
            </a:r>
            <a:r>
              <a:t>Therefore God also has highly exalted Him and given Him the name which is above every name,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3" name="Group"/>
          <p:cNvGrpSpPr/>
          <p:nvPr/>
        </p:nvGrpSpPr>
        <p:grpSpPr>
          <a:xfrm>
            <a:off x="-50053" y="-95878"/>
            <a:ext cx="24484106" cy="1967777"/>
            <a:chOff x="0" y="0"/>
            <a:chExt cx="24484105" cy="1967776"/>
          </a:xfrm>
        </p:grpSpPr>
        <p:sp>
          <p:nvSpPr>
            <p:cNvPr id="251"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52"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54"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55" name="WE ARE BONDSERVANTS OF JESUS:…"/>
          <p:cNvSpPr txBox="1"/>
          <p:nvPr/>
        </p:nvSpPr>
        <p:spPr>
          <a:xfrm>
            <a:off x="7489048" y="4385077"/>
            <a:ext cx="16593211" cy="9070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600">
                <a:solidFill>
                  <a:srgbClr val="000000"/>
                </a:solidFill>
                <a:latin typeface="Helvetica"/>
                <a:ea typeface="Helvetica"/>
                <a:cs typeface="Helvetica"/>
                <a:sym typeface="Helvetica"/>
              </a:defRPr>
            </a:pPr>
            <a:r>
              <a:t>WE ARE BONDSERVANTS OF JESUS: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Paul frequently identifies himself as a “bondservant of Christ Jesus” (Rom 1:1, Gal 1:10, and Tt 1:1).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In Romans 6, we were once “slaves to sin” but are now “slaves to righteousness.”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Our identity is not defined by earthly status but by our relationship and faithful service to Jesus Christ (I Cor. 3:23; 6:19b, 20).</a:t>
            </a:r>
          </a:p>
        </p:txBody>
      </p:sp>
      <p:pic>
        <p:nvPicPr>
          <p:cNvPr id="256" name="pasted-movie.png" descr="pasted-movie.png"/>
          <p:cNvPicPr>
            <a:picLocks noChangeAspect="0"/>
          </p:cNvPicPr>
          <p:nvPr/>
        </p:nvPicPr>
        <p:blipFill>
          <a:blip r:embed="rId6">
            <a:extLst/>
          </a:blip>
          <a:stretch>
            <a:fillRect/>
          </a:stretch>
        </p:blipFill>
        <p:spPr>
          <a:xfrm>
            <a:off x="2605321" y="1721003"/>
            <a:ext cx="19173358" cy="2285177"/>
          </a:xfrm>
          <a:prstGeom prst="rect">
            <a:avLst/>
          </a:prstGeom>
          <a:ln w="12700">
            <a:miter lim="400000"/>
          </a:ln>
        </p:spPr>
      </p:pic>
      <p:sp>
        <p:nvSpPr>
          <p:cNvPr id="257" name="Ephesians 6:8 (NKJV)…"/>
          <p:cNvSpPr txBox="1"/>
          <p:nvPr/>
        </p:nvSpPr>
        <p:spPr>
          <a:xfrm>
            <a:off x="324700" y="4996264"/>
            <a:ext cx="6490789" cy="77597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6:8 (NKJV) </a:t>
            </a:r>
          </a:p>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8</a:t>
            </a:r>
            <a:r>
              <a:t> knowing that whatever good anyone does, he will receive the same from the Lord, whether </a:t>
            </a:r>
            <a:r>
              <a:rPr i="1"/>
              <a:t>he is</a:t>
            </a:r>
            <a:r>
              <a:t> a slave or free.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5">
                                            <p:txEl>
                                              <p:pRg st="1" end="1"/>
                                            </p:txEl>
                                          </p:spTgt>
                                        </p:tgtEl>
                                        <p:attrNameLst>
                                          <p:attrName>style.visibility</p:attrName>
                                        </p:attrNameLst>
                                      </p:cBhvr>
                                      <p:to>
                                        <p:strVal val="visible"/>
                                      </p:to>
                                    </p:set>
                                    <p:animEffect filter="wipe(left)" transition="in">
                                      <p:cBhvr>
                                        <p:cTn id="7" dur="1500"/>
                                        <p:tgtEl>
                                          <p:spTgt spid="2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55">
                                            <p:txEl>
                                              <p:pRg st="2" end="2"/>
                                            </p:txEl>
                                          </p:spTgt>
                                        </p:tgtEl>
                                        <p:attrNameLst>
                                          <p:attrName>style.visibility</p:attrName>
                                        </p:attrNameLst>
                                      </p:cBhvr>
                                      <p:to>
                                        <p:strVal val="visible"/>
                                      </p:to>
                                    </p:set>
                                    <p:animEffect filter="wipe(left)" transition="in">
                                      <p:cBhvr>
                                        <p:cTn id="12" dur="1500"/>
                                        <p:tgtEl>
                                          <p:spTgt spid="2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55">
                                            <p:txEl>
                                              <p:pRg st="3" end="3"/>
                                            </p:txEl>
                                          </p:spTgt>
                                        </p:tgtEl>
                                        <p:attrNameLst>
                                          <p:attrName>style.visibility</p:attrName>
                                        </p:attrNameLst>
                                      </p:cBhvr>
                                      <p:to>
                                        <p:strVal val="visible"/>
                                      </p:to>
                                    </p:set>
                                    <p:animEffect filter="wipe(left)" transition="in">
                                      <p:cBhvr>
                                        <p:cTn id="17" dur="1500"/>
                                        <p:tgtEl>
                                          <p:spTgt spid="25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1" name="Group"/>
          <p:cNvGrpSpPr/>
          <p:nvPr/>
        </p:nvGrpSpPr>
        <p:grpSpPr>
          <a:xfrm>
            <a:off x="-50053" y="-95878"/>
            <a:ext cx="24484106" cy="1967777"/>
            <a:chOff x="0" y="0"/>
            <a:chExt cx="24484105" cy="1967776"/>
          </a:xfrm>
        </p:grpSpPr>
        <p:sp>
          <p:nvSpPr>
            <p:cNvPr id="259"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60"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62"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63" name="WE ARE BONDSERVANTS OF JESUS:…"/>
          <p:cNvSpPr txBox="1"/>
          <p:nvPr/>
        </p:nvSpPr>
        <p:spPr>
          <a:xfrm>
            <a:off x="7489048" y="4385077"/>
            <a:ext cx="16593211" cy="8601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600">
                <a:solidFill>
                  <a:srgbClr val="000000"/>
                </a:solidFill>
                <a:latin typeface="Helvetica"/>
                <a:ea typeface="Helvetica"/>
                <a:cs typeface="Helvetica"/>
                <a:sym typeface="Helvetica"/>
              </a:defRPr>
            </a:pPr>
            <a:r>
              <a:t>WE ARE BONDSERVANTS OF JESUS:</a:t>
            </a:r>
          </a:p>
          <a:p>
            <a:pPr marL="1636962" indent="-938462" defTabSz="821531">
              <a:lnSpc>
                <a:spcPct val="100000"/>
              </a:lnSpc>
              <a:spcBef>
                <a:spcPts val="1600"/>
              </a:spcBef>
              <a:buSzPct val="56000"/>
              <a:buBlip>
                <a:blip r:embed="rId5"/>
              </a:buBlip>
              <a:defRPr>
                <a:solidFill>
                  <a:srgbClr val="000000"/>
                </a:solidFill>
                <a:latin typeface="Helvetica"/>
                <a:ea typeface="Helvetica"/>
                <a:cs typeface="Helvetica"/>
                <a:sym typeface="Helvetica"/>
              </a:defRPr>
            </a:pPr>
            <a:r>
              <a:t>We MUST obey Jesus, and submit to His authority in all things (Col. 3:17)</a:t>
            </a:r>
          </a:p>
          <a:p>
            <a:pPr marL="1636962" indent="-938462" defTabSz="821531">
              <a:lnSpc>
                <a:spcPct val="100000"/>
              </a:lnSpc>
              <a:spcBef>
                <a:spcPts val="1600"/>
              </a:spcBef>
              <a:buSzPct val="56000"/>
              <a:buBlip>
                <a:blip r:embed="rId5"/>
              </a:buBlip>
              <a:defRPr>
                <a:solidFill>
                  <a:srgbClr val="000000"/>
                </a:solidFill>
                <a:latin typeface="Helvetica"/>
                <a:ea typeface="Helvetica"/>
                <a:cs typeface="Helvetica"/>
                <a:sym typeface="Helvetica"/>
              </a:defRPr>
            </a:pPr>
            <a:r>
              <a:t>Our LIVES are to be offered wholly to the service of Jesus Christ (Rom. 12:1,2).</a:t>
            </a:r>
          </a:p>
          <a:p>
            <a:pPr marL="1636962" indent="-938462" defTabSz="821531">
              <a:lnSpc>
                <a:spcPct val="100000"/>
              </a:lnSpc>
              <a:spcBef>
                <a:spcPts val="1600"/>
              </a:spcBef>
              <a:buSzPct val="56000"/>
              <a:buBlip>
                <a:blip r:embed="rId5"/>
              </a:buBlip>
              <a:defRPr>
                <a:solidFill>
                  <a:srgbClr val="000000"/>
                </a:solidFill>
                <a:latin typeface="Helvetica"/>
                <a:ea typeface="Helvetica"/>
                <a:cs typeface="Helvetica"/>
                <a:sym typeface="Helvetica"/>
              </a:defRPr>
            </a:pPr>
            <a:r>
              <a:t>Excellence and integrity should mark you, even when no one is watching, for the Lord sees all (Hebrews 4:13).</a:t>
            </a:r>
          </a:p>
        </p:txBody>
      </p:sp>
      <p:pic>
        <p:nvPicPr>
          <p:cNvPr id="264" name="pasted-movie.png" descr="pasted-movie.png"/>
          <p:cNvPicPr>
            <a:picLocks noChangeAspect="0"/>
          </p:cNvPicPr>
          <p:nvPr/>
        </p:nvPicPr>
        <p:blipFill>
          <a:blip r:embed="rId6">
            <a:extLst/>
          </a:blip>
          <a:stretch>
            <a:fillRect/>
          </a:stretch>
        </p:blipFill>
        <p:spPr>
          <a:xfrm>
            <a:off x="2605321" y="1721003"/>
            <a:ext cx="19173358" cy="2285177"/>
          </a:xfrm>
          <a:prstGeom prst="rect">
            <a:avLst/>
          </a:prstGeom>
          <a:ln w="12700">
            <a:miter lim="400000"/>
          </a:ln>
        </p:spPr>
      </p:pic>
      <p:sp>
        <p:nvSpPr>
          <p:cNvPr id="265" name="Ephesians 6:8 (NKJV)…"/>
          <p:cNvSpPr txBox="1"/>
          <p:nvPr/>
        </p:nvSpPr>
        <p:spPr>
          <a:xfrm>
            <a:off x="324700" y="4996264"/>
            <a:ext cx="6490789" cy="77597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6:8 (NKJV) </a:t>
            </a:r>
          </a:p>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8</a:t>
            </a:r>
            <a:r>
              <a:t> knowing that whatever good anyone does, he will receive the same from the Lord, whether </a:t>
            </a:r>
            <a:r>
              <a:rPr i="1"/>
              <a:t>he is</a:t>
            </a:r>
            <a:r>
              <a:t> a slave or free.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3">
                                            <p:txEl>
                                              <p:pRg st="2" end="2"/>
                                            </p:txEl>
                                          </p:spTgt>
                                        </p:tgtEl>
                                        <p:attrNameLst>
                                          <p:attrName>style.visibility</p:attrName>
                                        </p:attrNameLst>
                                      </p:cBhvr>
                                      <p:to>
                                        <p:strVal val="visible"/>
                                      </p:to>
                                    </p:set>
                                    <p:animEffect filter="wipe(left)" transition="in">
                                      <p:cBhvr>
                                        <p:cTn id="7" dur="1500"/>
                                        <p:tgtEl>
                                          <p:spTgt spid="2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63">
                                            <p:txEl>
                                              <p:pRg st="3" end="3"/>
                                            </p:txEl>
                                          </p:spTgt>
                                        </p:tgtEl>
                                        <p:attrNameLst>
                                          <p:attrName>style.visibility</p:attrName>
                                        </p:attrNameLst>
                                      </p:cBhvr>
                                      <p:to>
                                        <p:strVal val="visible"/>
                                      </p:to>
                                    </p:set>
                                    <p:animEffect filter="wipe(left)" transition="in">
                                      <p:cBhvr>
                                        <p:cTn id="12" dur="1500"/>
                                        <p:tgtEl>
                                          <p:spTgt spid="26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9" name="Group"/>
          <p:cNvGrpSpPr/>
          <p:nvPr/>
        </p:nvGrpSpPr>
        <p:grpSpPr>
          <a:xfrm>
            <a:off x="-50053" y="-95878"/>
            <a:ext cx="24484106" cy="1967777"/>
            <a:chOff x="0" y="0"/>
            <a:chExt cx="24484105" cy="1967776"/>
          </a:xfrm>
        </p:grpSpPr>
        <p:sp>
          <p:nvSpPr>
            <p:cNvPr id="267"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68"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70"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71" name="WE ARE BONDSERVANTS OF JESUS:…"/>
          <p:cNvSpPr txBox="1"/>
          <p:nvPr/>
        </p:nvSpPr>
        <p:spPr>
          <a:xfrm>
            <a:off x="7489048" y="4385077"/>
            <a:ext cx="16593211" cy="9070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600">
                <a:solidFill>
                  <a:srgbClr val="000000"/>
                </a:solidFill>
                <a:latin typeface="Helvetica"/>
                <a:ea typeface="Helvetica"/>
                <a:cs typeface="Helvetica"/>
                <a:sym typeface="Helvetica"/>
              </a:defRPr>
            </a:pPr>
            <a:r>
              <a:t>WE ARE BONDSERVANTS OF JESUS: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Even in unjust situations, you are called to follow Christ’s example of patient endurance (1 Peter 2:21-25; 1 John 2:6).</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God sees your faithfulness and will reward it, and punish those who are not (Romans 2:5-11; Col. 3:25).</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Yes - we are His slaves, but yet free from sin, fear, and condemnation (Rom. 8:1,2).</a:t>
            </a:r>
          </a:p>
        </p:txBody>
      </p:sp>
      <p:pic>
        <p:nvPicPr>
          <p:cNvPr id="272" name="pasted-movie.png" descr="pasted-movie.png"/>
          <p:cNvPicPr>
            <a:picLocks noChangeAspect="0"/>
          </p:cNvPicPr>
          <p:nvPr/>
        </p:nvPicPr>
        <p:blipFill>
          <a:blip r:embed="rId6">
            <a:extLst/>
          </a:blip>
          <a:stretch>
            <a:fillRect/>
          </a:stretch>
        </p:blipFill>
        <p:spPr>
          <a:xfrm>
            <a:off x="2605321" y="1721003"/>
            <a:ext cx="19173358" cy="2285177"/>
          </a:xfrm>
          <a:prstGeom prst="rect">
            <a:avLst/>
          </a:prstGeom>
          <a:ln w="12700">
            <a:miter lim="400000"/>
          </a:ln>
        </p:spPr>
      </p:pic>
      <p:sp>
        <p:nvSpPr>
          <p:cNvPr id="273" name="Ephesians 6:8 (NKJV)…"/>
          <p:cNvSpPr txBox="1"/>
          <p:nvPr/>
        </p:nvSpPr>
        <p:spPr>
          <a:xfrm>
            <a:off x="324700" y="4996264"/>
            <a:ext cx="6490789" cy="77597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6:8 (NKJV) </a:t>
            </a:r>
          </a:p>
          <a:p>
            <a:pPr algn="ctr" defTabSz="457200">
              <a:lnSpc>
                <a:spcPct val="100000"/>
              </a:lnSpc>
              <a:spcBef>
                <a:spcPts val="0"/>
              </a:spcBef>
              <a:defRPr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8</a:t>
            </a:r>
            <a:r>
              <a:t> knowing that whatever good anyone does, he will receive the same from the Lord, whether </a:t>
            </a:r>
            <a:r>
              <a:rPr i="1"/>
              <a:t>he is</a:t>
            </a:r>
            <a:r>
              <a:t> a slave or free.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1">
                                            <p:txEl>
                                              <p:pRg st="1" end="1"/>
                                            </p:txEl>
                                          </p:spTgt>
                                        </p:tgtEl>
                                        <p:attrNameLst>
                                          <p:attrName>style.visibility</p:attrName>
                                        </p:attrNameLst>
                                      </p:cBhvr>
                                      <p:to>
                                        <p:strVal val="visible"/>
                                      </p:to>
                                    </p:set>
                                    <p:animEffect filter="wipe(left)" transition="in">
                                      <p:cBhvr>
                                        <p:cTn id="7" dur="1500"/>
                                        <p:tgtEl>
                                          <p:spTgt spid="2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71">
                                            <p:txEl>
                                              <p:pRg st="2" end="2"/>
                                            </p:txEl>
                                          </p:spTgt>
                                        </p:tgtEl>
                                        <p:attrNameLst>
                                          <p:attrName>style.visibility</p:attrName>
                                        </p:attrNameLst>
                                      </p:cBhvr>
                                      <p:to>
                                        <p:strVal val="visible"/>
                                      </p:to>
                                    </p:set>
                                    <p:animEffect filter="wipe(left)" transition="in">
                                      <p:cBhvr>
                                        <p:cTn id="12" dur="1500"/>
                                        <p:tgtEl>
                                          <p:spTgt spid="2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71">
                                            <p:txEl>
                                              <p:pRg st="3" end="3"/>
                                            </p:txEl>
                                          </p:spTgt>
                                        </p:tgtEl>
                                        <p:attrNameLst>
                                          <p:attrName>style.visibility</p:attrName>
                                        </p:attrNameLst>
                                      </p:cBhvr>
                                      <p:to>
                                        <p:strVal val="visible"/>
                                      </p:to>
                                    </p:set>
                                    <p:animEffect filter="wipe(left)" transition="in">
                                      <p:cBhvr>
                                        <p:cTn id="17" dur="1500"/>
                                        <p:tgtEl>
                                          <p:spTgt spid="27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1"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7" name="Group"/>
          <p:cNvGrpSpPr/>
          <p:nvPr/>
        </p:nvGrpSpPr>
        <p:grpSpPr>
          <a:xfrm>
            <a:off x="-50053" y="-95878"/>
            <a:ext cx="24484106" cy="1967777"/>
            <a:chOff x="0" y="0"/>
            <a:chExt cx="24484105" cy="1967776"/>
          </a:xfrm>
        </p:grpSpPr>
        <p:sp>
          <p:nvSpPr>
            <p:cNvPr id="275"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76"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78"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79" name="“And you, masters,” — Paul places greater responsibility on those in positions of authority (Luke 12:48).…"/>
          <p:cNvSpPr txBox="1"/>
          <p:nvPr/>
        </p:nvSpPr>
        <p:spPr>
          <a:xfrm>
            <a:off x="7489048" y="4169177"/>
            <a:ext cx="16593211" cy="949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“And you, masters,” — </a:t>
            </a:r>
            <a:r>
              <a:rPr b="0"/>
              <a:t>Paul places greater responsibility on those in positions of authority (Luke 12:48).</a:t>
            </a:r>
            <a:r>
              <a:t> </a:t>
            </a:r>
          </a:p>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Masters are to:</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Treat their bondservants with the same sincerity and fairness they expect.</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Stop threatening and harsh treatment.</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Remember they have a Master in heaven who shows no favoritism.</a:t>
            </a:r>
          </a:p>
        </p:txBody>
      </p:sp>
      <p:sp>
        <p:nvSpPr>
          <p:cNvPr id="280" name="Ephesians 6:9 (NKJV)…"/>
          <p:cNvSpPr txBox="1"/>
          <p:nvPr/>
        </p:nvSpPr>
        <p:spPr>
          <a:xfrm>
            <a:off x="324700" y="4259665"/>
            <a:ext cx="6490789" cy="92329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6:9 (NKJV) </a:t>
            </a:r>
          </a:p>
          <a:p>
            <a:pPr algn="ctr" defTabSz="457200">
              <a:lnSpc>
                <a:spcPct val="100000"/>
              </a:lnSpc>
              <a:spcBef>
                <a:spcPts val="0"/>
              </a:spcBef>
              <a:defRPr sz="54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9</a:t>
            </a:r>
            <a:r>
              <a:t> And you, masters, do the same things to them, giving up threatening, knowing that your own Master also is in heaven, and there is no partiality with Him.</a:t>
            </a:r>
          </a:p>
        </p:txBody>
      </p:sp>
      <p:pic>
        <p:nvPicPr>
          <p:cNvPr id="281" name="pasted-movie.png" descr="pasted-movie.png"/>
          <p:cNvPicPr>
            <a:picLocks noChangeAspect="0"/>
          </p:cNvPicPr>
          <p:nvPr/>
        </p:nvPicPr>
        <p:blipFill>
          <a:blip r:embed="rId6">
            <a:extLst/>
          </a:blip>
          <a:stretch>
            <a:fillRect/>
          </a:stretch>
        </p:blipFill>
        <p:spPr>
          <a:xfrm>
            <a:off x="2295021" y="1683269"/>
            <a:ext cx="19793958" cy="2315446"/>
          </a:xfrm>
          <a:prstGeom prst="rect">
            <a:avLst/>
          </a:prstGeom>
          <a:ln w="12700">
            <a:miter lim="400000"/>
          </a:ln>
          <a:effectLst>
            <a:outerShdw sx="100000" sy="100000" kx="0" ky="0" algn="b" rotWithShape="0" blurRad="292100" dist="113504" dir="2689080">
              <a:srgbClr val="000000">
                <a:alpha val="45174"/>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9">
                                            <p:txEl>
                                              <p:pRg st="1" end="1"/>
                                            </p:txEl>
                                          </p:spTgt>
                                        </p:tgtEl>
                                        <p:attrNameLst>
                                          <p:attrName>style.visibility</p:attrName>
                                        </p:attrNameLst>
                                      </p:cBhvr>
                                      <p:to>
                                        <p:strVal val="visible"/>
                                      </p:to>
                                    </p:set>
                                    <p:animEffect filter="wipe(left)" transition="in">
                                      <p:cBhvr>
                                        <p:cTn id="7" dur="1500"/>
                                        <p:tgtEl>
                                          <p:spTgt spid="2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79">
                                            <p:txEl>
                                              <p:pRg st="2" end="2"/>
                                            </p:txEl>
                                          </p:spTgt>
                                        </p:tgtEl>
                                        <p:attrNameLst>
                                          <p:attrName>style.visibility</p:attrName>
                                        </p:attrNameLst>
                                      </p:cBhvr>
                                      <p:to>
                                        <p:strVal val="visible"/>
                                      </p:to>
                                    </p:set>
                                    <p:animEffect filter="wipe(left)" transition="in">
                                      <p:cBhvr>
                                        <p:cTn id="12" dur="1500"/>
                                        <p:tgtEl>
                                          <p:spTgt spid="2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79">
                                            <p:txEl>
                                              <p:pRg st="3" end="3"/>
                                            </p:txEl>
                                          </p:spTgt>
                                        </p:tgtEl>
                                        <p:attrNameLst>
                                          <p:attrName>style.visibility</p:attrName>
                                        </p:attrNameLst>
                                      </p:cBhvr>
                                      <p:to>
                                        <p:strVal val="visible"/>
                                      </p:to>
                                    </p:set>
                                    <p:animEffect filter="wipe(left)" transition="in">
                                      <p:cBhvr>
                                        <p:cTn id="17" dur="1500"/>
                                        <p:tgtEl>
                                          <p:spTgt spid="2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279">
                                            <p:txEl>
                                              <p:pRg st="4" end="4"/>
                                            </p:txEl>
                                          </p:spTgt>
                                        </p:tgtEl>
                                        <p:attrNameLst>
                                          <p:attrName>style.visibility</p:attrName>
                                        </p:attrNameLst>
                                      </p:cBhvr>
                                      <p:to>
                                        <p:strVal val="visible"/>
                                      </p:to>
                                    </p:set>
                                    <p:animEffect filter="wipe(left)" transition="in">
                                      <p:cBhvr>
                                        <p:cTn id="22" dur="1500"/>
                                        <p:tgtEl>
                                          <p:spTgt spid="27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9"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5" name="Group"/>
          <p:cNvGrpSpPr/>
          <p:nvPr/>
        </p:nvGrpSpPr>
        <p:grpSpPr>
          <a:xfrm>
            <a:off x="-50053" y="-95878"/>
            <a:ext cx="24484106" cy="1967777"/>
            <a:chOff x="0" y="0"/>
            <a:chExt cx="24484105" cy="1967776"/>
          </a:xfrm>
        </p:grpSpPr>
        <p:sp>
          <p:nvSpPr>
            <p:cNvPr id="283"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84"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86"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87" name="Colossians 4:1 (NKJV) 1 Masters, give your bondservants what is just and fair, knowing that you also have a Master in heaven.…"/>
          <p:cNvSpPr txBox="1"/>
          <p:nvPr/>
        </p:nvSpPr>
        <p:spPr>
          <a:xfrm>
            <a:off x="7489048" y="4385077"/>
            <a:ext cx="16593211" cy="9032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300">
                <a:solidFill>
                  <a:srgbClr val="000000"/>
                </a:solidFill>
                <a:latin typeface="Helvetica"/>
                <a:ea typeface="Helvetica"/>
                <a:cs typeface="Helvetica"/>
                <a:sym typeface="Helvetica"/>
              </a:defRPr>
            </a:pPr>
            <a:r>
              <a:t>Colossians 4:1 (NKJV) </a:t>
            </a:r>
            <a:r>
              <a:rPr b="0" baseline="31999"/>
              <a:t>1</a:t>
            </a:r>
            <a:r>
              <a:rPr b="0"/>
              <a:t> Masters, give your bondservants what is just and fair, knowing that you also have a Master in heaven.</a:t>
            </a:r>
            <a:r>
              <a:t>  </a:t>
            </a:r>
          </a:p>
          <a:p>
            <a:pPr marL="938462" indent="-938462" defTabSz="821531">
              <a:lnSpc>
                <a:spcPct val="100000"/>
              </a:lnSpc>
              <a:spcBef>
                <a:spcPts val="1600"/>
              </a:spcBef>
              <a:buSzPct val="56000"/>
              <a:buBlip>
                <a:blip r:embed="rId4"/>
              </a:buBlip>
              <a:defRPr sz="6300">
                <a:solidFill>
                  <a:srgbClr val="000000"/>
                </a:solidFill>
                <a:latin typeface="Helvetica"/>
                <a:ea typeface="Helvetica"/>
                <a:cs typeface="Helvetica"/>
                <a:sym typeface="Helvetica"/>
              </a:defRPr>
            </a:pPr>
            <a:r>
              <a:t>In the Roman world, this was radical. Masters held absolute power. The gospel confronted that power with the truth that both master and servant stand equally before the ultimate Master — Jesus Christ.</a:t>
            </a:r>
          </a:p>
        </p:txBody>
      </p:sp>
      <p:sp>
        <p:nvSpPr>
          <p:cNvPr id="288" name="Ephesians 6:9 (NKJV)…"/>
          <p:cNvSpPr txBox="1"/>
          <p:nvPr/>
        </p:nvSpPr>
        <p:spPr>
          <a:xfrm>
            <a:off x="324700" y="4259665"/>
            <a:ext cx="6490789" cy="92329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6:9 (NKJV) </a:t>
            </a:r>
          </a:p>
          <a:p>
            <a:pPr algn="ctr" defTabSz="457200">
              <a:lnSpc>
                <a:spcPct val="100000"/>
              </a:lnSpc>
              <a:spcBef>
                <a:spcPts val="0"/>
              </a:spcBef>
              <a:defRPr sz="54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9</a:t>
            </a:r>
            <a:r>
              <a:t> And you, masters, do the same things to them, giving up threatening, knowing that your own Master also is in heaven, and there is no partiality with Him.</a:t>
            </a:r>
          </a:p>
        </p:txBody>
      </p:sp>
      <p:pic>
        <p:nvPicPr>
          <p:cNvPr id="289" name="pasted-movie.png" descr="pasted-movie.png"/>
          <p:cNvPicPr>
            <a:picLocks noChangeAspect="0"/>
          </p:cNvPicPr>
          <p:nvPr/>
        </p:nvPicPr>
        <p:blipFill>
          <a:blip r:embed="rId5">
            <a:extLst/>
          </a:blip>
          <a:stretch>
            <a:fillRect/>
          </a:stretch>
        </p:blipFill>
        <p:spPr>
          <a:xfrm>
            <a:off x="2295021" y="1683269"/>
            <a:ext cx="19793958" cy="2315446"/>
          </a:xfrm>
          <a:prstGeom prst="rect">
            <a:avLst/>
          </a:prstGeom>
          <a:ln w="12700">
            <a:miter lim="400000"/>
          </a:ln>
          <a:effectLst>
            <a:outerShdw sx="100000" sy="100000" kx="0" ky="0" algn="b" rotWithShape="0" blurRad="292100" dist="113504" dir="2689080">
              <a:srgbClr val="000000">
                <a:alpha val="45174"/>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7">
                                            <p:txEl>
                                              <p:pRg st="1" end="1"/>
                                            </p:txEl>
                                          </p:spTgt>
                                        </p:tgtEl>
                                        <p:attrNameLst>
                                          <p:attrName>style.visibility</p:attrName>
                                        </p:attrNameLst>
                                      </p:cBhvr>
                                      <p:to>
                                        <p:strVal val="visible"/>
                                      </p:to>
                                    </p:set>
                                    <p:animEffect filter="wipe(left)" transition="in">
                                      <p:cBhvr>
                                        <p:cTn id="7" dur="1500"/>
                                        <p:tgtEl>
                                          <p:spTgt spid="28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7"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3" name="Group"/>
          <p:cNvGrpSpPr/>
          <p:nvPr/>
        </p:nvGrpSpPr>
        <p:grpSpPr>
          <a:xfrm>
            <a:off x="-50053" y="-95878"/>
            <a:ext cx="24484106" cy="1967777"/>
            <a:chOff x="0" y="0"/>
            <a:chExt cx="24484105" cy="1967776"/>
          </a:xfrm>
        </p:grpSpPr>
        <p:sp>
          <p:nvSpPr>
            <p:cNvPr id="291"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92"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94"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95" name="The letter to Philemon shows this principle in action.…"/>
          <p:cNvSpPr txBox="1"/>
          <p:nvPr/>
        </p:nvSpPr>
        <p:spPr>
          <a:xfrm>
            <a:off x="6984108" y="4113892"/>
            <a:ext cx="17098151" cy="8931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The letter to Philemon shows this principle in action.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Paul urges Philemon to receive his runaway slave Onesimus back “no longer as a bondservant but more than a bondservant, as a beloved brother” (Phile 16).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Authority is to be exercised with justice, humility, mercy, and recognition of our shared humanity before our judge (2 Cor. 5:10).</a:t>
            </a:r>
          </a:p>
        </p:txBody>
      </p:sp>
      <p:sp>
        <p:nvSpPr>
          <p:cNvPr id="296" name="Ephesians 6:9 (NKJV)…"/>
          <p:cNvSpPr txBox="1"/>
          <p:nvPr/>
        </p:nvSpPr>
        <p:spPr>
          <a:xfrm>
            <a:off x="324700" y="4259665"/>
            <a:ext cx="6490789" cy="92329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6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6:9 (NKJV) </a:t>
            </a:r>
          </a:p>
          <a:p>
            <a:pPr algn="ctr" defTabSz="457200">
              <a:lnSpc>
                <a:spcPct val="100000"/>
              </a:lnSpc>
              <a:spcBef>
                <a:spcPts val="0"/>
              </a:spcBef>
              <a:defRPr sz="54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9</a:t>
            </a:r>
            <a:r>
              <a:t> And you, masters, do the same things to them, giving up threatening, knowing that your own Master also is in heaven, and there is no partiality with Him.</a:t>
            </a:r>
          </a:p>
        </p:txBody>
      </p:sp>
      <p:pic>
        <p:nvPicPr>
          <p:cNvPr id="297" name="pasted-movie.png" descr="pasted-movie.png"/>
          <p:cNvPicPr>
            <a:picLocks noChangeAspect="0"/>
          </p:cNvPicPr>
          <p:nvPr/>
        </p:nvPicPr>
        <p:blipFill>
          <a:blip r:embed="rId6">
            <a:extLst/>
          </a:blip>
          <a:stretch>
            <a:fillRect/>
          </a:stretch>
        </p:blipFill>
        <p:spPr>
          <a:xfrm>
            <a:off x="2295021" y="1683269"/>
            <a:ext cx="19793958" cy="2315446"/>
          </a:xfrm>
          <a:prstGeom prst="rect">
            <a:avLst/>
          </a:prstGeom>
          <a:ln w="12700">
            <a:miter lim="400000"/>
          </a:ln>
          <a:effectLst>
            <a:outerShdw sx="100000" sy="100000" kx="0" ky="0" algn="b" rotWithShape="0" blurRad="292100" dist="113504" dir="2689080">
              <a:srgbClr val="000000">
                <a:alpha val="45174"/>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5">
                                            <p:txEl>
                                              <p:pRg st="1" end="1"/>
                                            </p:txEl>
                                          </p:spTgt>
                                        </p:tgtEl>
                                        <p:attrNameLst>
                                          <p:attrName>style.visibility</p:attrName>
                                        </p:attrNameLst>
                                      </p:cBhvr>
                                      <p:to>
                                        <p:strVal val="visible"/>
                                      </p:to>
                                    </p:set>
                                    <p:animEffect filter="wipe(left)" transition="in">
                                      <p:cBhvr>
                                        <p:cTn id="7" dur="1500"/>
                                        <p:tgtEl>
                                          <p:spTgt spid="2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95">
                                            <p:txEl>
                                              <p:pRg st="2" end="2"/>
                                            </p:txEl>
                                          </p:spTgt>
                                        </p:tgtEl>
                                        <p:attrNameLst>
                                          <p:attrName>style.visibility</p:attrName>
                                        </p:attrNameLst>
                                      </p:cBhvr>
                                      <p:to>
                                        <p:strVal val="visible"/>
                                      </p:to>
                                    </p:set>
                                    <p:animEffect filter="wipe(left)" transition="in">
                                      <p:cBhvr>
                                        <p:cTn id="12" dur="1500"/>
                                        <p:tgtEl>
                                          <p:spTgt spid="29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hueOff val="-133706"/>
            <a:satOff val="8281"/>
            <a:lumOff val="-27269"/>
          </a:schemeClr>
        </a:solidFill>
      </p:bgPr>
    </p:bg>
    <p:spTree>
      <p:nvGrpSpPr>
        <p:cNvPr id="1" name=""/>
        <p:cNvGrpSpPr/>
        <p:nvPr/>
      </p:nvGrpSpPr>
      <p:grpSpPr>
        <a:xfrm>
          <a:off x="0" y="0"/>
          <a:ext cx="0" cy="0"/>
          <a:chOff x="0" y="0"/>
          <a:chExt cx="0" cy="0"/>
        </a:xfrm>
      </p:grpSpPr>
      <p:pic>
        <p:nvPicPr>
          <p:cNvPr id="164" name="Image" descr="Image"/>
          <p:cNvPicPr>
            <a:picLocks noChangeAspect="0"/>
          </p:cNvPicPr>
          <p:nvPr/>
        </p:nvPicPr>
        <p:blipFill>
          <a:blip r:embed="rId2">
            <a:extLst/>
          </a:blip>
          <a:stretch>
            <a:fillRect/>
          </a:stretch>
        </p:blipFill>
        <p:spPr>
          <a:xfrm>
            <a:off x="58811" y="2309914"/>
            <a:ext cx="24266376" cy="11355011"/>
          </a:xfrm>
          <a:prstGeom prst="rect">
            <a:avLst/>
          </a:prstGeom>
        </p:spPr>
      </p:pic>
      <p:pic>
        <p:nvPicPr>
          <p:cNvPr id="165" name="pasted-movie.png" descr="pasted-movie.png"/>
          <p:cNvPicPr>
            <a:picLocks noChangeAspect="0"/>
          </p:cNvPicPr>
          <p:nvPr/>
        </p:nvPicPr>
        <p:blipFill>
          <a:blip r:embed="rId3">
            <a:extLst/>
          </a:blip>
          <a:stretch>
            <a:fillRect/>
          </a:stretch>
        </p:blipFill>
        <p:spPr>
          <a:xfrm>
            <a:off x="153720" y="5048879"/>
            <a:ext cx="23897375" cy="8218855"/>
          </a:xfrm>
          <a:prstGeom prst="rect">
            <a:avLst/>
          </a:prstGeom>
          <a:ln w="12700">
            <a:miter lim="400000"/>
          </a:ln>
          <a:effectLst>
            <a:outerShdw sx="100000" sy="100000" kx="0" ky="0" algn="b" rotWithShape="0" blurRad="215900" dist="117850" dir="2689080">
              <a:srgbClr val="000000"/>
            </a:outerShdw>
          </a:effectLst>
        </p:spPr>
      </p:pic>
      <p:sp>
        <p:nvSpPr>
          <p:cNvPr id="166" name="DOCTRINAL TRUTH &gt; PRACTICAL APPLICATION"/>
          <p:cNvSpPr txBox="1"/>
          <p:nvPr/>
        </p:nvSpPr>
        <p:spPr>
          <a:xfrm>
            <a:off x="204901" y="11666915"/>
            <a:ext cx="24628783" cy="9652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5800">
                <a:solidFill>
                  <a:srgbClr val="FFFFFF"/>
                </a:solidFill>
                <a:latin typeface="Gill Sans"/>
                <a:ea typeface="Gill Sans"/>
                <a:cs typeface="Gill Sans"/>
                <a:sym typeface="Gill Sans"/>
              </a:defRPr>
            </a:lvl1pPr>
          </a:lstStyle>
          <a:p>
            <a:pPr/>
            <a:r>
              <a:t>DOCTRINAL TRUTH &gt; PRACTICAL APPLICATION</a:t>
            </a:r>
          </a:p>
        </p:txBody>
      </p:sp>
      <p:grpSp>
        <p:nvGrpSpPr>
          <p:cNvPr id="169" name="Group"/>
          <p:cNvGrpSpPr/>
          <p:nvPr/>
        </p:nvGrpSpPr>
        <p:grpSpPr>
          <a:xfrm>
            <a:off x="-50053" y="-95878"/>
            <a:ext cx="24484106" cy="1967777"/>
            <a:chOff x="0" y="0"/>
            <a:chExt cx="24484105" cy="1967776"/>
          </a:xfrm>
        </p:grpSpPr>
        <p:sp>
          <p:nvSpPr>
            <p:cNvPr id="167"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68" name="pasted-movie.png" descr="pasted-movie.png"/>
            <p:cNvPicPr>
              <a:picLocks noChangeAspect="1"/>
            </p:cNvPicPr>
            <p:nvPr/>
          </p:nvPicPr>
          <p:blipFill>
            <a:blip r:embed="rId4">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1" name="Group"/>
          <p:cNvGrpSpPr/>
          <p:nvPr/>
        </p:nvGrpSpPr>
        <p:grpSpPr>
          <a:xfrm>
            <a:off x="-50053" y="-95878"/>
            <a:ext cx="24484106" cy="1967777"/>
            <a:chOff x="0" y="0"/>
            <a:chExt cx="24484105" cy="1967776"/>
          </a:xfrm>
        </p:grpSpPr>
        <p:sp>
          <p:nvSpPr>
            <p:cNvPr id="299"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00"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02"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03" name="Key Points for Those in Authority Today:…"/>
          <p:cNvSpPr txBox="1"/>
          <p:nvPr/>
        </p:nvSpPr>
        <p:spPr>
          <a:xfrm>
            <a:off x="6984108" y="4113892"/>
            <a:ext cx="17098151" cy="9261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Key Points for Those in Authority Today:</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Authority is a stewardship from God, not a license for selfishness or harshness.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Leaders must reject manipulation, favoritism, and intimidation, and become servants.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You will give an account to the Lord for how you treat those under your care.</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True leadership reflects the servant-heart of Christ (John 13:3-17; Phili 2:5-10).</a:t>
            </a:r>
          </a:p>
        </p:txBody>
      </p:sp>
      <p:pic>
        <p:nvPicPr>
          <p:cNvPr id="304" name="pasted-movie.png" descr="pasted-movie.png"/>
          <p:cNvPicPr>
            <a:picLocks noChangeAspect="0"/>
          </p:cNvPicPr>
          <p:nvPr/>
        </p:nvPicPr>
        <p:blipFill>
          <a:blip r:embed="rId6">
            <a:extLst/>
          </a:blip>
          <a:stretch>
            <a:fillRect/>
          </a:stretch>
        </p:blipFill>
        <p:spPr>
          <a:xfrm>
            <a:off x="2295021" y="1683269"/>
            <a:ext cx="19793958" cy="2315446"/>
          </a:xfrm>
          <a:prstGeom prst="rect">
            <a:avLst/>
          </a:prstGeom>
          <a:ln w="12700">
            <a:miter lim="400000"/>
          </a:ln>
          <a:effectLst>
            <a:outerShdw sx="100000" sy="100000" kx="0" ky="0" algn="b" rotWithShape="0" blurRad="292100" dist="113504" dir="2689080">
              <a:srgbClr val="000000">
                <a:alpha val="45174"/>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3">
                                            <p:txEl>
                                              <p:pRg st="1" end="1"/>
                                            </p:txEl>
                                          </p:spTgt>
                                        </p:tgtEl>
                                        <p:attrNameLst>
                                          <p:attrName>style.visibility</p:attrName>
                                        </p:attrNameLst>
                                      </p:cBhvr>
                                      <p:to>
                                        <p:strVal val="visible"/>
                                      </p:to>
                                    </p:set>
                                    <p:animEffect filter="wipe(left)" transition="in">
                                      <p:cBhvr>
                                        <p:cTn id="7" dur="1500"/>
                                        <p:tgtEl>
                                          <p:spTgt spid="3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03">
                                            <p:txEl>
                                              <p:pRg st="2" end="2"/>
                                            </p:txEl>
                                          </p:spTgt>
                                        </p:tgtEl>
                                        <p:attrNameLst>
                                          <p:attrName>style.visibility</p:attrName>
                                        </p:attrNameLst>
                                      </p:cBhvr>
                                      <p:to>
                                        <p:strVal val="visible"/>
                                      </p:to>
                                    </p:set>
                                    <p:animEffect filter="wipe(left)" transition="in">
                                      <p:cBhvr>
                                        <p:cTn id="12" dur="1500"/>
                                        <p:tgtEl>
                                          <p:spTgt spid="3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03">
                                            <p:txEl>
                                              <p:pRg st="3" end="3"/>
                                            </p:txEl>
                                          </p:spTgt>
                                        </p:tgtEl>
                                        <p:attrNameLst>
                                          <p:attrName>style.visibility</p:attrName>
                                        </p:attrNameLst>
                                      </p:cBhvr>
                                      <p:to>
                                        <p:strVal val="visible"/>
                                      </p:to>
                                    </p:set>
                                    <p:animEffect filter="wipe(left)" transition="in">
                                      <p:cBhvr>
                                        <p:cTn id="17" dur="1500"/>
                                        <p:tgtEl>
                                          <p:spTgt spid="3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03">
                                            <p:txEl>
                                              <p:pRg st="4" end="4"/>
                                            </p:txEl>
                                          </p:spTgt>
                                        </p:tgtEl>
                                        <p:attrNameLst>
                                          <p:attrName>style.visibility</p:attrName>
                                        </p:attrNameLst>
                                      </p:cBhvr>
                                      <p:to>
                                        <p:strVal val="visible"/>
                                      </p:to>
                                    </p:set>
                                    <p:animEffect filter="wipe(left)" transition="in">
                                      <p:cBhvr>
                                        <p:cTn id="22" dur="1500"/>
                                        <p:tgtEl>
                                          <p:spTgt spid="30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8" name="Group"/>
          <p:cNvGrpSpPr/>
          <p:nvPr/>
        </p:nvGrpSpPr>
        <p:grpSpPr>
          <a:xfrm>
            <a:off x="-50053" y="-95878"/>
            <a:ext cx="24484106" cy="1967777"/>
            <a:chOff x="0" y="0"/>
            <a:chExt cx="24484105" cy="1967776"/>
          </a:xfrm>
        </p:grpSpPr>
        <p:sp>
          <p:nvSpPr>
            <p:cNvPr id="306"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07"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09"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10" name="Paul says we are “bondservants of Christ” (v. 6).…"/>
          <p:cNvSpPr txBox="1"/>
          <p:nvPr/>
        </p:nvSpPr>
        <p:spPr>
          <a:xfrm>
            <a:off x="6984108" y="4113892"/>
            <a:ext cx="17098151" cy="9363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7900">
                <a:solidFill>
                  <a:srgbClr val="000000"/>
                </a:solidFill>
                <a:latin typeface="Helvetica"/>
                <a:ea typeface="Helvetica"/>
                <a:cs typeface="Helvetica"/>
                <a:sym typeface="Helvetica"/>
              </a:defRPr>
            </a:pPr>
            <a:r>
              <a:t>Paul says we are “bondservants of Christ” (v. 6).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Here is the great leveling truth of the passage: Both bondservants and masters are bondservants of Christ (Rom. 14:7-13).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This identity transcends every earthly role, regardless of position or condition - we are to serve Christ wherever we are. (Acts 10:34; Gal. 3:26-29).</a:t>
            </a:r>
          </a:p>
        </p:txBody>
      </p:sp>
      <p:sp>
        <p:nvSpPr>
          <p:cNvPr id="311" name="Ephesians 6:6–7 (NKJV)…"/>
          <p:cNvSpPr txBox="1"/>
          <p:nvPr/>
        </p:nvSpPr>
        <p:spPr>
          <a:xfrm>
            <a:off x="324700" y="4431297"/>
            <a:ext cx="6490789" cy="8763001"/>
          </a:xfrm>
          <a:prstGeom prst="rect">
            <a:avLst/>
          </a:prstGeom>
          <a:solidFill>
            <a:srgbClr val="000000">
              <a:alpha val="17261"/>
            </a:srgbClr>
          </a:solidFill>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2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6:6–7 (NKJV) </a:t>
            </a:r>
          </a:p>
          <a:p>
            <a:pPr algn="ctr" defTabSz="457200">
              <a:lnSpc>
                <a:spcPct val="100000"/>
              </a:lnSpc>
              <a:spcBef>
                <a:spcPts val="0"/>
              </a:spcBef>
              <a:defRPr sz="52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6</a:t>
            </a:r>
            <a:r>
              <a:t> not with eyeservice, as men-pleasers, but as </a:t>
            </a:r>
            <a:r>
              <a:rPr b="1" u="sng"/>
              <a:t>bondservants</a:t>
            </a:r>
            <a:r>
              <a:t> of Christ, doing the will of God from the heart, </a:t>
            </a:r>
            <a:r>
              <a:rPr baseline="31999"/>
              <a:t>7</a:t>
            </a:r>
            <a:r>
              <a:t> with goodwill </a:t>
            </a:r>
            <a:r>
              <a:rPr b="1" u="sng"/>
              <a:t>doing service</a:t>
            </a:r>
            <a:r>
              <a:t>, as to the Lord, and not to men,</a:t>
            </a:r>
          </a:p>
        </p:txBody>
      </p:sp>
      <p:pic>
        <p:nvPicPr>
          <p:cNvPr id="312"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0">
                                            <p:txEl>
                                              <p:pRg st="1" end="1"/>
                                            </p:txEl>
                                          </p:spTgt>
                                        </p:tgtEl>
                                        <p:attrNameLst>
                                          <p:attrName>style.visibility</p:attrName>
                                        </p:attrNameLst>
                                      </p:cBhvr>
                                      <p:to>
                                        <p:strVal val="visible"/>
                                      </p:to>
                                    </p:set>
                                    <p:animEffect filter="wipe(left)" transition="in">
                                      <p:cBhvr>
                                        <p:cTn id="7" dur="1500"/>
                                        <p:tgtEl>
                                          <p:spTgt spid="3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10">
                                            <p:txEl>
                                              <p:pRg st="2" end="2"/>
                                            </p:txEl>
                                          </p:spTgt>
                                        </p:tgtEl>
                                        <p:attrNameLst>
                                          <p:attrName>style.visibility</p:attrName>
                                        </p:attrNameLst>
                                      </p:cBhvr>
                                      <p:to>
                                        <p:strVal val="visible"/>
                                      </p:to>
                                    </p:set>
                                    <p:animEffect filter="wipe(left)" transition="in">
                                      <p:cBhvr>
                                        <p:cTn id="12" dur="1500"/>
                                        <p:tgtEl>
                                          <p:spTgt spid="31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0"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6" name="Group"/>
          <p:cNvGrpSpPr/>
          <p:nvPr/>
        </p:nvGrpSpPr>
        <p:grpSpPr>
          <a:xfrm>
            <a:off x="-50053" y="-95878"/>
            <a:ext cx="24484106" cy="1967777"/>
            <a:chOff x="0" y="0"/>
            <a:chExt cx="24484105" cy="1967776"/>
          </a:xfrm>
        </p:grpSpPr>
        <p:sp>
          <p:nvSpPr>
            <p:cNvPr id="314"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15"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17"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18" name="APPLICATIONS:…"/>
          <p:cNvSpPr txBox="1"/>
          <p:nvPr/>
        </p:nvSpPr>
        <p:spPr>
          <a:xfrm>
            <a:off x="6984108" y="4113892"/>
            <a:ext cx="17098151" cy="885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APPLICATIONS: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Ultimate Loyalty</a:t>
            </a:r>
            <a:r>
              <a:t> — Christ is our true Master. Earthly bosses, leaders, or authorities are secondary. We serve them as unto the Lord (Acts 5:29).</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Heart-Level Obedience</a:t>
            </a:r>
            <a:r>
              <a:t> — God is not satisfied with external performance. He desires service “from the heart” motivated by love our love for Him (Mark 12:29-32).</a:t>
            </a:r>
          </a:p>
        </p:txBody>
      </p:sp>
      <p:pic>
        <p:nvPicPr>
          <p:cNvPr id="319"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8">
                                            <p:txEl>
                                              <p:pRg st="1" end="1"/>
                                            </p:txEl>
                                          </p:spTgt>
                                        </p:tgtEl>
                                        <p:attrNameLst>
                                          <p:attrName>style.visibility</p:attrName>
                                        </p:attrNameLst>
                                      </p:cBhvr>
                                      <p:to>
                                        <p:strVal val="visible"/>
                                      </p:to>
                                    </p:set>
                                    <p:animEffect filter="wipe(left)" transition="in">
                                      <p:cBhvr>
                                        <p:cTn id="7" dur="1500"/>
                                        <p:tgtEl>
                                          <p:spTgt spid="3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18">
                                            <p:txEl>
                                              <p:pRg st="2" end="2"/>
                                            </p:txEl>
                                          </p:spTgt>
                                        </p:tgtEl>
                                        <p:attrNameLst>
                                          <p:attrName>style.visibility</p:attrName>
                                        </p:attrNameLst>
                                      </p:cBhvr>
                                      <p:to>
                                        <p:strVal val="visible"/>
                                      </p:to>
                                    </p:set>
                                    <p:animEffect filter="wipe(left)" transition="in">
                                      <p:cBhvr>
                                        <p:cTn id="12" dur="1500"/>
                                        <p:tgtEl>
                                          <p:spTgt spid="31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8"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3" name="Group"/>
          <p:cNvGrpSpPr/>
          <p:nvPr/>
        </p:nvGrpSpPr>
        <p:grpSpPr>
          <a:xfrm>
            <a:off x="-50053" y="-95878"/>
            <a:ext cx="24484106" cy="1967777"/>
            <a:chOff x="0" y="0"/>
            <a:chExt cx="24484105" cy="1967776"/>
          </a:xfrm>
        </p:grpSpPr>
        <p:sp>
          <p:nvSpPr>
            <p:cNvPr id="321"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22"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24"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25" name="APPLICATIONS:…"/>
          <p:cNvSpPr txBox="1"/>
          <p:nvPr/>
        </p:nvSpPr>
        <p:spPr>
          <a:xfrm>
            <a:off x="6984108" y="4113892"/>
            <a:ext cx="17098151" cy="885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APPLICATIONS: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Eternal Perspective and Reward</a:t>
            </a:r>
            <a:r>
              <a:t> — God sees both the good and bad, and God will judge - God rewards the righteous. This truth sustains us in difficult seasons (Rom. 2:5-11).</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Equality and Dignity Before God — </a:t>
            </a:r>
            <a:r>
              <a:t>There is “no partiality” with God (v. 9; Rom 2:11). Social status does not determine our worth in Christ (Gal. 3:26-29).</a:t>
            </a:r>
          </a:p>
        </p:txBody>
      </p:sp>
      <p:pic>
        <p:nvPicPr>
          <p:cNvPr id="326"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5">
                                            <p:txEl>
                                              <p:pRg st="2" end="2"/>
                                            </p:txEl>
                                          </p:spTgt>
                                        </p:tgtEl>
                                        <p:attrNameLst>
                                          <p:attrName>style.visibility</p:attrName>
                                        </p:attrNameLst>
                                      </p:cBhvr>
                                      <p:to>
                                        <p:strVal val="visible"/>
                                      </p:to>
                                    </p:set>
                                    <p:animEffect filter="wipe(left)" transition="in">
                                      <p:cBhvr>
                                        <p:cTn id="7" dur="1500"/>
                                        <p:tgtEl>
                                          <p:spTgt spid="32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0" name="Group"/>
          <p:cNvGrpSpPr/>
          <p:nvPr/>
        </p:nvGrpSpPr>
        <p:grpSpPr>
          <a:xfrm>
            <a:off x="-50053" y="-95878"/>
            <a:ext cx="24484106" cy="1967777"/>
            <a:chOff x="0" y="0"/>
            <a:chExt cx="24484105" cy="1967776"/>
          </a:xfrm>
        </p:grpSpPr>
        <p:sp>
          <p:nvSpPr>
            <p:cNvPr id="328"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29"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31"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32" name="APPLICATIONS:…"/>
          <p:cNvSpPr txBox="1"/>
          <p:nvPr/>
        </p:nvSpPr>
        <p:spPr>
          <a:xfrm>
            <a:off x="6984108" y="4113892"/>
            <a:ext cx="17098151" cy="885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APPLICATIONS: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Humility in Authority and Submission</a:t>
            </a:r>
            <a:r>
              <a:t> — Those in leadership must lead as servants, and those under authority must serve with excellence and respect (Matthew 20:24-28).</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Hope in Suffering</a:t>
            </a:r>
            <a:r>
              <a:t> — When treated unjustly, we follow Christ’s example (1 Peter 2). Our suffering is not meaningless — it can display the gospel (1 Pet. 3:1-6).</a:t>
            </a:r>
          </a:p>
        </p:txBody>
      </p:sp>
      <p:pic>
        <p:nvPicPr>
          <p:cNvPr id="333"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2">
                                            <p:txEl>
                                              <p:pRg st="2" end="2"/>
                                            </p:txEl>
                                          </p:spTgt>
                                        </p:tgtEl>
                                        <p:attrNameLst>
                                          <p:attrName>style.visibility</p:attrName>
                                        </p:attrNameLst>
                                      </p:cBhvr>
                                      <p:to>
                                        <p:strVal val="visible"/>
                                      </p:to>
                                    </p:set>
                                    <p:animEffect filter="wipe(left)" transition="in">
                                      <p:cBhvr>
                                        <p:cTn id="7" dur="1500"/>
                                        <p:tgtEl>
                                          <p:spTgt spid="33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2"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7" name="Group"/>
          <p:cNvGrpSpPr/>
          <p:nvPr/>
        </p:nvGrpSpPr>
        <p:grpSpPr>
          <a:xfrm>
            <a:off x="-50053" y="-95878"/>
            <a:ext cx="24484106" cy="1967777"/>
            <a:chOff x="0" y="0"/>
            <a:chExt cx="24484105" cy="1967776"/>
          </a:xfrm>
        </p:grpSpPr>
        <p:sp>
          <p:nvSpPr>
            <p:cNvPr id="335"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36"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38"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39" name="APPLICATIONS:…"/>
          <p:cNvSpPr txBox="1"/>
          <p:nvPr/>
        </p:nvSpPr>
        <p:spPr>
          <a:xfrm>
            <a:off x="6984108" y="4113892"/>
            <a:ext cx="17098151" cy="885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500">
                <a:solidFill>
                  <a:srgbClr val="000000"/>
                </a:solidFill>
                <a:latin typeface="Helvetica"/>
                <a:ea typeface="Helvetica"/>
                <a:cs typeface="Helvetica"/>
                <a:sym typeface="Helvetica"/>
              </a:defRPr>
            </a:pPr>
            <a:r>
              <a:t>APPLICATIONS:</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Transformed Character</a:t>
            </a:r>
            <a:r>
              <a:t> — The gospel does not change an individual’s earthy status, or position; it transforms our character, and how we relate to one another (Matthew 20:24-28; Luke 22:27,28; John 13:13, 14; Phil. 2:7).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The story of Philemon and Onesimus shows that in Christ, masters and slaves are to be brothers (Philemon).</a:t>
            </a:r>
          </a:p>
        </p:txBody>
      </p:sp>
      <p:pic>
        <p:nvPicPr>
          <p:cNvPr id="340"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9">
                                            <p:txEl>
                                              <p:pRg st="2" end="2"/>
                                            </p:txEl>
                                          </p:spTgt>
                                        </p:tgtEl>
                                        <p:attrNameLst>
                                          <p:attrName>style.visibility</p:attrName>
                                        </p:attrNameLst>
                                      </p:cBhvr>
                                      <p:to>
                                        <p:strVal val="visible"/>
                                      </p:to>
                                    </p:set>
                                    <p:animEffect filter="wipe(left)" transition="in">
                                      <p:cBhvr>
                                        <p:cTn id="7" dur="1500"/>
                                        <p:tgtEl>
                                          <p:spTgt spid="33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9"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4" name="Group"/>
          <p:cNvGrpSpPr/>
          <p:nvPr/>
        </p:nvGrpSpPr>
        <p:grpSpPr>
          <a:xfrm>
            <a:off x="-50053" y="-95878"/>
            <a:ext cx="24484106" cy="1967777"/>
            <a:chOff x="0" y="0"/>
            <a:chExt cx="24484105" cy="1967776"/>
          </a:xfrm>
        </p:grpSpPr>
        <p:sp>
          <p:nvSpPr>
            <p:cNvPr id="342"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43"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45"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46" name="If you are a Christian, whether you are an employee, employer, student, teacher, parent, child, or in any position of influence or submission — your primary duty is the same:…"/>
          <p:cNvSpPr txBox="1"/>
          <p:nvPr/>
        </p:nvSpPr>
        <p:spPr>
          <a:xfrm>
            <a:off x="6984108" y="4113892"/>
            <a:ext cx="17098151" cy="8982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3200"/>
              </a:spcBef>
              <a:buSzPct val="56000"/>
              <a:buBlip>
                <a:blip r:embed="rId4"/>
              </a:buBlip>
              <a:defRPr sz="5900">
                <a:solidFill>
                  <a:srgbClr val="000000"/>
                </a:solidFill>
                <a:latin typeface="Helvetica"/>
                <a:ea typeface="Helvetica"/>
                <a:cs typeface="Helvetica"/>
                <a:sym typeface="Helvetica"/>
              </a:defRPr>
            </a:pPr>
            <a:r>
              <a:rPr b="1"/>
              <a:t>If you are a Christian,</a:t>
            </a:r>
            <a:r>
              <a:t> whether you are an employee, employer, student, teacher, parent, child, or in any position of influence or submission — your primary duty is the same:</a:t>
            </a:r>
          </a:p>
          <a:p>
            <a:pPr marL="1636962" indent="-938462" defTabSz="821531">
              <a:lnSpc>
                <a:spcPct val="100000"/>
              </a:lnSpc>
              <a:spcBef>
                <a:spcPts val="3200"/>
              </a:spcBef>
              <a:buSzPct val="56000"/>
              <a:buBlip>
                <a:blip r:embed="rId5"/>
              </a:buBlip>
              <a:defRPr sz="6600">
                <a:solidFill>
                  <a:srgbClr val="000000"/>
                </a:solidFill>
                <a:latin typeface="Helvetica"/>
                <a:ea typeface="Helvetica"/>
                <a:cs typeface="Helvetica"/>
                <a:sym typeface="Helvetica"/>
              </a:defRPr>
            </a:pPr>
            <a:r>
              <a:t>You belong to Jesus.</a:t>
            </a:r>
          </a:p>
          <a:p>
            <a:pPr marL="1636962" indent="-938462" defTabSz="821531">
              <a:lnSpc>
                <a:spcPct val="100000"/>
              </a:lnSpc>
              <a:spcBef>
                <a:spcPts val="3200"/>
              </a:spcBef>
              <a:buSzPct val="56000"/>
              <a:buBlip>
                <a:blip r:embed="rId5"/>
              </a:buBlip>
              <a:defRPr sz="6600">
                <a:solidFill>
                  <a:srgbClr val="000000"/>
                </a:solidFill>
                <a:latin typeface="Helvetica"/>
                <a:ea typeface="Helvetica"/>
                <a:cs typeface="Helvetica"/>
                <a:sym typeface="Helvetica"/>
              </a:defRPr>
            </a:pPr>
            <a:r>
              <a:t>You represent Jesus.</a:t>
            </a:r>
          </a:p>
          <a:p>
            <a:pPr marL="1636962" indent="-938462" defTabSz="821531">
              <a:lnSpc>
                <a:spcPct val="100000"/>
              </a:lnSpc>
              <a:spcBef>
                <a:spcPts val="3200"/>
              </a:spcBef>
              <a:buSzPct val="56000"/>
              <a:buBlip>
                <a:blip r:embed="rId5"/>
              </a:buBlip>
              <a:defRPr sz="6600">
                <a:solidFill>
                  <a:srgbClr val="000000"/>
                </a:solidFill>
                <a:latin typeface="Helvetica"/>
                <a:ea typeface="Helvetica"/>
                <a:cs typeface="Helvetica"/>
                <a:sym typeface="Helvetica"/>
              </a:defRPr>
            </a:pPr>
            <a:r>
              <a:t>You honor, or dishonor Jesus by your actions and how you treat others.</a:t>
            </a:r>
          </a:p>
        </p:txBody>
      </p:sp>
      <p:pic>
        <p:nvPicPr>
          <p:cNvPr id="347"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6">
                                            <p:txEl>
                                              <p:pRg st="1" end="1"/>
                                            </p:txEl>
                                          </p:spTgt>
                                        </p:tgtEl>
                                        <p:attrNameLst>
                                          <p:attrName>style.visibility</p:attrName>
                                        </p:attrNameLst>
                                      </p:cBhvr>
                                      <p:to>
                                        <p:strVal val="visible"/>
                                      </p:to>
                                    </p:set>
                                    <p:animEffect filter="wipe(left)" transition="in">
                                      <p:cBhvr>
                                        <p:cTn id="7" dur="1500"/>
                                        <p:tgtEl>
                                          <p:spTgt spid="3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46">
                                            <p:txEl>
                                              <p:pRg st="2" end="2"/>
                                            </p:txEl>
                                          </p:spTgt>
                                        </p:tgtEl>
                                        <p:attrNameLst>
                                          <p:attrName>style.visibility</p:attrName>
                                        </p:attrNameLst>
                                      </p:cBhvr>
                                      <p:to>
                                        <p:strVal val="visible"/>
                                      </p:to>
                                    </p:set>
                                    <p:animEffect filter="wipe(left)" transition="in">
                                      <p:cBhvr>
                                        <p:cTn id="12" dur="1500"/>
                                        <p:tgtEl>
                                          <p:spTgt spid="3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46">
                                            <p:txEl>
                                              <p:pRg st="3" end="3"/>
                                            </p:txEl>
                                          </p:spTgt>
                                        </p:tgtEl>
                                        <p:attrNameLst>
                                          <p:attrName>style.visibility</p:attrName>
                                        </p:attrNameLst>
                                      </p:cBhvr>
                                      <p:to>
                                        <p:strVal val="visible"/>
                                      </p:to>
                                    </p:set>
                                    <p:animEffect filter="wipe(left)" transition="in">
                                      <p:cBhvr>
                                        <p:cTn id="17" dur="1500"/>
                                        <p:tgtEl>
                                          <p:spTgt spid="34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6"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51" name="Group"/>
          <p:cNvGrpSpPr/>
          <p:nvPr/>
        </p:nvGrpSpPr>
        <p:grpSpPr>
          <a:xfrm>
            <a:off x="-50053" y="-95878"/>
            <a:ext cx="24484106" cy="1967777"/>
            <a:chOff x="0" y="0"/>
            <a:chExt cx="24484105" cy="1967776"/>
          </a:xfrm>
        </p:grpSpPr>
        <p:sp>
          <p:nvSpPr>
            <p:cNvPr id="349"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50"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52"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53" name="If you are a Christian:…"/>
          <p:cNvSpPr txBox="1"/>
          <p:nvPr/>
        </p:nvSpPr>
        <p:spPr>
          <a:xfrm>
            <a:off x="6984108" y="4113892"/>
            <a:ext cx="17098151" cy="9083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700">
                <a:solidFill>
                  <a:srgbClr val="000000"/>
                </a:solidFill>
                <a:latin typeface="Helvetica"/>
                <a:ea typeface="Helvetica"/>
                <a:cs typeface="Helvetica"/>
                <a:sym typeface="Helvetica"/>
              </a:defRPr>
            </a:pPr>
            <a:r>
              <a:t>If you are a Christian:</a:t>
            </a:r>
          </a:p>
          <a:p>
            <a:pPr marL="1636962" indent="-938462" defTabSz="821531">
              <a:lnSpc>
                <a:spcPct val="100000"/>
              </a:lnSpc>
              <a:spcBef>
                <a:spcPts val="1600"/>
              </a:spcBef>
              <a:buSzPct val="56000"/>
              <a:buBlip>
                <a:blip r:embed="rId5"/>
              </a:buBlip>
              <a:defRPr sz="6700">
                <a:solidFill>
                  <a:srgbClr val="000000"/>
                </a:solidFill>
                <a:latin typeface="Helvetica"/>
                <a:ea typeface="Helvetica"/>
                <a:cs typeface="Helvetica"/>
                <a:sym typeface="Helvetica"/>
              </a:defRPr>
            </a:pPr>
            <a:r>
              <a:t>Serve with sincerity, as to the Lord.</a:t>
            </a:r>
          </a:p>
          <a:p>
            <a:pPr marL="1636962" indent="-938462" defTabSz="821531">
              <a:lnSpc>
                <a:spcPct val="100000"/>
              </a:lnSpc>
              <a:spcBef>
                <a:spcPts val="1600"/>
              </a:spcBef>
              <a:buSzPct val="56000"/>
              <a:buBlip>
                <a:blip r:embed="rId5"/>
              </a:buBlip>
              <a:defRPr sz="6700">
                <a:solidFill>
                  <a:srgbClr val="000000"/>
                </a:solidFill>
                <a:latin typeface="Helvetica"/>
                <a:ea typeface="Helvetica"/>
                <a:cs typeface="Helvetica"/>
                <a:sym typeface="Helvetica"/>
              </a:defRPr>
            </a:pPr>
            <a:r>
              <a:t>Lead with justice and kindness, remembering your Master in heaven.</a:t>
            </a:r>
          </a:p>
          <a:p>
            <a:pPr marL="1636962" indent="-938462" defTabSz="821531">
              <a:lnSpc>
                <a:spcPct val="100000"/>
              </a:lnSpc>
              <a:spcBef>
                <a:spcPts val="1600"/>
              </a:spcBef>
              <a:buSzPct val="56000"/>
              <a:buBlip>
                <a:blip r:embed="rId5"/>
              </a:buBlip>
              <a:defRPr sz="6700">
                <a:solidFill>
                  <a:srgbClr val="000000"/>
                </a:solidFill>
                <a:latin typeface="Helvetica"/>
                <a:ea typeface="Helvetica"/>
                <a:cs typeface="Helvetica"/>
                <a:sym typeface="Helvetica"/>
              </a:defRPr>
            </a:pPr>
            <a:r>
              <a:t>Treat every person with the dignity of one for whom Christ died.</a:t>
            </a:r>
          </a:p>
          <a:p>
            <a:pPr marL="1636962" indent="-938462" defTabSz="821531">
              <a:lnSpc>
                <a:spcPct val="100000"/>
              </a:lnSpc>
              <a:spcBef>
                <a:spcPts val="1600"/>
              </a:spcBef>
              <a:buSzPct val="56000"/>
              <a:buBlip>
                <a:blip r:embed="rId5"/>
              </a:buBlip>
              <a:defRPr sz="6700">
                <a:solidFill>
                  <a:srgbClr val="000000"/>
                </a:solidFill>
                <a:latin typeface="Helvetica"/>
                <a:ea typeface="Helvetica"/>
                <a:cs typeface="Helvetica"/>
                <a:sym typeface="Helvetica"/>
              </a:defRPr>
            </a:pPr>
            <a:r>
              <a:t>Follow the example of Jesus, who humbled Himself as a servant.</a:t>
            </a:r>
          </a:p>
        </p:txBody>
      </p:sp>
      <p:pic>
        <p:nvPicPr>
          <p:cNvPr id="354"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53">
                                            <p:txEl>
                                              <p:pRg st="1" end="1"/>
                                            </p:txEl>
                                          </p:spTgt>
                                        </p:tgtEl>
                                        <p:attrNameLst>
                                          <p:attrName>style.visibility</p:attrName>
                                        </p:attrNameLst>
                                      </p:cBhvr>
                                      <p:to>
                                        <p:strVal val="visible"/>
                                      </p:to>
                                    </p:set>
                                    <p:animEffect filter="wipe(left)" transition="in">
                                      <p:cBhvr>
                                        <p:cTn id="7" dur="1500"/>
                                        <p:tgtEl>
                                          <p:spTgt spid="35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53">
                                            <p:txEl>
                                              <p:pRg st="2" end="2"/>
                                            </p:txEl>
                                          </p:spTgt>
                                        </p:tgtEl>
                                        <p:attrNameLst>
                                          <p:attrName>style.visibility</p:attrName>
                                        </p:attrNameLst>
                                      </p:cBhvr>
                                      <p:to>
                                        <p:strVal val="visible"/>
                                      </p:to>
                                    </p:set>
                                    <p:animEffect filter="wipe(left)" transition="in">
                                      <p:cBhvr>
                                        <p:cTn id="12" dur="1500"/>
                                        <p:tgtEl>
                                          <p:spTgt spid="3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53">
                                            <p:txEl>
                                              <p:pRg st="3" end="3"/>
                                            </p:txEl>
                                          </p:spTgt>
                                        </p:tgtEl>
                                        <p:attrNameLst>
                                          <p:attrName>style.visibility</p:attrName>
                                        </p:attrNameLst>
                                      </p:cBhvr>
                                      <p:to>
                                        <p:strVal val="visible"/>
                                      </p:to>
                                    </p:set>
                                    <p:animEffect filter="wipe(left)" transition="in">
                                      <p:cBhvr>
                                        <p:cTn id="17" dur="1500"/>
                                        <p:tgtEl>
                                          <p:spTgt spid="35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53">
                                            <p:txEl>
                                              <p:pRg st="4" end="4"/>
                                            </p:txEl>
                                          </p:spTgt>
                                        </p:tgtEl>
                                        <p:attrNameLst>
                                          <p:attrName>style.visibility</p:attrName>
                                        </p:attrNameLst>
                                      </p:cBhvr>
                                      <p:to>
                                        <p:strVal val="visible"/>
                                      </p:to>
                                    </p:set>
                                    <p:animEffect filter="wipe(left)" transition="in">
                                      <p:cBhvr>
                                        <p:cTn id="22" dur="1500"/>
                                        <p:tgtEl>
                                          <p:spTgt spid="35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3"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58" name="Group"/>
          <p:cNvGrpSpPr/>
          <p:nvPr/>
        </p:nvGrpSpPr>
        <p:grpSpPr>
          <a:xfrm>
            <a:off x="-50053" y="-95878"/>
            <a:ext cx="24484106" cy="1967777"/>
            <a:chOff x="0" y="0"/>
            <a:chExt cx="24484105" cy="1967776"/>
          </a:xfrm>
        </p:grpSpPr>
        <p:sp>
          <p:nvSpPr>
            <p:cNvPr id="356"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57"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359"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360" name="If you are NOT a Christian:…"/>
          <p:cNvSpPr txBox="1"/>
          <p:nvPr/>
        </p:nvSpPr>
        <p:spPr>
          <a:xfrm>
            <a:off x="7006707" y="4531127"/>
            <a:ext cx="17098151" cy="8689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700">
                <a:solidFill>
                  <a:srgbClr val="000000"/>
                </a:solidFill>
                <a:latin typeface="Helvetica"/>
                <a:ea typeface="Helvetica"/>
                <a:cs typeface="Helvetica"/>
                <a:sym typeface="Helvetica"/>
              </a:defRPr>
            </a:pPr>
            <a:r>
              <a:t>If you are NOT a Christian:</a:t>
            </a:r>
          </a:p>
          <a:p>
            <a:pPr marL="1636962" indent="-938462" defTabSz="821531">
              <a:lnSpc>
                <a:spcPct val="100000"/>
              </a:lnSpc>
              <a:spcBef>
                <a:spcPts val="1600"/>
              </a:spcBef>
              <a:buSzPct val="56000"/>
              <a:buBlip>
                <a:blip r:embed="rId5"/>
              </a:buBlip>
              <a:defRPr sz="6600">
                <a:solidFill>
                  <a:srgbClr val="000000"/>
                </a:solidFill>
                <a:latin typeface="Helvetica"/>
                <a:ea typeface="Helvetica"/>
                <a:cs typeface="Helvetica"/>
                <a:sym typeface="Helvetica"/>
              </a:defRPr>
            </a:pPr>
            <a:r>
              <a:t>You are a SLAVE of Satan, of SIN, Guilt, and CONDEMNATION (John 8:31-35).</a:t>
            </a:r>
          </a:p>
          <a:p>
            <a:pPr marL="1636962" indent="-938462" defTabSz="821531">
              <a:lnSpc>
                <a:spcPct val="100000"/>
              </a:lnSpc>
              <a:spcBef>
                <a:spcPts val="1600"/>
              </a:spcBef>
              <a:buSzPct val="56000"/>
              <a:buBlip>
                <a:blip r:embed="rId5"/>
              </a:buBlip>
              <a:defRPr sz="6600">
                <a:solidFill>
                  <a:srgbClr val="000000"/>
                </a:solidFill>
                <a:latin typeface="Helvetica"/>
                <a:ea typeface="Helvetica"/>
                <a:cs typeface="Helvetica"/>
                <a:sym typeface="Helvetica"/>
              </a:defRPr>
            </a:pPr>
            <a:r>
              <a:t>JESUS CAN SET YOU FREE from sin and death </a:t>
            </a:r>
            <a:r>
              <a:rPr i="1" sz="5900"/>
              <a:t>(John 8:36 </a:t>
            </a:r>
            <a:r>
              <a:rPr baseline="31999" i="1" sz="5900"/>
              <a:t>36 </a:t>
            </a:r>
            <a:r>
              <a:rPr i="1" sz="5900"/>
              <a:t>Therefore if the Son makes you free, you shall be free indeed).</a:t>
            </a:r>
          </a:p>
          <a:p>
            <a:pPr marL="1636962" indent="-938462" defTabSz="821531">
              <a:lnSpc>
                <a:spcPct val="100000"/>
              </a:lnSpc>
              <a:spcBef>
                <a:spcPts val="1600"/>
              </a:spcBef>
              <a:buSzPct val="56000"/>
              <a:buBlip>
                <a:blip r:embed="rId5"/>
              </a:buBlip>
              <a:defRPr sz="6600">
                <a:solidFill>
                  <a:srgbClr val="000000"/>
                </a:solidFill>
                <a:latin typeface="Helvetica"/>
                <a:ea typeface="Helvetica"/>
                <a:cs typeface="Helvetica"/>
                <a:sym typeface="Helvetica"/>
              </a:defRPr>
            </a:pPr>
            <a:r>
              <a:t>We are free to choose (Romans 6:16-18; Matthew 11:28,29; Acts 2:38-41)</a:t>
            </a:r>
          </a:p>
        </p:txBody>
      </p:sp>
      <p:pic>
        <p:nvPicPr>
          <p:cNvPr id="361" name="pasted-movie.png" descr="pasted-movie.png"/>
          <p:cNvPicPr>
            <a:picLocks noChangeAspect="1"/>
          </p:cNvPicPr>
          <p:nvPr/>
        </p:nvPicPr>
        <p:blipFill>
          <a:blip r:embed="rId6">
            <a:extLst/>
          </a:blip>
          <a:stretch>
            <a:fillRect/>
          </a:stretch>
        </p:blipFill>
        <p:spPr>
          <a:xfrm>
            <a:off x="1517470" y="1531621"/>
            <a:ext cx="21349060" cy="2467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60">
                                            <p:txEl>
                                              <p:pRg st="1" end="1"/>
                                            </p:txEl>
                                          </p:spTgt>
                                        </p:tgtEl>
                                        <p:attrNameLst>
                                          <p:attrName>style.visibility</p:attrName>
                                        </p:attrNameLst>
                                      </p:cBhvr>
                                      <p:to>
                                        <p:strVal val="visible"/>
                                      </p:to>
                                    </p:set>
                                    <p:animEffect filter="wipe(left)" transition="in">
                                      <p:cBhvr>
                                        <p:cTn id="7" dur="1500"/>
                                        <p:tgtEl>
                                          <p:spTgt spid="3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60">
                                            <p:txEl>
                                              <p:pRg st="2" end="2"/>
                                            </p:txEl>
                                          </p:spTgt>
                                        </p:tgtEl>
                                        <p:attrNameLst>
                                          <p:attrName>style.visibility</p:attrName>
                                        </p:attrNameLst>
                                      </p:cBhvr>
                                      <p:to>
                                        <p:strVal val="visible"/>
                                      </p:to>
                                    </p:set>
                                    <p:animEffect filter="wipe(left)" transition="in">
                                      <p:cBhvr>
                                        <p:cTn id="12" dur="1500"/>
                                        <p:tgtEl>
                                          <p:spTgt spid="3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60">
                                            <p:txEl>
                                              <p:pRg st="3" end="3"/>
                                            </p:txEl>
                                          </p:spTgt>
                                        </p:tgtEl>
                                        <p:attrNameLst>
                                          <p:attrName>style.visibility</p:attrName>
                                        </p:attrNameLst>
                                      </p:cBhvr>
                                      <p:to>
                                        <p:strVal val="visible"/>
                                      </p:to>
                                    </p:set>
                                    <p:animEffect filter="wipe(left)" transition="in">
                                      <p:cBhvr>
                                        <p:cTn id="17" dur="1500"/>
                                        <p:tgtEl>
                                          <p:spTgt spid="36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0"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mage" descr="Image"/>
          <p:cNvPicPr>
            <a:picLocks noChangeAspect="0"/>
          </p:cNvPicPr>
          <p:nvPr/>
        </p:nvPicPr>
        <p:blipFill>
          <a:blip r:embed="rId2">
            <a:extLst/>
          </a:blip>
          <a:stretch>
            <a:fillRect/>
          </a:stretch>
        </p:blipFill>
        <p:spPr>
          <a:xfrm>
            <a:off x="176477" y="1880370"/>
            <a:ext cx="10730662" cy="11692525"/>
          </a:xfrm>
          <a:prstGeom prst="rect">
            <a:avLst/>
          </a:prstGeom>
        </p:spPr>
      </p:pic>
      <p:sp>
        <p:nvSpPr>
          <p:cNvPr id="172" name="In our Marriages (5:22-33)…"/>
          <p:cNvSpPr txBox="1"/>
          <p:nvPr/>
        </p:nvSpPr>
        <p:spPr>
          <a:xfrm>
            <a:off x="12464206" y="7952858"/>
            <a:ext cx="10730662" cy="4762501"/>
          </a:xfrm>
          <a:prstGeom prst="rect">
            <a:avLst/>
          </a:prstGeom>
          <a:solidFill>
            <a:srgbClr val="FFFFFF"/>
          </a:solidFill>
          <a:ln w="63500">
            <a:solidFill>
              <a:srgbClr val="000000"/>
            </a:solidFill>
            <a:miter lim="400000"/>
          </a:ln>
          <a:effectLst>
            <a:outerShdw sx="100000" sy="100000" kx="0" ky="0" algn="b" rotWithShape="0" blurRad="215900" dist="158973"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a:lnSpc>
                <a:spcPct val="100000"/>
              </a:lnSpc>
              <a:spcBef>
                <a:spcPts val="2200"/>
              </a:spcBef>
              <a:defRPr b="1" sz="7100">
                <a:solidFill>
                  <a:srgbClr val="000000"/>
                </a:solidFill>
                <a:latin typeface="Helvetica"/>
                <a:ea typeface="Helvetica"/>
                <a:cs typeface="Helvetica"/>
                <a:sym typeface="Helvetica"/>
              </a:defRPr>
            </a:pPr>
            <a:r>
              <a:t>In our Marriages (5:22-33)</a:t>
            </a:r>
          </a:p>
          <a:p>
            <a:pPr algn="ctr">
              <a:lnSpc>
                <a:spcPct val="100000"/>
              </a:lnSpc>
              <a:spcBef>
                <a:spcPts val="2200"/>
              </a:spcBef>
              <a:defRPr b="1" sz="7100">
                <a:solidFill>
                  <a:srgbClr val="000000"/>
                </a:solidFill>
                <a:latin typeface="Helvetica"/>
                <a:ea typeface="Helvetica"/>
                <a:cs typeface="Helvetica"/>
                <a:sym typeface="Helvetica"/>
              </a:defRPr>
            </a:pPr>
            <a:r>
              <a:t>As children and parents (6:1-4)</a:t>
            </a:r>
          </a:p>
        </p:txBody>
      </p:sp>
      <p:sp>
        <p:nvSpPr>
          <p:cNvPr id="173" name="Text Box 8"/>
          <p:cNvSpPr txBox="1"/>
          <p:nvPr/>
        </p:nvSpPr>
        <p:spPr>
          <a:xfrm>
            <a:off x="310773" y="8314248"/>
            <a:ext cx="10462070" cy="4847297"/>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4:1 (NKJV) </a:t>
            </a:r>
          </a:p>
          <a:p>
            <a:pPr algn="ctr">
              <a:lnSpc>
                <a:spcPct val="100000"/>
              </a:lnSpc>
              <a:spcBef>
                <a:spcPts val="0"/>
              </a:spcBef>
              <a:defRPr>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a:t>
            </a:r>
            <a:r>
              <a:t> I, therefore, the prisoner of the Lord, beseech you to walk worthy of the calling with which you were called,</a:t>
            </a:r>
          </a:p>
        </p:txBody>
      </p:sp>
      <p:grpSp>
        <p:nvGrpSpPr>
          <p:cNvPr id="176" name="Group"/>
          <p:cNvGrpSpPr/>
          <p:nvPr/>
        </p:nvGrpSpPr>
        <p:grpSpPr>
          <a:xfrm>
            <a:off x="-50053" y="-95878"/>
            <a:ext cx="24484106" cy="1967777"/>
            <a:chOff x="0" y="0"/>
            <a:chExt cx="24484105" cy="1967776"/>
          </a:xfrm>
        </p:grpSpPr>
        <p:sp>
          <p:nvSpPr>
            <p:cNvPr id="174"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75" name="pasted-movie.png" descr="pasted-movie.png"/>
            <p:cNvPicPr>
              <a:picLocks noChangeAspect="1"/>
            </p:cNvPicPr>
            <p:nvPr/>
          </p:nvPicPr>
          <p:blipFill>
            <a:blip r:embed="rId3">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sp>
        <p:nvSpPr>
          <p:cNvPr id="177" name="Living a life worthy of our calling:"/>
          <p:cNvSpPr txBox="1"/>
          <p:nvPr/>
        </p:nvSpPr>
        <p:spPr>
          <a:xfrm>
            <a:off x="146949" y="1838851"/>
            <a:ext cx="24090102" cy="1270001"/>
          </a:xfrm>
          <a:prstGeom prst="rect">
            <a:avLst/>
          </a:prstGeom>
          <a:solidFill>
            <a:schemeClr val="accent1">
              <a:satOff val="5412"/>
              <a:lumOff val="-30746"/>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3300"/>
              </a:spcBef>
              <a:defRPr b="1" cap="all" sz="7900">
                <a:solidFill>
                  <a:srgbClr val="FFFFFF"/>
                </a:solidFill>
                <a:effectLst>
                  <a:outerShdw sx="100000" sy="100000" kx="0" ky="0" algn="b" rotWithShape="0" blurRad="63500" dist="63500" dir="1347334">
                    <a:srgbClr val="000000"/>
                  </a:outerShdw>
                </a:effectLst>
                <a:latin typeface="Gill Sans"/>
                <a:ea typeface="Gill Sans"/>
                <a:cs typeface="Gill Sans"/>
                <a:sym typeface="Gill Sans"/>
              </a:defRPr>
            </a:lvl1pPr>
          </a:lstStyle>
          <a:p>
            <a:pPr/>
            <a:r>
              <a:t>Living a life worthy of our calling: </a:t>
            </a:r>
          </a:p>
        </p:txBody>
      </p:sp>
      <p:grpSp>
        <p:nvGrpSpPr>
          <p:cNvPr id="180" name="Group"/>
          <p:cNvGrpSpPr/>
          <p:nvPr/>
        </p:nvGrpSpPr>
        <p:grpSpPr>
          <a:xfrm>
            <a:off x="11430103" y="3248201"/>
            <a:ext cx="12798870" cy="3296605"/>
            <a:chOff x="0" y="0"/>
            <a:chExt cx="12798869" cy="3296603"/>
          </a:xfrm>
        </p:grpSpPr>
        <p:sp>
          <p:nvSpPr>
            <p:cNvPr id="178" name="Rounded Rectangle"/>
            <p:cNvSpPr/>
            <p:nvPr/>
          </p:nvSpPr>
          <p:spPr>
            <a:xfrm>
              <a:off x="0" y="0"/>
              <a:ext cx="12798870" cy="3296604"/>
            </a:xfrm>
            <a:prstGeom prst="roundRect">
              <a:avLst>
                <a:gd name="adj" fmla="val 34297"/>
              </a:avLst>
            </a:prstGeom>
            <a:gradFill flip="none" rotWithShape="1">
              <a:gsLst>
                <a:gs pos="0">
                  <a:srgbClr val="005493"/>
                </a:gs>
                <a:gs pos="100000">
                  <a:srgbClr val="76D6FF"/>
                </a:gs>
              </a:gsLst>
              <a:lin ang="5400000" scaled="0"/>
            </a:gradFill>
            <a:ln w="12700" cap="flat">
              <a:noFill/>
              <a:miter lim="400000"/>
            </a:ln>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sp>
          <p:nvSpPr>
            <p:cNvPr id="179" name="Walking in LOVE, LIGHT, and WISDOM (5:1-21)"/>
            <p:cNvSpPr txBox="1"/>
            <p:nvPr/>
          </p:nvSpPr>
          <p:spPr>
            <a:xfrm>
              <a:off x="336446" y="518002"/>
              <a:ext cx="12125976" cy="2260601"/>
            </a:xfrm>
            <a:prstGeom prst="rect">
              <a:avLst/>
            </a:prstGeom>
            <a:noFill/>
            <a:ln w="12700" cap="flat">
              <a:noFill/>
              <a:miter lim="400000"/>
            </a:ln>
            <a:effectLst>
              <a:outerShdw sx="100000" sy="100000" kx="0" ky="0" algn="b" rotWithShape="0" blurRad="215900" dist="158973"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lnSpc>
                  <a:spcPct val="100000"/>
                </a:lnSpc>
                <a:spcBef>
                  <a:spcPts val="5500"/>
                </a:spcBef>
                <a:defRPr b="1" sz="7100">
                  <a:ln w="12700" cap="flat">
                    <a:solidFill>
                      <a:srgbClr val="000000"/>
                    </a:solidFill>
                    <a:prstDash val="solid"/>
                    <a:miter lim="400000"/>
                  </a:ln>
                  <a:solidFill>
                    <a:srgbClr val="FFFFFF"/>
                  </a:solidFill>
                  <a:effectLst>
                    <a:outerShdw sx="100000" sy="100000" kx="0" ky="0" algn="b" rotWithShape="0" blurRad="50800" dist="63500" dir="1787560">
                      <a:srgbClr val="000000"/>
                    </a:outerShdw>
                  </a:effectLst>
                  <a:latin typeface="Helvetica"/>
                  <a:ea typeface="Helvetica"/>
                  <a:cs typeface="Helvetica"/>
                  <a:sym typeface="Helvetica"/>
                </a:defRPr>
              </a:lvl1pPr>
            </a:lstStyle>
            <a:p>
              <a:pPr/>
              <a:r>
                <a:t>Walking in LOVE, LIGHT, and WISDOM (5:1-21)</a:t>
              </a:r>
            </a:p>
          </p:txBody>
        </p:sp>
      </p:grpSp>
      <p:sp>
        <p:nvSpPr>
          <p:cNvPr id="181" name="Arrow"/>
          <p:cNvSpPr/>
          <p:nvPr/>
        </p:nvSpPr>
        <p:spPr>
          <a:xfrm rot="5400000">
            <a:off x="17113279" y="2470295"/>
            <a:ext cx="1432517" cy="9687841"/>
          </a:xfrm>
          <a:prstGeom prst="rightArrow">
            <a:avLst>
              <a:gd name="adj1" fmla="val 44061"/>
              <a:gd name="adj2" fmla="val 66322"/>
            </a:avLst>
          </a:prstGeom>
          <a:solidFill>
            <a:schemeClr val="accent3">
              <a:hueOff val="198700"/>
              <a:satOff val="21248"/>
              <a:lumOff val="19305"/>
            </a:schemeClr>
          </a:solidFill>
          <a:ln w="63500">
            <a:solidFill>
              <a:srgbClr val="000000"/>
            </a:solidFill>
            <a:miter lim="400000"/>
          </a:ln>
        </p:spPr>
        <p:txBody>
          <a:bodyPr lIns="50800" tIns="50800" rIns="50800" bIns="50800" anchor="ctr"/>
          <a:lstStyle/>
          <a:p>
            <a:pPr algn="ctr">
              <a:lnSpc>
                <a:spcPct val="100000"/>
              </a:lnSpc>
              <a:spcBef>
                <a:spcPts val="0"/>
              </a:spcBef>
              <a:defRPr sz="50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4" name="Front view of a red Ducati motorcycle against a black background" descr="Front view of a red Ducati motorcycle against a black background"/>
          <p:cNvPicPr>
            <a:picLocks noChangeAspect="1"/>
          </p:cNvPicPr>
          <p:nvPr>
            <p:ph type="pic" idx="21"/>
          </p:nvPr>
        </p:nvPicPr>
        <p:blipFill>
          <a:blip r:embed="rId2">
            <a:extLst/>
          </a:blip>
          <a:srcRect l="1217" t="19927" r="1613" b="30439"/>
          <a:stretch>
            <a:fillRect/>
          </a:stretch>
        </p:blipFill>
        <p:spPr>
          <a:xfrm>
            <a:off x="-25360" y="12805"/>
            <a:ext cx="24434720" cy="13690389"/>
          </a:xfrm>
          <a:prstGeom prst="rect">
            <a:avLst/>
          </a:prstGeom>
        </p:spPr>
      </p:pic>
      <p:sp>
        <p:nvSpPr>
          <p:cNvPr id="365" name="(Ephesians 1:1-14)"/>
          <p:cNvSpPr txBox="1"/>
          <p:nvPr/>
        </p:nvSpPr>
        <p:spPr>
          <a:xfrm>
            <a:off x="7977175" y="818534"/>
            <a:ext cx="8429650" cy="1439442"/>
          </a:xfrm>
          <a:prstGeom prst="rect">
            <a:avLst/>
          </a:prstGeom>
          <a:ln w="12700">
            <a:miter lim="400000"/>
          </a:ln>
          <a:effectLst>
            <a:outerShdw sx="100000" sy="100000" kx="0" ky="0" algn="b" rotWithShape="0" blurRad="88900" dist="88900" dir="2689080">
              <a:srgbClr val="000000"/>
            </a:outerShdw>
          </a:effectLst>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9200">
                <a:solidFill>
                  <a:srgbClr val="FFFFFF"/>
                </a:solidFill>
                <a:effectLst>
                  <a:outerShdw sx="100000" sy="100000" kx="0" ky="0" algn="b" rotWithShape="0" blurRad="50800" dist="63500" dir="3748168">
                    <a:srgbClr val="000000"/>
                  </a:outerShdw>
                </a:effectLst>
                <a:latin typeface="Times New Roman"/>
                <a:ea typeface="Times New Roman"/>
                <a:cs typeface="Times New Roman"/>
                <a:sym typeface="Times New Roman"/>
              </a:defRPr>
            </a:lvl1pPr>
          </a:lstStyle>
          <a:p>
            <a:pPr/>
            <a:r>
              <a:t>(Ephesians 6:5-9)</a:t>
            </a:r>
          </a:p>
        </p:txBody>
      </p:sp>
      <p:sp>
        <p:nvSpPr>
          <p:cNvPr id="366" name="Charts by Don McClain…"/>
          <p:cNvSpPr txBox="1"/>
          <p:nvPr/>
        </p:nvSpPr>
        <p:spPr>
          <a:xfrm>
            <a:off x="3164512" y="8807829"/>
            <a:ext cx="18054976" cy="4365239"/>
          </a:xfrm>
          <a:prstGeom prst="rect">
            <a:avLst/>
          </a:prstGeom>
          <a:solidFill>
            <a:srgbClr val="5A5F5E">
              <a:alpha val="58730"/>
            </a:srgbClr>
          </a:solidFill>
          <a:ln w="12700">
            <a:miter lim="400000"/>
          </a:ln>
          <a:effectLst>
            <a:outerShdw sx="100000" sy="100000" kx="0" ky="0" algn="b" rotWithShape="0" blurRad="203200" dist="101600" dir="246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58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defRPr>
            </a:pPr>
            <a:r>
              <a:t>Charts by Don McClain</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Preached May 24, 2026 / Alexander church of Christ</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Phone: 501-568-1062</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Email – </a:t>
            </a:r>
            <a:r>
              <a:rPr>
                <a:hlinkClick r:id="rId3" invalidUrl="" action="" tgtFrame="" tooltip="" history="1" highlightClick="0" endSnd="0"/>
              </a:rPr>
              <a:t>donmcclain@sbcglobal.net</a:t>
            </a:r>
            <a:r>
              <a:t>  </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More Keynote, PPT &amp; Audio Sermons</a:t>
            </a:r>
          </a:p>
          <a:p>
            <a:pPr algn="ctr" defTabSz="642937">
              <a:lnSpc>
                <a:spcPct val="100000"/>
              </a:lnSpc>
              <a:spcBef>
                <a:spcPts val="0"/>
              </a:spcBef>
              <a:defRPr sz="40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rPr u="sng">
                <a:hlinkClick r:id="rId4" invalidUrl="" action="" tgtFrame="" tooltip="" history="1" highlightClick="0" endSnd="0"/>
              </a:rPr>
              <a:t>www.alexanderchurchofchrist.com</a:t>
            </a:r>
            <a:r>
              <a:t> </a:t>
            </a:r>
          </a:p>
        </p:txBody>
      </p:sp>
      <p:grpSp>
        <p:nvGrpSpPr>
          <p:cNvPr id="369" name="Group"/>
          <p:cNvGrpSpPr/>
          <p:nvPr/>
        </p:nvGrpSpPr>
        <p:grpSpPr>
          <a:xfrm>
            <a:off x="-50053" y="5874111"/>
            <a:ext cx="24484106" cy="1967778"/>
            <a:chOff x="0" y="0"/>
            <a:chExt cx="24484105" cy="1967776"/>
          </a:xfrm>
        </p:grpSpPr>
        <p:sp>
          <p:nvSpPr>
            <p:cNvPr id="367"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368" name="pasted-movie.png" descr="pasted-movie.png"/>
            <p:cNvPicPr>
              <a:picLocks noChangeAspect="1"/>
            </p:cNvPicPr>
            <p:nvPr/>
          </p:nvPicPr>
          <p:blipFill>
            <a:blip r:embed="rId5">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12121"/>
            </a:gs>
            <a:gs pos="100000">
              <a:srgbClr val="225491"/>
            </a:gs>
          </a:gsLst>
          <a:lin ang="5400000" scaled="0"/>
        </a:gradFill>
      </p:bgPr>
    </p:bg>
    <p:spTree>
      <p:nvGrpSpPr>
        <p:cNvPr id="1" name=""/>
        <p:cNvGrpSpPr/>
        <p:nvPr/>
      </p:nvGrpSpPr>
      <p:grpSpPr>
        <a:xfrm>
          <a:off x="0" y="0"/>
          <a:ext cx="0" cy="0"/>
          <a:chOff x="0" y="0"/>
          <a:chExt cx="0" cy="0"/>
        </a:xfrm>
      </p:grpSpPr>
      <p:sp>
        <p:nvSpPr>
          <p:cNvPr id="371" name="1 Timothy 6:1–5 (NKJV)…"/>
          <p:cNvSpPr txBox="1"/>
          <p:nvPr/>
        </p:nvSpPr>
        <p:spPr>
          <a:xfrm>
            <a:off x="228104" y="660399"/>
            <a:ext cx="23927792" cy="11811001"/>
          </a:xfrm>
          <a:prstGeom prst="rect">
            <a:avLst/>
          </a:prstGeom>
          <a:ln w="12700">
            <a:miter lim="400000"/>
          </a:ln>
          <a:effectLst>
            <a:outerShdw sx="100000" sy="100000" kx="0" ky="0" algn="b" rotWithShape="0" blurRad="266700" dist="1270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2400"/>
              </a:spcBef>
              <a:defRPr b="1" sz="9500">
                <a:solidFill>
                  <a:srgbClr val="FFFFFF"/>
                </a:solidFill>
                <a:effectLst>
                  <a:outerShdw sx="100000" sy="100000" kx="0" ky="0" algn="b" rotWithShape="0" blurRad="50800" dist="63500" dir="824750">
                    <a:srgbClr val="000000"/>
                  </a:outerShdw>
                </a:effectLst>
                <a:latin typeface="Helvetica"/>
                <a:ea typeface="Helvetica"/>
                <a:cs typeface="Helvetica"/>
                <a:sym typeface="Helvetica"/>
              </a:defRPr>
            </a:pPr>
            <a:r>
              <a:t>1 Timothy 6:1–5 (NKJV) </a:t>
            </a:r>
          </a:p>
          <a:p>
            <a:pPr algn="ctr" defTabSz="457200">
              <a:lnSpc>
                <a:spcPct val="100000"/>
              </a:lnSpc>
              <a:spcBef>
                <a:spcPts val="2400"/>
              </a:spcBef>
              <a:defRPr sz="8200">
                <a:solidFill>
                  <a:srgbClr val="FFFFFF"/>
                </a:solidFill>
                <a:effectLst>
                  <a:outerShdw sx="100000" sy="100000" kx="0" ky="0" algn="b" rotWithShape="0" blurRad="50800" dist="63500" dir="824750">
                    <a:srgbClr val="000000"/>
                  </a:outerShdw>
                </a:effectLst>
                <a:latin typeface="Helvetica"/>
                <a:ea typeface="Helvetica"/>
                <a:cs typeface="Helvetica"/>
                <a:sym typeface="Helvetica"/>
              </a:defRPr>
            </a:pPr>
            <a:r>
              <a:rPr baseline="31999"/>
              <a:t>1</a:t>
            </a:r>
            <a:r>
              <a:t> Let as many bondservants as are under the yoke count their own masters worthy of all honor, so that the name of God and </a:t>
            </a:r>
            <a:r>
              <a:rPr i="1"/>
              <a:t>His</a:t>
            </a:r>
            <a:r>
              <a:t> doctrine may not be blasphemed. </a:t>
            </a:r>
            <a:r>
              <a:rPr baseline="31999"/>
              <a:t>2</a:t>
            </a:r>
            <a:r>
              <a:t> And those who have believing masters, let them not despise </a:t>
            </a:r>
            <a:r>
              <a:rPr i="1"/>
              <a:t>them</a:t>
            </a:r>
            <a:r>
              <a:t> because they are brethren, but rather serve </a:t>
            </a:r>
            <a:r>
              <a:rPr i="1"/>
              <a:t>them</a:t>
            </a:r>
            <a:r>
              <a:t> because those who are benefited are believers and beloved. Teach and exhort these things.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12121"/>
            </a:gs>
            <a:gs pos="100000">
              <a:srgbClr val="225491"/>
            </a:gs>
          </a:gsLst>
          <a:lin ang="5400000" scaled="0"/>
        </a:gradFill>
      </p:bgPr>
    </p:bg>
    <p:spTree>
      <p:nvGrpSpPr>
        <p:cNvPr id="1" name=""/>
        <p:cNvGrpSpPr/>
        <p:nvPr/>
      </p:nvGrpSpPr>
      <p:grpSpPr>
        <a:xfrm>
          <a:off x="0" y="0"/>
          <a:ext cx="0" cy="0"/>
          <a:chOff x="0" y="0"/>
          <a:chExt cx="0" cy="0"/>
        </a:xfrm>
      </p:grpSpPr>
      <p:sp>
        <p:nvSpPr>
          <p:cNvPr id="373" name="1 Timothy 6:1–5 (NKJV)…"/>
          <p:cNvSpPr txBox="1"/>
          <p:nvPr/>
        </p:nvSpPr>
        <p:spPr>
          <a:xfrm>
            <a:off x="228104" y="660399"/>
            <a:ext cx="23927792" cy="12369801"/>
          </a:xfrm>
          <a:prstGeom prst="rect">
            <a:avLst/>
          </a:prstGeom>
          <a:ln w="12700">
            <a:miter lim="400000"/>
          </a:ln>
          <a:effectLst>
            <a:outerShdw sx="100000" sy="100000" kx="0" ky="0" algn="b" rotWithShape="0" blurRad="266700" dist="1270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2400"/>
              </a:spcBef>
              <a:defRPr b="1" sz="9500">
                <a:solidFill>
                  <a:srgbClr val="FFFFFF"/>
                </a:solidFill>
                <a:effectLst>
                  <a:outerShdw sx="100000" sy="100000" kx="0" ky="0" algn="b" rotWithShape="0" blurRad="50800" dist="63500" dir="824750">
                    <a:srgbClr val="000000"/>
                  </a:outerShdw>
                </a:effectLst>
                <a:latin typeface="Helvetica"/>
                <a:ea typeface="Helvetica"/>
                <a:cs typeface="Helvetica"/>
                <a:sym typeface="Helvetica"/>
              </a:defRPr>
            </a:pPr>
            <a:r>
              <a:t>1 Timothy 6:1–5 (NKJV) </a:t>
            </a:r>
          </a:p>
          <a:p>
            <a:pPr algn="ctr" defTabSz="457200">
              <a:lnSpc>
                <a:spcPct val="100000"/>
              </a:lnSpc>
              <a:spcBef>
                <a:spcPts val="2400"/>
              </a:spcBef>
              <a:defRPr sz="7700">
                <a:solidFill>
                  <a:srgbClr val="FFFFFF"/>
                </a:solidFill>
                <a:effectLst>
                  <a:outerShdw sx="100000" sy="100000" kx="0" ky="0" algn="b" rotWithShape="0" blurRad="50800" dist="63500" dir="824750">
                    <a:srgbClr val="000000"/>
                  </a:outerShdw>
                </a:effectLst>
                <a:latin typeface="Helvetica"/>
                <a:ea typeface="Helvetica"/>
                <a:cs typeface="Helvetica"/>
                <a:sym typeface="Helvetica"/>
              </a:defRPr>
            </a:pPr>
            <a:r>
              <a:rPr baseline="31999"/>
              <a:t>3</a:t>
            </a:r>
            <a:r>
              <a:t> If anyone teaches otherwise and does not consent to wholesome words, </a:t>
            </a:r>
            <a:r>
              <a:rPr i="1"/>
              <a:t>even</a:t>
            </a:r>
            <a:r>
              <a:t> the words of our Lord Jesus Christ, and to the doctrine which accords with godliness, </a:t>
            </a:r>
            <a:r>
              <a:rPr baseline="31999"/>
              <a:t>4</a:t>
            </a:r>
            <a:r>
              <a:t> he is proud, knowing nothing, but is obsessed with disputes and arguments over words, from which come envy, strife, reviling, evil suspicions, </a:t>
            </a:r>
            <a:r>
              <a:rPr baseline="31999"/>
              <a:t>5</a:t>
            </a:r>
            <a:r>
              <a:t> useless wranglings of men of corrupt minds and destitute of the truth, who suppose that godliness is a </a:t>
            </a:r>
            <a:r>
              <a:rPr i="1"/>
              <a:t>means of</a:t>
            </a:r>
            <a:r>
              <a:t> gain. From such withdraw yourself.</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628ABF"/>
            </a:gs>
            <a:gs pos="100000">
              <a:srgbClr val="2B4044"/>
            </a:gs>
          </a:gsLst>
          <a:lin ang="5400000" scaled="0"/>
        </a:gradFill>
      </p:bgPr>
    </p:bg>
    <p:spTree>
      <p:nvGrpSpPr>
        <p:cNvPr id="1" name=""/>
        <p:cNvGrpSpPr/>
        <p:nvPr/>
      </p:nvGrpSpPr>
      <p:grpSpPr>
        <a:xfrm>
          <a:off x="0" y="0"/>
          <a:ext cx="0" cy="0"/>
          <a:chOff x="0" y="0"/>
          <a:chExt cx="0" cy="0"/>
        </a:xfrm>
      </p:grpSpPr>
      <p:sp>
        <p:nvSpPr>
          <p:cNvPr id="183" name="Ephesians 6:5–9 (NKJV)…"/>
          <p:cNvSpPr txBox="1"/>
          <p:nvPr/>
        </p:nvSpPr>
        <p:spPr>
          <a:xfrm>
            <a:off x="228104" y="-107951"/>
            <a:ext cx="23927792" cy="13627101"/>
          </a:xfrm>
          <a:prstGeom prst="rect">
            <a:avLst/>
          </a:prstGeom>
          <a:ln w="12700">
            <a:miter lim="400000"/>
          </a:ln>
          <a:effectLst>
            <a:outerShdw sx="100000" sy="100000" kx="0" ky="0" algn="b" rotWithShape="0" blurRad="266700" dist="127000" dir="540000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9900">
                <a:solidFill>
                  <a:srgbClr val="FFFFFF"/>
                </a:solidFill>
                <a:effectLst>
                  <a:outerShdw sx="100000" sy="100000" kx="0" ky="0" algn="b" rotWithShape="0" blurRad="50800" dist="63500" dir="824750">
                    <a:srgbClr val="000000"/>
                  </a:outerShdw>
                </a:effectLst>
                <a:latin typeface="Helvetica"/>
                <a:ea typeface="Helvetica"/>
                <a:cs typeface="Helvetica"/>
                <a:sym typeface="Helvetica"/>
              </a:defRPr>
            </a:pPr>
            <a:r>
              <a:t>Ephesians 6:5–9 (NKJV) </a:t>
            </a:r>
          </a:p>
          <a:p>
            <a:pPr algn="ctr" defTabSz="457200">
              <a:lnSpc>
                <a:spcPct val="100000"/>
              </a:lnSpc>
              <a:spcBef>
                <a:spcPts val="0"/>
              </a:spcBef>
              <a:defRPr sz="7200">
                <a:solidFill>
                  <a:srgbClr val="FFFFFF"/>
                </a:solidFill>
                <a:effectLst>
                  <a:outerShdw sx="100000" sy="100000" kx="0" ky="0" algn="b" rotWithShape="0" blurRad="50800" dist="63500" dir="824750">
                    <a:srgbClr val="000000"/>
                  </a:outerShdw>
                </a:effectLst>
                <a:latin typeface="Helvetica"/>
                <a:ea typeface="Helvetica"/>
                <a:cs typeface="Helvetica"/>
                <a:sym typeface="Helvetica"/>
              </a:defRPr>
            </a:pPr>
            <a:r>
              <a:rPr baseline="31999"/>
              <a:t>5</a:t>
            </a:r>
            <a:r>
              <a:t> Bondservants, be obedient to those who are your masters according to the flesh, with fear and trembling, in sincerity of heart, as to Christ; </a:t>
            </a:r>
            <a:r>
              <a:rPr baseline="31999"/>
              <a:t>6</a:t>
            </a:r>
            <a:r>
              <a:t> not with eyeservice, as men-pleasers, but as bondservants of Christ, doing the will of God from the heart, </a:t>
            </a:r>
            <a:r>
              <a:rPr baseline="31999"/>
              <a:t>7</a:t>
            </a:r>
            <a:r>
              <a:t> with goodwill doing service, as to the Lord, and not to men, </a:t>
            </a:r>
            <a:r>
              <a:rPr baseline="31999"/>
              <a:t>8</a:t>
            </a:r>
            <a:r>
              <a:t> knowing that whatever good anyone does, he will receive the same from the Lord, whether </a:t>
            </a:r>
            <a:r>
              <a:rPr i="1"/>
              <a:t>he is</a:t>
            </a:r>
            <a:r>
              <a:t> a slave or free. </a:t>
            </a:r>
            <a:r>
              <a:rPr baseline="31999"/>
              <a:t>9</a:t>
            </a:r>
            <a:r>
              <a:t> And you, masters, do the same things to them, giving up threatening, knowing that your own Master also is in heaven, and there is no partiality with Him.</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7" name="Group"/>
          <p:cNvGrpSpPr/>
          <p:nvPr/>
        </p:nvGrpSpPr>
        <p:grpSpPr>
          <a:xfrm>
            <a:off x="-50053" y="-95878"/>
            <a:ext cx="24484106" cy="1967777"/>
            <a:chOff x="0" y="0"/>
            <a:chExt cx="24484105" cy="1967776"/>
          </a:xfrm>
        </p:grpSpPr>
        <p:sp>
          <p:nvSpPr>
            <p:cNvPr id="185"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86"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188"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189" name="BONDSMAN: doulos (δου̂λος, 1401), from deo, “to bind,” “a slave,” originally the lowest term in the scale of servitude, came also to mean “one who gives himself up to the will of another,” e.g., 1 Cor. 7:23; Rom. 6:17, 20, and became the most common and "/>
          <p:cNvSpPr txBox="1"/>
          <p:nvPr/>
        </p:nvSpPr>
        <p:spPr>
          <a:xfrm>
            <a:off x="7489048" y="4385077"/>
            <a:ext cx="16593211" cy="86417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sz="6000">
                <a:solidFill>
                  <a:srgbClr val="000000"/>
                </a:solidFill>
                <a:latin typeface="Helvetica"/>
                <a:ea typeface="Helvetica"/>
                <a:cs typeface="Helvetica"/>
                <a:sym typeface="Helvetica"/>
              </a:defRPr>
            </a:pPr>
            <a:r>
              <a:rPr b="1"/>
              <a:t>BONDSMAN</a:t>
            </a:r>
            <a:r>
              <a:t>: </a:t>
            </a:r>
            <a:r>
              <a:rPr i="1"/>
              <a:t>doulos</a:t>
            </a:r>
            <a:r>
              <a:t> (</a:t>
            </a:r>
            <a:r>
              <a:rPr>
                <a:latin typeface="Times Roman"/>
                <a:ea typeface="Times Roman"/>
                <a:cs typeface="Times Roman"/>
                <a:sym typeface="Times Roman"/>
              </a:rPr>
              <a:t>δου̂λος</a:t>
            </a:r>
            <a:r>
              <a:t>,</a:t>
            </a:r>
            <a:r>
              <a:rPr b="1" sz="1400"/>
              <a:t> </a:t>
            </a:r>
            <a:r>
              <a:t>1401), from</a:t>
            </a:r>
            <a:r>
              <a:rPr b="1" sz="1400"/>
              <a:t> </a:t>
            </a:r>
            <a:r>
              <a:rPr i="1"/>
              <a:t>deo</a:t>
            </a:r>
            <a:r>
              <a:t>, “to bind,” “a slave,” originally the lowest term in the scale of servitude, came also to mean “one who gives himself up to the will of another,” e.g.,</a:t>
            </a:r>
            <a:r>
              <a:rPr b="1" sz="1400"/>
              <a:t> </a:t>
            </a:r>
            <a:r>
              <a:t>1 Cor. 7:23;</a:t>
            </a:r>
            <a:r>
              <a:rPr b="1" sz="1400"/>
              <a:t> </a:t>
            </a:r>
            <a:r>
              <a:t>Rom. 6:17,</a:t>
            </a:r>
            <a:r>
              <a:rPr b="1" sz="1400"/>
              <a:t> </a:t>
            </a:r>
            <a:r>
              <a:t>20, and became the most common and general word for “servant,” as in</a:t>
            </a:r>
            <a:r>
              <a:rPr b="1" sz="1400"/>
              <a:t> </a:t>
            </a:r>
            <a:r>
              <a:t>Matt. 8:9, without any idea of bondage. </a:t>
            </a:r>
            <a:r>
              <a:rPr sz="3800"/>
              <a:t>(Vine, W. E., Unger, M. F., &amp; White, W., Jr. (1996). In Vine’s Complete Expository Dictionary of Old and New Testament Words. T. Nelson.</a:t>
            </a:r>
          </a:p>
        </p:txBody>
      </p:sp>
      <p:pic>
        <p:nvPicPr>
          <p:cNvPr id="190" name="pasted-movie.png" descr="pasted-movie.png"/>
          <p:cNvPicPr>
            <a:picLocks noChangeAspect="0"/>
          </p:cNvPicPr>
          <p:nvPr/>
        </p:nvPicPr>
        <p:blipFill>
          <a:blip r:embed="rId5">
            <a:extLst/>
          </a:blip>
          <a:stretch>
            <a:fillRect/>
          </a:stretch>
        </p:blipFill>
        <p:spPr>
          <a:xfrm>
            <a:off x="2605321" y="1721003"/>
            <a:ext cx="19173358" cy="2285177"/>
          </a:xfrm>
          <a:prstGeom prst="rect">
            <a:avLst/>
          </a:prstGeom>
          <a:ln w="12700">
            <a:miter lim="400000"/>
          </a:ln>
        </p:spPr>
      </p:pic>
      <p:sp>
        <p:nvSpPr>
          <p:cNvPr id="191" name="Ephesians 6:5 (NKJV)…"/>
          <p:cNvSpPr txBox="1"/>
          <p:nvPr/>
        </p:nvSpPr>
        <p:spPr>
          <a:xfrm>
            <a:off x="324700" y="4634315"/>
            <a:ext cx="6490789" cy="84836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6:5 (NKJV)</a:t>
            </a:r>
          </a:p>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5</a:t>
            </a:r>
            <a:r>
              <a:t> Bondservants, be obedient to those who are your masters according to the flesh, with fear and trembling, in sincerity of heart, as to Christ;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5" name="Group"/>
          <p:cNvGrpSpPr/>
          <p:nvPr/>
        </p:nvGrpSpPr>
        <p:grpSpPr>
          <a:xfrm>
            <a:off x="-50053" y="-95878"/>
            <a:ext cx="24484106" cy="1967777"/>
            <a:chOff x="0" y="0"/>
            <a:chExt cx="24484105" cy="1967776"/>
          </a:xfrm>
        </p:grpSpPr>
        <p:sp>
          <p:nvSpPr>
            <p:cNvPr id="193"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94"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196"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197" name="SERVANT: 1. doulos (δου̂λος, 1401), an adjective, signifying “in bondage,” Rom. 6:19 (neuter plural, agreeing with mele, “members”), is used as a noun, and as the most common and general word for “servant,” frequently indicating subjection without the id"/>
          <p:cNvSpPr txBox="1"/>
          <p:nvPr/>
        </p:nvSpPr>
        <p:spPr>
          <a:xfrm>
            <a:off x="7489048" y="3939859"/>
            <a:ext cx="16593211" cy="95561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sz="6000">
                <a:solidFill>
                  <a:srgbClr val="000000"/>
                </a:solidFill>
                <a:latin typeface="Helvetica"/>
                <a:ea typeface="Helvetica"/>
                <a:cs typeface="Helvetica"/>
                <a:sym typeface="Helvetica"/>
              </a:defRPr>
            </a:pPr>
            <a:r>
              <a:rPr b="1"/>
              <a:t>SERVANT</a:t>
            </a:r>
            <a:r>
              <a:t>: 1.</a:t>
            </a:r>
            <a:r>
              <a:rPr b="1"/>
              <a:t> </a:t>
            </a:r>
            <a:r>
              <a:rPr i="1"/>
              <a:t>doulos</a:t>
            </a:r>
            <a:r>
              <a:t> (</a:t>
            </a:r>
            <a:r>
              <a:rPr>
                <a:latin typeface="Times Roman"/>
                <a:ea typeface="Times Roman"/>
                <a:cs typeface="Times Roman"/>
                <a:sym typeface="Times Roman"/>
              </a:rPr>
              <a:t>δου̂λος</a:t>
            </a:r>
            <a:r>
              <a:t>,</a:t>
            </a:r>
            <a:r>
              <a:rPr b="1"/>
              <a:t> </a:t>
            </a:r>
            <a:r>
              <a:t>1401), an adjective, signifying “in bondage,”</a:t>
            </a:r>
            <a:r>
              <a:rPr b="1"/>
              <a:t> </a:t>
            </a:r>
            <a:r>
              <a:t>Rom. 6:19 (neuter plural, agreeing with</a:t>
            </a:r>
            <a:r>
              <a:rPr b="1"/>
              <a:t> </a:t>
            </a:r>
            <a:r>
              <a:rPr i="1"/>
              <a:t>mele</a:t>
            </a:r>
            <a:r>
              <a:t>, “members”), is used as a noun, and as the most common and general word for “servant,” frequently indicating subjection without the idea of bondage; it is used (a) of natural conditions, e.g.,</a:t>
            </a:r>
            <a:r>
              <a:rPr b="1"/>
              <a:t> </a:t>
            </a:r>
            <a:r>
              <a:t>Matt. 8:9;</a:t>
            </a:r>
            <a:r>
              <a:rPr b="1"/>
              <a:t> </a:t>
            </a:r>
            <a:r>
              <a:t>1 Cor. 7:21,</a:t>
            </a:r>
            <a:r>
              <a:rPr b="1"/>
              <a:t> </a:t>
            </a:r>
            <a:r>
              <a:t>22 (1st part);</a:t>
            </a:r>
            <a:r>
              <a:rPr b="1"/>
              <a:t> </a:t>
            </a:r>
            <a:r>
              <a:t>Eph. 6:5;</a:t>
            </a:r>
            <a:r>
              <a:rPr b="1"/>
              <a:t> </a:t>
            </a:r>
            <a:r>
              <a:t>Col. 4:1;</a:t>
            </a:r>
            <a:r>
              <a:rPr b="1"/>
              <a:t> </a:t>
            </a:r>
            <a:r>
              <a:t>1 Tim. 6:1;  </a:t>
            </a:r>
            <a:r>
              <a:rPr sz="3800"/>
              <a:t>(Vine, W. E., Unger, M. F., &amp; White, W., Jr. (1996). In Vine’s Complete Expository Dictionary of Old and New Testament Words. T. Nelson.</a:t>
            </a:r>
          </a:p>
        </p:txBody>
      </p:sp>
      <p:pic>
        <p:nvPicPr>
          <p:cNvPr id="198" name="pasted-movie.png" descr="pasted-movie.png"/>
          <p:cNvPicPr>
            <a:picLocks noChangeAspect="0"/>
          </p:cNvPicPr>
          <p:nvPr/>
        </p:nvPicPr>
        <p:blipFill>
          <a:blip r:embed="rId5">
            <a:extLst/>
          </a:blip>
          <a:stretch>
            <a:fillRect/>
          </a:stretch>
        </p:blipFill>
        <p:spPr>
          <a:xfrm>
            <a:off x="2605321" y="1721003"/>
            <a:ext cx="19173358" cy="2285177"/>
          </a:xfrm>
          <a:prstGeom prst="rect">
            <a:avLst/>
          </a:prstGeom>
          <a:ln w="12700">
            <a:miter lim="400000"/>
          </a:ln>
        </p:spPr>
      </p:pic>
      <p:sp>
        <p:nvSpPr>
          <p:cNvPr id="199" name="Ephesians 6:5 (NKJV)…"/>
          <p:cNvSpPr txBox="1"/>
          <p:nvPr/>
        </p:nvSpPr>
        <p:spPr>
          <a:xfrm>
            <a:off x="324700" y="4634315"/>
            <a:ext cx="6490789" cy="84836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6:5 (NKJV)</a:t>
            </a:r>
          </a:p>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5</a:t>
            </a:r>
            <a:r>
              <a:t> Bondservants, be obedient to those who are your masters according to the flesh, with fear and trembling, in sincerity of heart, as to Christ;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3" name="Group"/>
          <p:cNvGrpSpPr/>
          <p:nvPr/>
        </p:nvGrpSpPr>
        <p:grpSpPr>
          <a:xfrm>
            <a:off x="-50053" y="-95878"/>
            <a:ext cx="24484106" cy="1967777"/>
            <a:chOff x="0" y="0"/>
            <a:chExt cx="24484105" cy="1967776"/>
          </a:xfrm>
        </p:grpSpPr>
        <p:sp>
          <p:nvSpPr>
            <p:cNvPr id="201"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02"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04"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05" name="Bondservants (Greek: douloi) made up a large portion of the Roman Empire’s population. This type of slavery was not primarily race-based but resulted from debt, war, or birth.…"/>
          <p:cNvSpPr txBox="1"/>
          <p:nvPr/>
        </p:nvSpPr>
        <p:spPr>
          <a:xfrm>
            <a:off x="7298371" y="4385077"/>
            <a:ext cx="16783888" cy="8778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sz="6000">
                <a:solidFill>
                  <a:srgbClr val="000000"/>
                </a:solidFill>
                <a:latin typeface="Helvetica"/>
                <a:ea typeface="Helvetica"/>
                <a:cs typeface="Helvetica"/>
                <a:sym typeface="Helvetica"/>
              </a:defRPr>
            </a:pPr>
            <a:r>
              <a:t>Bondservants (Greek: douloi) made up a large portion of the Roman Empire’s population. This type of slavery was not primarily race-based but resulted from debt, war, or birth. </a:t>
            </a:r>
          </a:p>
          <a:p>
            <a:pPr marL="938462" indent="-938462" defTabSz="821531">
              <a:lnSpc>
                <a:spcPct val="100000"/>
              </a:lnSpc>
              <a:spcBef>
                <a:spcPts val="1600"/>
              </a:spcBef>
              <a:buSzPct val="56000"/>
              <a:buBlip>
                <a:blip r:embed="rId4"/>
              </a:buBlip>
              <a:defRPr sz="6000">
                <a:solidFill>
                  <a:srgbClr val="000000"/>
                </a:solidFill>
                <a:latin typeface="Helvetica"/>
                <a:ea typeface="Helvetica"/>
                <a:cs typeface="Helvetica"/>
                <a:sym typeface="Helvetica"/>
              </a:defRPr>
            </a:pPr>
            <a:r>
              <a:t>Many served in households as domestic workers, tutors, or laborers. Some were highly educated; others endured harsh conditions.</a:t>
            </a:r>
          </a:p>
          <a:p>
            <a:pPr marL="938462" indent="-938462" defTabSz="821531">
              <a:lnSpc>
                <a:spcPct val="100000"/>
              </a:lnSpc>
              <a:spcBef>
                <a:spcPts val="1600"/>
              </a:spcBef>
              <a:buSzPct val="56000"/>
              <a:buBlip>
                <a:blip r:embed="rId4"/>
              </a:buBlip>
              <a:defRPr sz="6000">
                <a:solidFill>
                  <a:srgbClr val="000000"/>
                </a:solidFill>
                <a:latin typeface="Helvetica"/>
                <a:ea typeface="Helvetica"/>
                <a:cs typeface="Helvetica"/>
                <a:sym typeface="Helvetica"/>
              </a:defRPr>
            </a:pPr>
            <a:r>
              <a:t>Their lives were entirely under the authority of their master, however long they were bound.</a:t>
            </a:r>
          </a:p>
        </p:txBody>
      </p:sp>
      <p:pic>
        <p:nvPicPr>
          <p:cNvPr id="206" name="pasted-movie.png" descr="pasted-movie.png"/>
          <p:cNvPicPr>
            <a:picLocks noChangeAspect="0"/>
          </p:cNvPicPr>
          <p:nvPr/>
        </p:nvPicPr>
        <p:blipFill>
          <a:blip r:embed="rId5">
            <a:extLst/>
          </a:blip>
          <a:stretch>
            <a:fillRect/>
          </a:stretch>
        </p:blipFill>
        <p:spPr>
          <a:xfrm>
            <a:off x="2605321" y="1721003"/>
            <a:ext cx="19173358" cy="2285177"/>
          </a:xfrm>
          <a:prstGeom prst="rect">
            <a:avLst/>
          </a:prstGeom>
          <a:ln w="12700">
            <a:miter lim="400000"/>
          </a:ln>
        </p:spPr>
      </p:pic>
      <p:sp>
        <p:nvSpPr>
          <p:cNvPr id="207" name="Ephesians 6:5 (NKJV)…"/>
          <p:cNvSpPr txBox="1"/>
          <p:nvPr/>
        </p:nvSpPr>
        <p:spPr>
          <a:xfrm>
            <a:off x="324700" y="4634315"/>
            <a:ext cx="6490789" cy="84836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6:5 (NKJV)</a:t>
            </a:r>
          </a:p>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5</a:t>
            </a:r>
            <a:r>
              <a:t> Bondservants, be obedient to those who are your masters according to the flesh, with fear and trembling, in sincerity of heart, as to Christ;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5">
                                            <p:txEl>
                                              <p:pRg st="1" end="1"/>
                                            </p:txEl>
                                          </p:spTgt>
                                        </p:tgtEl>
                                        <p:attrNameLst>
                                          <p:attrName>style.visibility</p:attrName>
                                        </p:attrNameLst>
                                      </p:cBhvr>
                                      <p:to>
                                        <p:strVal val="visible"/>
                                      </p:to>
                                    </p:set>
                                    <p:animEffect filter="wipe(left)" transition="in">
                                      <p:cBhvr>
                                        <p:cTn id="7" dur="1500"/>
                                        <p:tgtEl>
                                          <p:spTgt spid="2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05">
                                            <p:txEl>
                                              <p:pRg st="2" end="2"/>
                                            </p:txEl>
                                          </p:spTgt>
                                        </p:tgtEl>
                                        <p:attrNameLst>
                                          <p:attrName>style.visibility</p:attrName>
                                        </p:attrNameLst>
                                      </p:cBhvr>
                                      <p:to>
                                        <p:strVal val="visible"/>
                                      </p:to>
                                    </p:set>
                                    <p:animEffect filter="wipe(left)" transition="in">
                                      <p:cBhvr>
                                        <p:cTn id="12" dur="1500"/>
                                        <p:tgtEl>
                                          <p:spTgt spid="20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1" name="Group"/>
          <p:cNvGrpSpPr/>
          <p:nvPr/>
        </p:nvGrpSpPr>
        <p:grpSpPr>
          <a:xfrm>
            <a:off x="-50053" y="-95878"/>
            <a:ext cx="24484106" cy="1967777"/>
            <a:chOff x="0" y="0"/>
            <a:chExt cx="24484105" cy="1967776"/>
          </a:xfrm>
        </p:grpSpPr>
        <p:sp>
          <p:nvSpPr>
            <p:cNvPr id="209"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10"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12"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13" name="Bondservants are commanded to:…"/>
          <p:cNvSpPr txBox="1"/>
          <p:nvPr/>
        </p:nvSpPr>
        <p:spPr>
          <a:xfrm>
            <a:off x="7158454" y="4385077"/>
            <a:ext cx="17076170" cy="912433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800">
                <a:solidFill>
                  <a:srgbClr val="000000"/>
                </a:solidFill>
                <a:latin typeface="Helvetica"/>
                <a:ea typeface="Helvetica"/>
                <a:cs typeface="Helvetica"/>
                <a:sym typeface="Helvetica"/>
              </a:defRPr>
            </a:pPr>
            <a:r>
              <a:t>Bondservants are commanded to:</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Obey</a:t>
            </a:r>
            <a:r>
              <a:t>; </a:t>
            </a:r>
            <a:r>
              <a:rPr i="1"/>
              <a:t>hupakouo</a:t>
            </a:r>
            <a:r>
              <a:t> (</a:t>
            </a:r>
            <a:r>
              <a:rPr>
                <a:latin typeface="Times Roman"/>
                <a:ea typeface="Times Roman"/>
                <a:cs typeface="Times Roman"/>
                <a:sym typeface="Times Roman"/>
              </a:rPr>
              <a:t>ὑπακούω</a:t>
            </a:r>
            <a:r>
              <a:t>, 5219), “to listen, attend” (as in Acts 12:13), and so, “to submit, to obey,” is used of “obedience” … (h) to masters by servants, Eph. 6:5; Col. 3:22;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“with fear and trembling”</a:t>
            </a:r>
            <a:r>
              <a:t> — not cringing fear, but reverent respect.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a:t>
            </a:r>
            <a:r>
              <a:rPr b="1"/>
              <a:t>in sincerity of heart, as to Christ;</a:t>
            </a:r>
            <a:r>
              <a:t>” singleness of heart, genuine, generosity.</a:t>
            </a:r>
          </a:p>
        </p:txBody>
      </p:sp>
      <p:pic>
        <p:nvPicPr>
          <p:cNvPr id="214" name="pasted-movie.png" descr="pasted-movie.png"/>
          <p:cNvPicPr>
            <a:picLocks noChangeAspect="0"/>
          </p:cNvPicPr>
          <p:nvPr/>
        </p:nvPicPr>
        <p:blipFill>
          <a:blip r:embed="rId6">
            <a:extLst/>
          </a:blip>
          <a:stretch>
            <a:fillRect/>
          </a:stretch>
        </p:blipFill>
        <p:spPr>
          <a:xfrm>
            <a:off x="2605321" y="1721003"/>
            <a:ext cx="19173358" cy="2285177"/>
          </a:xfrm>
          <a:prstGeom prst="rect">
            <a:avLst/>
          </a:prstGeom>
          <a:ln w="12700">
            <a:miter lim="400000"/>
          </a:ln>
        </p:spPr>
      </p:pic>
      <p:sp>
        <p:nvSpPr>
          <p:cNvPr id="215" name="Ephesians 6:5 (NKJV)…"/>
          <p:cNvSpPr txBox="1"/>
          <p:nvPr/>
        </p:nvSpPr>
        <p:spPr>
          <a:xfrm>
            <a:off x="324700" y="4634315"/>
            <a:ext cx="6490789" cy="84836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6:5 (NKJV)</a:t>
            </a:r>
          </a:p>
          <a:p>
            <a:pPr algn="ctr" defTabSz="457200">
              <a:lnSpc>
                <a:spcPct val="100000"/>
              </a:lnSpc>
              <a:spcBef>
                <a:spcPts val="0"/>
              </a:spcBef>
              <a:defRPr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5</a:t>
            </a:r>
            <a:r>
              <a:t> Bondservants, be obedient to those who are your masters according to the flesh, with fear and trembling, in sincerity of heart, as to Christ;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3">
                                            <p:txEl>
                                              <p:pRg st="1" end="1"/>
                                            </p:txEl>
                                          </p:spTgt>
                                        </p:tgtEl>
                                        <p:attrNameLst>
                                          <p:attrName>style.visibility</p:attrName>
                                        </p:attrNameLst>
                                      </p:cBhvr>
                                      <p:to>
                                        <p:strVal val="visible"/>
                                      </p:to>
                                    </p:set>
                                    <p:animEffect filter="wipe(left)" transition="in">
                                      <p:cBhvr>
                                        <p:cTn id="7" dur="1500"/>
                                        <p:tgtEl>
                                          <p:spTgt spid="2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13">
                                            <p:txEl>
                                              <p:pRg st="2" end="2"/>
                                            </p:txEl>
                                          </p:spTgt>
                                        </p:tgtEl>
                                        <p:attrNameLst>
                                          <p:attrName>style.visibility</p:attrName>
                                        </p:attrNameLst>
                                      </p:cBhvr>
                                      <p:to>
                                        <p:strVal val="visible"/>
                                      </p:to>
                                    </p:set>
                                    <p:animEffect filter="wipe(left)" transition="in">
                                      <p:cBhvr>
                                        <p:cTn id="12" dur="1500"/>
                                        <p:tgtEl>
                                          <p:spTgt spid="2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13">
                                            <p:txEl>
                                              <p:pRg st="3" end="3"/>
                                            </p:txEl>
                                          </p:spTgt>
                                        </p:tgtEl>
                                        <p:attrNameLst>
                                          <p:attrName>style.visibility</p:attrName>
                                        </p:attrNameLst>
                                      </p:cBhvr>
                                      <p:to>
                                        <p:strVal val="visible"/>
                                      </p:to>
                                    </p:set>
                                    <p:animEffect filter="wipe(left)" transition="in">
                                      <p:cBhvr>
                                        <p:cTn id="17" dur="1500"/>
                                        <p:tgtEl>
                                          <p:spTgt spid="21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9" name="Group"/>
          <p:cNvGrpSpPr/>
          <p:nvPr/>
        </p:nvGrpSpPr>
        <p:grpSpPr>
          <a:xfrm>
            <a:off x="-50053" y="-95878"/>
            <a:ext cx="24484106" cy="1967777"/>
            <a:chOff x="0" y="0"/>
            <a:chExt cx="24484105" cy="1967776"/>
          </a:xfrm>
        </p:grpSpPr>
        <p:sp>
          <p:nvSpPr>
            <p:cNvPr id="217" name="Rectangle"/>
            <p:cNvSpPr/>
            <p:nvPr/>
          </p:nvSpPr>
          <p:spPr>
            <a:xfrm>
              <a:off x="0" y="279639"/>
              <a:ext cx="24484106" cy="1408498"/>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18" name="pasted-movie.png" descr="pasted-movie.png"/>
            <p:cNvPicPr>
              <a:picLocks noChangeAspect="1"/>
            </p:cNvPicPr>
            <p:nvPr/>
          </p:nvPicPr>
          <p:blipFill>
            <a:blip r:embed="rId2">
              <a:extLst/>
            </a:blip>
            <a:stretch>
              <a:fillRect/>
            </a:stretch>
          </p:blipFill>
          <p:spPr>
            <a:xfrm>
              <a:off x="452169" y="0"/>
              <a:ext cx="23400582" cy="1967777"/>
            </a:xfrm>
            <a:prstGeom prst="rect">
              <a:avLst/>
            </a:prstGeom>
            <a:ln w="12700" cap="flat">
              <a:noFill/>
              <a:miter lim="400000"/>
            </a:ln>
            <a:effectLst>
              <a:outerShdw sx="100000" sy="100000" kx="0" ky="0" algn="b" rotWithShape="0" blurRad="355600" dist="165100" dir="5400000">
                <a:srgbClr val="000000"/>
              </a:outerShdw>
            </a:effectLst>
          </p:spPr>
        </p:pic>
      </p:grpSp>
      <p:pic>
        <p:nvPicPr>
          <p:cNvPr id="220" name="Image" descr="Image"/>
          <p:cNvPicPr>
            <a:picLocks noChangeAspect="0"/>
          </p:cNvPicPr>
          <p:nvPr/>
        </p:nvPicPr>
        <p:blipFill>
          <a:blip r:embed="rId3">
            <a:extLst/>
          </a:blip>
          <a:stretch>
            <a:fillRect/>
          </a:stretch>
        </p:blipFill>
        <p:spPr>
          <a:xfrm>
            <a:off x="246569" y="4201934"/>
            <a:ext cx="6647052" cy="9348362"/>
          </a:xfrm>
          <a:prstGeom prst="rect">
            <a:avLst/>
          </a:prstGeom>
        </p:spPr>
      </p:pic>
      <p:sp>
        <p:nvSpPr>
          <p:cNvPr id="221" name="Bondservants are commanded to:…"/>
          <p:cNvSpPr txBox="1"/>
          <p:nvPr/>
        </p:nvSpPr>
        <p:spPr>
          <a:xfrm>
            <a:off x="7158454" y="4385077"/>
            <a:ext cx="17076170" cy="9109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38462" indent="-938462" defTabSz="821531">
              <a:lnSpc>
                <a:spcPct val="100000"/>
              </a:lnSpc>
              <a:spcBef>
                <a:spcPts val="1600"/>
              </a:spcBef>
              <a:buSzPct val="56000"/>
              <a:buBlip>
                <a:blip r:embed="rId4"/>
              </a:buBlip>
              <a:defRPr b="1" sz="6800">
                <a:solidFill>
                  <a:srgbClr val="000000"/>
                </a:solidFill>
                <a:latin typeface="Helvetica"/>
                <a:ea typeface="Helvetica"/>
                <a:cs typeface="Helvetica"/>
                <a:sym typeface="Helvetica"/>
              </a:defRPr>
            </a:pPr>
            <a:r>
              <a:t>Bondservants are commanded to:</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Avoid “eye-service” </a:t>
            </a:r>
            <a:r>
              <a:t>(working hard only when watched) and people-pleasing. </a:t>
            </a:r>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t>Obey “</a:t>
            </a:r>
            <a:r>
              <a:rPr b="1"/>
              <a:t>as bondservants of Christ</a:t>
            </a:r>
            <a:r>
              <a:t>,” where your ultimate loyalty lies, not earthly masters.</a:t>
            </a:r>
            <a:endParaRPr b="1"/>
          </a:p>
          <a:p>
            <a:pPr marL="1636962" indent="-938462" defTabSz="821531">
              <a:lnSpc>
                <a:spcPct val="100000"/>
              </a:lnSpc>
              <a:spcBef>
                <a:spcPts val="1600"/>
              </a:spcBef>
              <a:buSzPct val="56000"/>
              <a:buBlip>
                <a:blip r:embed="rId5"/>
              </a:buBlip>
              <a:defRPr sz="6000">
                <a:solidFill>
                  <a:srgbClr val="000000"/>
                </a:solidFill>
                <a:latin typeface="Helvetica"/>
                <a:ea typeface="Helvetica"/>
                <a:cs typeface="Helvetica"/>
                <a:sym typeface="Helvetica"/>
              </a:defRPr>
            </a:pPr>
            <a:r>
              <a:rPr b="1"/>
              <a:t>Serve “from the heart,” </a:t>
            </a:r>
            <a:r>
              <a:t>doing God’s will with good will, trusting God for ultimate justice.</a:t>
            </a:r>
            <a:r>
              <a:rPr b="1"/>
              <a:t> The Lord sees and will reward faithful service.</a:t>
            </a:r>
          </a:p>
        </p:txBody>
      </p:sp>
      <p:pic>
        <p:nvPicPr>
          <p:cNvPr id="222" name="pasted-movie.png" descr="pasted-movie.png"/>
          <p:cNvPicPr>
            <a:picLocks noChangeAspect="0"/>
          </p:cNvPicPr>
          <p:nvPr/>
        </p:nvPicPr>
        <p:blipFill>
          <a:blip r:embed="rId6">
            <a:extLst/>
          </a:blip>
          <a:stretch>
            <a:fillRect/>
          </a:stretch>
        </p:blipFill>
        <p:spPr>
          <a:xfrm>
            <a:off x="2605321" y="1721003"/>
            <a:ext cx="19173358" cy="2285177"/>
          </a:xfrm>
          <a:prstGeom prst="rect">
            <a:avLst/>
          </a:prstGeom>
          <a:ln w="12700">
            <a:miter lim="400000"/>
          </a:ln>
        </p:spPr>
      </p:pic>
      <p:sp>
        <p:nvSpPr>
          <p:cNvPr id="223" name="Ephesians 6:6–7 (NKJV)…"/>
          <p:cNvSpPr txBox="1"/>
          <p:nvPr/>
        </p:nvSpPr>
        <p:spPr>
          <a:xfrm>
            <a:off x="324700" y="4295334"/>
            <a:ext cx="6490789" cy="9093201"/>
          </a:xfrm>
          <a:prstGeom prst="rect">
            <a:avLst/>
          </a:prstGeom>
          <a:ln w="12700">
            <a:miter lim="400000"/>
          </a:ln>
          <a:effectLst>
            <a:outerShdw sx="100000" sy="100000" kx="0" ky="0" algn="b" rotWithShape="0" blurRad="292100" dist="113504" dir="2689080">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55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t>Ephesians 6:6–7 (NKJV) </a:t>
            </a:r>
          </a:p>
          <a:p>
            <a:pPr algn="ctr" defTabSz="457200">
              <a:lnSpc>
                <a:spcPct val="100000"/>
              </a:lnSpc>
              <a:spcBef>
                <a:spcPts val="0"/>
              </a:spcBef>
              <a:defRPr sz="5300">
                <a:solidFill>
                  <a:srgbClr val="FFFFFF"/>
                </a:solidFill>
                <a:effectLst>
                  <a:outerShdw sx="100000" sy="100000" kx="0" ky="0" algn="b" rotWithShape="0" blurRad="50800" dist="63500" dir="989234">
                    <a:srgbClr val="000000"/>
                  </a:outerShdw>
                </a:effectLst>
                <a:latin typeface="Helvetica"/>
                <a:ea typeface="Helvetica"/>
                <a:cs typeface="Helvetica"/>
                <a:sym typeface="Helvetica"/>
              </a:defRPr>
            </a:pPr>
            <a:r>
              <a:rPr baseline="31999"/>
              <a:t>6</a:t>
            </a:r>
            <a:r>
              <a:t> not with eyeservice, as men-pleasers, but as bondservants of Christ, doing the will of God from the heart, </a:t>
            </a:r>
            <a:r>
              <a:rPr baseline="31999"/>
              <a:t>7</a:t>
            </a:r>
            <a:r>
              <a:t> with goodwill doing service, as to the Lord, and not to men,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1">
                                            <p:txEl>
                                              <p:pRg st="2" end="2"/>
                                            </p:txEl>
                                          </p:spTgt>
                                        </p:tgtEl>
                                        <p:attrNameLst>
                                          <p:attrName>style.visibility</p:attrName>
                                        </p:attrNameLst>
                                      </p:cBhvr>
                                      <p:to>
                                        <p:strVal val="visible"/>
                                      </p:to>
                                    </p:set>
                                    <p:animEffect filter="wipe(left)" transition="in">
                                      <p:cBhvr>
                                        <p:cTn id="7" dur="1500"/>
                                        <p:tgtEl>
                                          <p:spTgt spid="2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1">
                                            <p:txEl>
                                              <p:pRg st="3" end="3"/>
                                            </p:txEl>
                                          </p:spTgt>
                                        </p:tgtEl>
                                        <p:attrNameLst>
                                          <p:attrName>style.visibility</p:attrName>
                                        </p:attrNameLst>
                                      </p:cBhvr>
                                      <p:to>
                                        <p:strVal val="visible"/>
                                      </p:to>
                                    </p:set>
                                    <p:animEffect filter="wipe(left)" transition="in">
                                      <p:cBhvr>
                                        <p:cTn id="12" dur="1500"/>
                                        <p:tgtEl>
                                          <p:spTgt spid="22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1"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