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media/image2.jpeg" ContentType="image/jpeg"/>
  <Override PartName="/ppt/media/image3.jpeg" ContentType="image/jpeg"/>
  <Override PartName="/ppt/theme/theme2.xml" ContentType="application/vnd.openxmlformats-officedocument.theme+xml"/>
  <Override PartName="/ppt/media/image4.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1pPr>
    <a:lvl2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2pPr>
    <a:lvl3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3pPr>
    <a:lvl4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4pPr>
    <a:lvl5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5pPr>
    <a:lvl6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6pPr>
    <a:lvl7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7pPr>
    <a:lvl8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8pPr>
    <a:lvl9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1" name="Shape 181"/>
          <p:cNvSpPr/>
          <p:nvPr>
            <p:ph type="sldImg"/>
          </p:nvPr>
        </p:nvSpPr>
        <p:spPr>
          <a:xfrm>
            <a:off x="1143000" y="685800"/>
            <a:ext cx="4572000" cy="3429000"/>
          </a:xfrm>
          <a:prstGeom prst="rect">
            <a:avLst/>
          </a:prstGeom>
        </p:spPr>
        <p:txBody>
          <a:bodyPr/>
          <a:lstStyle/>
          <a:p>
            <a:pPr/>
          </a:p>
        </p:txBody>
      </p:sp>
      <p:sp>
        <p:nvSpPr>
          <p:cNvPr id="182" name="Shape 18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73100" y="2870200"/>
            <a:ext cx="23050500" cy="4559300"/>
          </a:xfrm>
          <a:prstGeom prst="rect">
            <a:avLst/>
          </a:prstGeom>
        </p:spPr>
        <p:txBody>
          <a:bodyPr anchor="b"/>
          <a:lstStyle/>
          <a:p>
            <a:pPr/>
            <a:r>
              <a:t>Title Text</a:t>
            </a:r>
          </a:p>
        </p:txBody>
      </p:sp>
      <p:sp>
        <p:nvSpPr>
          <p:cNvPr id="12" name="Body Level One…"/>
          <p:cNvSpPr txBox="1"/>
          <p:nvPr>
            <p:ph type="body" sz="quarter" idx="1"/>
          </p:nvPr>
        </p:nvSpPr>
        <p:spPr>
          <a:xfrm>
            <a:off x="673100" y="7416800"/>
            <a:ext cx="23050500" cy="18161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motorcycle engine components"/>
          <p:cNvSpPr/>
          <p:nvPr>
            <p:ph type="pic" sz="half" idx="21"/>
          </p:nvPr>
        </p:nvSpPr>
        <p:spPr>
          <a:xfrm>
            <a:off x="12420509" y="5714207"/>
            <a:ext cx="11023601" cy="8255001"/>
          </a:xfrm>
          <a:prstGeom prst="rect">
            <a:avLst/>
          </a:prstGeom>
        </p:spPr>
        <p:txBody>
          <a:bodyPr lIns="91439" tIns="45719" rIns="91439" bIns="45719" anchor="t">
            <a:noAutofit/>
          </a:bodyPr>
          <a:lstStyle/>
          <a:p>
            <a:pPr/>
          </a:p>
        </p:txBody>
      </p:sp>
      <p:sp>
        <p:nvSpPr>
          <p:cNvPr id="102" name="Close-up of motorcycle gas cap"/>
          <p:cNvSpPr/>
          <p:nvPr>
            <p:ph type="pic" sz="half" idx="22"/>
          </p:nvPr>
        </p:nvSpPr>
        <p:spPr>
          <a:xfrm>
            <a:off x="12420600" y="-673100"/>
            <a:ext cx="11023600" cy="8255000"/>
          </a:xfrm>
          <a:prstGeom prst="rect">
            <a:avLst/>
          </a:prstGeom>
        </p:spPr>
        <p:txBody>
          <a:bodyPr lIns="91439" tIns="45719" rIns="91439" bIns="45719" anchor="t">
            <a:noAutofit/>
          </a:bodyPr>
          <a:lstStyle/>
          <a:p>
            <a:pPr/>
          </a:p>
        </p:txBody>
      </p:sp>
      <p:sp>
        <p:nvSpPr>
          <p:cNvPr id="103" name="Black and white photo of motorcycle engine components"/>
          <p:cNvSpPr/>
          <p:nvPr>
            <p:ph type="pic" idx="23"/>
          </p:nvPr>
        </p:nvSpPr>
        <p:spPr>
          <a:xfrm>
            <a:off x="-825499" y="-2108200"/>
            <a:ext cx="13804901" cy="18443211"/>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112" name="“Type a quote here.”"/>
          <p:cNvSpPr txBox="1"/>
          <p:nvPr>
            <p:ph type="body" sz="quarter" idx="22"/>
          </p:nvPr>
        </p:nvSpPr>
        <p:spPr>
          <a:xfrm>
            <a:off x="2374900" y="5892800"/>
            <a:ext cx="19621500" cy="850900"/>
          </a:xfrm>
          <a:prstGeom prst="rect">
            <a:avLst/>
          </a:prstGeom>
        </p:spPr>
        <p:txBody>
          <a:bodyPr>
            <a:spAutoFit/>
          </a:bodyPr>
          <a:lstStyle>
            <a:lvl1pPr marL="0" indent="0" algn="ctr">
              <a:spcBef>
                <a:spcPts val="0"/>
              </a:spcBef>
              <a:buSzTx/>
              <a:buNone/>
            </a:lvl1pPr>
          </a:lstStyle>
          <a:p>
            <a:pPr/>
            <a:r>
              <a:t>“Type a quote here.”</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Front view of a red motorcycle against a black background"/>
          <p:cNvSpPr/>
          <p:nvPr>
            <p:ph type="pic" idx="21"/>
          </p:nvPr>
        </p:nvSpPr>
        <p:spPr>
          <a:xfrm>
            <a:off x="0" y="0"/>
            <a:ext cx="24384000" cy="13716000"/>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pic>
        <p:nvPicPr>
          <p:cNvPr id="135"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36"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solidFill>
          <a:srgbClr val="FFFFFF"/>
        </a:solidFill>
      </p:bgPr>
    </p:bg>
    <p:spTree>
      <p:nvGrpSpPr>
        <p:cNvPr id="1" name=""/>
        <p:cNvGrpSpPr/>
        <p:nvPr/>
      </p:nvGrpSpPr>
      <p:grpSpPr>
        <a:xfrm>
          <a:off x="0" y="0"/>
          <a:ext cx="0" cy="0"/>
          <a:chOff x="0" y="0"/>
          <a:chExt cx="0" cy="0"/>
        </a:xfrm>
      </p:grpSpPr>
      <p:pic>
        <p:nvPicPr>
          <p:cNvPr id="143"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44" name="Title Text"/>
          <p:cNvSpPr txBox="1"/>
          <p:nvPr>
            <p:ph type="title"/>
          </p:nvPr>
        </p:nvSpPr>
        <p:spPr>
          <a:xfrm>
            <a:off x="4419600" y="4260850"/>
            <a:ext cx="15544800" cy="2940050"/>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145" name="Body Level One…"/>
          <p:cNvSpPr txBox="1"/>
          <p:nvPr>
            <p:ph type="body" sz="quarter" idx="1"/>
          </p:nvPr>
        </p:nvSpPr>
        <p:spPr>
          <a:xfrm>
            <a:off x="5791200" y="7772400"/>
            <a:ext cx="12801600" cy="3505200"/>
          </a:xfrm>
          <a:prstGeom prst="rect">
            <a:avLst/>
          </a:prstGeom>
        </p:spPr>
        <p:txBody>
          <a:bodyPr lIns="91439" tIns="91439" rIns="91439" bIns="91439" anchor="t"/>
          <a:lstStyle>
            <a:lvl1pPr marL="0" indent="0" algn="ctr" defTabSz="1828800">
              <a:spcBef>
                <a:spcPts val="1500"/>
              </a:spcBef>
              <a:buSzTx/>
              <a:buNone/>
              <a:defRPr sz="6400">
                <a:solidFill>
                  <a:srgbClr val="000000"/>
                </a:solidFill>
                <a:latin typeface="Arial"/>
                <a:ea typeface="Arial"/>
                <a:cs typeface="Arial"/>
                <a:sym typeface="Arial"/>
              </a:defRPr>
            </a:lvl1pPr>
            <a:lvl2pPr marL="0" indent="457200" algn="ctr" defTabSz="1828800">
              <a:spcBef>
                <a:spcPts val="1500"/>
              </a:spcBef>
              <a:buSzTx/>
              <a:buNone/>
              <a:defRPr sz="6400">
                <a:solidFill>
                  <a:srgbClr val="000000"/>
                </a:solidFill>
                <a:latin typeface="Arial"/>
                <a:ea typeface="Arial"/>
                <a:cs typeface="Arial"/>
                <a:sym typeface="Arial"/>
              </a:defRPr>
            </a:lvl2pPr>
            <a:lvl3pPr marL="0" indent="914400" algn="ctr" defTabSz="1828800">
              <a:spcBef>
                <a:spcPts val="1500"/>
              </a:spcBef>
              <a:buSzTx/>
              <a:buNone/>
              <a:defRPr sz="6400">
                <a:solidFill>
                  <a:srgbClr val="000000"/>
                </a:solidFill>
                <a:latin typeface="Arial"/>
                <a:ea typeface="Arial"/>
                <a:cs typeface="Arial"/>
                <a:sym typeface="Arial"/>
              </a:defRPr>
            </a:lvl3pPr>
            <a:lvl4pPr marL="0" indent="1371600" algn="ctr" defTabSz="1828800">
              <a:spcBef>
                <a:spcPts val="1500"/>
              </a:spcBef>
              <a:buSzTx/>
              <a:buNone/>
              <a:defRPr sz="6400">
                <a:solidFill>
                  <a:srgbClr val="000000"/>
                </a:solidFill>
                <a:latin typeface="Arial"/>
                <a:ea typeface="Arial"/>
                <a:cs typeface="Arial"/>
                <a:sym typeface="Arial"/>
              </a:defRPr>
            </a:lvl4pPr>
            <a:lvl5pPr marL="0" indent="1828800" algn="ctr" defTabSz="1828800">
              <a:spcBef>
                <a:spcPts val="1500"/>
              </a:spcBef>
              <a:buSzTx/>
              <a:buNone/>
              <a:defRPr sz="6400">
                <a:solidFill>
                  <a:srgbClr val="000000"/>
                </a:solidFill>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46"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3" name="Slide Number"/>
          <p:cNvSpPr txBox="1"/>
          <p:nvPr>
            <p:ph type="sldNum" sz="quarter" idx="2"/>
          </p:nvPr>
        </p:nvSpPr>
        <p:spPr>
          <a:xfrm>
            <a:off x="11935814" y="13027124"/>
            <a:ext cx="494513" cy="502642"/>
          </a:xfrm>
          <a:prstGeom prst="rect">
            <a:avLst/>
          </a:prstGeom>
        </p:spPr>
        <p:txBody>
          <a:bodyPr lIns="71437" tIns="71437" rIns="71437" bIns="71437" anchor="ctr"/>
          <a:lstStyle>
            <a:lvl1pPr defTabSz="821531">
              <a:defRPr>
                <a:solidFill>
                  <a:srgbClr val="EBEBEB"/>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0" name="Slide Number"/>
          <p:cNvSpPr txBox="1"/>
          <p:nvPr>
            <p:ph type="sldNum" sz="quarter" idx="2"/>
          </p:nvPr>
        </p:nvSpPr>
        <p:spPr>
          <a:xfrm>
            <a:off x="11935814" y="13027124"/>
            <a:ext cx="494513" cy="502642"/>
          </a:xfrm>
          <a:prstGeom prst="rect">
            <a:avLst/>
          </a:prstGeom>
        </p:spPr>
        <p:txBody>
          <a:bodyPr lIns="71437" tIns="71437" rIns="71437" bIns="71437" anchor="ctr"/>
          <a:lstStyle>
            <a:lvl1pPr defTabSz="821531">
              <a:defRPr>
                <a:solidFill>
                  <a:srgbClr val="EBEBEB"/>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7" name="Close-up of a monarch caterpillar on a partially-eaten leaf"/>
          <p:cNvSpPr/>
          <p:nvPr>
            <p:ph type="pic" idx="21"/>
          </p:nvPr>
        </p:nvSpPr>
        <p:spPr>
          <a:xfrm>
            <a:off x="2247" y="-939800"/>
            <a:ext cx="24384005" cy="16827500"/>
          </a:xfrm>
          <a:prstGeom prst="rect">
            <a:avLst/>
          </a:prstGeom>
        </p:spPr>
        <p:txBody>
          <a:bodyPr lIns="91439" tIns="45719" rIns="91439" bIns="45719" anchor="t">
            <a:noAutofit/>
          </a:bodyPr>
          <a:lstStyle/>
          <a:p>
            <a:pPr/>
          </a:p>
        </p:txBody>
      </p:sp>
      <p:sp>
        <p:nvSpPr>
          <p:cNvPr id="168" name="Slide Number"/>
          <p:cNvSpPr txBox="1"/>
          <p:nvPr>
            <p:ph type="sldNum" sz="quarter" idx="2"/>
          </p:nvPr>
        </p:nvSpPr>
        <p:spPr>
          <a:xfrm>
            <a:off x="11936944" y="13008841"/>
            <a:ext cx="508351" cy="567459"/>
          </a:xfrm>
          <a:prstGeom prst="rect">
            <a:avLst/>
          </a:prstGeom>
        </p:spPr>
        <p:txBody>
          <a:bodyPr/>
          <a:lstStyle>
            <a:lvl1pPr defTabSz="647700">
              <a:defRPr>
                <a:solidFill>
                  <a:srgbClr val="FFFFFF"/>
                </a:solidFill>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Profile view of a red motorcycle"/>
          <p:cNvSpPr/>
          <p:nvPr>
            <p:ph type="pic" idx="21"/>
          </p:nvPr>
        </p:nvSpPr>
        <p:spPr>
          <a:xfrm>
            <a:off x="4280774" y="-1688429"/>
            <a:ext cx="15829857" cy="11849101"/>
          </a:xfrm>
          <a:prstGeom prst="rect">
            <a:avLst/>
          </a:prstGeom>
        </p:spPr>
        <p:txBody>
          <a:bodyPr lIns="91439" tIns="45719" rIns="91439" bIns="45719" anchor="t">
            <a:noAutofit/>
          </a:bodyPr>
          <a:lstStyle/>
          <a:p>
            <a:pPr/>
          </a:p>
        </p:txBody>
      </p:sp>
      <p:sp>
        <p:nvSpPr>
          <p:cNvPr id="21" name="Title Text"/>
          <p:cNvSpPr txBox="1"/>
          <p:nvPr>
            <p:ph type="title"/>
          </p:nvPr>
        </p:nvSpPr>
        <p:spPr>
          <a:xfrm>
            <a:off x="2387600" y="9728200"/>
            <a:ext cx="19621500" cy="1803400"/>
          </a:xfrm>
          <a:prstGeom prst="rect">
            <a:avLst/>
          </a:prstGeom>
        </p:spPr>
        <p:txBody>
          <a:bodyPr/>
          <a:lstStyle/>
          <a:p>
            <a:pPr/>
            <a:r>
              <a:t>Title Text</a:t>
            </a:r>
          </a:p>
        </p:txBody>
      </p:sp>
      <p:sp>
        <p:nvSpPr>
          <p:cNvPr id="22" name="Body Level One…"/>
          <p:cNvSpPr txBox="1"/>
          <p:nvPr>
            <p:ph type="body" sz="quarter" idx="1"/>
          </p:nvPr>
        </p:nvSpPr>
        <p:spPr>
          <a:xfrm>
            <a:off x="2387600" y="11518900"/>
            <a:ext cx="19621500" cy="16002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175" name="Slide Number"/>
          <p:cNvSpPr txBox="1"/>
          <p:nvPr>
            <p:ph type="sldNum" sz="quarter" idx="2"/>
          </p:nvPr>
        </p:nvSpPr>
        <p:spPr>
          <a:xfrm>
            <a:off x="22496303" y="12753103"/>
            <a:ext cx="668497" cy="649447"/>
          </a:xfrm>
          <a:prstGeom prst="rect">
            <a:avLst/>
          </a:prstGeom>
        </p:spPr>
        <p:txBody>
          <a:bodyPr lIns="121919" tIns="121919" rIns="121919" bIns="121919" anchor="ctr"/>
          <a:lstStyle>
            <a:lvl1pPr algn="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673100" y="4572000"/>
            <a:ext cx="23050500" cy="45593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Front view of a red motorcycle"/>
          <p:cNvSpPr/>
          <p:nvPr>
            <p:ph type="pic" idx="21"/>
          </p:nvPr>
        </p:nvSpPr>
        <p:spPr>
          <a:xfrm>
            <a:off x="10590462" y="1511300"/>
            <a:ext cx="13644824" cy="12128732"/>
          </a:xfrm>
          <a:prstGeom prst="rect">
            <a:avLst/>
          </a:prstGeom>
        </p:spPr>
        <p:txBody>
          <a:bodyPr lIns="91439" tIns="45719" rIns="91439" bIns="45719" anchor="t">
            <a:noAutofit/>
          </a:bodyPr>
          <a:lstStyle/>
          <a:p>
            <a:pPr/>
          </a:p>
        </p:txBody>
      </p:sp>
      <p:sp>
        <p:nvSpPr>
          <p:cNvPr id="39" name="Title Text"/>
          <p:cNvSpPr txBox="1"/>
          <p:nvPr>
            <p:ph type="title"/>
          </p:nvPr>
        </p:nvSpPr>
        <p:spPr>
          <a:xfrm>
            <a:off x="673100" y="1435100"/>
            <a:ext cx="11049000" cy="5461000"/>
          </a:xfrm>
          <a:prstGeom prst="rect">
            <a:avLst/>
          </a:prstGeom>
        </p:spPr>
        <p:txBody>
          <a:bodyPr anchor="b"/>
          <a:lstStyle/>
          <a:p>
            <a:pPr/>
            <a:r>
              <a:t>Title Text</a:t>
            </a:r>
          </a:p>
        </p:txBody>
      </p:sp>
      <p:sp>
        <p:nvSpPr>
          <p:cNvPr id="40" name="Body Level One…"/>
          <p:cNvSpPr txBox="1"/>
          <p:nvPr>
            <p:ph type="body" sz="quarter" idx="1"/>
          </p:nvPr>
        </p:nvSpPr>
        <p:spPr>
          <a:xfrm>
            <a:off x="673100" y="6870700"/>
            <a:ext cx="11049000" cy="54610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Front view of a red motorcycle"/>
          <p:cNvSpPr/>
          <p:nvPr>
            <p:ph type="pic" sz="half" idx="21"/>
          </p:nvPr>
        </p:nvSpPr>
        <p:spPr>
          <a:xfrm>
            <a:off x="11814854" y="3233783"/>
            <a:ext cx="11753235" cy="10447317"/>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73100" y="355600"/>
            <a:ext cx="23050500" cy="342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73100" y="3835400"/>
            <a:ext cx="23050500" cy="8864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76100" y="13081000"/>
            <a:ext cx="419100" cy="457200"/>
          </a:xfrm>
          <a:prstGeom prst="rect">
            <a:avLst/>
          </a:prstGeom>
          <a:ln w="12700">
            <a:miter lim="400000"/>
          </a:ln>
        </p:spPr>
        <p:txBody>
          <a:bodyPr wrap="none" lIns="50800" tIns="50800" rIns="50800" bIns="50800" anchor="b">
            <a:spAutoFit/>
          </a:bodyPr>
          <a:lstStyle>
            <a:lvl1pPr algn="ctr">
              <a:lnSpc>
                <a:spcPct val="100000"/>
              </a:lnSpc>
              <a:spcBef>
                <a:spcPts val="0"/>
              </a:spcBef>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1pPr>
      <a:lvl2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2pPr>
      <a:lvl3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3pPr>
      <a:lvl4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4pPr>
      <a:lvl5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5pPr>
      <a:lvl6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6pPr>
      <a:lvl7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7pPr>
      <a:lvl8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8pPr>
      <a:lvl9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1pPr>
      <a:lvl2pPr marL="1168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2pPr>
      <a:lvl3pPr marL="1752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3pPr>
      <a:lvl4pPr marL="2336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4pPr>
      <a:lvl5pPr marL="29210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5pPr>
      <a:lvl6pPr marL="3505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 Id="rId3" Type="http://schemas.openxmlformats.org/officeDocument/2006/relationships/image" Target="../media/image19.png"/><Relationship Id="rId4" Type="http://schemas.openxmlformats.org/officeDocument/2006/relationships/image" Target="../media/image3.tif"/><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8.png"/><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0.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0.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0.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0.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0.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8.png"/><Relationship Id="rId3" Type="http://schemas.openxmlformats.org/officeDocument/2006/relationships/image" Target="../media/image2.tif"/><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7.png"/><Relationship Id="rId8"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7.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5.png"/><Relationship Id="rId3" Type="http://schemas.openxmlformats.org/officeDocument/2006/relationships/image" Target="../media/image26.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7.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8.png"/><Relationship Id="rId3" Type="http://schemas.openxmlformats.org/officeDocument/2006/relationships/image" Target="../media/image18.png"/><Relationship Id="rId4" Type="http://schemas.openxmlformats.org/officeDocument/2006/relationships/image" Target="../media/image29.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8.png"/><Relationship Id="rId3" Type="http://schemas.openxmlformats.org/officeDocument/2006/relationships/image" Target="../media/image2.tif"/><Relationship Id="rId4" Type="http://schemas.openxmlformats.org/officeDocument/2006/relationships/image" Target="../media/image23.png"/><Relationship Id="rId5" Type="http://schemas.openxmlformats.org/officeDocument/2006/relationships/image" Target="../media/image30.png"/><Relationship Id="rId6" Type="http://schemas.openxmlformats.org/officeDocument/2006/relationships/image" Target="../media/image2.png"/><Relationship Id="rId7" Type="http://schemas.openxmlformats.org/officeDocument/2006/relationships/image" Target="../media/image7.png"/><Relationship Id="rId8" Type="http://schemas.openxmlformats.org/officeDocument/2006/relationships/image" Target="../media/image3.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5.png"/><Relationship Id="rId6" Type="http://schemas.openxmlformats.org/officeDocument/2006/relationships/image" Target="../media/image2.png"/><Relationship Id="rId7" Type="http://schemas.openxmlformats.org/officeDocument/2006/relationships/image" Target="../media/image7.png"/><Relationship Id="rId8" Type="http://schemas.openxmlformats.org/officeDocument/2006/relationships/image" Target="../media/image3.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7.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2.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33.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33.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33.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33.png"/><Relationship Id="rId4" Type="http://schemas.openxmlformats.org/officeDocument/2006/relationships/image" Target="../media/image5.png"/><Relationship Id="rId5" Type="http://schemas.openxmlformats.org/officeDocument/2006/relationships/image" Target="../media/image34.png"/><Relationship Id="rId6" Type="http://schemas.openxmlformats.org/officeDocument/2006/relationships/image" Target="../media/image2.png"/><Relationship Id="rId7" Type="http://schemas.openxmlformats.org/officeDocument/2006/relationships/image" Target="../media/image7.png"/><Relationship Id="rId8" Type="http://schemas.openxmlformats.org/officeDocument/2006/relationships/image" Target="../media/image3.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2.png"/><Relationship Id="rId4" Type="http://schemas.openxmlformats.org/officeDocument/2006/relationships/image" Target="../media/image3.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jpeg"/><Relationship Id="rId3" Type="http://schemas.openxmlformats.org/officeDocument/2006/relationships/hyperlink" Target="https://www.w65stchurchofchrist.com" TargetMode="External"/><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hyperlink" Target="http://" TargetMode="External"/><Relationship Id="rId6" Type="http://schemas.openxmlformats.org/officeDocument/2006/relationships/hyperlink" Target="http://www.alexanderchurchofchrist.com" TargetMode="External"/></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2.png"/><Relationship Id="rId4" Type="http://schemas.openxmlformats.org/officeDocument/2006/relationships/image" Target="../media/image1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4"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185" name="pasted-movie.png" descr="pasted-movie.png"/>
          <p:cNvPicPr>
            <a:picLocks noChangeAspect="1"/>
          </p:cNvPicPr>
          <p:nvPr/>
        </p:nvPicPr>
        <p:blipFill>
          <a:blip r:embed="rId3">
            <a:extLst/>
          </a:blip>
          <a:stretch>
            <a:fillRect/>
          </a:stretch>
        </p:blipFill>
        <p:spPr>
          <a:xfrm>
            <a:off x="1755053" y="-361795"/>
            <a:ext cx="20873894" cy="4646054"/>
          </a:xfrm>
          <a:prstGeom prst="rect">
            <a:avLst/>
          </a:prstGeom>
          <a:ln w="12700">
            <a:miter lim="400000"/>
          </a:ln>
          <a:effectLst>
            <a:outerShdw sx="100000" sy="100000" kx="0" ky="0" algn="b" rotWithShape="0" blurRad="215900" dist="109623" dir="5400000">
              <a:srgbClr val="000000"/>
            </a:outerShdw>
          </a:effectLst>
        </p:spPr>
      </p:pic>
      <p:sp>
        <p:nvSpPr>
          <p:cNvPr id="186" name="Psalm 97:10; Proverbs 8:13; Matthew 5:27-30; Romans 12:9"/>
          <p:cNvSpPr txBox="1"/>
          <p:nvPr/>
        </p:nvSpPr>
        <p:spPr>
          <a:xfrm>
            <a:off x="224152" y="10848359"/>
            <a:ext cx="239356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Psalm 97:10; Proverbs 8:13; Matthew 5:27-30; Romans 12:9 </a:t>
            </a:r>
          </a:p>
        </p:txBody>
      </p:sp>
      <p:pic>
        <p:nvPicPr>
          <p:cNvPr id="187" name="pasted-movie.png" descr="pasted-movie.png"/>
          <p:cNvPicPr>
            <a:picLocks noChangeAspect="1"/>
          </p:cNvPicPr>
          <p:nvPr/>
        </p:nvPicPr>
        <p:blipFill>
          <a:blip r:embed="rId4">
            <a:extLst/>
          </a:blip>
          <a:stretch>
            <a:fillRect/>
          </a:stretch>
        </p:blipFill>
        <p:spPr>
          <a:xfrm>
            <a:off x="245575" y="8865929"/>
            <a:ext cx="23892850" cy="248068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2" name="Text Box 5"/>
          <p:cNvSpPr txBox="1"/>
          <p:nvPr/>
        </p:nvSpPr>
        <p:spPr>
          <a:xfrm>
            <a:off x="9845637" y="3844927"/>
            <a:ext cx="14671414" cy="9606281"/>
          </a:xfrm>
          <a:prstGeom prst="rect">
            <a:avLst/>
          </a:prstGeom>
          <a:solidFill>
            <a:srgbClr val="FFFFFF"/>
          </a:solidFill>
          <a:ln w="12700">
            <a:solidFill>
              <a:srgbClr val="000000"/>
            </a:solidFill>
            <a:miter/>
          </a:ln>
          <a:extLst>
            <a:ext uri="{C572A759-6A51-4108-AA02-DFA0A04FC94B}">
              <ma14:wrappingTextBoxFlag xmlns:ma14="http://schemas.microsoft.com/office/mac/drawingml/2011/main" val="1"/>
            </a:ext>
          </a:extLst>
        </p:spPr>
        <p:txBody>
          <a:bodyPr tIns="91439" bIns="91439">
            <a:spAutoFit/>
          </a:bodyPr>
          <a:lstStyle/>
          <a:p>
            <a:pPr marL="838200" indent="-838200" defTabSz="1828800">
              <a:lnSpc>
                <a:spcPct val="100000"/>
              </a:lnSpc>
              <a:spcBef>
                <a:spcPts val="5900"/>
              </a:spcBef>
              <a:buSzPct val="80000"/>
              <a:buBlip>
                <a:blip r:embed="rId2"/>
              </a:buBlip>
              <a:defRPr sz="8300">
                <a:solidFill>
                  <a:srgbClr val="000000"/>
                </a:solidFill>
                <a:effectLst>
                  <a:outerShdw sx="100000" sy="100000" kx="0" ky="0" algn="b" rotWithShape="0" blurRad="38100" dist="38100" dir="2700000">
                    <a:srgbClr val="C0C0C0"/>
                  </a:outerShdw>
                </a:effectLst>
                <a:latin typeface="Century Gothic"/>
                <a:ea typeface="Century Gothic"/>
                <a:cs typeface="Century Gothic"/>
                <a:sym typeface="Century Gothic"/>
              </a:defRPr>
            </a:pPr>
            <a:r>
              <a:t>Familiarity (Prov. 6:27,28)</a:t>
            </a:r>
          </a:p>
          <a:p>
            <a:pPr marL="838200" indent="-838200" defTabSz="1828800">
              <a:lnSpc>
                <a:spcPct val="100000"/>
              </a:lnSpc>
              <a:spcBef>
                <a:spcPts val="5900"/>
              </a:spcBef>
              <a:buSzPct val="80000"/>
              <a:buBlip>
                <a:blip r:embed="rId2"/>
              </a:buBlip>
              <a:defRPr sz="8300">
                <a:solidFill>
                  <a:srgbClr val="000000"/>
                </a:solidFill>
                <a:effectLst>
                  <a:outerShdw sx="100000" sy="100000" kx="0" ky="0" algn="b" rotWithShape="0" blurRad="38100" dist="38100" dir="2700000">
                    <a:srgbClr val="C0C0C0"/>
                  </a:outerShdw>
                </a:effectLst>
                <a:latin typeface="Century Gothic"/>
                <a:ea typeface="Century Gothic"/>
                <a:cs typeface="Century Gothic"/>
                <a:sym typeface="Century Gothic"/>
              </a:defRPr>
            </a:pPr>
            <a:r>
              <a:t>Rebranding (Isaiah 5:20)</a:t>
            </a:r>
          </a:p>
          <a:p>
            <a:pPr marL="838200" indent="-838200" defTabSz="1828800">
              <a:lnSpc>
                <a:spcPct val="100000"/>
              </a:lnSpc>
              <a:spcBef>
                <a:spcPts val="5900"/>
              </a:spcBef>
              <a:buSzPct val="80000"/>
              <a:buBlip>
                <a:blip r:embed="rId2"/>
              </a:buBlip>
              <a:defRPr sz="8300">
                <a:solidFill>
                  <a:srgbClr val="000000"/>
                </a:solidFill>
                <a:effectLst>
                  <a:outerShdw sx="100000" sy="100000" kx="0" ky="0" algn="b" rotWithShape="0" blurRad="38100" dist="38100" dir="2700000">
                    <a:srgbClr val="C0C0C0"/>
                  </a:outerShdw>
                </a:effectLst>
                <a:latin typeface="Century Gothic"/>
                <a:ea typeface="Century Gothic"/>
                <a:cs typeface="Century Gothic"/>
                <a:sym typeface="Century Gothic"/>
              </a:defRPr>
            </a:pPr>
            <a:r>
              <a:t>Laughing At Sin (Eph. 5:4)</a:t>
            </a:r>
          </a:p>
          <a:p>
            <a:pPr marL="838200" indent="-838200" defTabSz="1828800">
              <a:lnSpc>
                <a:spcPct val="100000"/>
              </a:lnSpc>
              <a:spcBef>
                <a:spcPts val="5900"/>
              </a:spcBef>
              <a:buSzPct val="80000"/>
              <a:buBlip>
                <a:blip r:embed="rId2"/>
              </a:buBlip>
              <a:defRPr sz="8300">
                <a:solidFill>
                  <a:srgbClr val="000000"/>
                </a:solidFill>
                <a:effectLst>
                  <a:outerShdw sx="100000" sy="100000" kx="0" ky="0" algn="b" rotWithShape="0" blurRad="38100" dist="38100" dir="2700000">
                    <a:srgbClr val="C0C0C0"/>
                  </a:outerShdw>
                </a:effectLst>
                <a:latin typeface="Century Gothic"/>
                <a:ea typeface="Century Gothic"/>
                <a:cs typeface="Century Gothic"/>
                <a:sym typeface="Century Gothic"/>
              </a:defRPr>
            </a:pPr>
            <a:r>
              <a:t>Sympathizers (Isa. 30:10)</a:t>
            </a:r>
          </a:p>
          <a:p>
            <a:pPr marL="838200" indent="-838200" defTabSz="1828800">
              <a:lnSpc>
                <a:spcPct val="100000"/>
              </a:lnSpc>
              <a:spcBef>
                <a:spcPts val="5900"/>
              </a:spcBef>
              <a:buSzPct val="80000"/>
              <a:buBlip>
                <a:blip r:embed="rId2"/>
              </a:buBlip>
              <a:defRPr sz="8300">
                <a:solidFill>
                  <a:srgbClr val="000000"/>
                </a:solidFill>
                <a:effectLst>
                  <a:outerShdw sx="100000" sy="100000" kx="0" ky="0" algn="b" rotWithShape="0" blurRad="38100" dist="38100" dir="2700000">
                    <a:srgbClr val="C0C0C0"/>
                  </a:outerShdw>
                </a:effectLst>
                <a:latin typeface="Century Gothic"/>
                <a:ea typeface="Century Gothic"/>
                <a:cs typeface="Century Gothic"/>
                <a:sym typeface="Century Gothic"/>
              </a:defRPr>
            </a:pPr>
            <a:r>
              <a:t>Comparison (2 Cor. 10:12)</a:t>
            </a:r>
          </a:p>
        </p:txBody>
      </p:sp>
      <p:grpSp>
        <p:nvGrpSpPr>
          <p:cNvPr id="295" name="TextBox 24"/>
          <p:cNvGrpSpPr/>
          <p:nvPr/>
        </p:nvGrpSpPr>
        <p:grpSpPr>
          <a:xfrm>
            <a:off x="356722" y="2052291"/>
            <a:ext cx="23670556" cy="1554481"/>
            <a:chOff x="0" y="0"/>
            <a:chExt cx="23670555" cy="1554480"/>
          </a:xfrm>
        </p:grpSpPr>
        <p:sp>
          <p:nvSpPr>
            <p:cNvPr id="294" name="TextBox 24"/>
            <p:cNvSpPr txBox="1"/>
            <p:nvPr/>
          </p:nvSpPr>
          <p:spPr>
            <a:xfrm>
              <a:off x="50800" y="50799"/>
              <a:ext cx="23568956" cy="1452882"/>
            </a:xfrm>
            <a:prstGeom prst="rect">
              <a:avLst/>
            </a:prstGeom>
            <a:solidFill>
              <a:srgbClr val="AB1802"/>
            </a:solidFill>
            <a:ln>
              <a:noFill/>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algn="ctr">
                <a:lnSpc>
                  <a:spcPct val="100000"/>
                </a:lnSpc>
                <a:spcBef>
                  <a:spcPts val="0"/>
                </a:spcBef>
                <a:defRPr b="1" cap="all" sz="7900">
                  <a:ln w="12700" cap="flat">
                    <a:solidFill>
                      <a:srgbClr val="000000"/>
                    </a:solidFill>
                    <a:prstDash val="solid"/>
                    <a:miter lim="400000"/>
                  </a:ln>
                  <a:solidFill>
                    <a:srgbClr val="FFFFFF"/>
                  </a:solidFill>
                  <a:effectLst>
                    <a:outerShdw sx="100000" sy="100000" kx="0" ky="0" algn="b" rotWithShape="0" blurRad="50800" dist="63500" dir="465638">
                      <a:srgbClr val="000000"/>
                    </a:outerShdw>
                  </a:effectLst>
                  <a:latin typeface="Gill Sans"/>
                  <a:ea typeface="Gill Sans"/>
                  <a:cs typeface="Gill Sans"/>
                  <a:sym typeface="Gill Sans"/>
                </a:defRPr>
              </a:lvl1pPr>
            </a:lstStyle>
            <a:p>
              <a:pPr/>
              <a:r>
                <a:t>HOW TO BECOME desensitized to sin</a:t>
              </a:r>
            </a:p>
          </p:txBody>
        </p:sp>
        <p:pic>
          <p:nvPicPr>
            <p:cNvPr id="293" name="TextBox 24" descr="TextBox 24"/>
            <p:cNvPicPr>
              <a:picLocks noChangeAspect="0"/>
            </p:cNvPicPr>
            <p:nvPr/>
          </p:nvPicPr>
          <p:blipFill>
            <a:blip r:embed="rId3">
              <a:extLst/>
            </a:blip>
            <a:stretch>
              <a:fillRect/>
            </a:stretch>
          </p:blipFill>
          <p:spPr>
            <a:xfrm>
              <a:off x="0" y="0"/>
              <a:ext cx="23670556" cy="1554481"/>
            </a:xfrm>
            <a:prstGeom prst="rect">
              <a:avLst/>
            </a:prstGeom>
            <a:effectLst/>
          </p:spPr>
        </p:pic>
      </p:grpSp>
      <p:pic>
        <p:nvPicPr>
          <p:cNvPr id="296" name="Image" descr="Image"/>
          <p:cNvPicPr>
            <a:picLocks noChangeAspect="1"/>
          </p:cNvPicPr>
          <p:nvPr/>
        </p:nvPicPr>
        <p:blipFill>
          <a:blip r:embed="rId4">
            <a:extLst/>
          </a:blip>
          <a:stretch>
            <a:fillRect/>
          </a:stretch>
        </p:blipFill>
        <p:spPr>
          <a:xfrm>
            <a:off x="178476" y="3846343"/>
            <a:ext cx="9552800" cy="9552799"/>
          </a:xfrm>
          <a:prstGeom prst="rect">
            <a:avLst/>
          </a:prstGeom>
          <a:ln w="12700">
            <a:miter lim="400000"/>
          </a:ln>
        </p:spPr>
      </p:pic>
      <p:grpSp>
        <p:nvGrpSpPr>
          <p:cNvPr id="301" name="Group"/>
          <p:cNvGrpSpPr/>
          <p:nvPr/>
        </p:nvGrpSpPr>
        <p:grpSpPr>
          <a:xfrm>
            <a:off x="386137" y="-785292"/>
            <a:ext cx="23611726" cy="2851879"/>
            <a:chOff x="0" y="0"/>
            <a:chExt cx="23611724" cy="2851878"/>
          </a:xfrm>
        </p:grpSpPr>
        <p:sp>
          <p:nvSpPr>
            <p:cNvPr id="297"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98"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299" name="pasted-movie.png" descr="pasted-movie.png"/>
            <p:cNvPicPr>
              <a:picLocks noChangeAspect="1"/>
            </p:cNvPicPr>
            <p:nvPr/>
          </p:nvPicPr>
          <p:blipFill>
            <a:blip r:embed="rId6">
              <a:extLst/>
            </a:blip>
            <a:stretch>
              <a:fillRect/>
            </a:stretch>
          </p:blipFill>
          <p:spPr>
            <a:xfrm>
              <a:off x="7993329" y="0"/>
              <a:ext cx="3042005" cy="2851879"/>
            </a:xfrm>
            <a:prstGeom prst="rect">
              <a:avLst/>
            </a:prstGeom>
            <a:ln w="12700" cap="flat">
              <a:noFill/>
              <a:miter lim="400000"/>
            </a:ln>
            <a:effectLst/>
          </p:spPr>
        </p:pic>
        <p:pic>
          <p:nvPicPr>
            <p:cNvPr id="300" name="pasted-movie.png" descr="pasted-movie.png"/>
            <p:cNvPicPr>
              <a:picLocks noChangeAspect="1"/>
            </p:cNvPicPr>
            <p:nvPr/>
          </p:nvPicPr>
          <p:blipFill>
            <a:blip r:embed="rId7">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92">
                                            <p:bg/>
                                          </p:spTgt>
                                        </p:tgtEl>
                                        <p:attrNameLst>
                                          <p:attrName>style.visibility</p:attrName>
                                        </p:attrNameLst>
                                      </p:cBhvr>
                                      <p:to>
                                        <p:strVal val="visible"/>
                                      </p:to>
                                    </p:set>
                                    <p:animEffect filter="wipe(left)" transition="in">
                                      <p:cBhvr>
                                        <p:cTn id="7" dur="500"/>
                                        <p:tgtEl>
                                          <p:spTgt spid="292">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292">
                                            <p:txEl>
                                              <p:pRg st="0" end="0"/>
                                            </p:txEl>
                                          </p:spTgt>
                                        </p:tgtEl>
                                        <p:attrNameLst>
                                          <p:attrName>style.visibility</p:attrName>
                                        </p:attrNameLst>
                                      </p:cBhvr>
                                      <p:to>
                                        <p:strVal val="visible"/>
                                      </p:to>
                                    </p:set>
                                    <p:animEffect filter="wipe(left)" transition="in">
                                      <p:cBhvr>
                                        <p:cTn id="10" dur="500"/>
                                        <p:tgtEl>
                                          <p:spTgt spid="29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292">
                                            <p:txEl>
                                              <p:pRg st="1" end="1"/>
                                            </p:txEl>
                                          </p:spTgt>
                                        </p:tgtEl>
                                        <p:attrNameLst>
                                          <p:attrName>style.visibility</p:attrName>
                                        </p:attrNameLst>
                                      </p:cBhvr>
                                      <p:to>
                                        <p:strVal val="visible"/>
                                      </p:to>
                                    </p:set>
                                    <p:animEffect filter="wipe(left)" transition="in">
                                      <p:cBhvr>
                                        <p:cTn id="15" dur="500"/>
                                        <p:tgtEl>
                                          <p:spTgt spid="29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292">
                                            <p:txEl>
                                              <p:pRg st="2" end="2"/>
                                            </p:txEl>
                                          </p:spTgt>
                                        </p:tgtEl>
                                        <p:attrNameLst>
                                          <p:attrName>style.visibility</p:attrName>
                                        </p:attrNameLst>
                                      </p:cBhvr>
                                      <p:to>
                                        <p:strVal val="visible"/>
                                      </p:to>
                                    </p:set>
                                    <p:animEffect filter="wipe(left)" transition="in">
                                      <p:cBhvr>
                                        <p:cTn id="20" dur="500"/>
                                        <p:tgtEl>
                                          <p:spTgt spid="29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292">
                                            <p:txEl>
                                              <p:pRg st="3" end="3"/>
                                            </p:txEl>
                                          </p:spTgt>
                                        </p:tgtEl>
                                        <p:attrNameLst>
                                          <p:attrName>style.visibility</p:attrName>
                                        </p:attrNameLst>
                                      </p:cBhvr>
                                      <p:to>
                                        <p:strVal val="visible"/>
                                      </p:to>
                                    </p:set>
                                    <p:animEffect filter="wipe(left)" transition="in">
                                      <p:cBhvr>
                                        <p:cTn id="25" dur="500"/>
                                        <p:tgtEl>
                                          <p:spTgt spid="29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292">
                                            <p:txEl>
                                              <p:pRg st="4" end="4"/>
                                            </p:txEl>
                                          </p:spTgt>
                                        </p:tgtEl>
                                        <p:attrNameLst>
                                          <p:attrName>style.visibility</p:attrName>
                                        </p:attrNameLst>
                                      </p:cBhvr>
                                      <p:to>
                                        <p:strVal val="visible"/>
                                      </p:to>
                                    </p:set>
                                    <p:animEffect filter="wipe(left)" transition="in">
                                      <p:cBhvr>
                                        <p:cTn id="30" dur="500"/>
                                        <p:tgtEl>
                                          <p:spTgt spid="292">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92"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Behaviors once widely recognized as sinful (sexual immorality, same-sex relationships, gender confusion, abortion, dishonesty in public life, etc.) are now often presented as rights, identities, or expressions of love.…"/>
          <p:cNvSpPr txBox="1"/>
          <p:nvPr/>
        </p:nvSpPr>
        <p:spPr>
          <a:xfrm>
            <a:off x="8992300" y="3786030"/>
            <a:ext cx="15180938" cy="9525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2200"/>
              </a:spcBef>
              <a:buSzPct val="80000"/>
              <a:buBlip>
                <a:blip r:embed="rId2"/>
              </a:buBlip>
              <a:defRPr sz="6000">
                <a:solidFill>
                  <a:srgbClr val="000000"/>
                </a:solidFill>
                <a:latin typeface="Helvetica"/>
                <a:ea typeface="Helvetica"/>
                <a:cs typeface="Helvetica"/>
                <a:sym typeface="Helvetica"/>
              </a:defRPr>
            </a:pPr>
            <a:r>
              <a:t>Behaviors once widely recognized as sinful (sexual immorality, same-sex relationships, gender confusion, abortion, dishonesty in public life, etc.) are now often presented as rights, identities, or expressions of love. </a:t>
            </a:r>
          </a:p>
          <a:p>
            <a:pPr marL="977900" indent="-977900" defTabSz="457200">
              <a:lnSpc>
                <a:spcPct val="100000"/>
              </a:lnSpc>
              <a:spcBef>
                <a:spcPts val="2200"/>
              </a:spcBef>
              <a:buSzPct val="80000"/>
              <a:buBlip>
                <a:blip r:embed="rId2"/>
              </a:buBlip>
              <a:defRPr sz="6000">
                <a:solidFill>
                  <a:srgbClr val="000000"/>
                </a:solidFill>
                <a:latin typeface="Helvetica"/>
                <a:ea typeface="Helvetica"/>
                <a:cs typeface="Helvetica"/>
                <a:sym typeface="Helvetica"/>
              </a:defRPr>
            </a:pPr>
            <a:r>
              <a:t>Media, education, and law increasingly normalize and protect what Scripture calls sin, defending sin with slogans such as “love is love,” “my truth,” or “progress.”</a:t>
            </a:r>
          </a:p>
        </p:txBody>
      </p:sp>
      <p:pic>
        <p:nvPicPr>
          <p:cNvPr id="304" name="pasted-movie.png" descr="pasted-movie.png"/>
          <p:cNvPicPr>
            <a:picLocks noChangeAspect="1"/>
          </p:cNvPicPr>
          <p:nvPr/>
        </p:nvPicPr>
        <p:blipFill>
          <a:blip r:embed="rId3">
            <a:extLst/>
          </a:blip>
          <a:srcRect l="11828" t="0" r="0" b="0"/>
          <a:stretch>
            <a:fillRect/>
          </a:stretch>
        </p:blipFill>
        <p:spPr>
          <a:xfrm>
            <a:off x="155612" y="3898346"/>
            <a:ext cx="8421727" cy="9551519"/>
          </a:xfrm>
          <a:prstGeom prst="rect">
            <a:avLst/>
          </a:prstGeom>
          <a:ln w="12700">
            <a:miter lim="400000"/>
          </a:ln>
        </p:spPr>
      </p:pic>
      <p:sp>
        <p:nvSpPr>
          <p:cNvPr id="305" name="DANGER of COMPROMISING WITH SIN"/>
          <p:cNvSpPr/>
          <p:nvPr/>
        </p:nvSpPr>
        <p:spPr>
          <a:xfrm>
            <a:off x="388878" y="1951890"/>
            <a:ext cx="23611726" cy="1607345"/>
          </a:xfrm>
          <a:prstGeom prst="roundRect">
            <a:avLst>
              <a:gd name="adj" fmla="val 16667"/>
            </a:avLst>
          </a:prstGeom>
          <a:solidFill>
            <a:srgbClr val="808785"/>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74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DANGER of COMPROMISING WITH SIN</a:t>
            </a:r>
          </a:p>
        </p:txBody>
      </p:sp>
      <p:grpSp>
        <p:nvGrpSpPr>
          <p:cNvPr id="310" name="Group"/>
          <p:cNvGrpSpPr/>
          <p:nvPr/>
        </p:nvGrpSpPr>
        <p:grpSpPr>
          <a:xfrm>
            <a:off x="386137" y="-785292"/>
            <a:ext cx="23611726" cy="2851879"/>
            <a:chOff x="0" y="0"/>
            <a:chExt cx="23611724" cy="2851878"/>
          </a:xfrm>
        </p:grpSpPr>
        <p:sp>
          <p:nvSpPr>
            <p:cNvPr id="306"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07" name="pasted-movie.png" descr="pasted-movie.png"/>
            <p:cNvPicPr>
              <a:picLocks noChangeAspect="1"/>
            </p:cNvPicPr>
            <p:nvPr/>
          </p:nvPicPr>
          <p:blipFill>
            <a:blip r:embed="rId4">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08" name="pasted-movie.png" descr="pasted-movie.png"/>
            <p:cNvPicPr>
              <a:picLocks noChangeAspect="1"/>
            </p:cNvPicPr>
            <p:nvPr/>
          </p:nvPicPr>
          <p:blipFill>
            <a:blip r:embed="rId5">
              <a:extLst/>
            </a:blip>
            <a:stretch>
              <a:fillRect/>
            </a:stretch>
          </p:blipFill>
          <p:spPr>
            <a:xfrm>
              <a:off x="7993329" y="0"/>
              <a:ext cx="3042005" cy="2851879"/>
            </a:xfrm>
            <a:prstGeom prst="rect">
              <a:avLst/>
            </a:prstGeom>
            <a:ln w="12700" cap="flat">
              <a:noFill/>
              <a:miter lim="400000"/>
            </a:ln>
            <a:effectLst/>
          </p:spPr>
        </p:pic>
        <p:pic>
          <p:nvPicPr>
            <p:cNvPr id="309" name="pasted-movie.png" descr="pasted-movie.png"/>
            <p:cNvPicPr>
              <a:picLocks noChangeAspect="1"/>
            </p:cNvPicPr>
            <p:nvPr/>
          </p:nvPicPr>
          <p:blipFill>
            <a:blip r:embed="rId6">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3">
                                            <p:bg/>
                                          </p:spTgt>
                                        </p:tgtEl>
                                        <p:attrNameLst>
                                          <p:attrName>style.visibility</p:attrName>
                                        </p:attrNameLst>
                                      </p:cBhvr>
                                      <p:to>
                                        <p:strVal val="visible"/>
                                      </p:to>
                                    </p:set>
                                    <p:animEffect filter="wipe(left)" transition="in">
                                      <p:cBhvr>
                                        <p:cTn id="7" dur="1500"/>
                                        <p:tgtEl>
                                          <p:spTgt spid="303">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03">
                                            <p:txEl>
                                              <p:pRg st="0" end="0"/>
                                            </p:txEl>
                                          </p:spTgt>
                                        </p:tgtEl>
                                        <p:attrNameLst>
                                          <p:attrName>style.visibility</p:attrName>
                                        </p:attrNameLst>
                                      </p:cBhvr>
                                      <p:to>
                                        <p:strVal val="visible"/>
                                      </p:to>
                                    </p:set>
                                    <p:animEffect filter="wipe(left)" transition="in">
                                      <p:cBhvr>
                                        <p:cTn id="10" dur="1500"/>
                                        <p:tgtEl>
                                          <p:spTgt spid="30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03">
                                            <p:txEl>
                                              <p:pRg st="1" end="1"/>
                                            </p:txEl>
                                          </p:spTgt>
                                        </p:tgtEl>
                                        <p:attrNameLst>
                                          <p:attrName>style.visibility</p:attrName>
                                        </p:attrNameLst>
                                      </p:cBhvr>
                                      <p:to>
                                        <p:strVal val="visible"/>
                                      </p:to>
                                    </p:set>
                                    <p:animEffect filter="wipe(left)" transition="in">
                                      <p:cBhvr>
                                        <p:cTn id="15" dur="1500"/>
                                        <p:tgtEl>
                                          <p:spTgt spid="303">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03"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DANGER of COMPROMISING WITH SIN"/>
          <p:cNvSpPr/>
          <p:nvPr/>
        </p:nvSpPr>
        <p:spPr>
          <a:xfrm>
            <a:off x="388878" y="1951890"/>
            <a:ext cx="23611726" cy="1607345"/>
          </a:xfrm>
          <a:prstGeom prst="roundRect">
            <a:avLst>
              <a:gd name="adj" fmla="val 16667"/>
            </a:avLst>
          </a:prstGeom>
          <a:solidFill>
            <a:srgbClr val="808785"/>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74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DANGER of COMPROMISING WITH SIN</a:t>
            </a:r>
          </a:p>
        </p:txBody>
      </p:sp>
      <p:pic>
        <p:nvPicPr>
          <p:cNvPr id="313" name="pasted-movie.png" descr="pasted-movie.png"/>
          <p:cNvPicPr>
            <a:picLocks noChangeAspect="1"/>
          </p:cNvPicPr>
          <p:nvPr/>
        </p:nvPicPr>
        <p:blipFill>
          <a:blip r:embed="rId2">
            <a:extLst/>
          </a:blip>
          <a:srcRect l="11828" t="0" r="0" b="0"/>
          <a:stretch>
            <a:fillRect/>
          </a:stretch>
        </p:blipFill>
        <p:spPr>
          <a:xfrm>
            <a:off x="155612" y="3898346"/>
            <a:ext cx="8421727" cy="9551519"/>
          </a:xfrm>
          <a:prstGeom prst="rect">
            <a:avLst/>
          </a:prstGeom>
          <a:ln w="12700">
            <a:miter lim="400000"/>
          </a:ln>
        </p:spPr>
      </p:pic>
      <p:sp>
        <p:nvSpPr>
          <p:cNvPr id="314" name="TextBox 7"/>
          <p:cNvSpPr txBox="1"/>
          <p:nvPr/>
        </p:nvSpPr>
        <p:spPr>
          <a:xfrm>
            <a:off x="8800132" y="4898004"/>
            <a:ext cx="15152741" cy="8704726"/>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4999"/>
              </a:lnSpc>
              <a:spcBef>
                <a:spcPts val="2800"/>
              </a:spcBef>
              <a:defRPr sz="6300">
                <a:solidFill>
                  <a:srgbClr val="000000"/>
                </a:solidFill>
                <a:latin typeface="Times New Roman"/>
                <a:ea typeface="Times New Roman"/>
                <a:cs typeface="Times New Roman"/>
                <a:sym typeface="Times New Roman"/>
              </a:defRPr>
            </a:pPr>
            <a:r>
              <a:t>“…Homosexuality is not God's wish for humanity…On the basis of our under-standing that </a:t>
            </a:r>
            <a:r>
              <a:rPr>
                <a:solidFill>
                  <a:srgbClr val="FF0000"/>
                </a:solidFill>
              </a:rPr>
              <a:t>the practice of homosexuality is sin</a:t>
            </a:r>
            <a:r>
              <a:t>, we are concerned that homosexual believers and the observing world should not be left in doubt about the church's mind on this issue during any further period of study.” </a:t>
            </a:r>
          </a:p>
          <a:p>
            <a:pPr algn="ctr" defTabSz="1828800">
              <a:lnSpc>
                <a:spcPct val="104999"/>
              </a:lnSpc>
              <a:spcBef>
                <a:spcPts val="2800"/>
              </a:spcBef>
              <a:defRPr sz="4600">
                <a:solidFill>
                  <a:srgbClr val="000000"/>
                </a:solidFill>
                <a:latin typeface="Times New Roman"/>
                <a:ea typeface="Times New Roman"/>
                <a:cs typeface="Times New Roman"/>
                <a:sym typeface="Times New Roman"/>
              </a:defRPr>
            </a:pPr>
            <a:r>
              <a:t>(Minutes of the 190th General Assembly [1978], United Presbyterian Church in the U.S.A., pp. 261-62)</a:t>
            </a:r>
          </a:p>
        </p:txBody>
      </p:sp>
      <p:sp>
        <p:nvSpPr>
          <p:cNvPr id="315" name="Presbyterian Church - 1978"/>
          <p:cNvSpPr txBox="1"/>
          <p:nvPr/>
        </p:nvSpPr>
        <p:spPr>
          <a:xfrm>
            <a:off x="8800132" y="3720619"/>
            <a:ext cx="15152741" cy="1016001"/>
          </a:xfrm>
          <a:prstGeom prst="rect">
            <a:avLst/>
          </a:prstGeom>
          <a:solidFill>
            <a:schemeClr val="accent6"/>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1828800">
              <a:lnSpc>
                <a:spcPct val="100000"/>
              </a:lnSpc>
              <a:spcBef>
                <a:spcPts val="0"/>
              </a:spcBef>
              <a:defRPr b="1" sz="6000">
                <a:solidFill>
                  <a:srgbClr val="54B8F9"/>
                </a:solidFill>
                <a:effectLst>
                  <a:outerShdw sx="100000" sy="100000" kx="0" ky="0" algn="b" rotWithShape="0" blurRad="50800" dist="39000" dir="5460000">
                    <a:srgbClr val="000000">
                      <a:alpha val="38000"/>
                    </a:srgbClr>
                  </a:outerShdw>
                </a:effectLst>
                <a:latin typeface="Maiandra GD"/>
                <a:ea typeface="Maiandra GD"/>
                <a:cs typeface="Maiandra GD"/>
                <a:sym typeface="Maiandra GD"/>
              </a:defRPr>
            </a:lvl1pPr>
          </a:lstStyle>
          <a:p>
            <a:pPr/>
            <a:r>
              <a:t>Presbyterian Church - 1978</a:t>
            </a:r>
          </a:p>
        </p:txBody>
      </p:sp>
      <p:grpSp>
        <p:nvGrpSpPr>
          <p:cNvPr id="320" name="Group"/>
          <p:cNvGrpSpPr/>
          <p:nvPr/>
        </p:nvGrpSpPr>
        <p:grpSpPr>
          <a:xfrm>
            <a:off x="386137" y="-785292"/>
            <a:ext cx="23611726" cy="2851879"/>
            <a:chOff x="0" y="0"/>
            <a:chExt cx="23611724" cy="2851878"/>
          </a:xfrm>
        </p:grpSpPr>
        <p:sp>
          <p:nvSpPr>
            <p:cNvPr id="316"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17" name="pasted-movie.png" descr="pasted-movie.png"/>
            <p:cNvPicPr>
              <a:picLocks noChangeAspect="1"/>
            </p:cNvPicPr>
            <p:nvPr/>
          </p:nvPicPr>
          <p:blipFill>
            <a:blip r:embed="rId3">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18" name="pasted-movie.png" descr="pasted-movie.png"/>
            <p:cNvPicPr>
              <a:picLocks noChangeAspect="1"/>
            </p:cNvPicPr>
            <p:nvPr/>
          </p:nvPicPr>
          <p:blipFill>
            <a:blip r:embed="rId4">
              <a:extLst/>
            </a:blip>
            <a:stretch>
              <a:fillRect/>
            </a:stretch>
          </p:blipFill>
          <p:spPr>
            <a:xfrm>
              <a:off x="7993329" y="0"/>
              <a:ext cx="3042005" cy="2851879"/>
            </a:xfrm>
            <a:prstGeom prst="rect">
              <a:avLst/>
            </a:prstGeom>
            <a:ln w="12700" cap="flat">
              <a:noFill/>
              <a:miter lim="400000"/>
            </a:ln>
            <a:effectLst/>
          </p:spPr>
        </p:pic>
        <p:pic>
          <p:nvPicPr>
            <p:cNvPr id="319" name="pasted-movie.png" descr="pasted-movie.png"/>
            <p:cNvPicPr>
              <a:picLocks noChangeAspect="1"/>
            </p:cNvPicPr>
            <p:nvPr/>
          </p:nvPicPr>
          <p:blipFill>
            <a:blip r:embed="rId5">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2" name="DANGER of COMPROMISING WITH SIN"/>
          <p:cNvSpPr/>
          <p:nvPr/>
        </p:nvSpPr>
        <p:spPr>
          <a:xfrm>
            <a:off x="388878" y="1951890"/>
            <a:ext cx="23611726" cy="1607345"/>
          </a:xfrm>
          <a:prstGeom prst="roundRect">
            <a:avLst>
              <a:gd name="adj" fmla="val 16667"/>
            </a:avLst>
          </a:prstGeom>
          <a:solidFill>
            <a:srgbClr val="808785"/>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74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DANGER of COMPROMISING WITH SIN</a:t>
            </a:r>
          </a:p>
        </p:txBody>
      </p:sp>
      <p:pic>
        <p:nvPicPr>
          <p:cNvPr id="323" name="pasted-movie.png" descr="pasted-movie.png"/>
          <p:cNvPicPr>
            <a:picLocks noChangeAspect="1"/>
          </p:cNvPicPr>
          <p:nvPr/>
        </p:nvPicPr>
        <p:blipFill>
          <a:blip r:embed="rId2">
            <a:extLst/>
          </a:blip>
          <a:srcRect l="11828" t="0" r="0" b="0"/>
          <a:stretch>
            <a:fillRect/>
          </a:stretch>
        </p:blipFill>
        <p:spPr>
          <a:xfrm>
            <a:off x="155612" y="3898346"/>
            <a:ext cx="8421727" cy="9551519"/>
          </a:xfrm>
          <a:prstGeom prst="rect">
            <a:avLst/>
          </a:prstGeom>
          <a:ln w="12700">
            <a:miter lim="400000"/>
          </a:ln>
        </p:spPr>
      </p:pic>
      <p:sp>
        <p:nvSpPr>
          <p:cNvPr id="324" name="TextBox 7"/>
          <p:cNvSpPr txBox="1"/>
          <p:nvPr/>
        </p:nvSpPr>
        <p:spPr>
          <a:xfrm>
            <a:off x="8800132" y="4898004"/>
            <a:ext cx="15152741" cy="8558338"/>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4999"/>
              </a:lnSpc>
              <a:spcBef>
                <a:spcPts val="3800"/>
              </a:spcBef>
              <a:defRPr sz="8600">
                <a:solidFill>
                  <a:srgbClr val="000000"/>
                </a:solidFill>
                <a:latin typeface="Times New Roman"/>
                <a:ea typeface="Times New Roman"/>
                <a:cs typeface="Times New Roman"/>
                <a:sym typeface="Times New Roman"/>
              </a:defRPr>
            </a:pPr>
            <a:r>
              <a:t>“In 1980, a General Assembly added: ‘Homosexuality presents a particular problem for the church. It seems to be contrary to the teaching of scripture.’” </a:t>
            </a:r>
          </a:p>
          <a:p>
            <a:pPr algn="ctr" defTabSz="1828800">
              <a:lnSpc>
                <a:spcPct val="104999"/>
              </a:lnSpc>
              <a:spcBef>
                <a:spcPts val="2800"/>
              </a:spcBef>
              <a:defRPr sz="4600">
                <a:solidFill>
                  <a:srgbClr val="000000"/>
                </a:solidFill>
                <a:latin typeface="Times New Roman"/>
                <a:ea typeface="Times New Roman"/>
                <a:cs typeface="Times New Roman"/>
                <a:sym typeface="Times New Roman"/>
              </a:defRPr>
            </a:pPr>
            <a:r>
              <a:t>(Minutes of the 120th General Assembly [1980], Presbyterian Church in the United States, p. 213)</a:t>
            </a:r>
          </a:p>
        </p:txBody>
      </p:sp>
      <p:sp>
        <p:nvSpPr>
          <p:cNvPr id="325" name="Presbyterian Church - 1980"/>
          <p:cNvSpPr txBox="1"/>
          <p:nvPr/>
        </p:nvSpPr>
        <p:spPr>
          <a:xfrm>
            <a:off x="8800132" y="3720619"/>
            <a:ext cx="15152741" cy="1016001"/>
          </a:xfrm>
          <a:prstGeom prst="rect">
            <a:avLst/>
          </a:prstGeom>
          <a:solidFill>
            <a:schemeClr val="accent6"/>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1828800">
              <a:lnSpc>
                <a:spcPct val="100000"/>
              </a:lnSpc>
              <a:spcBef>
                <a:spcPts val="0"/>
              </a:spcBef>
              <a:defRPr b="1" sz="6000">
                <a:solidFill>
                  <a:srgbClr val="54B8F9"/>
                </a:solidFill>
                <a:effectLst>
                  <a:outerShdw sx="100000" sy="100000" kx="0" ky="0" algn="b" rotWithShape="0" blurRad="50800" dist="39000" dir="5460000">
                    <a:srgbClr val="000000">
                      <a:alpha val="38000"/>
                    </a:srgbClr>
                  </a:outerShdw>
                </a:effectLst>
                <a:latin typeface="Maiandra GD"/>
                <a:ea typeface="Maiandra GD"/>
                <a:cs typeface="Maiandra GD"/>
                <a:sym typeface="Maiandra GD"/>
              </a:defRPr>
            </a:lvl1pPr>
          </a:lstStyle>
          <a:p>
            <a:pPr/>
            <a:r>
              <a:t>Presbyterian Church - 1980</a:t>
            </a:r>
          </a:p>
        </p:txBody>
      </p:sp>
      <p:grpSp>
        <p:nvGrpSpPr>
          <p:cNvPr id="330" name="Group"/>
          <p:cNvGrpSpPr/>
          <p:nvPr/>
        </p:nvGrpSpPr>
        <p:grpSpPr>
          <a:xfrm>
            <a:off x="386137" y="-785292"/>
            <a:ext cx="23611726" cy="2851879"/>
            <a:chOff x="0" y="0"/>
            <a:chExt cx="23611724" cy="2851878"/>
          </a:xfrm>
        </p:grpSpPr>
        <p:sp>
          <p:nvSpPr>
            <p:cNvPr id="326"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27" name="pasted-movie.png" descr="pasted-movie.png"/>
            <p:cNvPicPr>
              <a:picLocks noChangeAspect="1"/>
            </p:cNvPicPr>
            <p:nvPr/>
          </p:nvPicPr>
          <p:blipFill>
            <a:blip r:embed="rId3">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28" name="pasted-movie.png" descr="pasted-movie.png"/>
            <p:cNvPicPr>
              <a:picLocks noChangeAspect="1"/>
            </p:cNvPicPr>
            <p:nvPr/>
          </p:nvPicPr>
          <p:blipFill>
            <a:blip r:embed="rId4">
              <a:extLst/>
            </a:blip>
            <a:stretch>
              <a:fillRect/>
            </a:stretch>
          </p:blipFill>
          <p:spPr>
            <a:xfrm>
              <a:off x="7993329" y="0"/>
              <a:ext cx="3042005" cy="2851879"/>
            </a:xfrm>
            <a:prstGeom prst="rect">
              <a:avLst/>
            </a:prstGeom>
            <a:ln w="12700" cap="flat">
              <a:noFill/>
              <a:miter lim="400000"/>
            </a:ln>
            <a:effectLst/>
          </p:spPr>
        </p:pic>
        <p:pic>
          <p:nvPicPr>
            <p:cNvPr id="329" name="pasted-movie.png" descr="pasted-movie.png"/>
            <p:cNvPicPr>
              <a:picLocks noChangeAspect="1"/>
            </p:cNvPicPr>
            <p:nvPr/>
          </p:nvPicPr>
          <p:blipFill>
            <a:blip r:embed="rId5">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2" name="DANGER of COMPROMISING WITH SIN"/>
          <p:cNvSpPr/>
          <p:nvPr/>
        </p:nvSpPr>
        <p:spPr>
          <a:xfrm>
            <a:off x="388878" y="1951890"/>
            <a:ext cx="23611726" cy="1607345"/>
          </a:xfrm>
          <a:prstGeom prst="roundRect">
            <a:avLst>
              <a:gd name="adj" fmla="val 16667"/>
            </a:avLst>
          </a:prstGeom>
          <a:solidFill>
            <a:srgbClr val="808785"/>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74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DANGER of COMPROMISING WITH SIN</a:t>
            </a:r>
          </a:p>
        </p:txBody>
      </p:sp>
      <p:pic>
        <p:nvPicPr>
          <p:cNvPr id="333" name="pasted-movie.png" descr="pasted-movie.png"/>
          <p:cNvPicPr>
            <a:picLocks noChangeAspect="1"/>
          </p:cNvPicPr>
          <p:nvPr/>
        </p:nvPicPr>
        <p:blipFill>
          <a:blip r:embed="rId2">
            <a:extLst/>
          </a:blip>
          <a:srcRect l="11828" t="0" r="0" b="0"/>
          <a:stretch>
            <a:fillRect/>
          </a:stretch>
        </p:blipFill>
        <p:spPr>
          <a:xfrm>
            <a:off x="155612" y="3898346"/>
            <a:ext cx="8421727" cy="9551519"/>
          </a:xfrm>
          <a:prstGeom prst="rect">
            <a:avLst/>
          </a:prstGeom>
          <a:ln w="12700">
            <a:miter lim="400000"/>
          </a:ln>
        </p:spPr>
      </p:pic>
      <p:sp>
        <p:nvSpPr>
          <p:cNvPr id="334" name="TextBox 7"/>
          <p:cNvSpPr txBox="1"/>
          <p:nvPr/>
        </p:nvSpPr>
        <p:spPr>
          <a:xfrm>
            <a:off x="8800132" y="4898004"/>
            <a:ext cx="15152741" cy="854489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4999"/>
              </a:lnSpc>
              <a:spcBef>
                <a:spcPts val="0"/>
              </a:spcBef>
              <a:defRPr sz="6000">
                <a:solidFill>
                  <a:srgbClr val="000000"/>
                </a:solidFill>
                <a:latin typeface="Times New Roman"/>
                <a:ea typeface="Times New Roman"/>
                <a:cs typeface="Times New Roman"/>
                <a:sym typeface="Times New Roman"/>
              </a:defRPr>
            </a:pPr>
            <a:r>
              <a:t>The church should “</a:t>
            </a:r>
            <a:r>
              <a:rPr u="sng">
                <a:solidFill>
                  <a:srgbClr val="FF0000"/>
                </a:solidFill>
              </a:rPr>
              <a:t>re-evaluate its definition of sin </a:t>
            </a:r>
            <a:r>
              <a:rPr u="sng"/>
              <a:t>to reflect the changing mores of society.</a:t>
            </a:r>
            <a:r>
              <a:t>” … the church should sound “a call for widening the circle of the faithful—not with children, but with non-reproductive </a:t>
            </a:r>
            <a:r>
              <a:rPr u="sng"/>
              <a:t>gays, lesbians, and heterosexual singles who practice ‘safe sex</a:t>
            </a:r>
            <a:r>
              <a:t>.’ </a:t>
            </a:r>
          </a:p>
          <a:p>
            <a:pPr algn="ctr" defTabSz="1828800">
              <a:lnSpc>
                <a:spcPct val="104999"/>
              </a:lnSpc>
              <a:spcBef>
                <a:spcPts val="0"/>
              </a:spcBef>
              <a:defRPr sz="6000">
                <a:solidFill>
                  <a:srgbClr val="000000"/>
                </a:solidFill>
                <a:latin typeface="Times New Roman"/>
                <a:ea typeface="Times New Roman"/>
                <a:cs typeface="Times New Roman"/>
                <a:sym typeface="Times New Roman"/>
              </a:defRPr>
            </a:pPr>
            <a:r>
              <a:rPr u="sng">
                <a:solidFill>
                  <a:srgbClr val="FF0000"/>
                </a:solidFill>
              </a:rPr>
              <a:t>We feel </a:t>
            </a:r>
            <a:r>
              <a:rPr u="sng"/>
              <a:t>that marriage is not what legitimates sexual gratification</a:t>
            </a:r>
            <a:r>
              <a:t>.” </a:t>
            </a:r>
          </a:p>
          <a:p>
            <a:pPr algn="ctr" defTabSz="1828800">
              <a:lnSpc>
                <a:spcPct val="104999"/>
              </a:lnSpc>
              <a:spcBef>
                <a:spcPts val="2800"/>
              </a:spcBef>
              <a:defRPr sz="4600">
                <a:solidFill>
                  <a:srgbClr val="000000"/>
                </a:solidFill>
                <a:latin typeface="Times New Roman"/>
                <a:ea typeface="Times New Roman"/>
                <a:cs typeface="Times New Roman"/>
                <a:sym typeface="Times New Roman"/>
              </a:defRPr>
            </a:pPr>
            <a:r>
              <a:t>(Roll Over John Calvin, Time Magazine, 5-6-91, p. 59)</a:t>
            </a:r>
          </a:p>
        </p:txBody>
      </p:sp>
      <p:sp>
        <p:nvSpPr>
          <p:cNvPr id="335" name="Presbyterian Church - 1991"/>
          <p:cNvSpPr txBox="1"/>
          <p:nvPr/>
        </p:nvSpPr>
        <p:spPr>
          <a:xfrm>
            <a:off x="8800132" y="3720619"/>
            <a:ext cx="15152741" cy="1016001"/>
          </a:xfrm>
          <a:prstGeom prst="rect">
            <a:avLst/>
          </a:prstGeom>
          <a:solidFill>
            <a:schemeClr val="accent6"/>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1828800">
              <a:lnSpc>
                <a:spcPct val="100000"/>
              </a:lnSpc>
              <a:spcBef>
                <a:spcPts val="0"/>
              </a:spcBef>
              <a:defRPr b="1" sz="6000">
                <a:solidFill>
                  <a:srgbClr val="54B8F9"/>
                </a:solidFill>
                <a:effectLst>
                  <a:outerShdw sx="100000" sy="100000" kx="0" ky="0" algn="b" rotWithShape="0" blurRad="50800" dist="39000" dir="5460000">
                    <a:srgbClr val="000000">
                      <a:alpha val="38000"/>
                    </a:srgbClr>
                  </a:outerShdw>
                </a:effectLst>
                <a:latin typeface="Maiandra GD"/>
                <a:ea typeface="Maiandra GD"/>
                <a:cs typeface="Maiandra GD"/>
                <a:sym typeface="Maiandra GD"/>
              </a:defRPr>
            </a:lvl1pPr>
          </a:lstStyle>
          <a:p>
            <a:pPr/>
            <a:r>
              <a:t>Presbyterian Church - 1991</a:t>
            </a:r>
          </a:p>
        </p:txBody>
      </p:sp>
      <p:grpSp>
        <p:nvGrpSpPr>
          <p:cNvPr id="340" name="Group"/>
          <p:cNvGrpSpPr/>
          <p:nvPr/>
        </p:nvGrpSpPr>
        <p:grpSpPr>
          <a:xfrm>
            <a:off x="386137" y="-785292"/>
            <a:ext cx="23611726" cy="2851879"/>
            <a:chOff x="0" y="0"/>
            <a:chExt cx="23611724" cy="2851878"/>
          </a:xfrm>
        </p:grpSpPr>
        <p:sp>
          <p:nvSpPr>
            <p:cNvPr id="336"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37" name="pasted-movie.png" descr="pasted-movie.png"/>
            <p:cNvPicPr>
              <a:picLocks noChangeAspect="1"/>
            </p:cNvPicPr>
            <p:nvPr/>
          </p:nvPicPr>
          <p:blipFill>
            <a:blip r:embed="rId3">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38" name="pasted-movie.png" descr="pasted-movie.png"/>
            <p:cNvPicPr>
              <a:picLocks noChangeAspect="1"/>
            </p:cNvPicPr>
            <p:nvPr/>
          </p:nvPicPr>
          <p:blipFill>
            <a:blip r:embed="rId4">
              <a:extLst/>
            </a:blip>
            <a:stretch>
              <a:fillRect/>
            </a:stretch>
          </p:blipFill>
          <p:spPr>
            <a:xfrm>
              <a:off x="7993329" y="0"/>
              <a:ext cx="3042005" cy="2851879"/>
            </a:xfrm>
            <a:prstGeom prst="rect">
              <a:avLst/>
            </a:prstGeom>
            <a:ln w="12700" cap="flat">
              <a:noFill/>
              <a:miter lim="400000"/>
            </a:ln>
            <a:effectLst/>
          </p:spPr>
        </p:pic>
        <p:pic>
          <p:nvPicPr>
            <p:cNvPr id="339" name="pasted-movie.png" descr="pasted-movie.png"/>
            <p:cNvPicPr>
              <a:picLocks noChangeAspect="1"/>
            </p:cNvPicPr>
            <p:nvPr/>
          </p:nvPicPr>
          <p:blipFill>
            <a:blip r:embed="rId5">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2" name="DANGER of COMPROMISING WITH SIN"/>
          <p:cNvSpPr/>
          <p:nvPr/>
        </p:nvSpPr>
        <p:spPr>
          <a:xfrm>
            <a:off x="388878" y="1951890"/>
            <a:ext cx="23611726" cy="1607345"/>
          </a:xfrm>
          <a:prstGeom prst="roundRect">
            <a:avLst>
              <a:gd name="adj" fmla="val 16667"/>
            </a:avLst>
          </a:prstGeom>
          <a:solidFill>
            <a:srgbClr val="808785"/>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74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DANGER of COMPROMISING WITH SIN</a:t>
            </a:r>
          </a:p>
        </p:txBody>
      </p:sp>
      <p:pic>
        <p:nvPicPr>
          <p:cNvPr id="343" name="pasted-movie.png" descr="pasted-movie.png"/>
          <p:cNvPicPr>
            <a:picLocks noChangeAspect="1"/>
          </p:cNvPicPr>
          <p:nvPr/>
        </p:nvPicPr>
        <p:blipFill>
          <a:blip r:embed="rId2">
            <a:extLst/>
          </a:blip>
          <a:srcRect l="11828" t="0" r="0" b="0"/>
          <a:stretch>
            <a:fillRect/>
          </a:stretch>
        </p:blipFill>
        <p:spPr>
          <a:xfrm>
            <a:off x="155612" y="3898346"/>
            <a:ext cx="8421727" cy="9551519"/>
          </a:xfrm>
          <a:prstGeom prst="rect">
            <a:avLst/>
          </a:prstGeom>
          <a:ln w="12700">
            <a:miter lim="400000"/>
          </a:ln>
        </p:spPr>
      </p:pic>
      <p:sp>
        <p:nvSpPr>
          <p:cNvPr id="344" name="Rectangle 5"/>
          <p:cNvSpPr txBox="1"/>
          <p:nvPr/>
        </p:nvSpPr>
        <p:spPr>
          <a:xfrm>
            <a:off x="8697590" y="4045901"/>
            <a:ext cx="15514321" cy="925641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914400" indent="-914400" defTabSz="1828800">
              <a:lnSpc>
                <a:spcPct val="100000"/>
              </a:lnSpc>
              <a:spcBef>
                <a:spcPts val="2400"/>
              </a:spcBef>
              <a:buSzPct val="100000"/>
              <a:buFont typeface="Arial"/>
              <a:buChar char="•"/>
              <a:defRPr b="1" sz="6000">
                <a:solidFill>
                  <a:srgbClr val="C00000"/>
                </a:solidFill>
                <a:effectLst>
                  <a:outerShdw sx="100000" sy="100000" kx="0" ky="0" algn="b" rotWithShape="0" blurRad="50800" dist="39000" dir="5460000">
                    <a:srgbClr val="000000">
                      <a:alpha val="38000"/>
                    </a:srgbClr>
                  </a:outerShdw>
                </a:effectLst>
                <a:latin typeface="Times New Roman"/>
                <a:ea typeface="Times New Roman"/>
                <a:cs typeface="Times New Roman"/>
                <a:sym typeface="Times New Roman"/>
              </a:defRPr>
            </a:pPr>
            <a:r>
              <a:rPr>
                <a:solidFill>
                  <a:schemeClr val="accent5"/>
                </a:solidFill>
              </a:rPr>
              <a:t>1978</a:t>
            </a:r>
            <a:r>
              <a:t> - </a:t>
            </a:r>
            <a:r>
              <a:rPr b="0">
                <a:solidFill>
                  <a:srgbClr val="000000"/>
                </a:solidFill>
              </a:rPr>
              <a:t>Homosexuality is sin.</a:t>
            </a:r>
          </a:p>
          <a:p>
            <a:pPr marL="914400" indent="-914400" defTabSz="1828800">
              <a:lnSpc>
                <a:spcPct val="100000"/>
              </a:lnSpc>
              <a:spcBef>
                <a:spcPts val="2400"/>
              </a:spcBef>
              <a:buSzPct val="100000"/>
              <a:buFont typeface="Arial"/>
              <a:buChar char="•"/>
              <a:defRPr b="1" sz="6000">
                <a:solidFill>
                  <a:srgbClr val="C00000"/>
                </a:solidFill>
                <a:effectLst>
                  <a:outerShdw sx="100000" sy="100000" kx="0" ky="0" algn="b" rotWithShape="0" blurRad="50800" dist="39000" dir="5460000">
                    <a:srgbClr val="000000">
                      <a:alpha val="38000"/>
                    </a:srgbClr>
                  </a:outerShdw>
                </a:effectLst>
                <a:latin typeface="Times New Roman"/>
                <a:ea typeface="Times New Roman"/>
                <a:cs typeface="Times New Roman"/>
                <a:sym typeface="Times New Roman"/>
              </a:defRPr>
            </a:pPr>
            <a:r>
              <a:rPr>
                <a:solidFill>
                  <a:schemeClr val="accent5"/>
                </a:solidFill>
              </a:rPr>
              <a:t>1980</a:t>
            </a:r>
            <a:r>
              <a:t> – </a:t>
            </a:r>
            <a:r>
              <a:rPr b="0">
                <a:solidFill>
                  <a:srgbClr val="000000"/>
                </a:solidFill>
              </a:rPr>
              <a:t>“Seems” to be contrary to Scripture.</a:t>
            </a:r>
          </a:p>
          <a:p>
            <a:pPr marL="914400" indent="-914400" defTabSz="1828800">
              <a:lnSpc>
                <a:spcPct val="100000"/>
              </a:lnSpc>
              <a:spcBef>
                <a:spcPts val="2400"/>
              </a:spcBef>
              <a:buSzPct val="100000"/>
              <a:buFont typeface="Arial"/>
              <a:buChar char="•"/>
              <a:defRPr b="1" sz="6000">
                <a:solidFill>
                  <a:srgbClr val="C00000"/>
                </a:solidFill>
                <a:effectLst>
                  <a:outerShdw sx="100000" sy="100000" kx="0" ky="0" algn="b" rotWithShape="0" blurRad="50800" dist="39000" dir="5460000">
                    <a:srgbClr val="000000">
                      <a:alpha val="38000"/>
                    </a:srgbClr>
                  </a:outerShdw>
                </a:effectLst>
                <a:latin typeface="Times New Roman"/>
                <a:ea typeface="Times New Roman"/>
                <a:cs typeface="Times New Roman"/>
                <a:sym typeface="Times New Roman"/>
              </a:defRPr>
            </a:pPr>
            <a:r>
              <a:rPr>
                <a:solidFill>
                  <a:schemeClr val="accent5"/>
                </a:solidFill>
              </a:rPr>
              <a:t>1991</a:t>
            </a:r>
            <a:r>
              <a:t> - </a:t>
            </a:r>
            <a:r>
              <a:rPr b="0">
                <a:solidFill>
                  <a:srgbClr val="000000"/>
                </a:solidFill>
              </a:rPr>
              <a:t>Re-evaluate Definition of Sin.</a:t>
            </a:r>
            <a:endParaRPr b="0">
              <a:solidFill>
                <a:srgbClr val="000000"/>
              </a:solidFill>
            </a:endParaRPr>
          </a:p>
          <a:p>
            <a:pPr marL="914400" indent="-914400" defTabSz="1828800">
              <a:lnSpc>
                <a:spcPct val="100000"/>
              </a:lnSpc>
              <a:spcBef>
                <a:spcPts val="2400"/>
              </a:spcBef>
              <a:buSzPct val="100000"/>
              <a:buFont typeface="Arial"/>
              <a:buChar char="•"/>
              <a:defRPr b="1" sz="6000">
                <a:solidFill>
                  <a:srgbClr val="C00000"/>
                </a:solidFill>
                <a:effectLst>
                  <a:outerShdw sx="100000" sy="100000" kx="0" ky="0" algn="b" rotWithShape="0" blurRad="50800" dist="39000" dir="5460000">
                    <a:srgbClr val="000000">
                      <a:alpha val="38000"/>
                    </a:srgbClr>
                  </a:outerShdw>
                </a:effectLst>
                <a:latin typeface="Times New Roman"/>
                <a:ea typeface="Times New Roman"/>
                <a:cs typeface="Times New Roman"/>
                <a:sym typeface="Times New Roman"/>
              </a:defRPr>
            </a:pPr>
            <a:r>
              <a:rPr>
                <a:solidFill>
                  <a:schemeClr val="accent5"/>
                </a:solidFill>
              </a:rPr>
              <a:t>2011</a:t>
            </a:r>
            <a:r>
              <a:rPr b="0">
                <a:solidFill>
                  <a:srgbClr val="000000"/>
                </a:solidFill>
              </a:rPr>
              <a:t> -  deleted language "fidelity within the covenant of marriage between a man and a woman or chastity in singleness." </a:t>
            </a:r>
            <a:endParaRPr b="0">
              <a:solidFill>
                <a:srgbClr val="000000"/>
              </a:solidFill>
            </a:endParaRPr>
          </a:p>
          <a:p>
            <a:pPr marL="914400" indent="-914400" defTabSz="1828800">
              <a:lnSpc>
                <a:spcPct val="100000"/>
              </a:lnSpc>
              <a:spcBef>
                <a:spcPts val="2400"/>
              </a:spcBef>
              <a:buSzPct val="100000"/>
              <a:buFont typeface="Arial"/>
              <a:buChar char="•"/>
              <a:defRPr b="1" sz="6000">
                <a:solidFill>
                  <a:srgbClr val="C00000"/>
                </a:solidFill>
                <a:effectLst>
                  <a:outerShdw sx="100000" sy="100000" kx="0" ky="0" algn="b" rotWithShape="0" blurRad="50800" dist="39000" dir="5460000">
                    <a:srgbClr val="000000">
                      <a:alpha val="38000"/>
                    </a:srgbClr>
                  </a:outerShdw>
                </a:effectLst>
                <a:latin typeface="Times New Roman"/>
                <a:ea typeface="Times New Roman"/>
                <a:cs typeface="Times New Roman"/>
                <a:sym typeface="Times New Roman"/>
              </a:defRPr>
            </a:pPr>
            <a:r>
              <a:rPr b="0">
                <a:solidFill>
                  <a:srgbClr val="000000"/>
                </a:solidFill>
              </a:rPr>
              <a:t> </a:t>
            </a:r>
            <a:r>
              <a:rPr>
                <a:solidFill>
                  <a:schemeClr val="accent5"/>
                </a:solidFill>
              </a:rPr>
              <a:t>2014</a:t>
            </a:r>
            <a:r>
              <a:rPr b="0">
                <a:solidFill>
                  <a:srgbClr val="000000"/>
                </a:solidFill>
              </a:rPr>
              <a:t> - the General Assembly voted to change the constitutional definition of marriage from "a man and a woman" to "two people."</a:t>
            </a:r>
          </a:p>
        </p:txBody>
      </p:sp>
      <p:grpSp>
        <p:nvGrpSpPr>
          <p:cNvPr id="349" name="Group"/>
          <p:cNvGrpSpPr/>
          <p:nvPr/>
        </p:nvGrpSpPr>
        <p:grpSpPr>
          <a:xfrm>
            <a:off x="386137" y="-785292"/>
            <a:ext cx="23611726" cy="2851879"/>
            <a:chOff x="0" y="0"/>
            <a:chExt cx="23611724" cy="2851878"/>
          </a:xfrm>
        </p:grpSpPr>
        <p:sp>
          <p:nvSpPr>
            <p:cNvPr id="345"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46" name="pasted-movie.png" descr="pasted-movie.png"/>
            <p:cNvPicPr>
              <a:picLocks noChangeAspect="1"/>
            </p:cNvPicPr>
            <p:nvPr/>
          </p:nvPicPr>
          <p:blipFill>
            <a:blip r:embed="rId3">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47" name="pasted-movie.png" descr="pasted-movie.png"/>
            <p:cNvPicPr>
              <a:picLocks noChangeAspect="1"/>
            </p:cNvPicPr>
            <p:nvPr/>
          </p:nvPicPr>
          <p:blipFill>
            <a:blip r:embed="rId4">
              <a:extLst/>
            </a:blip>
            <a:stretch>
              <a:fillRect/>
            </a:stretch>
          </p:blipFill>
          <p:spPr>
            <a:xfrm>
              <a:off x="7993329" y="0"/>
              <a:ext cx="3042005" cy="2851879"/>
            </a:xfrm>
            <a:prstGeom prst="rect">
              <a:avLst/>
            </a:prstGeom>
            <a:ln w="12700" cap="flat">
              <a:noFill/>
              <a:miter lim="400000"/>
            </a:ln>
            <a:effectLst/>
          </p:spPr>
        </p:pic>
        <p:pic>
          <p:nvPicPr>
            <p:cNvPr id="348" name="pasted-movie.png" descr="pasted-movie.png"/>
            <p:cNvPicPr>
              <a:picLocks noChangeAspect="1"/>
            </p:cNvPicPr>
            <p:nvPr/>
          </p:nvPicPr>
          <p:blipFill>
            <a:blip r:embed="rId5">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1" name="DANGER of COMPROMISING WITH SIN"/>
          <p:cNvSpPr/>
          <p:nvPr/>
        </p:nvSpPr>
        <p:spPr>
          <a:xfrm>
            <a:off x="388878" y="1951890"/>
            <a:ext cx="23611726" cy="1607345"/>
          </a:xfrm>
          <a:prstGeom prst="roundRect">
            <a:avLst>
              <a:gd name="adj" fmla="val 16667"/>
            </a:avLst>
          </a:prstGeom>
          <a:solidFill>
            <a:srgbClr val="808785"/>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74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DANGER of COMPROMISING WITH SIN</a:t>
            </a:r>
          </a:p>
        </p:txBody>
      </p:sp>
      <p:pic>
        <p:nvPicPr>
          <p:cNvPr id="352" name="pasted-movie.png" descr="pasted-movie.png"/>
          <p:cNvPicPr>
            <a:picLocks noChangeAspect="1"/>
          </p:cNvPicPr>
          <p:nvPr/>
        </p:nvPicPr>
        <p:blipFill>
          <a:blip r:embed="rId2">
            <a:extLst/>
          </a:blip>
          <a:srcRect l="11828" t="0" r="0" b="0"/>
          <a:stretch>
            <a:fillRect/>
          </a:stretch>
        </p:blipFill>
        <p:spPr>
          <a:xfrm>
            <a:off x="155612" y="3898346"/>
            <a:ext cx="8421727" cy="9551519"/>
          </a:xfrm>
          <a:prstGeom prst="rect">
            <a:avLst/>
          </a:prstGeom>
          <a:ln w="12700">
            <a:miter lim="400000"/>
          </a:ln>
        </p:spPr>
      </p:pic>
      <p:sp>
        <p:nvSpPr>
          <p:cNvPr id="353" name="The Episcopal Church: In 2015 formally authorized liturgies for same-sex marriage.…"/>
          <p:cNvSpPr txBox="1"/>
          <p:nvPr/>
        </p:nvSpPr>
        <p:spPr>
          <a:xfrm>
            <a:off x="8706703" y="3672171"/>
            <a:ext cx="15567105" cy="975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457200" indent="-317500" defTabSz="457200">
              <a:lnSpc>
                <a:spcPct val="100000"/>
              </a:lnSpc>
              <a:spcBef>
                <a:spcPts val="2000"/>
              </a:spcBef>
              <a:buSzPct val="100000"/>
              <a:buFont typeface="Helvetica Neue"/>
              <a:buChar char="•"/>
              <a:defRPr sz="6000">
                <a:solidFill>
                  <a:srgbClr val="000000"/>
                </a:solidFill>
                <a:latin typeface="Helvetica"/>
                <a:ea typeface="Helvetica"/>
                <a:cs typeface="Helvetica"/>
                <a:sym typeface="Helvetica"/>
              </a:defRPr>
            </a:pPr>
            <a:r>
              <a:rPr b="1"/>
              <a:t>The Episcopal Church</a:t>
            </a:r>
            <a:r>
              <a:t>: In 2015 formally authorized liturgies for same-sex marriage.</a:t>
            </a:r>
          </a:p>
          <a:p>
            <a:pPr marL="457200" indent="-317500" defTabSz="457200">
              <a:lnSpc>
                <a:spcPct val="100000"/>
              </a:lnSpc>
              <a:spcBef>
                <a:spcPts val="2000"/>
              </a:spcBef>
              <a:buSzPct val="100000"/>
              <a:buFont typeface="Helvetica Neue"/>
              <a:buChar char="•"/>
              <a:defRPr sz="6000">
                <a:solidFill>
                  <a:srgbClr val="000000"/>
                </a:solidFill>
                <a:latin typeface="Helvetica"/>
                <a:ea typeface="Helvetica"/>
                <a:cs typeface="Helvetica"/>
                <a:sym typeface="Helvetica"/>
              </a:defRPr>
            </a:pPr>
            <a:r>
              <a:rPr b="1"/>
              <a:t>Evangelical Lutheran Church in America (ELCA)</a:t>
            </a:r>
            <a:r>
              <a:t>: voted at its 2009 Churchwide Assembly to allow the ordination of clergy in faithful, same-sex relationships.  </a:t>
            </a:r>
          </a:p>
          <a:p>
            <a:pPr marL="457200" indent="-317500" defTabSz="457200">
              <a:lnSpc>
                <a:spcPct val="100000"/>
              </a:lnSpc>
              <a:spcBef>
                <a:spcPts val="2000"/>
              </a:spcBef>
              <a:buSzPct val="100000"/>
              <a:buFont typeface="Helvetica Neue"/>
              <a:buChar char="•"/>
              <a:defRPr sz="6000">
                <a:solidFill>
                  <a:srgbClr val="000000"/>
                </a:solidFill>
                <a:latin typeface="Helvetica"/>
                <a:ea typeface="Helvetica"/>
                <a:cs typeface="Helvetica"/>
                <a:sym typeface="Helvetica"/>
              </a:defRPr>
            </a:pPr>
            <a:r>
              <a:rPr b="1"/>
              <a:t>The United Methodist Church</a:t>
            </a:r>
            <a:r>
              <a:t> (</a:t>
            </a:r>
            <a:r>
              <a:rPr b="1"/>
              <a:t>UMC</a:t>
            </a:r>
            <a:r>
              <a:t>) in May 2024 voted overwhelmingly (692 to 43) to remove the 52-year-old ban on LGBTQ+ clergy and same-sex wedding prohibitions.</a:t>
            </a:r>
          </a:p>
        </p:txBody>
      </p:sp>
      <p:grpSp>
        <p:nvGrpSpPr>
          <p:cNvPr id="358" name="Group"/>
          <p:cNvGrpSpPr/>
          <p:nvPr/>
        </p:nvGrpSpPr>
        <p:grpSpPr>
          <a:xfrm>
            <a:off x="386137" y="-785292"/>
            <a:ext cx="23611726" cy="2851879"/>
            <a:chOff x="0" y="0"/>
            <a:chExt cx="23611724" cy="2851878"/>
          </a:xfrm>
        </p:grpSpPr>
        <p:sp>
          <p:nvSpPr>
            <p:cNvPr id="354"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55" name="pasted-movie.png" descr="pasted-movie.png"/>
            <p:cNvPicPr>
              <a:picLocks noChangeAspect="1"/>
            </p:cNvPicPr>
            <p:nvPr/>
          </p:nvPicPr>
          <p:blipFill>
            <a:blip r:embed="rId3">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56" name="pasted-movie.png" descr="pasted-movie.png"/>
            <p:cNvPicPr>
              <a:picLocks noChangeAspect="1"/>
            </p:cNvPicPr>
            <p:nvPr/>
          </p:nvPicPr>
          <p:blipFill>
            <a:blip r:embed="rId4">
              <a:extLst/>
            </a:blip>
            <a:stretch>
              <a:fillRect/>
            </a:stretch>
          </p:blipFill>
          <p:spPr>
            <a:xfrm>
              <a:off x="7993329" y="0"/>
              <a:ext cx="3042005" cy="2851879"/>
            </a:xfrm>
            <a:prstGeom prst="rect">
              <a:avLst/>
            </a:prstGeom>
            <a:ln w="12700" cap="flat">
              <a:noFill/>
              <a:miter lim="400000"/>
            </a:ln>
            <a:effectLst/>
          </p:spPr>
        </p:pic>
        <p:pic>
          <p:nvPicPr>
            <p:cNvPr id="357" name="pasted-movie.png" descr="pasted-movie.png"/>
            <p:cNvPicPr>
              <a:picLocks noChangeAspect="1"/>
            </p:cNvPicPr>
            <p:nvPr/>
          </p:nvPicPr>
          <p:blipFill>
            <a:blip r:embed="rId5">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3">
                                            <p:txEl>
                                              <p:pRg st="1" end="1"/>
                                            </p:txEl>
                                          </p:spTgt>
                                        </p:tgtEl>
                                        <p:attrNameLst>
                                          <p:attrName>style.visibility</p:attrName>
                                        </p:attrNameLst>
                                      </p:cBhvr>
                                      <p:to>
                                        <p:strVal val="visible"/>
                                      </p:to>
                                    </p:set>
                                    <p:animEffect filter="wipe(left)" transition="in">
                                      <p:cBhvr>
                                        <p:cTn id="7" dur="1500"/>
                                        <p:tgtEl>
                                          <p:spTgt spid="35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53">
                                            <p:txEl>
                                              <p:pRg st="2" end="2"/>
                                            </p:txEl>
                                          </p:spTgt>
                                        </p:tgtEl>
                                        <p:attrNameLst>
                                          <p:attrName>style.visibility</p:attrName>
                                        </p:attrNameLst>
                                      </p:cBhvr>
                                      <p:to>
                                        <p:strVal val="visible"/>
                                      </p:to>
                                    </p:set>
                                    <p:animEffect filter="wipe(left)" transition="in">
                                      <p:cBhvr>
                                        <p:cTn id="12" dur="1500"/>
                                        <p:tgtEl>
                                          <p:spTgt spid="35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3"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0" name="SIN IS NOT DETERMINED BY:"/>
          <p:cNvSpPr/>
          <p:nvPr/>
        </p:nvSpPr>
        <p:spPr>
          <a:xfrm>
            <a:off x="388878" y="1951890"/>
            <a:ext cx="23611726" cy="1607345"/>
          </a:xfrm>
          <a:prstGeom prst="roundRect">
            <a:avLst>
              <a:gd name="adj" fmla="val 16667"/>
            </a:avLst>
          </a:prstGeom>
          <a:solidFill>
            <a:schemeClr val="accent4">
              <a:hueOff val="-81543"/>
              <a:satOff val="3097"/>
              <a:lumOff val="-8662"/>
            </a:schemeClr>
          </a:soli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96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SIN IS NOT DETERMINED BY:</a:t>
            </a:r>
          </a:p>
        </p:txBody>
      </p:sp>
      <p:sp>
        <p:nvSpPr>
          <p:cNvPr id="361" name="Rectangle 5"/>
          <p:cNvSpPr txBox="1"/>
          <p:nvPr/>
        </p:nvSpPr>
        <p:spPr>
          <a:xfrm>
            <a:off x="7669084" y="3715700"/>
            <a:ext cx="16542827" cy="97586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838200" indent="-838200" defTabSz="1828800">
              <a:lnSpc>
                <a:spcPct val="100000"/>
              </a:lnSpc>
              <a:spcBef>
                <a:spcPts val="3700"/>
              </a:spcBef>
              <a:buSzPct val="100000"/>
              <a:buBlip>
                <a:blip r:embed="rId2"/>
              </a:buBlip>
              <a:defRPr b="1" sz="6300">
                <a:solidFill>
                  <a:srgbClr val="000000"/>
                </a:solidFill>
                <a:latin typeface="Helvetica"/>
                <a:ea typeface="Helvetica"/>
                <a:cs typeface="Helvetica"/>
                <a:sym typeface="Helvetica"/>
              </a:defRPr>
            </a:pPr>
            <a:r>
              <a:t>Majority </a:t>
            </a:r>
            <a:r>
              <a:rPr b="0"/>
              <a:t>– Matt. 7:13-14; Gen. 6:5-7</a:t>
            </a:r>
            <a:endParaRPr b="0"/>
          </a:p>
          <a:p>
            <a:pPr marL="838200" indent="-838200" defTabSz="1828800">
              <a:lnSpc>
                <a:spcPct val="100000"/>
              </a:lnSpc>
              <a:spcBef>
                <a:spcPts val="3700"/>
              </a:spcBef>
              <a:buSzPct val="100000"/>
              <a:buBlip>
                <a:blip r:embed="rId2"/>
              </a:buBlip>
              <a:defRPr b="1" sz="6300">
                <a:solidFill>
                  <a:srgbClr val="000000"/>
                </a:solidFill>
                <a:latin typeface="Helvetica"/>
                <a:ea typeface="Helvetica"/>
                <a:cs typeface="Helvetica"/>
                <a:sym typeface="Helvetica"/>
              </a:defRPr>
            </a:pPr>
            <a:r>
              <a:t>Family Relations </a:t>
            </a:r>
            <a:r>
              <a:rPr b="0"/>
              <a:t>– Matt. 10:34-37</a:t>
            </a:r>
            <a:endParaRPr b="0"/>
          </a:p>
          <a:p>
            <a:pPr marL="838200" indent="-838200" defTabSz="1828800">
              <a:lnSpc>
                <a:spcPct val="100000"/>
              </a:lnSpc>
              <a:spcBef>
                <a:spcPts val="3700"/>
              </a:spcBef>
              <a:buSzPct val="100000"/>
              <a:buBlip>
                <a:blip r:embed="rId2"/>
              </a:buBlip>
              <a:defRPr b="1" sz="6300">
                <a:solidFill>
                  <a:srgbClr val="000000"/>
                </a:solidFill>
                <a:latin typeface="Helvetica"/>
                <a:ea typeface="Helvetica"/>
                <a:cs typeface="Helvetica"/>
                <a:sym typeface="Helvetica"/>
              </a:defRPr>
            </a:pPr>
            <a:r>
              <a:t>Government </a:t>
            </a:r>
            <a:r>
              <a:rPr b="0"/>
              <a:t>– Acts 4:19; 5:29</a:t>
            </a:r>
            <a:endParaRPr b="0"/>
          </a:p>
          <a:p>
            <a:pPr marL="838200" indent="-838200" defTabSz="1828800">
              <a:lnSpc>
                <a:spcPct val="100000"/>
              </a:lnSpc>
              <a:spcBef>
                <a:spcPts val="3700"/>
              </a:spcBef>
              <a:buSzPct val="100000"/>
              <a:buBlip>
                <a:blip r:embed="rId2"/>
              </a:buBlip>
              <a:defRPr b="1" sz="6300">
                <a:solidFill>
                  <a:srgbClr val="000000"/>
                </a:solidFill>
                <a:latin typeface="Helvetica"/>
                <a:ea typeface="Helvetica"/>
                <a:cs typeface="Helvetica"/>
                <a:sym typeface="Helvetica"/>
              </a:defRPr>
            </a:pPr>
            <a:r>
              <a:t>Sincerity </a:t>
            </a:r>
            <a:r>
              <a:rPr b="0"/>
              <a:t>– Acts 26:9-11; 23:1; 1 Tim. 1:15</a:t>
            </a:r>
            <a:endParaRPr b="0"/>
          </a:p>
          <a:p>
            <a:pPr marL="838200" indent="-838200" defTabSz="1828800">
              <a:lnSpc>
                <a:spcPct val="100000"/>
              </a:lnSpc>
              <a:spcBef>
                <a:spcPts val="3700"/>
              </a:spcBef>
              <a:buSzPct val="100000"/>
              <a:buBlip>
                <a:blip r:embed="rId2"/>
              </a:buBlip>
              <a:defRPr b="1" sz="6300">
                <a:solidFill>
                  <a:srgbClr val="000000"/>
                </a:solidFill>
                <a:latin typeface="Helvetica"/>
                <a:ea typeface="Helvetica"/>
                <a:cs typeface="Helvetica"/>
                <a:sym typeface="Helvetica"/>
              </a:defRPr>
            </a:pPr>
            <a:r>
              <a:t>End Justifies the Means </a:t>
            </a:r>
            <a:r>
              <a:rPr b="0"/>
              <a:t>– Rom. 3:8</a:t>
            </a:r>
            <a:endParaRPr b="0"/>
          </a:p>
          <a:p>
            <a:pPr marL="838200" indent="-838200" defTabSz="1828800">
              <a:lnSpc>
                <a:spcPct val="100000"/>
              </a:lnSpc>
              <a:spcBef>
                <a:spcPts val="3700"/>
              </a:spcBef>
              <a:buSzPct val="100000"/>
              <a:buBlip>
                <a:blip r:embed="rId2"/>
              </a:buBlip>
              <a:defRPr b="1" sz="6300">
                <a:solidFill>
                  <a:srgbClr val="000000"/>
                </a:solidFill>
                <a:latin typeface="Helvetica"/>
                <a:ea typeface="Helvetica"/>
                <a:cs typeface="Helvetica"/>
                <a:sym typeface="Helvetica"/>
              </a:defRPr>
            </a:pPr>
            <a:r>
              <a:t>Feelings </a:t>
            </a:r>
            <a:r>
              <a:rPr b="0"/>
              <a:t>– Gen. 37:35; Prov. 16:25</a:t>
            </a:r>
            <a:endParaRPr b="0"/>
          </a:p>
          <a:p>
            <a:pPr marL="838200" indent="-838200" defTabSz="1828800">
              <a:lnSpc>
                <a:spcPct val="100000"/>
              </a:lnSpc>
              <a:spcBef>
                <a:spcPts val="3700"/>
              </a:spcBef>
              <a:buSzPct val="100000"/>
              <a:buBlip>
                <a:blip r:embed="rId2"/>
              </a:buBlip>
              <a:defRPr b="1" sz="6300">
                <a:solidFill>
                  <a:srgbClr val="000000"/>
                </a:solidFill>
                <a:latin typeface="Helvetica"/>
                <a:ea typeface="Helvetica"/>
                <a:cs typeface="Helvetica"/>
                <a:sym typeface="Helvetica"/>
              </a:defRPr>
            </a:pPr>
            <a:r>
              <a:t>Changing Mores of Society </a:t>
            </a:r>
            <a:r>
              <a:rPr b="0"/>
              <a:t>– Acts 17:30</a:t>
            </a:r>
          </a:p>
        </p:txBody>
      </p:sp>
      <p:pic>
        <p:nvPicPr>
          <p:cNvPr id="362" name="pasted-movie.png" descr="pasted-movie.png"/>
          <p:cNvPicPr>
            <a:picLocks noChangeAspect="1"/>
          </p:cNvPicPr>
          <p:nvPr/>
        </p:nvPicPr>
        <p:blipFill>
          <a:blip r:embed="rId3">
            <a:extLst/>
          </a:blip>
          <a:stretch>
            <a:fillRect/>
          </a:stretch>
        </p:blipFill>
        <p:spPr>
          <a:xfrm>
            <a:off x="350115" y="3727832"/>
            <a:ext cx="6489612" cy="9734418"/>
          </a:xfrm>
          <a:prstGeom prst="rect">
            <a:avLst/>
          </a:prstGeom>
          <a:ln w="12700">
            <a:miter lim="400000"/>
          </a:ln>
        </p:spPr>
      </p:pic>
      <p:grpSp>
        <p:nvGrpSpPr>
          <p:cNvPr id="367" name="Group"/>
          <p:cNvGrpSpPr/>
          <p:nvPr/>
        </p:nvGrpSpPr>
        <p:grpSpPr>
          <a:xfrm>
            <a:off x="386137" y="-785292"/>
            <a:ext cx="23611726" cy="2851879"/>
            <a:chOff x="0" y="0"/>
            <a:chExt cx="23611724" cy="2851878"/>
          </a:xfrm>
        </p:grpSpPr>
        <p:sp>
          <p:nvSpPr>
            <p:cNvPr id="363"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64" name="pasted-movie.png" descr="pasted-movie.png"/>
            <p:cNvPicPr>
              <a:picLocks noChangeAspect="1"/>
            </p:cNvPicPr>
            <p:nvPr/>
          </p:nvPicPr>
          <p:blipFill>
            <a:blip r:embed="rId4">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65" name="pasted-movie.png" descr="pasted-movie.png"/>
            <p:cNvPicPr>
              <a:picLocks noChangeAspect="1"/>
            </p:cNvPicPr>
            <p:nvPr/>
          </p:nvPicPr>
          <p:blipFill>
            <a:blip r:embed="rId5">
              <a:extLst/>
            </a:blip>
            <a:stretch>
              <a:fillRect/>
            </a:stretch>
          </p:blipFill>
          <p:spPr>
            <a:xfrm>
              <a:off x="7993329" y="0"/>
              <a:ext cx="3042005" cy="2851879"/>
            </a:xfrm>
            <a:prstGeom prst="rect">
              <a:avLst/>
            </a:prstGeom>
            <a:ln w="12700" cap="flat">
              <a:noFill/>
              <a:miter lim="400000"/>
            </a:ln>
            <a:effectLst/>
          </p:spPr>
        </p:pic>
        <p:pic>
          <p:nvPicPr>
            <p:cNvPr id="366" name="pasted-movie.png" descr="pasted-movie.png"/>
            <p:cNvPicPr>
              <a:picLocks noChangeAspect="1"/>
            </p:cNvPicPr>
            <p:nvPr/>
          </p:nvPicPr>
          <p:blipFill>
            <a:blip r:embed="rId6">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61">
                                            <p:txEl>
                                              <p:pRg st="1" end="1"/>
                                            </p:txEl>
                                          </p:spTgt>
                                        </p:tgtEl>
                                        <p:attrNameLst>
                                          <p:attrName>style.visibility</p:attrName>
                                        </p:attrNameLst>
                                      </p:cBhvr>
                                      <p:to>
                                        <p:strVal val="visible"/>
                                      </p:to>
                                    </p:set>
                                    <p:animEffect filter="wipe(left)" transition="in">
                                      <p:cBhvr>
                                        <p:cTn id="7" dur="1500"/>
                                        <p:tgtEl>
                                          <p:spTgt spid="36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61">
                                            <p:txEl>
                                              <p:pRg st="2" end="2"/>
                                            </p:txEl>
                                          </p:spTgt>
                                        </p:tgtEl>
                                        <p:attrNameLst>
                                          <p:attrName>style.visibility</p:attrName>
                                        </p:attrNameLst>
                                      </p:cBhvr>
                                      <p:to>
                                        <p:strVal val="visible"/>
                                      </p:to>
                                    </p:set>
                                    <p:animEffect filter="wipe(left)" transition="in">
                                      <p:cBhvr>
                                        <p:cTn id="12" dur="1500"/>
                                        <p:tgtEl>
                                          <p:spTgt spid="36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61">
                                            <p:txEl>
                                              <p:pRg st="3" end="3"/>
                                            </p:txEl>
                                          </p:spTgt>
                                        </p:tgtEl>
                                        <p:attrNameLst>
                                          <p:attrName>style.visibility</p:attrName>
                                        </p:attrNameLst>
                                      </p:cBhvr>
                                      <p:to>
                                        <p:strVal val="visible"/>
                                      </p:to>
                                    </p:set>
                                    <p:animEffect filter="wipe(left)" transition="in">
                                      <p:cBhvr>
                                        <p:cTn id="17" dur="1500"/>
                                        <p:tgtEl>
                                          <p:spTgt spid="36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61">
                                            <p:txEl>
                                              <p:pRg st="4" end="4"/>
                                            </p:txEl>
                                          </p:spTgt>
                                        </p:tgtEl>
                                        <p:attrNameLst>
                                          <p:attrName>style.visibility</p:attrName>
                                        </p:attrNameLst>
                                      </p:cBhvr>
                                      <p:to>
                                        <p:strVal val="visible"/>
                                      </p:to>
                                    </p:set>
                                    <p:animEffect filter="wipe(left)" transition="in">
                                      <p:cBhvr>
                                        <p:cTn id="22" dur="1500"/>
                                        <p:tgtEl>
                                          <p:spTgt spid="36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361">
                                            <p:txEl>
                                              <p:pRg st="5" end="5"/>
                                            </p:txEl>
                                          </p:spTgt>
                                        </p:tgtEl>
                                        <p:attrNameLst>
                                          <p:attrName>style.visibility</p:attrName>
                                        </p:attrNameLst>
                                      </p:cBhvr>
                                      <p:to>
                                        <p:strVal val="visible"/>
                                      </p:to>
                                    </p:set>
                                    <p:animEffect filter="wipe(left)" transition="in">
                                      <p:cBhvr>
                                        <p:cTn id="27" dur="1500"/>
                                        <p:tgtEl>
                                          <p:spTgt spid="36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8" presetID="22" grpId="1" fill="hold">
                                  <p:stCondLst>
                                    <p:cond delay="0"/>
                                  </p:stCondLst>
                                  <p:iterate type="el" backwards="0">
                                    <p:tmAbs val="0"/>
                                  </p:iterate>
                                  <p:childTnLst>
                                    <p:set>
                                      <p:cBhvr>
                                        <p:cTn id="31" fill="hold"/>
                                        <p:tgtEl>
                                          <p:spTgt spid="361">
                                            <p:txEl>
                                              <p:pRg st="6" end="6"/>
                                            </p:txEl>
                                          </p:spTgt>
                                        </p:tgtEl>
                                        <p:attrNameLst>
                                          <p:attrName>style.visibility</p:attrName>
                                        </p:attrNameLst>
                                      </p:cBhvr>
                                      <p:to>
                                        <p:strVal val="visible"/>
                                      </p:to>
                                    </p:set>
                                    <p:animEffect filter="wipe(left)" transition="in">
                                      <p:cBhvr>
                                        <p:cTn id="32" dur="1500"/>
                                        <p:tgtEl>
                                          <p:spTgt spid="361">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61"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9" name="Sin is lawlessness — active rebellion against God’s revealed will (1 John 3:4)…"/>
          <p:cNvSpPr txBox="1"/>
          <p:nvPr/>
        </p:nvSpPr>
        <p:spPr>
          <a:xfrm>
            <a:off x="7988246" y="3800225"/>
            <a:ext cx="16089565" cy="9499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899" indent="-977899" defTabSz="457200">
              <a:lnSpc>
                <a:spcPct val="100000"/>
              </a:lnSpc>
              <a:spcBef>
                <a:spcPts val="2300"/>
              </a:spcBef>
              <a:buSzPct val="80000"/>
              <a:buBlip>
                <a:blip r:embed="rId2"/>
              </a:buBlip>
              <a:defRPr sz="6000">
                <a:solidFill>
                  <a:srgbClr val="000000"/>
                </a:solidFill>
                <a:latin typeface="Helvetica"/>
                <a:ea typeface="Helvetica"/>
                <a:cs typeface="Helvetica"/>
                <a:sym typeface="Helvetica"/>
              </a:defRPr>
            </a:pPr>
            <a:r>
              <a:t>Sin is </a:t>
            </a:r>
            <a:r>
              <a:rPr b="1"/>
              <a:t>lawlessness</a:t>
            </a:r>
            <a:r>
              <a:t> — active rebellion against God’s revealed will (1 John 3:4)</a:t>
            </a:r>
          </a:p>
          <a:p>
            <a:pPr marL="977899" indent="-977899" defTabSz="457200">
              <a:lnSpc>
                <a:spcPct val="100000"/>
              </a:lnSpc>
              <a:spcBef>
                <a:spcPts val="2300"/>
              </a:spcBef>
              <a:buSzPct val="80000"/>
              <a:buBlip>
                <a:blip r:embed="rId2"/>
              </a:buBlip>
              <a:defRPr sz="6000">
                <a:solidFill>
                  <a:srgbClr val="000000"/>
                </a:solidFill>
                <a:latin typeface="Helvetica"/>
                <a:ea typeface="Helvetica"/>
                <a:cs typeface="Helvetica"/>
                <a:sym typeface="Helvetica"/>
              </a:defRPr>
            </a:pPr>
            <a:r>
              <a:t>If </a:t>
            </a:r>
            <a:r>
              <a:rPr b="1"/>
              <a:t>not of faith</a:t>
            </a:r>
            <a:r>
              <a:t>, violation of ones conscience (Romans 14:23)</a:t>
            </a:r>
          </a:p>
          <a:p>
            <a:pPr marL="977899" indent="-977899" defTabSz="457200">
              <a:lnSpc>
                <a:spcPct val="100000"/>
              </a:lnSpc>
              <a:spcBef>
                <a:spcPts val="2300"/>
              </a:spcBef>
              <a:buSzPct val="80000"/>
              <a:buBlip>
                <a:blip r:embed="rId2"/>
              </a:buBlip>
              <a:defRPr sz="6000">
                <a:solidFill>
                  <a:srgbClr val="000000"/>
                </a:solidFill>
                <a:latin typeface="Helvetica"/>
                <a:ea typeface="Helvetica"/>
                <a:cs typeface="Helvetica"/>
                <a:sym typeface="Helvetica"/>
              </a:defRPr>
            </a:pPr>
            <a:r>
              <a:t>All unrighteousness, </a:t>
            </a:r>
            <a:r>
              <a:rPr b="1"/>
              <a:t>injustice</a:t>
            </a:r>
            <a:r>
              <a:t> (1 John 5:17)</a:t>
            </a:r>
          </a:p>
          <a:p>
            <a:pPr marL="977899" indent="-977899" defTabSz="457200">
              <a:lnSpc>
                <a:spcPct val="100000"/>
              </a:lnSpc>
              <a:spcBef>
                <a:spcPts val="2300"/>
              </a:spcBef>
              <a:buSzPct val="80000"/>
              <a:buBlip>
                <a:blip r:embed="rId2"/>
              </a:buBlip>
              <a:defRPr sz="6000">
                <a:solidFill>
                  <a:srgbClr val="000000"/>
                </a:solidFill>
                <a:latin typeface="Helvetica"/>
                <a:ea typeface="Helvetica"/>
                <a:cs typeface="Helvetica"/>
                <a:sym typeface="Helvetica"/>
              </a:defRPr>
            </a:pPr>
            <a:r>
              <a:t>Sin includes sins of </a:t>
            </a:r>
            <a:r>
              <a:rPr b="1"/>
              <a:t>omission,</a:t>
            </a:r>
            <a:r>
              <a:t> failing to do what we know is right, O+A=R (James 4:17)</a:t>
            </a:r>
          </a:p>
          <a:p>
            <a:pPr marL="977899" indent="-977899" defTabSz="457200">
              <a:lnSpc>
                <a:spcPct val="100000"/>
              </a:lnSpc>
              <a:spcBef>
                <a:spcPts val="2300"/>
              </a:spcBef>
              <a:buSzPct val="80000"/>
              <a:buBlip>
                <a:blip r:embed="rId2"/>
              </a:buBlip>
              <a:defRPr sz="6000">
                <a:solidFill>
                  <a:srgbClr val="000000"/>
                </a:solidFill>
                <a:latin typeface="Helvetica"/>
                <a:ea typeface="Helvetica"/>
                <a:cs typeface="Helvetica"/>
                <a:sym typeface="Helvetica"/>
              </a:defRPr>
            </a:pPr>
            <a:r>
              <a:t>Sin is falling short of God’s standard He has prescribed (Romans 3:23; cf. Ecc. 12:13)</a:t>
            </a:r>
          </a:p>
        </p:txBody>
      </p:sp>
      <p:grpSp>
        <p:nvGrpSpPr>
          <p:cNvPr id="372" name="Image"/>
          <p:cNvGrpSpPr/>
          <p:nvPr/>
        </p:nvGrpSpPr>
        <p:grpSpPr>
          <a:xfrm>
            <a:off x="197706" y="3845472"/>
            <a:ext cx="7368228" cy="9807370"/>
            <a:chOff x="0" y="0"/>
            <a:chExt cx="7368226" cy="9807369"/>
          </a:xfrm>
        </p:grpSpPr>
        <p:pic>
          <p:nvPicPr>
            <p:cNvPr id="371" name="Image" descr="Image"/>
            <p:cNvPicPr>
              <a:picLocks noChangeAspect="1"/>
            </p:cNvPicPr>
            <p:nvPr/>
          </p:nvPicPr>
          <p:blipFill>
            <a:blip r:embed="rId3">
              <a:extLst/>
            </a:blip>
            <a:stretch>
              <a:fillRect/>
            </a:stretch>
          </p:blipFill>
          <p:spPr>
            <a:xfrm>
              <a:off x="215900" y="139700"/>
              <a:ext cx="6936427" cy="9248570"/>
            </a:xfrm>
            <a:prstGeom prst="rect">
              <a:avLst/>
            </a:prstGeom>
            <a:ln>
              <a:noFill/>
            </a:ln>
            <a:effectLst/>
          </p:spPr>
        </p:pic>
        <p:pic>
          <p:nvPicPr>
            <p:cNvPr id="370" name="Image" descr="Image"/>
            <p:cNvPicPr>
              <a:picLocks noChangeAspect="0"/>
            </p:cNvPicPr>
            <p:nvPr/>
          </p:nvPicPr>
          <p:blipFill>
            <a:blip r:embed="rId4">
              <a:extLst/>
            </a:blip>
            <a:stretch>
              <a:fillRect/>
            </a:stretch>
          </p:blipFill>
          <p:spPr>
            <a:xfrm>
              <a:off x="0" y="0"/>
              <a:ext cx="7368227" cy="9807370"/>
            </a:xfrm>
            <a:prstGeom prst="rect">
              <a:avLst/>
            </a:prstGeom>
            <a:effectLst/>
          </p:spPr>
        </p:pic>
      </p:grpSp>
      <p:sp>
        <p:nvSpPr>
          <p:cNvPr id="373" name="SIN IS WHAT GOD SAYS IS SIN"/>
          <p:cNvSpPr/>
          <p:nvPr/>
        </p:nvSpPr>
        <p:spPr>
          <a:xfrm>
            <a:off x="1127133" y="1884094"/>
            <a:ext cx="22129734" cy="1607345"/>
          </a:xfrm>
          <a:prstGeom prst="roundRect">
            <a:avLst>
              <a:gd name="adj" fmla="val 16667"/>
            </a:avLst>
          </a:prstGeom>
          <a:blipFill>
            <a:blip r:embed="rId5"/>
          </a:blip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86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SIN IS WHAT GOD SAYS IS SIN</a:t>
            </a:r>
          </a:p>
        </p:txBody>
      </p:sp>
      <p:grpSp>
        <p:nvGrpSpPr>
          <p:cNvPr id="378" name="Group"/>
          <p:cNvGrpSpPr/>
          <p:nvPr/>
        </p:nvGrpSpPr>
        <p:grpSpPr>
          <a:xfrm>
            <a:off x="386137" y="-785292"/>
            <a:ext cx="23611726" cy="2851879"/>
            <a:chOff x="0" y="0"/>
            <a:chExt cx="23611724" cy="2851878"/>
          </a:xfrm>
        </p:grpSpPr>
        <p:sp>
          <p:nvSpPr>
            <p:cNvPr id="374"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75" name="pasted-movie.png" descr="pasted-movie.png"/>
            <p:cNvPicPr>
              <a:picLocks noChangeAspect="1"/>
            </p:cNvPicPr>
            <p:nvPr/>
          </p:nvPicPr>
          <p:blipFill>
            <a:blip r:embed="rId6">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76" name="pasted-movie.png" descr="pasted-movie.png"/>
            <p:cNvPicPr>
              <a:picLocks noChangeAspect="1"/>
            </p:cNvPicPr>
            <p:nvPr/>
          </p:nvPicPr>
          <p:blipFill>
            <a:blip r:embed="rId7">
              <a:extLst/>
            </a:blip>
            <a:stretch>
              <a:fillRect/>
            </a:stretch>
          </p:blipFill>
          <p:spPr>
            <a:xfrm>
              <a:off x="7993329" y="0"/>
              <a:ext cx="3042005" cy="2851879"/>
            </a:xfrm>
            <a:prstGeom prst="rect">
              <a:avLst/>
            </a:prstGeom>
            <a:ln w="12700" cap="flat">
              <a:noFill/>
              <a:miter lim="400000"/>
            </a:ln>
            <a:effectLst/>
          </p:spPr>
        </p:pic>
        <p:pic>
          <p:nvPicPr>
            <p:cNvPr id="377" name="pasted-movie.png" descr="pasted-movie.png"/>
            <p:cNvPicPr>
              <a:picLocks noChangeAspect="1"/>
            </p:cNvPicPr>
            <p:nvPr/>
          </p:nvPicPr>
          <p:blipFill>
            <a:blip r:embed="rId8">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69">
                                            <p:txEl>
                                              <p:pRg st="1" end="1"/>
                                            </p:txEl>
                                          </p:spTgt>
                                        </p:tgtEl>
                                        <p:attrNameLst>
                                          <p:attrName>style.visibility</p:attrName>
                                        </p:attrNameLst>
                                      </p:cBhvr>
                                      <p:to>
                                        <p:strVal val="visible"/>
                                      </p:to>
                                    </p:set>
                                    <p:animEffect filter="wipe(left)" transition="in">
                                      <p:cBhvr>
                                        <p:cTn id="7" dur="1500"/>
                                        <p:tgtEl>
                                          <p:spTgt spid="36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69">
                                            <p:txEl>
                                              <p:pRg st="2" end="2"/>
                                            </p:txEl>
                                          </p:spTgt>
                                        </p:tgtEl>
                                        <p:attrNameLst>
                                          <p:attrName>style.visibility</p:attrName>
                                        </p:attrNameLst>
                                      </p:cBhvr>
                                      <p:to>
                                        <p:strVal val="visible"/>
                                      </p:to>
                                    </p:set>
                                    <p:animEffect filter="wipe(left)" transition="in">
                                      <p:cBhvr>
                                        <p:cTn id="12" dur="1500"/>
                                        <p:tgtEl>
                                          <p:spTgt spid="36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69">
                                            <p:txEl>
                                              <p:pRg st="3" end="3"/>
                                            </p:txEl>
                                          </p:spTgt>
                                        </p:tgtEl>
                                        <p:attrNameLst>
                                          <p:attrName>style.visibility</p:attrName>
                                        </p:attrNameLst>
                                      </p:cBhvr>
                                      <p:to>
                                        <p:strVal val="visible"/>
                                      </p:to>
                                    </p:set>
                                    <p:animEffect filter="wipe(left)" transition="in">
                                      <p:cBhvr>
                                        <p:cTn id="17" dur="1500"/>
                                        <p:tgtEl>
                                          <p:spTgt spid="36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69">
                                            <p:txEl>
                                              <p:pRg st="4" end="4"/>
                                            </p:txEl>
                                          </p:spTgt>
                                        </p:tgtEl>
                                        <p:attrNameLst>
                                          <p:attrName>style.visibility</p:attrName>
                                        </p:attrNameLst>
                                      </p:cBhvr>
                                      <p:to>
                                        <p:strVal val="visible"/>
                                      </p:to>
                                    </p:set>
                                    <p:animEffect filter="wipe(left)" transition="in">
                                      <p:cBhvr>
                                        <p:cTn id="22" dur="1500"/>
                                        <p:tgtEl>
                                          <p:spTgt spid="369">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69"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1 Corinthians 6:7–11 (NKJV)…"/>
          <p:cNvSpPr txBox="1"/>
          <p:nvPr/>
        </p:nvSpPr>
        <p:spPr>
          <a:xfrm>
            <a:off x="298226" y="1545863"/>
            <a:ext cx="23787549" cy="11950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9900">
                <a:solidFill>
                  <a:srgbClr val="000000"/>
                </a:solidFill>
                <a:latin typeface="Helvetica"/>
                <a:ea typeface="Helvetica"/>
                <a:cs typeface="Helvetica"/>
                <a:sym typeface="Helvetica"/>
              </a:defRPr>
            </a:pPr>
            <a:r>
              <a:t>1 Corinthians 6:7–11 (NKJV)</a:t>
            </a:r>
          </a:p>
          <a:p>
            <a:pPr algn="ctr" defTabSz="457200">
              <a:lnSpc>
                <a:spcPct val="100000"/>
              </a:lnSpc>
              <a:spcBef>
                <a:spcPts val="0"/>
              </a:spcBef>
              <a:defRPr sz="6200">
                <a:solidFill>
                  <a:srgbClr val="000000"/>
                </a:solidFill>
                <a:latin typeface="Helvetica"/>
                <a:ea typeface="Helvetica"/>
                <a:cs typeface="Helvetica"/>
                <a:sym typeface="Helvetica"/>
              </a:defRPr>
            </a:pPr>
            <a:r>
              <a:rPr baseline="31999"/>
              <a:t>7</a:t>
            </a:r>
            <a:r>
              <a:t> Now therefore, it is already an utter failure for you that you go to law against one another. Why do you not rather accept wrong? Why do you not rather </a:t>
            </a:r>
            <a:r>
              <a:rPr i="1"/>
              <a:t>let yourselves</a:t>
            </a:r>
            <a:r>
              <a:t> be cheated? </a:t>
            </a:r>
            <a:r>
              <a:rPr baseline="31999"/>
              <a:t>8</a:t>
            </a:r>
            <a:r>
              <a:t> No, you yourselves do wrong and cheat, and </a:t>
            </a:r>
            <a:r>
              <a:rPr i="1"/>
              <a:t>you do</a:t>
            </a:r>
            <a:r>
              <a:t> these things </a:t>
            </a:r>
            <a:r>
              <a:rPr i="1"/>
              <a:t>to your</a:t>
            </a:r>
            <a:r>
              <a:t> brethren! </a:t>
            </a:r>
            <a:r>
              <a:rPr baseline="31999"/>
              <a:t>9</a:t>
            </a:r>
            <a:r>
              <a:t> Do you not know that the unrighteous will not inherit the kingdom of God? Do not be deceived. Neither fornicators, nor idolaters, nor adulterers, nor homosexuals, nor sodomites, </a:t>
            </a:r>
            <a:r>
              <a:rPr baseline="31999"/>
              <a:t>10</a:t>
            </a:r>
            <a:r>
              <a:t> nor thieves, nor covetous, nor drunkards, nor revilers, nor extortioners will inherit the kingdom of God. </a:t>
            </a:r>
            <a:r>
              <a:rPr baseline="31999"/>
              <a:t>11</a:t>
            </a:r>
            <a:r>
              <a:t> And such were some of you. But you were washed, but you were sanctified, but you were justified in the name of the Lord Jesus and by the Spirit of our God. </a:t>
            </a:r>
          </a:p>
        </p:txBody>
      </p:sp>
      <p:grpSp>
        <p:nvGrpSpPr>
          <p:cNvPr id="385" name="Group"/>
          <p:cNvGrpSpPr/>
          <p:nvPr/>
        </p:nvGrpSpPr>
        <p:grpSpPr>
          <a:xfrm>
            <a:off x="386137" y="-785292"/>
            <a:ext cx="23611726" cy="2851879"/>
            <a:chOff x="0" y="0"/>
            <a:chExt cx="23611724" cy="2851878"/>
          </a:xfrm>
        </p:grpSpPr>
        <p:sp>
          <p:nvSpPr>
            <p:cNvPr id="381"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82" name="pasted-movie.png" descr="pasted-movie.png"/>
            <p:cNvPicPr>
              <a:picLocks noChangeAspect="1"/>
            </p:cNvPicPr>
            <p:nvPr/>
          </p:nvPicPr>
          <p:blipFill>
            <a:blip r:embed="rId2">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83" name="pasted-movie.png" descr="pasted-movie.png"/>
            <p:cNvPicPr>
              <a:picLocks noChangeAspect="1"/>
            </p:cNvPicPr>
            <p:nvPr/>
          </p:nvPicPr>
          <p:blipFill>
            <a:blip r:embed="rId3">
              <a:extLst/>
            </a:blip>
            <a:stretch>
              <a:fillRect/>
            </a:stretch>
          </p:blipFill>
          <p:spPr>
            <a:xfrm>
              <a:off x="7993329" y="0"/>
              <a:ext cx="3042005" cy="2851879"/>
            </a:xfrm>
            <a:prstGeom prst="rect">
              <a:avLst/>
            </a:prstGeom>
            <a:ln w="12700" cap="flat">
              <a:noFill/>
              <a:miter lim="400000"/>
            </a:ln>
            <a:effectLst/>
          </p:spPr>
        </p:pic>
        <p:pic>
          <p:nvPicPr>
            <p:cNvPr id="384" name="pasted-movie.png" descr="pasted-movie.png"/>
            <p:cNvPicPr>
              <a:picLocks noChangeAspect="1"/>
            </p:cNvPicPr>
            <p:nvPr/>
          </p:nvPicPr>
          <p:blipFill>
            <a:blip r:embed="rId4">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9"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190"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191" name="pasted-movie.png" descr="pasted-movie.png"/>
          <p:cNvPicPr>
            <a:picLocks noChangeAspect="1"/>
          </p:cNvPicPr>
          <p:nvPr/>
        </p:nvPicPr>
        <p:blipFill>
          <a:blip r:embed="rId2">
            <a:extLst/>
          </a:blip>
          <a:stretch>
            <a:fillRect/>
          </a:stretch>
        </p:blipFill>
        <p:spPr>
          <a:xfrm>
            <a:off x="4544340" y="1420604"/>
            <a:ext cx="15295320" cy="1953032"/>
          </a:xfrm>
          <a:prstGeom prst="rect">
            <a:avLst/>
          </a:prstGeom>
          <a:ln w="12700">
            <a:miter lim="400000"/>
          </a:ln>
        </p:spPr>
      </p:pic>
      <p:sp>
        <p:nvSpPr>
          <p:cNvPr id="192" name="Not merely “doing good.”…"/>
          <p:cNvSpPr txBox="1"/>
          <p:nvPr/>
        </p:nvSpPr>
        <p:spPr>
          <a:xfrm>
            <a:off x="11836399" y="3756395"/>
            <a:ext cx="12152690" cy="9445626"/>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Not merely “doing good.”</a:t>
            </a:r>
          </a:p>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Not merely “doing what is right.”</a:t>
            </a:r>
          </a:p>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Not exactly “Godlikeness”</a:t>
            </a:r>
          </a:p>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Opposite of Ungodliness. </a:t>
            </a:r>
          </a:p>
          <a:p>
            <a:pPr marL="963827" indent="-963827" defTabSz="821531">
              <a:lnSpc>
                <a:spcPct val="100000"/>
              </a:lnSpc>
              <a:spcBef>
                <a:spcPts val="1600"/>
              </a:spcBef>
              <a:buSzPct val="80000"/>
              <a:buBlip>
                <a:blip r:embed="rId3"/>
              </a:buBlip>
              <a:defRPr b="1" sz="6800">
                <a:latin typeface="Century Gothic"/>
                <a:ea typeface="Century Gothic"/>
                <a:cs typeface="Century Gothic"/>
                <a:sym typeface="Century Gothic"/>
              </a:defRPr>
            </a:pPr>
            <a:r>
              <a:t>An Attitude directed towards pleasing God, resulting in a way of life.</a:t>
            </a:r>
          </a:p>
        </p:txBody>
      </p:sp>
      <p:sp>
        <p:nvSpPr>
          <p:cNvPr id="193" name="Titus 2:11–12 (NKJV)…"/>
          <p:cNvSpPr txBox="1"/>
          <p:nvPr/>
        </p:nvSpPr>
        <p:spPr>
          <a:xfrm>
            <a:off x="285650" y="4084175"/>
            <a:ext cx="10793268" cy="82928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100">
                <a:solidFill>
                  <a:srgbClr val="000000"/>
                </a:solidFill>
                <a:latin typeface="Times New Roman"/>
                <a:ea typeface="Times New Roman"/>
                <a:cs typeface="Times New Roman"/>
                <a:sym typeface="Times New Roman"/>
              </a:defRPr>
            </a:pPr>
            <a:r>
              <a:t>Titus 2:11–12 (NKJV)</a:t>
            </a:r>
          </a:p>
          <a:p>
            <a:pPr algn="ctr" defTabSz="457200">
              <a:lnSpc>
                <a:spcPct val="100000"/>
              </a:lnSpc>
              <a:spcBef>
                <a:spcPts val="0"/>
              </a:spcBef>
              <a:defRPr sz="7100">
                <a:solidFill>
                  <a:srgbClr val="000000"/>
                </a:solidFill>
                <a:latin typeface="Times New Roman"/>
                <a:ea typeface="Times New Roman"/>
                <a:cs typeface="Times New Roman"/>
                <a:sym typeface="Times New Roman"/>
              </a:defRPr>
            </a:pPr>
            <a:r>
              <a:rPr baseline="31999"/>
              <a:t>11</a:t>
            </a:r>
            <a:r>
              <a:t> For the grace of God that brings salvation has appeared to all men, </a:t>
            </a:r>
            <a:r>
              <a:rPr baseline="31999"/>
              <a:t>12</a:t>
            </a:r>
            <a:r>
              <a:t> teaching us that, denying ungodliness and worldly lusts, we should live soberly, righteously, and godly in the present age,  </a:t>
            </a:r>
          </a:p>
        </p:txBody>
      </p:sp>
      <p:pic>
        <p:nvPicPr>
          <p:cNvPr id="194" name="pasted-movie.png" descr="pasted-movie.png"/>
          <p:cNvPicPr>
            <a:picLocks noChangeAspect="1"/>
          </p:cNvPicPr>
          <p:nvPr/>
        </p:nvPicPr>
        <p:blipFill>
          <a:blip r:embed="rId4">
            <a:extLst/>
          </a:blip>
          <a:stretch>
            <a:fillRect/>
          </a:stretch>
        </p:blipFill>
        <p:spPr>
          <a:xfrm>
            <a:off x="1194124" y="-7590"/>
            <a:ext cx="8261388" cy="1838797"/>
          </a:xfrm>
          <a:prstGeom prst="rect">
            <a:avLst/>
          </a:prstGeom>
          <a:ln w="12700">
            <a:miter lim="400000"/>
          </a:ln>
          <a:effectLst>
            <a:outerShdw sx="100000" sy="100000" kx="0" ky="0" algn="b" rotWithShape="0" blurRad="215900" dist="109623" dir="5400000">
              <a:srgbClr val="000000"/>
            </a:outerShdw>
          </a:effectLst>
        </p:spPr>
      </p:pic>
      <p:pic>
        <p:nvPicPr>
          <p:cNvPr id="195" name="pasted-movie.png" descr="pasted-movie.png"/>
          <p:cNvPicPr>
            <a:picLocks noChangeAspect="1"/>
          </p:cNvPicPr>
          <p:nvPr/>
        </p:nvPicPr>
        <p:blipFill>
          <a:blip r:embed="rId5">
            <a:extLst/>
          </a:blip>
          <a:stretch>
            <a:fillRect/>
          </a:stretch>
        </p:blipFill>
        <p:spPr>
          <a:xfrm>
            <a:off x="10126871" y="109507"/>
            <a:ext cx="13063005" cy="1482828"/>
          </a:xfrm>
          <a:prstGeom prst="rect">
            <a:avLst/>
          </a:prstGeom>
          <a:ln w="12700">
            <a:miter lim="400000"/>
          </a:ln>
          <a:effectLst>
            <a:outerShdw sx="100000" sy="100000" kx="0" ky="0" algn="b" rotWithShape="0" blurRad="215900" dist="109623" dir="5400000">
              <a:srgbClr val="000000"/>
            </a:outerShdw>
          </a:effectLst>
        </p:spPr>
      </p:pic>
      <p:pic>
        <p:nvPicPr>
          <p:cNvPr id="196" name="pasted-movie.png" descr="pasted-movie.png"/>
          <p:cNvPicPr>
            <a:picLocks noChangeAspect="1"/>
          </p:cNvPicPr>
          <p:nvPr/>
        </p:nvPicPr>
        <p:blipFill>
          <a:blip r:embed="rId6">
            <a:extLst/>
          </a:blip>
          <a:stretch>
            <a:fillRect/>
          </a:stretch>
        </p:blipFill>
        <p:spPr>
          <a:xfrm>
            <a:off x="8379467" y="-785292"/>
            <a:ext cx="3042005" cy="285187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92">
                                            <p:txEl>
                                              <p:pRg st="1" end="1"/>
                                            </p:txEl>
                                          </p:spTgt>
                                        </p:tgtEl>
                                        <p:attrNameLst>
                                          <p:attrName>style.visibility</p:attrName>
                                        </p:attrNameLst>
                                      </p:cBhvr>
                                      <p:to>
                                        <p:strVal val="visible"/>
                                      </p:to>
                                    </p:set>
                                    <p:animEffect filter="wipe(left)" transition="in">
                                      <p:cBhvr>
                                        <p:cTn id="7" dur="1500"/>
                                        <p:tgtEl>
                                          <p:spTgt spid="19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192">
                                            <p:txEl>
                                              <p:pRg st="2" end="2"/>
                                            </p:txEl>
                                          </p:spTgt>
                                        </p:tgtEl>
                                        <p:attrNameLst>
                                          <p:attrName>style.visibility</p:attrName>
                                        </p:attrNameLst>
                                      </p:cBhvr>
                                      <p:to>
                                        <p:strVal val="visible"/>
                                      </p:to>
                                    </p:set>
                                    <p:animEffect filter="wipe(left)" transition="in">
                                      <p:cBhvr>
                                        <p:cTn id="12" dur="1500"/>
                                        <p:tgtEl>
                                          <p:spTgt spid="19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192">
                                            <p:txEl>
                                              <p:pRg st="3" end="3"/>
                                            </p:txEl>
                                          </p:spTgt>
                                        </p:tgtEl>
                                        <p:attrNameLst>
                                          <p:attrName>style.visibility</p:attrName>
                                        </p:attrNameLst>
                                      </p:cBhvr>
                                      <p:to>
                                        <p:strVal val="visible"/>
                                      </p:to>
                                    </p:set>
                                    <p:animEffect filter="wipe(left)" transition="in">
                                      <p:cBhvr>
                                        <p:cTn id="17" dur="1500"/>
                                        <p:tgtEl>
                                          <p:spTgt spid="19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192">
                                            <p:txEl>
                                              <p:pRg st="4" end="4"/>
                                            </p:txEl>
                                          </p:spTgt>
                                        </p:tgtEl>
                                        <p:attrNameLst>
                                          <p:attrName>style.visibility</p:attrName>
                                        </p:attrNameLst>
                                      </p:cBhvr>
                                      <p:to>
                                        <p:strVal val="visible"/>
                                      </p:to>
                                    </p:set>
                                    <p:animEffect filter="wipe(left)" transition="in">
                                      <p:cBhvr>
                                        <p:cTn id="22" dur="1500"/>
                                        <p:tgtEl>
                                          <p:spTgt spid="192">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2"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7" name="Galatians 5:19–21 (NKJV)…"/>
          <p:cNvSpPr txBox="1"/>
          <p:nvPr/>
        </p:nvSpPr>
        <p:spPr>
          <a:xfrm>
            <a:off x="298226" y="1545863"/>
            <a:ext cx="23787549" cy="11163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9900">
                <a:solidFill>
                  <a:srgbClr val="000000"/>
                </a:solidFill>
                <a:latin typeface="Helvetica"/>
                <a:ea typeface="Helvetica"/>
                <a:cs typeface="Helvetica"/>
                <a:sym typeface="Helvetica"/>
              </a:defRPr>
            </a:pPr>
            <a:r>
              <a:t>Galatians 5:19–21 (NKJV) </a:t>
            </a:r>
          </a:p>
          <a:p>
            <a:pPr algn="ctr" defTabSz="457200">
              <a:lnSpc>
                <a:spcPct val="100000"/>
              </a:lnSpc>
              <a:spcBef>
                <a:spcPts val="0"/>
              </a:spcBef>
              <a:defRPr sz="7800">
                <a:solidFill>
                  <a:srgbClr val="000000"/>
                </a:solidFill>
                <a:latin typeface="Helvetica"/>
                <a:ea typeface="Helvetica"/>
                <a:cs typeface="Helvetica"/>
                <a:sym typeface="Helvetica"/>
              </a:defRPr>
            </a:pPr>
            <a:r>
              <a:rPr baseline="31999"/>
              <a:t>19</a:t>
            </a:r>
            <a:r>
              <a:t> Now the works of the flesh are evident, which are: adultery, fornication, uncleanness, lewdness, </a:t>
            </a:r>
            <a:r>
              <a:rPr baseline="31999"/>
              <a:t>20</a:t>
            </a:r>
            <a:r>
              <a:t> idolatry, sorcery, hatred, contentions, jealousies, outbursts of wrath, selfish ambitions, dissensions, heresies, </a:t>
            </a:r>
            <a:r>
              <a:rPr baseline="31999"/>
              <a:t>21</a:t>
            </a:r>
            <a:r>
              <a:t> envy, murders, drunkenness, revelries, and the like; of which I tell you beforehand, just as I also told </a:t>
            </a:r>
            <a:r>
              <a:rPr i="1"/>
              <a:t>you</a:t>
            </a:r>
            <a:r>
              <a:t> in time past, that those who practice such things will not inherit the kingdom of God.</a:t>
            </a:r>
          </a:p>
        </p:txBody>
      </p:sp>
      <p:grpSp>
        <p:nvGrpSpPr>
          <p:cNvPr id="392" name="Group"/>
          <p:cNvGrpSpPr/>
          <p:nvPr/>
        </p:nvGrpSpPr>
        <p:grpSpPr>
          <a:xfrm>
            <a:off x="386137" y="-785292"/>
            <a:ext cx="23611726" cy="2851879"/>
            <a:chOff x="0" y="0"/>
            <a:chExt cx="23611724" cy="2851878"/>
          </a:xfrm>
        </p:grpSpPr>
        <p:sp>
          <p:nvSpPr>
            <p:cNvPr id="388"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89" name="pasted-movie.png" descr="pasted-movie.png"/>
            <p:cNvPicPr>
              <a:picLocks noChangeAspect="1"/>
            </p:cNvPicPr>
            <p:nvPr/>
          </p:nvPicPr>
          <p:blipFill>
            <a:blip r:embed="rId2">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390" name="pasted-movie.png" descr="pasted-movie.png"/>
            <p:cNvPicPr>
              <a:picLocks noChangeAspect="1"/>
            </p:cNvPicPr>
            <p:nvPr/>
          </p:nvPicPr>
          <p:blipFill>
            <a:blip r:embed="rId3">
              <a:extLst/>
            </a:blip>
            <a:stretch>
              <a:fillRect/>
            </a:stretch>
          </p:blipFill>
          <p:spPr>
            <a:xfrm>
              <a:off x="7993329" y="0"/>
              <a:ext cx="3042005" cy="2851879"/>
            </a:xfrm>
            <a:prstGeom prst="rect">
              <a:avLst/>
            </a:prstGeom>
            <a:ln w="12700" cap="flat">
              <a:noFill/>
              <a:miter lim="400000"/>
            </a:ln>
            <a:effectLst/>
          </p:spPr>
        </p:pic>
        <p:pic>
          <p:nvPicPr>
            <p:cNvPr id="391" name="pasted-movie.png" descr="pasted-movie.png"/>
            <p:cNvPicPr>
              <a:picLocks noChangeAspect="1"/>
            </p:cNvPicPr>
            <p:nvPr/>
          </p:nvPicPr>
          <p:blipFill>
            <a:blip r:embed="rId4">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4" name="Image" descr="Image"/>
          <p:cNvPicPr>
            <a:picLocks noChangeAspect="1"/>
          </p:cNvPicPr>
          <p:nvPr/>
        </p:nvPicPr>
        <p:blipFill>
          <a:blip r:embed="rId2">
            <a:extLst/>
          </a:blip>
          <a:stretch>
            <a:fillRect/>
          </a:stretch>
        </p:blipFill>
        <p:spPr>
          <a:xfrm>
            <a:off x="10758468" y="-1289723"/>
            <a:ext cx="13637110" cy="11436642"/>
          </a:xfrm>
          <a:prstGeom prst="rect">
            <a:avLst/>
          </a:prstGeom>
          <a:ln w="12700">
            <a:miter lim="400000"/>
          </a:ln>
        </p:spPr>
      </p:pic>
      <p:sp>
        <p:nvSpPr>
          <p:cNvPr id="395" name="Commission"/>
          <p:cNvSpPr/>
          <p:nvPr/>
        </p:nvSpPr>
        <p:spPr>
          <a:xfrm>
            <a:off x="549772" y="4873933"/>
            <a:ext cx="11430001" cy="1471613"/>
          </a:xfrm>
          <a:prstGeom prst="roundRect">
            <a:avLst>
              <a:gd name="adj" fmla="val 34807"/>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cap="all" sz="8400">
                <a:solidFill>
                  <a:srgbClr val="FFFFFF"/>
                </a:solidFill>
                <a:effectLst>
                  <a:outerShdw sx="100000" sy="100000" kx="0" ky="0" algn="b" rotWithShape="0" blurRad="38100" dist="12700" dir="5400000">
                    <a:srgbClr val="000000">
                      <a:alpha val="80000"/>
                    </a:srgbClr>
                  </a:outerShdw>
                </a:effectLst>
                <a:latin typeface="Century Gothic"/>
                <a:ea typeface="Century Gothic"/>
                <a:cs typeface="Century Gothic"/>
                <a:sym typeface="Century Gothic"/>
              </a:defRPr>
            </a:lvl1pPr>
          </a:lstStyle>
          <a:p>
            <a:pPr>
              <a:defRPr b="0"/>
            </a:pPr>
            <a:r>
              <a:rPr b="1"/>
              <a:t>Commission</a:t>
            </a:r>
          </a:p>
        </p:txBody>
      </p:sp>
      <p:sp>
        <p:nvSpPr>
          <p:cNvPr id="396" name="Omission"/>
          <p:cNvSpPr/>
          <p:nvPr/>
        </p:nvSpPr>
        <p:spPr>
          <a:xfrm>
            <a:off x="12404227" y="4873933"/>
            <a:ext cx="11430001" cy="1471613"/>
          </a:xfrm>
          <a:prstGeom prst="roundRect">
            <a:avLst>
              <a:gd name="adj" fmla="val 34706"/>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cap="all" sz="8400">
                <a:solidFill>
                  <a:srgbClr val="FFFFFF"/>
                </a:solidFill>
                <a:effectLst>
                  <a:outerShdw sx="100000" sy="100000" kx="0" ky="0" algn="b" rotWithShape="0" blurRad="38100" dist="12700" dir="5400000">
                    <a:srgbClr val="000000">
                      <a:alpha val="80000"/>
                    </a:srgbClr>
                  </a:outerShdw>
                </a:effectLst>
                <a:latin typeface="Century Gothic"/>
                <a:ea typeface="Century Gothic"/>
                <a:cs typeface="Century Gothic"/>
                <a:sym typeface="Century Gothic"/>
              </a:defRPr>
            </a:lvl1pPr>
          </a:lstStyle>
          <a:p>
            <a:pPr>
              <a:defRPr b="0"/>
            </a:pPr>
            <a:r>
              <a:rPr b="1"/>
              <a:t>Omission</a:t>
            </a:r>
          </a:p>
        </p:txBody>
      </p:sp>
      <p:sp>
        <p:nvSpPr>
          <p:cNvPr id="397" name="Text Box 3"/>
          <p:cNvSpPr txBox="1"/>
          <p:nvPr/>
        </p:nvSpPr>
        <p:spPr>
          <a:xfrm>
            <a:off x="549772" y="6353541"/>
            <a:ext cx="11430001" cy="6774181"/>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a:lnSpc>
                <a:spcPct val="100000"/>
              </a:lnSpc>
              <a:spcBef>
                <a:spcPts val="2500"/>
              </a:spcBef>
              <a:defRPr sz="5500">
                <a:solidFill>
                  <a:srgbClr val="FFFFFF"/>
                </a:solidFill>
                <a:latin typeface="Century Gothic"/>
                <a:ea typeface="Century Gothic"/>
                <a:cs typeface="Century Gothic"/>
                <a:sym typeface="Century Gothic"/>
              </a:defRPr>
            </a:pPr>
            <a:r>
              <a:t>Doing what God Forbids (Gen 2:17,18; 3:6,17; 1 Cor 6:9-11).</a:t>
            </a:r>
            <a:endParaRPr>
              <a:effectLst>
                <a:outerShdw sx="100000" sy="100000" kx="0" ky="0" algn="b" rotWithShape="0" blurRad="63500" dist="310007" dir="7680000">
                  <a:srgbClr val="000000">
                    <a:alpha val="32000"/>
                  </a:srgbClr>
                </a:outerShdw>
              </a:effectLst>
            </a:endParaRPr>
          </a:p>
          <a:p>
            <a:pPr algn="ctr">
              <a:lnSpc>
                <a:spcPct val="100000"/>
              </a:lnSpc>
              <a:spcBef>
                <a:spcPts val="2500"/>
              </a:spcBef>
              <a:defRPr sz="5500">
                <a:solidFill>
                  <a:srgbClr val="FFFFFF"/>
                </a:solidFill>
                <a:latin typeface="Century Gothic"/>
                <a:ea typeface="Century Gothic"/>
                <a:cs typeface="Century Gothic"/>
                <a:sym typeface="Century Gothic"/>
              </a:defRPr>
            </a:pPr>
            <a:r>
              <a:t>Adding to God’s Word (Deut. 4:2; Rev. 22:19; 2 Sam. 6:3; Num. 4:1-15; Mat. 15:5,6).</a:t>
            </a:r>
          </a:p>
          <a:p>
            <a:pPr algn="ctr">
              <a:lnSpc>
                <a:spcPct val="100000"/>
              </a:lnSpc>
              <a:spcBef>
                <a:spcPts val="2500"/>
              </a:spcBef>
              <a:defRPr sz="5500">
                <a:solidFill>
                  <a:srgbClr val="FFFFFF"/>
                </a:solidFill>
                <a:latin typeface="Century Gothic"/>
                <a:ea typeface="Century Gothic"/>
                <a:cs typeface="Century Gothic"/>
                <a:sym typeface="Century Gothic"/>
              </a:defRPr>
            </a:pPr>
            <a:r>
              <a:t>Making substitutions (Gen. 4:4; Lev. 10; Heb 8:5).</a:t>
            </a:r>
          </a:p>
        </p:txBody>
      </p:sp>
      <p:sp>
        <p:nvSpPr>
          <p:cNvPr id="398" name="Text Box 13"/>
          <p:cNvSpPr txBox="1"/>
          <p:nvPr/>
        </p:nvSpPr>
        <p:spPr>
          <a:xfrm>
            <a:off x="12404227" y="6353541"/>
            <a:ext cx="11430001" cy="677418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a:lnSpc>
                <a:spcPct val="100000"/>
              </a:lnSpc>
              <a:spcBef>
                <a:spcPts val="2500"/>
              </a:spcBef>
              <a:defRPr sz="5500">
                <a:solidFill>
                  <a:srgbClr val="000000"/>
                </a:solidFill>
                <a:latin typeface="Century Gothic"/>
                <a:ea typeface="Century Gothic"/>
                <a:cs typeface="Century Gothic"/>
                <a:sym typeface="Century Gothic"/>
              </a:defRPr>
            </a:pPr>
            <a:r>
              <a:t>Not doing what God Commands (1 Sam. 15; 1 Chro. 15:13).</a:t>
            </a:r>
          </a:p>
          <a:p>
            <a:pPr algn="ctr">
              <a:lnSpc>
                <a:spcPct val="100000"/>
              </a:lnSpc>
              <a:spcBef>
                <a:spcPts val="2500"/>
              </a:spcBef>
              <a:defRPr sz="5500">
                <a:solidFill>
                  <a:srgbClr val="000000"/>
                </a:solidFill>
                <a:latin typeface="Century Gothic"/>
                <a:ea typeface="Century Gothic"/>
                <a:cs typeface="Century Gothic"/>
                <a:sym typeface="Century Gothic"/>
              </a:defRPr>
            </a:pPr>
            <a:r>
              <a:t>Subtracting from God’s Word (Deut. 4:2; Rev. 22:19; Mat. 23:1-3).</a:t>
            </a:r>
          </a:p>
          <a:p>
            <a:pPr algn="ctr">
              <a:lnSpc>
                <a:spcPct val="100000"/>
              </a:lnSpc>
              <a:spcBef>
                <a:spcPts val="2500"/>
              </a:spcBef>
              <a:defRPr sz="5500">
                <a:solidFill>
                  <a:srgbClr val="000000"/>
                </a:solidFill>
                <a:latin typeface="Century Gothic"/>
                <a:ea typeface="Century Gothic"/>
                <a:cs typeface="Century Gothic"/>
                <a:sym typeface="Century Gothic"/>
              </a:defRPr>
            </a:pPr>
            <a:r>
              <a:t>Knowing to do good and not doing it (Jam. 4:17)</a:t>
            </a:r>
          </a:p>
        </p:txBody>
      </p:sp>
      <p:sp>
        <p:nvSpPr>
          <p:cNvPr id="399" name="Defining What Sin Is"/>
          <p:cNvSpPr/>
          <p:nvPr/>
        </p:nvSpPr>
        <p:spPr>
          <a:xfrm>
            <a:off x="5734178" y="1951890"/>
            <a:ext cx="12915644" cy="1607345"/>
          </a:xfrm>
          <a:prstGeom prst="roundRect">
            <a:avLst>
              <a:gd name="adj" fmla="val 16667"/>
            </a:avLst>
          </a:prstGeom>
          <a:blipFill>
            <a:blip r:embed="rId3"/>
          </a:blip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86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Defining What Sin Is</a:t>
            </a:r>
          </a:p>
        </p:txBody>
      </p:sp>
      <p:grpSp>
        <p:nvGrpSpPr>
          <p:cNvPr id="404" name="Group"/>
          <p:cNvGrpSpPr/>
          <p:nvPr/>
        </p:nvGrpSpPr>
        <p:grpSpPr>
          <a:xfrm>
            <a:off x="386137" y="-785292"/>
            <a:ext cx="23611726" cy="2851879"/>
            <a:chOff x="0" y="0"/>
            <a:chExt cx="23611724" cy="2851878"/>
          </a:xfrm>
        </p:grpSpPr>
        <p:sp>
          <p:nvSpPr>
            <p:cNvPr id="400"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01" name="pasted-movie.png" descr="pasted-movie.png"/>
            <p:cNvPicPr>
              <a:picLocks noChangeAspect="1"/>
            </p:cNvPicPr>
            <p:nvPr/>
          </p:nvPicPr>
          <p:blipFill>
            <a:blip r:embed="rId4">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402" name="pasted-movie.png" descr="pasted-movie.png"/>
            <p:cNvPicPr>
              <a:picLocks noChangeAspect="1"/>
            </p:cNvPicPr>
            <p:nvPr/>
          </p:nvPicPr>
          <p:blipFill>
            <a:blip r:embed="rId5">
              <a:extLst/>
            </a:blip>
            <a:stretch>
              <a:fillRect/>
            </a:stretch>
          </p:blipFill>
          <p:spPr>
            <a:xfrm>
              <a:off x="7993329" y="0"/>
              <a:ext cx="3042005" cy="2851879"/>
            </a:xfrm>
            <a:prstGeom prst="rect">
              <a:avLst/>
            </a:prstGeom>
            <a:ln w="12700" cap="flat">
              <a:noFill/>
              <a:miter lim="400000"/>
            </a:ln>
            <a:effectLst/>
          </p:spPr>
        </p:pic>
        <p:pic>
          <p:nvPicPr>
            <p:cNvPr id="403" name="pasted-movie.png" descr="pasted-movie.png"/>
            <p:cNvPicPr>
              <a:picLocks noChangeAspect="1"/>
            </p:cNvPicPr>
            <p:nvPr/>
          </p:nvPicPr>
          <p:blipFill>
            <a:blip r:embed="rId6">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397">
                                            <p:bg/>
                                          </p:spTgt>
                                        </p:tgtEl>
                                        <p:attrNameLst>
                                          <p:attrName>style.visibility</p:attrName>
                                        </p:attrNameLst>
                                      </p:cBhvr>
                                      <p:to>
                                        <p:strVal val="visible"/>
                                      </p:to>
                                    </p:set>
                                    <p:anim calcmode="lin" valueType="num">
                                      <p:cBhvr>
                                        <p:cTn id="7" dur="500" fill="hold"/>
                                        <p:tgtEl>
                                          <p:spTgt spid="397">
                                            <p:bg/>
                                          </p:spTgt>
                                        </p:tgtEl>
                                        <p:attrNameLst>
                                          <p:attrName>ppt_x</p:attrName>
                                        </p:attrNameLst>
                                      </p:cBhvr>
                                      <p:tavLst>
                                        <p:tav tm="0">
                                          <p:val>
                                            <p:strVal val="0-#ppt_w/2"/>
                                          </p:val>
                                        </p:tav>
                                        <p:tav tm="100000">
                                          <p:val>
                                            <p:strVal val="#ppt_x"/>
                                          </p:val>
                                        </p:tav>
                                      </p:tavLst>
                                    </p:anim>
                                    <p:anim calcmode="lin" valueType="num">
                                      <p:cBhvr>
                                        <p:cTn id="8" dur="500" fill="hold"/>
                                        <p:tgtEl>
                                          <p:spTgt spid="397">
                                            <p:bg/>
                                          </p:spTgt>
                                        </p:tgtEl>
                                        <p:attrNameLst>
                                          <p:attrName>ppt_y</p:attrName>
                                        </p:attrNameLst>
                                      </p:cBhvr>
                                      <p:tavLst>
                                        <p:tav tm="0">
                                          <p:val>
                                            <p:strVal val="#ppt_y"/>
                                          </p:val>
                                        </p:tav>
                                        <p:tav tm="100000">
                                          <p:val>
                                            <p:strVal val="#ppt_y"/>
                                          </p:val>
                                        </p:tav>
                                      </p:tavLst>
                                    </p:anim>
                                  </p:childTnLst>
                                </p:cTn>
                              </p:par>
                              <p:par>
                                <p:cTn id="9" presetClass="entr" nodeType="withEffect" presetSubtype="8" presetID="2" grpId="1" fill="hold">
                                  <p:stCondLst>
                                    <p:cond delay="0"/>
                                  </p:stCondLst>
                                  <p:iterate type="el" backwards="0">
                                    <p:tmAbs val="0"/>
                                  </p:iterate>
                                  <p:childTnLst>
                                    <p:set>
                                      <p:cBhvr>
                                        <p:cTn id="10" fill="hold"/>
                                        <p:tgtEl>
                                          <p:spTgt spid="397">
                                            <p:txEl>
                                              <p:pRg st="0" end="0"/>
                                            </p:txEl>
                                          </p:spTgt>
                                        </p:tgtEl>
                                        <p:attrNameLst>
                                          <p:attrName>style.visibility</p:attrName>
                                        </p:attrNameLst>
                                      </p:cBhvr>
                                      <p:to>
                                        <p:strVal val="visible"/>
                                      </p:to>
                                    </p:set>
                                    <p:anim calcmode="lin" valueType="num">
                                      <p:cBhvr>
                                        <p:cTn id="11" dur="500" fill="hold"/>
                                        <p:tgtEl>
                                          <p:spTgt spid="397">
                                            <p:txEl>
                                              <p:pRg st="0" end="0"/>
                                            </p:txEl>
                                          </p:spTgt>
                                        </p:tgtEl>
                                        <p:attrNameLst>
                                          <p:attrName>ppt_x</p:attrName>
                                        </p:attrNameLst>
                                      </p:cBhvr>
                                      <p:tavLst>
                                        <p:tav tm="0">
                                          <p:val>
                                            <p:strVal val="0-#ppt_w/2"/>
                                          </p:val>
                                        </p:tav>
                                        <p:tav tm="100000">
                                          <p:val>
                                            <p:strVal val="#ppt_x"/>
                                          </p:val>
                                        </p:tav>
                                      </p:tavLst>
                                    </p:anim>
                                    <p:anim calcmode="lin" valueType="num">
                                      <p:cBhvr>
                                        <p:cTn id="12" dur="500" fill="hold"/>
                                        <p:tgtEl>
                                          <p:spTgt spid="39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 grpId="2" fill="hold">
                                  <p:stCondLst>
                                    <p:cond delay="0"/>
                                  </p:stCondLst>
                                  <p:iterate type="el" backwards="0">
                                    <p:tmAbs val="0"/>
                                  </p:iterate>
                                  <p:childTnLst>
                                    <p:set>
                                      <p:cBhvr>
                                        <p:cTn id="16" fill="hold"/>
                                        <p:tgtEl>
                                          <p:spTgt spid="398">
                                            <p:bg/>
                                          </p:spTgt>
                                        </p:tgtEl>
                                        <p:attrNameLst>
                                          <p:attrName>style.visibility</p:attrName>
                                        </p:attrNameLst>
                                      </p:cBhvr>
                                      <p:to>
                                        <p:strVal val="visible"/>
                                      </p:to>
                                    </p:set>
                                    <p:anim calcmode="lin" valueType="num">
                                      <p:cBhvr>
                                        <p:cTn id="17" dur="500" fill="hold"/>
                                        <p:tgtEl>
                                          <p:spTgt spid="398">
                                            <p:bg/>
                                          </p:spTgt>
                                        </p:tgtEl>
                                        <p:attrNameLst>
                                          <p:attrName>ppt_x</p:attrName>
                                        </p:attrNameLst>
                                      </p:cBhvr>
                                      <p:tavLst>
                                        <p:tav tm="0">
                                          <p:val>
                                            <p:strVal val="0-#ppt_w/2"/>
                                          </p:val>
                                        </p:tav>
                                        <p:tav tm="100000">
                                          <p:val>
                                            <p:strVal val="#ppt_x"/>
                                          </p:val>
                                        </p:tav>
                                      </p:tavLst>
                                    </p:anim>
                                    <p:anim calcmode="lin" valueType="num">
                                      <p:cBhvr>
                                        <p:cTn id="18" dur="500" fill="hold"/>
                                        <p:tgtEl>
                                          <p:spTgt spid="398">
                                            <p:bg/>
                                          </p:spTgt>
                                        </p:tgtEl>
                                        <p:attrNameLst>
                                          <p:attrName>ppt_y</p:attrName>
                                        </p:attrNameLst>
                                      </p:cBhvr>
                                      <p:tavLst>
                                        <p:tav tm="0">
                                          <p:val>
                                            <p:strVal val="#ppt_y"/>
                                          </p:val>
                                        </p:tav>
                                        <p:tav tm="100000">
                                          <p:val>
                                            <p:strVal val="#ppt_y"/>
                                          </p:val>
                                        </p:tav>
                                      </p:tavLst>
                                    </p:anim>
                                  </p:childTnLst>
                                </p:cTn>
                              </p:par>
                              <p:par>
                                <p:cTn id="19" presetClass="entr" nodeType="withEffect" presetSubtype="8" presetID="2" grpId="2" fill="hold">
                                  <p:stCondLst>
                                    <p:cond delay="0"/>
                                  </p:stCondLst>
                                  <p:iterate type="el" backwards="0">
                                    <p:tmAbs val="0"/>
                                  </p:iterate>
                                  <p:childTnLst>
                                    <p:set>
                                      <p:cBhvr>
                                        <p:cTn id="20" fill="hold"/>
                                        <p:tgtEl>
                                          <p:spTgt spid="398">
                                            <p:txEl>
                                              <p:pRg st="0" end="0"/>
                                            </p:txEl>
                                          </p:spTgt>
                                        </p:tgtEl>
                                        <p:attrNameLst>
                                          <p:attrName>style.visibility</p:attrName>
                                        </p:attrNameLst>
                                      </p:cBhvr>
                                      <p:to>
                                        <p:strVal val="visible"/>
                                      </p:to>
                                    </p:set>
                                    <p:anim calcmode="lin" valueType="num">
                                      <p:cBhvr>
                                        <p:cTn id="21" dur="500" fill="hold"/>
                                        <p:tgtEl>
                                          <p:spTgt spid="398">
                                            <p:txEl>
                                              <p:pRg st="0" end="0"/>
                                            </p:txEl>
                                          </p:spTgt>
                                        </p:tgtEl>
                                        <p:attrNameLst>
                                          <p:attrName>ppt_x</p:attrName>
                                        </p:attrNameLst>
                                      </p:cBhvr>
                                      <p:tavLst>
                                        <p:tav tm="0">
                                          <p:val>
                                            <p:strVal val="0-#ppt_w/2"/>
                                          </p:val>
                                        </p:tav>
                                        <p:tav tm="100000">
                                          <p:val>
                                            <p:strVal val="#ppt_x"/>
                                          </p:val>
                                        </p:tav>
                                      </p:tavLst>
                                    </p:anim>
                                    <p:anim calcmode="lin" valueType="num">
                                      <p:cBhvr>
                                        <p:cTn id="22" dur="500" fill="hold"/>
                                        <p:tgtEl>
                                          <p:spTgt spid="39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 grpId="1" fill="hold">
                                  <p:stCondLst>
                                    <p:cond delay="0"/>
                                  </p:stCondLst>
                                  <p:iterate type="el" backwards="0">
                                    <p:tmAbs val="0"/>
                                  </p:iterate>
                                  <p:childTnLst>
                                    <p:set>
                                      <p:cBhvr>
                                        <p:cTn id="26" fill="hold"/>
                                        <p:tgtEl>
                                          <p:spTgt spid="397">
                                            <p:txEl>
                                              <p:pRg st="1" end="1"/>
                                            </p:txEl>
                                          </p:spTgt>
                                        </p:tgtEl>
                                        <p:attrNameLst>
                                          <p:attrName>style.visibility</p:attrName>
                                        </p:attrNameLst>
                                      </p:cBhvr>
                                      <p:to>
                                        <p:strVal val="visible"/>
                                      </p:to>
                                    </p:set>
                                    <p:anim calcmode="lin" valueType="num">
                                      <p:cBhvr>
                                        <p:cTn id="27" dur="500" fill="hold"/>
                                        <p:tgtEl>
                                          <p:spTgt spid="397">
                                            <p:txEl>
                                              <p:pRg st="1" end="1"/>
                                            </p:txEl>
                                          </p:spTgt>
                                        </p:tgtEl>
                                        <p:attrNameLst>
                                          <p:attrName>ppt_x</p:attrName>
                                        </p:attrNameLst>
                                      </p:cBhvr>
                                      <p:tavLst>
                                        <p:tav tm="0">
                                          <p:val>
                                            <p:strVal val="0-#ppt_w/2"/>
                                          </p:val>
                                        </p:tav>
                                        <p:tav tm="100000">
                                          <p:val>
                                            <p:strVal val="#ppt_x"/>
                                          </p:val>
                                        </p:tav>
                                      </p:tavLst>
                                    </p:anim>
                                    <p:anim calcmode="lin" valueType="num">
                                      <p:cBhvr>
                                        <p:cTn id="28" dur="500" fill="hold"/>
                                        <p:tgtEl>
                                          <p:spTgt spid="39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8" presetID="2" grpId="2" fill="hold">
                                  <p:stCondLst>
                                    <p:cond delay="0"/>
                                  </p:stCondLst>
                                  <p:iterate type="el" backwards="0">
                                    <p:tmAbs val="0"/>
                                  </p:iterate>
                                  <p:childTnLst>
                                    <p:set>
                                      <p:cBhvr>
                                        <p:cTn id="32" fill="hold"/>
                                        <p:tgtEl>
                                          <p:spTgt spid="398">
                                            <p:txEl>
                                              <p:pRg st="1" end="1"/>
                                            </p:txEl>
                                          </p:spTgt>
                                        </p:tgtEl>
                                        <p:attrNameLst>
                                          <p:attrName>style.visibility</p:attrName>
                                        </p:attrNameLst>
                                      </p:cBhvr>
                                      <p:to>
                                        <p:strVal val="visible"/>
                                      </p:to>
                                    </p:set>
                                    <p:anim calcmode="lin" valueType="num">
                                      <p:cBhvr>
                                        <p:cTn id="33" dur="500" fill="hold"/>
                                        <p:tgtEl>
                                          <p:spTgt spid="398">
                                            <p:txEl>
                                              <p:pRg st="1" end="1"/>
                                            </p:txEl>
                                          </p:spTgt>
                                        </p:tgtEl>
                                        <p:attrNameLst>
                                          <p:attrName>ppt_x</p:attrName>
                                        </p:attrNameLst>
                                      </p:cBhvr>
                                      <p:tavLst>
                                        <p:tav tm="0">
                                          <p:val>
                                            <p:strVal val="0-#ppt_w/2"/>
                                          </p:val>
                                        </p:tav>
                                        <p:tav tm="100000">
                                          <p:val>
                                            <p:strVal val="#ppt_x"/>
                                          </p:val>
                                        </p:tav>
                                      </p:tavLst>
                                    </p:anim>
                                    <p:anim calcmode="lin" valueType="num">
                                      <p:cBhvr>
                                        <p:cTn id="34" dur="500" fill="hold"/>
                                        <p:tgtEl>
                                          <p:spTgt spid="39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8" presetID="2" grpId="1" fill="hold">
                                  <p:stCondLst>
                                    <p:cond delay="0"/>
                                  </p:stCondLst>
                                  <p:iterate type="el" backwards="0">
                                    <p:tmAbs val="0"/>
                                  </p:iterate>
                                  <p:childTnLst>
                                    <p:set>
                                      <p:cBhvr>
                                        <p:cTn id="38" fill="hold"/>
                                        <p:tgtEl>
                                          <p:spTgt spid="397">
                                            <p:txEl>
                                              <p:pRg st="2" end="2"/>
                                            </p:txEl>
                                          </p:spTgt>
                                        </p:tgtEl>
                                        <p:attrNameLst>
                                          <p:attrName>style.visibility</p:attrName>
                                        </p:attrNameLst>
                                      </p:cBhvr>
                                      <p:to>
                                        <p:strVal val="visible"/>
                                      </p:to>
                                    </p:set>
                                    <p:anim calcmode="lin" valueType="num">
                                      <p:cBhvr>
                                        <p:cTn id="39" dur="500" fill="hold"/>
                                        <p:tgtEl>
                                          <p:spTgt spid="397">
                                            <p:txEl>
                                              <p:pRg st="2" end="2"/>
                                            </p:txEl>
                                          </p:spTgt>
                                        </p:tgtEl>
                                        <p:attrNameLst>
                                          <p:attrName>ppt_x</p:attrName>
                                        </p:attrNameLst>
                                      </p:cBhvr>
                                      <p:tavLst>
                                        <p:tav tm="0">
                                          <p:val>
                                            <p:strVal val="0-#ppt_w/2"/>
                                          </p:val>
                                        </p:tav>
                                        <p:tav tm="100000">
                                          <p:val>
                                            <p:strVal val="#ppt_x"/>
                                          </p:val>
                                        </p:tav>
                                      </p:tavLst>
                                    </p:anim>
                                    <p:anim calcmode="lin" valueType="num">
                                      <p:cBhvr>
                                        <p:cTn id="40" dur="500" fill="hold"/>
                                        <p:tgtEl>
                                          <p:spTgt spid="39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8" presetID="2" grpId="2" fill="hold">
                                  <p:stCondLst>
                                    <p:cond delay="0"/>
                                  </p:stCondLst>
                                  <p:iterate type="el" backwards="0">
                                    <p:tmAbs val="0"/>
                                  </p:iterate>
                                  <p:childTnLst>
                                    <p:set>
                                      <p:cBhvr>
                                        <p:cTn id="44" fill="hold"/>
                                        <p:tgtEl>
                                          <p:spTgt spid="398">
                                            <p:txEl>
                                              <p:pRg st="2" end="2"/>
                                            </p:txEl>
                                          </p:spTgt>
                                        </p:tgtEl>
                                        <p:attrNameLst>
                                          <p:attrName>style.visibility</p:attrName>
                                        </p:attrNameLst>
                                      </p:cBhvr>
                                      <p:to>
                                        <p:strVal val="visible"/>
                                      </p:to>
                                    </p:set>
                                    <p:anim calcmode="lin" valueType="num">
                                      <p:cBhvr>
                                        <p:cTn id="45" dur="500" fill="hold"/>
                                        <p:tgtEl>
                                          <p:spTgt spid="398">
                                            <p:txEl>
                                              <p:pRg st="2" end="2"/>
                                            </p:txEl>
                                          </p:spTgt>
                                        </p:tgtEl>
                                        <p:attrNameLst>
                                          <p:attrName>ppt_x</p:attrName>
                                        </p:attrNameLst>
                                      </p:cBhvr>
                                      <p:tavLst>
                                        <p:tav tm="0">
                                          <p:val>
                                            <p:strVal val="0-#ppt_w/2"/>
                                          </p:val>
                                        </p:tav>
                                        <p:tav tm="100000">
                                          <p:val>
                                            <p:strVal val="#ppt_x"/>
                                          </p:val>
                                        </p:tav>
                                      </p:tavLst>
                                    </p:anim>
                                    <p:anim calcmode="lin" valueType="num">
                                      <p:cBhvr>
                                        <p:cTn id="46" dur="500" fill="hold"/>
                                        <p:tgtEl>
                                          <p:spTgt spid="39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97" grpId="1"/>
      <p:bldP build="p" bldLvl="5" animBg="1" rev="0" advAuto="0" spid="398" grpId="2"/>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6" name="Rectangle 3"/>
          <p:cNvSpPr/>
          <p:nvPr/>
        </p:nvSpPr>
        <p:spPr>
          <a:xfrm>
            <a:off x="2341243" y="5096518"/>
            <a:ext cx="7772401" cy="7213601"/>
          </a:xfrm>
          <a:prstGeom prst="rect">
            <a:avLst/>
          </a:prstGeom>
          <a:solidFill>
            <a:srgbClr val="FFFFFF"/>
          </a:solidFill>
          <a:ln w="50800">
            <a:solidFill>
              <a:srgbClr val="000000"/>
            </a:solidFill>
          </a:ln>
        </p:spPr>
        <p:txBody>
          <a:bodyPr tIns="91439" bIns="91439" anchor="ctr"/>
          <a:lstStyle/>
          <a:p>
            <a:pPr defTabSz="1828800">
              <a:lnSpc>
                <a:spcPct val="100000"/>
              </a:lnSpc>
              <a:spcBef>
                <a:spcPts val="0"/>
              </a:spcBef>
              <a:defRPr sz="3600">
                <a:solidFill>
                  <a:srgbClr val="000000"/>
                </a:solidFill>
                <a:latin typeface="Calibri"/>
                <a:ea typeface="Calibri"/>
                <a:cs typeface="Calibri"/>
                <a:sym typeface="Calibri"/>
              </a:defRPr>
            </a:pPr>
          </a:p>
        </p:txBody>
      </p:sp>
      <p:sp>
        <p:nvSpPr>
          <p:cNvPr id="407" name="Rectangle 5"/>
          <p:cNvSpPr/>
          <p:nvPr/>
        </p:nvSpPr>
        <p:spPr>
          <a:xfrm>
            <a:off x="11454703" y="5071118"/>
            <a:ext cx="12558305" cy="7264401"/>
          </a:xfrm>
          <a:prstGeom prst="rect">
            <a:avLst/>
          </a:prstGeom>
          <a:solidFill>
            <a:srgbClr val="621617"/>
          </a:solidFill>
          <a:ln w="12700">
            <a:miter lim="400000"/>
          </a:ln>
          <a:effectLst>
            <a:outerShdw sx="100000" sy="100000" kx="0" ky="0" algn="b" rotWithShape="0" blurRad="101600" dist="50800" dir="5400000">
              <a:srgbClr val="000000">
                <a:alpha val="32000"/>
              </a:srgbClr>
            </a:outerShdw>
          </a:effectLst>
          <a:extLst>
            <a:ext uri="{C572A759-6A51-4108-AA02-DFA0A04FC94B}">
              <ma14:wrappingTextBoxFlag xmlns:ma14="http://schemas.microsoft.com/office/mac/drawingml/2011/main" val="1"/>
            </a:ext>
          </a:extLst>
        </p:spPr>
        <p:txBody>
          <a:bodyPr tIns="91439" bIns="91439" anchor="ctr"/>
          <a:lstStyle/>
          <a:p>
            <a:pPr algn="ctr" defTabSz="1828800">
              <a:lnSpc>
                <a:spcPct val="100000"/>
              </a:lnSpc>
              <a:spcBef>
                <a:spcPts val="2000"/>
              </a:spcBef>
              <a:defRPr b="1" sz="6800">
                <a:solidFill>
                  <a:srgbClr val="FFFFFF"/>
                </a:solidFill>
                <a:effectLst>
                  <a:outerShdw sx="100000" sy="100000" kx="0" ky="0" algn="b" rotWithShape="0" blurRad="63500" dist="0" dir="3600000">
                    <a:srgbClr val="000000">
                      <a:alpha val="70000"/>
                    </a:srgbClr>
                  </a:outerShdw>
                </a:effectLst>
                <a:latin typeface="Century Gothic"/>
                <a:ea typeface="Century Gothic"/>
                <a:cs typeface="Century Gothic"/>
                <a:sym typeface="Century Gothic"/>
              </a:defRPr>
            </a:pPr>
            <a:r>
              <a:t>Adultery – Homosexuality</a:t>
            </a:r>
          </a:p>
          <a:p>
            <a:pPr algn="ctr" defTabSz="1828800">
              <a:lnSpc>
                <a:spcPct val="100000"/>
              </a:lnSpc>
              <a:spcBef>
                <a:spcPts val="2000"/>
              </a:spcBef>
              <a:defRPr b="1" sz="6800">
                <a:solidFill>
                  <a:srgbClr val="FFFFFF"/>
                </a:solidFill>
                <a:effectLst>
                  <a:outerShdw sx="100000" sy="100000" kx="0" ky="0" algn="b" rotWithShape="0" blurRad="63500" dist="0" dir="3600000">
                    <a:srgbClr val="000000">
                      <a:alpha val="70000"/>
                    </a:srgbClr>
                  </a:outerShdw>
                </a:effectLst>
                <a:latin typeface="Century Gothic"/>
                <a:ea typeface="Century Gothic"/>
                <a:cs typeface="Century Gothic"/>
                <a:sym typeface="Century Gothic"/>
              </a:defRPr>
            </a:pPr>
            <a:r>
              <a:t>Fornication – Murder</a:t>
            </a:r>
          </a:p>
          <a:p>
            <a:pPr algn="ctr" defTabSz="1828800">
              <a:lnSpc>
                <a:spcPct val="100000"/>
              </a:lnSpc>
              <a:spcBef>
                <a:spcPts val="2000"/>
              </a:spcBef>
              <a:defRPr b="1" sz="6800">
                <a:solidFill>
                  <a:srgbClr val="FFFFFF"/>
                </a:solidFill>
                <a:effectLst>
                  <a:outerShdw sx="100000" sy="100000" kx="0" ky="0" algn="b" rotWithShape="0" blurRad="63500" dist="0" dir="3600000">
                    <a:srgbClr val="000000">
                      <a:alpha val="70000"/>
                    </a:srgbClr>
                  </a:outerShdw>
                </a:effectLst>
                <a:latin typeface="Century Gothic"/>
                <a:ea typeface="Century Gothic"/>
                <a:cs typeface="Century Gothic"/>
                <a:sym typeface="Century Gothic"/>
              </a:defRPr>
            </a:pPr>
            <a:r>
              <a:t>Lying - Stealing, etc. . . .</a:t>
            </a:r>
          </a:p>
          <a:p>
            <a:pPr algn="ctr" defTabSz="1828800">
              <a:lnSpc>
                <a:spcPct val="100000"/>
              </a:lnSpc>
              <a:spcBef>
                <a:spcPts val="2000"/>
              </a:spcBef>
              <a:defRPr sz="5500">
                <a:solidFill>
                  <a:srgbClr val="FFFFFF"/>
                </a:solidFill>
                <a:effectLst>
                  <a:outerShdw sx="100000" sy="100000" kx="0" ky="0" algn="b" rotWithShape="0" blurRad="63500" dist="0" dir="3600000">
                    <a:srgbClr val="000000">
                      <a:alpha val="70000"/>
                    </a:srgbClr>
                  </a:outerShdw>
                </a:effectLst>
                <a:latin typeface="Century Gothic"/>
                <a:ea typeface="Century Gothic"/>
                <a:cs typeface="Century Gothic"/>
                <a:sym typeface="Century Gothic"/>
              </a:defRPr>
            </a:pPr>
            <a:r>
              <a:t>Absolute, Immediately Condemns – </a:t>
            </a:r>
          </a:p>
          <a:p>
            <a:pPr algn="ctr" defTabSz="1828800">
              <a:lnSpc>
                <a:spcPct val="100000"/>
              </a:lnSpc>
              <a:spcBef>
                <a:spcPts val="2000"/>
              </a:spcBef>
              <a:defRPr sz="5500">
                <a:solidFill>
                  <a:srgbClr val="FFFFFF"/>
                </a:solidFill>
                <a:effectLst>
                  <a:outerShdw sx="100000" sy="100000" kx="0" ky="0" algn="b" rotWithShape="0" blurRad="63500" dist="0" dir="3600000">
                    <a:srgbClr val="000000">
                      <a:alpha val="70000"/>
                    </a:srgbClr>
                  </a:outerShdw>
                </a:effectLst>
                <a:latin typeface="Century Gothic"/>
                <a:ea typeface="Century Gothic"/>
                <a:cs typeface="Century Gothic"/>
                <a:sym typeface="Century Gothic"/>
              </a:defRPr>
            </a:pPr>
            <a:r>
              <a:t>1 Cor 6:9-11; </a:t>
            </a:r>
          </a:p>
          <a:p>
            <a:pPr algn="ctr" defTabSz="1828800">
              <a:lnSpc>
                <a:spcPct val="100000"/>
              </a:lnSpc>
              <a:spcBef>
                <a:spcPts val="2000"/>
              </a:spcBef>
              <a:defRPr sz="5500">
                <a:solidFill>
                  <a:srgbClr val="FFFFFF"/>
                </a:solidFill>
                <a:effectLst>
                  <a:outerShdw sx="100000" sy="100000" kx="0" ky="0" algn="b" rotWithShape="0" blurRad="63500" dist="0" dir="3600000">
                    <a:srgbClr val="000000">
                      <a:alpha val="70000"/>
                    </a:srgbClr>
                  </a:outerShdw>
                </a:effectLst>
                <a:latin typeface="Century Gothic"/>
                <a:ea typeface="Century Gothic"/>
                <a:cs typeface="Century Gothic"/>
                <a:sym typeface="Century Gothic"/>
              </a:defRPr>
            </a:pPr>
            <a:r>
              <a:t>Gal 5:19-21</a:t>
            </a:r>
          </a:p>
        </p:txBody>
      </p:sp>
      <p:sp>
        <p:nvSpPr>
          <p:cNvPr id="408" name="Freeform 6"/>
          <p:cNvSpPr/>
          <p:nvPr/>
        </p:nvSpPr>
        <p:spPr>
          <a:xfrm>
            <a:off x="2341243" y="7890518"/>
            <a:ext cx="7772401" cy="42672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3388" y="18514"/>
                </a:lnTo>
                <a:lnTo>
                  <a:pt x="5506" y="17743"/>
                </a:lnTo>
                <a:lnTo>
                  <a:pt x="7200" y="15429"/>
                </a:lnTo>
                <a:lnTo>
                  <a:pt x="10165" y="13114"/>
                </a:lnTo>
                <a:lnTo>
                  <a:pt x="13129" y="12343"/>
                </a:lnTo>
                <a:lnTo>
                  <a:pt x="16518" y="8486"/>
                </a:lnTo>
                <a:lnTo>
                  <a:pt x="17788" y="4629"/>
                </a:lnTo>
                <a:lnTo>
                  <a:pt x="19482" y="2314"/>
                </a:lnTo>
                <a:lnTo>
                  <a:pt x="21600" y="0"/>
                </a:lnTo>
              </a:path>
            </a:pathLst>
          </a:custGeom>
          <a:ln w="114300">
            <a:solidFill>
              <a:srgbClr val="3891A7"/>
            </a:solidFill>
            <a:tailEnd type="triangle"/>
          </a:ln>
          <a:effectLst>
            <a:outerShdw sx="100000" sy="100000" kx="0" ky="0" algn="b" rotWithShape="0" blurRad="0" dist="63500" dir="2700000">
              <a:srgbClr val="4F271C"/>
            </a:outerShdw>
          </a:effectLst>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09" name="Freeform 7"/>
          <p:cNvSpPr/>
          <p:nvPr/>
        </p:nvSpPr>
        <p:spPr>
          <a:xfrm>
            <a:off x="2341243" y="8804918"/>
            <a:ext cx="7772401" cy="2895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3812" y="19326"/>
                </a:lnTo>
                <a:lnTo>
                  <a:pt x="10588" y="11368"/>
                </a:lnTo>
                <a:lnTo>
                  <a:pt x="16094" y="9095"/>
                </a:lnTo>
                <a:lnTo>
                  <a:pt x="18635" y="5684"/>
                </a:lnTo>
                <a:lnTo>
                  <a:pt x="21600" y="0"/>
                </a:lnTo>
              </a:path>
            </a:pathLst>
          </a:custGeom>
          <a:ln w="114300">
            <a:solidFill>
              <a:srgbClr val="0066FF"/>
            </a:solidFill>
            <a:tailEnd type="triangle"/>
          </a:ln>
          <a:effectLst>
            <a:outerShdw sx="100000" sy="100000" kx="0" ky="0" algn="b" rotWithShape="0" blurRad="0" dist="63500" dir="2700000">
              <a:srgbClr val="4F271C"/>
            </a:outerShdw>
          </a:effectLst>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10" name="Freeform 8"/>
          <p:cNvSpPr/>
          <p:nvPr/>
        </p:nvSpPr>
        <p:spPr>
          <a:xfrm>
            <a:off x="2341243" y="10024118"/>
            <a:ext cx="7772401" cy="21336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5506" y="16971"/>
                </a:lnTo>
                <a:lnTo>
                  <a:pt x="8894" y="7714"/>
                </a:lnTo>
                <a:lnTo>
                  <a:pt x="13129" y="0"/>
                </a:lnTo>
                <a:lnTo>
                  <a:pt x="16941" y="4629"/>
                </a:lnTo>
                <a:lnTo>
                  <a:pt x="19059" y="15429"/>
                </a:lnTo>
                <a:lnTo>
                  <a:pt x="21600" y="0"/>
                </a:lnTo>
              </a:path>
            </a:pathLst>
          </a:custGeom>
          <a:ln w="114300">
            <a:solidFill>
              <a:srgbClr val="66FFCC"/>
            </a:solidFill>
            <a:tailEnd type="triangle"/>
          </a:ln>
          <a:effectLst>
            <a:outerShdw sx="100000" sy="100000" kx="0" ky="0" algn="b" rotWithShape="0" blurRad="0" dist="63500" dir="2700000">
              <a:srgbClr val="4F271C">
                <a:alpha val="50000"/>
              </a:srgbClr>
            </a:outerShdw>
          </a:effectLst>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11" name="Freeform 9"/>
          <p:cNvSpPr/>
          <p:nvPr/>
        </p:nvSpPr>
        <p:spPr>
          <a:xfrm>
            <a:off x="2493643" y="6144754"/>
            <a:ext cx="7620001" cy="601296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965" y="2817"/>
                </a:lnTo>
                <a:lnTo>
                  <a:pt x="5506" y="1878"/>
                </a:lnTo>
                <a:lnTo>
                  <a:pt x="6776" y="0"/>
                </a:lnTo>
                <a:lnTo>
                  <a:pt x="8894" y="2817"/>
                </a:lnTo>
                <a:lnTo>
                  <a:pt x="11435" y="3757"/>
                </a:lnTo>
                <a:lnTo>
                  <a:pt x="11859" y="9391"/>
                </a:lnTo>
                <a:lnTo>
                  <a:pt x="14400" y="13617"/>
                </a:lnTo>
                <a:lnTo>
                  <a:pt x="16941" y="20661"/>
                </a:lnTo>
                <a:lnTo>
                  <a:pt x="21600" y="20661"/>
                </a:lnTo>
              </a:path>
            </a:pathLst>
          </a:custGeom>
          <a:ln w="114300">
            <a:solidFill>
              <a:srgbClr val="000000"/>
            </a:solidFill>
            <a:tailEnd type="triangle"/>
          </a:ln>
          <a:effectLst>
            <a:outerShdw sx="100000" sy="100000" kx="0" ky="0" algn="b" rotWithShape="0" blurRad="0" dist="63500" dir="2700000">
              <a:srgbClr val="4F271C"/>
            </a:outerShdw>
          </a:effectLst>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12" name="Text Box 17"/>
          <p:cNvSpPr txBox="1"/>
          <p:nvPr/>
        </p:nvSpPr>
        <p:spPr>
          <a:xfrm>
            <a:off x="3080383" y="12513318"/>
            <a:ext cx="6145432" cy="640775"/>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lnSpc>
                <a:spcPct val="100000"/>
              </a:lnSpc>
              <a:spcBef>
                <a:spcPts val="0"/>
              </a:spcBef>
              <a:defRPr b="1" sz="3600">
                <a:solidFill>
                  <a:srgbClr val="FFFF00"/>
                </a:solidFill>
                <a:latin typeface="Calibri"/>
                <a:ea typeface="Calibri"/>
                <a:cs typeface="Calibri"/>
                <a:sym typeface="Calibri"/>
              </a:defRPr>
            </a:lvl1pPr>
          </a:lstStyle>
          <a:p>
            <a:pPr/>
            <a:r>
              <a:t>5	10	15	20</a:t>
            </a:r>
          </a:p>
        </p:txBody>
      </p:sp>
      <p:sp>
        <p:nvSpPr>
          <p:cNvPr id="413" name="Text Box 20"/>
          <p:cNvSpPr txBox="1"/>
          <p:nvPr/>
        </p:nvSpPr>
        <p:spPr>
          <a:xfrm>
            <a:off x="3499483" y="12919718"/>
            <a:ext cx="5722164" cy="894081"/>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lnSpc>
                <a:spcPct val="100000"/>
              </a:lnSpc>
              <a:spcBef>
                <a:spcPts val="0"/>
              </a:spcBef>
              <a:defRPr sz="4800">
                <a:solidFill>
                  <a:srgbClr val="FFFFFF"/>
                </a:solidFill>
                <a:effectLst>
                  <a:outerShdw sx="100000" sy="100000" kx="0" ky="0" algn="b" rotWithShape="0" blurRad="63500" dist="0" dir="3600000">
                    <a:srgbClr val="000000">
                      <a:alpha val="70000"/>
                    </a:srgbClr>
                  </a:outerShdw>
                </a:effectLst>
                <a:latin typeface="Rockwell Extra Bold"/>
                <a:ea typeface="Rockwell Extra Bold"/>
                <a:cs typeface="Rockwell Extra Bold"/>
                <a:sym typeface="Rockwell Extra Bold"/>
              </a:defRPr>
            </a:lvl1pPr>
          </a:lstStyle>
          <a:p>
            <a:pPr/>
            <a:r>
              <a:t>Time - Heb 5:12</a:t>
            </a:r>
          </a:p>
        </p:txBody>
      </p:sp>
      <p:sp>
        <p:nvSpPr>
          <p:cNvPr id="414" name="Text Box 22"/>
          <p:cNvSpPr txBox="1"/>
          <p:nvPr/>
        </p:nvSpPr>
        <p:spPr>
          <a:xfrm>
            <a:off x="13655039" y="12496800"/>
            <a:ext cx="7589521" cy="894080"/>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100000"/>
              </a:lnSpc>
              <a:spcBef>
                <a:spcPts val="0"/>
              </a:spcBef>
              <a:defRPr sz="4800">
                <a:solidFill>
                  <a:srgbClr val="FFFFFF"/>
                </a:solidFill>
                <a:effectLst>
                  <a:outerShdw sx="100000" sy="100000" kx="0" ky="0" algn="b" rotWithShape="0" blurRad="63500" dist="0" dir="3600000">
                    <a:srgbClr val="000000">
                      <a:alpha val="70000"/>
                    </a:srgbClr>
                  </a:outerShdw>
                </a:effectLst>
                <a:latin typeface="Rockwell Extra Bold"/>
                <a:ea typeface="Rockwell Extra Bold"/>
                <a:cs typeface="Rockwell Extra Bold"/>
                <a:sym typeface="Rockwell Extra Bold"/>
              </a:defRPr>
            </a:lvl1pPr>
          </a:lstStyle>
          <a:p>
            <a:pPr/>
            <a:r>
              <a:t>No Time - Heb 13:4</a:t>
            </a:r>
          </a:p>
        </p:txBody>
      </p:sp>
      <p:sp>
        <p:nvSpPr>
          <p:cNvPr id="415" name="WordArt 23"/>
          <p:cNvSpPr txBox="1"/>
          <p:nvPr/>
        </p:nvSpPr>
        <p:spPr>
          <a:xfrm>
            <a:off x="2495498" y="5315836"/>
            <a:ext cx="7315201" cy="762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lvl1pPr defTabSz="1828800">
              <a:lnSpc>
                <a:spcPct val="100000"/>
              </a:lnSpc>
              <a:spcBef>
                <a:spcPts val="0"/>
              </a:spcBef>
              <a:defRPr sz="3000">
                <a:solidFill>
                  <a:srgbClr val="C00000"/>
                </a:solidFill>
                <a:effectLst>
                  <a:outerShdw sx="100000" sy="100000" kx="0" ky="0" algn="b" rotWithShape="0" blurRad="50800" dist="39000" dir="5460000">
                    <a:srgbClr val="000000">
                      <a:alpha val="38000"/>
                    </a:srgbClr>
                  </a:outerShdw>
                </a:effectLst>
                <a:latin typeface="Rockwell Extra Bold"/>
                <a:ea typeface="Rockwell Extra Bold"/>
                <a:cs typeface="Rockwell Extra Bold"/>
                <a:sym typeface="Rockwell Extra Bold"/>
              </a:defRPr>
            </a:lvl1pPr>
          </a:lstStyle>
          <a:p>
            <a:pPr/>
            <a:r>
              <a:t>Christian Growth - 2 Peter 1:5-10</a:t>
            </a:r>
          </a:p>
        </p:txBody>
      </p:sp>
      <p:sp>
        <p:nvSpPr>
          <p:cNvPr id="416" name="Line 25"/>
          <p:cNvSpPr/>
          <p:nvPr/>
        </p:nvSpPr>
        <p:spPr>
          <a:xfrm>
            <a:off x="1884043" y="10786118"/>
            <a:ext cx="762001" cy="1"/>
          </a:xfrm>
          <a:prstGeom prst="line">
            <a:avLst/>
          </a:prstGeom>
          <a:ln w="12700">
            <a:solidFill>
              <a:srgbClr val="000000"/>
            </a:solidFill>
          </a:ln>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17" name="Line 26"/>
          <p:cNvSpPr/>
          <p:nvPr/>
        </p:nvSpPr>
        <p:spPr>
          <a:xfrm>
            <a:off x="1884043" y="7128518"/>
            <a:ext cx="762001" cy="1"/>
          </a:xfrm>
          <a:prstGeom prst="line">
            <a:avLst/>
          </a:prstGeom>
          <a:ln w="12700">
            <a:solidFill>
              <a:srgbClr val="000000"/>
            </a:solidFill>
          </a:ln>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18" name="Line 27"/>
          <p:cNvSpPr/>
          <p:nvPr/>
        </p:nvSpPr>
        <p:spPr>
          <a:xfrm>
            <a:off x="1884043" y="8957318"/>
            <a:ext cx="762001" cy="1"/>
          </a:xfrm>
          <a:prstGeom prst="line">
            <a:avLst/>
          </a:prstGeom>
          <a:ln w="12700">
            <a:solidFill>
              <a:srgbClr val="000000"/>
            </a:solidFill>
          </a:ln>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19" name="Line 28"/>
          <p:cNvSpPr/>
          <p:nvPr/>
        </p:nvSpPr>
        <p:spPr>
          <a:xfrm>
            <a:off x="1907739" y="4991660"/>
            <a:ext cx="762001" cy="1"/>
          </a:xfrm>
          <a:prstGeom prst="line">
            <a:avLst/>
          </a:prstGeom>
          <a:ln w="12700">
            <a:solidFill>
              <a:srgbClr val="000000"/>
            </a:solidFill>
          </a:ln>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20" name="Line 29"/>
          <p:cNvSpPr/>
          <p:nvPr/>
        </p:nvSpPr>
        <p:spPr>
          <a:xfrm flipV="1">
            <a:off x="3255643" y="11852918"/>
            <a:ext cx="1" cy="762001"/>
          </a:xfrm>
          <a:prstGeom prst="line">
            <a:avLst/>
          </a:prstGeom>
          <a:ln w="12700">
            <a:solidFill>
              <a:srgbClr val="000000"/>
            </a:solidFill>
          </a:ln>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21" name="Line 30"/>
          <p:cNvSpPr/>
          <p:nvPr/>
        </p:nvSpPr>
        <p:spPr>
          <a:xfrm flipV="1">
            <a:off x="5135243" y="11852918"/>
            <a:ext cx="1" cy="762001"/>
          </a:xfrm>
          <a:prstGeom prst="line">
            <a:avLst/>
          </a:prstGeom>
          <a:ln w="12700">
            <a:solidFill>
              <a:srgbClr val="000000"/>
            </a:solidFill>
          </a:ln>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22" name="Line 31"/>
          <p:cNvSpPr/>
          <p:nvPr/>
        </p:nvSpPr>
        <p:spPr>
          <a:xfrm flipV="1">
            <a:off x="7014843" y="11852918"/>
            <a:ext cx="1" cy="762001"/>
          </a:xfrm>
          <a:prstGeom prst="line">
            <a:avLst/>
          </a:prstGeom>
          <a:ln w="12700">
            <a:solidFill>
              <a:srgbClr val="000000"/>
            </a:solidFill>
          </a:ln>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23" name="Line 32"/>
          <p:cNvSpPr/>
          <p:nvPr/>
        </p:nvSpPr>
        <p:spPr>
          <a:xfrm flipV="1">
            <a:off x="11430000" y="11430000"/>
            <a:ext cx="0" cy="762000"/>
          </a:xfrm>
          <a:prstGeom prst="line">
            <a:avLst/>
          </a:prstGeom>
          <a:ln w="12700">
            <a:solidFill>
              <a:srgbClr val="000000"/>
            </a:solidFill>
          </a:ln>
        </p:spPr>
        <p:txBody>
          <a:bodyPr tIns="91439" bIns="91439"/>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24" name="Rectangle 33"/>
          <p:cNvSpPr txBox="1"/>
          <p:nvPr/>
        </p:nvSpPr>
        <p:spPr>
          <a:xfrm>
            <a:off x="1089659" y="12319644"/>
            <a:ext cx="1485325" cy="906781"/>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defTabSz="1828800">
              <a:lnSpc>
                <a:spcPct val="100000"/>
              </a:lnSpc>
              <a:spcBef>
                <a:spcPts val="0"/>
              </a:spcBef>
              <a:defRPr sz="4800">
                <a:ln w="18415" cap="flat">
                  <a:solidFill>
                    <a:srgbClr val="FFFFFF"/>
                  </a:solidFill>
                  <a:prstDash val="solid"/>
                  <a:round/>
                </a:ln>
                <a:solidFill>
                  <a:srgbClr val="FFFFFF"/>
                </a:solidFill>
                <a:effectLst>
                  <a:outerShdw sx="100000" sy="100000" kx="0" ky="0" algn="b" rotWithShape="0" blurRad="63500" dist="0" dir="3600000">
                    <a:srgbClr val="000000">
                      <a:alpha val="70000"/>
                    </a:srgbClr>
                  </a:outerShdw>
                </a:effectLst>
                <a:latin typeface="Humanist 521 BT"/>
                <a:ea typeface="Humanist 521 BT"/>
                <a:cs typeface="Humanist 521 BT"/>
                <a:sym typeface="Humanist 521 BT"/>
              </a:defRPr>
            </a:lvl1pPr>
          </a:lstStyle>
          <a:p>
            <a:pPr/>
            <a:r>
              <a:t>years</a:t>
            </a:r>
          </a:p>
        </p:txBody>
      </p:sp>
      <p:sp>
        <p:nvSpPr>
          <p:cNvPr id="425" name="Text Box 34"/>
          <p:cNvSpPr txBox="1"/>
          <p:nvPr/>
        </p:nvSpPr>
        <p:spPr>
          <a:xfrm>
            <a:off x="11575894" y="3865969"/>
            <a:ext cx="12315923" cy="10273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sz="5900">
                <a:solidFill>
                  <a:srgbClr val="000000"/>
                </a:solidFill>
                <a:effectLst>
                  <a:outerShdw sx="100000" sy="100000" kx="0" ky="0" algn="b" rotWithShape="0" blurRad="50800" dist="39000" dir="5460000">
                    <a:srgbClr val="000000">
                      <a:alpha val="38000"/>
                    </a:srgbClr>
                  </a:outerShdw>
                </a:effectLst>
                <a:latin typeface="Times New Roman"/>
                <a:ea typeface="Times New Roman"/>
                <a:cs typeface="Times New Roman"/>
                <a:sym typeface="Times New Roman"/>
              </a:defRPr>
            </a:lvl1pPr>
          </a:lstStyle>
          <a:p>
            <a:pPr/>
            <a:r>
              <a:t>No such thing as situational ethics!!</a:t>
            </a:r>
          </a:p>
        </p:txBody>
      </p:sp>
      <p:sp>
        <p:nvSpPr>
          <p:cNvPr id="426" name="WordArt 35"/>
          <p:cNvSpPr txBox="1"/>
          <p:nvPr/>
        </p:nvSpPr>
        <p:spPr>
          <a:xfrm>
            <a:off x="2379135" y="6828602"/>
            <a:ext cx="7696616" cy="3200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normAutofit fontScale="100000" lnSpcReduction="0"/>
          </a:bodyPr>
          <a:lstStyle/>
          <a:p>
            <a:pPr algn="ctr" defTabSz="1828800">
              <a:lnSpc>
                <a:spcPct val="100000"/>
              </a:lnSpc>
              <a:spcBef>
                <a:spcPts val="0"/>
              </a:spcBef>
              <a:defRPr b="1" cap="all" sz="7300">
                <a:solidFill>
                  <a:srgbClr val="C00000"/>
                </a:solidFill>
                <a:effectLst>
                  <a:outerShdw sx="100000" sy="100000" kx="0" ky="0" algn="b" rotWithShape="0" blurRad="50800" dist="39000" dir="5460000">
                    <a:srgbClr val="000000">
                      <a:alpha val="38000"/>
                    </a:srgbClr>
                  </a:outerShdw>
                </a:effectLst>
                <a:latin typeface="Century Gothic"/>
                <a:ea typeface="Century Gothic"/>
                <a:cs typeface="Century Gothic"/>
                <a:sym typeface="Century Gothic"/>
              </a:defRPr>
            </a:pPr>
            <a:r>
              <a:t>All Sin</a:t>
            </a:r>
            <a:r>
              <a:rPr>
                <a:solidFill>
                  <a:srgbClr val="FFFFFF"/>
                </a:solidFill>
              </a:rPr>
              <a:t> </a:t>
            </a:r>
            <a:r>
              <a:t>Must be forgiven </a:t>
            </a:r>
          </a:p>
        </p:txBody>
      </p:sp>
      <p:sp>
        <p:nvSpPr>
          <p:cNvPr id="427" name="G…"/>
          <p:cNvSpPr txBox="1"/>
          <p:nvPr/>
        </p:nvSpPr>
        <p:spPr>
          <a:xfrm>
            <a:off x="318933" y="4064000"/>
            <a:ext cx="1338394" cy="7264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ctr">
              <a:lnSpc>
                <a:spcPct val="100000"/>
              </a:lnSpc>
              <a:spcBef>
                <a:spcPts val="0"/>
              </a:spcBef>
              <a:defRPr b="1" sz="8100">
                <a:solidFill>
                  <a:srgbClr val="FFFFFF"/>
                </a:solidFill>
                <a:latin typeface="Gill Sans"/>
                <a:ea typeface="Gill Sans"/>
                <a:cs typeface="Gill Sans"/>
                <a:sym typeface="Gill Sans"/>
              </a:defRPr>
            </a:pPr>
            <a:r>
              <a:t>G</a:t>
            </a:r>
          </a:p>
          <a:p>
            <a:pPr algn="ctr">
              <a:lnSpc>
                <a:spcPct val="100000"/>
              </a:lnSpc>
              <a:spcBef>
                <a:spcPts val="0"/>
              </a:spcBef>
              <a:defRPr b="1" sz="8100">
                <a:solidFill>
                  <a:srgbClr val="FFFFFF"/>
                </a:solidFill>
                <a:latin typeface="Gill Sans"/>
                <a:ea typeface="Gill Sans"/>
                <a:cs typeface="Gill Sans"/>
                <a:sym typeface="Gill Sans"/>
              </a:defRPr>
            </a:pPr>
            <a:r>
              <a:t>R</a:t>
            </a:r>
          </a:p>
          <a:p>
            <a:pPr algn="ctr">
              <a:lnSpc>
                <a:spcPct val="100000"/>
              </a:lnSpc>
              <a:spcBef>
                <a:spcPts val="0"/>
              </a:spcBef>
              <a:defRPr b="1" sz="8100">
                <a:solidFill>
                  <a:srgbClr val="FFFFFF"/>
                </a:solidFill>
                <a:latin typeface="Gill Sans"/>
                <a:ea typeface="Gill Sans"/>
                <a:cs typeface="Gill Sans"/>
                <a:sym typeface="Gill Sans"/>
              </a:defRPr>
            </a:pPr>
            <a:r>
              <a:t>O</a:t>
            </a:r>
          </a:p>
          <a:p>
            <a:pPr algn="ctr">
              <a:lnSpc>
                <a:spcPct val="100000"/>
              </a:lnSpc>
              <a:spcBef>
                <a:spcPts val="0"/>
              </a:spcBef>
              <a:defRPr b="1" sz="8100">
                <a:solidFill>
                  <a:srgbClr val="FFFFFF"/>
                </a:solidFill>
                <a:latin typeface="Gill Sans"/>
                <a:ea typeface="Gill Sans"/>
                <a:cs typeface="Gill Sans"/>
                <a:sym typeface="Gill Sans"/>
              </a:defRPr>
            </a:pPr>
            <a:r>
              <a:t>W</a:t>
            </a:r>
          </a:p>
          <a:p>
            <a:pPr algn="ctr">
              <a:lnSpc>
                <a:spcPct val="100000"/>
              </a:lnSpc>
              <a:spcBef>
                <a:spcPts val="0"/>
              </a:spcBef>
              <a:defRPr b="1" sz="8100">
                <a:solidFill>
                  <a:srgbClr val="FFFFFF"/>
                </a:solidFill>
                <a:latin typeface="Gill Sans"/>
                <a:ea typeface="Gill Sans"/>
                <a:cs typeface="Gill Sans"/>
                <a:sym typeface="Gill Sans"/>
              </a:defRPr>
            </a:pPr>
            <a:r>
              <a:t>T</a:t>
            </a:r>
          </a:p>
          <a:p>
            <a:pPr algn="ctr">
              <a:lnSpc>
                <a:spcPct val="100000"/>
              </a:lnSpc>
              <a:spcBef>
                <a:spcPts val="0"/>
              </a:spcBef>
              <a:defRPr b="1" sz="8100">
                <a:solidFill>
                  <a:srgbClr val="FFFFFF"/>
                </a:solidFill>
                <a:latin typeface="Gill Sans"/>
                <a:ea typeface="Gill Sans"/>
                <a:cs typeface="Gill Sans"/>
                <a:sym typeface="Gill Sans"/>
              </a:defRPr>
            </a:pPr>
            <a:r>
              <a:t>H</a:t>
            </a:r>
          </a:p>
        </p:txBody>
      </p:sp>
      <p:grpSp>
        <p:nvGrpSpPr>
          <p:cNvPr id="436" name="Group"/>
          <p:cNvGrpSpPr/>
          <p:nvPr/>
        </p:nvGrpSpPr>
        <p:grpSpPr>
          <a:xfrm>
            <a:off x="2328392" y="3564303"/>
            <a:ext cx="10567037" cy="1630681"/>
            <a:chOff x="0" y="0"/>
            <a:chExt cx="10567036" cy="1630680"/>
          </a:xfrm>
        </p:grpSpPr>
        <p:sp>
          <p:nvSpPr>
            <p:cNvPr id="428" name="Text Box 2"/>
            <p:cNvSpPr txBox="1"/>
            <p:nvPr/>
          </p:nvSpPr>
          <p:spPr>
            <a:xfrm>
              <a:off x="701040" y="0"/>
              <a:ext cx="3206671" cy="8686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91439" tIns="91439" rIns="91439" bIns="91439" numCol="1" anchor="t">
              <a:spAutoFit/>
            </a:bodyPr>
            <a:lstStyle>
              <a:lvl1pPr defTabSz="1828800">
                <a:lnSpc>
                  <a:spcPct val="100000"/>
                </a:lnSpc>
                <a:spcBef>
                  <a:spcPts val="0"/>
                </a:spcBef>
                <a:defRPr sz="4800">
                  <a:solidFill>
                    <a:srgbClr val="FFFFFF"/>
                  </a:solidFill>
                  <a:effectLst>
                    <a:outerShdw sx="100000" sy="100000" kx="0" ky="0" algn="b" rotWithShape="0" blurRad="63500" dist="0" dir="3600000">
                      <a:srgbClr val="000000">
                        <a:alpha val="70000"/>
                      </a:srgbClr>
                    </a:outerShdw>
                  </a:effectLst>
                  <a:latin typeface="Berlin Sans FB Demi Bold"/>
                  <a:ea typeface="Berlin Sans FB Demi Bold"/>
                  <a:cs typeface="Berlin Sans FB Demi Bold"/>
                  <a:sym typeface="Berlin Sans FB Demi Bold"/>
                </a:defRPr>
              </a:lvl1pPr>
            </a:lstStyle>
            <a:p>
              <a:pPr/>
              <a:r>
                <a:t>Knowledge</a:t>
              </a:r>
            </a:p>
          </p:txBody>
        </p:sp>
        <p:sp>
          <p:nvSpPr>
            <p:cNvPr id="429" name="Rectangle 10"/>
            <p:cNvSpPr txBox="1"/>
            <p:nvPr/>
          </p:nvSpPr>
          <p:spPr>
            <a:xfrm>
              <a:off x="701040" y="762000"/>
              <a:ext cx="3779521" cy="8686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defTabSz="1828800">
                <a:lnSpc>
                  <a:spcPct val="100000"/>
                </a:lnSpc>
                <a:spcBef>
                  <a:spcPts val="0"/>
                </a:spcBef>
                <a:defRPr sz="4800">
                  <a:solidFill>
                    <a:srgbClr val="FFFFFF"/>
                  </a:solidFill>
                  <a:effectLst>
                    <a:outerShdw sx="100000" sy="100000" kx="0" ky="0" algn="b" rotWithShape="0" blurRad="63500" dist="0" dir="3600000">
                      <a:srgbClr val="000000">
                        <a:alpha val="70000"/>
                      </a:srgbClr>
                    </a:outerShdw>
                  </a:effectLst>
                  <a:latin typeface="Berlin Sans FB Demi Bold"/>
                  <a:ea typeface="Berlin Sans FB Demi Bold"/>
                  <a:cs typeface="Berlin Sans FB Demi Bold"/>
                  <a:sym typeface="Berlin Sans FB Demi Bold"/>
                </a:defRPr>
              </a:lvl1pPr>
            </a:lstStyle>
            <a:p>
              <a:pPr/>
              <a:r>
                <a:t>Patience</a:t>
              </a:r>
            </a:p>
          </p:txBody>
        </p:sp>
        <p:sp>
          <p:nvSpPr>
            <p:cNvPr id="430" name="Rectangle 11"/>
            <p:cNvSpPr txBox="1"/>
            <p:nvPr/>
          </p:nvSpPr>
          <p:spPr>
            <a:xfrm>
              <a:off x="4968240" y="0"/>
              <a:ext cx="5598797" cy="8686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defTabSz="1828800">
                <a:lnSpc>
                  <a:spcPct val="100000"/>
                </a:lnSpc>
                <a:spcBef>
                  <a:spcPts val="0"/>
                </a:spcBef>
                <a:defRPr sz="4800">
                  <a:solidFill>
                    <a:srgbClr val="FFFFFF"/>
                  </a:solidFill>
                  <a:effectLst>
                    <a:outerShdw sx="100000" sy="100000" kx="0" ky="0" algn="b" rotWithShape="0" blurRad="63500" dist="0" dir="3600000">
                      <a:srgbClr val="000000">
                        <a:alpha val="70000"/>
                      </a:srgbClr>
                    </a:outerShdw>
                  </a:effectLst>
                  <a:latin typeface="Berlin Sans FB Demi Bold"/>
                  <a:ea typeface="Berlin Sans FB Demi Bold"/>
                  <a:cs typeface="Berlin Sans FB Demi Bold"/>
                  <a:sym typeface="Berlin Sans FB Demi Bold"/>
                </a:defRPr>
              </a:lvl1pPr>
            </a:lstStyle>
            <a:p>
              <a:pPr/>
              <a:r>
                <a:t>Teaching</a:t>
              </a:r>
            </a:p>
          </p:txBody>
        </p:sp>
        <p:sp>
          <p:nvSpPr>
            <p:cNvPr id="431" name="Rectangle 12"/>
            <p:cNvSpPr txBox="1"/>
            <p:nvPr/>
          </p:nvSpPr>
          <p:spPr>
            <a:xfrm>
              <a:off x="4968240" y="762000"/>
              <a:ext cx="2712721" cy="8686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91439" tIns="91439" rIns="91439" bIns="91439" numCol="1" anchor="t">
              <a:spAutoFit/>
            </a:bodyPr>
            <a:lstStyle>
              <a:lvl1pPr defTabSz="1828800">
                <a:lnSpc>
                  <a:spcPct val="100000"/>
                </a:lnSpc>
                <a:spcBef>
                  <a:spcPts val="0"/>
                </a:spcBef>
                <a:defRPr sz="4800">
                  <a:solidFill>
                    <a:srgbClr val="FFFFFF"/>
                  </a:solidFill>
                  <a:effectLst>
                    <a:outerShdw sx="100000" sy="100000" kx="0" ky="0" algn="b" rotWithShape="0" blurRad="63500" dist="0" dir="3600000">
                      <a:srgbClr val="000000">
                        <a:alpha val="70000"/>
                      </a:srgbClr>
                    </a:outerShdw>
                  </a:effectLst>
                  <a:latin typeface="Berlin Sans FB Demi Bold"/>
                  <a:ea typeface="Berlin Sans FB Demi Bold"/>
                  <a:cs typeface="Berlin Sans FB Demi Bold"/>
                  <a:sym typeface="Berlin Sans FB Demi Bold"/>
                </a:defRPr>
              </a:lvl1pPr>
            </a:lstStyle>
            <a:p>
              <a:pPr/>
              <a:r>
                <a:t>Service</a:t>
              </a:r>
            </a:p>
          </p:txBody>
        </p:sp>
        <p:sp>
          <p:nvSpPr>
            <p:cNvPr id="432" name="Rectangle 13"/>
            <p:cNvSpPr/>
            <p:nvPr/>
          </p:nvSpPr>
          <p:spPr>
            <a:xfrm>
              <a:off x="0" y="152400"/>
              <a:ext cx="457200" cy="457200"/>
            </a:xfrm>
            <a:prstGeom prst="rect">
              <a:avLst/>
            </a:prstGeom>
            <a:solidFill>
              <a:srgbClr val="3891A7"/>
            </a:solidFill>
            <a:ln w="12700" cap="flat">
              <a:solidFill>
                <a:srgbClr val="000000"/>
              </a:solidFill>
              <a:prstDash val="solid"/>
              <a:miter lim="800000"/>
            </a:ln>
            <a:effectLst>
              <a:outerShdw sx="100000" sy="100000" kx="0" ky="0" algn="b" rotWithShape="0" blurRad="0" dist="63500" dir="2700000">
                <a:srgbClr val="4F271C"/>
              </a:outerShdw>
            </a:effectLst>
          </p:spPr>
          <p:txBody>
            <a:bodyPr wrap="square" lIns="91439" tIns="91439" rIns="91439" bIns="91439" numCol="1" anchor="ctr">
              <a:noAutofit/>
            </a:bodyPr>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33" name="Rectangle 14"/>
            <p:cNvSpPr/>
            <p:nvPr/>
          </p:nvSpPr>
          <p:spPr>
            <a:xfrm>
              <a:off x="0" y="914400"/>
              <a:ext cx="457200" cy="457200"/>
            </a:xfrm>
            <a:prstGeom prst="rect">
              <a:avLst/>
            </a:prstGeom>
            <a:solidFill>
              <a:srgbClr val="0066FF"/>
            </a:solidFill>
            <a:ln w="12700" cap="flat">
              <a:solidFill>
                <a:srgbClr val="000000"/>
              </a:solidFill>
              <a:prstDash val="solid"/>
              <a:miter lim="800000"/>
            </a:ln>
            <a:effectLst>
              <a:outerShdw sx="100000" sy="100000" kx="0" ky="0" algn="b" rotWithShape="0" blurRad="0" dist="63500" dir="2700000">
                <a:srgbClr val="4F271C"/>
              </a:outerShdw>
            </a:effectLst>
          </p:spPr>
          <p:txBody>
            <a:bodyPr wrap="square" lIns="91439" tIns="91439" rIns="91439" bIns="91439" numCol="1" anchor="ctr">
              <a:noAutofit/>
            </a:bodyPr>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34" name="Rectangle 15"/>
            <p:cNvSpPr/>
            <p:nvPr/>
          </p:nvSpPr>
          <p:spPr>
            <a:xfrm>
              <a:off x="4267200" y="152400"/>
              <a:ext cx="457200" cy="457200"/>
            </a:xfrm>
            <a:prstGeom prst="rect">
              <a:avLst/>
            </a:prstGeom>
            <a:solidFill>
              <a:srgbClr val="000000"/>
            </a:solidFill>
            <a:ln w="12700" cap="flat">
              <a:solidFill>
                <a:srgbClr val="000000"/>
              </a:solidFill>
              <a:prstDash val="solid"/>
              <a:miter lim="800000"/>
            </a:ln>
            <a:effectLst>
              <a:outerShdw sx="100000" sy="100000" kx="0" ky="0" algn="b" rotWithShape="0" blurRad="0" dist="63500" dir="2700000">
                <a:srgbClr val="4F271C"/>
              </a:outerShdw>
            </a:effectLst>
          </p:spPr>
          <p:txBody>
            <a:bodyPr wrap="square" lIns="91439" tIns="91439" rIns="91439" bIns="91439" numCol="1" anchor="ctr">
              <a:noAutofit/>
            </a:bodyPr>
            <a:lstStyle/>
            <a:p>
              <a:pPr defTabSz="1828800">
                <a:lnSpc>
                  <a:spcPct val="100000"/>
                </a:lnSpc>
                <a:spcBef>
                  <a:spcPts val="0"/>
                </a:spcBef>
                <a:defRPr sz="3600">
                  <a:solidFill>
                    <a:srgbClr val="FFFFFF"/>
                  </a:solidFill>
                  <a:latin typeface="Calibri"/>
                  <a:ea typeface="Calibri"/>
                  <a:cs typeface="Calibri"/>
                  <a:sym typeface="Calibri"/>
                </a:defRPr>
              </a:pPr>
            </a:p>
          </p:txBody>
        </p:sp>
        <p:sp>
          <p:nvSpPr>
            <p:cNvPr id="435" name="Rectangle 16"/>
            <p:cNvSpPr/>
            <p:nvPr/>
          </p:nvSpPr>
          <p:spPr>
            <a:xfrm>
              <a:off x="4267200" y="914400"/>
              <a:ext cx="457200" cy="457200"/>
            </a:xfrm>
            <a:prstGeom prst="rect">
              <a:avLst/>
            </a:prstGeom>
            <a:solidFill>
              <a:srgbClr val="66FFCC"/>
            </a:solidFill>
            <a:ln w="12700" cap="flat">
              <a:solidFill>
                <a:srgbClr val="000000"/>
              </a:solidFill>
              <a:prstDash val="solid"/>
              <a:miter lim="800000"/>
            </a:ln>
            <a:effectLst>
              <a:outerShdw sx="100000" sy="100000" kx="0" ky="0" algn="b" rotWithShape="0" blurRad="0" dist="63500" dir="2700000">
                <a:srgbClr val="4F271C"/>
              </a:outerShdw>
            </a:effectLst>
          </p:spPr>
          <p:txBody>
            <a:bodyPr wrap="square" lIns="91439" tIns="91439" rIns="91439" bIns="91439" numCol="1" anchor="ctr">
              <a:noAutofit/>
            </a:bodyPr>
            <a:lstStyle/>
            <a:p>
              <a:pPr defTabSz="1828800">
                <a:lnSpc>
                  <a:spcPct val="100000"/>
                </a:lnSpc>
                <a:spcBef>
                  <a:spcPts val="0"/>
                </a:spcBef>
                <a:defRPr sz="3600">
                  <a:solidFill>
                    <a:srgbClr val="FFFFFF"/>
                  </a:solidFill>
                  <a:latin typeface="Calibri"/>
                  <a:ea typeface="Calibri"/>
                  <a:cs typeface="Calibri"/>
                  <a:sym typeface="Calibri"/>
                </a:defRPr>
              </a:pPr>
            </a:p>
          </p:txBody>
        </p:sp>
      </p:grpSp>
      <p:sp>
        <p:nvSpPr>
          <p:cNvPr id="437" name="Defining What Sin Is"/>
          <p:cNvSpPr/>
          <p:nvPr/>
        </p:nvSpPr>
        <p:spPr>
          <a:xfrm>
            <a:off x="5734178" y="1951890"/>
            <a:ext cx="12915644" cy="1607345"/>
          </a:xfrm>
          <a:prstGeom prst="roundRect">
            <a:avLst>
              <a:gd name="adj" fmla="val 16667"/>
            </a:avLst>
          </a:prstGeom>
          <a:blipFill>
            <a:blip r:embed="rId2"/>
          </a:blip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86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Defining What Sin Is</a:t>
            </a:r>
          </a:p>
        </p:txBody>
      </p:sp>
      <p:grpSp>
        <p:nvGrpSpPr>
          <p:cNvPr id="442" name="Group"/>
          <p:cNvGrpSpPr/>
          <p:nvPr/>
        </p:nvGrpSpPr>
        <p:grpSpPr>
          <a:xfrm>
            <a:off x="386137" y="-785292"/>
            <a:ext cx="23611726" cy="2851879"/>
            <a:chOff x="0" y="0"/>
            <a:chExt cx="23611724" cy="2851878"/>
          </a:xfrm>
        </p:grpSpPr>
        <p:sp>
          <p:nvSpPr>
            <p:cNvPr id="438"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39" name="pasted-movie.png" descr="pasted-movie.png"/>
            <p:cNvPicPr>
              <a:picLocks noChangeAspect="1"/>
            </p:cNvPicPr>
            <p:nvPr/>
          </p:nvPicPr>
          <p:blipFill>
            <a:blip r:embed="rId3">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440" name="pasted-movie.png" descr="pasted-movie.png"/>
            <p:cNvPicPr>
              <a:picLocks noChangeAspect="1"/>
            </p:cNvPicPr>
            <p:nvPr/>
          </p:nvPicPr>
          <p:blipFill>
            <a:blip r:embed="rId4">
              <a:extLst/>
            </a:blip>
            <a:stretch>
              <a:fillRect/>
            </a:stretch>
          </p:blipFill>
          <p:spPr>
            <a:xfrm>
              <a:off x="7993329" y="0"/>
              <a:ext cx="3042005" cy="2851879"/>
            </a:xfrm>
            <a:prstGeom prst="rect">
              <a:avLst/>
            </a:prstGeom>
            <a:ln w="12700" cap="flat">
              <a:noFill/>
              <a:miter lim="400000"/>
            </a:ln>
            <a:effectLst/>
          </p:spPr>
        </p:pic>
        <p:pic>
          <p:nvPicPr>
            <p:cNvPr id="441" name="pasted-movie.png" descr="pasted-movie.png"/>
            <p:cNvPicPr>
              <a:picLocks noChangeAspect="1"/>
            </p:cNvPicPr>
            <p:nvPr/>
          </p:nvPicPr>
          <p:blipFill>
            <a:blip r:embed="rId5">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4" name="Image" descr="Image"/>
          <p:cNvPicPr>
            <a:picLocks noChangeAspect="1"/>
          </p:cNvPicPr>
          <p:nvPr/>
        </p:nvPicPr>
        <p:blipFill>
          <a:blip r:embed="rId2">
            <a:extLst/>
          </a:blip>
          <a:stretch>
            <a:fillRect/>
          </a:stretch>
        </p:blipFill>
        <p:spPr>
          <a:xfrm>
            <a:off x="-782140" y="2683688"/>
            <a:ext cx="12424517" cy="12355874"/>
          </a:xfrm>
          <a:prstGeom prst="rect">
            <a:avLst/>
          </a:prstGeom>
          <a:ln w="12700">
            <a:miter lim="400000"/>
          </a:ln>
        </p:spPr>
      </p:pic>
      <p:sp>
        <p:nvSpPr>
          <p:cNvPr id="445" name="The first sin is a case study of all sin - Gen. 3:1-6; 1 Jn 2:15,16…"/>
          <p:cNvSpPr txBox="1"/>
          <p:nvPr/>
        </p:nvSpPr>
        <p:spPr>
          <a:xfrm>
            <a:off x="9804775" y="3628430"/>
            <a:ext cx="14275820" cy="9958630"/>
          </a:xfrm>
          <a:prstGeom prst="rect">
            <a:avLst/>
          </a:prstGeom>
          <a:ln w="12700">
            <a:miter lim="400000"/>
          </a:ln>
          <a:effectLst>
            <a:outerShdw sx="100000" sy="100000" kx="0" ky="0" algn="b" rotWithShape="0" blurRad="63500" dist="63500" dir="3344082">
              <a:srgbClr val="000000">
                <a:alpha val="99294"/>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47057" indent="-947057" defTabSz="821531">
              <a:lnSpc>
                <a:spcPct val="100000"/>
              </a:lnSpc>
              <a:spcBef>
                <a:spcPts val="2800"/>
              </a:spcBef>
              <a:buSzPct val="76000"/>
              <a:buBlip>
                <a:blip r:embed="rId3"/>
              </a:buBlip>
              <a:defRPr sz="7900">
                <a:solidFill>
                  <a:srgbClr val="EBEBEB"/>
                </a:solidFill>
                <a:effectLst>
                  <a:outerShdw sx="100000" sy="100000" kx="0" ky="0" algn="b" rotWithShape="0" blurRad="50800" dist="25400" dir="5400000">
                    <a:srgbClr val="000000"/>
                  </a:outerShdw>
                </a:effectLst>
                <a:latin typeface="Times New Roman"/>
                <a:ea typeface="Times New Roman"/>
                <a:cs typeface="Times New Roman"/>
                <a:sym typeface="Times New Roman"/>
              </a:defRPr>
            </a:pPr>
            <a:r>
              <a:t>The first sin is a case study of all sin - Gen. 3:1-6; 1 Jn 2:15,16</a:t>
            </a:r>
          </a:p>
          <a:p>
            <a:pPr marL="947057" indent="-947057" defTabSz="821531">
              <a:lnSpc>
                <a:spcPct val="100000"/>
              </a:lnSpc>
              <a:spcBef>
                <a:spcPts val="2800"/>
              </a:spcBef>
              <a:buSzPct val="76000"/>
              <a:buBlip>
                <a:blip r:embed="rId3"/>
              </a:buBlip>
              <a:defRPr sz="7900">
                <a:solidFill>
                  <a:srgbClr val="EBEBEB"/>
                </a:solidFill>
                <a:effectLst>
                  <a:outerShdw sx="100000" sy="100000" kx="0" ky="0" algn="b" rotWithShape="0" blurRad="50800" dist="25400" dir="5400000">
                    <a:srgbClr val="000000"/>
                  </a:outerShdw>
                </a:effectLst>
                <a:latin typeface="Times New Roman"/>
                <a:ea typeface="Times New Roman"/>
                <a:cs typeface="Times New Roman"/>
                <a:sym typeface="Times New Roman"/>
              </a:defRPr>
            </a:pPr>
            <a:r>
              <a:t>Jesus was tempted through the same avenues - Mat 4:1-11; Heb.  4:15</a:t>
            </a:r>
          </a:p>
          <a:p>
            <a:pPr marL="947057" indent="-947057" defTabSz="821531">
              <a:lnSpc>
                <a:spcPct val="100000"/>
              </a:lnSpc>
              <a:spcBef>
                <a:spcPts val="2800"/>
              </a:spcBef>
              <a:buSzPct val="76000"/>
              <a:buBlip>
                <a:blip r:embed="rId3"/>
              </a:buBlip>
              <a:defRPr sz="7900">
                <a:solidFill>
                  <a:srgbClr val="EBEBEB"/>
                </a:solidFill>
                <a:effectLst>
                  <a:outerShdw sx="100000" sy="100000" kx="0" ky="0" algn="b" rotWithShape="0" blurRad="50800" dist="25400" dir="5400000">
                    <a:srgbClr val="000000"/>
                  </a:outerShdw>
                </a:effectLst>
                <a:latin typeface="Times New Roman"/>
                <a:ea typeface="Times New Roman"/>
                <a:cs typeface="Times New Roman"/>
                <a:sym typeface="Times New Roman"/>
              </a:defRPr>
            </a:pPr>
            <a:r>
              <a:t>Sin OCCURS when desire is enticed and the will yields - James 1:13-16; 1 Cor 9:27</a:t>
            </a:r>
          </a:p>
        </p:txBody>
      </p:sp>
      <p:sp>
        <p:nvSpPr>
          <p:cNvPr id="446" name="Defining What Sin Is"/>
          <p:cNvSpPr/>
          <p:nvPr/>
        </p:nvSpPr>
        <p:spPr>
          <a:xfrm>
            <a:off x="5734178" y="1951890"/>
            <a:ext cx="12915644" cy="1607345"/>
          </a:xfrm>
          <a:prstGeom prst="roundRect">
            <a:avLst>
              <a:gd name="adj" fmla="val 16667"/>
            </a:avLst>
          </a:prstGeom>
          <a:blipFill>
            <a:blip r:embed="rId4"/>
          </a:blip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86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Defining What Sin Is</a:t>
            </a:r>
          </a:p>
        </p:txBody>
      </p:sp>
      <p:grpSp>
        <p:nvGrpSpPr>
          <p:cNvPr id="451" name="Group"/>
          <p:cNvGrpSpPr/>
          <p:nvPr/>
        </p:nvGrpSpPr>
        <p:grpSpPr>
          <a:xfrm>
            <a:off x="386137" y="-785292"/>
            <a:ext cx="23611726" cy="2851879"/>
            <a:chOff x="0" y="0"/>
            <a:chExt cx="23611724" cy="2851878"/>
          </a:xfrm>
        </p:grpSpPr>
        <p:sp>
          <p:nvSpPr>
            <p:cNvPr id="447"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48"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449" name="pasted-movie.png" descr="pasted-movie.png"/>
            <p:cNvPicPr>
              <a:picLocks noChangeAspect="1"/>
            </p:cNvPicPr>
            <p:nvPr/>
          </p:nvPicPr>
          <p:blipFill>
            <a:blip r:embed="rId6">
              <a:extLst/>
            </a:blip>
            <a:stretch>
              <a:fillRect/>
            </a:stretch>
          </p:blipFill>
          <p:spPr>
            <a:xfrm>
              <a:off x="7993329" y="0"/>
              <a:ext cx="3042005" cy="2851879"/>
            </a:xfrm>
            <a:prstGeom prst="rect">
              <a:avLst/>
            </a:prstGeom>
            <a:ln w="12700" cap="flat">
              <a:noFill/>
              <a:miter lim="400000"/>
            </a:ln>
            <a:effectLst/>
          </p:spPr>
        </p:pic>
        <p:pic>
          <p:nvPicPr>
            <p:cNvPr id="450" name="pasted-movie.png" descr="pasted-movie.png"/>
            <p:cNvPicPr>
              <a:picLocks noChangeAspect="1"/>
            </p:cNvPicPr>
            <p:nvPr/>
          </p:nvPicPr>
          <p:blipFill>
            <a:blip r:embed="rId7">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45">
                                            <p:txEl>
                                              <p:pRg st="1" end="1"/>
                                            </p:txEl>
                                          </p:spTgt>
                                        </p:tgtEl>
                                        <p:attrNameLst>
                                          <p:attrName>style.visibility</p:attrName>
                                        </p:attrNameLst>
                                      </p:cBhvr>
                                      <p:to>
                                        <p:strVal val="visible"/>
                                      </p:to>
                                    </p:set>
                                    <p:animEffect filter="wipe(left)" transition="in">
                                      <p:cBhvr>
                                        <p:cTn id="7" dur="1500"/>
                                        <p:tgtEl>
                                          <p:spTgt spid="44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45">
                                            <p:txEl>
                                              <p:pRg st="2" end="2"/>
                                            </p:txEl>
                                          </p:spTgt>
                                        </p:tgtEl>
                                        <p:attrNameLst>
                                          <p:attrName>style.visibility</p:attrName>
                                        </p:attrNameLst>
                                      </p:cBhvr>
                                      <p:to>
                                        <p:strVal val="visible"/>
                                      </p:to>
                                    </p:set>
                                    <p:animEffect filter="wipe(left)" transition="in">
                                      <p:cBhvr>
                                        <p:cTn id="12" dur="1500"/>
                                        <p:tgtEl>
                                          <p:spTgt spid="445">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45"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3" name="Sin is not merely a mistake, a weakness, social construct, or inherent human nature.…"/>
          <p:cNvSpPr txBox="1"/>
          <p:nvPr/>
        </p:nvSpPr>
        <p:spPr>
          <a:xfrm>
            <a:off x="7988246" y="3800225"/>
            <a:ext cx="16089565" cy="9829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899" indent="-977899" defTabSz="457200">
              <a:lnSpc>
                <a:spcPct val="100000"/>
              </a:lnSpc>
              <a:spcBef>
                <a:spcPts val="2300"/>
              </a:spcBef>
              <a:buSzPct val="80000"/>
              <a:buBlip>
                <a:blip r:embed="rId2"/>
              </a:buBlip>
              <a:defRPr sz="6000">
                <a:solidFill>
                  <a:srgbClr val="000000"/>
                </a:solidFill>
                <a:latin typeface="Helvetica"/>
                <a:ea typeface="Helvetica"/>
                <a:cs typeface="Helvetica"/>
                <a:sym typeface="Helvetica"/>
              </a:defRPr>
            </a:pPr>
            <a:r>
              <a:rPr b="1"/>
              <a:t>Sin is not </a:t>
            </a:r>
            <a:r>
              <a:t>merely a mistake, a weakness, social construct, or inherent human nature.</a:t>
            </a:r>
          </a:p>
          <a:p>
            <a:pPr marL="977899" indent="-977899" defTabSz="457200">
              <a:lnSpc>
                <a:spcPct val="100000"/>
              </a:lnSpc>
              <a:spcBef>
                <a:spcPts val="2300"/>
              </a:spcBef>
              <a:buSzPct val="80000"/>
              <a:buBlip>
                <a:blip r:embed="rId2"/>
              </a:buBlip>
              <a:defRPr sz="6000">
                <a:solidFill>
                  <a:srgbClr val="000000"/>
                </a:solidFill>
                <a:latin typeface="Helvetica"/>
                <a:ea typeface="Helvetica"/>
                <a:cs typeface="Helvetica"/>
                <a:sym typeface="Helvetica"/>
              </a:defRPr>
            </a:pPr>
            <a:r>
              <a:rPr b="1"/>
              <a:t>Sin is any</a:t>
            </a:r>
            <a:r>
              <a:t> lack of conformity to or transgression of the law of God in thought, word, or deed, and is ultimately an offense against God’s holy character (Psalm 51:4 — “Against thee, thee only, have I sinned…”). </a:t>
            </a:r>
          </a:p>
          <a:p>
            <a:pPr marL="977899" indent="-977899" defTabSz="457200">
              <a:lnSpc>
                <a:spcPct val="100000"/>
              </a:lnSpc>
              <a:spcBef>
                <a:spcPts val="2300"/>
              </a:spcBef>
              <a:buSzPct val="80000"/>
              <a:buBlip>
                <a:blip r:embed="rId2"/>
              </a:buBlip>
              <a:defRPr sz="6000">
                <a:solidFill>
                  <a:srgbClr val="000000"/>
                </a:solidFill>
                <a:latin typeface="Helvetica"/>
                <a:ea typeface="Helvetica"/>
                <a:cs typeface="Helvetica"/>
                <a:sym typeface="Helvetica"/>
              </a:defRPr>
            </a:pPr>
            <a:r>
              <a:t>Even “respectable” sins (pride, gossip, bitterness, greed, self-righteousness) are offensive to God.</a:t>
            </a:r>
          </a:p>
        </p:txBody>
      </p:sp>
      <p:grpSp>
        <p:nvGrpSpPr>
          <p:cNvPr id="456" name="Image"/>
          <p:cNvGrpSpPr/>
          <p:nvPr/>
        </p:nvGrpSpPr>
        <p:grpSpPr>
          <a:xfrm>
            <a:off x="197706" y="3845472"/>
            <a:ext cx="7368228" cy="9807370"/>
            <a:chOff x="0" y="0"/>
            <a:chExt cx="7368226" cy="9807369"/>
          </a:xfrm>
        </p:grpSpPr>
        <p:pic>
          <p:nvPicPr>
            <p:cNvPr id="455" name="Image" descr="Image"/>
            <p:cNvPicPr>
              <a:picLocks noChangeAspect="1"/>
            </p:cNvPicPr>
            <p:nvPr/>
          </p:nvPicPr>
          <p:blipFill>
            <a:blip r:embed="rId3">
              <a:extLst/>
            </a:blip>
            <a:stretch>
              <a:fillRect/>
            </a:stretch>
          </p:blipFill>
          <p:spPr>
            <a:xfrm>
              <a:off x="215900" y="139700"/>
              <a:ext cx="6936427" cy="9248570"/>
            </a:xfrm>
            <a:prstGeom prst="rect">
              <a:avLst/>
            </a:prstGeom>
            <a:ln>
              <a:noFill/>
            </a:ln>
            <a:effectLst/>
          </p:spPr>
        </p:pic>
        <p:pic>
          <p:nvPicPr>
            <p:cNvPr id="454" name="Image" descr="Image"/>
            <p:cNvPicPr>
              <a:picLocks noChangeAspect="0"/>
            </p:cNvPicPr>
            <p:nvPr/>
          </p:nvPicPr>
          <p:blipFill>
            <a:blip r:embed="rId4">
              <a:extLst/>
            </a:blip>
            <a:stretch>
              <a:fillRect/>
            </a:stretch>
          </p:blipFill>
          <p:spPr>
            <a:xfrm>
              <a:off x="0" y="0"/>
              <a:ext cx="7368227" cy="9807370"/>
            </a:xfrm>
            <a:prstGeom prst="rect">
              <a:avLst/>
            </a:prstGeom>
            <a:effectLst/>
          </p:spPr>
        </p:pic>
      </p:grpSp>
      <p:sp>
        <p:nvSpPr>
          <p:cNvPr id="457" name="Defining What Sin Is"/>
          <p:cNvSpPr/>
          <p:nvPr/>
        </p:nvSpPr>
        <p:spPr>
          <a:xfrm>
            <a:off x="5734178" y="1951890"/>
            <a:ext cx="12915644" cy="1607345"/>
          </a:xfrm>
          <a:prstGeom prst="roundRect">
            <a:avLst>
              <a:gd name="adj" fmla="val 16667"/>
            </a:avLst>
          </a:prstGeom>
          <a:blipFill>
            <a:blip r:embed="rId5"/>
          </a:blipFill>
          <a:ln w="12700">
            <a:miter lim="400000"/>
          </a:ln>
          <a:effectLst>
            <a:outerShdw sx="100000" sy="100000" kx="0" ky="0" algn="b" rotWithShape="0" blurRad="63500" dist="25400" dir="5400000">
              <a:srgbClr val="000000">
                <a:alpha val="50000"/>
              </a:srgbClr>
            </a:outerShdw>
          </a:effectLst>
          <a:extLst>
            <a:ext uri="{C572A759-6A51-4108-AA02-DFA0A04FC94B}">
              <ma14:wrappingTextBoxFlag xmlns:ma14="http://schemas.microsoft.com/office/mac/drawingml/2011/main" val="1"/>
            </a:ext>
          </a:extLst>
        </p:spPr>
        <p:txBody>
          <a:bodyPr lIns="71437" tIns="71437" rIns="71437" bIns="71437" anchor="ctr"/>
          <a:lstStyle>
            <a:lvl1pPr algn="ctr" defTabSz="821531">
              <a:lnSpc>
                <a:spcPct val="100000"/>
              </a:lnSpc>
              <a:spcBef>
                <a:spcPts val="0"/>
              </a:spcBef>
              <a:defRPr b="1" sz="8600">
                <a:solidFill>
                  <a:srgbClr val="FFFFFF"/>
                </a:solidFill>
                <a:effectLst>
                  <a:outerShdw sx="100000" sy="100000" kx="0" ky="0" algn="b" rotWithShape="0" blurRad="63500" dist="63500" dir="2909407">
                    <a:srgbClr val="000000">
                      <a:alpha val="80000"/>
                    </a:srgbClr>
                  </a:outerShdw>
                </a:effectLst>
                <a:latin typeface="Gill Sans"/>
                <a:ea typeface="Gill Sans"/>
                <a:cs typeface="Gill Sans"/>
                <a:sym typeface="Gill Sans"/>
              </a:defRPr>
            </a:lvl1pPr>
          </a:lstStyle>
          <a:p>
            <a:pPr/>
            <a:r>
              <a:t>Defining What Sin Is</a:t>
            </a:r>
          </a:p>
        </p:txBody>
      </p:sp>
      <p:grpSp>
        <p:nvGrpSpPr>
          <p:cNvPr id="462" name="Group"/>
          <p:cNvGrpSpPr/>
          <p:nvPr/>
        </p:nvGrpSpPr>
        <p:grpSpPr>
          <a:xfrm>
            <a:off x="386137" y="-785292"/>
            <a:ext cx="23611726" cy="2851879"/>
            <a:chOff x="0" y="0"/>
            <a:chExt cx="23611724" cy="2851878"/>
          </a:xfrm>
        </p:grpSpPr>
        <p:sp>
          <p:nvSpPr>
            <p:cNvPr id="458"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59" name="pasted-movie.png" descr="pasted-movie.png"/>
            <p:cNvPicPr>
              <a:picLocks noChangeAspect="1"/>
            </p:cNvPicPr>
            <p:nvPr/>
          </p:nvPicPr>
          <p:blipFill>
            <a:blip r:embed="rId6">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460" name="pasted-movie.png" descr="pasted-movie.png"/>
            <p:cNvPicPr>
              <a:picLocks noChangeAspect="1"/>
            </p:cNvPicPr>
            <p:nvPr/>
          </p:nvPicPr>
          <p:blipFill>
            <a:blip r:embed="rId7">
              <a:extLst/>
            </a:blip>
            <a:stretch>
              <a:fillRect/>
            </a:stretch>
          </p:blipFill>
          <p:spPr>
            <a:xfrm>
              <a:off x="7993329" y="0"/>
              <a:ext cx="3042005" cy="2851879"/>
            </a:xfrm>
            <a:prstGeom prst="rect">
              <a:avLst/>
            </a:prstGeom>
            <a:ln w="12700" cap="flat">
              <a:noFill/>
              <a:miter lim="400000"/>
            </a:ln>
            <a:effectLst/>
          </p:spPr>
        </p:pic>
        <p:pic>
          <p:nvPicPr>
            <p:cNvPr id="461" name="pasted-movie.png" descr="pasted-movie.png"/>
            <p:cNvPicPr>
              <a:picLocks noChangeAspect="1"/>
            </p:cNvPicPr>
            <p:nvPr/>
          </p:nvPicPr>
          <p:blipFill>
            <a:blip r:embed="rId8">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53">
                                            <p:bg/>
                                          </p:spTgt>
                                        </p:tgtEl>
                                        <p:attrNameLst>
                                          <p:attrName>style.visibility</p:attrName>
                                        </p:attrNameLst>
                                      </p:cBhvr>
                                      <p:to>
                                        <p:strVal val="visible"/>
                                      </p:to>
                                    </p:set>
                                    <p:animEffect filter="wipe(left)" transition="in">
                                      <p:cBhvr>
                                        <p:cTn id="7" dur="1500"/>
                                        <p:tgtEl>
                                          <p:spTgt spid="453">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453">
                                            <p:txEl>
                                              <p:pRg st="0" end="0"/>
                                            </p:txEl>
                                          </p:spTgt>
                                        </p:tgtEl>
                                        <p:attrNameLst>
                                          <p:attrName>style.visibility</p:attrName>
                                        </p:attrNameLst>
                                      </p:cBhvr>
                                      <p:to>
                                        <p:strVal val="visible"/>
                                      </p:to>
                                    </p:set>
                                    <p:animEffect filter="wipe(left)" transition="in">
                                      <p:cBhvr>
                                        <p:cTn id="10" dur="1500"/>
                                        <p:tgtEl>
                                          <p:spTgt spid="45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453">
                                            <p:txEl>
                                              <p:pRg st="1" end="1"/>
                                            </p:txEl>
                                          </p:spTgt>
                                        </p:tgtEl>
                                        <p:attrNameLst>
                                          <p:attrName>style.visibility</p:attrName>
                                        </p:attrNameLst>
                                      </p:cBhvr>
                                      <p:to>
                                        <p:strVal val="visible"/>
                                      </p:to>
                                    </p:set>
                                    <p:animEffect filter="wipe(left)" transition="in">
                                      <p:cBhvr>
                                        <p:cTn id="15" dur="1500"/>
                                        <p:tgtEl>
                                          <p:spTgt spid="45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453">
                                            <p:txEl>
                                              <p:pRg st="2" end="2"/>
                                            </p:txEl>
                                          </p:spTgt>
                                        </p:tgtEl>
                                        <p:attrNameLst>
                                          <p:attrName>style.visibility</p:attrName>
                                        </p:attrNameLst>
                                      </p:cBhvr>
                                      <p:to>
                                        <p:strVal val="visible"/>
                                      </p:to>
                                    </p:set>
                                    <p:animEffect filter="wipe(left)" transition="in">
                                      <p:cBhvr>
                                        <p:cTn id="20" dur="1500"/>
                                        <p:tgtEl>
                                          <p:spTgt spid="453">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53"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66" name="Image"/>
          <p:cNvGrpSpPr/>
          <p:nvPr/>
        </p:nvGrpSpPr>
        <p:grpSpPr>
          <a:xfrm>
            <a:off x="-50880" y="1855205"/>
            <a:ext cx="10286204" cy="11851798"/>
            <a:chOff x="0" y="0"/>
            <a:chExt cx="10286202" cy="11851797"/>
          </a:xfrm>
        </p:grpSpPr>
        <p:pic>
          <p:nvPicPr>
            <p:cNvPr id="465"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464"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467" name="Romans 12:9 (NKJV)…"/>
          <p:cNvSpPr txBox="1"/>
          <p:nvPr/>
        </p:nvSpPr>
        <p:spPr>
          <a:xfrm>
            <a:off x="163016" y="8980441"/>
            <a:ext cx="9858412" cy="4165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9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t>Romans 12:9 (NKJV) </a:t>
            </a:r>
          </a:p>
          <a:p>
            <a:pPr algn="ctr" defTabSz="457200">
              <a:lnSpc>
                <a:spcPct val="100000"/>
              </a:lnSpc>
              <a:spcBef>
                <a:spcPts val="0"/>
              </a:spcBef>
              <a:defRPr sz="66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rPr baseline="31999"/>
              <a:t>9</a:t>
            </a:r>
            <a:r>
              <a:t> </a:t>
            </a:r>
            <a:r>
              <a:rPr i="1"/>
              <a:t>Let</a:t>
            </a:r>
            <a:r>
              <a:t> love </a:t>
            </a:r>
            <a:r>
              <a:rPr i="1"/>
              <a:t>be</a:t>
            </a:r>
            <a:r>
              <a:t> without hypocrisy. Abhor what is evil. Cling to what is good.</a:t>
            </a:r>
          </a:p>
        </p:txBody>
      </p:sp>
      <p:sp>
        <p:nvSpPr>
          <p:cNvPr id="468" name="Scripture calls God’s people to a radically different attitude:…"/>
          <p:cNvSpPr txBox="1"/>
          <p:nvPr/>
        </p:nvSpPr>
        <p:spPr>
          <a:xfrm>
            <a:off x="10336305" y="2421704"/>
            <a:ext cx="13877098" cy="106553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2200"/>
              </a:spcBef>
              <a:buSzPct val="80000"/>
              <a:buBlip>
                <a:blip r:embed="rId4"/>
              </a:buBlip>
              <a:defRPr b="1" sz="8700">
                <a:solidFill>
                  <a:srgbClr val="000000"/>
                </a:solidFill>
                <a:latin typeface="Helvetica"/>
                <a:ea typeface="Helvetica"/>
                <a:cs typeface="Helvetica"/>
                <a:sym typeface="Helvetica"/>
              </a:defRPr>
            </a:pPr>
            <a:r>
              <a:t>Scripture calls God’s people to a radically different attitude: </a:t>
            </a:r>
          </a:p>
          <a:p>
            <a:pPr marL="1816100" indent="-977900" defTabSz="457200">
              <a:lnSpc>
                <a:spcPct val="100000"/>
              </a:lnSpc>
              <a:spcBef>
                <a:spcPts val="2200"/>
              </a:spcBef>
              <a:buSzPct val="80000"/>
              <a:buBlip>
                <a:blip r:embed="rId5"/>
              </a:buBlip>
              <a:defRPr sz="7900">
                <a:solidFill>
                  <a:srgbClr val="000000"/>
                </a:solidFill>
                <a:latin typeface="Helvetica"/>
                <a:ea typeface="Helvetica"/>
                <a:cs typeface="Helvetica"/>
                <a:sym typeface="Helvetica"/>
              </a:defRPr>
            </a:pPr>
            <a:r>
              <a:t>Not acceptance, not indifference, not tolerance,</a:t>
            </a:r>
          </a:p>
          <a:p>
            <a:pPr marL="1816100" indent="-977900" defTabSz="457200">
              <a:lnSpc>
                <a:spcPct val="100000"/>
              </a:lnSpc>
              <a:spcBef>
                <a:spcPts val="2200"/>
              </a:spcBef>
              <a:buSzPct val="80000"/>
              <a:buBlip>
                <a:blip r:embed="rId5"/>
              </a:buBlip>
              <a:defRPr sz="7900">
                <a:solidFill>
                  <a:srgbClr val="000000"/>
                </a:solidFill>
                <a:latin typeface="Helvetica"/>
                <a:ea typeface="Helvetica"/>
                <a:cs typeface="Helvetica"/>
                <a:sym typeface="Helvetica"/>
              </a:defRPr>
            </a:pPr>
            <a:r>
              <a:t>But a holy hatred of sin that flows from our love for God and His love for us.</a:t>
            </a:r>
          </a:p>
        </p:txBody>
      </p:sp>
      <p:grpSp>
        <p:nvGrpSpPr>
          <p:cNvPr id="473" name="Group"/>
          <p:cNvGrpSpPr/>
          <p:nvPr/>
        </p:nvGrpSpPr>
        <p:grpSpPr>
          <a:xfrm>
            <a:off x="386137" y="-785292"/>
            <a:ext cx="23611726" cy="2851879"/>
            <a:chOff x="0" y="0"/>
            <a:chExt cx="23611724" cy="2851878"/>
          </a:xfrm>
        </p:grpSpPr>
        <p:sp>
          <p:nvSpPr>
            <p:cNvPr id="469"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70" name="pasted-movie.png" descr="pasted-movie.png"/>
            <p:cNvPicPr>
              <a:picLocks noChangeAspect="1"/>
            </p:cNvPicPr>
            <p:nvPr/>
          </p:nvPicPr>
          <p:blipFill>
            <a:blip r:embed="rId6">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471" name="pasted-movie.png" descr="pasted-movie.png"/>
            <p:cNvPicPr>
              <a:picLocks noChangeAspect="1"/>
            </p:cNvPicPr>
            <p:nvPr/>
          </p:nvPicPr>
          <p:blipFill>
            <a:blip r:embed="rId7">
              <a:extLst/>
            </a:blip>
            <a:stretch>
              <a:fillRect/>
            </a:stretch>
          </p:blipFill>
          <p:spPr>
            <a:xfrm>
              <a:off x="7993329" y="0"/>
              <a:ext cx="3042005" cy="2851879"/>
            </a:xfrm>
            <a:prstGeom prst="rect">
              <a:avLst/>
            </a:prstGeom>
            <a:ln w="12700" cap="flat">
              <a:noFill/>
              <a:miter lim="400000"/>
            </a:ln>
            <a:effectLst/>
          </p:spPr>
        </p:pic>
        <p:pic>
          <p:nvPicPr>
            <p:cNvPr id="472" name="pasted-movie.png" descr="pasted-movie.png"/>
            <p:cNvPicPr>
              <a:picLocks noChangeAspect="1"/>
            </p:cNvPicPr>
            <p:nvPr/>
          </p:nvPicPr>
          <p:blipFill>
            <a:blip r:embed="rId8">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5" name="Psalm 97:10–12 (NKJV)…"/>
          <p:cNvSpPr txBox="1"/>
          <p:nvPr/>
        </p:nvSpPr>
        <p:spPr>
          <a:xfrm>
            <a:off x="572893" y="1893053"/>
            <a:ext cx="23238214" cy="11557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9200">
                <a:solidFill>
                  <a:srgbClr val="000000"/>
                </a:solidFill>
                <a:latin typeface="Helvetica"/>
                <a:ea typeface="Helvetica"/>
                <a:cs typeface="Helvetica"/>
                <a:sym typeface="Helvetica"/>
              </a:defRPr>
            </a:pPr>
            <a:r>
              <a:t>Psalm 97:10–12 (NKJV)</a:t>
            </a:r>
          </a:p>
          <a:p>
            <a:pPr algn="ctr" defTabSz="457200">
              <a:lnSpc>
                <a:spcPct val="100000"/>
              </a:lnSpc>
              <a:spcBef>
                <a:spcPts val="0"/>
              </a:spcBef>
              <a:defRPr sz="9200">
                <a:solidFill>
                  <a:srgbClr val="000000"/>
                </a:solidFill>
                <a:latin typeface="Helvetica"/>
                <a:ea typeface="Helvetica"/>
                <a:cs typeface="Helvetica"/>
                <a:sym typeface="Helvetica"/>
              </a:defRPr>
            </a:pPr>
            <a:r>
              <a:rPr baseline="31999"/>
              <a:t>10</a:t>
            </a:r>
            <a:r>
              <a:t> You who love the Lord, hate evil! He preserves the souls of His saints; He delivers them out of the hand of the wicked. </a:t>
            </a:r>
            <a:r>
              <a:rPr baseline="31999"/>
              <a:t>11</a:t>
            </a:r>
            <a:r>
              <a:t> Light is sown for the righteous, And gladness for the upright in heart. </a:t>
            </a:r>
            <a:r>
              <a:rPr baseline="31999"/>
              <a:t>12</a:t>
            </a:r>
            <a:r>
              <a:t> Rejoice in the Lord, you righteous, And give thanks at the remembrance of His holy name. </a:t>
            </a:r>
          </a:p>
        </p:txBody>
      </p:sp>
      <p:grpSp>
        <p:nvGrpSpPr>
          <p:cNvPr id="480" name="Group"/>
          <p:cNvGrpSpPr/>
          <p:nvPr/>
        </p:nvGrpSpPr>
        <p:grpSpPr>
          <a:xfrm>
            <a:off x="386137" y="-785292"/>
            <a:ext cx="23611726" cy="2851879"/>
            <a:chOff x="0" y="0"/>
            <a:chExt cx="23611724" cy="2851878"/>
          </a:xfrm>
        </p:grpSpPr>
        <p:sp>
          <p:nvSpPr>
            <p:cNvPr id="476"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77" name="pasted-movie.png" descr="pasted-movie.png"/>
            <p:cNvPicPr>
              <a:picLocks noChangeAspect="1"/>
            </p:cNvPicPr>
            <p:nvPr/>
          </p:nvPicPr>
          <p:blipFill>
            <a:blip r:embed="rId2">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478" name="pasted-movie.png" descr="pasted-movie.png"/>
            <p:cNvPicPr>
              <a:picLocks noChangeAspect="1"/>
            </p:cNvPicPr>
            <p:nvPr/>
          </p:nvPicPr>
          <p:blipFill>
            <a:blip r:embed="rId3">
              <a:extLst/>
            </a:blip>
            <a:stretch>
              <a:fillRect/>
            </a:stretch>
          </p:blipFill>
          <p:spPr>
            <a:xfrm>
              <a:off x="7993329" y="0"/>
              <a:ext cx="3042005" cy="2851879"/>
            </a:xfrm>
            <a:prstGeom prst="rect">
              <a:avLst/>
            </a:prstGeom>
            <a:ln w="12700" cap="flat">
              <a:noFill/>
              <a:miter lim="400000"/>
            </a:ln>
            <a:effectLst/>
          </p:spPr>
        </p:pic>
        <p:pic>
          <p:nvPicPr>
            <p:cNvPr id="479" name="pasted-movie.png" descr="pasted-movie.png"/>
            <p:cNvPicPr>
              <a:picLocks noChangeAspect="1"/>
            </p:cNvPicPr>
            <p:nvPr/>
          </p:nvPicPr>
          <p:blipFill>
            <a:blip r:embed="rId4">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2" name="Psalm 119:102–104, 127,128 (NKJV)…"/>
          <p:cNvSpPr txBox="1"/>
          <p:nvPr/>
        </p:nvSpPr>
        <p:spPr>
          <a:xfrm>
            <a:off x="1503434" y="1899585"/>
            <a:ext cx="21377131" cy="1150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8200">
                <a:solidFill>
                  <a:srgbClr val="000000"/>
                </a:solidFill>
                <a:latin typeface="Helvetica"/>
                <a:ea typeface="Helvetica"/>
                <a:cs typeface="Helvetica"/>
                <a:sym typeface="Helvetica"/>
              </a:defRPr>
            </a:pPr>
            <a:r>
              <a:t>Psalm 119:102–104, 127,128 (NKJV) </a:t>
            </a:r>
          </a:p>
          <a:p>
            <a:pPr algn="ctr" defTabSz="457200">
              <a:lnSpc>
                <a:spcPct val="100000"/>
              </a:lnSpc>
              <a:spcBef>
                <a:spcPts val="2200"/>
              </a:spcBef>
              <a:defRPr sz="7000">
                <a:solidFill>
                  <a:srgbClr val="000000"/>
                </a:solidFill>
                <a:latin typeface="Helvetica"/>
                <a:ea typeface="Helvetica"/>
                <a:cs typeface="Helvetica"/>
                <a:sym typeface="Helvetica"/>
              </a:defRPr>
            </a:pPr>
            <a:r>
              <a:rPr baseline="31999"/>
              <a:t>102</a:t>
            </a:r>
            <a:r>
              <a:t> I have not departed from Your judgments, For You Yourself have taught me. </a:t>
            </a:r>
            <a:r>
              <a:rPr baseline="31999"/>
              <a:t>103</a:t>
            </a:r>
            <a:r>
              <a:t> How sweet are Your words to my taste, </a:t>
            </a:r>
            <a:r>
              <a:rPr i="1"/>
              <a:t>Sweeter</a:t>
            </a:r>
            <a:r>
              <a:t> than honey to my mouth! </a:t>
            </a:r>
            <a:r>
              <a:rPr baseline="31999"/>
              <a:t>104</a:t>
            </a:r>
            <a:r>
              <a:t> Through Your precepts I get understanding; Therefore I hate every false way. </a:t>
            </a:r>
          </a:p>
          <a:p>
            <a:pPr algn="ctr" defTabSz="457200">
              <a:lnSpc>
                <a:spcPct val="100000"/>
              </a:lnSpc>
              <a:spcBef>
                <a:spcPts val="2200"/>
              </a:spcBef>
              <a:defRPr sz="7000">
                <a:solidFill>
                  <a:srgbClr val="000000"/>
                </a:solidFill>
                <a:latin typeface="Helvetica"/>
                <a:ea typeface="Helvetica"/>
                <a:cs typeface="Helvetica"/>
                <a:sym typeface="Helvetica"/>
              </a:defRPr>
            </a:pPr>
            <a:r>
              <a:t>…  </a:t>
            </a:r>
            <a:r>
              <a:rPr baseline="31999"/>
              <a:t>127</a:t>
            </a:r>
            <a:r>
              <a:t> Therefore I love Your commandments More than gold, yes, than fine gold! </a:t>
            </a:r>
            <a:r>
              <a:rPr baseline="31999"/>
              <a:t>128</a:t>
            </a:r>
            <a:r>
              <a:t> Therefore all </a:t>
            </a:r>
            <a:r>
              <a:rPr i="1"/>
              <a:t>Your</a:t>
            </a:r>
            <a:r>
              <a:t> precepts </a:t>
            </a:r>
            <a:r>
              <a:rPr i="1"/>
              <a:t>concerning</a:t>
            </a:r>
            <a:r>
              <a:t> all </a:t>
            </a:r>
            <a:r>
              <a:rPr i="1"/>
              <a:t>things</a:t>
            </a:r>
            <a:r>
              <a:t> I consider </a:t>
            </a:r>
            <a:r>
              <a:rPr i="1"/>
              <a:t>to be</a:t>
            </a:r>
            <a:r>
              <a:t> right; I hate every false way. </a:t>
            </a:r>
          </a:p>
        </p:txBody>
      </p:sp>
      <p:grpSp>
        <p:nvGrpSpPr>
          <p:cNvPr id="487" name="Group"/>
          <p:cNvGrpSpPr/>
          <p:nvPr/>
        </p:nvGrpSpPr>
        <p:grpSpPr>
          <a:xfrm>
            <a:off x="386137" y="-785292"/>
            <a:ext cx="23611726" cy="2851879"/>
            <a:chOff x="0" y="0"/>
            <a:chExt cx="23611724" cy="2851878"/>
          </a:xfrm>
        </p:grpSpPr>
        <p:sp>
          <p:nvSpPr>
            <p:cNvPr id="483"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84" name="pasted-movie.png" descr="pasted-movie.png"/>
            <p:cNvPicPr>
              <a:picLocks noChangeAspect="1"/>
            </p:cNvPicPr>
            <p:nvPr/>
          </p:nvPicPr>
          <p:blipFill>
            <a:blip r:embed="rId2">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485" name="pasted-movie.png" descr="pasted-movie.png"/>
            <p:cNvPicPr>
              <a:picLocks noChangeAspect="1"/>
            </p:cNvPicPr>
            <p:nvPr/>
          </p:nvPicPr>
          <p:blipFill>
            <a:blip r:embed="rId3">
              <a:extLst/>
            </a:blip>
            <a:stretch>
              <a:fillRect/>
            </a:stretch>
          </p:blipFill>
          <p:spPr>
            <a:xfrm>
              <a:off x="7993329" y="0"/>
              <a:ext cx="3042005" cy="2851879"/>
            </a:xfrm>
            <a:prstGeom prst="rect">
              <a:avLst/>
            </a:prstGeom>
            <a:ln w="12700" cap="flat">
              <a:noFill/>
              <a:miter lim="400000"/>
            </a:ln>
            <a:effectLst/>
          </p:spPr>
        </p:pic>
        <p:pic>
          <p:nvPicPr>
            <p:cNvPr id="486" name="pasted-movie.png" descr="pasted-movie.png"/>
            <p:cNvPicPr>
              <a:picLocks noChangeAspect="1"/>
            </p:cNvPicPr>
            <p:nvPr/>
          </p:nvPicPr>
          <p:blipFill>
            <a:blip r:embed="rId4">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9" name="Proverbs 8:12–17 (NKJV)…"/>
          <p:cNvSpPr txBox="1"/>
          <p:nvPr/>
        </p:nvSpPr>
        <p:spPr>
          <a:xfrm>
            <a:off x="260198" y="1751130"/>
            <a:ext cx="23863604" cy="11760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500">
                <a:solidFill>
                  <a:srgbClr val="000000"/>
                </a:solidFill>
                <a:latin typeface="Helvetica"/>
                <a:ea typeface="Helvetica"/>
                <a:cs typeface="Helvetica"/>
                <a:sym typeface="Helvetica"/>
              </a:defRPr>
            </a:pPr>
            <a:r>
              <a:t>Proverbs 8:12–17 (NKJV)</a:t>
            </a:r>
          </a:p>
          <a:p>
            <a:pPr algn="ctr" defTabSz="457200">
              <a:lnSpc>
                <a:spcPct val="100000"/>
              </a:lnSpc>
              <a:spcBef>
                <a:spcPts val="0"/>
              </a:spcBef>
              <a:defRPr sz="7700">
                <a:solidFill>
                  <a:srgbClr val="000000"/>
                </a:solidFill>
                <a:latin typeface="Helvetica"/>
                <a:ea typeface="Helvetica"/>
                <a:cs typeface="Helvetica"/>
                <a:sym typeface="Helvetica"/>
              </a:defRPr>
            </a:pPr>
            <a:r>
              <a:rPr baseline="31999"/>
              <a:t>12</a:t>
            </a:r>
            <a:r>
              <a:t> “I, wisdom, dwell with prudence, And find out knowledge </a:t>
            </a:r>
            <a:r>
              <a:rPr i="1"/>
              <a:t>and</a:t>
            </a:r>
            <a:r>
              <a:t> discretion. </a:t>
            </a:r>
            <a:r>
              <a:rPr baseline="31999"/>
              <a:t>13</a:t>
            </a:r>
            <a:r>
              <a:t> The fear of the Lord </a:t>
            </a:r>
            <a:r>
              <a:rPr i="1"/>
              <a:t>is</a:t>
            </a:r>
            <a:r>
              <a:t> to hate evil; Pride and arrogance and the evil way And the perverse mouth I hate. </a:t>
            </a:r>
            <a:r>
              <a:rPr baseline="31999"/>
              <a:t>14</a:t>
            </a:r>
            <a:r>
              <a:t> Counsel </a:t>
            </a:r>
            <a:r>
              <a:rPr i="1"/>
              <a:t>is</a:t>
            </a:r>
            <a:r>
              <a:t> mine, and sound wisdom; I </a:t>
            </a:r>
            <a:r>
              <a:rPr i="1"/>
              <a:t>am</a:t>
            </a:r>
            <a:r>
              <a:t> understanding, I have strength. </a:t>
            </a:r>
            <a:r>
              <a:rPr baseline="31999"/>
              <a:t>15</a:t>
            </a:r>
            <a:r>
              <a:t> By me kings reign, And rulers decree justice. </a:t>
            </a:r>
            <a:r>
              <a:rPr baseline="31999"/>
              <a:t>16</a:t>
            </a:r>
            <a:r>
              <a:t> By me princes rule, and nobles, All the judges of the earth. </a:t>
            </a:r>
            <a:r>
              <a:rPr baseline="31999"/>
              <a:t>17</a:t>
            </a:r>
            <a:r>
              <a:t> I love those who love me, And those who seek me diligently will find me. </a:t>
            </a:r>
          </a:p>
        </p:txBody>
      </p:sp>
      <p:grpSp>
        <p:nvGrpSpPr>
          <p:cNvPr id="494" name="Group"/>
          <p:cNvGrpSpPr/>
          <p:nvPr/>
        </p:nvGrpSpPr>
        <p:grpSpPr>
          <a:xfrm>
            <a:off x="386137" y="-785292"/>
            <a:ext cx="23611726" cy="2851879"/>
            <a:chOff x="0" y="0"/>
            <a:chExt cx="23611724" cy="2851878"/>
          </a:xfrm>
        </p:grpSpPr>
        <p:sp>
          <p:nvSpPr>
            <p:cNvPr id="490"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91" name="pasted-movie.png" descr="pasted-movie.png"/>
            <p:cNvPicPr>
              <a:picLocks noChangeAspect="1"/>
            </p:cNvPicPr>
            <p:nvPr/>
          </p:nvPicPr>
          <p:blipFill>
            <a:blip r:embed="rId2">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492" name="pasted-movie.png" descr="pasted-movie.png"/>
            <p:cNvPicPr>
              <a:picLocks noChangeAspect="1"/>
            </p:cNvPicPr>
            <p:nvPr/>
          </p:nvPicPr>
          <p:blipFill>
            <a:blip r:embed="rId3">
              <a:extLst/>
            </a:blip>
            <a:stretch>
              <a:fillRect/>
            </a:stretch>
          </p:blipFill>
          <p:spPr>
            <a:xfrm>
              <a:off x="7993329" y="0"/>
              <a:ext cx="3042005" cy="2851879"/>
            </a:xfrm>
            <a:prstGeom prst="rect">
              <a:avLst/>
            </a:prstGeom>
            <a:ln w="12700" cap="flat">
              <a:noFill/>
              <a:miter lim="400000"/>
            </a:ln>
            <a:effectLst/>
          </p:spPr>
        </p:pic>
        <p:pic>
          <p:nvPicPr>
            <p:cNvPr id="493" name="pasted-movie.png" descr="pasted-movie.png"/>
            <p:cNvPicPr>
              <a:picLocks noChangeAspect="1"/>
            </p:cNvPicPr>
            <p:nvPr/>
          </p:nvPicPr>
          <p:blipFill>
            <a:blip r:embed="rId4">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98" name="Image"/>
          <p:cNvGrpSpPr/>
          <p:nvPr/>
        </p:nvGrpSpPr>
        <p:grpSpPr>
          <a:xfrm>
            <a:off x="-50880" y="1855205"/>
            <a:ext cx="10286204" cy="11851798"/>
            <a:chOff x="0" y="0"/>
            <a:chExt cx="10286202" cy="11851797"/>
          </a:xfrm>
        </p:grpSpPr>
        <p:pic>
          <p:nvPicPr>
            <p:cNvPr id="497"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496"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499" name="Romans 12:9 (NKJV)…"/>
          <p:cNvSpPr txBox="1"/>
          <p:nvPr/>
        </p:nvSpPr>
        <p:spPr>
          <a:xfrm>
            <a:off x="163016" y="8980441"/>
            <a:ext cx="9858412" cy="4165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9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t>Romans 12:9 (NKJV) </a:t>
            </a:r>
          </a:p>
          <a:p>
            <a:pPr algn="ctr" defTabSz="457200">
              <a:lnSpc>
                <a:spcPct val="100000"/>
              </a:lnSpc>
              <a:spcBef>
                <a:spcPts val="0"/>
              </a:spcBef>
              <a:defRPr sz="66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rPr baseline="31999"/>
              <a:t>9</a:t>
            </a:r>
            <a:r>
              <a:t> </a:t>
            </a:r>
            <a:r>
              <a:rPr i="1"/>
              <a:t>Let</a:t>
            </a:r>
            <a:r>
              <a:t> love </a:t>
            </a:r>
            <a:r>
              <a:rPr i="1"/>
              <a:t>be</a:t>
            </a:r>
            <a:r>
              <a:t> without hypocrisy. Abhor what is evil. Cling to what is good.</a:t>
            </a:r>
          </a:p>
        </p:txBody>
      </p:sp>
      <p:sp>
        <p:nvSpPr>
          <p:cNvPr id="500" name="God does not merely ask us to avoid sin or feel mildly uncomfortable with it (righteous Lot, who was oppressed by the filthy conduct of the wicked — (2 Peter 2:7)…"/>
          <p:cNvSpPr txBox="1"/>
          <p:nvPr/>
        </p:nvSpPr>
        <p:spPr>
          <a:xfrm>
            <a:off x="10336305" y="2269303"/>
            <a:ext cx="13877098" cy="1102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899" indent="-977899" defTabSz="457200">
              <a:lnSpc>
                <a:spcPct val="100000"/>
              </a:lnSpc>
              <a:spcBef>
                <a:spcPts val="2300"/>
              </a:spcBef>
              <a:buSzPct val="80000"/>
              <a:buBlip>
                <a:blip r:embed="rId4"/>
              </a:buBlip>
              <a:defRPr sz="6200">
                <a:solidFill>
                  <a:srgbClr val="000000"/>
                </a:solidFill>
                <a:latin typeface="Helvetica"/>
                <a:ea typeface="Helvetica"/>
                <a:cs typeface="Helvetica"/>
                <a:sym typeface="Helvetica"/>
              </a:defRPr>
            </a:pPr>
            <a:r>
              <a:t>God does not merely ask us to avoid sin or feel mildly uncomfortable with it (righteous Lot, </a:t>
            </a:r>
            <a:r>
              <a:rPr i="1"/>
              <a:t>who was</a:t>
            </a:r>
            <a:r>
              <a:t> oppressed by the filthy conduct of the wicked — (2 Peter 2:7) </a:t>
            </a:r>
          </a:p>
          <a:p>
            <a:pPr marL="977899" indent="-977899" defTabSz="457200">
              <a:lnSpc>
                <a:spcPct val="100000"/>
              </a:lnSpc>
              <a:spcBef>
                <a:spcPts val="2300"/>
              </a:spcBef>
              <a:buSzPct val="80000"/>
              <a:buBlip>
                <a:blip r:embed="rId4"/>
              </a:buBlip>
              <a:defRPr sz="6200">
                <a:solidFill>
                  <a:srgbClr val="000000"/>
                </a:solidFill>
                <a:latin typeface="Helvetica"/>
                <a:ea typeface="Helvetica"/>
                <a:cs typeface="Helvetica"/>
                <a:sym typeface="Helvetica"/>
              </a:defRPr>
            </a:pPr>
            <a:r>
              <a:t>He calls His people to hate sin with a holy hatred that reflects His own character (1 Peter 1:16; cf. Lev. 11:44, 45; 19:2; 20:7). </a:t>
            </a:r>
          </a:p>
          <a:p>
            <a:pPr marL="977899" indent="-977899" defTabSz="457200">
              <a:lnSpc>
                <a:spcPct val="100000"/>
              </a:lnSpc>
              <a:spcBef>
                <a:spcPts val="2300"/>
              </a:spcBef>
              <a:buSzPct val="80000"/>
              <a:buBlip>
                <a:blip r:embed="rId4"/>
              </a:buBlip>
              <a:defRPr sz="6200">
                <a:solidFill>
                  <a:srgbClr val="000000"/>
                </a:solidFill>
                <a:latin typeface="Helvetica"/>
                <a:ea typeface="Helvetica"/>
                <a:cs typeface="Helvetica"/>
                <a:sym typeface="Helvetica"/>
              </a:defRPr>
            </a:pPr>
            <a:r>
              <a:t>Jesus Himself reinforced this radical attitude toward sin … </a:t>
            </a:r>
          </a:p>
        </p:txBody>
      </p:sp>
      <p:grpSp>
        <p:nvGrpSpPr>
          <p:cNvPr id="505" name="Group"/>
          <p:cNvGrpSpPr/>
          <p:nvPr/>
        </p:nvGrpSpPr>
        <p:grpSpPr>
          <a:xfrm>
            <a:off x="386137" y="-785292"/>
            <a:ext cx="23611726" cy="2851879"/>
            <a:chOff x="0" y="0"/>
            <a:chExt cx="23611724" cy="2851878"/>
          </a:xfrm>
        </p:grpSpPr>
        <p:sp>
          <p:nvSpPr>
            <p:cNvPr id="501"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02"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503" name="pasted-movie.png" descr="pasted-movie.png"/>
            <p:cNvPicPr>
              <a:picLocks noChangeAspect="1"/>
            </p:cNvPicPr>
            <p:nvPr/>
          </p:nvPicPr>
          <p:blipFill>
            <a:blip r:embed="rId6">
              <a:extLst/>
            </a:blip>
            <a:stretch>
              <a:fillRect/>
            </a:stretch>
          </p:blipFill>
          <p:spPr>
            <a:xfrm>
              <a:off x="7993329" y="0"/>
              <a:ext cx="3042005" cy="2851879"/>
            </a:xfrm>
            <a:prstGeom prst="rect">
              <a:avLst/>
            </a:prstGeom>
            <a:ln w="12700" cap="flat">
              <a:noFill/>
              <a:miter lim="400000"/>
            </a:ln>
            <a:effectLst/>
          </p:spPr>
        </p:pic>
        <p:pic>
          <p:nvPicPr>
            <p:cNvPr id="504" name="pasted-movie.png" descr="pasted-movie.png"/>
            <p:cNvPicPr>
              <a:picLocks noChangeAspect="1"/>
            </p:cNvPicPr>
            <p:nvPr/>
          </p:nvPicPr>
          <p:blipFill>
            <a:blip r:embed="rId7">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00">
                                            <p:bg/>
                                          </p:spTgt>
                                        </p:tgtEl>
                                        <p:attrNameLst>
                                          <p:attrName>style.visibility</p:attrName>
                                        </p:attrNameLst>
                                      </p:cBhvr>
                                      <p:to>
                                        <p:strVal val="visible"/>
                                      </p:to>
                                    </p:set>
                                    <p:animEffect filter="wipe(left)" transition="in">
                                      <p:cBhvr>
                                        <p:cTn id="7" dur="1500"/>
                                        <p:tgtEl>
                                          <p:spTgt spid="500">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500">
                                            <p:txEl>
                                              <p:pRg st="0" end="0"/>
                                            </p:txEl>
                                          </p:spTgt>
                                        </p:tgtEl>
                                        <p:attrNameLst>
                                          <p:attrName>style.visibility</p:attrName>
                                        </p:attrNameLst>
                                      </p:cBhvr>
                                      <p:to>
                                        <p:strVal val="visible"/>
                                      </p:to>
                                    </p:set>
                                    <p:animEffect filter="wipe(left)" transition="in">
                                      <p:cBhvr>
                                        <p:cTn id="10" dur="1500"/>
                                        <p:tgtEl>
                                          <p:spTgt spid="50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500">
                                            <p:txEl>
                                              <p:pRg st="1" end="1"/>
                                            </p:txEl>
                                          </p:spTgt>
                                        </p:tgtEl>
                                        <p:attrNameLst>
                                          <p:attrName>style.visibility</p:attrName>
                                        </p:attrNameLst>
                                      </p:cBhvr>
                                      <p:to>
                                        <p:strVal val="visible"/>
                                      </p:to>
                                    </p:set>
                                    <p:animEffect filter="wipe(left)" transition="in">
                                      <p:cBhvr>
                                        <p:cTn id="15" dur="1500"/>
                                        <p:tgtEl>
                                          <p:spTgt spid="50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500">
                                            <p:txEl>
                                              <p:pRg st="2" end="2"/>
                                            </p:txEl>
                                          </p:spTgt>
                                        </p:tgtEl>
                                        <p:attrNameLst>
                                          <p:attrName>style.visibility</p:attrName>
                                        </p:attrNameLst>
                                      </p:cBhvr>
                                      <p:to>
                                        <p:strVal val="visible"/>
                                      </p:to>
                                    </p:set>
                                    <p:animEffect filter="wipe(left)" transition="in">
                                      <p:cBhvr>
                                        <p:cTn id="20" dur="1500"/>
                                        <p:tgtEl>
                                          <p:spTgt spid="50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00"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98" name="Thayer: “Reverence. Respect; in the Bible everywhere piety towards God.”…"/>
          <p:cNvSpPr txBox="1"/>
          <p:nvPr/>
        </p:nvSpPr>
        <p:spPr>
          <a:xfrm>
            <a:off x="9268366" y="3676472"/>
            <a:ext cx="14555944" cy="9513888"/>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1600"/>
              </a:spcBef>
              <a:buSzPct val="80000"/>
              <a:buBlip>
                <a:blip r:embed="rId2"/>
              </a:buBlip>
              <a:defRPr sz="7400">
                <a:latin typeface="Century Gothic"/>
                <a:ea typeface="Century Gothic"/>
                <a:cs typeface="Century Gothic"/>
                <a:sym typeface="Century Gothic"/>
              </a:defRPr>
            </a:pPr>
            <a:r>
              <a:t>Thayer: “Reverence. Respect; in the Bible everywhere piety towards God.”</a:t>
            </a:r>
          </a:p>
          <a:p>
            <a:pPr marL="963827" indent="-963827" defTabSz="821531">
              <a:lnSpc>
                <a:spcPct val="100000"/>
              </a:lnSpc>
              <a:spcBef>
                <a:spcPts val="1600"/>
              </a:spcBef>
              <a:buSzPct val="80000"/>
              <a:buBlip>
                <a:blip r:embed="rId2"/>
              </a:buBlip>
              <a:defRPr sz="7400">
                <a:latin typeface="Century Gothic"/>
                <a:ea typeface="Century Gothic"/>
                <a:cs typeface="Century Gothic"/>
                <a:sym typeface="Century Gothic"/>
              </a:defRPr>
            </a:pPr>
            <a:r>
              <a:t>W.E. Vine: “That piety which, characterized by a Godward attitude, does that which is well pleasing to Him.”</a:t>
            </a:r>
          </a:p>
        </p:txBody>
      </p:sp>
      <p:pic>
        <p:nvPicPr>
          <p:cNvPr id="199" name="Picture 13" descr="Picture 13"/>
          <p:cNvPicPr>
            <a:picLocks noChangeAspect="1"/>
          </p:cNvPicPr>
          <p:nvPr/>
        </p:nvPicPr>
        <p:blipFill>
          <a:blip r:embed="rId3">
            <a:extLst/>
          </a:blip>
          <a:stretch>
            <a:fillRect/>
          </a:stretch>
        </p:blipFill>
        <p:spPr>
          <a:xfrm>
            <a:off x="204384" y="3103438"/>
            <a:ext cx="8378906" cy="10659956"/>
          </a:xfrm>
          <a:prstGeom prst="rect">
            <a:avLst/>
          </a:prstGeom>
          <a:ln w="12700">
            <a:miter lim="400000"/>
          </a:ln>
        </p:spPr>
      </p:pic>
      <p:sp>
        <p:nvSpPr>
          <p:cNvPr id="200"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01" name="pasted-movie.png" descr="pasted-movie.png"/>
          <p:cNvPicPr>
            <a:picLocks noChangeAspect="1"/>
          </p:cNvPicPr>
          <p:nvPr/>
        </p:nvPicPr>
        <p:blipFill>
          <a:blip r:embed="rId4">
            <a:extLst/>
          </a:blip>
          <a:stretch>
            <a:fillRect/>
          </a:stretch>
        </p:blipFill>
        <p:spPr>
          <a:xfrm>
            <a:off x="4544340" y="1420604"/>
            <a:ext cx="15295320" cy="1953032"/>
          </a:xfrm>
          <a:prstGeom prst="rect">
            <a:avLst/>
          </a:prstGeom>
          <a:ln w="12700">
            <a:miter lim="400000"/>
          </a:ln>
        </p:spPr>
      </p:pic>
      <p:grpSp>
        <p:nvGrpSpPr>
          <p:cNvPr id="206" name="Group"/>
          <p:cNvGrpSpPr/>
          <p:nvPr/>
        </p:nvGrpSpPr>
        <p:grpSpPr>
          <a:xfrm>
            <a:off x="386137" y="-785292"/>
            <a:ext cx="23611726" cy="2851879"/>
            <a:chOff x="0" y="0"/>
            <a:chExt cx="23611724" cy="2851878"/>
          </a:xfrm>
        </p:grpSpPr>
        <p:sp>
          <p:nvSpPr>
            <p:cNvPr id="202"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03"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204" name="pasted-movie.png" descr="pasted-movie.png"/>
            <p:cNvPicPr>
              <a:picLocks noChangeAspect="1"/>
            </p:cNvPicPr>
            <p:nvPr/>
          </p:nvPicPr>
          <p:blipFill>
            <a:blip r:embed="rId6">
              <a:extLst/>
            </a:blip>
            <a:stretch>
              <a:fillRect/>
            </a:stretch>
          </p:blipFill>
          <p:spPr>
            <a:xfrm>
              <a:off x="9740734" y="894799"/>
              <a:ext cx="13063005" cy="1482828"/>
            </a:xfrm>
            <a:prstGeom prst="rect">
              <a:avLst/>
            </a:prstGeom>
            <a:ln w="12700" cap="flat">
              <a:noFill/>
              <a:miter lim="400000"/>
            </a:ln>
            <a:effectLst>
              <a:outerShdw sx="100000" sy="100000" kx="0" ky="0" algn="b" rotWithShape="0" blurRad="215900" dist="109623" dir="5400000">
                <a:srgbClr val="000000"/>
              </a:outerShdw>
            </a:effectLst>
          </p:spPr>
        </p:pic>
        <p:pic>
          <p:nvPicPr>
            <p:cNvPr id="205" name="pasted-movie.png" descr="pasted-movie.png"/>
            <p:cNvPicPr>
              <a:picLocks noChangeAspect="1"/>
            </p:cNvPicPr>
            <p:nvPr/>
          </p:nvPicPr>
          <p:blipFill>
            <a:blip r:embed="rId7">
              <a:extLst/>
            </a:blip>
            <a:stretch>
              <a:fillRect/>
            </a:stretch>
          </p:blipFill>
          <p:spPr>
            <a:xfrm>
              <a:off x="7993329" y="0"/>
              <a:ext cx="3042005" cy="285187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98">
                                            <p:txEl>
                                              <p:pRg st="1" end="1"/>
                                            </p:txEl>
                                          </p:spTgt>
                                        </p:tgtEl>
                                        <p:attrNameLst>
                                          <p:attrName>style.visibility</p:attrName>
                                        </p:attrNameLst>
                                      </p:cBhvr>
                                      <p:to>
                                        <p:strVal val="visible"/>
                                      </p:to>
                                    </p:set>
                                    <p:animEffect filter="wipe(left)" transition="in">
                                      <p:cBhvr>
                                        <p:cTn id="7" dur="1500"/>
                                        <p:tgtEl>
                                          <p:spTgt spid="198">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8"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7" name="Screenshot 2026-07-17 at 4.41.30 PM.png" descr="Screenshot 2026-07-17 at 4.41.30 PM.png"/>
          <p:cNvPicPr>
            <a:picLocks noChangeAspect="0"/>
          </p:cNvPicPr>
          <p:nvPr/>
        </p:nvPicPr>
        <p:blipFill>
          <a:blip r:embed="rId2">
            <a:extLst/>
          </a:blip>
          <a:stretch>
            <a:fillRect/>
          </a:stretch>
        </p:blipFill>
        <p:spPr>
          <a:xfrm>
            <a:off x="100945" y="3086812"/>
            <a:ext cx="24182110" cy="10666836"/>
          </a:xfrm>
          <a:prstGeom prst="rect">
            <a:avLst/>
          </a:prstGeom>
          <a:ln w="12700">
            <a:miter lim="400000"/>
          </a:ln>
        </p:spPr>
      </p:pic>
      <p:sp>
        <p:nvSpPr>
          <p:cNvPr id="508" name="Matthew 5:27-30 (NKJV)"/>
          <p:cNvSpPr txBox="1"/>
          <p:nvPr/>
        </p:nvSpPr>
        <p:spPr>
          <a:xfrm>
            <a:off x="125872" y="1360563"/>
            <a:ext cx="24132255" cy="16129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457200">
              <a:lnSpc>
                <a:spcPct val="100000"/>
              </a:lnSpc>
              <a:spcBef>
                <a:spcPts val="0"/>
              </a:spcBef>
              <a:defRPr b="1" sz="9900">
                <a:solidFill>
                  <a:srgbClr val="000000"/>
                </a:solidFill>
                <a:latin typeface="Helvetica"/>
                <a:ea typeface="Helvetica"/>
                <a:cs typeface="Helvetica"/>
                <a:sym typeface="Helvetica"/>
              </a:defRPr>
            </a:lvl1pPr>
          </a:lstStyle>
          <a:p>
            <a:pPr/>
            <a:r>
              <a:t>Matthew 5:27-30 (NKJV)</a:t>
            </a:r>
          </a:p>
        </p:txBody>
      </p:sp>
      <p:grpSp>
        <p:nvGrpSpPr>
          <p:cNvPr id="513" name="Group"/>
          <p:cNvGrpSpPr/>
          <p:nvPr/>
        </p:nvGrpSpPr>
        <p:grpSpPr>
          <a:xfrm>
            <a:off x="386137" y="-785292"/>
            <a:ext cx="23611726" cy="2851879"/>
            <a:chOff x="0" y="0"/>
            <a:chExt cx="23611724" cy="2851878"/>
          </a:xfrm>
        </p:grpSpPr>
        <p:sp>
          <p:nvSpPr>
            <p:cNvPr id="509"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10" name="pasted-movie.png" descr="pasted-movie.png"/>
            <p:cNvPicPr>
              <a:picLocks noChangeAspect="1"/>
            </p:cNvPicPr>
            <p:nvPr/>
          </p:nvPicPr>
          <p:blipFill>
            <a:blip r:embed="rId3">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511" name="pasted-movie.png" descr="pasted-movie.png"/>
            <p:cNvPicPr>
              <a:picLocks noChangeAspect="1"/>
            </p:cNvPicPr>
            <p:nvPr/>
          </p:nvPicPr>
          <p:blipFill>
            <a:blip r:embed="rId4">
              <a:extLst/>
            </a:blip>
            <a:stretch>
              <a:fillRect/>
            </a:stretch>
          </p:blipFill>
          <p:spPr>
            <a:xfrm>
              <a:off x="7993329" y="0"/>
              <a:ext cx="3042005" cy="2851879"/>
            </a:xfrm>
            <a:prstGeom prst="rect">
              <a:avLst/>
            </a:prstGeom>
            <a:ln w="12700" cap="flat">
              <a:noFill/>
              <a:miter lim="400000"/>
            </a:ln>
            <a:effectLst/>
          </p:spPr>
        </p:pic>
        <p:pic>
          <p:nvPicPr>
            <p:cNvPr id="512" name="pasted-movie.png" descr="pasted-movie.png"/>
            <p:cNvPicPr>
              <a:picLocks noChangeAspect="1"/>
            </p:cNvPicPr>
            <p:nvPr/>
          </p:nvPicPr>
          <p:blipFill>
            <a:blip r:embed="rId5">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5" name="Matthew 18:8,9 (NKJV)"/>
          <p:cNvSpPr txBox="1"/>
          <p:nvPr/>
        </p:nvSpPr>
        <p:spPr>
          <a:xfrm>
            <a:off x="125872" y="1360563"/>
            <a:ext cx="24132255" cy="16129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457200">
              <a:lnSpc>
                <a:spcPct val="100000"/>
              </a:lnSpc>
              <a:spcBef>
                <a:spcPts val="0"/>
              </a:spcBef>
              <a:defRPr b="1" sz="9900">
                <a:solidFill>
                  <a:srgbClr val="000000"/>
                </a:solidFill>
                <a:latin typeface="Helvetica"/>
                <a:ea typeface="Helvetica"/>
                <a:cs typeface="Helvetica"/>
                <a:sym typeface="Helvetica"/>
              </a:defRPr>
            </a:lvl1pPr>
          </a:lstStyle>
          <a:p>
            <a:pPr/>
            <a:r>
              <a:t>Matthew 18:8,9 (NKJV)</a:t>
            </a:r>
          </a:p>
        </p:txBody>
      </p:sp>
      <p:pic>
        <p:nvPicPr>
          <p:cNvPr id="516" name="Screenshot 2026-07-18 at 1.43.37 PM.png" descr="Screenshot 2026-07-18 at 1.43.37 PM.png"/>
          <p:cNvPicPr>
            <a:picLocks noChangeAspect="1"/>
          </p:cNvPicPr>
          <p:nvPr/>
        </p:nvPicPr>
        <p:blipFill>
          <a:blip r:embed="rId2">
            <a:extLst/>
          </a:blip>
          <a:stretch>
            <a:fillRect/>
          </a:stretch>
        </p:blipFill>
        <p:spPr>
          <a:xfrm>
            <a:off x="148907" y="3080197"/>
            <a:ext cx="24086186" cy="10478077"/>
          </a:xfrm>
          <a:prstGeom prst="rect">
            <a:avLst/>
          </a:prstGeom>
          <a:ln w="12700">
            <a:miter lim="400000"/>
          </a:ln>
        </p:spPr>
      </p:pic>
      <p:grpSp>
        <p:nvGrpSpPr>
          <p:cNvPr id="521" name="Group"/>
          <p:cNvGrpSpPr/>
          <p:nvPr/>
        </p:nvGrpSpPr>
        <p:grpSpPr>
          <a:xfrm>
            <a:off x="386137" y="-785292"/>
            <a:ext cx="23611726" cy="2851879"/>
            <a:chOff x="0" y="0"/>
            <a:chExt cx="23611724" cy="2851878"/>
          </a:xfrm>
        </p:grpSpPr>
        <p:sp>
          <p:nvSpPr>
            <p:cNvPr id="517"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18" name="pasted-movie.png" descr="pasted-movie.png"/>
            <p:cNvPicPr>
              <a:picLocks noChangeAspect="1"/>
            </p:cNvPicPr>
            <p:nvPr/>
          </p:nvPicPr>
          <p:blipFill>
            <a:blip r:embed="rId3">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519" name="pasted-movie.png" descr="pasted-movie.png"/>
            <p:cNvPicPr>
              <a:picLocks noChangeAspect="1"/>
            </p:cNvPicPr>
            <p:nvPr/>
          </p:nvPicPr>
          <p:blipFill>
            <a:blip r:embed="rId4">
              <a:extLst/>
            </a:blip>
            <a:stretch>
              <a:fillRect/>
            </a:stretch>
          </p:blipFill>
          <p:spPr>
            <a:xfrm>
              <a:off x="7993329" y="0"/>
              <a:ext cx="3042005" cy="2851879"/>
            </a:xfrm>
            <a:prstGeom prst="rect">
              <a:avLst/>
            </a:prstGeom>
            <a:ln w="12700" cap="flat">
              <a:noFill/>
              <a:miter lim="400000"/>
            </a:ln>
            <a:effectLst/>
          </p:spPr>
        </p:pic>
        <p:pic>
          <p:nvPicPr>
            <p:cNvPr id="520" name="pasted-movie.png" descr="pasted-movie.png"/>
            <p:cNvPicPr>
              <a:picLocks noChangeAspect="1"/>
            </p:cNvPicPr>
            <p:nvPr/>
          </p:nvPicPr>
          <p:blipFill>
            <a:blip r:embed="rId5">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grpSp>
        <p:nvGrpSpPr>
          <p:cNvPr id="525" name="Image"/>
          <p:cNvGrpSpPr/>
          <p:nvPr/>
        </p:nvGrpSpPr>
        <p:grpSpPr>
          <a:xfrm>
            <a:off x="-50880" y="1855205"/>
            <a:ext cx="10286204" cy="11851798"/>
            <a:chOff x="0" y="0"/>
            <a:chExt cx="10286202" cy="11851797"/>
          </a:xfrm>
        </p:grpSpPr>
        <p:pic>
          <p:nvPicPr>
            <p:cNvPr id="524"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523"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526" name="Matthew 18:8,9 (NKJV)…"/>
          <p:cNvSpPr txBox="1"/>
          <p:nvPr/>
        </p:nvSpPr>
        <p:spPr>
          <a:xfrm>
            <a:off x="163016" y="7850506"/>
            <a:ext cx="9858412" cy="51308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5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t>Matthew 18:8,9 (NKJV) </a:t>
            </a:r>
          </a:p>
          <a:p>
            <a:pPr algn="ctr" defTabSz="457200">
              <a:lnSpc>
                <a:spcPct val="100000"/>
              </a:lnSpc>
              <a:spcBef>
                <a:spcPts val="0"/>
              </a:spcBef>
              <a:defRPr sz="5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t>It is better for you to enter into life lame or maimed, rather than having two hands or two feet, to be cast into the everlasting fire.</a:t>
            </a:r>
          </a:p>
        </p:txBody>
      </p:sp>
      <p:sp>
        <p:nvSpPr>
          <p:cNvPr id="527" name="Jesus calls His followers to be willing to take the most radical, costly, and painful measures necessary to remove whatever causes them to stumble —…"/>
          <p:cNvSpPr txBox="1"/>
          <p:nvPr/>
        </p:nvSpPr>
        <p:spPr>
          <a:xfrm>
            <a:off x="10291108" y="2275654"/>
            <a:ext cx="13877098" cy="11010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899" indent="-977899" defTabSz="457200">
              <a:lnSpc>
                <a:spcPct val="100000"/>
              </a:lnSpc>
              <a:spcBef>
                <a:spcPts val="2300"/>
              </a:spcBef>
              <a:buSzPct val="80000"/>
              <a:buBlip>
                <a:blip r:embed="rId4"/>
              </a:buBlip>
              <a:defRPr sz="6300">
                <a:solidFill>
                  <a:srgbClr val="000000"/>
                </a:solidFill>
                <a:latin typeface="Helvetica"/>
                <a:ea typeface="Helvetica"/>
                <a:cs typeface="Helvetica"/>
                <a:sym typeface="Helvetica"/>
              </a:defRPr>
            </a:pPr>
            <a:r>
              <a:t>Jesus calls His followers to be willing to take the most radical, costly, and painful measures necessary to remove whatever causes them to stumble — </a:t>
            </a:r>
          </a:p>
          <a:p>
            <a:pPr marL="977899" indent="-977899" defTabSz="457200">
              <a:lnSpc>
                <a:spcPct val="100000"/>
              </a:lnSpc>
              <a:spcBef>
                <a:spcPts val="2300"/>
              </a:spcBef>
              <a:buSzPct val="80000"/>
              <a:buBlip>
                <a:blip r:embed="rId4"/>
              </a:buBlip>
              <a:defRPr sz="6300">
                <a:solidFill>
                  <a:srgbClr val="000000"/>
                </a:solidFill>
                <a:latin typeface="Helvetica"/>
                <a:ea typeface="Helvetica"/>
                <a:cs typeface="Helvetica"/>
                <a:sym typeface="Helvetica"/>
              </a:defRPr>
            </a:pPr>
            <a:r>
              <a:t>Jesus may be using hyperbolic language, but He is making a profound point: sin is so destructive and so offensive to God that believers must deal with it decisively and without compromise. </a:t>
            </a:r>
          </a:p>
        </p:txBody>
      </p:sp>
      <p:grpSp>
        <p:nvGrpSpPr>
          <p:cNvPr id="532" name="Group"/>
          <p:cNvGrpSpPr/>
          <p:nvPr/>
        </p:nvGrpSpPr>
        <p:grpSpPr>
          <a:xfrm>
            <a:off x="386137" y="-785292"/>
            <a:ext cx="23611726" cy="2851879"/>
            <a:chOff x="0" y="0"/>
            <a:chExt cx="23611724" cy="2851878"/>
          </a:xfrm>
        </p:grpSpPr>
        <p:sp>
          <p:nvSpPr>
            <p:cNvPr id="528"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29"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530" name="pasted-movie.png" descr="pasted-movie.png"/>
            <p:cNvPicPr>
              <a:picLocks noChangeAspect="1"/>
            </p:cNvPicPr>
            <p:nvPr/>
          </p:nvPicPr>
          <p:blipFill>
            <a:blip r:embed="rId6">
              <a:extLst/>
            </a:blip>
            <a:stretch>
              <a:fillRect/>
            </a:stretch>
          </p:blipFill>
          <p:spPr>
            <a:xfrm>
              <a:off x="7993329" y="0"/>
              <a:ext cx="3042005" cy="2851879"/>
            </a:xfrm>
            <a:prstGeom prst="rect">
              <a:avLst/>
            </a:prstGeom>
            <a:ln w="12700" cap="flat">
              <a:noFill/>
              <a:miter lim="400000"/>
            </a:ln>
            <a:effectLst/>
          </p:spPr>
        </p:pic>
        <p:pic>
          <p:nvPicPr>
            <p:cNvPr id="531" name="pasted-movie.png" descr="pasted-movie.png"/>
            <p:cNvPicPr>
              <a:picLocks noChangeAspect="1"/>
            </p:cNvPicPr>
            <p:nvPr/>
          </p:nvPicPr>
          <p:blipFill>
            <a:blip r:embed="rId7">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27">
                                            <p:txEl>
                                              <p:pRg st="1" end="1"/>
                                            </p:txEl>
                                          </p:spTgt>
                                        </p:tgtEl>
                                        <p:attrNameLst>
                                          <p:attrName>style.visibility</p:attrName>
                                        </p:attrNameLst>
                                      </p:cBhvr>
                                      <p:to>
                                        <p:strVal val="visible"/>
                                      </p:to>
                                    </p:set>
                                    <p:animEffect filter="wipe(left)" transition="in">
                                      <p:cBhvr>
                                        <p:cTn id="7" dur="1500"/>
                                        <p:tgtEl>
                                          <p:spTgt spid="52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27"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536" name="Image"/>
          <p:cNvGrpSpPr/>
          <p:nvPr/>
        </p:nvGrpSpPr>
        <p:grpSpPr>
          <a:xfrm>
            <a:off x="-50880" y="1855205"/>
            <a:ext cx="10286204" cy="11851798"/>
            <a:chOff x="0" y="0"/>
            <a:chExt cx="10286202" cy="11851797"/>
          </a:xfrm>
        </p:grpSpPr>
        <p:pic>
          <p:nvPicPr>
            <p:cNvPr id="535"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534"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537" name="We are to treat sin with such holy hatred that we are prepared to amputate its sources at great personal cost rather than allow it to remain and lead us (and others) into judgment.…"/>
          <p:cNvSpPr txBox="1"/>
          <p:nvPr/>
        </p:nvSpPr>
        <p:spPr>
          <a:xfrm>
            <a:off x="10336305" y="2421704"/>
            <a:ext cx="13877098" cy="10934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899" indent="-977899" defTabSz="457200">
              <a:lnSpc>
                <a:spcPct val="100000"/>
              </a:lnSpc>
              <a:spcBef>
                <a:spcPts val="2300"/>
              </a:spcBef>
              <a:buSzPct val="80000"/>
              <a:buBlip>
                <a:blip r:embed="rId4"/>
              </a:buBlip>
              <a:defRPr sz="6900">
                <a:solidFill>
                  <a:srgbClr val="000000"/>
                </a:solidFill>
                <a:latin typeface="Helvetica"/>
                <a:ea typeface="Helvetica"/>
                <a:cs typeface="Helvetica"/>
                <a:sym typeface="Helvetica"/>
              </a:defRPr>
            </a:pPr>
            <a:r>
              <a:t>We are to treat sin with such holy hatred that we are prepared to amputate its sources at great personal cost rather than allow it to remain and lead us (and others) into judgment. </a:t>
            </a:r>
          </a:p>
          <a:p>
            <a:pPr marL="977899" indent="-977899" defTabSz="457200">
              <a:lnSpc>
                <a:spcPct val="100000"/>
              </a:lnSpc>
              <a:spcBef>
                <a:spcPts val="2300"/>
              </a:spcBef>
              <a:buSzPct val="80000"/>
              <a:buBlip>
                <a:blip r:embed="rId4"/>
              </a:buBlip>
              <a:defRPr sz="6900">
                <a:solidFill>
                  <a:srgbClr val="000000"/>
                </a:solidFill>
                <a:latin typeface="Helvetica"/>
                <a:ea typeface="Helvetica"/>
                <a:cs typeface="Helvetica"/>
                <a:sym typeface="Helvetica"/>
              </a:defRPr>
            </a:pPr>
            <a:r>
              <a:t>This illustrates the depth of abhorrence toward sin that God requires of those who claim to love Him.</a:t>
            </a:r>
          </a:p>
        </p:txBody>
      </p:sp>
      <p:sp>
        <p:nvSpPr>
          <p:cNvPr id="538" name="Matthew 18:8,9 (NKJV)…"/>
          <p:cNvSpPr txBox="1"/>
          <p:nvPr/>
        </p:nvSpPr>
        <p:spPr>
          <a:xfrm>
            <a:off x="163016" y="7850506"/>
            <a:ext cx="9858412" cy="51308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5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t>Matthew 18:8,9 (NKJV) </a:t>
            </a:r>
          </a:p>
          <a:p>
            <a:pPr algn="ctr" defTabSz="457200">
              <a:lnSpc>
                <a:spcPct val="100000"/>
              </a:lnSpc>
              <a:spcBef>
                <a:spcPts val="0"/>
              </a:spcBef>
              <a:defRPr sz="5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t>It is better for you to enter into life lame or maimed, rather than having two hands or two feet, to be cast into the everlasting fire.</a:t>
            </a:r>
          </a:p>
        </p:txBody>
      </p:sp>
      <p:grpSp>
        <p:nvGrpSpPr>
          <p:cNvPr id="543" name="Group"/>
          <p:cNvGrpSpPr/>
          <p:nvPr/>
        </p:nvGrpSpPr>
        <p:grpSpPr>
          <a:xfrm>
            <a:off x="386137" y="-785292"/>
            <a:ext cx="23611726" cy="2851879"/>
            <a:chOff x="0" y="0"/>
            <a:chExt cx="23611724" cy="2851878"/>
          </a:xfrm>
        </p:grpSpPr>
        <p:sp>
          <p:nvSpPr>
            <p:cNvPr id="539"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40"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541" name="pasted-movie.png" descr="pasted-movie.png"/>
            <p:cNvPicPr>
              <a:picLocks noChangeAspect="1"/>
            </p:cNvPicPr>
            <p:nvPr/>
          </p:nvPicPr>
          <p:blipFill>
            <a:blip r:embed="rId6">
              <a:extLst/>
            </a:blip>
            <a:stretch>
              <a:fillRect/>
            </a:stretch>
          </p:blipFill>
          <p:spPr>
            <a:xfrm>
              <a:off x="7993329" y="0"/>
              <a:ext cx="3042005" cy="2851879"/>
            </a:xfrm>
            <a:prstGeom prst="rect">
              <a:avLst/>
            </a:prstGeom>
            <a:ln w="12700" cap="flat">
              <a:noFill/>
              <a:miter lim="400000"/>
            </a:ln>
            <a:effectLst/>
          </p:spPr>
        </p:pic>
        <p:pic>
          <p:nvPicPr>
            <p:cNvPr id="542" name="pasted-movie.png" descr="pasted-movie.png"/>
            <p:cNvPicPr>
              <a:picLocks noChangeAspect="1"/>
            </p:cNvPicPr>
            <p:nvPr/>
          </p:nvPicPr>
          <p:blipFill>
            <a:blip r:embed="rId7">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37">
                                            <p:txEl>
                                              <p:pRg st="1" end="1"/>
                                            </p:txEl>
                                          </p:spTgt>
                                        </p:tgtEl>
                                        <p:attrNameLst>
                                          <p:attrName>style.visibility</p:attrName>
                                        </p:attrNameLst>
                                      </p:cBhvr>
                                      <p:to>
                                        <p:strVal val="visible"/>
                                      </p:to>
                                    </p:set>
                                    <p:animEffect filter="wipe(left)" transition="in">
                                      <p:cBhvr>
                                        <p:cTn id="7" dur="1500"/>
                                        <p:tgtEl>
                                          <p:spTgt spid="53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37" grpId="1"/>
    </p:bld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45" name="TextBox 5"/>
          <p:cNvSpPr txBox="1"/>
          <p:nvPr/>
        </p:nvSpPr>
        <p:spPr>
          <a:xfrm>
            <a:off x="-89974" y="2178698"/>
            <a:ext cx="24563947" cy="13639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b="1" sz="8000">
                <a:solidFill>
                  <a:srgbClr val="FFFFFF"/>
                </a:solidFill>
                <a:latin typeface="Gill Sans"/>
                <a:ea typeface="Gill Sans"/>
                <a:cs typeface="Gill Sans"/>
                <a:sym typeface="Gill Sans"/>
              </a:defRPr>
            </a:lvl1pPr>
          </a:lstStyle>
          <a:p>
            <a:pPr/>
            <a:r>
              <a:t>HOW TO CULTIVATE A GODLY VIEW OF SIN:</a:t>
            </a:r>
          </a:p>
        </p:txBody>
      </p:sp>
      <p:grpSp>
        <p:nvGrpSpPr>
          <p:cNvPr id="548" name="Image"/>
          <p:cNvGrpSpPr/>
          <p:nvPr/>
        </p:nvGrpSpPr>
        <p:grpSpPr>
          <a:xfrm>
            <a:off x="152509" y="4284268"/>
            <a:ext cx="6700150" cy="8916600"/>
            <a:chOff x="0" y="0"/>
            <a:chExt cx="6700149" cy="8916599"/>
          </a:xfrm>
        </p:grpSpPr>
        <p:pic>
          <p:nvPicPr>
            <p:cNvPr id="547" name="Image" descr="Image"/>
            <p:cNvPicPr>
              <a:picLocks noChangeAspect="1"/>
            </p:cNvPicPr>
            <p:nvPr/>
          </p:nvPicPr>
          <p:blipFill>
            <a:blip r:embed="rId2">
              <a:extLst/>
            </a:blip>
            <a:stretch>
              <a:fillRect/>
            </a:stretch>
          </p:blipFill>
          <p:spPr>
            <a:xfrm>
              <a:off x="215900" y="139700"/>
              <a:ext cx="6268350" cy="8357800"/>
            </a:xfrm>
            <a:prstGeom prst="rect">
              <a:avLst/>
            </a:prstGeom>
            <a:ln>
              <a:noFill/>
            </a:ln>
            <a:effectLst/>
          </p:spPr>
        </p:pic>
        <p:pic>
          <p:nvPicPr>
            <p:cNvPr id="546" name="Image" descr="Image"/>
            <p:cNvPicPr>
              <a:picLocks noChangeAspect="0"/>
            </p:cNvPicPr>
            <p:nvPr/>
          </p:nvPicPr>
          <p:blipFill>
            <a:blip r:embed="rId3">
              <a:extLst/>
            </a:blip>
            <a:stretch>
              <a:fillRect/>
            </a:stretch>
          </p:blipFill>
          <p:spPr>
            <a:xfrm>
              <a:off x="0" y="0"/>
              <a:ext cx="6700150" cy="8916600"/>
            </a:xfrm>
            <a:prstGeom prst="rect">
              <a:avLst/>
            </a:prstGeom>
            <a:effectLst/>
          </p:spPr>
        </p:pic>
      </p:grpSp>
      <p:sp>
        <p:nvSpPr>
          <p:cNvPr id="549" name="TextBox 9"/>
          <p:cNvSpPr txBox="1"/>
          <p:nvPr/>
        </p:nvSpPr>
        <p:spPr>
          <a:xfrm>
            <a:off x="7074937" y="4199778"/>
            <a:ext cx="17038522" cy="90855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698499" indent="-698499">
              <a:lnSpc>
                <a:spcPct val="100000"/>
              </a:lnSpc>
              <a:spcBef>
                <a:spcPts val="3100"/>
              </a:spcBef>
              <a:buSzPct val="80000"/>
              <a:buBlip>
                <a:blip r:embed="rId4"/>
              </a:buBlip>
              <a:defRPr sz="6300">
                <a:solidFill>
                  <a:srgbClr val="000000"/>
                </a:solidFill>
                <a:latin typeface="Helvetica"/>
                <a:ea typeface="Helvetica"/>
                <a:cs typeface="Helvetica"/>
                <a:sym typeface="Helvetica"/>
              </a:defRPr>
            </a:pPr>
            <a:r>
              <a:t>Regular, prayerful engagement with Scripture — The more we love God’s Word, the more we will hate every false way (Psalm 119).</a:t>
            </a:r>
          </a:p>
          <a:p>
            <a:pPr marL="698499" indent="-698499">
              <a:lnSpc>
                <a:spcPct val="100000"/>
              </a:lnSpc>
              <a:spcBef>
                <a:spcPts val="3100"/>
              </a:spcBef>
              <a:buSzPct val="80000"/>
              <a:buBlip>
                <a:blip r:embed="rId4"/>
              </a:buBlip>
              <a:defRPr sz="6300">
                <a:solidFill>
                  <a:srgbClr val="000000"/>
                </a:solidFill>
                <a:latin typeface="Helvetica"/>
                <a:ea typeface="Helvetica"/>
                <a:cs typeface="Helvetica"/>
                <a:sym typeface="Helvetica"/>
              </a:defRPr>
            </a:pPr>
            <a:r>
              <a:t>Mortification of sin (Rom. 8:13; Col. 3:5-10).</a:t>
            </a:r>
          </a:p>
          <a:p>
            <a:pPr marL="698499" indent="-698499">
              <a:lnSpc>
                <a:spcPct val="100000"/>
              </a:lnSpc>
              <a:spcBef>
                <a:spcPts val="3100"/>
              </a:spcBef>
              <a:buSzPct val="80000"/>
              <a:buBlip>
                <a:blip r:embed="rId4"/>
              </a:buBlip>
              <a:defRPr sz="6300">
                <a:solidFill>
                  <a:srgbClr val="000000"/>
                </a:solidFill>
                <a:latin typeface="Helvetica"/>
                <a:ea typeface="Helvetica"/>
                <a:cs typeface="Helvetica"/>
                <a:sym typeface="Helvetica"/>
              </a:defRPr>
            </a:pPr>
            <a:r>
              <a:t>Putting on Christ (Rom. 6:3-19; Col. 3:12-17)</a:t>
            </a:r>
          </a:p>
          <a:p>
            <a:pPr marL="698499" indent="-698499">
              <a:lnSpc>
                <a:spcPct val="100000"/>
              </a:lnSpc>
              <a:spcBef>
                <a:spcPts val="3100"/>
              </a:spcBef>
              <a:buSzPct val="80000"/>
              <a:buBlip>
                <a:blip r:embed="rId4"/>
              </a:buBlip>
              <a:defRPr sz="6300">
                <a:solidFill>
                  <a:srgbClr val="000000"/>
                </a:solidFill>
                <a:latin typeface="Helvetica"/>
                <a:ea typeface="Helvetica"/>
                <a:cs typeface="Helvetica"/>
                <a:sym typeface="Helvetica"/>
              </a:defRPr>
            </a:pPr>
            <a:r>
              <a:t>Guarding the heart and avoiding temptation — Flee from what fuels sinful desires (Prov. 4:23; Mat. 5:29-32; 1 Cor. 6:18). </a:t>
            </a:r>
          </a:p>
        </p:txBody>
      </p:sp>
      <p:grpSp>
        <p:nvGrpSpPr>
          <p:cNvPr id="554" name="Group"/>
          <p:cNvGrpSpPr/>
          <p:nvPr/>
        </p:nvGrpSpPr>
        <p:grpSpPr>
          <a:xfrm>
            <a:off x="386137" y="-785292"/>
            <a:ext cx="23611726" cy="2851879"/>
            <a:chOff x="0" y="0"/>
            <a:chExt cx="23611724" cy="2851878"/>
          </a:xfrm>
        </p:grpSpPr>
        <p:sp>
          <p:nvSpPr>
            <p:cNvPr id="550"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51"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552" name="pasted-movie.png" descr="pasted-movie.png"/>
            <p:cNvPicPr>
              <a:picLocks noChangeAspect="1"/>
            </p:cNvPicPr>
            <p:nvPr/>
          </p:nvPicPr>
          <p:blipFill>
            <a:blip r:embed="rId6">
              <a:extLst/>
            </a:blip>
            <a:stretch>
              <a:fillRect/>
            </a:stretch>
          </p:blipFill>
          <p:spPr>
            <a:xfrm>
              <a:off x="7993329" y="0"/>
              <a:ext cx="3042005" cy="2851879"/>
            </a:xfrm>
            <a:prstGeom prst="rect">
              <a:avLst/>
            </a:prstGeom>
            <a:ln w="12700" cap="flat">
              <a:noFill/>
              <a:miter lim="400000"/>
            </a:ln>
            <a:effectLst/>
          </p:spPr>
        </p:pic>
        <p:pic>
          <p:nvPicPr>
            <p:cNvPr id="553" name="pasted-movie.png" descr="pasted-movie.png"/>
            <p:cNvPicPr>
              <a:picLocks noChangeAspect="1"/>
            </p:cNvPicPr>
            <p:nvPr/>
          </p:nvPicPr>
          <p:blipFill>
            <a:blip r:embed="rId7">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49">
                                            <p:txEl>
                                              <p:pRg st="1" end="1"/>
                                            </p:txEl>
                                          </p:spTgt>
                                        </p:tgtEl>
                                        <p:attrNameLst>
                                          <p:attrName>style.visibility</p:attrName>
                                        </p:attrNameLst>
                                      </p:cBhvr>
                                      <p:to>
                                        <p:strVal val="visible"/>
                                      </p:to>
                                    </p:set>
                                    <p:animEffect filter="wipe(left)" transition="in">
                                      <p:cBhvr>
                                        <p:cTn id="7" dur="1500"/>
                                        <p:tgtEl>
                                          <p:spTgt spid="54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549">
                                            <p:txEl>
                                              <p:pRg st="2" end="2"/>
                                            </p:txEl>
                                          </p:spTgt>
                                        </p:tgtEl>
                                        <p:attrNameLst>
                                          <p:attrName>style.visibility</p:attrName>
                                        </p:attrNameLst>
                                      </p:cBhvr>
                                      <p:to>
                                        <p:strVal val="visible"/>
                                      </p:to>
                                    </p:set>
                                    <p:animEffect filter="wipe(left)" transition="in">
                                      <p:cBhvr>
                                        <p:cTn id="12" dur="1500"/>
                                        <p:tgtEl>
                                          <p:spTgt spid="54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549">
                                            <p:txEl>
                                              <p:pRg st="3" end="3"/>
                                            </p:txEl>
                                          </p:spTgt>
                                        </p:tgtEl>
                                        <p:attrNameLst>
                                          <p:attrName>style.visibility</p:attrName>
                                        </p:attrNameLst>
                                      </p:cBhvr>
                                      <p:to>
                                        <p:strVal val="visible"/>
                                      </p:to>
                                    </p:set>
                                    <p:animEffect filter="wipe(left)" transition="in">
                                      <p:cBhvr>
                                        <p:cTn id="17" dur="1500"/>
                                        <p:tgtEl>
                                          <p:spTgt spid="549">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49"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6" name="TextBox 5"/>
          <p:cNvSpPr txBox="1"/>
          <p:nvPr/>
        </p:nvSpPr>
        <p:spPr>
          <a:xfrm>
            <a:off x="-89974" y="2178698"/>
            <a:ext cx="24563947" cy="13639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b="1" sz="8000">
                <a:solidFill>
                  <a:srgbClr val="FFFFFF"/>
                </a:solidFill>
                <a:latin typeface="Gill Sans"/>
                <a:ea typeface="Gill Sans"/>
                <a:cs typeface="Gill Sans"/>
                <a:sym typeface="Gill Sans"/>
              </a:defRPr>
            </a:lvl1pPr>
          </a:lstStyle>
          <a:p>
            <a:pPr/>
            <a:r>
              <a:t>HOW TO CULTIVATE A GODLY VIEW OF SIN:</a:t>
            </a:r>
          </a:p>
        </p:txBody>
      </p:sp>
      <p:grpSp>
        <p:nvGrpSpPr>
          <p:cNvPr id="559" name="Image"/>
          <p:cNvGrpSpPr/>
          <p:nvPr/>
        </p:nvGrpSpPr>
        <p:grpSpPr>
          <a:xfrm>
            <a:off x="152509" y="4284268"/>
            <a:ext cx="6700150" cy="8916600"/>
            <a:chOff x="0" y="0"/>
            <a:chExt cx="6700149" cy="8916599"/>
          </a:xfrm>
        </p:grpSpPr>
        <p:pic>
          <p:nvPicPr>
            <p:cNvPr id="558" name="Image" descr="Image"/>
            <p:cNvPicPr>
              <a:picLocks noChangeAspect="1"/>
            </p:cNvPicPr>
            <p:nvPr/>
          </p:nvPicPr>
          <p:blipFill>
            <a:blip r:embed="rId2">
              <a:extLst/>
            </a:blip>
            <a:stretch>
              <a:fillRect/>
            </a:stretch>
          </p:blipFill>
          <p:spPr>
            <a:xfrm>
              <a:off x="215900" y="139700"/>
              <a:ext cx="6268350" cy="8357800"/>
            </a:xfrm>
            <a:prstGeom prst="rect">
              <a:avLst/>
            </a:prstGeom>
            <a:ln>
              <a:noFill/>
            </a:ln>
            <a:effectLst/>
          </p:spPr>
        </p:pic>
        <p:pic>
          <p:nvPicPr>
            <p:cNvPr id="557" name="Image" descr="Image"/>
            <p:cNvPicPr>
              <a:picLocks noChangeAspect="0"/>
            </p:cNvPicPr>
            <p:nvPr/>
          </p:nvPicPr>
          <p:blipFill>
            <a:blip r:embed="rId3">
              <a:extLst/>
            </a:blip>
            <a:stretch>
              <a:fillRect/>
            </a:stretch>
          </p:blipFill>
          <p:spPr>
            <a:xfrm>
              <a:off x="0" y="0"/>
              <a:ext cx="6700150" cy="8916600"/>
            </a:xfrm>
            <a:prstGeom prst="rect">
              <a:avLst/>
            </a:prstGeom>
            <a:effectLst/>
          </p:spPr>
        </p:pic>
      </p:grpSp>
      <p:sp>
        <p:nvSpPr>
          <p:cNvPr id="560" name="TextBox 9"/>
          <p:cNvSpPr txBox="1"/>
          <p:nvPr/>
        </p:nvSpPr>
        <p:spPr>
          <a:xfrm>
            <a:off x="7074937" y="3654789"/>
            <a:ext cx="17038522" cy="98856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698499" indent="-698499">
              <a:lnSpc>
                <a:spcPct val="100000"/>
              </a:lnSpc>
              <a:spcBef>
                <a:spcPts val="1400"/>
              </a:spcBef>
              <a:buSzPct val="80000"/>
              <a:buBlip>
                <a:blip r:embed="rId4"/>
              </a:buBlip>
              <a:defRPr sz="6000">
                <a:solidFill>
                  <a:srgbClr val="000000"/>
                </a:solidFill>
                <a:latin typeface="Helvetica"/>
                <a:ea typeface="Helvetica"/>
                <a:cs typeface="Helvetica"/>
                <a:sym typeface="Helvetica"/>
              </a:defRPr>
            </a:pPr>
            <a:r>
              <a:t>Pray for conviction and hatred of sin (Psalm 139:23-24 — “Search me, O God…”).</a:t>
            </a:r>
          </a:p>
          <a:p>
            <a:pPr marL="698499" indent="-698499">
              <a:lnSpc>
                <a:spcPct val="100000"/>
              </a:lnSpc>
              <a:spcBef>
                <a:spcPts val="1400"/>
              </a:spcBef>
              <a:buSzPct val="80000"/>
              <a:buBlip>
                <a:blip r:embed="rId4"/>
              </a:buBlip>
              <a:defRPr sz="6000">
                <a:solidFill>
                  <a:srgbClr val="000000"/>
                </a:solidFill>
                <a:latin typeface="Helvetica"/>
                <a:ea typeface="Helvetica"/>
                <a:cs typeface="Helvetica"/>
                <a:sym typeface="Helvetica"/>
              </a:defRPr>
            </a:pPr>
            <a:r>
              <a:t>Daily self examination, confession and turning from sin (1 John 1:9; 2:1-2).</a:t>
            </a:r>
          </a:p>
          <a:p>
            <a:pPr marL="698499" indent="-698499">
              <a:lnSpc>
                <a:spcPct val="100000"/>
              </a:lnSpc>
              <a:spcBef>
                <a:spcPts val="1400"/>
              </a:spcBef>
              <a:buSzPct val="80000"/>
              <a:buBlip>
                <a:blip r:embed="rId4"/>
              </a:buBlip>
              <a:defRPr sz="6000">
                <a:solidFill>
                  <a:srgbClr val="000000"/>
                </a:solidFill>
                <a:latin typeface="Helvetica"/>
                <a:ea typeface="Helvetica"/>
                <a:cs typeface="Helvetica"/>
                <a:sym typeface="Helvetica"/>
              </a:defRPr>
            </a:pPr>
            <a:r>
              <a:t>Fixing our eyes on JESUS (Hebrews 12:1)  Meditating on who Jesus is and what He accomplished makes sin appear increasingly ugly and offensive.</a:t>
            </a:r>
          </a:p>
          <a:p>
            <a:pPr marL="698499" indent="-698499">
              <a:lnSpc>
                <a:spcPct val="100000"/>
              </a:lnSpc>
              <a:spcBef>
                <a:spcPts val="800"/>
              </a:spcBef>
              <a:buSzPct val="80000"/>
              <a:buBlip>
                <a:blip r:embed="rId4"/>
              </a:buBlip>
              <a:defRPr sz="6100">
                <a:solidFill>
                  <a:srgbClr val="000000"/>
                </a:solidFill>
                <a:latin typeface="Helvetica"/>
                <a:ea typeface="Helvetica"/>
                <a:cs typeface="Helvetica"/>
                <a:sym typeface="Helvetica"/>
              </a:defRPr>
            </a:pPr>
            <a:r>
              <a:t>Surround yourself with believers who will speak truth in love (Heb. 3:12-13; 10:24,25).</a:t>
            </a:r>
          </a:p>
        </p:txBody>
      </p:sp>
      <p:grpSp>
        <p:nvGrpSpPr>
          <p:cNvPr id="565" name="Group"/>
          <p:cNvGrpSpPr/>
          <p:nvPr/>
        </p:nvGrpSpPr>
        <p:grpSpPr>
          <a:xfrm>
            <a:off x="386137" y="-785292"/>
            <a:ext cx="23611726" cy="2851879"/>
            <a:chOff x="0" y="0"/>
            <a:chExt cx="23611724" cy="2851878"/>
          </a:xfrm>
        </p:grpSpPr>
        <p:sp>
          <p:nvSpPr>
            <p:cNvPr id="561"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62"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563" name="pasted-movie.png" descr="pasted-movie.png"/>
            <p:cNvPicPr>
              <a:picLocks noChangeAspect="1"/>
            </p:cNvPicPr>
            <p:nvPr/>
          </p:nvPicPr>
          <p:blipFill>
            <a:blip r:embed="rId6">
              <a:extLst/>
            </a:blip>
            <a:stretch>
              <a:fillRect/>
            </a:stretch>
          </p:blipFill>
          <p:spPr>
            <a:xfrm>
              <a:off x="7993329" y="0"/>
              <a:ext cx="3042005" cy="2851879"/>
            </a:xfrm>
            <a:prstGeom prst="rect">
              <a:avLst/>
            </a:prstGeom>
            <a:ln w="12700" cap="flat">
              <a:noFill/>
              <a:miter lim="400000"/>
            </a:ln>
            <a:effectLst/>
          </p:spPr>
        </p:pic>
        <p:pic>
          <p:nvPicPr>
            <p:cNvPr id="564" name="pasted-movie.png" descr="pasted-movie.png"/>
            <p:cNvPicPr>
              <a:picLocks noChangeAspect="1"/>
            </p:cNvPicPr>
            <p:nvPr/>
          </p:nvPicPr>
          <p:blipFill>
            <a:blip r:embed="rId7">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60">
                                            <p:txEl>
                                              <p:pRg st="1" end="1"/>
                                            </p:txEl>
                                          </p:spTgt>
                                        </p:tgtEl>
                                        <p:attrNameLst>
                                          <p:attrName>style.visibility</p:attrName>
                                        </p:attrNameLst>
                                      </p:cBhvr>
                                      <p:to>
                                        <p:strVal val="visible"/>
                                      </p:to>
                                    </p:set>
                                    <p:animEffect filter="wipe(left)" transition="in">
                                      <p:cBhvr>
                                        <p:cTn id="7" dur="1500"/>
                                        <p:tgtEl>
                                          <p:spTgt spid="56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560">
                                            <p:txEl>
                                              <p:pRg st="2" end="2"/>
                                            </p:txEl>
                                          </p:spTgt>
                                        </p:tgtEl>
                                        <p:attrNameLst>
                                          <p:attrName>style.visibility</p:attrName>
                                        </p:attrNameLst>
                                      </p:cBhvr>
                                      <p:to>
                                        <p:strVal val="visible"/>
                                      </p:to>
                                    </p:set>
                                    <p:animEffect filter="wipe(left)" transition="in">
                                      <p:cBhvr>
                                        <p:cTn id="12" dur="1500"/>
                                        <p:tgtEl>
                                          <p:spTgt spid="56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560">
                                            <p:txEl>
                                              <p:pRg st="3" end="3"/>
                                            </p:txEl>
                                          </p:spTgt>
                                        </p:tgtEl>
                                        <p:attrNameLst>
                                          <p:attrName>style.visibility</p:attrName>
                                        </p:attrNameLst>
                                      </p:cBhvr>
                                      <p:to>
                                        <p:strVal val="visible"/>
                                      </p:to>
                                    </p:set>
                                    <p:animEffect filter="wipe(left)" transition="in">
                                      <p:cBhvr>
                                        <p:cTn id="17" dur="1500"/>
                                        <p:tgtEl>
                                          <p:spTgt spid="56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60"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7" name="TextBox 5"/>
          <p:cNvSpPr txBox="1"/>
          <p:nvPr/>
        </p:nvSpPr>
        <p:spPr>
          <a:xfrm>
            <a:off x="-89974" y="2178698"/>
            <a:ext cx="24563947" cy="13639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b="1" sz="8000">
                <a:solidFill>
                  <a:srgbClr val="FFFFFF"/>
                </a:solidFill>
                <a:latin typeface="Gill Sans"/>
                <a:ea typeface="Gill Sans"/>
                <a:cs typeface="Gill Sans"/>
                <a:sym typeface="Gill Sans"/>
              </a:defRPr>
            </a:lvl1pPr>
          </a:lstStyle>
          <a:p>
            <a:pPr/>
            <a:r>
              <a:t>HOW TO CULTIVATE A GODLY VIEW OF SIN:</a:t>
            </a:r>
          </a:p>
        </p:txBody>
      </p:sp>
      <p:grpSp>
        <p:nvGrpSpPr>
          <p:cNvPr id="570" name="Image"/>
          <p:cNvGrpSpPr/>
          <p:nvPr/>
        </p:nvGrpSpPr>
        <p:grpSpPr>
          <a:xfrm>
            <a:off x="152509" y="4284268"/>
            <a:ext cx="6700150" cy="8916600"/>
            <a:chOff x="0" y="0"/>
            <a:chExt cx="6700149" cy="8916599"/>
          </a:xfrm>
        </p:grpSpPr>
        <p:pic>
          <p:nvPicPr>
            <p:cNvPr id="569" name="Image" descr="Image"/>
            <p:cNvPicPr>
              <a:picLocks noChangeAspect="1"/>
            </p:cNvPicPr>
            <p:nvPr/>
          </p:nvPicPr>
          <p:blipFill>
            <a:blip r:embed="rId2">
              <a:extLst/>
            </a:blip>
            <a:stretch>
              <a:fillRect/>
            </a:stretch>
          </p:blipFill>
          <p:spPr>
            <a:xfrm>
              <a:off x="215900" y="139700"/>
              <a:ext cx="6268350" cy="8357800"/>
            </a:xfrm>
            <a:prstGeom prst="rect">
              <a:avLst/>
            </a:prstGeom>
            <a:ln>
              <a:noFill/>
            </a:ln>
            <a:effectLst/>
          </p:spPr>
        </p:pic>
        <p:pic>
          <p:nvPicPr>
            <p:cNvPr id="568" name="Image" descr="Image"/>
            <p:cNvPicPr>
              <a:picLocks noChangeAspect="0"/>
            </p:cNvPicPr>
            <p:nvPr/>
          </p:nvPicPr>
          <p:blipFill>
            <a:blip r:embed="rId3">
              <a:extLst/>
            </a:blip>
            <a:stretch>
              <a:fillRect/>
            </a:stretch>
          </p:blipFill>
          <p:spPr>
            <a:xfrm>
              <a:off x="0" y="0"/>
              <a:ext cx="6700150" cy="8916600"/>
            </a:xfrm>
            <a:prstGeom prst="rect">
              <a:avLst/>
            </a:prstGeom>
            <a:effectLst/>
          </p:spPr>
        </p:pic>
      </p:grpSp>
      <p:sp>
        <p:nvSpPr>
          <p:cNvPr id="571" name="James 4:7–10 (NKJV)…"/>
          <p:cNvSpPr txBox="1"/>
          <p:nvPr/>
        </p:nvSpPr>
        <p:spPr>
          <a:xfrm>
            <a:off x="7025437" y="4322968"/>
            <a:ext cx="17120504" cy="8839201"/>
          </a:xfrm>
          <a:prstGeom prst="rect">
            <a:avLst/>
          </a:prstGeom>
          <a:solidFill>
            <a:srgbClr val="FFFFFF"/>
          </a:solidFill>
          <a:ln w="25400">
            <a:solidFill>
              <a:srgbClr val="000000"/>
            </a:solidFill>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500">
                <a:solidFill>
                  <a:srgbClr val="000000"/>
                </a:solidFill>
                <a:latin typeface="Helvetica"/>
                <a:ea typeface="Helvetica"/>
                <a:cs typeface="Helvetica"/>
                <a:sym typeface="Helvetica"/>
              </a:defRPr>
            </a:pPr>
            <a:r>
              <a:t>James 4:7–10 (NKJV)</a:t>
            </a:r>
          </a:p>
          <a:p>
            <a:pPr algn="ctr" defTabSz="457200">
              <a:lnSpc>
                <a:spcPct val="100000"/>
              </a:lnSpc>
              <a:spcBef>
                <a:spcPts val="0"/>
              </a:spcBef>
              <a:defRPr sz="6300">
                <a:solidFill>
                  <a:srgbClr val="000000"/>
                </a:solidFill>
                <a:latin typeface="Helvetica"/>
                <a:ea typeface="Helvetica"/>
                <a:cs typeface="Helvetica"/>
                <a:sym typeface="Helvetica"/>
              </a:defRPr>
            </a:pPr>
            <a:r>
              <a:rPr baseline="31999"/>
              <a:t>7</a:t>
            </a:r>
            <a:r>
              <a:t> Therefore submit to God. Resist the devil and he will flee from you. </a:t>
            </a:r>
            <a:r>
              <a:rPr baseline="31999"/>
              <a:t>8</a:t>
            </a:r>
            <a:r>
              <a:t> Draw near to God and He will draw near to you. Cleanse </a:t>
            </a:r>
            <a:r>
              <a:rPr i="1"/>
              <a:t>your</a:t>
            </a:r>
            <a:r>
              <a:t> hands, </a:t>
            </a:r>
            <a:r>
              <a:rPr i="1"/>
              <a:t>you</a:t>
            </a:r>
            <a:r>
              <a:t> sinners; and purify </a:t>
            </a:r>
            <a:r>
              <a:rPr i="1"/>
              <a:t>your</a:t>
            </a:r>
            <a:r>
              <a:t> hearts, </a:t>
            </a:r>
            <a:r>
              <a:rPr i="1"/>
              <a:t>you</a:t>
            </a:r>
            <a:r>
              <a:t> double-minded. </a:t>
            </a:r>
            <a:r>
              <a:rPr baseline="31999"/>
              <a:t>9</a:t>
            </a:r>
            <a:r>
              <a:t> Lament and mourn and weep! Let your laughter be turned to mourning and </a:t>
            </a:r>
            <a:r>
              <a:rPr i="1"/>
              <a:t>your</a:t>
            </a:r>
            <a:r>
              <a:t> joy to gloom. </a:t>
            </a:r>
            <a:r>
              <a:rPr baseline="31999"/>
              <a:t>10</a:t>
            </a:r>
            <a:r>
              <a:t> Humble yourselves in the sight of the Lord, and He will lift you up. </a:t>
            </a:r>
          </a:p>
        </p:txBody>
      </p:sp>
      <p:grpSp>
        <p:nvGrpSpPr>
          <p:cNvPr id="576" name="Group"/>
          <p:cNvGrpSpPr/>
          <p:nvPr/>
        </p:nvGrpSpPr>
        <p:grpSpPr>
          <a:xfrm>
            <a:off x="386137" y="-785292"/>
            <a:ext cx="23611726" cy="2851879"/>
            <a:chOff x="0" y="0"/>
            <a:chExt cx="23611724" cy="2851878"/>
          </a:xfrm>
        </p:grpSpPr>
        <p:sp>
          <p:nvSpPr>
            <p:cNvPr id="572"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73" name="pasted-movie.png" descr="pasted-movie.png"/>
            <p:cNvPicPr>
              <a:picLocks noChangeAspect="1"/>
            </p:cNvPicPr>
            <p:nvPr/>
          </p:nvPicPr>
          <p:blipFill>
            <a:blip r:embed="rId4">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574" name="pasted-movie.png" descr="pasted-movie.png"/>
            <p:cNvPicPr>
              <a:picLocks noChangeAspect="1"/>
            </p:cNvPicPr>
            <p:nvPr/>
          </p:nvPicPr>
          <p:blipFill>
            <a:blip r:embed="rId5">
              <a:extLst/>
            </a:blip>
            <a:stretch>
              <a:fillRect/>
            </a:stretch>
          </p:blipFill>
          <p:spPr>
            <a:xfrm>
              <a:off x="7993329" y="0"/>
              <a:ext cx="3042005" cy="2851879"/>
            </a:xfrm>
            <a:prstGeom prst="rect">
              <a:avLst/>
            </a:prstGeom>
            <a:ln w="12700" cap="flat">
              <a:noFill/>
              <a:miter lim="400000"/>
            </a:ln>
            <a:effectLst/>
          </p:spPr>
        </p:pic>
        <p:pic>
          <p:nvPicPr>
            <p:cNvPr id="575" name="pasted-movie.png" descr="pasted-movie.png"/>
            <p:cNvPicPr>
              <a:picLocks noChangeAspect="1"/>
            </p:cNvPicPr>
            <p:nvPr/>
          </p:nvPicPr>
          <p:blipFill>
            <a:blip r:embed="rId6">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78" name="TextBox 5"/>
          <p:cNvSpPr txBox="1"/>
          <p:nvPr/>
        </p:nvSpPr>
        <p:spPr>
          <a:xfrm>
            <a:off x="-89974" y="2178698"/>
            <a:ext cx="24563947" cy="13639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b="1" sz="8000">
                <a:solidFill>
                  <a:srgbClr val="FFFFFF"/>
                </a:solidFill>
                <a:latin typeface="Gill Sans"/>
                <a:ea typeface="Gill Sans"/>
                <a:cs typeface="Gill Sans"/>
                <a:sym typeface="Gill Sans"/>
              </a:defRPr>
            </a:lvl1pPr>
          </a:lstStyle>
          <a:p>
            <a:pPr/>
            <a:r>
              <a:t>IF YOU ARE DEAD IN SIN …</a:t>
            </a:r>
          </a:p>
        </p:txBody>
      </p:sp>
      <p:grpSp>
        <p:nvGrpSpPr>
          <p:cNvPr id="581" name="Image"/>
          <p:cNvGrpSpPr/>
          <p:nvPr/>
        </p:nvGrpSpPr>
        <p:grpSpPr>
          <a:xfrm>
            <a:off x="152509" y="4284268"/>
            <a:ext cx="6700150" cy="8916600"/>
            <a:chOff x="0" y="0"/>
            <a:chExt cx="6700149" cy="8916599"/>
          </a:xfrm>
        </p:grpSpPr>
        <p:pic>
          <p:nvPicPr>
            <p:cNvPr id="580" name="Image" descr="Image"/>
            <p:cNvPicPr>
              <a:picLocks noChangeAspect="1"/>
            </p:cNvPicPr>
            <p:nvPr/>
          </p:nvPicPr>
          <p:blipFill>
            <a:blip r:embed="rId2">
              <a:extLst/>
            </a:blip>
            <a:stretch>
              <a:fillRect/>
            </a:stretch>
          </p:blipFill>
          <p:spPr>
            <a:xfrm>
              <a:off x="215900" y="139700"/>
              <a:ext cx="6268350" cy="8357800"/>
            </a:xfrm>
            <a:prstGeom prst="rect">
              <a:avLst/>
            </a:prstGeom>
            <a:ln>
              <a:noFill/>
            </a:ln>
            <a:effectLst/>
          </p:spPr>
        </p:pic>
        <p:pic>
          <p:nvPicPr>
            <p:cNvPr id="579" name="Image" descr="Image"/>
            <p:cNvPicPr>
              <a:picLocks noChangeAspect="0"/>
            </p:cNvPicPr>
            <p:nvPr/>
          </p:nvPicPr>
          <p:blipFill>
            <a:blip r:embed="rId3">
              <a:extLst/>
            </a:blip>
            <a:stretch>
              <a:fillRect/>
            </a:stretch>
          </p:blipFill>
          <p:spPr>
            <a:xfrm>
              <a:off x="0" y="0"/>
              <a:ext cx="6700150" cy="8916600"/>
            </a:xfrm>
            <a:prstGeom prst="rect">
              <a:avLst/>
            </a:prstGeom>
            <a:effectLst/>
          </p:spPr>
        </p:pic>
      </p:grpSp>
      <p:sp>
        <p:nvSpPr>
          <p:cNvPr id="582" name="TextBox 9"/>
          <p:cNvSpPr txBox="1"/>
          <p:nvPr/>
        </p:nvSpPr>
        <p:spPr>
          <a:xfrm>
            <a:off x="7074937" y="4002928"/>
            <a:ext cx="17038522" cy="94792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marL="698499" indent="-698499">
              <a:lnSpc>
                <a:spcPct val="100000"/>
              </a:lnSpc>
              <a:spcBef>
                <a:spcPts val="1400"/>
              </a:spcBef>
              <a:buSzPct val="80000"/>
              <a:buBlip>
                <a:blip r:embed="rId4"/>
              </a:buBlip>
              <a:defRPr b="1" sz="6000">
                <a:solidFill>
                  <a:srgbClr val="000000"/>
                </a:solidFill>
                <a:latin typeface="Helvetica"/>
                <a:ea typeface="Helvetica"/>
                <a:cs typeface="Helvetica"/>
                <a:sym typeface="Helvetica"/>
              </a:defRPr>
            </a:pPr>
            <a:r>
              <a:t>Obey the Lord Jesus — Mat. 17:5; Heb. 1:1,2</a:t>
            </a:r>
          </a:p>
          <a:p>
            <a:pPr marL="1117600" indent="-698500">
              <a:lnSpc>
                <a:spcPct val="100000"/>
              </a:lnSpc>
              <a:spcBef>
                <a:spcPts val="1400"/>
              </a:spcBef>
              <a:buSzPct val="80000"/>
              <a:buBlip>
                <a:blip r:embed="rId5"/>
              </a:buBlip>
              <a:defRPr sz="6000">
                <a:solidFill>
                  <a:srgbClr val="000000"/>
                </a:solidFill>
                <a:latin typeface="Helvetica"/>
                <a:ea typeface="Helvetica"/>
                <a:cs typeface="Helvetica"/>
                <a:sym typeface="Helvetica"/>
              </a:defRPr>
            </a:pPr>
            <a:r>
              <a:t>Hear Him — Romans 10:17</a:t>
            </a:r>
          </a:p>
          <a:p>
            <a:pPr marL="1117600" indent="-698500">
              <a:lnSpc>
                <a:spcPct val="100000"/>
              </a:lnSpc>
              <a:spcBef>
                <a:spcPts val="1400"/>
              </a:spcBef>
              <a:buSzPct val="80000"/>
              <a:buBlip>
                <a:blip r:embed="rId5"/>
              </a:buBlip>
              <a:defRPr sz="6000">
                <a:solidFill>
                  <a:srgbClr val="000000"/>
                </a:solidFill>
                <a:latin typeface="Helvetica"/>
                <a:ea typeface="Helvetica"/>
                <a:cs typeface="Helvetica"/>
                <a:sym typeface="Helvetica"/>
              </a:defRPr>
            </a:pPr>
            <a:r>
              <a:t>Believe in Him — John 8:24</a:t>
            </a:r>
          </a:p>
          <a:p>
            <a:pPr marL="1117600" indent="-698500">
              <a:lnSpc>
                <a:spcPct val="100000"/>
              </a:lnSpc>
              <a:spcBef>
                <a:spcPts val="1400"/>
              </a:spcBef>
              <a:buSzPct val="80000"/>
              <a:buBlip>
                <a:blip r:embed="rId5"/>
              </a:buBlip>
              <a:defRPr sz="6000">
                <a:solidFill>
                  <a:srgbClr val="000000"/>
                </a:solidFill>
                <a:latin typeface="Helvetica"/>
                <a:ea typeface="Helvetica"/>
                <a:cs typeface="Helvetica"/>
                <a:sym typeface="Helvetica"/>
              </a:defRPr>
            </a:pPr>
            <a:r>
              <a:t>Confess Him — Romans 10:9,10</a:t>
            </a:r>
          </a:p>
          <a:p>
            <a:pPr marL="1117600" indent="-698500">
              <a:lnSpc>
                <a:spcPct val="100000"/>
              </a:lnSpc>
              <a:spcBef>
                <a:spcPts val="1400"/>
              </a:spcBef>
              <a:buSzPct val="80000"/>
              <a:buBlip>
                <a:blip r:embed="rId5"/>
              </a:buBlip>
              <a:defRPr sz="6000">
                <a:solidFill>
                  <a:srgbClr val="000000"/>
                </a:solidFill>
                <a:latin typeface="Helvetica"/>
                <a:ea typeface="Helvetica"/>
                <a:cs typeface="Helvetica"/>
                <a:sym typeface="Helvetica"/>
              </a:defRPr>
            </a:pPr>
            <a:r>
              <a:t>Turn from self and sin to humbly submit to Him (Repent) — Acts 17:30</a:t>
            </a:r>
          </a:p>
          <a:p>
            <a:pPr marL="1117600" indent="-698500">
              <a:lnSpc>
                <a:spcPct val="100000"/>
              </a:lnSpc>
              <a:spcBef>
                <a:spcPts val="1400"/>
              </a:spcBef>
              <a:buSzPct val="80000"/>
              <a:buBlip>
                <a:blip r:embed="rId5"/>
              </a:buBlip>
              <a:defRPr sz="6000">
                <a:solidFill>
                  <a:srgbClr val="000000"/>
                </a:solidFill>
                <a:latin typeface="Helvetica"/>
                <a:ea typeface="Helvetica"/>
                <a:cs typeface="Helvetica"/>
                <a:sym typeface="Helvetica"/>
              </a:defRPr>
            </a:pPr>
            <a:r>
              <a:t>Be baptized in the name of Jesus — Mat. 28:19; Acts 2:38; Rom. 6:3-6</a:t>
            </a:r>
          </a:p>
          <a:p>
            <a:pPr marL="1117600" indent="-698500">
              <a:lnSpc>
                <a:spcPct val="100000"/>
              </a:lnSpc>
              <a:spcBef>
                <a:spcPts val="1400"/>
              </a:spcBef>
              <a:buSzPct val="80000"/>
              <a:buBlip>
                <a:blip r:embed="rId5"/>
              </a:buBlip>
              <a:defRPr sz="6000">
                <a:solidFill>
                  <a:srgbClr val="000000"/>
                </a:solidFill>
                <a:latin typeface="Helvetica"/>
                <a:ea typeface="Helvetica"/>
                <a:cs typeface="Helvetica"/>
                <a:sym typeface="Helvetica"/>
              </a:defRPr>
            </a:pPr>
            <a:r>
              <a:t>Abide in His word — John 8:31,32; 2 Jn. 9</a:t>
            </a:r>
          </a:p>
        </p:txBody>
      </p:sp>
      <p:grpSp>
        <p:nvGrpSpPr>
          <p:cNvPr id="587" name="Group"/>
          <p:cNvGrpSpPr/>
          <p:nvPr/>
        </p:nvGrpSpPr>
        <p:grpSpPr>
          <a:xfrm>
            <a:off x="386137" y="-785292"/>
            <a:ext cx="23611726" cy="2851879"/>
            <a:chOff x="0" y="0"/>
            <a:chExt cx="23611724" cy="2851878"/>
          </a:xfrm>
        </p:grpSpPr>
        <p:sp>
          <p:nvSpPr>
            <p:cNvPr id="583"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84" name="pasted-movie.png" descr="pasted-movie.png"/>
            <p:cNvPicPr>
              <a:picLocks noChangeAspect="1"/>
            </p:cNvPicPr>
            <p:nvPr/>
          </p:nvPicPr>
          <p:blipFill>
            <a:blip r:embed="rId6">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585" name="pasted-movie.png" descr="pasted-movie.png"/>
            <p:cNvPicPr>
              <a:picLocks noChangeAspect="1"/>
            </p:cNvPicPr>
            <p:nvPr/>
          </p:nvPicPr>
          <p:blipFill>
            <a:blip r:embed="rId7">
              <a:extLst/>
            </a:blip>
            <a:stretch>
              <a:fillRect/>
            </a:stretch>
          </p:blipFill>
          <p:spPr>
            <a:xfrm>
              <a:off x="7993329" y="0"/>
              <a:ext cx="3042005" cy="2851879"/>
            </a:xfrm>
            <a:prstGeom prst="rect">
              <a:avLst/>
            </a:prstGeom>
            <a:ln w="12700" cap="flat">
              <a:noFill/>
              <a:miter lim="400000"/>
            </a:ln>
            <a:effectLst/>
          </p:spPr>
        </p:pic>
        <p:pic>
          <p:nvPicPr>
            <p:cNvPr id="586" name="pasted-movie.png" descr="pasted-movie.png"/>
            <p:cNvPicPr>
              <a:picLocks noChangeAspect="1"/>
            </p:cNvPicPr>
            <p:nvPr/>
          </p:nvPicPr>
          <p:blipFill>
            <a:blip r:embed="rId8">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82">
                                            <p:bg/>
                                          </p:spTgt>
                                        </p:tgtEl>
                                        <p:attrNameLst>
                                          <p:attrName>style.visibility</p:attrName>
                                        </p:attrNameLst>
                                      </p:cBhvr>
                                      <p:to>
                                        <p:strVal val="visible"/>
                                      </p:to>
                                    </p:set>
                                    <p:animEffect filter="wipe(left)" transition="in">
                                      <p:cBhvr>
                                        <p:cTn id="7" dur="1500"/>
                                        <p:tgtEl>
                                          <p:spTgt spid="582">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582">
                                            <p:txEl>
                                              <p:pRg st="0" end="0"/>
                                            </p:txEl>
                                          </p:spTgt>
                                        </p:tgtEl>
                                        <p:attrNameLst>
                                          <p:attrName>style.visibility</p:attrName>
                                        </p:attrNameLst>
                                      </p:cBhvr>
                                      <p:to>
                                        <p:strVal val="visible"/>
                                      </p:to>
                                    </p:set>
                                    <p:animEffect filter="wipe(left)" transition="in">
                                      <p:cBhvr>
                                        <p:cTn id="10" dur="1500"/>
                                        <p:tgtEl>
                                          <p:spTgt spid="58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582">
                                            <p:txEl>
                                              <p:pRg st="1" end="1"/>
                                            </p:txEl>
                                          </p:spTgt>
                                        </p:tgtEl>
                                        <p:attrNameLst>
                                          <p:attrName>style.visibility</p:attrName>
                                        </p:attrNameLst>
                                      </p:cBhvr>
                                      <p:to>
                                        <p:strVal val="visible"/>
                                      </p:to>
                                    </p:set>
                                    <p:animEffect filter="wipe(left)" transition="in">
                                      <p:cBhvr>
                                        <p:cTn id="15" dur="1500"/>
                                        <p:tgtEl>
                                          <p:spTgt spid="58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582">
                                            <p:txEl>
                                              <p:pRg st="2" end="2"/>
                                            </p:txEl>
                                          </p:spTgt>
                                        </p:tgtEl>
                                        <p:attrNameLst>
                                          <p:attrName>style.visibility</p:attrName>
                                        </p:attrNameLst>
                                      </p:cBhvr>
                                      <p:to>
                                        <p:strVal val="visible"/>
                                      </p:to>
                                    </p:set>
                                    <p:animEffect filter="wipe(left)" transition="in">
                                      <p:cBhvr>
                                        <p:cTn id="20" dur="1500"/>
                                        <p:tgtEl>
                                          <p:spTgt spid="58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582">
                                            <p:txEl>
                                              <p:pRg st="3" end="3"/>
                                            </p:txEl>
                                          </p:spTgt>
                                        </p:tgtEl>
                                        <p:attrNameLst>
                                          <p:attrName>style.visibility</p:attrName>
                                        </p:attrNameLst>
                                      </p:cBhvr>
                                      <p:to>
                                        <p:strVal val="visible"/>
                                      </p:to>
                                    </p:set>
                                    <p:animEffect filter="wipe(left)" transition="in">
                                      <p:cBhvr>
                                        <p:cTn id="25" dur="1500"/>
                                        <p:tgtEl>
                                          <p:spTgt spid="58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582">
                                            <p:txEl>
                                              <p:pRg st="4" end="4"/>
                                            </p:txEl>
                                          </p:spTgt>
                                        </p:tgtEl>
                                        <p:attrNameLst>
                                          <p:attrName>style.visibility</p:attrName>
                                        </p:attrNameLst>
                                      </p:cBhvr>
                                      <p:to>
                                        <p:strVal val="visible"/>
                                      </p:to>
                                    </p:set>
                                    <p:animEffect filter="wipe(left)" transition="in">
                                      <p:cBhvr>
                                        <p:cTn id="30" dur="1500"/>
                                        <p:tgtEl>
                                          <p:spTgt spid="58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8" presetID="22" grpId="1" fill="hold">
                                  <p:stCondLst>
                                    <p:cond delay="0"/>
                                  </p:stCondLst>
                                  <p:iterate type="el" backwards="0">
                                    <p:tmAbs val="0"/>
                                  </p:iterate>
                                  <p:childTnLst>
                                    <p:set>
                                      <p:cBhvr>
                                        <p:cTn id="34" fill="hold"/>
                                        <p:tgtEl>
                                          <p:spTgt spid="582">
                                            <p:txEl>
                                              <p:pRg st="5" end="5"/>
                                            </p:txEl>
                                          </p:spTgt>
                                        </p:tgtEl>
                                        <p:attrNameLst>
                                          <p:attrName>style.visibility</p:attrName>
                                        </p:attrNameLst>
                                      </p:cBhvr>
                                      <p:to>
                                        <p:strVal val="visible"/>
                                      </p:to>
                                    </p:set>
                                    <p:animEffect filter="wipe(left)" transition="in">
                                      <p:cBhvr>
                                        <p:cTn id="35" dur="1500"/>
                                        <p:tgtEl>
                                          <p:spTgt spid="582">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8" presetID="22" grpId="1" fill="hold">
                                  <p:stCondLst>
                                    <p:cond delay="0"/>
                                  </p:stCondLst>
                                  <p:iterate type="el" backwards="0">
                                    <p:tmAbs val="0"/>
                                  </p:iterate>
                                  <p:childTnLst>
                                    <p:set>
                                      <p:cBhvr>
                                        <p:cTn id="39" fill="hold"/>
                                        <p:tgtEl>
                                          <p:spTgt spid="582">
                                            <p:txEl>
                                              <p:pRg st="6" end="6"/>
                                            </p:txEl>
                                          </p:spTgt>
                                        </p:tgtEl>
                                        <p:attrNameLst>
                                          <p:attrName>style.visibility</p:attrName>
                                        </p:attrNameLst>
                                      </p:cBhvr>
                                      <p:to>
                                        <p:strVal val="visible"/>
                                      </p:to>
                                    </p:set>
                                    <p:animEffect filter="wipe(left)" transition="in">
                                      <p:cBhvr>
                                        <p:cTn id="40" dur="1500"/>
                                        <p:tgtEl>
                                          <p:spTgt spid="582">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82" grpId="1"/>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89"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sp>
        <p:nvSpPr>
          <p:cNvPr id="590" name="Psalm 97:10–12 (NKJV)…"/>
          <p:cNvSpPr txBox="1"/>
          <p:nvPr/>
        </p:nvSpPr>
        <p:spPr>
          <a:xfrm>
            <a:off x="785088" y="6696780"/>
            <a:ext cx="22813824" cy="64770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7700">
                <a:solidFill>
                  <a:srgbClr val="FFFFFF"/>
                </a:solidFill>
                <a:effectLst>
                  <a:outerShdw sx="100000" sy="100000" kx="0" ky="0" algn="b" rotWithShape="0" blurRad="50800" dist="63500" dir="2846922">
                    <a:srgbClr val="000000"/>
                  </a:outerShdw>
                </a:effectLst>
                <a:latin typeface="Helvetica"/>
                <a:ea typeface="Helvetica"/>
                <a:cs typeface="Helvetica"/>
                <a:sym typeface="Helvetica"/>
              </a:defRPr>
            </a:pPr>
            <a:r>
              <a:t>Psalm 97:10–12 (NKJV) </a:t>
            </a:r>
          </a:p>
          <a:p>
            <a:pPr algn="ctr" defTabSz="457200">
              <a:lnSpc>
                <a:spcPct val="100000"/>
              </a:lnSpc>
              <a:spcBef>
                <a:spcPts val="0"/>
              </a:spcBef>
              <a:defRPr sz="6800">
                <a:solidFill>
                  <a:srgbClr val="FFFFFF"/>
                </a:solidFill>
                <a:effectLst>
                  <a:outerShdw sx="100000" sy="100000" kx="0" ky="0" algn="b" rotWithShape="0" blurRad="50800" dist="63500" dir="2846922">
                    <a:srgbClr val="000000"/>
                  </a:outerShdw>
                </a:effectLst>
                <a:latin typeface="Helvetica"/>
                <a:ea typeface="Helvetica"/>
                <a:cs typeface="Helvetica"/>
                <a:sym typeface="Helvetica"/>
              </a:defRPr>
            </a:pPr>
            <a:r>
              <a:rPr baseline="31999"/>
              <a:t>10</a:t>
            </a:r>
            <a:r>
              <a:t> You who love the Lord, hate evil! He preserves the souls of His saints; He delivers them out of the hand of the wicked. </a:t>
            </a:r>
            <a:r>
              <a:rPr baseline="31999"/>
              <a:t>11</a:t>
            </a:r>
            <a:r>
              <a:t> Light is sown for the righteous, And gladness for the upright in heart. </a:t>
            </a:r>
            <a:r>
              <a:rPr baseline="31999"/>
              <a:t>12</a:t>
            </a:r>
            <a:r>
              <a:t> Rejoice in the Lord, you righteous, And give thanks at the remembrance of His holy name.</a:t>
            </a:r>
          </a:p>
        </p:txBody>
      </p:sp>
      <p:pic>
        <p:nvPicPr>
          <p:cNvPr id="591" name="pasted-movie.png" descr="pasted-movie.png"/>
          <p:cNvPicPr>
            <a:picLocks noChangeAspect="1"/>
          </p:cNvPicPr>
          <p:nvPr/>
        </p:nvPicPr>
        <p:blipFill>
          <a:blip r:embed="rId3">
            <a:extLst/>
          </a:blip>
          <a:stretch>
            <a:fillRect/>
          </a:stretch>
        </p:blipFill>
        <p:spPr>
          <a:xfrm>
            <a:off x="1755053" y="-361795"/>
            <a:ext cx="20873894" cy="4646054"/>
          </a:xfrm>
          <a:prstGeom prst="rect">
            <a:avLst/>
          </a:prstGeom>
          <a:ln w="12700">
            <a:miter lim="400000"/>
          </a:ln>
          <a:effectLst>
            <a:outerShdw sx="100000" sy="100000" kx="0" ky="0" algn="b" rotWithShape="0" blurRad="215900" dist="109623" dir="5400000">
              <a:srgbClr val="000000"/>
            </a:outerShdw>
          </a:effectLst>
        </p:spPr>
      </p:pic>
      <p:pic>
        <p:nvPicPr>
          <p:cNvPr id="592" name="pasted-movie.png" descr="pasted-movie.png"/>
          <p:cNvPicPr>
            <a:picLocks noChangeAspect="1"/>
          </p:cNvPicPr>
          <p:nvPr/>
        </p:nvPicPr>
        <p:blipFill>
          <a:blip r:embed="rId4">
            <a:extLst/>
          </a:blip>
          <a:stretch>
            <a:fillRect/>
          </a:stretch>
        </p:blipFill>
        <p:spPr>
          <a:xfrm>
            <a:off x="245575" y="3080662"/>
            <a:ext cx="23892850" cy="248067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hueOff val="-78595"/>
            <a:satOff val="12505"/>
            <a:lumOff val="13871"/>
          </a:schemeClr>
        </a:solidFill>
      </p:bgPr>
    </p:bg>
    <p:spTree>
      <p:nvGrpSpPr>
        <p:cNvPr id="1" name=""/>
        <p:cNvGrpSpPr/>
        <p:nvPr/>
      </p:nvGrpSpPr>
      <p:grpSpPr>
        <a:xfrm>
          <a:off x="0" y="0"/>
          <a:ext cx="0" cy="0"/>
          <a:chOff x="0" y="0"/>
          <a:chExt cx="0" cy="0"/>
        </a:xfrm>
      </p:grpSpPr>
      <p:pic>
        <p:nvPicPr>
          <p:cNvPr id="594" name="NEW_BUILDING_1.jpg" descr="NEW_BUILDING_1.jpg"/>
          <p:cNvPicPr>
            <a:picLocks noChangeAspect="1"/>
          </p:cNvPicPr>
          <p:nvPr/>
        </p:nvPicPr>
        <p:blipFill>
          <a:blip r:embed="rId2">
            <a:extLst/>
          </a:blip>
          <a:stretch>
            <a:fillRect/>
          </a:stretch>
        </p:blipFill>
        <p:spPr>
          <a:xfrm>
            <a:off x="-81762" y="-23399"/>
            <a:ext cx="26010075" cy="13847469"/>
          </a:xfrm>
          <a:prstGeom prst="rect">
            <a:avLst/>
          </a:prstGeom>
          <a:ln w="12700">
            <a:miter lim="400000"/>
          </a:ln>
        </p:spPr>
      </p:pic>
      <p:sp>
        <p:nvSpPr>
          <p:cNvPr id="595" name="ALEXANDERCHURCHOFCHRIST.COM"/>
          <p:cNvSpPr txBox="1"/>
          <p:nvPr/>
        </p:nvSpPr>
        <p:spPr>
          <a:xfrm>
            <a:off x="8509164" y="11909393"/>
            <a:ext cx="18519625" cy="838201"/>
          </a:xfrm>
          <a:prstGeom prst="rect">
            <a:avLst/>
          </a:prstGeom>
          <a:ln w="12700">
            <a:miter lim="400000"/>
          </a:ln>
          <a:effectLst>
            <a:outerShdw sx="100000" sy="100000" kx="0" ky="0" algn="b" rotWithShape="0" blurRad="203200" dist="79218"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5000">
                <a:solidFill>
                  <a:srgbClr val="FFFFFF"/>
                </a:solidFill>
                <a:latin typeface="Gill Sans"/>
                <a:ea typeface="Gill Sans"/>
                <a:cs typeface="Gill Sans"/>
                <a:sym typeface="Gill Sans"/>
              </a:defRPr>
            </a:pPr>
            <a:r>
              <a:rPr u="sng">
                <a:hlinkClick r:id="rId3" invalidUrl="" action="" tgtFrame="" tooltip="" history="1" highlightClick="0" endSnd="0"/>
              </a:rPr>
              <a:t>ALEXANDERCHURCHOFCHRIST.COM</a:t>
            </a:r>
            <a:r>
              <a:t> </a:t>
            </a:r>
          </a:p>
        </p:txBody>
      </p:sp>
      <p:sp>
        <p:nvSpPr>
          <p:cNvPr id="596" name="You Are Welcome At Any And All of Our Services!"/>
          <p:cNvSpPr txBox="1"/>
          <p:nvPr/>
        </p:nvSpPr>
        <p:spPr>
          <a:xfrm>
            <a:off x="12090910" y="3246548"/>
            <a:ext cx="11356132" cy="2062957"/>
          </a:xfrm>
          <a:prstGeom prst="rect">
            <a:avLst/>
          </a:prstGeom>
          <a:ln w="12700"/>
          <a:effectLst>
            <a:outerShdw sx="100000" sy="100000" kx="0" ky="0" algn="b" rotWithShape="0" blurRad="190500" dist="101600" dir="0">
              <a:srgbClr val="424242"/>
            </a:outerShdw>
          </a:effectLst>
          <a:extLst>
            <a:ext uri="{C572A759-6A51-4108-AA02-DFA0A04FC94B}">
              <ma14:wrappingTextBoxFlag xmlns:ma14="http://schemas.microsoft.com/office/mac/drawingml/2011/main" val="1"/>
            </a:ext>
          </a:extLst>
        </p:spPr>
        <p:txBody>
          <a:bodyPr lIns="53578" tIns="53578" rIns="53578" bIns="53578" anchor="ctr">
            <a:spAutoFit/>
          </a:bodyPr>
          <a:lstStyle>
            <a:lvl1pPr algn="ctr" defTabSz="821531">
              <a:lnSpc>
                <a:spcPct val="100000"/>
              </a:lnSpc>
              <a:spcBef>
                <a:spcPts val="2300"/>
              </a:spcBef>
              <a:buClr>
                <a:srgbClr val="FFFFFF"/>
              </a:buClr>
              <a:defRPr b="1" spc="-83" sz="6300">
                <a:solidFill>
                  <a:srgbClr val="FFFFFF"/>
                </a:solidFill>
                <a:effectLst>
                  <a:outerShdw sx="100000" sy="100000" kx="0" ky="0" algn="b" rotWithShape="0" blurRad="63500" dist="0" dir="3600000">
                    <a:srgbClr val="000000">
                      <a:alpha val="70000"/>
                    </a:srgbClr>
                  </a:outerShdw>
                </a:effectLst>
                <a:uFill>
                  <a:solidFill>
                    <a:srgbClr val="FFFFFF"/>
                  </a:solidFill>
                </a:uFill>
                <a:latin typeface="Century Gothic"/>
                <a:ea typeface="Century Gothic"/>
                <a:cs typeface="Century Gothic"/>
                <a:sym typeface="Century Gothic"/>
              </a:defRPr>
            </a:lvl1pPr>
          </a:lstStyle>
          <a:p>
            <a:pPr>
              <a:defRPr>
                <a:effectLst/>
                <a:uFillTx/>
              </a:defRPr>
            </a:pPr>
            <a:r>
              <a:rPr>
                <a:effectLst>
                  <a:outerShdw sx="100000" sy="100000" kx="0" ky="0" algn="b" rotWithShape="0" blurRad="63500" dist="0" dir="3600000">
                    <a:srgbClr val="000000">
                      <a:alpha val="70000"/>
                    </a:srgbClr>
                  </a:outerShdw>
                </a:effectLst>
                <a:uFill>
                  <a:solidFill>
                    <a:srgbClr val="FFFFFF"/>
                  </a:solidFill>
                </a:uFill>
              </a:rPr>
              <a:t>You Are Welcome At Any And All of Our Services!</a:t>
            </a:r>
          </a:p>
        </p:txBody>
      </p:sp>
      <p:sp>
        <p:nvSpPr>
          <p:cNvPr id="597" name="Meeting Times:…"/>
          <p:cNvSpPr txBox="1"/>
          <p:nvPr/>
        </p:nvSpPr>
        <p:spPr>
          <a:xfrm>
            <a:off x="11535978" y="5441642"/>
            <a:ext cx="12465997" cy="6016626"/>
          </a:xfrm>
          <a:prstGeom prst="rect">
            <a:avLst/>
          </a:prstGeom>
          <a:gradFill>
            <a:gsLst>
              <a:gs pos="0">
                <a:srgbClr val="EBEBEB">
                  <a:alpha val="68713"/>
                </a:srgbClr>
              </a:gs>
              <a:gs pos="100000">
                <a:srgbClr val="FFFFFF">
                  <a:alpha val="76559"/>
                </a:srgbClr>
              </a:gs>
            </a:gsLst>
            <a:lin ang="16200000"/>
          </a:gradFill>
          <a:ln w="63500">
            <a:solidFill>
              <a:srgbClr val="000000"/>
            </a:solidFill>
          </a:ln>
          <a:effectLst>
            <a:outerShdw sx="100000" sy="100000" kx="0" ky="0" algn="b" rotWithShape="0" blurRad="279400" dist="241300" dir="5400000">
              <a:srgbClr val="000000">
                <a:alpha val="38000"/>
              </a:srgbClr>
            </a:outerShdw>
            <a:reflection blurRad="0" stA="5000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lIns="357187" tIns="357187" rIns="357187" bIns="357187" anchor="ctr">
            <a:spAutoFit/>
          </a:bodyPr>
          <a:lstStyle/>
          <a:p>
            <a:pPr algn="ctr" defTabSz="821531">
              <a:lnSpc>
                <a:spcPct val="100000"/>
              </a:lnSpc>
              <a:spcBef>
                <a:spcPts val="500"/>
              </a:spcBef>
              <a:buClr>
                <a:srgbClr val="000000"/>
              </a:buClr>
              <a:defRPr b="1" cap="all" spc="959" sz="8000">
                <a:solidFill>
                  <a:srgbClr val="005493"/>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a:uFill>
                  <a:solidFill>
                    <a:srgbClr val="000000"/>
                  </a:solidFill>
                </a:uFill>
              </a:rPr>
              <a:t>Meeting Times:</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Bible Study: 9:00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Assembly:	10:00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P.M. Assembly:     4:00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Wed. P.M. Bible Study:      7:00</a:t>
            </a:r>
          </a:p>
        </p:txBody>
      </p:sp>
      <p:pic>
        <p:nvPicPr>
          <p:cNvPr id="598" name="pasted-movie.png" descr="pasted-movie.png"/>
          <p:cNvPicPr>
            <a:picLocks noChangeAspect="1"/>
          </p:cNvPicPr>
          <p:nvPr/>
        </p:nvPicPr>
        <p:blipFill>
          <a:blip r:embed="rId4">
            <a:extLst/>
          </a:blip>
          <a:stretch>
            <a:fillRect/>
          </a:stretch>
        </p:blipFill>
        <p:spPr>
          <a:xfrm>
            <a:off x="439809" y="7572071"/>
            <a:ext cx="5718073" cy="5718073"/>
          </a:xfrm>
          <a:prstGeom prst="rect">
            <a:avLst/>
          </a:prstGeom>
          <a:ln w="12700">
            <a:miter lim="400000"/>
          </a:ln>
        </p:spPr>
      </p:pic>
      <p:sp>
        <p:nvSpPr>
          <p:cNvPr id="599" name="100 CORNERSTONE ALEXANDER AR, 72002"/>
          <p:cNvSpPr txBox="1"/>
          <p:nvPr/>
        </p:nvSpPr>
        <p:spPr>
          <a:xfrm>
            <a:off x="6479382" y="2162558"/>
            <a:ext cx="17904620" cy="990601"/>
          </a:xfrm>
          <a:prstGeom prst="rect">
            <a:avLst/>
          </a:prstGeom>
          <a:gradFill>
            <a:gsLst>
              <a:gs pos="0">
                <a:srgbClr val="005493">
                  <a:alpha val="38270"/>
                </a:srgbClr>
              </a:gs>
              <a:gs pos="100000">
                <a:srgbClr val="FFFFFF">
                  <a:alpha val="44810"/>
                </a:srgbClr>
              </a:gs>
            </a:gsLst>
            <a:lin ang="162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5700">
                <a:ln w="12700" cap="flat">
                  <a:solidFill>
                    <a:srgbClr val="000000"/>
                  </a:solidFill>
                  <a:prstDash val="solid"/>
                  <a:miter lim="400000"/>
                </a:ln>
                <a:solidFill>
                  <a:srgbClr val="FFFFFF"/>
                </a:solidFill>
                <a:effectLst>
                  <a:outerShdw sx="100000" sy="100000" kx="0" ky="0" algn="b" rotWithShape="0" blurRad="12700" dist="63500" dir="4418335">
                    <a:srgbClr val="000000"/>
                  </a:outerShdw>
                </a:effectLst>
                <a:latin typeface="Century Gothic"/>
                <a:ea typeface="Century Gothic"/>
                <a:cs typeface="Century Gothic"/>
                <a:sym typeface="Century Gothic"/>
              </a:defRPr>
            </a:lvl1pPr>
          </a:lstStyle>
          <a:p>
            <a:pPr/>
            <a:r>
              <a:t>100 CORNERSTONE ALEXANDER AR, 72002</a:t>
            </a:r>
          </a:p>
        </p:txBody>
      </p:sp>
      <p:pic>
        <p:nvPicPr>
          <p:cNvPr id="600" name="pasted-movie.png" descr="pasted-movie.png"/>
          <p:cNvPicPr>
            <a:picLocks noChangeAspect="1"/>
          </p:cNvPicPr>
          <p:nvPr/>
        </p:nvPicPr>
        <p:blipFill>
          <a:blip r:embed="rId5">
            <a:extLst/>
          </a:blip>
          <a:stretch>
            <a:fillRect/>
          </a:stretch>
        </p:blipFill>
        <p:spPr>
          <a:xfrm>
            <a:off x="-84497" y="684307"/>
            <a:ext cx="7609327" cy="7187439"/>
          </a:xfrm>
          <a:prstGeom prst="rect">
            <a:avLst/>
          </a:prstGeom>
          <a:ln w="12700">
            <a:miter lim="400000"/>
          </a:ln>
        </p:spPr>
      </p:pic>
      <p:pic>
        <p:nvPicPr>
          <p:cNvPr id="601" name="pasted-movie.png" descr="pasted-movie.png"/>
          <p:cNvPicPr>
            <a:picLocks noChangeAspect="1"/>
          </p:cNvPicPr>
          <p:nvPr/>
        </p:nvPicPr>
        <p:blipFill>
          <a:blip r:embed="rId6">
            <a:extLst/>
          </a:blip>
          <a:stretch>
            <a:fillRect/>
          </a:stretch>
        </p:blipFill>
        <p:spPr>
          <a:xfrm>
            <a:off x="-335577" y="-324224"/>
            <a:ext cx="25055154" cy="243093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09" name="pasted-movie.png" descr="pasted-movie.png"/>
          <p:cNvPicPr>
            <a:picLocks noChangeAspect="1"/>
          </p:cNvPicPr>
          <p:nvPr/>
        </p:nvPicPr>
        <p:blipFill>
          <a:blip r:embed="rId2">
            <a:extLst/>
          </a:blip>
          <a:stretch>
            <a:fillRect/>
          </a:stretch>
        </p:blipFill>
        <p:spPr>
          <a:xfrm>
            <a:off x="4544340" y="1420604"/>
            <a:ext cx="15295320" cy="1953032"/>
          </a:xfrm>
          <a:prstGeom prst="rect">
            <a:avLst/>
          </a:prstGeom>
          <a:ln w="12700">
            <a:miter lim="400000"/>
          </a:ln>
        </p:spPr>
      </p:pic>
      <p:sp>
        <p:nvSpPr>
          <p:cNvPr id="210" name="GOD"/>
          <p:cNvSpPr/>
          <p:nvPr/>
        </p:nvSpPr>
        <p:spPr>
          <a:xfrm>
            <a:off x="8856063" y="3295351"/>
            <a:ext cx="6671874" cy="2674851"/>
          </a:xfrm>
          <a:prstGeom prst="roundRect">
            <a:avLst>
              <a:gd name="adj" fmla="val 50000"/>
            </a:avLst>
          </a:prstGeom>
          <a:gradFill>
            <a:gsLst>
              <a:gs pos="0">
                <a:srgbClr val="005493"/>
              </a:gs>
              <a:gs pos="100000">
                <a:srgbClr val="76D6FF"/>
              </a:gs>
            </a:gsLst>
            <a:lin ang="5400000"/>
          </a:gra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15300">
                <a:solidFill>
                  <a:srgbClr val="FFFFFF"/>
                </a:solidFill>
                <a:latin typeface="Gill Sans"/>
                <a:ea typeface="Gill Sans"/>
                <a:cs typeface="Gill Sans"/>
                <a:sym typeface="Gill Sans"/>
              </a:defRPr>
            </a:lvl1pPr>
          </a:lstStyle>
          <a:p>
            <a:pPr/>
            <a:r>
              <a:t>GOD</a:t>
            </a:r>
          </a:p>
        </p:txBody>
      </p:sp>
      <p:grpSp>
        <p:nvGrpSpPr>
          <p:cNvPr id="214" name="Group"/>
          <p:cNvGrpSpPr/>
          <p:nvPr/>
        </p:nvGrpSpPr>
        <p:grpSpPr>
          <a:xfrm>
            <a:off x="348483" y="4280584"/>
            <a:ext cx="8924285" cy="8712385"/>
            <a:chOff x="0" y="0"/>
            <a:chExt cx="8924284" cy="8712383"/>
          </a:xfrm>
        </p:grpSpPr>
        <p:sp>
          <p:nvSpPr>
            <p:cNvPr id="211" name="RELIGION"/>
            <p:cNvSpPr/>
            <p:nvPr/>
          </p:nvSpPr>
          <p:spPr>
            <a:xfrm>
              <a:off x="0" y="6340234"/>
              <a:ext cx="5633912" cy="2372150"/>
            </a:xfrm>
            <a:prstGeom prst="roundRect">
              <a:avLst>
                <a:gd name="adj" fmla="val 24064"/>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8FAFD"/>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RELIGION</a:t>
              </a:r>
            </a:p>
          </p:txBody>
        </p:sp>
        <p:sp>
          <p:nvSpPr>
            <p:cNvPr id="212" name="Arrow"/>
            <p:cNvSpPr/>
            <p:nvPr/>
          </p:nvSpPr>
          <p:spPr>
            <a:xfrm rot="19254263">
              <a:off x="3971990" y="1473990"/>
              <a:ext cx="5125688" cy="1270001"/>
            </a:xfrm>
            <a:prstGeom prst="rightArrow">
              <a:avLst>
                <a:gd name="adj1" fmla="val 32000"/>
                <a:gd name="adj2" fmla="val 64000"/>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13" name="Picture 9" descr="Picture 9"/>
            <p:cNvPicPr>
              <a:picLocks noChangeAspect="1"/>
            </p:cNvPicPr>
            <p:nvPr/>
          </p:nvPicPr>
          <p:blipFill>
            <a:blip r:embed="rId3">
              <a:extLst/>
            </a:blip>
            <a:stretch>
              <a:fillRect/>
            </a:stretch>
          </p:blipFill>
          <p:spPr>
            <a:xfrm rot="3063521">
              <a:off x="1634342" y="1538136"/>
              <a:ext cx="4149448" cy="5782017"/>
            </a:xfrm>
            <a:prstGeom prst="rect">
              <a:avLst/>
            </a:prstGeom>
            <a:ln w="12700" cap="flat">
              <a:noFill/>
              <a:miter lim="400000"/>
            </a:ln>
            <a:effectLst/>
          </p:spPr>
        </p:pic>
      </p:grpSp>
      <p:grpSp>
        <p:nvGrpSpPr>
          <p:cNvPr id="218" name="Group"/>
          <p:cNvGrpSpPr/>
          <p:nvPr/>
        </p:nvGrpSpPr>
        <p:grpSpPr>
          <a:xfrm>
            <a:off x="6334922" y="5287996"/>
            <a:ext cx="6097463" cy="8202606"/>
            <a:chOff x="0" y="0"/>
            <a:chExt cx="6097462" cy="8202604"/>
          </a:xfrm>
        </p:grpSpPr>
        <p:sp>
          <p:nvSpPr>
            <p:cNvPr id="215" name="FAMILY"/>
            <p:cNvSpPr/>
            <p:nvPr/>
          </p:nvSpPr>
          <p:spPr>
            <a:xfrm>
              <a:off x="0" y="5830455"/>
              <a:ext cx="5633912" cy="2372150"/>
            </a:xfrm>
            <a:prstGeom prst="roundRect">
              <a:avLst>
                <a:gd name="adj" fmla="val 24064"/>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AFC8B"/>
                  </a:solidFill>
                  <a:effectLst>
                    <a:outerShdw sx="100000" sy="100000" kx="0" ky="0" algn="b" rotWithShape="0" blurRad="63500" dist="63500" dir="3062168">
                      <a:srgbClr val="000000"/>
                    </a:outerShdw>
                  </a:effectLst>
                  <a:latin typeface="Gill Sans"/>
                  <a:ea typeface="Gill Sans"/>
                  <a:cs typeface="Gill Sans"/>
                  <a:sym typeface="Gill Sans"/>
                </a:defRPr>
              </a:lvl1pPr>
            </a:lstStyle>
            <a:p>
              <a:pPr/>
              <a:r>
                <a:t>FAMILY</a:t>
              </a:r>
            </a:p>
          </p:txBody>
        </p:sp>
        <p:sp>
          <p:nvSpPr>
            <p:cNvPr id="216" name="Arrow"/>
            <p:cNvSpPr/>
            <p:nvPr/>
          </p:nvSpPr>
          <p:spPr>
            <a:xfrm rot="16966315">
              <a:off x="954704" y="2186817"/>
              <a:ext cx="5498932" cy="1270001"/>
            </a:xfrm>
            <a:prstGeom prst="rightArrow">
              <a:avLst>
                <a:gd name="adj1" fmla="val 32000"/>
                <a:gd name="adj2" fmla="val 64000"/>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17" name="Picture 9" descr="Picture 9"/>
            <p:cNvPicPr>
              <a:picLocks noChangeAspect="1"/>
            </p:cNvPicPr>
            <p:nvPr/>
          </p:nvPicPr>
          <p:blipFill>
            <a:blip r:embed="rId3">
              <a:extLst/>
            </a:blip>
            <a:stretch>
              <a:fillRect/>
            </a:stretch>
          </p:blipFill>
          <p:spPr>
            <a:xfrm rot="783521">
              <a:off x="1348449" y="863258"/>
              <a:ext cx="4149448" cy="5782016"/>
            </a:xfrm>
            <a:prstGeom prst="rect">
              <a:avLst/>
            </a:prstGeom>
            <a:ln w="12700" cap="flat">
              <a:noFill/>
              <a:miter lim="400000"/>
            </a:ln>
            <a:effectLst/>
          </p:spPr>
        </p:pic>
      </p:grpSp>
      <p:grpSp>
        <p:nvGrpSpPr>
          <p:cNvPr id="222" name="Group"/>
          <p:cNvGrpSpPr/>
          <p:nvPr/>
        </p:nvGrpSpPr>
        <p:grpSpPr>
          <a:xfrm>
            <a:off x="11637328" y="5066134"/>
            <a:ext cx="6343346" cy="8424467"/>
            <a:chOff x="0" y="0"/>
            <a:chExt cx="6343344" cy="8424466"/>
          </a:xfrm>
        </p:grpSpPr>
        <p:sp>
          <p:nvSpPr>
            <p:cNvPr id="219" name="PROFESSION"/>
            <p:cNvSpPr/>
            <p:nvPr/>
          </p:nvSpPr>
          <p:spPr>
            <a:xfrm>
              <a:off x="709432" y="6052317"/>
              <a:ext cx="5633913" cy="2372150"/>
            </a:xfrm>
            <a:prstGeom prst="roundRect">
              <a:avLst>
                <a:gd name="adj" fmla="val 24064"/>
              </a:avLst>
            </a:prstGeom>
            <a:gradFill flip="none" rotWithShape="1">
              <a:gsLst>
                <a:gs pos="0">
                  <a:schemeClr val="accent4"/>
                </a:gs>
                <a:gs pos="100000">
                  <a:schemeClr val="accent4">
                    <a:hueOff val="-81543"/>
                    <a:satOff val="3097"/>
                    <a:lumOff val="-86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8D686"/>
                  </a:solidFill>
                  <a:effectLst>
                    <a:outerShdw sx="100000" sy="100000" kx="0" ky="0" algn="b" rotWithShape="0" blurRad="50800" dist="63500" dir="2189973">
                      <a:srgbClr val="000000"/>
                    </a:outerShdw>
                  </a:effectLst>
                  <a:latin typeface="Gill Sans"/>
                  <a:ea typeface="Gill Sans"/>
                  <a:cs typeface="Gill Sans"/>
                  <a:sym typeface="Gill Sans"/>
                </a:defRPr>
              </a:lvl1pPr>
            </a:lstStyle>
            <a:p>
              <a:pPr/>
              <a:r>
                <a:t>PROFESSION</a:t>
              </a:r>
            </a:p>
          </p:txBody>
        </p:sp>
        <p:sp>
          <p:nvSpPr>
            <p:cNvPr id="220" name="Arrow"/>
            <p:cNvSpPr/>
            <p:nvPr/>
          </p:nvSpPr>
          <p:spPr>
            <a:xfrm rot="15061765">
              <a:off x="-255489" y="2171557"/>
              <a:ext cx="5498932" cy="1270001"/>
            </a:xfrm>
            <a:prstGeom prst="rightArrow">
              <a:avLst>
                <a:gd name="adj1" fmla="val 32000"/>
                <a:gd name="adj2" fmla="val 64000"/>
              </a:avLst>
            </a:prstGeom>
            <a:gradFill flip="none" rotWithShape="1">
              <a:gsLst>
                <a:gs pos="0">
                  <a:schemeClr val="accent4"/>
                </a:gs>
                <a:gs pos="100000">
                  <a:schemeClr val="accent4">
                    <a:hueOff val="-81543"/>
                    <a:satOff val="3097"/>
                    <a:lumOff val="-86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21" name="Picture 9" descr="Picture 9"/>
            <p:cNvPicPr>
              <a:picLocks noChangeAspect="1"/>
            </p:cNvPicPr>
            <p:nvPr/>
          </p:nvPicPr>
          <p:blipFill>
            <a:blip r:embed="rId3">
              <a:extLst/>
            </a:blip>
            <a:stretch>
              <a:fillRect/>
            </a:stretch>
          </p:blipFill>
          <p:spPr>
            <a:xfrm rot="20460000">
              <a:off x="828186" y="965858"/>
              <a:ext cx="4149448" cy="5782017"/>
            </a:xfrm>
            <a:prstGeom prst="rect">
              <a:avLst/>
            </a:prstGeom>
            <a:ln w="12700" cap="flat">
              <a:noFill/>
              <a:miter lim="400000"/>
            </a:ln>
            <a:effectLst/>
          </p:spPr>
        </p:pic>
      </p:grpSp>
      <p:grpSp>
        <p:nvGrpSpPr>
          <p:cNvPr id="226" name="Group"/>
          <p:cNvGrpSpPr/>
          <p:nvPr/>
        </p:nvGrpSpPr>
        <p:grpSpPr>
          <a:xfrm>
            <a:off x="15190731" y="4027076"/>
            <a:ext cx="8851135" cy="8965893"/>
            <a:chOff x="0" y="0"/>
            <a:chExt cx="8851134" cy="8965892"/>
          </a:xfrm>
        </p:grpSpPr>
        <p:sp>
          <p:nvSpPr>
            <p:cNvPr id="223" name="LEISURE"/>
            <p:cNvSpPr/>
            <p:nvPr/>
          </p:nvSpPr>
          <p:spPr>
            <a:xfrm>
              <a:off x="3104368" y="6593743"/>
              <a:ext cx="5633913" cy="2372149"/>
            </a:xfrm>
            <a:prstGeom prst="roundRect">
              <a:avLst>
                <a:gd name="adj" fmla="val 24064"/>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EFB53"/>
                  </a:solidFill>
                  <a:effectLst>
                    <a:outerShdw sx="100000" sy="100000" kx="0" ky="0" algn="b" rotWithShape="0" blurRad="50800" dist="63500" dir="2185205">
                      <a:srgbClr val="000000"/>
                    </a:outerShdw>
                  </a:effectLst>
                  <a:latin typeface="Gill Sans"/>
                  <a:ea typeface="Gill Sans"/>
                  <a:cs typeface="Gill Sans"/>
                  <a:sym typeface="Gill Sans"/>
                </a:defRPr>
              </a:lvl1pPr>
            </a:lstStyle>
            <a:p>
              <a:pPr/>
              <a:r>
                <a:t>LEISURE</a:t>
              </a:r>
            </a:p>
          </p:txBody>
        </p:sp>
        <p:sp>
          <p:nvSpPr>
            <p:cNvPr id="224" name="Arrow"/>
            <p:cNvSpPr/>
            <p:nvPr/>
          </p:nvSpPr>
          <p:spPr>
            <a:xfrm rot="13323182">
              <a:off x="-764489" y="2931814"/>
              <a:ext cx="9242243" cy="1270001"/>
            </a:xfrm>
            <a:prstGeom prst="rightArrow">
              <a:avLst>
                <a:gd name="adj1" fmla="val 32000"/>
                <a:gd name="adj2" fmla="val 64000"/>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25" name="Picture 9" descr="Picture 9"/>
            <p:cNvPicPr>
              <a:picLocks noChangeAspect="1"/>
            </p:cNvPicPr>
            <p:nvPr/>
          </p:nvPicPr>
          <p:blipFill>
            <a:blip r:embed="rId3">
              <a:extLst/>
            </a:blip>
            <a:stretch>
              <a:fillRect/>
            </a:stretch>
          </p:blipFill>
          <p:spPr>
            <a:xfrm rot="18720000">
              <a:off x="3239712" y="1791645"/>
              <a:ext cx="4149448" cy="5782016"/>
            </a:xfrm>
            <a:prstGeom prst="rect">
              <a:avLst/>
            </a:prstGeom>
            <a:ln w="12700" cap="flat">
              <a:noFill/>
              <a:miter lim="400000"/>
            </a:ln>
            <a:effectLst/>
          </p:spPr>
        </p:pic>
      </p:grpSp>
      <p:sp>
        <p:nvSpPr>
          <p:cNvPr id="227"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28" name="pasted-movie.png" descr="pasted-movie.png"/>
          <p:cNvPicPr>
            <a:picLocks noChangeAspect="1"/>
          </p:cNvPicPr>
          <p:nvPr/>
        </p:nvPicPr>
        <p:blipFill>
          <a:blip r:embed="rId4">
            <a:extLst/>
          </a:blip>
          <a:stretch>
            <a:fillRect/>
          </a:stretch>
        </p:blipFill>
        <p:spPr>
          <a:xfrm>
            <a:off x="1194124" y="-7590"/>
            <a:ext cx="8261388" cy="1838797"/>
          </a:xfrm>
          <a:prstGeom prst="rect">
            <a:avLst/>
          </a:prstGeom>
          <a:ln w="12700">
            <a:miter lim="400000"/>
          </a:ln>
          <a:effectLst>
            <a:outerShdw sx="100000" sy="100000" kx="0" ky="0" algn="b" rotWithShape="0" blurRad="215900" dist="109623" dir="5400000">
              <a:srgbClr val="000000"/>
            </a:outerShdw>
          </a:effectLst>
        </p:spPr>
      </p:pic>
      <p:pic>
        <p:nvPicPr>
          <p:cNvPr id="229" name="pasted-movie.png" descr="pasted-movie.png"/>
          <p:cNvPicPr>
            <a:picLocks noChangeAspect="1"/>
          </p:cNvPicPr>
          <p:nvPr/>
        </p:nvPicPr>
        <p:blipFill>
          <a:blip r:embed="rId5">
            <a:extLst/>
          </a:blip>
          <a:stretch>
            <a:fillRect/>
          </a:stretch>
        </p:blipFill>
        <p:spPr>
          <a:xfrm>
            <a:off x="8379467" y="-785292"/>
            <a:ext cx="3042005" cy="2851879"/>
          </a:xfrm>
          <a:prstGeom prst="rect">
            <a:avLst/>
          </a:prstGeom>
          <a:ln w="12700">
            <a:miter lim="400000"/>
          </a:ln>
        </p:spPr>
      </p:pic>
      <p:pic>
        <p:nvPicPr>
          <p:cNvPr id="230" name="pasted-movie.png" descr="pasted-movie.png"/>
          <p:cNvPicPr>
            <a:picLocks noChangeAspect="1"/>
          </p:cNvPicPr>
          <p:nvPr/>
        </p:nvPicPr>
        <p:blipFill>
          <a:blip r:embed="rId6">
            <a:extLst/>
          </a:blip>
          <a:stretch>
            <a:fillRect/>
          </a:stretch>
        </p:blipFill>
        <p:spPr>
          <a:xfrm>
            <a:off x="10348960" y="146049"/>
            <a:ext cx="13527726" cy="140451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 presetID="18" grpId="1" fill="hold">
                                  <p:stCondLst>
                                    <p:cond delay="0"/>
                                  </p:stCondLst>
                                  <p:iterate type="el" backwards="0">
                                    <p:tmAbs val="0"/>
                                  </p:iterate>
                                  <p:childTnLst>
                                    <p:set>
                                      <p:cBhvr>
                                        <p:cTn id="6" fill="hold"/>
                                        <p:tgtEl>
                                          <p:spTgt spid="214"/>
                                        </p:tgtEl>
                                        <p:attrNameLst>
                                          <p:attrName>style.visibility</p:attrName>
                                        </p:attrNameLst>
                                      </p:cBhvr>
                                      <p:to>
                                        <p:strVal val="visible"/>
                                      </p:to>
                                    </p:set>
                                    <p:animEffect filter="strips(upRight)" transition="in">
                                      <p:cBhvr>
                                        <p:cTn id="7" dur="1000"/>
                                        <p:tgtEl>
                                          <p:spTgt spid="214"/>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2" grpId="2" fill="hold">
                                  <p:stCondLst>
                                    <p:cond delay="0"/>
                                  </p:stCondLst>
                                  <p:iterate type="el" backwards="0">
                                    <p:tmAbs val="0"/>
                                  </p:iterate>
                                  <p:childTnLst>
                                    <p:set>
                                      <p:cBhvr>
                                        <p:cTn id="11" fill="hold"/>
                                        <p:tgtEl>
                                          <p:spTgt spid="218"/>
                                        </p:tgtEl>
                                        <p:attrNameLst>
                                          <p:attrName>style.visibility</p:attrName>
                                        </p:attrNameLst>
                                      </p:cBhvr>
                                      <p:to>
                                        <p:strVal val="visible"/>
                                      </p:to>
                                    </p:set>
                                    <p:animEffect filter="wipe(down)" transition="in">
                                      <p:cBhvr>
                                        <p:cTn id="12" dur="1000"/>
                                        <p:tgtEl>
                                          <p:spTgt spid="218"/>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4" presetID="22" grpId="3" fill="hold">
                                  <p:stCondLst>
                                    <p:cond delay="0"/>
                                  </p:stCondLst>
                                  <p:iterate type="el" backwards="0">
                                    <p:tmAbs val="0"/>
                                  </p:iterate>
                                  <p:childTnLst>
                                    <p:set>
                                      <p:cBhvr>
                                        <p:cTn id="16" fill="hold"/>
                                        <p:tgtEl>
                                          <p:spTgt spid="222"/>
                                        </p:tgtEl>
                                        <p:attrNameLst>
                                          <p:attrName>style.visibility</p:attrName>
                                        </p:attrNameLst>
                                      </p:cBhvr>
                                      <p:to>
                                        <p:strVal val="visible"/>
                                      </p:to>
                                    </p:set>
                                    <p:animEffect filter="wipe(down)" transition="in">
                                      <p:cBhvr>
                                        <p:cTn id="17" dur="1000"/>
                                        <p:tgtEl>
                                          <p:spTgt spid="222"/>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9" presetID="18" grpId="4" fill="hold">
                                  <p:stCondLst>
                                    <p:cond delay="0"/>
                                  </p:stCondLst>
                                  <p:iterate type="el" backwards="0">
                                    <p:tmAbs val="0"/>
                                  </p:iterate>
                                  <p:childTnLst>
                                    <p:set>
                                      <p:cBhvr>
                                        <p:cTn id="21" fill="hold"/>
                                        <p:tgtEl>
                                          <p:spTgt spid="226"/>
                                        </p:tgtEl>
                                        <p:attrNameLst>
                                          <p:attrName>style.visibility</p:attrName>
                                        </p:attrNameLst>
                                      </p:cBhvr>
                                      <p:to>
                                        <p:strVal val="visible"/>
                                      </p:to>
                                    </p:set>
                                    <p:animEffect filter="strips(upLeft)" transition="in">
                                      <p:cBhvr>
                                        <p:cTn id="22" dur="1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2" grpId="3"/>
      <p:bldP build="whole" bldLvl="1" animBg="1" rev="0" advAuto="0" spid="214" grpId="1"/>
      <p:bldP build="whole" bldLvl="1" animBg="1" rev="0" advAuto="0" spid="226" grpId="4"/>
      <p:bldP build="whole" bldLvl="1" animBg="1" rev="0" advAuto="0" spid="218" grpId="2"/>
    </p:bldLst>
  </p:timing>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04"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605" name="pasted-movie.png" descr="pasted-movie.png"/>
          <p:cNvPicPr>
            <a:picLocks noChangeAspect="1"/>
          </p:cNvPicPr>
          <p:nvPr/>
        </p:nvPicPr>
        <p:blipFill>
          <a:blip r:embed="rId3">
            <a:extLst/>
          </a:blip>
          <a:stretch>
            <a:fillRect/>
          </a:stretch>
        </p:blipFill>
        <p:spPr>
          <a:xfrm>
            <a:off x="1755053" y="-361795"/>
            <a:ext cx="20873894" cy="4646054"/>
          </a:xfrm>
          <a:prstGeom prst="rect">
            <a:avLst/>
          </a:prstGeom>
          <a:ln w="12700">
            <a:miter lim="400000"/>
          </a:ln>
          <a:effectLst>
            <a:outerShdw sx="100000" sy="100000" kx="0" ky="0" algn="b" rotWithShape="0" blurRad="215900" dist="109623" dir="5400000">
              <a:srgbClr val="000000"/>
            </a:outerShdw>
          </a:effectLst>
        </p:spPr>
      </p:pic>
      <p:pic>
        <p:nvPicPr>
          <p:cNvPr id="606" name="pasted-movie.png" descr="pasted-movie.png"/>
          <p:cNvPicPr>
            <a:picLocks noChangeAspect="1"/>
          </p:cNvPicPr>
          <p:nvPr/>
        </p:nvPicPr>
        <p:blipFill>
          <a:blip r:embed="rId4">
            <a:extLst/>
          </a:blip>
          <a:stretch>
            <a:fillRect/>
          </a:stretch>
        </p:blipFill>
        <p:spPr>
          <a:xfrm>
            <a:off x="-237129" y="3030757"/>
            <a:ext cx="24858258" cy="2821749"/>
          </a:xfrm>
          <a:prstGeom prst="rect">
            <a:avLst/>
          </a:prstGeom>
          <a:ln w="12700">
            <a:miter lim="400000"/>
          </a:ln>
          <a:effectLst>
            <a:outerShdw sx="100000" sy="100000" kx="0" ky="0" algn="b" rotWithShape="0" blurRad="215900" dist="109623" dir="5400000">
              <a:srgbClr val="000000"/>
            </a:outerShdw>
          </a:effectLst>
        </p:spPr>
      </p:pic>
      <p:sp>
        <p:nvSpPr>
          <p:cNvPr id="607" name="Charts by Don McClain…"/>
          <p:cNvSpPr txBox="1"/>
          <p:nvPr/>
        </p:nvSpPr>
        <p:spPr>
          <a:xfrm>
            <a:off x="3164512" y="8943421"/>
            <a:ext cx="18054976" cy="4365240"/>
          </a:xfrm>
          <a:prstGeom prst="rect">
            <a:avLst/>
          </a:prstGeom>
          <a:solidFill>
            <a:srgbClr val="5A5F5E">
              <a:alpha val="58730"/>
            </a:srgbClr>
          </a:solidFill>
          <a:ln w="12700">
            <a:miter lim="400000"/>
          </a:ln>
          <a:effectLst>
            <a:outerShdw sx="100000" sy="100000" kx="0" ky="0" algn="b" rotWithShape="0" blurRad="203200" dist="101600" dir="2460000">
              <a:srgbClr val="000000"/>
            </a:outerShdw>
          </a:effectLst>
          <a:extLst>
            <a:ext uri="{C572A759-6A51-4108-AA02-DFA0A04FC94B}">
              <ma14:wrappingTextBoxFlag xmlns:ma14="http://schemas.microsoft.com/office/mac/drawingml/2011/main" val="1"/>
            </a:ext>
          </a:extLst>
        </p:spPr>
        <p:txBody>
          <a:bodyPr lIns="71437" tIns="71437" rIns="71437" bIns="71437" anchor="ctr">
            <a:spAutoFit/>
          </a:bodyPr>
          <a:lstStyle/>
          <a:p>
            <a:pPr algn="ctr" defTabSz="642937">
              <a:lnSpc>
                <a:spcPct val="100000"/>
              </a:lnSpc>
              <a:spcBef>
                <a:spcPts val="0"/>
              </a:spcBef>
              <a:defRPr sz="5800">
                <a:solidFill>
                  <a:srgbClr val="FFD9A8"/>
                </a:solidFill>
                <a:effectLst>
                  <a:outerShdw sx="100000" sy="100000" kx="0" ky="0" algn="b" rotWithShape="0" blurRad="152400" dist="76200" dir="2460000">
                    <a:srgbClr val="000000"/>
                  </a:outerShdw>
                </a:effectLst>
                <a:latin typeface="Charcoal CY"/>
                <a:ea typeface="Charcoal CY"/>
                <a:cs typeface="Charcoal CY"/>
                <a:sym typeface="Charcoal CY"/>
              </a:defRPr>
            </a:pPr>
            <a:r>
              <a:t>Charts by Don McClain</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Preached July 19, 2026 / Alexander church of Christ</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Phone: 501-568-1062</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Email – </a:t>
            </a:r>
            <a:r>
              <a:rPr>
                <a:hlinkClick r:id="rId5" invalidUrl="" action="" tgtFrame="" tooltip="" history="1" highlightClick="0" endSnd="0"/>
              </a:rPr>
              <a:t>donmcclain@sbcglobal.net</a:t>
            </a:r>
            <a:r>
              <a:t>  </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More Keynote, PPT &amp; Audio Sermons</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rPr u="sng">
                <a:hlinkClick r:id="rId6" invalidUrl="" action="" tgtFrame="" tooltip="" history="1" highlightClick="0" endSnd="0"/>
              </a:rPr>
              <a:t>www.alexanderchurchofchrist.com</a:t>
            </a:r>
            <a:r>
              <a:t>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232"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sp>
        <p:nvSpPr>
          <p:cNvPr id="233" name="2 Peter 1:1–11"/>
          <p:cNvSpPr txBox="1"/>
          <p:nvPr/>
        </p:nvSpPr>
        <p:spPr>
          <a:xfrm>
            <a:off x="9338462" y="9460776"/>
            <a:ext cx="5707076" cy="11049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457200">
              <a:lnSpc>
                <a:spcPct val="100000"/>
              </a:lnSpc>
              <a:spcBef>
                <a:spcPts val="0"/>
              </a:spcBef>
              <a:defRPr b="1" sz="6600">
                <a:solidFill>
                  <a:srgbClr val="FFFFFF"/>
                </a:solidFill>
                <a:latin typeface="Helvetica"/>
                <a:ea typeface="Helvetica"/>
                <a:cs typeface="Helvetica"/>
                <a:sym typeface="Helvetica"/>
              </a:defRPr>
            </a:lvl1pPr>
          </a:lstStyle>
          <a:p>
            <a:pPr/>
            <a:r>
              <a:t>2 Peter 1:1–11</a:t>
            </a:r>
          </a:p>
        </p:txBody>
      </p:sp>
      <p:grpSp>
        <p:nvGrpSpPr>
          <p:cNvPr id="236" name="Group"/>
          <p:cNvGrpSpPr/>
          <p:nvPr/>
        </p:nvGrpSpPr>
        <p:grpSpPr>
          <a:xfrm>
            <a:off x="179439" y="10349970"/>
            <a:ext cx="8524449" cy="2821720"/>
            <a:chOff x="0" y="0"/>
            <a:chExt cx="8524448" cy="2821718"/>
          </a:xfrm>
        </p:grpSpPr>
        <p:sp>
          <p:nvSpPr>
            <p:cNvPr id="234" name="Arrow"/>
            <p:cNvSpPr/>
            <p:nvPr/>
          </p:nvSpPr>
          <p:spPr>
            <a:xfrm>
              <a:off x="0" y="0"/>
              <a:ext cx="8524449" cy="2821719"/>
            </a:xfrm>
            <a:prstGeom prst="rightArrow">
              <a:avLst>
                <a:gd name="adj1" fmla="val 75207"/>
                <a:gd name="adj2" fmla="val 12221"/>
              </a:avLst>
            </a:prstGeom>
            <a:solidFill>
              <a:srgbClr val="9FE1ED">
                <a:alpha val="38662"/>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35" name="pasted-movie.png" descr="pasted-movie.png"/>
            <p:cNvPicPr>
              <a:picLocks noChangeAspect="1"/>
            </p:cNvPicPr>
            <p:nvPr/>
          </p:nvPicPr>
          <p:blipFill>
            <a:blip r:embed="rId3">
              <a:extLst/>
            </a:blip>
            <a:stretch>
              <a:fillRect/>
            </a:stretch>
          </p:blipFill>
          <p:spPr>
            <a:xfrm>
              <a:off x="528891" y="789459"/>
              <a:ext cx="7467601" cy="1320801"/>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239" name="Group"/>
          <p:cNvGrpSpPr/>
          <p:nvPr/>
        </p:nvGrpSpPr>
        <p:grpSpPr>
          <a:xfrm>
            <a:off x="8306379" y="10349970"/>
            <a:ext cx="5555634" cy="2821720"/>
            <a:chOff x="0" y="0"/>
            <a:chExt cx="5555632" cy="2821718"/>
          </a:xfrm>
        </p:grpSpPr>
        <p:sp>
          <p:nvSpPr>
            <p:cNvPr id="237" name="Arrow"/>
            <p:cNvSpPr/>
            <p:nvPr/>
          </p:nvSpPr>
          <p:spPr>
            <a:xfrm>
              <a:off x="0" y="0"/>
              <a:ext cx="5555633" cy="2821719"/>
            </a:xfrm>
            <a:prstGeom prst="rightArrow">
              <a:avLst>
                <a:gd name="adj1" fmla="val 75207"/>
                <a:gd name="adj2" fmla="val 12221"/>
              </a:avLst>
            </a:prstGeom>
            <a:solidFill>
              <a:srgbClr val="B8B488">
                <a:alpha val="59470"/>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38" name="pasted-movie.png" descr="pasted-movie.png"/>
            <p:cNvPicPr>
              <a:picLocks noChangeAspect="1"/>
            </p:cNvPicPr>
            <p:nvPr/>
          </p:nvPicPr>
          <p:blipFill>
            <a:blip r:embed="rId4">
              <a:extLst/>
            </a:blip>
            <a:stretch>
              <a:fillRect/>
            </a:stretch>
          </p:blipFill>
          <p:spPr>
            <a:xfrm>
              <a:off x="854233" y="750458"/>
              <a:ext cx="3848101" cy="1320801"/>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242" name="Group"/>
          <p:cNvGrpSpPr/>
          <p:nvPr/>
        </p:nvGrpSpPr>
        <p:grpSpPr>
          <a:xfrm>
            <a:off x="13464503" y="10349970"/>
            <a:ext cx="5555634" cy="2821720"/>
            <a:chOff x="0" y="0"/>
            <a:chExt cx="5555632" cy="2821718"/>
          </a:xfrm>
        </p:grpSpPr>
        <p:sp>
          <p:nvSpPr>
            <p:cNvPr id="240" name="Arrow"/>
            <p:cNvSpPr/>
            <p:nvPr/>
          </p:nvSpPr>
          <p:spPr>
            <a:xfrm>
              <a:off x="0" y="0"/>
              <a:ext cx="5555633" cy="2821719"/>
            </a:xfrm>
            <a:prstGeom prst="rightArrow">
              <a:avLst>
                <a:gd name="adj1" fmla="val 75207"/>
                <a:gd name="adj2" fmla="val 12221"/>
              </a:avLst>
            </a:prstGeom>
            <a:solidFill>
              <a:srgbClr val="893DF6">
                <a:alpha val="26022"/>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41" name="pasted-movie.png" descr="pasted-movie.png"/>
            <p:cNvPicPr>
              <a:picLocks noChangeAspect="1"/>
            </p:cNvPicPr>
            <p:nvPr/>
          </p:nvPicPr>
          <p:blipFill>
            <a:blip r:embed="rId5">
              <a:extLst/>
            </a:blip>
            <a:stretch>
              <a:fillRect/>
            </a:stretch>
          </p:blipFill>
          <p:spPr>
            <a:xfrm>
              <a:off x="1146334" y="783109"/>
              <a:ext cx="3263901" cy="1333501"/>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245" name="Group"/>
          <p:cNvGrpSpPr/>
          <p:nvPr/>
        </p:nvGrpSpPr>
        <p:grpSpPr>
          <a:xfrm>
            <a:off x="18647993" y="10349970"/>
            <a:ext cx="5555634" cy="2821720"/>
            <a:chOff x="0" y="0"/>
            <a:chExt cx="5555632" cy="2821718"/>
          </a:xfrm>
        </p:grpSpPr>
        <p:sp>
          <p:nvSpPr>
            <p:cNvPr id="243" name="Arrow"/>
            <p:cNvSpPr/>
            <p:nvPr/>
          </p:nvSpPr>
          <p:spPr>
            <a:xfrm>
              <a:off x="0" y="0"/>
              <a:ext cx="5555633" cy="2821719"/>
            </a:xfrm>
            <a:prstGeom prst="rightArrow">
              <a:avLst>
                <a:gd name="adj1" fmla="val 75207"/>
                <a:gd name="adj2" fmla="val 12221"/>
              </a:avLst>
            </a:prstGeom>
            <a:solidFill>
              <a:srgbClr val="007CD9">
                <a:alpha val="14054"/>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44" name="pasted-movie.png" descr="pasted-movie.png"/>
            <p:cNvPicPr>
              <a:picLocks noChangeAspect="1"/>
            </p:cNvPicPr>
            <p:nvPr/>
          </p:nvPicPr>
          <p:blipFill>
            <a:blip r:embed="rId6">
              <a:extLst/>
            </a:blip>
            <a:stretch>
              <a:fillRect/>
            </a:stretch>
          </p:blipFill>
          <p:spPr>
            <a:xfrm>
              <a:off x="1184433" y="783109"/>
              <a:ext cx="3187701" cy="1333501"/>
            </a:xfrm>
            <a:prstGeom prst="rect">
              <a:avLst/>
            </a:prstGeom>
            <a:ln w="12700" cap="flat">
              <a:noFill/>
              <a:miter lim="400000"/>
            </a:ln>
            <a:effectLst>
              <a:outerShdw sx="100000" sy="100000" kx="0" ky="0" algn="b" rotWithShape="0" blurRad="215900" dist="109623" dir="5400000">
                <a:srgbClr val="000000"/>
              </a:outerShdw>
            </a:effectLst>
          </p:spPr>
        </p:pic>
      </p:grpSp>
      <p:pic>
        <p:nvPicPr>
          <p:cNvPr id="246" name="pasted-movie.png" descr="pasted-movie.png"/>
          <p:cNvPicPr>
            <a:picLocks noChangeAspect="1"/>
          </p:cNvPicPr>
          <p:nvPr/>
        </p:nvPicPr>
        <p:blipFill>
          <a:blip r:embed="rId7">
            <a:extLst/>
          </a:blip>
          <a:stretch>
            <a:fillRect/>
          </a:stretch>
        </p:blipFill>
        <p:spPr>
          <a:xfrm>
            <a:off x="866865" y="5319699"/>
            <a:ext cx="22650270" cy="2336348"/>
          </a:xfrm>
          <a:prstGeom prst="rect">
            <a:avLst/>
          </a:prstGeom>
          <a:ln w="12700">
            <a:miter lim="400000"/>
          </a:ln>
          <a:effectLst>
            <a:outerShdw sx="100000" sy="100000" kx="0" ky="0" algn="b" rotWithShape="0" blurRad="215900" dist="109623" dir="5400000">
              <a:srgbClr val="000000"/>
            </a:outerShdw>
          </a:effectLst>
        </p:spPr>
      </p:pic>
      <p:pic>
        <p:nvPicPr>
          <p:cNvPr id="247" name="pasted-movie.png" descr="pasted-movie.png"/>
          <p:cNvPicPr>
            <a:picLocks noChangeAspect="1"/>
          </p:cNvPicPr>
          <p:nvPr/>
        </p:nvPicPr>
        <p:blipFill>
          <a:blip r:embed="rId8">
            <a:extLst/>
          </a:blip>
          <a:stretch>
            <a:fillRect/>
          </a:stretch>
        </p:blipFill>
        <p:spPr>
          <a:xfrm>
            <a:off x="1220790" y="6782447"/>
            <a:ext cx="21942420" cy="3568071"/>
          </a:xfrm>
          <a:prstGeom prst="rect">
            <a:avLst/>
          </a:prstGeom>
          <a:ln w="12700">
            <a:miter lim="400000"/>
          </a:ln>
          <a:effectLst>
            <a:outerShdw sx="100000" sy="100000" kx="0" ky="0" algn="b" rotWithShape="0" blurRad="215900" dist="109623" dir="5400000">
              <a:srgbClr val="000000"/>
            </a:outerShdw>
          </a:effectLst>
        </p:spPr>
      </p:pic>
      <p:sp>
        <p:nvSpPr>
          <p:cNvPr id="248" name="7 But reject profane and old wives’ fables, and exercise yourself toward godliness. — 1 Timothy 4:7 (NKJV)"/>
          <p:cNvSpPr txBox="1"/>
          <p:nvPr/>
        </p:nvSpPr>
        <p:spPr>
          <a:xfrm>
            <a:off x="474213" y="204271"/>
            <a:ext cx="23435574" cy="1778001"/>
          </a:xfrm>
          <a:prstGeom prst="rect">
            <a:avLst/>
          </a:prstGeom>
          <a:ln w="12700">
            <a:miter lim="400000"/>
          </a:ln>
          <a:effectLst>
            <a:outerShdw sx="100000" sy="100000" kx="0" ky="0" algn="b" rotWithShape="0" blurRad="215900" dist="109623" dir="1857511">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5500">
                <a:solidFill>
                  <a:srgbClr val="FFFFFF"/>
                </a:solidFill>
                <a:effectLst>
                  <a:outerShdw sx="100000" sy="100000" kx="0" ky="0" algn="b" rotWithShape="0" blurRad="50800" dist="63500" dir="3162087">
                    <a:srgbClr val="000000"/>
                  </a:outerShdw>
                </a:effectLst>
                <a:latin typeface="Helvetica"/>
                <a:ea typeface="Helvetica"/>
                <a:cs typeface="Helvetica"/>
                <a:sym typeface="Helvetica"/>
              </a:defRPr>
            </a:pPr>
            <a:r>
              <a:rPr baseline="31999"/>
              <a:t>7</a:t>
            </a:r>
            <a:r>
              <a:t> But reject profane and old wives’ fables, and exercise yourself toward godliness. — 1 Timothy 4:7 (NKJV)</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36"/>
                                        </p:tgtEl>
                                        <p:attrNameLst>
                                          <p:attrName>style.visibility</p:attrName>
                                        </p:attrNameLst>
                                      </p:cBhvr>
                                      <p:to>
                                        <p:strVal val="visible"/>
                                      </p:to>
                                    </p:set>
                                    <p:animEffect filter="wipe(left)" transition="in">
                                      <p:cBhvr>
                                        <p:cTn id="7" dur="1500"/>
                                        <p:tgtEl>
                                          <p:spTgt spid="23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239"/>
                                        </p:tgtEl>
                                        <p:attrNameLst>
                                          <p:attrName>style.visibility</p:attrName>
                                        </p:attrNameLst>
                                      </p:cBhvr>
                                      <p:to>
                                        <p:strVal val="visible"/>
                                      </p:to>
                                    </p:set>
                                    <p:animEffect filter="wipe(left)" transition="in">
                                      <p:cBhvr>
                                        <p:cTn id="12" dur="1500"/>
                                        <p:tgtEl>
                                          <p:spTgt spid="239"/>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242"/>
                                        </p:tgtEl>
                                        <p:attrNameLst>
                                          <p:attrName>style.visibility</p:attrName>
                                        </p:attrNameLst>
                                      </p:cBhvr>
                                      <p:to>
                                        <p:strVal val="visible"/>
                                      </p:to>
                                    </p:set>
                                    <p:animEffect filter="wipe(left)" transition="in">
                                      <p:cBhvr>
                                        <p:cTn id="17" dur="1500"/>
                                        <p:tgtEl>
                                          <p:spTgt spid="242"/>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4" fill="hold">
                                  <p:stCondLst>
                                    <p:cond delay="0"/>
                                  </p:stCondLst>
                                  <p:iterate type="el" backwards="0">
                                    <p:tmAbs val="0"/>
                                  </p:iterate>
                                  <p:childTnLst>
                                    <p:set>
                                      <p:cBhvr>
                                        <p:cTn id="21" fill="hold"/>
                                        <p:tgtEl>
                                          <p:spTgt spid="245"/>
                                        </p:tgtEl>
                                        <p:attrNameLst>
                                          <p:attrName>style.visibility</p:attrName>
                                        </p:attrNameLst>
                                      </p:cBhvr>
                                      <p:to>
                                        <p:strVal val="visible"/>
                                      </p:to>
                                    </p:set>
                                    <p:animEffect filter="wipe(left)" transition="in">
                                      <p:cBhvr>
                                        <p:cTn id="22" dur="15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2" grpId="3"/>
      <p:bldP build="whole" bldLvl="1" animBg="1" rev="0" advAuto="0" spid="236" grpId="1"/>
      <p:bldP build="whole" bldLvl="1" animBg="1" rev="0" advAuto="0" spid="245" grpId="4"/>
      <p:bldP build="whole" bldLvl="1" animBg="1" rev="0" advAuto="0" spid="239" grpId="2"/>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250"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251" name="pasted-movie.png" descr="pasted-movie.png"/>
          <p:cNvPicPr>
            <a:picLocks noChangeAspect="1"/>
          </p:cNvPicPr>
          <p:nvPr/>
        </p:nvPicPr>
        <p:blipFill>
          <a:blip r:embed="rId3">
            <a:extLst/>
          </a:blip>
          <a:stretch>
            <a:fillRect/>
          </a:stretch>
        </p:blipFill>
        <p:spPr>
          <a:xfrm>
            <a:off x="1755053" y="3163603"/>
            <a:ext cx="20873894" cy="4646053"/>
          </a:xfrm>
          <a:prstGeom prst="rect">
            <a:avLst/>
          </a:prstGeom>
          <a:ln w="12700">
            <a:miter lim="400000"/>
          </a:ln>
          <a:effectLst>
            <a:outerShdw sx="100000" sy="100000" kx="0" ky="0" algn="b" rotWithShape="0" blurRad="215900" dist="109623" dir="5400000">
              <a:srgbClr val="000000"/>
            </a:outerShdw>
          </a:effectLst>
        </p:spPr>
      </p:pic>
      <p:pic>
        <p:nvPicPr>
          <p:cNvPr id="252" name="pasted-movie.png" descr="pasted-movie.png"/>
          <p:cNvPicPr>
            <a:picLocks noChangeAspect="1"/>
          </p:cNvPicPr>
          <p:nvPr/>
        </p:nvPicPr>
        <p:blipFill>
          <a:blip r:embed="rId4">
            <a:extLst/>
          </a:blip>
          <a:stretch>
            <a:fillRect/>
          </a:stretch>
        </p:blipFill>
        <p:spPr>
          <a:xfrm>
            <a:off x="2408153" y="1648910"/>
            <a:ext cx="19567694" cy="2746803"/>
          </a:xfrm>
          <a:prstGeom prst="rect">
            <a:avLst/>
          </a:prstGeom>
          <a:ln w="12700">
            <a:miter lim="400000"/>
          </a:ln>
          <a:effectLst>
            <a:outerShdw sx="100000" sy="100000" kx="0" ky="0" algn="b" rotWithShape="0" blurRad="63500" dist="25400" dir="5400000">
              <a:srgbClr val="000000">
                <a:alpha val="50000"/>
              </a:srgbClr>
            </a:outerShdw>
          </a:effectLst>
        </p:spPr>
      </p:pic>
      <p:sp>
        <p:nvSpPr>
          <p:cNvPr id="253" name="James 1:26,27; John 4:19-24"/>
          <p:cNvSpPr txBox="1"/>
          <p:nvPr/>
        </p:nvSpPr>
        <p:spPr>
          <a:xfrm>
            <a:off x="11947213" y="113975"/>
            <a:ext cx="123377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James 1:26,27; John 4:19-24</a:t>
            </a:r>
          </a:p>
        </p:txBody>
      </p:sp>
      <p:sp>
        <p:nvSpPr>
          <p:cNvPr id="254" name="Hebrews 12:28–29 (NKJV)…"/>
          <p:cNvSpPr txBox="1"/>
          <p:nvPr/>
        </p:nvSpPr>
        <p:spPr>
          <a:xfrm>
            <a:off x="785088" y="7300263"/>
            <a:ext cx="22813824" cy="5943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7700">
                <a:solidFill>
                  <a:srgbClr val="FFFFFF"/>
                </a:solidFill>
                <a:effectLst>
                  <a:outerShdw sx="100000" sy="100000" kx="0" ky="0" algn="b" rotWithShape="0" blurRad="50800" dist="63500" dir="2846922">
                    <a:srgbClr val="000000"/>
                  </a:outerShdw>
                </a:effectLst>
                <a:latin typeface="Helvetica"/>
                <a:ea typeface="Helvetica"/>
                <a:cs typeface="Helvetica"/>
                <a:sym typeface="Helvetica"/>
              </a:defRPr>
            </a:pPr>
            <a:r>
              <a:t>Hebrews 12:28–29 (NKJV)</a:t>
            </a:r>
          </a:p>
          <a:p>
            <a:pPr algn="ctr" defTabSz="457200">
              <a:lnSpc>
                <a:spcPct val="100000"/>
              </a:lnSpc>
              <a:spcBef>
                <a:spcPts val="0"/>
              </a:spcBef>
              <a:defRPr sz="7700">
                <a:solidFill>
                  <a:srgbClr val="FFFFFF"/>
                </a:solidFill>
                <a:effectLst>
                  <a:outerShdw sx="100000" sy="100000" kx="0" ky="0" algn="b" rotWithShape="0" blurRad="50800" dist="63500" dir="2846922">
                    <a:srgbClr val="000000"/>
                  </a:outerShdw>
                </a:effectLst>
                <a:latin typeface="Helvetica"/>
                <a:ea typeface="Helvetica"/>
                <a:cs typeface="Helvetica"/>
                <a:sym typeface="Helvetica"/>
              </a:defRPr>
            </a:pPr>
            <a:r>
              <a:rPr baseline="31999"/>
              <a:t>28</a:t>
            </a:r>
            <a:r>
              <a:t> Therefore, since we are receiving a kingdom which cannot be shaken, let us have grace, by which we may serve God acceptably with reverence and godly fear. </a:t>
            </a:r>
            <a:r>
              <a:rPr baseline="31999"/>
              <a:t>29</a:t>
            </a:r>
            <a:r>
              <a:t> For our God </a:t>
            </a:r>
            <a:r>
              <a:rPr i="1"/>
              <a:t>is</a:t>
            </a:r>
            <a:r>
              <a:t> a consuming fire.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58" name="Image"/>
          <p:cNvGrpSpPr/>
          <p:nvPr/>
        </p:nvGrpSpPr>
        <p:grpSpPr>
          <a:xfrm>
            <a:off x="-50880" y="1855205"/>
            <a:ext cx="10286204" cy="11851798"/>
            <a:chOff x="0" y="0"/>
            <a:chExt cx="10286202" cy="11851797"/>
          </a:xfrm>
        </p:grpSpPr>
        <p:pic>
          <p:nvPicPr>
            <p:cNvPr id="257"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256"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259" name="Psalm 97:10 (NKJV)…"/>
          <p:cNvSpPr txBox="1"/>
          <p:nvPr/>
        </p:nvSpPr>
        <p:spPr>
          <a:xfrm>
            <a:off x="163016" y="9545409"/>
            <a:ext cx="9858412" cy="3530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t>Psalm 97:10 (NKJV) </a:t>
            </a:r>
          </a:p>
          <a:p>
            <a:pPr algn="ctr" defTabSz="457200">
              <a:lnSpc>
                <a:spcPct val="100000"/>
              </a:lnSpc>
              <a:spcBef>
                <a:spcPts val="0"/>
              </a:spcBef>
              <a:defRPr sz="7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rPr baseline="31999"/>
              <a:t>10</a:t>
            </a:r>
            <a:r>
              <a:t> You who love the Lord, hate evil! </a:t>
            </a:r>
          </a:p>
        </p:txBody>
      </p:sp>
      <p:sp>
        <p:nvSpPr>
          <p:cNvPr id="260" name="Sin is not a minor issue or a cultural preference.…"/>
          <p:cNvSpPr txBox="1"/>
          <p:nvPr/>
        </p:nvSpPr>
        <p:spPr>
          <a:xfrm>
            <a:off x="10268509" y="2497904"/>
            <a:ext cx="13877098" cy="1056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4400"/>
              </a:spcBef>
              <a:buSzPct val="80000"/>
              <a:buBlip>
                <a:blip r:embed="rId4"/>
              </a:buBlip>
              <a:defRPr b="1" sz="7700">
                <a:solidFill>
                  <a:srgbClr val="000000"/>
                </a:solidFill>
                <a:latin typeface="Helvetica"/>
                <a:ea typeface="Helvetica"/>
                <a:cs typeface="Helvetica"/>
                <a:sym typeface="Helvetica"/>
              </a:defRPr>
            </a:pPr>
            <a:r>
              <a:t>Sin is not a minor issue or a cultural preference.  </a:t>
            </a:r>
          </a:p>
          <a:p>
            <a:pPr marL="977900" indent="-977900" defTabSz="457200">
              <a:lnSpc>
                <a:spcPct val="100000"/>
              </a:lnSpc>
              <a:spcBef>
                <a:spcPts val="4400"/>
              </a:spcBef>
              <a:buSzPct val="80000"/>
              <a:buBlip>
                <a:blip r:embed="rId4"/>
              </a:buBlip>
              <a:defRPr b="1" sz="7700">
                <a:solidFill>
                  <a:srgbClr val="000000"/>
                </a:solidFill>
                <a:latin typeface="Helvetica"/>
                <a:ea typeface="Helvetica"/>
                <a:cs typeface="Helvetica"/>
                <a:sym typeface="Helvetica"/>
              </a:defRPr>
            </a:pPr>
            <a:r>
              <a:t>Sin is rebellion against the holy God who created us.  </a:t>
            </a:r>
          </a:p>
          <a:p>
            <a:pPr marL="977900" indent="-977900" defTabSz="457200">
              <a:lnSpc>
                <a:spcPct val="100000"/>
              </a:lnSpc>
              <a:spcBef>
                <a:spcPts val="4400"/>
              </a:spcBef>
              <a:buSzPct val="80000"/>
              <a:buBlip>
                <a:blip r:embed="rId4"/>
              </a:buBlip>
              <a:defRPr b="1" sz="7700">
                <a:solidFill>
                  <a:srgbClr val="000000"/>
                </a:solidFill>
                <a:latin typeface="Helvetica"/>
                <a:ea typeface="Helvetica"/>
                <a:cs typeface="Helvetica"/>
                <a:sym typeface="Helvetica"/>
              </a:defRPr>
            </a:pPr>
            <a:r>
              <a:t>Today, sin is increasingly celebrated, redefined, and even defended as personal freedom or identity. </a:t>
            </a:r>
          </a:p>
        </p:txBody>
      </p:sp>
      <p:grpSp>
        <p:nvGrpSpPr>
          <p:cNvPr id="265" name="Group"/>
          <p:cNvGrpSpPr/>
          <p:nvPr/>
        </p:nvGrpSpPr>
        <p:grpSpPr>
          <a:xfrm>
            <a:off x="386137" y="-785292"/>
            <a:ext cx="23611726" cy="2851879"/>
            <a:chOff x="0" y="0"/>
            <a:chExt cx="23611724" cy="2851878"/>
          </a:xfrm>
        </p:grpSpPr>
        <p:sp>
          <p:nvSpPr>
            <p:cNvPr id="261"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62" name="pasted-movie.png" descr="pasted-movie.png"/>
            <p:cNvPicPr>
              <a:picLocks noChangeAspect="1"/>
            </p:cNvPicPr>
            <p:nvPr/>
          </p:nvPicPr>
          <p:blipFill>
            <a:blip r:embed="rId5">
              <a:extLst/>
            </a:blip>
            <a:stretch>
              <a:fillRect/>
            </a:stretch>
          </p:blipFill>
          <p:spPr>
            <a:xfrm>
              <a:off x="807986" y="777701"/>
              <a:ext cx="8261388" cy="1838798"/>
            </a:xfrm>
            <a:prstGeom prst="rect">
              <a:avLst/>
            </a:prstGeom>
            <a:ln w="12700" cap="flat">
              <a:noFill/>
              <a:miter lim="400000"/>
            </a:ln>
            <a:effectLst>
              <a:outerShdw sx="100000" sy="100000" kx="0" ky="0" algn="b" rotWithShape="0" blurRad="215900" dist="109623" dir="5400000">
                <a:srgbClr val="000000"/>
              </a:outerShdw>
            </a:effectLst>
          </p:spPr>
        </p:pic>
        <p:pic>
          <p:nvPicPr>
            <p:cNvPr id="263" name="pasted-movie.png" descr="pasted-movie.png"/>
            <p:cNvPicPr>
              <a:picLocks noChangeAspect="1"/>
            </p:cNvPicPr>
            <p:nvPr/>
          </p:nvPicPr>
          <p:blipFill>
            <a:blip r:embed="rId6">
              <a:extLst/>
            </a:blip>
            <a:stretch>
              <a:fillRect/>
            </a:stretch>
          </p:blipFill>
          <p:spPr>
            <a:xfrm>
              <a:off x="7993329" y="0"/>
              <a:ext cx="3042005" cy="2851879"/>
            </a:xfrm>
            <a:prstGeom prst="rect">
              <a:avLst/>
            </a:prstGeom>
            <a:ln w="12700" cap="flat">
              <a:noFill/>
              <a:miter lim="400000"/>
            </a:ln>
            <a:effectLst/>
          </p:spPr>
        </p:pic>
        <p:pic>
          <p:nvPicPr>
            <p:cNvPr id="264" name="pasted-movie.png" descr="pasted-movie.png"/>
            <p:cNvPicPr>
              <a:picLocks noChangeAspect="1"/>
            </p:cNvPicPr>
            <p:nvPr/>
          </p:nvPicPr>
          <p:blipFill>
            <a:blip r:embed="rId7">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push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60">
                                            <p:bg/>
                                          </p:spTgt>
                                        </p:tgtEl>
                                        <p:attrNameLst>
                                          <p:attrName>style.visibility</p:attrName>
                                        </p:attrNameLst>
                                      </p:cBhvr>
                                      <p:to>
                                        <p:strVal val="visible"/>
                                      </p:to>
                                    </p:set>
                                    <p:animEffect filter="wipe(left)" transition="in">
                                      <p:cBhvr>
                                        <p:cTn id="7" dur="1500"/>
                                        <p:tgtEl>
                                          <p:spTgt spid="260">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260">
                                            <p:txEl>
                                              <p:pRg st="0" end="0"/>
                                            </p:txEl>
                                          </p:spTgt>
                                        </p:tgtEl>
                                        <p:attrNameLst>
                                          <p:attrName>style.visibility</p:attrName>
                                        </p:attrNameLst>
                                      </p:cBhvr>
                                      <p:to>
                                        <p:strVal val="visible"/>
                                      </p:to>
                                    </p:set>
                                    <p:animEffect filter="wipe(left)" transition="in">
                                      <p:cBhvr>
                                        <p:cTn id="10" dur="1500"/>
                                        <p:tgtEl>
                                          <p:spTgt spid="26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260">
                                            <p:txEl>
                                              <p:pRg st="1" end="1"/>
                                            </p:txEl>
                                          </p:spTgt>
                                        </p:tgtEl>
                                        <p:attrNameLst>
                                          <p:attrName>style.visibility</p:attrName>
                                        </p:attrNameLst>
                                      </p:cBhvr>
                                      <p:to>
                                        <p:strVal val="visible"/>
                                      </p:to>
                                    </p:set>
                                    <p:animEffect filter="wipe(left)" transition="in">
                                      <p:cBhvr>
                                        <p:cTn id="15" dur="1500"/>
                                        <p:tgtEl>
                                          <p:spTgt spid="26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260">
                                            <p:txEl>
                                              <p:pRg st="2" end="2"/>
                                            </p:txEl>
                                          </p:spTgt>
                                        </p:tgtEl>
                                        <p:attrNameLst>
                                          <p:attrName>style.visibility</p:attrName>
                                        </p:attrNameLst>
                                      </p:cBhvr>
                                      <p:to>
                                        <p:strVal val="visible"/>
                                      </p:to>
                                    </p:set>
                                    <p:animEffect filter="wipe(left)" transition="in">
                                      <p:cBhvr>
                                        <p:cTn id="20" dur="1500"/>
                                        <p:tgtEl>
                                          <p:spTgt spid="26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60"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69" name="Image"/>
          <p:cNvGrpSpPr/>
          <p:nvPr/>
        </p:nvGrpSpPr>
        <p:grpSpPr>
          <a:xfrm>
            <a:off x="-50880" y="1855205"/>
            <a:ext cx="10286204" cy="11851798"/>
            <a:chOff x="0" y="0"/>
            <a:chExt cx="10286202" cy="11851797"/>
          </a:xfrm>
        </p:grpSpPr>
        <p:pic>
          <p:nvPicPr>
            <p:cNvPr id="268"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267"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270" name="Psalm 97:10 (NKJV)…"/>
          <p:cNvSpPr txBox="1"/>
          <p:nvPr/>
        </p:nvSpPr>
        <p:spPr>
          <a:xfrm>
            <a:off x="163016" y="9545409"/>
            <a:ext cx="9858412" cy="3530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t>Psalm 97:10 (NKJV) </a:t>
            </a:r>
          </a:p>
          <a:p>
            <a:pPr algn="ctr" defTabSz="457200">
              <a:lnSpc>
                <a:spcPct val="100000"/>
              </a:lnSpc>
              <a:spcBef>
                <a:spcPts val="0"/>
              </a:spcBef>
              <a:defRPr sz="7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rPr baseline="31999"/>
              <a:t>10</a:t>
            </a:r>
            <a:r>
              <a:t> You who love the Lord, hate evil! </a:t>
            </a:r>
          </a:p>
        </p:txBody>
      </p:sp>
      <p:sp>
        <p:nvSpPr>
          <p:cNvPr id="271" name="Psalm 97:10–12 (NKJV)…"/>
          <p:cNvSpPr txBox="1"/>
          <p:nvPr/>
        </p:nvSpPr>
        <p:spPr>
          <a:xfrm>
            <a:off x="14205481" y="2075764"/>
            <a:ext cx="10116902" cy="110998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000000"/>
                </a:solidFill>
                <a:latin typeface="Helvetica"/>
                <a:ea typeface="Helvetica"/>
                <a:cs typeface="Helvetica"/>
                <a:sym typeface="Helvetica"/>
              </a:defRPr>
            </a:pPr>
            <a:r>
              <a:t>Psalm 97:10–12 (NKJV)</a:t>
            </a:r>
          </a:p>
          <a:p>
            <a:pPr algn="ctr" defTabSz="457200">
              <a:lnSpc>
                <a:spcPct val="100000"/>
              </a:lnSpc>
              <a:spcBef>
                <a:spcPts val="0"/>
              </a:spcBef>
              <a:defRPr sz="6000">
                <a:solidFill>
                  <a:srgbClr val="000000"/>
                </a:solidFill>
                <a:latin typeface="Helvetica"/>
                <a:ea typeface="Helvetica"/>
                <a:cs typeface="Helvetica"/>
                <a:sym typeface="Helvetica"/>
              </a:defRPr>
            </a:pPr>
            <a:r>
              <a:rPr baseline="31999"/>
              <a:t>10</a:t>
            </a:r>
            <a:r>
              <a:t> </a:t>
            </a:r>
            <a:r>
              <a:rPr u="sng"/>
              <a:t>You who love the Lord, hate evil</a:t>
            </a:r>
            <a:r>
              <a:t>! He preserves the souls of His saints; He delivers them out of the hand of the wicked. </a:t>
            </a:r>
            <a:r>
              <a:rPr baseline="31999"/>
              <a:t>11</a:t>
            </a:r>
            <a:r>
              <a:t> Light is sown for the righteous, And gladness for the upright in heart. </a:t>
            </a:r>
            <a:r>
              <a:rPr baseline="31999"/>
              <a:t>12</a:t>
            </a:r>
            <a:r>
              <a:t> Rejoice in the Lord, you righteous, And give thanks at the remembrance of His holy name. </a:t>
            </a:r>
          </a:p>
        </p:txBody>
      </p:sp>
      <p:grpSp>
        <p:nvGrpSpPr>
          <p:cNvPr id="274" name="Group"/>
          <p:cNvGrpSpPr/>
          <p:nvPr/>
        </p:nvGrpSpPr>
        <p:grpSpPr>
          <a:xfrm>
            <a:off x="48918" y="2075764"/>
            <a:ext cx="14575333" cy="11099801"/>
            <a:chOff x="0" y="0"/>
            <a:chExt cx="14575332" cy="11099800"/>
          </a:xfrm>
        </p:grpSpPr>
        <p:sp>
          <p:nvSpPr>
            <p:cNvPr id="272" name="Psalm 36:1–4 (NKJV)…"/>
            <p:cNvSpPr txBox="1"/>
            <p:nvPr/>
          </p:nvSpPr>
          <p:spPr>
            <a:xfrm>
              <a:off x="0" y="0"/>
              <a:ext cx="13460618" cy="11099801"/>
            </a:xfrm>
            <a:prstGeom prst="rect">
              <a:avLst/>
            </a:prstGeom>
            <a:solidFill>
              <a:schemeClr val="accent6">
                <a:satOff val="1848"/>
                <a:lumOff val="-15262"/>
              </a:schemeClr>
            </a:solidFill>
            <a:ln w="25400" cap="flat">
              <a:solidFill>
                <a:srgbClr val="FFFFFF"/>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lgn="ctr" defTabSz="457200">
                <a:lnSpc>
                  <a:spcPct val="100000"/>
                </a:lnSpc>
                <a:spcBef>
                  <a:spcPts val="0"/>
                </a:spcBef>
                <a:defRPr b="1" sz="6000">
                  <a:solidFill>
                    <a:srgbClr val="FFFFFF"/>
                  </a:solidFill>
                  <a:effectLst>
                    <a:outerShdw sx="100000" sy="100000" kx="0" ky="0" algn="b" rotWithShape="0" blurRad="50800" dist="63500" dir="2305448">
                      <a:srgbClr val="000000"/>
                    </a:outerShdw>
                  </a:effectLst>
                  <a:latin typeface="Helvetica"/>
                  <a:ea typeface="Helvetica"/>
                  <a:cs typeface="Helvetica"/>
                  <a:sym typeface="Helvetica"/>
                </a:defRPr>
              </a:pPr>
              <a:r>
                <a:t>Psalm 36:1–4 (NKJV)</a:t>
              </a:r>
            </a:p>
            <a:p>
              <a:pPr algn="ctr" defTabSz="457200">
                <a:lnSpc>
                  <a:spcPct val="100000"/>
                </a:lnSpc>
                <a:spcBef>
                  <a:spcPts val="0"/>
                </a:spcBef>
                <a:defRPr sz="6000">
                  <a:solidFill>
                    <a:srgbClr val="FFFFFF"/>
                  </a:solidFill>
                  <a:effectLst>
                    <a:outerShdw sx="100000" sy="100000" kx="0" ky="0" algn="b" rotWithShape="0" blurRad="50800" dist="63500" dir="2305448">
                      <a:srgbClr val="000000"/>
                    </a:outerShdw>
                  </a:effectLst>
                  <a:latin typeface="Helvetica"/>
                  <a:ea typeface="Helvetica"/>
                  <a:cs typeface="Helvetica"/>
                  <a:sym typeface="Helvetica"/>
                </a:defRPr>
              </a:pPr>
              <a:r>
                <a:rPr baseline="31999"/>
                <a:t>1</a:t>
              </a:r>
              <a:r>
                <a:t> An oracle within my heart concerning the transgression of the wicked: </a:t>
              </a:r>
              <a:r>
                <a:rPr i="1"/>
                <a:t>There is</a:t>
              </a:r>
              <a:r>
                <a:t> no fear of God before his eyes. </a:t>
              </a:r>
              <a:r>
                <a:rPr baseline="31999"/>
                <a:t>2</a:t>
              </a:r>
              <a:r>
                <a:t> For he flatters himself in his own eyes, When he finds out his iniquity </a:t>
              </a:r>
              <a:r>
                <a:rPr i="1"/>
                <a:t>and</a:t>
              </a:r>
              <a:r>
                <a:t> when he hates. </a:t>
              </a:r>
              <a:r>
                <a:rPr baseline="31999"/>
                <a:t>3</a:t>
              </a:r>
              <a:r>
                <a:t> The words of his mouth </a:t>
              </a:r>
              <a:r>
                <a:rPr i="1"/>
                <a:t>are</a:t>
              </a:r>
              <a:r>
                <a:t> wickedness and deceit; He has ceased to be wise </a:t>
              </a:r>
              <a:r>
                <a:rPr i="1"/>
                <a:t>and</a:t>
              </a:r>
              <a:r>
                <a:t> to do good. </a:t>
              </a:r>
              <a:r>
                <a:rPr baseline="31999"/>
                <a:t>4</a:t>
              </a:r>
              <a:r>
                <a:t> He devises wickedness on his bed; He sets himself in a way </a:t>
              </a:r>
              <a:r>
                <a:rPr i="1"/>
                <a:t>that is</a:t>
              </a:r>
              <a:r>
                <a:t> not good; </a:t>
              </a:r>
              <a:r>
                <a:rPr u="sng"/>
                <a:t>He does not abhor evil</a:t>
              </a:r>
              <a:r>
                <a:t>. </a:t>
              </a:r>
            </a:p>
          </p:txBody>
        </p:sp>
        <p:sp>
          <p:nvSpPr>
            <p:cNvPr id="273" name="VS."/>
            <p:cNvSpPr/>
            <p:nvPr/>
          </p:nvSpPr>
          <p:spPr>
            <a:xfrm>
              <a:off x="12874750" y="4280062"/>
              <a:ext cx="1700583" cy="2223295"/>
            </a:xfrm>
            <a:prstGeom prst="leftRightArrow">
              <a:avLst>
                <a:gd name="adj1" fmla="val 67755"/>
                <a:gd name="adj2" fmla="val 32859"/>
              </a:avLst>
            </a:prstGeom>
            <a:solidFill>
              <a:schemeClr val="accent5"/>
            </a:solidFill>
            <a:ln w="25400" cap="flat">
              <a:solidFill>
                <a:srgbClr val="FFFFFF"/>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5000">
                  <a:solidFill>
                    <a:srgbClr val="FFFFFF"/>
                  </a:solidFill>
                  <a:latin typeface="Gill Sans"/>
                  <a:ea typeface="Gill Sans"/>
                  <a:cs typeface="Gill Sans"/>
                  <a:sym typeface="Gill Sans"/>
                </a:defRPr>
              </a:lvl1pPr>
            </a:lstStyle>
            <a:p>
              <a:pPr/>
              <a:r>
                <a:t>VS.</a:t>
              </a:r>
            </a:p>
          </p:txBody>
        </p:sp>
      </p:grpSp>
      <p:grpSp>
        <p:nvGrpSpPr>
          <p:cNvPr id="279" name="Group"/>
          <p:cNvGrpSpPr/>
          <p:nvPr/>
        </p:nvGrpSpPr>
        <p:grpSpPr>
          <a:xfrm>
            <a:off x="386137" y="-785292"/>
            <a:ext cx="23611726" cy="2851879"/>
            <a:chOff x="0" y="0"/>
            <a:chExt cx="23611724" cy="2851878"/>
          </a:xfrm>
        </p:grpSpPr>
        <p:sp>
          <p:nvSpPr>
            <p:cNvPr id="275"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76" name="pasted-movie.png" descr="pasted-movie.png"/>
            <p:cNvPicPr>
              <a:picLocks noChangeAspect="1"/>
            </p:cNvPicPr>
            <p:nvPr/>
          </p:nvPicPr>
          <p:blipFill>
            <a:blip r:embed="rId4">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277" name="pasted-movie.png" descr="pasted-movie.png"/>
            <p:cNvPicPr>
              <a:picLocks noChangeAspect="1"/>
            </p:cNvPicPr>
            <p:nvPr/>
          </p:nvPicPr>
          <p:blipFill>
            <a:blip r:embed="rId5">
              <a:extLst/>
            </a:blip>
            <a:stretch>
              <a:fillRect/>
            </a:stretch>
          </p:blipFill>
          <p:spPr>
            <a:xfrm>
              <a:off x="7993329" y="0"/>
              <a:ext cx="3042005" cy="2851879"/>
            </a:xfrm>
            <a:prstGeom prst="rect">
              <a:avLst/>
            </a:prstGeom>
            <a:ln w="12700" cap="flat">
              <a:noFill/>
              <a:miter lim="400000"/>
            </a:ln>
            <a:effectLst/>
          </p:spPr>
        </p:pic>
        <p:pic>
          <p:nvPicPr>
            <p:cNvPr id="278" name="pasted-movie.png" descr="pasted-movie.png"/>
            <p:cNvPicPr>
              <a:picLocks noChangeAspect="1"/>
            </p:cNvPicPr>
            <p:nvPr/>
          </p:nvPicPr>
          <p:blipFill>
            <a:blip r:embed="rId6">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2" presetID="22" grpId="1" fill="hold">
                                  <p:stCondLst>
                                    <p:cond delay="0"/>
                                  </p:stCondLst>
                                  <p:iterate type="el" backwards="0">
                                    <p:tmAbs val="0"/>
                                  </p:iterate>
                                  <p:childTnLst>
                                    <p:set>
                                      <p:cBhvr>
                                        <p:cTn id="6" fill="hold"/>
                                        <p:tgtEl>
                                          <p:spTgt spid="274"/>
                                        </p:tgtEl>
                                        <p:attrNameLst>
                                          <p:attrName>style.visibility</p:attrName>
                                        </p:attrNameLst>
                                      </p:cBhvr>
                                      <p:to>
                                        <p:strVal val="visible"/>
                                      </p:to>
                                    </p:set>
                                    <p:animEffect filter="wipe(right)" transition="in">
                                      <p:cBhvr>
                                        <p:cTn id="7" dur="1500"/>
                                        <p:tgtEl>
                                          <p:spTgt spid="2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4"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grpSp>
        <p:nvGrpSpPr>
          <p:cNvPr id="283" name="Image"/>
          <p:cNvGrpSpPr/>
          <p:nvPr/>
        </p:nvGrpSpPr>
        <p:grpSpPr>
          <a:xfrm>
            <a:off x="-50880" y="1855205"/>
            <a:ext cx="10286204" cy="11851798"/>
            <a:chOff x="0" y="0"/>
            <a:chExt cx="10286202" cy="11851797"/>
          </a:xfrm>
        </p:grpSpPr>
        <p:pic>
          <p:nvPicPr>
            <p:cNvPr id="282"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281"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284" name="Psalm 97:10 (NKJV)…"/>
          <p:cNvSpPr txBox="1"/>
          <p:nvPr/>
        </p:nvSpPr>
        <p:spPr>
          <a:xfrm>
            <a:off x="163016" y="9545409"/>
            <a:ext cx="9858412" cy="3530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t>Psalm 97:10 (NKJV) </a:t>
            </a:r>
          </a:p>
          <a:p>
            <a:pPr algn="ctr" defTabSz="457200">
              <a:lnSpc>
                <a:spcPct val="100000"/>
              </a:lnSpc>
              <a:spcBef>
                <a:spcPts val="0"/>
              </a:spcBef>
              <a:defRPr sz="7500">
                <a:solidFill>
                  <a:srgbClr val="FFFFFF"/>
                </a:solidFill>
                <a:effectLst>
                  <a:outerShdw sx="100000" sy="100000" kx="0" ky="0" algn="b" rotWithShape="0" blurRad="50800" dist="63500" dir="1027230">
                    <a:srgbClr val="000000"/>
                  </a:outerShdw>
                </a:effectLst>
                <a:latin typeface="Helvetica"/>
                <a:ea typeface="Helvetica"/>
                <a:cs typeface="Helvetica"/>
                <a:sym typeface="Helvetica"/>
              </a:defRPr>
            </a:pPr>
            <a:r>
              <a:rPr baseline="31999"/>
              <a:t>10</a:t>
            </a:r>
            <a:r>
              <a:t> You who love the Lord, hate evil! </a:t>
            </a:r>
          </a:p>
        </p:txBody>
      </p:sp>
      <p:sp>
        <p:nvSpPr>
          <p:cNvPr id="285" name="Our culture has moved from tolerating sin to celebrating and defending it.…"/>
          <p:cNvSpPr txBox="1"/>
          <p:nvPr/>
        </p:nvSpPr>
        <p:spPr>
          <a:xfrm>
            <a:off x="10494496" y="2066104"/>
            <a:ext cx="13686333" cy="11430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4400"/>
              </a:spcBef>
              <a:buSzPct val="80000"/>
              <a:buBlip>
                <a:blip r:embed="rId4"/>
              </a:buBlip>
              <a:defRPr sz="8800">
                <a:solidFill>
                  <a:srgbClr val="000000"/>
                </a:solidFill>
                <a:latin typeface="Helvetica"/>
                <a:ea typeface="Helvetica"/>
                <a:cs typeface="Helvetica"/>
                <a:sym typeface="Helvetica"/>
              </a:defRPr>
            </a:pPr>
            <a:r>
              <a:t>Our culture has moved from tolerating sin to celebrating and defending it. </a:t>
            </a:r>
          </a:p>
          <a:p>
            <a:pPr marL="977900" indent="-977900" defTabSz="457200">
              <a:lnSpc>
                <a:spcPct val="100000"/>
              </a:lnSpc>
              <a:spcBef>
                <a:spcPts val="4400"/>
              </a:spcBef>
              <a:buSzPct val="80000"/>
              <a:buBlip>
                <a:blip r:embed="rId4"/>
              </a:buBlip>
              <a:defRPr sz="8800">
                <a:solidFill>
                  <a:srgbClr val="000000"/>
                </a:solidFill>
                <a:latin typeface="Helvetica"/>
                <a:ea typeface="Helvetica"/>
                <a:cs typeface="Helvetica"/>
                <a:sym typeface="Helvetica"/>
              </a:defRPr>
            </a:pPr>
            <a:r>
              <a:t>This shift carries serious spiritual dangers and has visibly affected many churches.</a:t>
            </a:r>
          </a:p>
        </p:txBody>
      </p:sp>
      <p:grpSp>
        <p:nvGrpSpPr>
          <p:cNvPr id="290" name="Group"/>
          <p:cNvGrpSpPr/>
          <p:nvPr/>
        </p:nvGrpSpPr>
        <p:grpSpPr>
          <a:xfrm>
            <a:off x="386137" y="-785292"/>
            <a:ext cx="23611726" cy="2851879"/>
            <a:chOff x="0" y="0"/>
            <a:chExt cx="23611724" cy="2851878"/>
          </a:xfrm>
        </p:grpSpPr>
        <p:sp>
          <p:nvSpPr>
            <p:cNvPr id="286"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87"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288" name="pasted-movie.png" descr="pasted-movie.png"/>
            <p:cNvPicPr>
              <a:picLocks noChangeAspect="1"/>
            </p:cNvPicPr>
            <p:nvPr/>
          </p:nvPicPr>
          <p:blipFill>
            <a:blip r:embed="rId6">
              <a:extLst/>
            </a:blip>
            <a:stretch>
              <a:fillRect/>
            </a:stretch>
          </p:blipFill>
          <p:spPr>
            <a:xfrm>
              <a:off x="7993329" y="0"/>
              <a:ext cx="3042005" cy="2851879"/>
            </a:xfrm>
            <a:prstGeom prst="rect">
              <a:avLst/>
            </a:prstGeom>
            <a:ln w="12700" cap="flat">
              <a:noFill/>
              <a:miter lim="400000"/>
            </a:ln>
            <a:effectLst/>
          </p:spPr>
        </p:pic>
        <p:pic>
          <p:nvPicPr>
            <p:cNvPr id="289" name="pasted-movie.png" descr="pasted-movie.png"/>
            <p:cNvPicPr>
              <a:picLocks noChangeAspect="1"/>
            </p:cNvPicPr>
            <p:nvPr/>
          </p:nvPicPr>
          <p:blipFill>
            <a:blip r:embed="rId7">
              <a:extLst/>
            </a:blip>
            <a:stretch>
              <a:fillRect/>
            </a:stretch>
          </p:blipFill>
          <p:spPr>
            <a:xfrm>
              <a:off x="9962822" y="931340"/>
              <a:ext cx="13527726" cy="140451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85">
                                            <p:bg/>
                                          </p:spTgt>
                                        </p:tgtEl>
                                        <p:attrNameLst>
                                          <p:attrName>style.visibility</p:attrName>
                                        </p:attrNameLst>
                                      </p:cBhvr>
                                      <p:to>
                                        <p:strVal val="visible"/>
                                      </p:to>
                                    </p:set>
                                    <p:animEffect filter="wipe(left)" transition="in">
                                      <p:cBhvr>
                                        <p:cTn id="7" dur="1500"/>
                                        <p:tgtEl>
                                          <p:spTgt spid="285">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285">
                                            <p:txEl>
                                              <p:pRg st="0" end="0"/>
                                            </p:txEl>
                                          </p:spTgt>
                                        </p:tgtEl>
                                        <p:attrNameLst>
                                          <p:attrName>style.visibility</p:attrName>
                                        </p:attrNameLst>
                                      </p:cBhvr>
                                      <p:to>
                                        <p:strVal val="visible"/>
                                      </p:to>
                                    </p:set>
                                    <p:animEffect filter="wipe(left)" transition="in">
                                      <p:cBhvr>
                                        <p:cTn id="10" dur="1500"/>
                                        <p:tgtEl>
                                          <p:spTgt spid="28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285">
                                            <p:txEl>
                                              <p:pRg st="1" end="1"/>
                                            </p:txEl>
                                          </p:spTgt>
                                        </p:tgtEl>
                                        <p:attrNameLst>
                                          <p:attrName>style.visibility</p:attrName>
                                        </p:attrNameLst>
                                      </p:cBhvr>
                                      <p:to>
                                        <p:strVal val="visible"/>
                                      </p:to>
                                    </p:set>
                                    <p:animEffect filter="wipe(left)" transition="in">
                                      <p:cBhvr>
                                        <p:cTn id="15" dur="1500"/>
                                        <p:tgtEl>
                                          <p:spTgt spid="285">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5" grpId="1"/>
    </p:bldLst>
  </p:timing>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