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73100" y="2870200"/>
            <a:ext cx="23050500" cy="45593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673100" y="7416800"/>
            <a:ext cx="23050500" cy="181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file view of a red motorcycle"/>
          <p:cNvSpPr/>
          <p:nvPr>
            <p:ph type="pic" idx="21"/>
          </p:nvPr>
        </p:nvSpPr>
        <p:spPr>
          <a:xfrm>
            <a:off x="4280774" y="-1688429"/>
            <a:ext cx="15829857" cy="11849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2387600" y="9728200"/>
            <a:ext cx="19621500" cy="1803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2387600" y="11518900"/>
            <a:ext cx="19621500" cy="1600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ont view of a red motorcycle"/>
          <p:cNvSpPr/>
          <p:nvPr>
            <p:ph type="pic" idx="21"/>
          </p:nvPr>
        </p:nvSpPr>
        <p:spPr>
          <a:xfrm>
            <a:off x="10590462" y="1511300"/>
            <a:ext cx="13644824" cy="121287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673100" y="1435100"/>
            <a:ext cx="11049000" cy="546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673100" y="6870700"/>
            <a:ext cx="11049000" cy="5461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ont view of a red motorcycle"/>
          <p:cNvSpPr/>
          <p:nvPr>
            <p:ph type="pic" sz="half" idx="21"/>
          </p:nvPr>
        </p:nvSpPr>
        <p:spPr>
          <a:xfrm>
            <a:off x="11814854" y="3233783"/>
            <a:ext cx="11753235" cy="104473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6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1435100" y="1066800"/>
            <a:ext cx="21501100" cy="11557000"/>
          </a:xfrm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lose-up of motorcycle engine components"/>
          <p:cNvSpPr/>
          <p:nvPr>
            <p:ph type="pic" sz="half" idx="21"/>
          </p:nvPr>
        </p:nvSpPr>
        <p:spPr>
          <a:xfrm>
            <a:off x="12420509" y="5714207"/>
            <a:ext cx="11023601" cy="8255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Close-up of motorcycle gas cap"/>
          <p:cNvSpPr/>
          <p:nvPr>
            <p:ph type="pic" sz="half" idx="22"/>
          </p:nvPr>
        </p:nvSpPr>
        <p:spPr>
          <a:xfrm>
            <a:off x="12420600" y="-673100"/>
            <a:ext cx="11023600" cy="8255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motorcycle engine components"/>
          <p:cNvSpPr/>
          <p:nvPr>
            <p:ph type="pic" idx="23"/>
          </p:nvPr>
        </p:nvSpPr>
        <p:spPr>
          <a:xfrm>
            <a:off x="-825499" y="-2108200"/>
            <a:ext cx="13804901" cy="184432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001000"/>
            <a:ext cx="196215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5892800"/>
            <a:ext cx="196215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ont view of a red motorcycle against a black background"/>
          <p:cNvSpPr/>
          <p:nvPr>
            <p:ph type="pic" idx="21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3962398" y="2126456"/>
            <a:ext cx="16459204" cy="1714503"/>
          </a:xfrm>
          <a:prstGeom prst="rect">
            <a:avLst/>
          </a:prstGeom>
        </p:spPr>
        <p:txBody>
          <a:bodyPr lIns="91438" tIns="91438" rIns="91438" bIns="91438"/>
          <a:lstStyle>
            <a:lvl1pPr defTabSz="2438399">
              <a:defRPr cap="none" sz="11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sz="half" idx="1"/>
          </p:nvPr>
        </p:nvSpPr>
        <p:spPr>
          <a:xfrm>
            <a:off x="3962398" y="4114801"/>
            <a:ext cx="16459204" cy="6788946"/>
          </a:xfrm>
          <a:prstGeom prst="rect">
            <a:avLst/>
          </a:prstGeom>
        </p:spPr>
        <p:txBody>
          <a:bodyPr lIns="91438" tIns="91438" rIns="91438" bIns="91438" anchor="t"/>
          <a:lstStyle>
            <a:lvl1pPr marL="0" indent="0" algn="ctr" defTabSz="2438399">
              <a:spcBef>
                <a:spcPts val="1800"/>
              </a:spcBef>
              <a:buSzTx/>
              <a:buNone/>
              <a:defRPr sz="7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1645919" indent="-1188719" algn="ctr" defTabSz="2438399">
              <a:spcBef>
                <a:spcPts val="1800"/>
              </a:spcBef>
              <a:buSzPct val="100000"/>
              <a:defRPr sz="7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indent="0" algn="ctr" defTabSz="2438399">
              <a:spcBef>
                <a:spcPts val="1800"/>
              </a:spcBef>
              <a:buSzTx/>
              <a:buNone/>
              <a:defRPr sz="7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indent="0" algn="ctr" defTabSz="2438399">
              <a:spcBef>
                <a:spcPts val="1800"/>
              </a:spcBef>
              <a:buSzTx/>
              <a:buNone/>
              <a:defRPr sz="7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indent="0" algn="ctr" defTabSz="2438399">
              <a:spcBef>
                <a:spcPts val="1800"/>
              </a:spcBef>
              <a:buSzTx/>
              <a:buNone/>
              <a:defRPr sz="7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9826420" y="11209181"/>
            <a:ext cx="595182" cy="627378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2438399">
              <a:defRPr sz="3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3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Add Your Title"/>
          <p:cNvSpPr txBox="1"/>
          <p:nvPr>
            <p:ph type="title" hasCustomPrompt="1"/>
          </p:nvPr>
        </p:nvSpPr>
        <p:spPr>
          <a:xfrm>
            <a:off x="7477000" y="5220479"/>
            <a:ext cx="9324678" cy="1805474"/>
          </a:xfrm>
          <a:prstGeom prst="rect">
            <a:avLst/>
          </a:prstGeom>
        </p:spPr>
        <p:txBody>
          <a:bodyPr lIns="91438" tIns="91438" rIns="91438" bIns="91438"/>
          <a:lstStyle>
            <a:lvl1pPr defTabSz="2438399">
              <a:defRPr cap="none" sz="11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Add Your Title</a:t>
            </a:r>
          </a:p>
        </p:txBody>
      </p:sp>
      <p:sp>
        <p:nvSpPr>
          <p:cNvPr id="145" name="Body Level One…"/>
          <p:cNvSpPr txBox="1"/>
          <p:nvPr>
            <p:ph type="body" sz="quarter" idx="1" hasCustomPrompt="1"/>
          </p:nvPr>
        </p:nvSpPr>
        <p:spPr>
          <a:xfrm>
            <a:off x="9886950" y="8906912"/>
            <a:ext cx="4387852" cy="727075"/>
          </a:xfrm>
          <a:prstGeom prst="rect">
            <a:avLst/>
          </a:prstGeom>
        </p:spPr>
        <p:txBody>
          <a:bodyPr lIns="91438" tIns="91438" rIns="91438" bIns="91438" anchor="t"/>
          <a:lstStyle>
            <a:lvl1pPr marL="0" indent="0" algn="ctr" defTabSz="2438399">
              <a:spcBef>
                <a:spcPts val="900"/>
              </a:spcBef>
              <a:buSzTx/>
              <a:buNone/>
              <a:defRPr sz="4200">
                <a:solidFill>
                  <a:srgbClr val="292C2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1097280" indent="-640080" algn="ctr" defTabSz="2438399">
              <a:spcBef>
                <a:spcPts val="900"/>
              </a:spcBef>
              <a:buSzPct val="100000"/>
              <a:defRPr sz="4200">
                <a:solidFill>
                  <a:srgbClr val="292C2C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indent="0" algn="ctr" defTabSz="2438399">
              <a:spcBef>
                <a:spcPts val="900"/>
              </a:spcBef>
              <a:buSzTx/>
              <a:buNone/>
              <a:defRPr sz="4200">
                <a:solidFill>
                  <a:srgbClr val="292C2C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indent="0" algn="ctr" defTabSz="2438399">
              <a:spcBef>
                <a:spcPts val="900"/>
              </a:spcBef>
              <a:buSzTx/>
              <a:buNone/>
              <a:defRPr sz="4200">
                <a:solidFill>
                  <a:srgbClr val="292C2C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indent="0" algn="ctr" defTabSz="2438399">
              <a:spcBef>
                <a:spcPts val="900"/>
              </a:spcBef>
              <a:buSzTx/>
              <a:buNone/>
              <a:defRPr sz="4200">
                <a:solidFill>
                  <a:srgbClr val="292C2C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pPr/>
            <a:r>
              <a:t>Add Your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6" name="Slide Number"/>
          <p:cNvSpPr txBox="1"/>
          <p:nvPr>
            <p:ph type="sldNum" sz="quarter" idx="2"/>
          </p:nvPr>
        </p:nvSpPr>
        <p:spPr>
          <a:xfrm>
            <a:off x="15559219" y="10935337"/>
            <a:ext cx="595181" cy="627378"/>
          </a:xfrm>
          <a:prstGeom prst="rect">
            <a:avLst/>
          </a:prstGeom>
        </p:spPr>
        <p:txBody>
          <a:bodyPr lIns="91438" tIns="91438" rIns="91438" bIns="91438" anchor="ctr"/>
          <a:lstStyle>
            <a:lvl1pPr algn="r" defTabSz="2438399">
              <a:defRPr sz="3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lose-up of a monarch caterpillar on a partially-eaten leaf"/>
          <p:cNvSpPr/>
          <p:nvPr>
            <p:ph type="pic" idx="21"/>
          </p:nvPr>
        </p:nvSpPr>
        <p:spPr>
          <a:xfrm>
            <a:off x="2247" y="-939800"/>
            <a:ext cx="24384005" cy="1682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54" name="Slide Number"/>
          <p:cNvSpPr txBox="1"/>
          <p:nvPr>
            <p:ph type="sldNum" sz="quarter" idx="2"/>
          </p:nvPr>
        </p:nvSpPr>
        <p:spPr>
          <a:xfrm>
            <a:off x="11936944" y="13008841"/>
            <a:ext cx="508351" cy="567459"/>
          </a:xfrm>
          <a:prstGeom prst="rect">
            <a:avLst/>
          </a:prstGeom>
        </p:spPr>
        <p:txBody>
          <a:bodyPr/>
          <a:lstStyle>
            <a:lvl1pPr defTabSz="647700">
              <a:defRPr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22496303" y="12753103"/>
            <a:ext cx="668497" cy="649447"/>
          </a:xfrm>
          <a:prstGeom prst="rect">
            <a:avLst/>
          </a:prstGeom>
        </p:spPr>
        <p:txBody>
          <a:bodyPr lIns="121919" tIns="121919" rIns="121919" bIns="121919" anchor="ctr"/>
          <a:lstStyle>
            <a:lvl1pPr algn="r" defTabSz="2438400"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584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1168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752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2336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9210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3505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4089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4673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5257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1"/>
          <p:cNvSpPr txBox="1"/>
          <p:nvPr>
            <p:ph type="title"/>
          </p:nvPr>
        </p:nvSpPr>
        <p:spPr>
          <a:xfrm>
            <a:off x="5195089" y="4515007"/>
            <a:ext cx="13993821" cy="2770097"/>
          </a:xfrm>
          <a:prstGeom prst="rect">
            <a:avLst/>
          </a:prstGeom>
        </p:spPr>
        <p:txBody>
          <a:bodyPr/>
          <a:lstStyle>
            <a:lvl1pPr defTabSz="1844893">
              <a:defRPr sz="8730"/>
            </a:lvl1pPr>
          </a:lstStyle>
          <a:p>
            <a:pPr/>
            <a:r>
              <a:t>“Lord, I Believe in Your Resurrection Power”</a:t>
            </a:r>
          </a:p>
        </p:txBody>
      </p:sp>
      <p:sp>
        <p:nvSpPr>
          <p:cNvPr id="171" name="The Hope of…"/>
          <p:cNvSpPr txBox="1"/>
          <p:nvPr/>
        </p:nvSpPr>
        <p:spPr>
          <a:xfrm>
            <a:off x="5667511" y="8175288"/>
            <a:ext cx="13048980" cy="387747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889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ctr" defTabSz="2438399">
              <a:lnSpc>
                <a:spcPct val="100000"/>
              </a:lnSpc>
              <a:spcBef>
                <a:spcPts val="1400"/>
              </a:spcBef>
              <a:defRPr b="1" i="1" sz="12000"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63500" dist="63500" dir="2520000">
                    <a:srgbClr val="000000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The Hope of </a:t>
            </a:r>
          </a:p>
          <a:p>
            <a:pPr algn="ctr" defTabSz="2438399">
              <a:lnSpc>
                <a:spcPct val="100000"/>
              </a:lnSpc>
              <a:spcBef>
                <a:spcPts val="1400"/>
              </a:spcBef>
              <a:defRPr b="1" i="1" sz="12000"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63500" dist="63500" dir="2520000">
                    <a:srgbClr val="000000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 Corinthians 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he Foundation of Our Hope: Jesus"/>
          <p:cNvSpPr txBox="1"/>
          <p:nvPr/>
        </p:nvSpPr>
        <p:spPr>
          <a:xfrm>
            <a:off x="3478213" y="515098"/>
            <a:ext cx="17427576" cy="1362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ctr" defTabSz="2438399">
              <a:lnSpc>
                <a:spcPct val="100000"/>
              </a:lnSpc>
              <a:spcBef>
                <a:spcPts val="0"/>
              </a:spcBef>
              <a:defRPr b="1" i="1" sz="8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The Foundation of Our Hope: Jesus</a:t>
            </a:r>
          </a:p>
        </p:txBody>
      </p:sp>
      <p:sp>
        <p:nvSpPr>
          <p:cNvPr id="174" name="Saving Faith (1 Cor. 15:1-2)…"/>
          <p:cNvSpPr txBox="1"/>
          <p:nvPr/>
        </p:nvSpPr>
        <p:spPr>
          <a:xfrm>
            <a:off x="903991" y="3718305"/>
            <a:ext cx="22576018" cy="453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886990" indent="-886990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7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Saving Faith (1 Cor. 15:1-2)</a:t>
            </a:r>
          </a:p>
          <a:p>
            <a:pPr marL="886990" indent="-886990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7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Testimony of the Scriptures. (1 Cor. 15:3-4)</a:t>
            </a:r>
          </a:p>
          <a:p>
            <a:pPr marL="886990" indent="-886990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7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Testimony of Eyewitnesses (1 Cor. 15:5-8)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If there is no resurrection, then Christ is not risen (15:12)…"/>
          <p:cNvSpPr txBox="1"/>
          <p:nvPr/>
        </p:nvSpPr>
        <p:spPr>
          <a:xfrm>
            <a:off x="519442" y="3518766"/>
            <a:ext cx="23345117" cy="446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883741" indent="-883741" defTabSz="2438399">
              <a:lnSpc>
                <a:spcPct val="100000"/>
              </a:lnSpc>
              <a:spcBef>
                <a:spcPts val="4400"/>
              </a:spcBef>
              <a:buSzPct val="100000"/>
              <a:buFont typeface="Arial"/>
              <a:buChar char="•"/>
              <a:defRPr sz="70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If there is no resurrection, then Christ is not risen (15:12)</a:t>
            </a:r>
          </a:p>
          <a:p>
            <a:pPr marL="883741" indent="-883741" defTabSz="2438399">
              <a:lnSpc>
                <a:spcPct val="100000"/>
              </a:lnSpc>
              <a:spcBef>
                <a:spcPts val="4400"/>
              </a:spcBef>
              <a:buSzPct val="100000"/>
              <a:buFont typeface="Arial"/>
              <a:buChar char="•"/>
              <a:defRPr sz="70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If Christ is not risen, our preaching is vain (15:14, 17)</a:t>
            </a:r>
          </a:p>
          <a:p>
            <a:pPr marL="883741" indent="-883741" defTabSz="2438399">
              <a:lnSpc>
                <a:spcPct val="100000"/>
              </a:lnSpc>
              <a:spcBef>
                <a:spcPts val="4400"/>
              </a:spcBef>
              <a:buSzPct val="100000"/>
              <a:buFont typeface="Arial"/>
              <a:buChar char="•"/>
              <a:defRPr sz="70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If Christ is not raised, your faith is worthless (15:14, 17)</a:t>
            </a:r>
          </a:p>
        </p:txBody>
      </p:sp>
      <p:sp>
        <p:nvSpPr>
          <p:cNvPr id="177" name="Consequences of Resurrection Denial"/>
          <p:cNvSpPr txBox="1"/>
          <p:nvPr/>
        </p:nvSpPr>
        <p:spPr>
          <a:xfrm>
            <a:off x="3242343" y="396748"/>
            <a:ext cx="17899314" cy="1273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 defTabSz="2438399">
              <a:lnSpc>
                <a:spcPct val="100000"/>
              </a:lnSpc>
              <a:spcBef>
                <a:spcPts val="0"/>
              </a:spcBef>
              <a:defRPr b="1" i="1" sz="7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Consequences of Resurrection Denial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5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500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500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If Christ is not raised, the apostles were deceivers (15:15)…"/>
          <p:cNvSpPr txBox="1"/>
          <p:nvPr/>
        </p:nvSpPr>
        <p:spPr>
          <a:xfrm>
            <a:off x="1084807" y="1946988"/>
            <a:ext cx="22214386" cy="788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883741" indent="-883741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0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If Christ is not raised, the apostles were deceivers (15:15)</a:t>
            </a:r>
          </a:p>
          <a:p>
            <a:pPr marL="883741" indent="-883741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0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If Christ has not been raised, the dead in Christ have perished (15:18)</a:t>
            </a:r>
          </a:p>
          <a:p>
            <a:pPr marL="883741" indent="-883741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0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If Christ has not been raised, “we are of all men most miserable” (15:19)</a:t>
            </a:r>
          </a:p>
        </p:txBody>
      </p:sp>
      <p:sp>
        <p:nvSpPr>
          <p:cNvPr id="180" name="Consequences of Resurrection Denial"/>
          <p:cNvSpPr txBox="1"/>
          <p:nvPr/>
        </p:nvSpPr>
        <p:spPr>
          <a:xfrm>
            <a:off x="3242343" y="396748"/>
            <a:ext cx="17899314" cy="1273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 defTabSz="2438399">
              <a:lnSpc>
                <a:spcPct val="100000"/>
              </a:lnSpc>
              <a:spcBef>
                <a:spcPts val="0"/>
              </a:spcBef>
              <a:defRPr b="1" i="1" sz="7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Consequences of Resurrection Denial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5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5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he Truth of the Gospel"/>
          <p:cNvSpPr txBox="1"/>
          <p:nvPr/>
        </p:nvSpPr>
        <p:spPr>
          <a:xfrm>
            <a:off x="3990132" y="507995"/>
            <a:ext cx="16403738" cy="188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ctr" defTabSz="2438399">
              <a:lnSpc>
                <a:spcPct val="100000"/>
              </a:lnSpc>
              <a:spcBef>
                <a:spcPts val="0"/>
              </a:spcBef>
              <a:defRPr b="1" i="1" sz="11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The Truth of the Gospel</a:t>
            </a:r>
          </a:p>
        </p:txBody>
      </p:sp>
      <p:sp>
        <p:nvSpPr>
          <p:cNvPr id="183" name="“But now Christ has been raised from the dead, the first fruits of those who are asleep”…"/>
          <p:cNvSpPr txBox="1"/>
          <p:nvPr/>
        </p:nvSpPr>
        <p:spPr>
          <a:xfrm>
            <a:off x="3544203" y="3053311"/>
            <a:ext cx="17295594" cy="594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ctr" defTabSz="2438399">
              <a:lnSpc>
                <a:spcPct val="100000"/>
              </a:lnSpc>
              <a:spcBef>
                <a:spcPts val="2500"/>
              </a:spcBef>
              <a:defRPr sz="98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“But now Christ has been raised from the dead, the first fruits of those who are asleep” </a:t>
            </a:r>
          </a:p>
          <a:p>
            <a:pPr algn="ctr" defTabSz="2438399">
              <a:lnSpc>
                <a:spcPct val="100000"/>
              </a:lnSpc>
              <a:spcBef>
                <a:spcPts val="1600"/>
              </a:spcBef>
              <a:defRPr sz="72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(1 Corinthians 15:20)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surrection: Fulfillment of God’s Purpose"/>
          <p:cNvSpPr txBox="1"/>
          <p:nvPr/>
        </p:nvSpPr>
        <p:spPr>
          <a:xfrm>
            <a:off x="3257197" y="315535"/>
            <a:ext cx="17869608" cy="1146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 defTabSz="2438399">
              <a:lnSpc>
                <a:spcPct val="100000"/>
              </a:lnSpc>
              <a:spcBef>
                <a:spcPts val="0"/>
              </a:spcBef>
              <a:defRPr b="1" i="1" sz="6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Resurrection: Fulfillment of God’s Purpose</a:t>
            </a:r>
          </a:p>
        </p:txBody>
      </p:sp>
      <p:sp>
        <p:nvSpPr>
          <p:cNvPr id="186" name="Removal of every effect of sin in soul and body (Rom. 8:23)…"/>
          <p:cNvSpPr txBox="1"/>
          <p:nvPr/>
        </p:nvSpPr>
        <p:spPr>
          <a:xfrm>
            <a:off x="545686" y="3427050"/>
            <a:ext cx="23292626" cy="471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877388" indent="-877388" defTabSz="2438399">
              <a:lnSpc>
                <a:spcPct val="100000"/>
              </a:lnSpc>
              <a:spcBef>
                <a:spcPts val="2200"/>
              </a:spcBef>
              <a:buSzPct val="100000"/>
              <a:buFont typeface="Arial"/>
              <a:buChar char="•"/>
              <a:defRPr sz="66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Removal of every effect of sin in soul and body (Rom. 8:23)</a:t>
            </a:r>
          </a:p>
          <a:p>
            <a:pPr marL="877388" indent="-877388" defTabSz="2438399">
              <a:lnSpc>
                <a:spcPct val="100000"/>
              </a:lnSpc>
              <a:spcBef>
                <a:spcPts val="2200"/>
              </a:spcBef>
              <a:buSzPct val="100000"/>
              <a:buFont typeface="Arial"/>
              <a:buChar char="•"/>
              <a:defRPr sz="66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Jesus delivers the kingdom back to the Father by presenting God’s glorified people back to Him (1 Cor. 15:24)</a:t>
            </a:r>
          </a:p>
          <a:p>
            <a:pPr marL="877388" indent="-877388" defTabSz="2438399">
              <a:lnSpc>
                <a:spcPct val="100000"/>
              </a:lnSpc>
              <a:spcBef>
                <a:spcPts val="2200"/>
              </a:spcBef>
              <a:buSzPct val="100000"/>
              <a:buFont typeface="Arial"/>
              <a:buChar char="•"/>
              <a:defRPr sz="66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Spiritual Victory: “That God may be all in all” (1 Cor. 15:28)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5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5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5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Questions About the Resurrection Body"/>
          <p:cNvSpPr txBox="1"/>
          <p:nvPr/>
        </p:nvSpPr>
        <p:spPr>
          <a:xfrm>
            <a:off x="3260253" y="410408"/>
            <a:ext cx="17863495" cy="120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 defTabSz="2438399">
              <a:lnSpc>
                <a:spcPct val="100000"/>
              </a:lnSpc>
              <a:spcBef>
                <a:spcPts val="0"/>
              </a:spcBef>
              <a:defRPr b="1" i="1" sz="7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Questions About the Resurrection Body</a:t>
            </a:r>
          </a:p>
        </p:txBody>
      </p:sp>
      <p:sp>
        <p:nvSpPr>
          <p:cNvPr id="189" name="What kind of body will it be?…"/>
          <p:cNvSpPr txBox="1"/>
          <p:nvPr/>
        </p:nvSpPr>
        <p:spPr>
          <a:xfrm>
            <a:off x="1436709" y="2602585"/>
            <a:ext cx="21510582" cy="6069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872671" indent="-872671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b="1" sz="87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What kind of body will it be?</a:t>
            </a:r>
          </a:p>
          <a:p>
            <a:pPr lvl="1" marL="1787071" indent="-872671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7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How can it happen?</a:t>
            </a:r>
          </a:p>
          <a:p>
            <a:pPr lvl="1" marL="1787071" indent="-872671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7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Natural analogy (1 Cor. 15:36-38)</a:t>
            </a:r>
          </a:p>
          <a:p>
            <a:pPr lvl="1" marL="1787071" indent="-872671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87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Divine design (1 Cor. 15:38-41)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1500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1" name="Content Placeholder 2"/>
          <p:cNvGraphicFramePr/>
          <p:nvPr/>
        </p:nvGraphicFramePr>
        <p:xfrm>
          <a:off x="1334354" y="3701223"/>
          <a:ext cx="21727992" cy="9224885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0857646"/>
                <a:gridCol w="10857646"/>
              </a:tblGrid>
              <a:tr h="1743148"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7800">
                          <a:solidFill>
                            <a:srgbClr val="C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Pre-Resurrection Body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63500">
                      <a:solidFill>
                        <a:srgbClr val="FFFFFF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7800">
                          <a:solidFill>
                            <a:srgbClr val="C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Resurrection Body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63500">
                      <a:solidFill>
                        <a:srgbClr val="FFFFFF"/>
                      </a:solidFill>
                    </a:lnB>
                    <a:solidFill>
                      <a:srgbClr val="DDDDDD"/>
                    </a:solidFill>
                  </a:tcPr>
                </a:tc>
              </a:tr>
              <a:tr h="2301639"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6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Perishable/Corruptible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635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6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Imperishable/Incorruptible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635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1203023"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6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Dishonorable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6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Honorable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9F9F9"/>
                    </a:solidFill>
                  </a:tcPr>
                </a:tc>
              </a:tr>
              <a:tr h="2278264"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6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Weak/Mortal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6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Powerful/Immortal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1203023"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6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Natural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defTabSz="2438399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6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Spiritual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192" name="Contrast Between the Pre-Resurrection Body and the Resurrection Body"/>
          <p:cNvSpPr txBox="1"/>
          <p:nvPr/>
        </p:nvSpPr>
        <p:spPr>
          <a:xfrm>
            <a:off x="3260066" y="376190"/>
            <a:ext cx="17863869" cy="2327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 defTabSz="2438399">
              <a:lnSpc>
                <a:spcPct val="100000"/>
              </a:lnSpc>
              <a:spcBef>
                <a:spcPts val="0"/>
              </a:spcBef>
              <a:defRPr b="1" i="1" sz="7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Contrast Between the Pre-Resurrection Body and the Resurrection Body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Questions About the Resurrection Body"/>
          <p:cNvSpPr txBox="1"/>
          <p:nvPr/>
        </p:nvSpPr>
        <p:spPr>
          <a:xfrm>
            <a:off x="3260253" y="451975"/>
            <a:ext cx="17863493" cy="1235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 defTabSz="2438399">
              <a:lnSpc>
                <a:spcPct val="100000"/>
              </a:lnSpc>
              <a:spcBef>
                <a:spcPts val="0"/>
              </a:spcBef>
              <a:defRPr b="1" i="1" sz="7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Questions About the Resurrection Body</a:t>
            </a:r>
          </a:p>
        </p:txBody>
      </p:sp>
      <p:sp>
        <p:nvSpPr>
          <p:cNvPr id="195" name="We will have a resurrection body like Jesus’s glorified body (1 Cor. 15:45-49; cf. 15:23; Acts 2:31; John 5:28-29)…"/>
          <p:cNvSpPr txBox="1"/>
          <p:nvPr/>
        </p:nvSpPr>
        <p:spPr>
          <a:xfrm>
            <a:off x="3481288" y="2154663"/>
            <a:ext cx="17421424" cy="6910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881742" indent="-881742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72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We will have a resurrection body like Jesus’s glorified body (1 Cor. 15:45-49; cf. 15:23; Acts 2:31; John 5:28-29)</a:t>
            </a:r>
          </a:p>
          <a:p>
            <a:pPr marL="881742" indent="-881742" defTabSz="2438399">
              <a:lnSpc>
                <a:spcPct val="100000"/>
              </a:lnSpc>
              <a:spcBef>
                <a:spcPts val="1600"/>
              </a:spcBef>
              <a:buSzPct val="100000"/>
              <a:buFont typeface="Arial"/>
              <a:buChar char="•"/>
              <a:defRPr sz="72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The resurrection will vindicate God’s people and confirm their identity as His children (1 John 3:1-2; cf. Phil. 3:20-21)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What Happens to Those on the Earth  When Jesus Christ Returns?"/>
          <p:cNvSpPr txBox="1"/>
          <p:nvPr/>
        </p:nvSpPr>
        <p:spPr>
          <a:xfrm>
            <a:off x="3342667" y="330780"/>
            <a:ext cx="17698666" cy="2454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ctr" defTabSz="2438399">
              <a:lnSpc>
                <a:spcPct val="100000"/>
              </a:lnSpc>
              <a:spcBef>
                <a:spcPts val="0"/>
              </a:spcBef>
              <a:defRPr b="1" i="1" sz="76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What Happens to Those on the Earth </a:t>
            </a:r>
            <a:br/>
            <a:r>
              <a:t>When Jesus Christ Returns?</a:t>
            </a:r>
          </a:p>
        </p:txBody>
      </p:sp>
      <p:sp>
        <p:nvSpPr>
          <p:cNvPr id="198" name="We will not all die, but we will all be changed              (15:51; cf. 1 Thess. 4:13-18)…"/>
          <p:cNvSpPr txBox="1"/>
          <p:nvPr/>
        </p:nvSpPr>
        <p:spPr>
          <a:xfrm>
            <a:off x="838574" y="2934656"/>
            <a:ext cx="23013241" cy="7115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 marL="1147010" indent="-1147010" defTabSz="2438399">
              <a:lnSpc>
                <a:spcPct val="100000"/>
              </a:lnSpc>
              <a:spcBef>
                <a:spcPts val="2500"/>
              </a:spcBef>
              <a:buSzPct val="100000"/>
              <a:buFont typeface="Arial"/>
              <a:buChar char="•"/>
              <a:defRPr sz="66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We will not all die, but we will all be changed </a:t>
            </a:r>
            <a:br/>
            <a:r>
              <a:t>(15:51; cf. 1 Thess. 4:13-18)</a:t>
            </a:r>
          </a:p>
          <a:p>
            <a:pPr marL="1147010" indent="-1147010" defTabSz="2438399">
              <a:lnSpc>
                <a:spcPct val="100000"/>
              </a:lnSpc>
              <a:spcBef>
                <a:spcPts val="2500"/>
              </a:spcBef>
              <a:buSzPct val="100000"/>
              <a:buFont typeface="Arial"/>
              <a:buChar char="•"/>
              <a:defRPr sz="66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The change will occur in the twinkling of an eye (15:52)</a:t>
            </a:r>
          </a:p>
          <a:p>
            <a:pPr marL="1147010" indent="-1147010" defTabSz="2438399">
              <a:lnSpc>
                <a:spcPct val="100000"/>
              </a:lnSpc>
              <a:spcBef>
                <a:spcPts val="2500"/>
              </a:spcBef>
              <a:buSzPct val="100000"/>
              <a:buFont typeface="Arial"/>
              <a:buChar char="•"/>
              <a:defRPr sz="66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There will be a change in our attributes, not our person (15:53-54)</a:t>
            </a:r>
          </a:p>
          <a:p>
            <a:pPr marL="1147010" indent="-1147010" defTabSz="2438399">
              <a:lnSpc>
                <a:spcPct val="100000"/>
              </a:lnSpc>
              <a:spcBef>
                <a:spcPts val="2500"/>
              </a:spcBef>
              <a:buSzPct val="100000"/>
              <a:buFont typeface="Arial"/>
              <a:buChar char="•"/>
              <a:defRPr sz="6600">
                <a:solidFill>
                  <a:srgbClr val="FFFFFF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The Resurrection is a tremendous encouragement (15:58)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5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" dur="15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1500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500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1"/>
          <p:cNvSpPr txBox="1"/>
          <p:nvPr>
            <p:ph type="title"/>
          </p:nvPr>
        </p:nvSpPr>
        <p:spPr>
          <a:xfrm>
            <a:off x="5233337" y="4373872"/>
            <a:ext cx="13917326" cy="3186886"/>
          </a:xfrm>
          <a:prstGeom prst="rect">
            <a:avLst/>
          </a:prstGeom>
        </p:spPr>
        <p:txBody>
          <a:bodyPr/>
          <a:lstStyle>
            <a:lvl1pPr defTabSz="1901951">
              <a:defRPr sz="9200"/>
            </a:lvl1pPr>
          </a:lstStyle>
          <a:p>
            <a:pPr/>
            <a:r>
              <a:t>“Lord, I Believe in Your Resurrection Power”</a:t>
            </a:r>
          </a:p>
        </p:txBody>
      </p:sp>
      <p:sp>
        <p:nvSpPr>
          <p:cNvPr id="201" name="The Hope of…"/>
          <p:cNvSpPr txBox="1"/>
          <p:nvPr/>
        </p:nvSpPr>
        <p:spPr>
          <a:xfrm>
            <a:off x="5667510" y="8175288"/>
            <a:ext cx="13048980" cy="387747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889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ctr" defTabSz="2438399">
              <a:lnSpc>
                <a:spcPct val="100000"/>
              </a:lnSpc>
              <a:spcBef>
                <a:spcPts val="1400"/>
              </a:spcBef>
              <a:defRPr b="1" i="1" sz="12000"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63500" dist="63500" dir="2520000">
                    <a:srgbClr val="000000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The Hope of </a:t>
            </a:r>
          </a:p>
          <a:p>
            <a:pPr algn="ctr" defTabSz="2438399">
              <a:lnSpc>
                <a:spcPct val="100000"/>
              </a:lnSpc>
              <a:spcBef>
                <a:spcPts val="1400"/>
              </a:spcBef>
              <a:defRPr b="1" i="1" sz="12000">
                <a:ln w="1270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63500" dist="63500" dir="2520000">
                    <a:srgbClr val="000000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 Corinthians 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6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4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6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4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