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4000" indent="-6096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1828800">
              <a:spcBef>
                <a:spcPts val="1500"/>
              </a:spcBef>
              <a:buSzPct val="100000"/>
              <a:buFont typeface="Arial"/>
              <a:buChar char="»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lose-up of Ducati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Close-up of Ducati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lack and white photo of Ducati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INSPIRED</a:t>
            </a:r>
            <a:r>
              <a:rPr b="1">
                <a:solidFill>
                  <a:srgbClr val="0070C0"/>
                </a:solidFill>
              </a:rPr>
              <a:t> EXAMPLE </a:t>
            </a:r>
            <a:r>
              <a:t>OF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>
                <a:solidFill>
                  <a:srgbClr val="00B050"/>
                </a:solidFill>
              </a:rPr>
              <a:t>HOW TO STUDY</a:t>
            </a:r>
            <a:r>
              <a:rPr b="1">
                <a:solidFill>
                  <a:srgbClr val="0070C0"/>
                </a:solidFill>
              </a:rPr>
              <a:t> SCRIPTURE</a:t>
            </a:r>
          </a:p>
        </p:txBody>
      </p:sp>
      <p:sp>
        <p:nvSpPr>
          <p:cNvPr id="145" name="Rectangle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lvl1pPr>
          </a:lstStyle>
          <a:p>
            <a:pPr/>
            <a:r>
              <a:t>HEBREWS 7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66FF66"/>
                </a:solidFill>
              </a:defRPr>
            </a:pPr>
            <a:r>
              <a:t>INTERPRETATION</a:t>
            </a:r>
            <a:r>
              <a:rPr>
                <a:solidFill>
                  <a:srgbClr val="00B050"/>
                </a:solidFill>
              </a:rPr>
              <a:t> STEP 5</a:t>
            </a:r>
          </a:p>
        </p:txBody>
      </p:sp>
      <p:sp>
        <p:nvSpPr>
          <p:cNvPr id="172" name="Rectangle 3"/>
          <p:cNvSpPr txBox="1"/>
          <p:nvPr>
            <p:ph type="body" idx="1"/>
          </p:nvPr>
        </p:nvSpPr>
        <p:spPr>
          <a:xfrm>
            <a:off x="3962400" y="2133600"/>
            <a:ext cx="16459200" cy="1011872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1700"/>
              </a:spcBef>
              <a:buSzTx/>
              <a:buNone/>
              <a:defRPr b="1" sz="7200">
                <a:solidFill>
                  <a:srgbClr val="66FF66"/>
                </a:solidFill>
              </a:defRPr>
            </a:pPr>
            <a:r>
              <a:t>Observed</a:t>
            </a:r>
            <a:r>
              <a:rPr>
                <a:solidFill>
                  <a:srgbClr val="FF66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what</a:t>
            </a:r>
            <a:r>
              <a:rPr>
                <a:solidFill>
                  <a:srgbClr val="FF66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</a:t>
            </a:r>
            <a:r>
              <a:rPr>
                <a:solidFill>
                  <a:srgbClr val="FF6600"/>
                </a:solidFill>
              </a:rPr>
              <a:t> </a:t>
            </a:r>
            <a:r>
              <a:rPr u="sng">
                <a:solidFill>
                  <a:srgbClr val="000000"/>
                </a:solidFill>
              </a:rPr>
              <a:t>not</a:t>
            </a:r>
            <a:r>
              <a:rPr>
                <a:solidFill>
                  <a:srgbClr val="FF6600"/>
                </a:solidFill>
              </a:rPr>
              <a:t> </a:t>
            </a:r>
            <a:r>
              <a:t>revealed</a:t>
            </a:r>
          </a:p>
          <a:p>
            <a:pPr>
              <a:spcBef>
                <a:spcPts val="1700"/>
              </a:spcBef>
              <a:defRPr b="1" i="1" sz="7200"/>
            </a:pPr>
            <a:r>
              <a:t>Without</a:t>
            </a:r>
            <a:r>
              <a:rPr>
                <a:solidFill>
                  <a:srgbClr val="0070C0"/>
                </a:solidFill>
              </a:rPr>
              <a:t> father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i="1" sz="7200"/>
            </a:pPr>
            <a:r>
              <a:t>Without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FF66CC"/>
                </a:solidFill>
              </a:rPr>
              <a:t>mother</a:t>
            </a:r>
            <a:endParaRPr>
              <a:solidFill>
                <a:srgbClr val="FF66CC"/>
              </a:solidFill>
            </a:endParaRPr>
          </a:p>
          <a:p>
            <a:pPr>
              <a:spcBef>
                <a:spcPts val="1700"/>
              </a:spcBef>
              <a:defRPr b="1" i="1" sz="7200"/>
            </a:pPr>
            <a:r>
              <a:t>Without</a:t>
            </a:r>
            <a:r>
              <a:rPr>
                <a:solidFill>
                  <a:srgbClr val="0070C0"/>
                </a:solidFill>
              </a:rPr>
              <a:t> genealogy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i="1" sz="7200"/>
            </a:pPr>
            <a:r>
              <a:t>Not</a:t>
            </a:r>
            <a:r>
              <a:rPr>
                <a:solidFill>
                  <a:srgbClr val="0070C0"/>
                </a:solidFill>
              </a:rPr>
              <a:t> </a:t>
            </a:r>
            <a:r>
              <a:t>even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beginning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of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days</a:t>
            </a:r>
            <a:endParaRPr>
              <a:solidFill>
                <a:srgbClr val="00B050"/>
              </a:solidFill>
            </a:endParaRPr>
          </a:p>
          <a:p>
            <a:pPr>
              <a:spcBef>
                <a:spcPts val="1700"/>
              </a:spcBef>
              <a:defRPr b="1" i="1" sz="7200"/>
            </a:pPr>
            <a:r>
              <a:t>nor</a:t>
            </a:r>
            <a:r>
              <a:rPr>
                <a:solidFill>
                  <a:srgbClr val="0070C0"/>
                </a:solidFill>
              </a:rPr>
              <a:t> </a:t>
            </a:r>
            <a:r>
              <a:t>end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/>
              <a:t>of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life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Hebrews 7</a:t>
            </a:r>
          </a:p>
        </p:txBody>
      </p:sp>
      <p:sp>
        <p:nvSpPr>
          <p:cNvPr id="175" name="Rectangle 3"/>
          <p:cNvSpPr txBox="1"/>
          <p:nvPr>
            <p:ph type="body" idx="1"/>
          </p:nvPr>
        </p:nvSpPr>
        <p:spPr>
          <a:xfrm>
            <a:off x="3657600" y="1828800"/>
            <a:ext cx="17068800" cy="11887200"/>
          </a:xfrm>
          <a:prstGeom prst="rect">
            <a:avLst/>
          </a:prstGeom>
        </p:spPr>
        <p:txBody>
          <a:bodyPr/>
          <a:lstStyle/>
          <a:p>
            <a:pPr marL="1219200" indent="-1219200" algn="ctr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7:4-28</a:t>
            </a:r>
          </a:p>
          <a:p>
            <a:pPr marL="1219200" indent="-1219200" algn="ctr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APPLICATION</a:t>
            </a:r>
          </a:p>
          <a:p>
            <a:pPr marL="1219200" indent="-1219200">
              <a:lnSpc>
                <a:spcPct val="90000"/>
              </a:lnSpc>
              <a:spcBef>
                <a:spcPts val="1700"/>
              </a:spcBef>
              <a:buFontTx/>
              <a:buAutoNum type="arabicPeriod" startAt="1"/>
              <a:defRPr b="1" sz="7200">
                <a:solidFill>
                  <a:srgbClr val="0070C0"/>
                </a:solidFill>
              </a:defRPr>
            </a:pPr>
            <a:r>
              <a:t>Implications</a:t>
            </a:r>
            <a:r>
              <a:rPr>
                <a:solidFill>
                  <a:srgbClr val="66FF66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from</a:t>
            </a:r>
            <a:r>
              <a:rPr>
                <a:solidFill>
                  <a:srgbClr val="66FF66"/>
                </a:solidFill>
              </a:rPr>
              <a:t> </a:t>
            </a:r>
            <a:r>
              <a:t>what</a:t>
            </a:r>
            <a:r>
              <a:rPr>
                <a:solidFill>
                  <a:srgbClr val="66FF66"/>
                </a:solidFill>
              </a:rPr>
              <a:t> is revealed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B050"/>
                </a:solidFill>
              </a:rPr>
              <a:t>Conclusions</a:t>
            </a:r>
            <a:r>
              <a:rPr>
                <a:solidFill>
                  <a:srgbClr val="66FF66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from</a:t>
            </a:r>
            <a:r>
              <a:rPr>
                <a:solidFill>
                  <a:srgbClr val="66FF66"/>
                </a:solidFill>
              </a:rPr>
              <a:t> inclusions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 marL="1219200" indent="-1219200"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God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has</a:t>
            </a:r>
            <a:r>
              <a:rPr b="0">
                <a:solidFill>
                  <a:srgbClr val="000000"/>
                </a:solidFill>
              </a:rPr>
              <a:t> a </a:t>
            </a:r>
            <a:r>
              <a:rPr>
                <a:solidFill>
                  <a:srgbClr val="7030A0"/>
                </a:solidFill>
              </a:rPr>
              <a:t>purpose</a:t>
            </a:r>
            <a:r>
              <a:rPr b="0">
                <a:solidFill>
                  <a:srgbClr val="000000"/>
                </a:solidFill>
              </a:rPr>
              <a:t> for </a:t>
            </a:r>
            <a:r>
              <a:rPr>
                <a:solidFill>
                  <a:srgbClr val="66FF66"/>
                </a:solidFill>
              </a:rPr>
              <a:t>revealing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what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has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revealed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Deut. 29:29</a:t>
            </a:r>
            <a:endParaRPr>
              <a:solidFill>
                <a:srgbClr val="FF0000"/>
              </a:solidFill>
            </a:endParaRPr>
          </a:p>
          <a:p>
            <a:pPr marL="1485900" indent="-1485900">
              <a:lnSpc>
                <a:spcPct val="90000"/>
              </a:lnSpc>
              <a:spcBef>
                <a:spcPts val="1700"/>
              </a:spcBef>
              <a:buFontTx/>
              <a:buAutoNum type="arabicPeriod" startAt="2"/>
              <a:defRPr b="1" sz="7200">
                <a:solidFill>
                  <a:srgbClr val="0070C0"/>
                </a:solidFill>
              </a:defRPr>
            </a:pPr>
            <a:r>
              <a:t>Implications</a:t>
            </a:r>
            <a:r>
              <a:rPr>
                <a:solidFill>
                  <a:srgbClr val="66FF66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from</a:t>
            </a:r>
            <a:r>
              <a:rPr>
                <a:solidFill>
                  <a:srgbClr val="66FF66"/>
                </a:solidFill>
              </a:rPr>
              <a:t> </a:t>
            </a:r>
            <a:r>
              <a:t>what</a:t>
            </a:r>
            <a:r>
              <a:rPr>
                <a:solidFill>
                  <a:srgbClr val="66FF66"/>
                </a:solidFill>
              </a:rPr>
              <a:t> is </a:t>
            </a:r>
            <a:r>
              <a:rPr>
                <a:solidFill>
                  <a:srgbClr val="000000"/>
                </a:solidFill>
              </a:rPr>
              <a:t>not</a:t>
            </a:r>
            <a:r>
              <a:rPr>
                <a:solidFill>
                  <a:srgbClr val="66FF66"/>
                </a:solidFill>
              </a:rPr>
              <a:t> revealed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B050"/>
                </a:solidFill>
              </a:rPr>
              <a:t>Conclusions</a:t>
            </a:r>
            <a:r>
              <a:rPr>
                <a:solidFill>
                  <a:srgbClr val="66FF66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from</a:t>
            </a:r>
            <a:r>
              <a:rPr>
                <a:solidFill>
                  <a:srgbClr val="66FF66"/>
                </a:solidFill>
              </a:rPr>
              <a:t> exclusions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 marL="1485900" indent="-1485900"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God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has</a:t>
            </a:r>
            <a:r>
              <a:rPr b="0">
                <a:solidFill>
                  <a:srgbClr val="000000"/>
                </a:solidFill>
              </a:rPr>
              <a:t> a </a:t>
            </a:r>
            <a:r>
              <a:rPr>
                <a:solidFill>
                  <a:srgbClr val="7030A0"/>
                </a:solidFill>
              </a:rPr>
              <a:t>purpose</a:t>
            </a:r>
            <a:r>
              <a:rPr b="0">
                <a:solidFill>
                  <a:srgbClr val="000000"/>
                </a:solidFill>
              </a:rPr>
              <a:t> for </a:t>
            </a:r>
            <a:r>
              <a:rPr>
                <a:solidFill>
                  <a:srgbClr val="000000"/>
                </a:solidFill>
              </a:rPr>
              <a:t>not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revealing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what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has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not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revealed </a:t>
            </a:r>
            <a:r>
              <a:rPr>
                <a:solidFill>
                  <a:srgbClr val="FF0000"/>
                </a:solidFill>
              </a:rPr>
              <a:t>1 Cor. 2:8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2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50"/>
                </a:solidFill>
              </a:defRPr>
            </a:lvl1pPr>
          </a:lstStyle>
          <a:p>
            <a:pPr/>
            <a:r>
              <a:t>APPLICATION STEP 1</a:t>
            </a:r>
          </a:p>
        </p:txBody>
      </p:sp>
      <p:sp>
        <p:nvSpPr>
          <p:cNvPr id="178" name="Rectangle 3"/>
          <p:cNvSpPr txBox="1"/>
          <p:nvPr>
            <p:ph type="body" idx="1"/>
          </p:nvPr>
        </p:nvSpPr>
        <p:spPr>
          <a:xfrm>
            <a:off x="3657600" y="1524000"/>
            <a:ext cx="17068800" cy="12192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Drew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conclusions</a:t>
            </a:r>
            <a:r>
              <a:rPr>
                <a:solidFill>
                  <a:srgbClr val="92D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from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what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is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revealed</a:t>
            </a:r>
            <a:endParaRPr>
              <a:solidFill>
                <a:srgbClr val="66FF66"/>
              </a:solidFill>
            </a:endParaRPr>
          </a:p>
          <a:p>
            <a:pPr>
              <a:spcBef>
                <a:spcPts val="1600"/>
              </a:spcBef>
              <a:defRPr b="1" sz="7200">
                <a:solidFill>
                  <a:srgbClr val="7030A0"/>
                </a:solidFill>
              </a:defRPr>
            </a:pPr>
            <a:r>
              <a:t>Melchizedek</a:t>
            </a:r>
            <a:r>
              <a:rPr b="0">
                <a:solidFill>
                  <a:srgbClr val="000000"/>
                </a:solidFill>
              </a:rPr>
              <a:t> was </a:t>
            </a:r>
            <a:r>
              <a:rPr>
                <a:solidFill>
                  <a:srgbClr val="00B0F0"/>
                </a:solidFill>
              </a:rPr>
              <a:t>great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v.5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600"/>
              </a:spcBef>
              <a:defRPr b="1" sz="7200">
                <a:solidFill>
                  <a:srgbClr val="7030A0"/>
                </a:solidFill>
              </a:defRPr>
            </a:pPr>
            <a:r>
              <a:t>Melchizedek</a:t>
            </a:r>
            <a:r>
              <a:rPr b="0">
                <a:solidFill>
                  <a:srgbClr val="000000"/>
                </a:solidFill>
              </a:rPr>
              <a:t> was </a:t>
            </a:r>
            <a:r>
              <a:rPr>
                <a:solidFill>
                  <a:srgbClr val="00B0F0"/>
                </a:solidFill>
              </a:rPr>
              <a:t>greater</a:t>
            </a:r>
            <a:r>
              <a:rPr b="0">
                <a:solidFill>
                  <a:srgbClr val="000000"/>
                </a:solidFill>
              </a:rPr>
              <a:t> than </a:t>
            </a:r>
            <a:r>
              <a:rPr>
                <a:solidFill>
                  <a:srgbClr val="0070C0"/>
                </a:solidFill>
              </a:rPr>
              <a:t>Abraham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v.7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600"/>
              </a:spcBef>
              <a:defRPr b="1" sz="7200"/>
            </a:pPr>
            <a:r>
              <a:t>Melchizedek</a:t>
            </a:r>
            <a:r>
              <a:rPr b="0"/>
              <a:t> was </a:t>
            </a:r>
            <a:r>
              <a:rPr>
                <a:solidFill>
                  <a:srgbClr val="00B0F0"/>
                </a:solidFill>
              </a:rPr>
              <a:t>greater</a:t>
            </a:r>
            <a:r>
              <a:rPr b="0"/>
              <a:t> than </a:t>
            </a:r>
            <a:r>
              <a:rPr>
                <a:solidFill>
                  <a:srgbClr val="0070C0"/>
                </a:solidFill>
              </a:rPr>
              <a:t>Levi</a:t>
            </a:r>
            <a:r>
              <a:rPr b="0"/>
              <a:t> </a:t>
            </a:r>
            <a:r>
              <a:rPr>
                <a:solidFill>
                  <a:srgbClr val="FF0000"/>
                </a:solidFill>
              </a:rPr>
              <a:t>v.5-10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6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priestly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order</a:t>
            </a:r>
            <a:r>
              <a:t> of </a:t>
            </a:r>
            <a:r>
              <a:rPr b="1">
                <a:solidFill>
                  <a:srgbClr val="7030A0"/>
                </a:solidFill>
              </a:rPr>
              <a:t>Melchizedek</a:t>
            </a:r>
            <a:r>
              <a:t> is </a:t>
            </a:r>
            <a:r>
              <a:rPr b="1">
                <a:solidFill>
                  <a:srgbClr val="00B0F0"/>
                </a:solidFill>
              </a:rPr>
              <a:t>greater</a:t>
            </a:r>
            <a:r>
              <a:t> than </a:t>
            </a:r>
            <a:r>
              <a:rPr b="1">
                <a:solidFill>
                  <a:srgbClr val="0070C0"/>
                </a:solidFill>
              </a:rPr>
              <a:t>priestly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order</a:t>
            </a:r>
            <a:r>
              <a:t> of </a:t>
            </a:r>
            <a:r>
              <a:rPr b="1">
                <a:solidFill>
                  <a:srgbClr val="0070C0"/>
                </a:solidFill>
              </a:rPr>
              <a:t>Aaron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v.11</a:t>
            </a:r>
            <a:endParaRPr b="1">
              <a:solidFill>
                <a:srgbClr val="FF0000"/>
              </a:solidFill>
            </a:endParaRPr>
          </a:p>
          <a:p>
            <a:pPr>
              <a:spcBef>
                <a:spcPts val="1600"/>
              </a:spcBef>
              <a:defRPr b="1" sz="7200">
                <a:solidFill>
                  <a:srgbClr val="00B0F0"/>
                </a:solidFill>
              </a:defRPr>
            </a:pPr>
            <a:r>
              <a:t>Greater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priesthood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requires</a:t>
            </a:r>
            <a:r>
              <a:rPr b="0">
                <a:solidFill>
                  <a:srgbClr val="000000"/>
                </a:solidFill>
              </a:rPr>
              <a:t> a </a:t>
            </a:r>
            <a:r>
              <a:t>greater covenant </a:t>
            </a:r>
            <a:r>
              <a:rPr>
                <a:solidFill>
                  <a:srgbClr val="FF0000"/>
                </a:solidFill>
              </a:rPr>
              <a:t>v.12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2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50"/>
                </a:solidFill>
              </a:defRPr>
            </a:lvl1pPr>
          </a:lstStyle>
          <a:p>
            <a:pPr/>
            <a:r>
              <a:t>APPLICATION STEP 1</a:t>
            </a:r>
          </a:p>
        </p:txBody>
      </p:sp>
      <p:sp>
        <p:nvSpPr>
          <p:cNvPr id="181" name="Rectangle 3"/>
          <p:cNvSpPr txBox="1"/>
          <p:nvPr>
            <p:ph type="body" idx="1"/>
          </p:nvPr>
        </p:nvSpPr>
        <p:spPr>
          <a:xfrm>
            <a:off x="3657600" y="1524000"/>
            <a:ext cx="17068800" cy="12192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Drew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conclusions</a:t>
            </a:r>
            <a:r>
              <a:rPr>
                <a:solidFill>
                  <a:srgbClr val="92D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from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what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is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revealed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sz="7200"/>
            </a:pPr>
            <a:r>
              <a:t>In</a:t>
            </a:r>
            <a:r>
              <a:rPr b="1">
                <a:solidFill>
                  <a:srgbClr val="FF0000"/>
                </a:solidFill>
              </a:rPr>
              <a:t> v.17</a:t>
            </a:r>
            <a:r>
              <a:t>,</a:t>
            </a:r>
            <a:r>
              <a:rPr b="1">
                <a:solidFill>
                  <a:srgbClr val="FF0000"/>
                </a:solidFill>
              </a:rPr>
              <a:t> Psalm 110:4b </a:t>
            </a:r>
            <a:r>
              <a:rPr b="1">
                <a:solidFill>
                  <a:srgbClr val="00B050"/>
                </a:solidFill>
              </a:rPr>
              <a:t>is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00B050"/>
                </a:solidFill>
              </a:rPr>
              <a:t>repeated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66FF66"/>
                </a:solidFill>
              </a:rPr>
              <a:t>to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66FF66"/>
                </a:solidFill>
              </a:rPr>
              <a:t>emphasize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t>“</a:t>
            </a:r>
            <a:r>
              <a:rPr b="1" i="1">
                <a:solidFill>
                  <a:srgbClr val="00B0F0"/>
                </a:solidFill>
              </a:rPr>
              <a:t>forever</a:t>
            </a:r>
            <a:r>
              <a:t>” and </a:t>
            </a:r>
            <a:r>
              <a:rPr b="1">
                <a:solidFill>
                  <a:srgbClr val="0070C0"/>
                </a:solidFill>
              </a:rPr>
              <a:t>apply</a:t>
            </a:r>
            <a:r>
              <a:t> it to the </a:t>
            </a:r>
            <a:r>
              <a:rPr b="1">
                <a:solidFill>
                  <a:srgbClr val="66FF66"/>
                </a:solidFill>
              </a:rPr>
              <a:t>resurrection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Jesus</a:t>
            </a:r>
            <a:r>
              <a:t> from the </a:t>
            </a:r>
            <a:r>
              <a:rPr b="1"/>
              <a:t>dead</a:t>
            </a:r>
            <a:r>
              <a:t> to </a:t>
            </a:r>
            <a:r>
              <a:rPr b="1">
                <a:solidFill>
                  <a:srgbClr val="66FF66"/>
                </a:solidFill>
              </a:rPr>
              <a:t>live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forever</a:t>
            </a:r>
            <a:r>
              <a:t> as </a:t>
            </a:r>
            <a:r>
              <a:rPr b="1">
                <a:solidFill>
                  <a:srgbClr val="0070C0"/>
                </a:solidFill>
              </a:rPr>
              <a:t>priest </a:t>
            </a:r>
            <a:r>
              <a:t>and </a:t>
            </a:r>
            <a:r>
              <a:rPr b="1">
                <a:solidFill>
                  <a:srgbClr val="7030A0"/>
                </a:solidFill>
              </a:rPr>
              <a:t>king </a:t>
            </a:r>
            <a:endParaRPr b="1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sz="7200"/>
            </a:pPr>
            <a:r>
              <a:t>In</a:t>
            </a:r>
            <a:r>
              <a:rPr b="1">
                <a:solidFill>
                  <a:srgbClr val="FF0000"/>
                </a:solidFill>
              </a:rPr>
              <a:t> v.21</a:t>
            </a:r>
            <a:r>
              <a:t>,</a:t>
            </a:r>
            <a:r>
              <a:rPr b="1">
                <a:solidFill>
                  <a:srgbClr val="FF0000"/>
                </a:solidFill>
              </a:rPr>
              <a:t> Psalm 110:4 </a:t>
            </a:r>
            <a:r>
              <a:rPr b="1">
                <a:solidFill>
                  <a:srgbClr val="00B050"/>
                </a:solidFill>
              </a:rPr>
              <a:t>is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00B050"/>
                </a:solidFill>
              </a:rPr>
              <a:t>fully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00B050"/>
                </a:solidFill>
              </a:rPr>
              <a:t>quoted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66FF66"/>
                </a:solidFill>
              </a:rPr>
              <a:t>to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66FF66"/>
                </a:solidFill>
              </a:rPr>
              <a:t>emphasize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t>“</a:t>
            </a:r>
            <a:r>
              <a:rPr b="1" i="1">
                <a:solidFill>
                  <a:srgbClr val="00B0F0"/>
                </a:solidFill>
              </a:rPr>
              <a:t>sworn</a:t>
            </a:r>
            <a:r>
              <a:t>” and </a:t>
            </a:r>
            <a:r>
              <a:rPr b="1">
                <a:solidFill>
                  <a:srgbClr val="0070C0"/>
                </a:solidFill>
              </a:rPr>
              <a:t>apply</a:t>
            </a:r>
            <a:r>
              <a:t> it to the </a:t>
            </a:r>
            <a:r>
              <a:rPr b="1">
                <a:solidFill>
                  <a:srgbClr val="00B0F0"/>
                </a:solidFill>
              </a:rPr>
              <a:t>greater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word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God</a:t>
            </a:r>
            <a:r>
              <a:t> (</a:t>
            </a:r>
            <a:r>
              <a:rPr b="1">
                <a:solidFill>
                  <a:srgbClr val="00B0F0"/>
                </a:solidFill>
              </a:rPr>
              <a:t>greater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promises</a:t>
            </a:r>
            <a:r>
              <a:t> in the </a:t>
            </a:r>
            <a:r>
              <a:rPr b="1">
                <a:solidFill>
                  <a:srgbClr val="0070C0"/>
                </a:solidFill>
              </a:rPr>
              <a:t>form</a:t>
            </a:r>
            <a:r>
              <a:t> of an </a:t>
            </a:r>
            <a:r>
              <a:rPr b="1">
                <a:solidFill>
                  <a:srgbClr val="7030A0"/>
                </a:solidFill>
              </a:rPr>
              <a:t>oath</a:t>
            </a:r>
            <a:r>
              <a:t>) than the </a:t>
            </a:r>
            <a:r>
              <a:rPr b="1">
                <a:solidFill>
                  <a:srgbClr val="E46C0A"/>
                </a:solidFill>
              </a:rPr>
              <a:t>fleshly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commandment</a:t>
            </a:r>
            <a:r>
              <a:t> (</a:t>
            </a:r>
            <a:r>
              <a:rPr b="1">
                <a:solidFill>
                  <a:srgbClr val="FF0000"/>
                </a:solidFill>
              </a:rPr>
              <a:t>v.16</a:t>
            </a:r>
            <a:r>
              <a:t>) for </a:t>
            </a:r>
            <a:r>
              <a:rPr b="1">
                <a:solidFill>
                  <a:srgbClr val="00B0F0"/>
                </a:solidFill>
              </a:rPr>
              <a:t>Jesus’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greater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priesthood</a:t>
            </a:r>
            <a:r>
              <a:t> (and </a:t>
            </a:r>
            <a:r>
              <a:rPr b="1">
                <a:solidFill>
                  <a:srgbClr val="00B0F0"/>
                </a:solidFill>
              </a:rPr>
              <a:t>covenant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v.22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2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50"/>
                </a:solidFill>
              </a:defRPr>
            </a:lvl1pPr>
          </a:lstStyle>
          <a:p>
            <a:pPr/>
            <a:r>
              <a:t>APPLICATION STEP 2</a:t>
            </a:r>
          </a:p>
        </p:txBody>
      </p:sp>
      <p:sp>
        <p:nvSpPr>
          <p:cNvPr id="184" name="Rectangle 3"/>
          <p:cNvSpPr txBox="1"/>
          <p:nvPr>
            <p:ph type="body" idx="1"/>
          </p:nvPr>
        </p:nvSpPr>
        <p:spPr>
          <a:xfrm>
            <a:off x="3657600" y="1524000"/>
            <a:ext cx="17068800" cy="12192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Drew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conclusions</a:t>
            </a:r>
            <a:r>
              <a:rPr>
                <a:solidFill>
                  <a:srgbClr val="92D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from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what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is </a:t>
            </a:r>
            <a:r>
              <a:rPr>
                <a:solidFill>
                  <a:srgbClr val="000000"/>
                </a:solidFill>
              </a:rPr>
              <a:t>not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revealed</a:t>
            </a:r>
            <a:endParaRPr>
              <a:solidFill>
                <a:srgbClr val="66FF66"/>
              </a:solidFill>
            </a:endParaRPr>
          </a:p>
          <a:p>
            <a:pPr>
              <a:spcBef>
                <a:spcPts val="1600"/>
              </a:spcBef>
              <a:defRPr b="1" sz="7200"/>
            </a:pPr>
            <a:r>
              <a:t>Omission</a:t>
            </a:r>
            <a:r>
              <a:rPr>
                <a:solidFill>
                  <a:srgbClr val="00B0F0"/>
                </a:solidFill>
              </a:rPr>
              <a:t> </a:t>
            </a:r>
            <a:r>
              <a:rPr b="0"/>
              <a:t>of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genealogy</a:t>
            </a:r>
            <a:r>
              <a:rPr>
                <a:solidFill>
                  <a:srgbClr val="00B0F0"/>
                </a:solidFill>
              </a:rPr>
              <a:t> </a:t>
            </a:r>
            <a:r>
              <a:rPr b="0"/>
              <a:t>of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Melchizedek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designed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make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him</a:t>
            </a:r>
            <a:r>
              <a:rPr>
                <a:solidFill>
                  <a:srgbClr val="00B0F0"/>
                </a:solidFill>
              </a:rPr>
              <a:t> </a:t>
            </a:r>
            <a:r>
              <a:rPr b="0"/>
              <a:t>a </a:t>
            </a:r>
            <a:r>
              <a:rPr>
                <a:solidFill>
                  <a:srgbClr val="E46C0A"/>
                </a:solidFill>
              </a:rPr>
              <a:t>physical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type</a:t>
            </a:r>
            <a:r>
              <a:rPr>
                <a:solidFill>
                  <a:srgbClr val="00B0F0"/>
                </a:solidFill>
              </a:rPr>
              <a:t> </a:t>
            </a:r>
            <a:r>
              <a:rPr b="0"/>
              <a:t>for</a:t>
            </a:r>
            <a:r>
              <a:rPr>
                <a:solidFill>
                  <a:srgbClr val="00B0F0"/>
                </a:solidFill>
              </a:rPr>
              <a:t> Christ </a:t>
            </a:r>
            <a:r>
              <a:rPr b="0"/>
              <a:t>the</a:t>
            </a:r>
            <a:r>
              <a:rPr>
                <a:solidFill>
                  <a:srgbClr val="00B0F0"/>
                </a:solidFill>
              </a:rPr>
              <a:t> spiritual antitype </a:t>
            </a:r>
            <a:r>
              <a:rPr>
                <a:solidFill>
                  <a:srgbClr val="FF0000"/>
                </a:solidFill>
              </a:rPr>
              <a:t>v.3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600"/>
              </a:spcBef>
              <a:defRPr b="1" sz="7200">
                <a:solidFill>
                  <a:srgbClr val="808080"/>
                </a:solidFill>
              </a:defRPr>
            </a:pPr>
            <a:r>
              <a:t>Silence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does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not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authorize</a:t>
            </a:r>
            <a:r>
              <a:rPr b="0">
                <a:solidFill>
                  <a:srgbClr val="000000"/>
                </a:solidFill>
              </a:rPr>
              <a:t>!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v.11-14 </a:t>
            </a:r>
            <a:r>
              <a:rPr>
                <a:solidFill>
                  <a:srgbClr val="7030A0"/>
                </a:solidFill>
              </a:rPr>
              <a:t>need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for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new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law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that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authorized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seed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of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David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70C0"/>
                </a:solidFill>
              </a:rPr>
              <a:t>tribe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of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Judah</a:t>
            </a:r>
            <a:r>
              <a:rPr b="0">
                <a:solidFill>
                  <a:srgbClr val="000000"/>
                </a:solidFill>
              </a:rPr>
              <a:t>) to be a </a:t>
            </a:r>
            <a:r>
              <a:rPr>
                <a:solidFill>
                  <a:srgbClr val="0070C0"/>
                </a:solidFill>
              </a:rPr>
              <a:t>priest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600"/>
              </a:spcBef>
              <a:defRPr b="1" sz="7200"/>
            </a:pPr>
            <a:r>
              <a:t>No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oath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/>
              <a:t>for</a:t>
            </a:r>
            <a:r>
              <a:rPr>
                <a:solidFill>
                  <a:srgbClr val="0070C0"/>
                </a:solidFill>
              </a:rPr>
              <a:t> Levite priesthood </a:t>
            </a:r>
            <a:r>
              <a:rPr>
                <a:solidFill>
                  <a:srgbClr val="00B050"/>
                </a:solidFill>
              </a:rPr>
              <a:t>implies</a:t>
            </a:r>
            <a:r>
              <a:rPr>
                <a:solidFill>
                  <a:srgbClr val="0070C0"/>
                </a:solidFill>
              </a:rPr>
              <a:t> its inferiority </a:t>
            </a:r>
            <a:r>
              <a:rPr b="0"/>
              <a:t>to</a:t>
            </a:r>
            <a:r>
              <a:rPr>
                <a:solidFill>
                  <a:srgbClr val="0070C0"/>
                </a:solidFill>
              </a:rPr>
              <a:t> priesthood </a:t>
            </a:r>
            <a:r>
              <a:rPr b="0"/>
              <a:t>of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Christ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v.20-28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2"/>
          <p:cNvSpPr txBox="1"/>
          <p:nvPr>
            <p:ph type="title"/>
          </p:nvPr>
        </p:nvSpPr>
        <p:spPr>
          <a:xfrm>
            <a:off x="3962400" y="0"/>
            <a:ext cx="16459200" cy="2743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B050"/>
                </a:solidFill>
              </a:defRPr>
            </a:pPr>
            <a:r>
              <a:t>AN APPLICATION OF</a:t>
            </a:r>
            <a:br/>
            <a:r>
              <a:t>APPLICATION STEP 2</a:t>
            </a:r>
          </a:p>
        </p:txBody>
      </p:sp>
      <p:sp>
        <p:nvSpPr>
          <p:cNvPr id="187" name="Rectangle 3"/>
          <p:cNvSpPr txBox="1"/>
          <p:nvPr>
            <p:ph type="body" idx="1"/>
          </p:nvPr>
        </p:nvSpPr>
        <p:spPr>
          <a:xfrm>
            <a:off x="3810000" y="3048000"/>
            <a:ext cx="16916400" cy="10668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7030A0"/>
                </a:solidFill>
              </a:defRPr>
            </a:pPr>
            <a:r>
              <a:t>Melchizedek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type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Christ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Heb. 7:3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7030A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was</a:t>
            </a:r>
            <a:r>
              <a:rPr>
                <a:solidFill>
                  <a:srgbClr val="000000"/>
                </a:solidFill>
              </a:rPr>
              <a:t> </a:t>
            </a:r>
            <a:r>
              <a:t>king</a:t>
            </a:r>
            <a:r>
              <a:rPr>
                <a:solidFill>
                  <a:srgbClr val="FF33CC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FF33C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Salem</a:t>
            </a:r>
            <a:r>
              <a:rPr>
                <a:solidFill>
                  <a:srgbClr val="FF33CC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B0F0"/>
                </a:solidFill>
              </a:rPr>
              <a:t>peace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FFC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 the </a:t>
            </a:r>
            <a:r>
              <a:rPr>
                <a:solidFill>
                  <a:srgbClr val="7030A0"/>
                </a:solidFill>
              </a:rPr>
              <a:t>Prince</a:t>
            </a:r>
            <a:r>
              <a:rPr>
                <a:solidFill>
                  <a:srgbClr val="FFC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t>Peace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Isaiah 9:6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7030A0"/>
                </a:solidFill>
              </a:defRPr>
            </a:pPr>
            <a:r>
              <a:t>Melchizedek</a:t>
            </a:r>
            <a:r>
              <a:rPr>
                <a:solidFill>
                  <a:srgbClr val="92D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was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priest</a:t>
            </a:r>
            <a:r>
              <a:rPr>
                <a:solidFill>
                  <a:srgbClr val="92D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endParaRPr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92D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king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priest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Heb. 8:1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7030A0"/>
                </a:solidFill>
              </a:defRPr>
            </a:pPr>
            <a:r>
              <a:t>Melchizedek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brought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46C0A"/>
                </a:solidFill>
              </a:rPr>
              <a:t>bread</a:t>
            </a:r>
            <a:r>
              <a:rPr>
                <a:solidFill>
                  <a:srgbClr val="FFC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rPr>
                <a:solidFill>
                  <a:srgbClr val="FFC000"/>
                </a:solidFill>
              </a:rPr>
              <a:t> </a:t>
            </a:r>
            <a:r>
              <a:t>wine</a:t>
            </a:r>
            <a:r>
              <a:rPr>
                <a:solidFill>
                  <a:srgbClr val="FF0000"/>
                </a:solidFill>
              </a:rPr>
              <a:t> Gen. 14:20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Christ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gave</a:t>
            </a:r>
            <a:r>
              <a:rPr>
                <a:solidFill>
                  <a:srgbClr val="000000"/>
                </a:solidFill>
              </a:rPr>
              <a:t> </a:t>
            </a:r>
            <a:r>
              <a:t>His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disciples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Lord’s Supper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2"/>
          <p:cNvSpPr txBox="1"/>
          <p:nvPr>
            <p:ph type="title"/>
          </p:nvPr>
        </p:nvSpPr>
        <p:spPr>
          <a:xfrm>
            <a:off x="3962400" y="0"/>
            <a:ext cx="16459200" cy="2743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B050"/>
                </a:solidFill>
              </a:defRPr>
            </a:pPr>
            <a:r>
              <a:t>AN APPLICATION OF</a:t>
            </a:r>
            <a:br/>
            <a:r>
              <a:t>APPLICATION STEP 2</a:t>
            </a:r>
          </a:p>
        </p:txBody>
      </p:sp>
      <p:sp>
        <p:nvSpPr>
          <p:cNvPr id="190" name="Rectangle 3"/>
          <p:cNvSpPr txBox="1"/>
          <p:nvPr>
            <p:ph type="body" idx="1"/>
          </p:nvPr>
        </p:nvSpPr>
        <p:spPr>
          <a:xfrm>
            <a:off x="3505200" y="2895600"/>
            <a:ext cx="17373600" cy="10820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000000"/>
                </a:solidFill>
              </a:rPr>
              <a:t> </a:t>
            </a:r>
            <a:r>
              <a:t>type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t>us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Rom. 4:12</a:t>
            </a:r>
            <a:endParaRPr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7030A0"/>
                </a:solidFill>
              </a:defRPr>
            </a:pPr>
            <a:r>
              <a:t>Melchizedek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blessed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Abraham</a:t>
            </a:r>
            <a:r>
              <a:rPr>
                <a:solidFill>
                  <a:srgbClr val="92D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with</a:t>
            </a:r>
            <a:r>
              <a:rPr>
                <a:solidFill>
                  <a:srgbClr val="000000"/>
                </a:solidFill>
              </a:rPr>
              <a:t> </a:t>
            </a:r>
            <a:r>
              <a:t>his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word </a:t>
            </a:r>
            <a:r>
              <a:rPr>
                <a:solidFill>
                  <a:srgbClr val="FF0000"/>
                </a:solidFill>
              </a:rPr>
              <a:t>Gen. 14:19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Heb. 7:7</a:t>
            </a:r>
            <a:endParaRPr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blesses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92D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with</a:t>
            </a:r>
            <a:r>
              <a:rPr>
                <a:solidFill>
                  <a:srgbClr val="000000"/>
                </a:solidFill>
              </a:rPr>
              <a:t> </a:t>
            </a:r>
            <a:r>
              <a:t>His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word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John</a:t>
            </a:r>
            <a:r>
              <a:rPr>
                <a:solidFill>
                  <a:srgbClr val="FF33CC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8:31-34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gave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tithes</a:t>
            </a:r>
            <a:r>
              <a:rPr>
                <a:solidFill>
                  <a:srgbClr val="FFC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to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Melchizedek </a:t>
            </a:r>
            <a:r>
              <a:rPr>
                <a:solidFill>
                  <a:srgbClr val="FF0000"/>
                </a:solidFill>
              </a:rPr>
              <a:t>Heb. 7:4,9-10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Gen. 14:20</a:t>
            </a:r>
            <a:endParaRPr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How much are </a:t>
            </a:r>
            <a:r>
              <a:rPr>
                <a:solidFill>
                  <a:srgbClr val="0070C0"/>
                </a:solidFill>
              </a:rPr>
              <a:t>we</a:t>
            </a:r>
            <a:r>
              <a:rPr>
                <a:solidFill>
                  <a:srgbClr val="FFC000"/>
                </a:solidFill>
              </a:rPr>
              <a:t> </a:t>
            </a:r>
            <a:r>
              <a:t>to </a:t>
            </a:r>
            <a:r>
              <a:rPr>
                <a:solidFill>
                  <a:srgbClr val="66FF66"/>
                </a:solidFill>
              </a:rPr>
              <a:t>give</a:t>
            </a:r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2"/>
          <p:cNvSpPr txBox="1"/>
          <p:nvPr>
            <p:ph type="title"/>
          </p:nvPr>
        </p:nvSpPr>
        <p:spPr>
          <a:xfrm>
            <a:off x="3962400" y="0"/>
            <a:ext cx="16459200" cy="2743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B050"/>
                </a:solidFill>
              </a:defRPr>
            </a:pPr>
            <a:r>
              <a:t>AN APPLICATION OF</a:t>
            </a:r>
            <a:br/>
            <a:r>
              <a:t>APPLICATION STEP 2</a:t>
            </a:r>
          </a:p>
        </p:txBody>
      </p:sp>
      <p:sp>
        <p:nvSpPr>
          <p:cNvPr id="193" name="Rectangle 3"/>
          <p:cNvSpPr txBox="1"/>
          <p:nvPr>
            <p:ph type="body" idx="1"/>
          </p:nvPr>
        </p:nvSpPr>
        <p:spPr>
          <a:xfrm>
            <a:off x="3505200" y="2895600"/>
            <a:ext cx="17373600" cy="10820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000000"/>
                </a:solidFill>
              </a:rPr>
              <a:t> </a:t>
            </a:r>
            <a:r>
              <a:t>type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t>us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Rom. 4:12</a:t>
            </a:r>
            <a:endParaRPr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7030A0"/>
                </a:solidFill>
              </a:defRPr>
            </a:pPr>
            <a:r>
              <a:t>Melchizedek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blessed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Abraham</a:t>
            </a:r>
            <a:r>
              <a:rPr>
                <a:solidFill>
                  <a:srgbClr val="92D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with</a:t>
            </a:r>
            <a:r>
              <a:rPr>
                <a:solidFill>
                  <a:srgbClr val="000000"/>
                </a:solidFill>
              </a:rPr>
              <a:t> </a:t>
            </a:r>
            <a:r>
              <a:t>his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word </a:t>
            </a:r>
            <a:r>
              <a:rPr>
                <a:solidFill>
                  <a:srgbClr val="FF0000"/>
                </a:solidFill>
              </a:rPr>
              <a:t>Gen. 14:19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Heb. 7:7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blesses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92D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with</a:t>
            </a:r>
            <a:r>
              <a:rPr>
                <a:solidFill>
                  <a:srgbClr val="000000"/>
                </a:solidFill>
              </a:rPr>
              <a:t> </a:t>
            </a:r>
            <a:r>
              <a:t>His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word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John</a:t>
            </a:r>
            <a:r>
              <a:rPr>
                <a:solidFill>
                  <a:srgbClr val="FF33CC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8:31-34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gave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tithes</a:t>
            </a:r>
            <a:r>
              <a:rPr>
                <a:solidFill>
                  <a:srgbClr val="FFC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to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Melchizedek </a:t>
            </a:r>
            <a:r>
              <a:rPr>
                <a:solidFill>
                  <a:srgbClr val="FF0000"/>
                </a:solidFill>
              </a:rPr>
              <a:t>Heb. 7:4,9-10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Gen. 14:20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How much are </a:t>
            </a:r>
            <a:r>
              <a:rPr>
                <a:solidFill>
                  <a:srgbClr val="0070C0"/>
                </a:solidFill>
              </a:rPr>
              <a:t>we</a:t>
            </a:r>
            <a:r>
              <a:rPr>
                <a:solidFill>
                  <a:srgbClr val="FFC000"/>
                </a:solidFill>
              </a:rPr>
              <a:t> </a:t>
            </a:r>
            <a:r>
              <a:t>to </a:t>
            </a:r>
            <a:r>
              <a:rPr>
                <a:solidFill>
                  <a:srgbClr val="66FF66"/>
                </a:solidFill>
              </a:rPr>
              <a:t>give</a:t>
            </a:r>
            <a:r>
              <a:t>? </a:t>
            </a:r>
            <a:r>
              <a:rPr>
                <a:solidFill>
                  <a:srgbClr val="FF0000"/>
                </a:solidFill>
              </a:rPr>
              <a:t>Rom. 15:4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Heb. 7:8: </a:t>
            </a:r>
            <a:r>
              <a:t>Where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“</a:t>
            </a:r>
            <a:r>
              <a:rPr i="1">
                <a:solidFill>
                  <a:srgbClr val="00B0F0"/>
                </a:solidFill>
              </a:rPr>
              <a:t>there</a:t>
            </a:r>
            <a:r>
              <a:rPr b="0">
                <a:solidFill>
                  <a:srgbClr val="000000"/>
                </a:solidFill>
              </a:rPr>
              <a:t>”?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Who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“</a:t>
            </a:r>
            <a:r>
              <a:rPr i="1"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?”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2"/>
          <p:cNvSpPr txBox="1"/>
          <p:nvPr>
            <p:ph type="title"/>
          </p:nvPr>
        </p:nvSpPr>
        <p:spPr>
          <a:xfrm>
            <a:off x="3962400" y="0"/>
            <a:ext cx="16459200" cy="2743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B050"/>
                </a:solidFill>
              </a:defRPr>
            </a:pPr>
            <a:r>
              <a:t>AN APPLICATION OF</a:t>
            </a:r>
            <a:br/>
            <a:r>
              <a:t>APPLICATION STEP 2</a:t>
            </a:r>
          </a:p>
        </p:txBody>
      </p:sp>
      <p:sp>
        <p:nvSpPr>
          <p:cNvPr id="196" name="Rectangle 3"/>
          <p:cNvSpPr txBox="1"/>
          <p:nvPr>
            <p:ph type="body" idx="1"/>
          </p:nvPr>
        </p:nvSpPr>
        <p:spPr>
          <a:xfrm>
            <a:off x="3505200" y="2743200"/>
            <a:ext cx="17373600" cy="10972800"/>
          </a:xfrm>
          <a:prstGeom prst="rect">
            <a:avLst/>
          </a:prstGeom>
        </p:spPr>
        <p:txBody>
          <a:bodyPr/>
          <a:lstStyle/>
          <a:p>
            <a:pPr marL="665226" indent="-665226" defTabSz="1773936">
              <a:lnSpc>
                <a:spcPct val="81000"/>
              </a:lnSpc>
              <a:spcBef>
                <a:spcPts val="1600"/>
              </a:spcBef>
              <a:defRPr b="1" sz="6984">
                <a:solidFill>
                  <a:srgbClr val="0070C0"/>
                </a:solidFill>
              </a:defRPr>
            </a:pPr>
            <a:r>
              <a:t>Abraham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gave</a:t>
            </a:r>
            <a:r>
              <a:rPr>
                <a:solidFill>
                  <a:srgbClr val="FFC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spoils</a:t>
            </a:r>
            <a:r>
              <a:rPr>
                <a:solidFill>
                  <a:srgbClr val="FFC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war </a:t>
            </a:r>
            <a:r>
              <a:rPr>
                <a:solidFill>
                  <a:srgbClr val="FF0000"/>
                </a:solidFill>
              </a:rPr>
              <a:t>7:4</a:t>
            </a:r>
            <a:endParaRPr>
              <a:solidFill>
                <a:srgbClr val="FF0000"/>
              </a:solidFill>
            </a:endParaRPr>
          </a:p>
          <a:p>
            <a:pPr marL="665226" indent="-665226" defTabSz="1773936">
              <a:lnSpc>
                <a:spcPct val="81000"/>
              </a:lnSpc>
              <a:spcBef>
                <a:spcPts val="1600"/>
              </a:spcBef>
              <a:defRPr b="1" sz="6984">
                <a:solidFill>
                  <a:srgbClr val="0070C0"/>
                </a:solidFill>
              </a:defRPr>
            </a:pPr>
            <a:r>
              <a:t>We</a:t>
            </a:r>
            <a:r>
              <a:rPr>
                <a:solidFill>
                  <a:srgbClr val="FFC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are to </a:t>
            </a:r>
            <a:r>
              <a:rPr>
                <a:solidFill>
                  <a:srgbClr val="66FF66"/>
                </a:solidFill>
              </a:rPr>
              <a:t>give</a:t>
            </a:r>
            <a:r>
              <a:rPr>
                <a:solidFill>
                  <a:srgbClr val="FFC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as</a:t>
            </a:r>
            <a:r>
              <a:rPr>
                <a:solidFill>
                  <a:srgbClr val="FFC000"/>
                </a:solidFill>
              </a:rPr>
              <a:t> </a:t>
            </a:r>
            <a:r>
              <a:rPr i="1">
                <a:solidFill>
                  <a:srgbClr val="66FF66"/>
                </a:solidFill>
              </a:rPr>
              <a:t>prospered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 Cor. 16:2</a:t>
            </a:r>
            <a:endParaRPr>
              <a:solidFill>
                <a:srgbClr val="FF0000"/>
              </a:solidFill>
            </a:endParaRPr>
          </a:p>
          <a:p>
            <a:pPr marL="665226" indent="-665226" defTabSz="1773936">
              <a:lnSpc>
                <a:spcPct val="81000"/>
              </a:lnSpc>
              <a:spcBef>
                <a:spcPts val="1600"/>
              </a:spcBef>
              <a:defRPr b="1" sz="6984">
                <a:solidFill>
                  <a:srgbClr val="0070C0"/>
                </a:solidFill>
              </a:defRPr>
            </a:pPr>
            <a:r>
              <a:t>Abraham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was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not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commanded</a:t>
            </a:r>
            <a:endParaRPr>
              <a:solidFill>
                <a:srgbClr val="7030A0"/>
              </a:solidFill>
            </a:endParaRPr>
          </a:p>
          <a:p>
            <a:pPr marL="665226" indent="-665226" defTabSz="1773936">
              <a:lnSpc>
                <a:spcPct val="81000"/>
              </a:lnSpc>
              <a:spcBef>
                <a:spcPts val="1600"/>
              </a:spcBef>
              <a:defRPr b="1" sz="6984">
                <a:solidFill>
                  <a:srgbClr val="0070C0"/>
                </a:solidFill>
              </a:defRPr>
            </a:pPr>
            <a:r>
              <a:t>We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give</a:t>
            </a:r>
            <a:r>
              <a:rPr>
                <a:solidFill>
                  <a:srgbClr val="FFC000"/>
                </a:solidFill>
              </a:rPr>
              <a:t> </a:t>
            </a:r>
            <a:r>
              <a:rPr i="1">
                <a:solidFill>
                  <a:srgbClr val="000000"/>
                </a:solidFill>
              </a:rPr>
              <a:t>not</a:t>
            </a:r>
            <a:r>
              <a:rPr i="1">
                <a:solidFill>
                  <a:srgbClr val="FFC000"/>
                </a:solidFill>
              </a:rPr>
              <a:t> </a:t>
            </a:r>
            <a:r>
              <a:rPr i="1">
                <a:solidFill>
                  <a:srgbClr val="000000"/>
                </a:solidFill>
              </a:rPr>
              <a:t>by</a:t>
            </a:r>
            <a:r>
              <a:rPr i="1">
                <a:solidFill>
                  <a:srgbClr val="FFC000"/>
                </a:solidFill>
              </a:rPr>
              <a:t> </a:t>
            </a:r>
            <a:r>
              <a:rPr i="1">
                <a:solidFill>
                  <a:srgbClr val="7030A0"/>
                </a:solidFill>
              </a:rPr>
              <a:t>command</a:t>
            </a:r>
            <a:r>
              <a:rPr i="1"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 Cor. 8:8; 9:7</a:t>
            </a:r>
            <a:endParaRPr>
              <a:solidFill>
                <a:srgbClr val="FF0000"/>
              </a:solidFill>
            </a:endParaRPr>
          </a:p>
          <a:p>
            <a:pPr marL="665226" indent="-665226" defTabSz="1773936">
              <a:lnSpc>
                <a:spcPct val="81000"/>
              </a:lnSpc>
              <a:spcBef>
                <a:spcPts val="1600"/>
              </a:spcBef>
              <a:defRPr b="1" sz="6984">
                <a:solidFill>
                  <a:srgbClr val="0070C0"/>
                </a:solidFill>
              </a:defRPr>
            </a:pPr>
            <a:r>
              <a:t>Abraham</a:t>
            </a:r>
            <a:r>
              <a:rPr>
                <a:solidFill>
                  <a:srgbClr val="FF33CC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gave</a:t>
            </a:r>
            <a:r>
              <a:rPr>
                <a:solidFill>
                  <a:srgbClr val="FF33C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10%</a:t>
            </a:r>
            <a:endParaRPr>
              <a:solidFill>
                <a:srgbClr val="00B050"/>
              </a:solidFill>
            </a:endParaRPr>
          </a:p>
          <a:p>
            <a:pPr marL="665226" indent="-665226" defTabSz="1773936">
              <a:lnSpc>
                <a:spcPct val="81000"/>
              </a:lnSpc>
              <a:spcBef>
                <a:spcPts val="1600"/>
              </a:spcBef>
              <a:defRPr b="1" sz="6984">
                <a:solidFill>
                  <a:srgbClr val="00B050"/>
                </a:solidFill>
              </a:defRPr>
            </a:pPr>
            <a:r>
              <a:t>How much are </a:t>
            </a:r>
            <a:r>
              <a:rPr>
                <a:solidFill>
                  <a:srgbClr val="0070C0"/>
                </a:solidFill>
              </a:rPr>
              <a:t>we</a:t>
            </a:r>
            <a:r>
              <a:rPr>
                <a:solidFill>
                  <a:srgbClr val="FFC000"/>
                </a:solidFill>
              </a:rPr>
              <a:t> </a:t>
            </a:r>
            <a:r>
              <a:t>to </a:t>
            </a:r>
            <a:r>
              <a:rPr>
                <a:solidFill>
                  <a:srgbClr val="66FF66"/>
                </a:solidFill>
              </a:rPr>
              <a:t>give</a:t>
            </a:r>
            <a:r>
              <a:t>? </a:t>
            </a:r>
            <a:r>
              <a:rPr>
                <a:solidFill>
                  <a:srgbClr val="FF0000"/>
                </a:solidFill>
              </a:rPr>
              <a:t>Rom. 15:4</a:t>
            </a:r>
            <a:endParaRPr>
              <a:solidFill>
                <a:srgbClr val="FF0000"/>
              </a:solidFill>
            </a:endParaRPr>
          </a:p>
          <a:p>
            <a:pPr marL="665226" indent="-665226" defTabSz="1773936">
              <a:lnSpc>
                <a:spcPct val="81000"/>
              </a:lnSpc>
              <a:spcBef>
                <a:spcPts val="1600"/>
              </a:spcBef>
              <a:defRPr b="1" sz="6984">
                <a:solidFill>
                  <a:srgbClr val="0070C0"/>
                </a:solidFill>
              </a:defRPr>
            </a:pPr>
            <a: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refused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the king of Sodom’s </a:t>
            </a:r>
            <a:r>
              <a:rPr>
                <a:solidFill>
                  <a:srgbClr val="00B050"/>
                </a:solidFill>
              </a:rPr>
              <a:t>reward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Gen. 14:21-24</a:t>
            </a:r>
            <a:endParaRPr>
              <a:solidFill>
                <a:srgbClr val="FF0000"/>
              </a:solidFill>
            </a:endParaRPr>
          </a:p>
          <a:p>
            <a:pPr marL="665226" indent="-665226" defTabSz="1773936">
              <a:lnSpc>
                <a:spcPct val="81000"/>
              </a:lnSpc>
              <a:spcBef>
                <a:spcPts val="1600"/>
              </a:spcBef>
              <a:defRPr b="1" sz="6984">
                <a:solidFill>
                  <a:srgbClr val="0070C0"/>
                </a:solidFill>
              </a:defRPr>
            </a:pPr>
            <a:r>
              <a:t>We</a:t>
            </a:r>
            <a:r>
              <a:rPr>
                <a:solidFill>
                  <a:srgbClr val="FF33C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must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refuse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Satan’s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offer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enrichment</a:t>
            </a:r>
            <a:r>
              <a:rPr>
                <a:solidFill>
                  <a:srgbClr val="FF33CC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James 4:4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2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50"/>
                </a:solidFill>
              </a:defRPr>
            </a:lvl1pPr>
          </a:lstStyle>
          <a:p>
            <a:pPr/>
            <a:r>
              <a:t>HOW TO STUDY</a:t>
            </a:r>
          </a:p>
        </p:txBody>
      </p:sp>
      <p:sp>
        <p:nvSpPr>
          <p:cNvPr id="199" name="Rectangle 3"/>
          <p:cNvSpPr txBox="1"/>
          <p:nvPr>
            <p:ph type="body" idx="1"/>
          </p:nvPr>
        </p:nvSpPr>
        <p:spPr>
          <a:xfrm>
            <a:off x="3352800" y="1981200"/>
            <a:ext cx="17678400" cy="11734800"/>
          </a:xfrm>
          <a:prstGeom prst="rect">
            <a:avLst/>
          </a:prstGeom>
        </p:spPr>
        <p:txBody>
          <a:bodyPr/>
          <a:lstStyle/>
          <a:p>
            <a:pPr marL="1028700" indent="-1028700">
              <a:lnSpc>
                <a:spcPct val="90000"/>
              </a:lnSpc>
              <a:spcBef>
                <a:spcPts val="1700"/>
              </a:spcBef>
              <a:buFontTx/>
              <a:buAutoNum type="arabicPeriod" startAt="1"/>
              <a:defRPr b="1" sz="7200">
                <a:solidFill>
                  <a:srgbClr val="66FF66"/>
                </a:solidFill>
              </a:defRPr>
            </a:pPr>
            <a:r>
              <a:t>Collect all information</a:t>
            </a:r>
          </a:p>
          <a:p>
            <a:pPr marL="1028700" indent="-1028700">
              <a:lnSpc>
                <a:spcPct val="90000"/>
              </a:lnSpc>
              <a:spcBef>
                <a:spcPts val="1700"/>
              </a:spcBef>
              <a:buFontTx/>
              <a:buAutoNum type="arabicPeriod" startAt="1"/>
              <a:defRPr b="1" sz="7200">
                <a:solidFill>
                  <a:srgbClr val="66FF66"/>
                </a:solidFill>
              </a:defRPr>
            </a:pPr>
            <a:r>
              <a:t>Define terms</a:t>
            </a:r>
          </a:p>
          <a:p>
            <a:pPr marL="1028700" indent="-1028700">
              <a:lnSpc>
                <a:spcPct val="90000"/>
              </a:lnSpc>
              <a:spcBef>
                <a:spcPts val="1700"/>
              </a:spcBef>
              <a:buFontTx/>
              <a:buAutoNum type="arabicPeriod" startAt="1"/>
              <a:defRPr b="1" sz="7200">
                <a:solidFill>
                  <a:srgbClr val="66FF66"/>
                </a:solidFill>
              </a:defRPr>
            </a:pPr>
            <a:r>
              <a:t>Respect the context</a:t>
            </a:r>
          </a:p>
          <a:p>
            <a:pPr marL="1028700" indent="-1028700">
              <a:lnSpc>
                <a:spcPct val="90000"/>
              </a:lnSpc>
              <a:spcBef>
                <a:spcPts val="1700"/>
              </a:spcBef>
              <a:buFontTx/>
              <a:buAutoNum type="arabicPeriod" startAt="1"/>
              <a:defRPr b="1" sz="7200">
                <a:solidFill>
                  <a:srgbClr val="66FF66"/>
                </a:solidFill>
              </a:defRPr>
            </a:pPr>
            <a:r>
              <a:t>Analyze what is revealed</a:t>
            </a:r>
          </a:p>
          <a:p>
            <a:pPr marL="1028700" indent="-1028700">
              <a:lnSpc>
                <a:spcPct val="90000"/>
              </a:lnSpc>
              <a:spcBef>
                <a:spcPts val="1700"/>
              </a:spcBef>
              <a:buFontTx/>
              <a:buAutoNum type="arabicPeriod" startAt="1"/>
              <a:defRPr b="1" sz="7200">
                <a:solidFill>
                  <a:srgbClr val="66FF66"/>
                </a:solidFill>
              </a:defRPr>
            </a:pPr>
            <a:r>
              <a:t>Note what is not revealed</a:t>
            </a:r>
          </a:p>
          <a:p>
            <a:pPr marL="1028700" indent="-1028700">
              <a:lnSpc>
                <a:spcPct val="90000"/>
              </a:lnSpc>
              <a:spcBef>
                <a:spcPts val="1700"/>
              </a:spcBef>
              <a:buFontTx/>
              <a:buAutoNum type="arabicPeriod" startAt="1"/>
              <a:defRPr b="1" sz="7200">
                <a:solidFill>
                  <a:srgbClr val="00B050"/>
                </a:solidFill>
              </a:defRPr>
            </a:pPr>
            <a:r>
              <a:t>Draw conclusions from what is revealed</a:t>
            </a:r>
          </a:p>
          <a:p>
            <a:pPr marL="1028700" indent="-1028700">
              <a:lnSpc>
                <a:spcPct val="90000"/>
              </a:lnSpc>
              <a:spcBef>
                <a:spcPts val="1700"/>
              </a:spcBef>
              <a:buFontTx/>
              <a:buAutoNum type="arabicPeriod" startAt="1"/>
              <a:defRPr b="1" sz="7200">
                <a:solidFill>
                  <a:srgbClr val="00B050"/>
                </a:solidFill>
              </a:defRPr>
            </a:pPr>
            <a:r>
              <a:t>Draw conclusions from what is not revealed</a:t>
            </a:r>
          </a:p>
          <a:p>
            <a:pPr marL="1028700" indent="-1028700">
              <a:lnSpc>
                <a:spcPct val="90000"/>
              </a:lnSpc>
              <a:spcBef>
                <a:spcPts val="1700"/>
              </a:spcBef>
              <a:buFontTx/>
              <a:buAutoNum type="arabicPeriod" startAt="1"/>
              <a:defRPr b="1" sz="7200">
                <a:solidFill>
                  <a:srgbClr val="00B050"/>
                </a:solidFill>
              </a:defRPr>
            </a:pPr>
            <a:r>
              <a:t>Live the truth and wisdom in God’s word!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2"/>
          <p:cNvSpPr txBox="1"/>
          <p:nvPr>
            <p:ph type="title"/>
          </p:nvPr>
        </p:nvSpPr>
        <p:spPr>
          <a:xfrm>
            <a:off x="3962400" y="0"/>
            <a:ext cx="16459200" cy="21336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Hebrews 7</a:t>
            </a:r>
          </a:p>
        </p:txBody>
      </p:sp>
      <p:sp>
        <p:nvSpPr>
          <p:cNvPr id="148" name="Rectangle 3"/>
          <p:cNvSpPr txBox="1"/>
          <p:nvPr>
            <p:ph type="body" idx="1"/>
          </p:nvPr>
        </p:nvSpPr>
        <p:spPr>
          <a:xfrm>
            <a:off x="3962400" y="2133600"/>
            <a:ext cx="16459200" cy="1011872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200"/>
            </a:pPr>
            <a:r>
              <a:t>A</a:t>
            </a:r>
            <a:r>
              <a:rPr b="1"/>
              <a:t> </a:t>
            </a:r>
            <a:r>
              <a:rPr b="1">
                <a:solidFill>
                  <a:srgbClr val="0070C0"/>
                </a:solidFill>
              </a:rPr>
              <a:t>Bible study </a:t>
            </a:r>
            <a:r>
              <a:t>of</a:t>
            </a:r>
            <a:r>
              <a:rPr b="1"/>
              <a:t> </a:t>
            </a:r>
            <a:r>
              <a:rPr b="1">
                <a:solidFill>
                  <a:srgbClr val="FF0000"/>
                </a:solidFill>
              </a:rPr>
              <a:t>Psalm</a:t>
            </a:r>
            <a:r>
              <a:rPr b="1">
                <a:solidFill>
                  <a:srgbClr val="FF33CC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110:4</a:t>
            </a:r>
            <a:endParaRPr b="1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Hebrews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 a part of </a:t>
            </a:r>
            <a:r>
              <a:rPr>
                <a:solidFill>
                  <a:srgbClr val="00B0F0"/>
                </a:solidFill>
              </a:rPr>
              <a:t>inspired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scripture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sz="7200"/>
            </a:pPr>
            <a:r>
              <a:t>The</a:t>
            </a:r>
            <a:r>
              <a:rPr b="1"/>
              <a:t> </a:t>
            </a:r>
            <a:r>
              <a:rPr b="1">
                <a:solidFill>
                  <a:srgbClr val="0070C0"/>
                </a:solidFill>
              </a:rPr>
              <a:t>logic</a:t>
            </a:r>
            <a:r>
              <a:rPr b="1"/>
              <a:t> </a:t>
            </a:r>
            <a:r>
              <a:t>of</a:t>
            </a:r>
            <a:r>
              <a:rPr b="1"/>
              <a:t> </a:t>
            </a:r>
            <a:r>
              <a:rPr b="1">
                <a:solidFill>
                  <a:srgbClr val="FF0000"/>
                </a:solidFill>
              </a:rPr>
              <a:t>Hebrews</a:t>
            </a:r>
            <a:r>
              <a:rPr b="1"/>
              <a:t> </a:t>
            </a:r>
            <a:r>
              <a:t>is</a:t>
            </a:r>
            <a:r>
              <a:rPr b="1"/>
              <a:t> </a:t>
            </a:r>
            <a:r>
              <a:rPr b="1">
                <a:solidFill>
                  <a:srgbClr val="00B0F0"/>
                </a:solidFill>
              </a:rPr>
              <a:t>inspired</a:t>
            </a:r>
            <a:endParaRPr b="1">
              <a:solidFill>
                <a:srgbClr val="00B0F0"/>
              </a:solidFill>
            </a:endParaRPr>
          </a:p>
          <a:p>
            <a:pPr>
              <a:spcBef>
                <a:spcPts val="1700"/>
              </a:spcBef>
              <a:defRPr sz="7200"/>
            </a:pPr>
            <a:r>
              <a:t>The</a:t>
            </a:r>
            <a:r>
              <a:rPr b="1"/>
              <a:t> </a:t>
            </a:r>
            <a:r>
              <a:rPr b="1">
                <a:solidFill>
                  <a:srgbClr val="0070C0"/>
                </a:solidFill>
              </a:rPr>
              <a:t>method</a:t>
            </a:r>
            <a:r>
              <a:rPr b="1">
                <a:solidFill>
                  <a:srgbClr val="00B0F0"/>
                </a:solidFill>
              </a:rPr>
              <a:t> </a:t>
            </a:r>
            <a:r>
              <a:t>of</a:t>
            </a:r>
            <a:r>
              <a:rPr b="1">
                <a:solidFill>
                  <a:srgbClr val="00B0F0"/>
                </a:solidFill>
              </a:rPr>
              <a:t> </a:t>
            </a:r>
            <a:r>
              <a:rPr b="1">
                <a:solidFill>
                  <a:srgbClr val="66FF66"/>
                </a:solidFill>
              </a:rPr>
              <a:t>interpreting</a:t>
            </a:r>
            <a:r>
              <a:rPr b="1">
                <a:solidFill>
                  <a:srgbClr val="00B0F0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scripture</a:t>
            </a:r>
            <a:r>
              <a:rPr b="1"/>
              <a:t> </a:t>
            </a:r>
            <a:r>
              <a:t>is</a:t>
            </a:r>
            <a:r>
              <a:rPr b="1"/>
              <a:t> </a:t>
            </a:r>
            <a:r>
              <a:rPr b="1">
                <a:solidFill>
                  <a:srgbClr val="00B0F0"/>
                </a:solidFill>
              </a:rPr>
              <a:t>inspired</a:t>
            </a:r>
            <a:endParaRPr b="1">
              <a:solidFill>
                <a:srgbClr val="00B0F0"/>
              </a:solidFill>
            </a:endParaRPr>
          </a:p>
          <a:p>
            <a:pPr>
              <a:spcBef>
                <a:spcPts val="1700"/>
              </a:spcBef>
              <a:defRPr sz="7200"/>
            </a:pPr>
            <a:r>
              <a:t>The</a:t>
            </a:r>
            <a:r>
              <a:rPr b="1"/>
              <a:t> </a:t>
            </a:r>
            <a:r>
              <a:rPr b="1">
                <a:solidFill>
                  <a:srgbClr val="0070C0"/>
                </a:solidFill>
              </a:rPr>
              <a:t>method</a:t>
            </a:r>
            <a:r>
              <a:rPr b="1">
                <a:solidFill>
                  <a:srgbClr val="00B0F0"/>
                </a:solidFill>
              </a:rPr>
              <a:t> </a:t>
            </a:r>
            <a:r>
              <a:t>of</a:t>
            </a:r>
            <a:r>
              <a:rPr b="1">
                <a:solidFill>
                  <a:srgbClr val="00B0F0"/>
                </a:solidFill>
              </a:rPr>
              <a:t> </a:t>
            </a:r>
            <a:r>
              <a:rPr b="1">
                <a:solidFill>
                  <a:srgbClr val="00B050"/>
                </a:solidFill>
              </a:rPr>
              <a:t>applying</a:t>
            </a:r>
            <a:r>
              <a:rPr b="1">
                <a:solidFill>
                  <a:srgbClr val="00B0F0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scripture</a:t>
            </a:r>
            <a:r>
              <a:rPr b="1"/>
              <a:t> </a:t>
            </a:r>
            <a:r>
              <a:t>is</a:t>
            </a:r>
            <a:r>
              <a:rPr b="1"/>
              <a:t> </a:t>
            </a:r>
            <a:r>
              <a:rPr b="1">
                <a:solidFill>
                  <a:srgbClr val="00B0F0"/>
                </a:solidFill>
              </a:rPr>
              <a:t>inspired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B050"/>
                </a:solidFill>
              </a:defRPr>
            </a:pPr>
            <a:r>
              <a:t>APPLY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WORD</a:t>
            </a:r>
          </a:p>
        </p:txBody>
      </p:sp>
      <p:sp>
        <p:nvSpPr>
          <p:cNvPr id="202" name="Rectangle 3"/>
          <p:cNvSpPr txBox="1"/>
          <p:nvPr>
            <p:ph type="body" idx="1"/>
          </p:nvPr>
        </p:nvSpPr>
        <p:spPr>
          <a:xfrm>
            <a:off x="3962400" y="1981200"/>
            <a:ext cx="16459200" cy="11734800"/>
          </a:xfrm>
          <a:prstGeom prst="rect">
            <a:avLst/>
          </a:prstGeom>
        </p:spPr>
        <p:txBody>
          <a:bodyPr/>
          <a:lstStyle/>
          <a:p>
            <a:pPr marL="1028700" indent="-1028700">
              <a:lnSpc>
                <a:spcPct val="81000"/>
              </a:lnSpc>
              <a:spcBef>
                <a:spcPts val="1700"/>
              </a:spcBef>
              <a:defRPr i="1" sz="7200"/>
            </a:pPr>
            <a:r>
              <a:t>“If you know these things, </a:t>
            </a:r>
            <a:r>
              <a:rPr b="1">
                <a:solidFill>
                  <a:srgbClr val="00B0F0"/>
                </a:solidFill>
              </a:rPr>
              <a:t>blessed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are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you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if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you</a:t>
            </a:r>
            <a:r>
              <a:t> </a:t>
            </a:r>
            <a:r>
              <a:rPr b="1">
                <a:solidFill>
                  <a:srgbClr val="66FF66"/>
                </a:solidFill>
              </a:rPr>
              <a:t>do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them</a:t>
            </a:r>
            <a:r>
              <a:t>” </a:t>
            </a:r>
            <a:r>
              <a:rPr b="1" i="0">
                <a:solidFill>
                  <a:srgbClr val="FF0000"/>
                </a:solidFill>
              </a:rPr>
              <a:t>John 13:17 </a:t>
            </a:r>
            <a:endParaRPr b="1" i="0">
              <a:solidFill>
                <a:srgbClr val="FF0000"/>
              </a:solidFill>
            </a:endParaRPr>
          </a:p>
          <a:p>
            <a:pPr marL="1028700" indent="-1028700">
              <a:lnSpc>
                <a:spcPct val="81000"/>
              </a:lnSpc>
              <a:defRPr b="1" sz="2400">
                <a:solidFill>
                  <a:srgbClr val="FF33CC"/>
                </a:solidFill>
              </a:defRPr>
            </a:pPr>
          </a:p>
          <a:p>
            <a:pPr marL="1028700" indent="-1028700">
              <a:lnSpc>
                <a:spcPct val="81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John 6:29 </a:t>
            </a:r>
            <a:r>
              <a:rPr>
                <a:solidFill>
                  <a:srgbClr val="000000"/>
                </a:solidFill>
              </a:rPr>
              <a:t>even </a:t>
            </a:r>
            <a:r>
              <a:rPr>
                <a:solidFill>
                  <a:srgbClr val="00B0F0"/>
                </a:solidFill>
              </a:rPr>
              <a:t>belief</a:t>
            </a:r>
            <a:r>
              <a:rPr>
                <a:solidFill>
                  <a:srgbClr val="000000"/>
                </a:solidFill>
              </a:rPr>
              <a:t> is a </a:t>
            </a:r>
            <a:r>
              <a:rPr>
                <a:solidFill>
                  <a:srgbClr val="66FF66"/>
                </a:solidFill>
              </a:rPr>
              <a:t>work</a:t>
            </a:r>
            <a:endParaRPr>
              <a:solidFill>
                <a:srgbClr val="66FF66"/>
              </a:solidFill>
            </a:endParaRPr>
          </a:p>
          <a:p>
            <a:pPr marL="1028700" indent="-1028700">
              <a:lnSpc>
                <a:spcPct val="81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Luke 13:3 </a:t>
            </a:r>
            <a:r>
              <a:rPr>
                <a:solidFill>
                  <a:srgbClr val="000000"/>
                </a:solidFill>
              </a:rPr>
              <a:t>you must </a:t>
            </a:r>
            <a:r>
              <a:rPr>
                <a:solidFill>
                  <a:srgbClr val="66FF66"/>
                </a:solidFill>
              </a:rPr>
              <a:t>repent</a:t>
            </a:r>
            <a:r>
              <a:rPr>
                <a:solidFill>
                  <a:srgbClr val="000000"/>
                </a:solidFill>
              </a:rPr>
              <a:t> or perish</a:t>
            </a:r>
            <a:endParaRPr>
              <a:solidFill>
                <a:srgbClr val="000000"/>
              </a:solidFill>
            </a:endParaRPr>
          </a:p>
          <a:p>
            <a:pPr marL="1028700" indent="-1028700">
              <a:lnSpc>
                <a:spcPct val="81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Matthew 10:32-33 </a:t>
            </a:r>
            <a:r>
              <a:rPr>
                <a:solidFill>
                  <a:srgbClr val="66FF66"/>
                </a:solidFill>
              </a:rPr>
              <a:t>confess</a:t>
            </a:r>
            <a:r>
              <a:rPr>
                <a:solidFill>
                  <a:srgbClr val="FF33CC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Christ</a:t>
            </a:r>
            <a:endParaRPr>
              <a:solidFill>
                <a:srgbClr val="00B0F0"/>
              </a:solidFill>
            </a:endParaRPr>
          </a:p>
          <a:p>
            <a:pPr marL="1028700" indent="-1028700">
              <a:lnSpc>
                <a:spcPct val="81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Mark 16:15-16 </a:t>
            </a:r>
            <a:r>
              <a:rPr>
                <a:solidFill>
                  <a:srgbClr val="66FF66"/>
                </a:solidFill>
              </a:rPr>
              <a:t>hear</a:t>
            </a:r>
            <a:r>
              <a:rPr>
                <a:solidFill>
                  <a:srgbClr val="000000"/>
                </a:solidFill>
              </a:rPr>
              <a:t> the </a:t>
            </a:r>
            <a:r>
              <a:rPr>
                <a:solidFill>
                  <a:srgbClr val="0070C0"/>
                </a:solidFill>
              </a:rPr>
              <a:t>gospel</a:t>
            </a:r>
            <a:endParaRPr>
              <a:solidFill>
                <a:srgbClr val="0070C0"/>
              </a:solidFill>
            </a:endParaRPr>
          </a:p>
          <a:p>
            <a:pPr marL="1028700" indent="-1028700">
              <a:lnSpc>
                <a:spcPct val="81000"/>
              </a:lnSpc>
              <a:spcBef>
                <a:spcPts val="1700"/>
              </a:spcBef>
              <a:defRPr b="1" sz="7200">
                <a:solidFill>
                  <a:srgbClr val="66FF66"/>
                </a:solidFill>
              </a:defRPr>
            </a:pPr>
            <a:r>
              <a:t>Believe</a:t>
            </a:r>
            <a:r>
              <a:rPr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70C0"/>
                </a:solidFill>
              </a:rPr>
              <a:t>be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baptized</a:t>
            </a:r>
            <a:r>
              <a:rPr>
                <a:solidFill>
                  <a:srgbClr val="000000"/>
                </a:solidFill>
              </a:rPr>
              <a:t> to be </a:t>
            </a:r>
            <a:r>
              <a:rPr>
                <a:solidFill>
                  <a:srgbClr val="00B0F0"/>
                </a:solidFill>
              </a:rPr>
              <a:t>saved</a:t>
            </a:r>
            <a:endParaRPr>
              <a:solidFill>
                <a:srgbClr val="00B0F0"/>
              </a:solidFill>
            </a:endParaRPr>
          </a:p>
          <a:p>
            <a:pPr marL="1028700" indent="-1028700">
              <a:lnSpc>
                <a:spcPct val="81000"/>
              </a:lnSpc>
              <a:spcBef>
                <a:spcPts val="1700"/>
              </a:spcBef>
              <a:defRPr b="1" sz="7200">
                <a:solidFill>
                  <a:srgbClr val="002060"/>
                </a:solidFill>
              </a:defRPr>
            </a:pPr>
            <a:r>
              <a:t>Buried</a:t>
            </a:r>
            <a:r>
              <a:rPr>
                <a:solidFill>
                  <a:srgbClr val="00B0F0"/>
                </a:solidFill>
              </a:rPr>
              <a:t> with Christ in </a:t>
            </a:r>
            <a:r>
              <a:rPr>
                <a:solidFill>
                  <a:srgbClr val="0070C0"/>
                </a:solidFill>
              </a:rPr>
              <a:t>baptism</a:t>
            </a:r>
            <a:r>
              <a:rPr>
                <a:solidFill>
                  <a:srgbClr val="00B0F0"/>
                </a:solidFill>
              </a:rPr>
              <a:t>, </a:t>
            </a:r>
            <a:r>
              <a:rPr>
                <a:solidFill>
                  <a:srgbClr val="66FF66"/>
                </a:solidFill>
              </a:rPr>
              <a:t>raised</a:t>
            </a:r>
            <a:r>
              <a:rPr>
                <a:solidFill>
                  <a:srgbClr val="00B0F0"/>
                </a:solidFill>
              </a:rPr>
              <a:t> by faith in the </a:t>
            </a:r>
            <a:r>
              <a:rPr>
                <a:solidFill>
                  <a:srgbClr val="66FF66"/>
                </a:solidFill>
              </a:rPr>
              <a:t>operation</a:t>
            </a:r>
            <a:r>
              <a:rPr>
                <a:solidFill>
                  <a:srgbClr val="00B0F0"/>
                </a:solidFill>
              </a:rPr>
              <a:t> of God </a:t>
            </a:r>
            <a:r>
              <a:rPr>
                <a:solidFill>
                  <a:srgbClr val="FF0000"/>
                </a:solidFill>
              </a:rPr>
              <a:t>Col. 2:12 </a:t>
            </a:r>
            <a:r>
              <a:rPr i="1">
                <a:solidFill>
                  <a:srgbClr val="00B0F0"/>
                </a:solidFill>
              </a:rPr>
              <a:t>to </a:t>
            </a:r>
            <a:r>
              <a:rPr i="1">
                <a:solidFill>
                  <a:srgbClr val="66FF66"/>
                </a:solidFill>
              </a:rPr>
              <a:t>walk</a:t>
            </a:r>
            <a:r>
              <a:rPr i="1">
                <a:solidFill>
                  <a:srgbClr val="00B0F0"/>
                </a:solidFill>
              </a:rPr>
              <a:t> in newness of life </a:t>
            </a:r>
            <a:r>
              <a:rPr>
                <a:solidFill>
                  <a:srgbClr val="FF0000"/>
                </a:solidFill>
              </a:rPr>
              <a:t>Rom. 6:4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2"/>
          <p:cNvSpPr txBox="1"/>
          <p:nvPr>
            <p:ph type="title"/>
          </p:nvPr>
        </p:nvSpPr>
        <p:spPr>
          <a:xfrm>
            <a:off x="3962400" y="0"/>
            <a:ext cx="16459200" cy="2133600"/>
          </a:xfrm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t>The</a:t>
            </a:r>
            <a:r>
              <a:rPr b="1">
                <a:solidFill>
                  <a:srgbClr val="4BACC6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Context</a:t>
            </a:r>
            <a:r>
              <a:rPr b="1">
                <a:solidFill>
                  <a:srgbClr val="4BACC6"/>
                </a:solidFill>
              </a:rPr>
              <a:t> </a:t>
            </a:r>
            <a:r>
              <a:t>of</a:t>
            </a:r>
            <a:r>
              <a:rPr b="1">
                <a:solidFill>
                  <a:srgbClr val="4BACC6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Hebrews</a:t>
            </a:r>
            <a:r>
              <a:rPr b="1">
                <a:solidFill>
                  <a:srgbClr val="4BACC6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1" name="Rectangle 3"/>
          <p:cNvSpPr txBox="1"/>
          <p:nvPr>
            <p:ph type="body" idx="1"/>
          </p:nvPr>
        </p:nvSpPr>
        <p:spPr>
          <a:xfrm>
            <a:off x="3657600" y="1981200"/>
            <a:ext cx="17068800" cy="1173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200"/>
            </a:pPr>
            <a:r>
              <a:t>The</a:t>
            </a:r>
            <a:r>
              <a:rPr b="1"/>
              <a:t> </a:t>
            </a:r>
            <a:r>
              <a:t>“</a:t>
            </a:r>
            <a:r>
              <a:rPr b="1" i="1">
                <a:solidFill>
                  <a:srgbClr val="0070C0"/>
                </a:solidFill>
              </a:rPr>
              <a:t>main point</a:t>
            </a:r>
            <a:r>
              <a:t>”</a:t>
            </a:r>
            <a:r>
              <a:rPr b="1">
                <a:solidFill>
                  <a:srgbClr val="FFFF00"/>
                </a:solidFill>
              </a:rPr>
              <a:t> </a:t>
            </a:r>
            <a:r>
              <a:t>is in </a:t>
            </a:r>
            <a:r>
              <a:rPr b="1">
                <a:solidFill>
                  <a:srgbClr val="FF0000"/>
                </a:solidFill>
              </a:rPr>
              <a:t>8:1-6 </a:t>
            </a:r>
            <a:endParaRPr b="1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Jesus is High Priest in Heaven </a:t>
            </a:r>
            <a:r>
              <a:rPr>
                <a:solidFill>
                  <a:srgbClr val="FF0000"/>
                </a:solidFill>
              </a:rPr>
              <a:t>8:1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1:3 </a:t>
            </a:r>
            <a:r>
              <a:rPr>
                <a:solidFill>
                  <a:srgbClr val="00B050"/>
                </a:solidFill>
              </a:rPr>
              <a:t>implies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it;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mentioned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in</a:t>
            </a:r>
            <a:r>
              <a:t> 2:17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t> 3:1</a:t>
            </a: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1:1-4:13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Jesus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Apostle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4:14-10:18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Jesus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High Priest 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10:19-13:25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Jesus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as the </a:t>
            </a:r>
            <a:r>
              <a:rPr i="1">
                <a:solidFill>
                  <a:srgbClr val="00B0F0"/>
                </a:solidFill>
              </a:rPr>
              <a:t>New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B0F0"/>
                </a:solidFill>
              </a:rPr>
              <a:t>and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B0F0"/>
                </a:solidFill>
              </a:rPr>
              <a:t>Living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B0F0"/>
                </a:solidFill>
              </a:rPr>
              <a:t>Way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2"/>
          <p:cNvSpPr txBox="1"/>
          <p:nvPr>
            <p:ph type="title"/>
          </p:nvPr>
        </p:nvSpPr>
        <p:spPr>
          <a:xfrm>
            <a:off x="3962400" y="0"/>
            <a:ext cx="16459200" cy="2133600"/>
          </a:xfrm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t>The</a:t>
            </a:r>
            <a:r>
              <a:rPr b="1"/>
              <a:t> </a:t>
            </a:r>
            <a:r>
              <a:rPr b="1">
                <a:solidFill>
                  <a:srgbClr val="0070C0"/>
                </a:solidFill>
              </a:rPr>
              <a:t>Context</a:t>
            </a:r>
            <a:r>
              <a:rPr b="1"/>
              <a:t> </a:t>
            </a:r>
            <a:r>
              <a:t>of</a:t>
            </a:r>
            <a:r>
              <a:rPr b="1"/>
              <a:t> </a:t>
            </a:r>
            <a:r>
              <a:rPr b="1">
                <a:solidFill>
                  <a:srgbClr val="FF0000"/>
                </a:solidFill>
              </a:rPr>
              <a:t>Hebrews 7</a:t>
            </a:r>
          </a:p>
        </p:txBody>
      </p:sp>
      <p:sp>
        <p:nvSpPr>
          <p:cNvPr id="154" name="Rectangle 3"/>
          <p:cNvSpPr txBox="1"/>
          <p:nvPr>
            <p:ph type="body" idx="1"/>
          </p:nvPr>
        </p:nvSpPr>
        <p:spPr>
          <a:xfrm>
            <a:off x="3657600" y="2133600"/>
            <a:ext cx="17068800" cy="11582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5:6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quotes</a:t>
            </a:r>
            <a:r>
              <a:rPr>
                <a:solidFill>
                  <a:srgbClr val="000000"/>
                </a:solidFill>
              </a:rPr>
              <a:t> </a:t>
            </a:r>
            <a:r>
              <a:t>Psalm</a:t>
            </a:r>
            <a:r>
              <a:rPr>
                <a:solidFill>
                  <a:srgbClr val="FF33CC"/>
                </a:solidFill>
              </a:rPr>
              <a:t> </a:t>
            </a:r>
            <a:r>
              <a:t>110:4b </a:t>
            </a:r>
          </a:p>
          <a:p>
            <a:pPr algn="ctr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priest</a:t>
            </a:r>
            <a:endParaRPr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1:13 </a:t>
            </a:r>
            <a:r>
              <a:rPr>
                <a:solidFill>
                  <a:srgbClr val="00B050"/>
                </a:solidFill>
              </a:rPr>
              <a:t>quoted</a:t>
            </a:r>
            <a:r>
              <a:t> Psalm</a:t>
            </a:r>
            <a:r>
              <a:rPr>
                <a:solidFill>
                  <a:srgbClr val="FF33CC"/>
                </a:solidFill>
              </a:rPr>
              <a:t> </a:t>
            </a:r>
            <a:r>
              <a:t>110:1</a:t>
            </a:r>
            <a:r>
              <a:rPr>
                <a:solidFill>
                  <a:srgbClr val="FF33C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earlier</a:t>
            </a:r>
            <a:endParaRPr>
              <a:solidFill>
                <a:srgbClr val="00B050"/>
              </a:solidFill>
            </a:endParaRPr>
          </a:p>
          <a:p>
            <a:pPr algn="ctr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king</a:t>
            </a:r>
            <a:endParaRPr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priest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like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Melchizedek</a:t>
            </a:r>
            <a:endParaRPr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Much to say </a:t>
            </a:r>
            <a:r>
              <a:rPr b="0">
                <a:solidFill>
                  <a:srgbClr val="000000"/>
                </a:solidFill>
              </a:rPr>
              <a:t>about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Melchizedek </a:t>
            </a:r>
            <a:r>
              <a:rPr>
                <a:solidFill>
                  <a:srgbClr val="FF0000"/>
                </a:solidFill>
              </a:rPr>
              <a:t>5:9-10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5:11-6:20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 a parenthetical </a:t>
            </a:r>
            <a:r>
              <a:rPr>
                <a:solidFill>
                  <a:srgbClr val="0070C0"/>
                </a:solidFill>
              </a:rPr>
              <a:t>admonition</a:t>
            </a:r>
            <a:r>
              <a:rPr b="0">
                <a:solidFill>
                  <a:srgbClr val="000000"/>
                </a:solidFill>
              </a:rPr>
              <a:t> for the </a:t>
            </a:r>
            <a:r>
              <a:rPr>
                <a:solidFill>
                  <a:srgbClr val="0070C0"/>
                </a:solidFill>
              </a:rPr>
              <a:t>Hebrews’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spiritual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immaturity</a:t>
            </a:r>
            <a:endParaRPr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7:1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begins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discussion</a:t>
            </a:r>
            <a:r>
              <a:rPr>
                <a:solidFill>
                  <a:srgbClr val="00206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about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Melchizedek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Hebrews 7</a:t>
            </a:r>
          </a:p>
        </p:txBody>
      </p:sp>
      <p:sp>
        <p:nvSpPr>
          <p:cNvPr id="157" name="Rectangle 3"/>
          <p:cNvSpPr txBox="1"/>
          <p:nvPr>
            <p:ph type="body" idx="1"/>
          </p:nvPr>
        </p:nvSpPr>
        <p:spPr>
          <a:xfrm>
            <a:off x="3657600" y="1828800"/>
            <a:ext cx="17068800" cy="11887200"/>
          </a:xfrm>
          <a:prstGeom prst="rect">
            <a:avLst/>
          </a:prstGeom>
        </p:spPr>
        <p:txBody>
          <a:bodyPr/>
          <a:lstStyle/>
          <a:p>
            <a:pPr marL="1219200" indent="-1219200" algn="ctr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7:1-3</a:t>
            </a:r>
          </a:p>
          <a:p>
            <a:pPr marL="1219200" indent="-1219200" algn="ctr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66FF66"/>
                </a:solidFill>
              </a:defRPr>
            </a:pPr>
            <a:r>
              <a:t>INTERPRETATION</a:t>
            </a:r>
          </a:p>
          <a:p>
            <a:pPr marL="1219200" indent="-1219200">
              <a:lnSpc>
                <a:spcPct val="90000"/>
              </a:lnSpc>
              <a:spcBef>
                <a:spcPts val="1700"/>
              </a:spcBef>
              <a:buFontTx/>
              <a:buAutoNum type="arabicPeriod" startAt="1"/>
              <a:defRPr b="1" sz="7200">
                <a:solidFill>
                  <a:srgbClr val="66FF66"/>
                </a:solidFill>
              </a:defRPr>
            </a:pPr>
            <a:r>
              <a:t>Collect</a:t>
            </a:r>
            <a:r>
              <a:rPr>
                <a:solidFill>
                  <a:srgbClr val="3BA0BB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all</a:t>
            </a:r>
            <a:r>
              <a:rPr>
                <a:solidFill>
                  <a:srgbClr val="3BA0BB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information</a:t>
            </a:r>
            <a:r>
              <a:rPr>
                <a:solidFill>
                  <a:srgbClr val="3BA0BB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Psalm</a:t>
            </a:r>
            <a:r>
              <a:rPr>
                <a:solidFill>
                  <a:srgbClr val="3BA0BB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119:160</a:t>
            </a:r>
            <a:endParaRPr>
              <a:solidFill>
                <a:srgbClr val="FF0000"/>
              </a:solidFill>
            </a:endParaRPr>
          </a:p>
          <a:p>
            <a:pPr marL="1219200" indent="-1219200">
              <a:lnSpc>
                <a:spcPct val="90000"/>
              </a:lnSpc>
              <a:spcBef>
                <a:spcPts val="1700"/>
              </a:spcBef>
              <a:buFontTx/>
              <a:buAutoNum type="arabicPeriod" startAt="1"/>
              <a:defRPr b="1" sz="7200">
                <a:solidFill>
                  <a:srgbClr val="66FF66"/>
                </a:solidFill>
              </a:defRPr>
            </a:pPr>
            <a:r>
              <a:t>Define</a:t>
            </a:r>
            <a:r>
              <a:rPr>
                <a:solidFill>
                  <a:srgbClr val="3BA0BB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the</a:t>
            </a:r>
            <a:r>
              <a:rPr>
                <a:solidFill>
                  <a:srgbClr val="3BA0BB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terms</a:t>
            </a:r>
            <a:endParaRPr>
              <a:solidFill>
                <a:srgbClr val="0070C0"/>
              </a:solidFill>
            </a:endParaRPr>
          </a:p>
          <a:p>
            <a:pPr marL="1219200" indent="-1219200">
              <a:lnSpc>
                <a:spcPct val="90000"/>
              </a:lnSpc>
              <a:spcBef>
                <a:spcPts val="1700"/>
              </a:spcBef>
              <a:buFontTx/>
              <a:buAutoNum type="arabicPeriod" startAt="1"/>
              <a:defRPr b="1" sz="7200">
                <a:solidFill>
                  <a:srgbClr val="66FF66"/>
                </a:solidFill>
              </a:defRPr>
            </a:pPr>
            <a:r>
              <a:t>Establish</a:t>
            </a:r>
            <a:r>
              <a:rPr>
                <a:solidFill>
                  <a:srgbClr val="3BA0BB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the</a:t>
            </a:r>
            <a:r>
              <a:rPr>
                <a:solidFill>
                  <a:srgbClr val="3BA0BB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context</a:t>
            </a:r>
            <a:endParaRPr>
              <a:solidFill>
                <a:srgbClr val="00B0F0"/>
              </a:solidFill>
            </a:endParaRPr>
          </a:p>
          <a:p>
            <a:pPr marL="1219200" indent="-1219200">
              <a:lnSpc>
                <a:spcPct val="90000"/>
              </a:lnSpc>
              <a:spcBef>
                <a:spcPts val="1700"/>
              </a:spcBef>
              <a:buFontTx/>
              <a:buAutoNum type="arabicPeriod" startAt="1"/>
              <a:defRPr b="1" sz="7200">
                <a:solidFill>
                  <a:srgbClr val="66FF66"/>
                </a:solidFill>
              </a:defRPr>
            </a:pPr>
            <a:r>
              <a:t>Summarize</a:t>
            </a:r>
            <a:r>
              <a:rPr>
                <a:solidFill>
                  <a:srgbClr val="3BA0BB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all</a:t>
            </a:r>
            <a:r>
              <a:rPr>
                <a:solidFill>
                  <a:srgbClr val="3BA0BB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the</a:t>
            </a:r>
            <a:r>
              <a:rPr>
                <a:solidFill>
                  <a:srgbClr val="3BA0BB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information</a:t>
            </a:r>
            <a:endParaRPr>
              <a:solidFill>
                <a:srgbClr val="0070C0"/>
              </a:solidFill>
            </a:endParaRPr>
          </a:p>
          <a:p>
            <a:pPr marL="1219200" indent="-1219200">
              <a:lnSpc>
                <a:spcPct val="90000"/>
              </a:lnSpc>
              <a:spcBef>
                <a:spcPts val="1700"/>
              </a:spcBef>
              <a:buFontTx/>
              <a:buAutoNum type="arabicPeriod" startAt="1"/>
              <a:defRPr b="1" sz="7200">
                <a:solidFill>
                  <a:srgbClr val="66FF66"/>
                </a:solidFill>
              </a:defRPr>
            </a:pPr>
            <a:r>
              <a:t>Note</a:t>
            </a:r>
            <a:r>
              <a:rPr>
                <a:solidFill>
                  <a:srgbClr val="3BA0BB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what</a:t>
            </a:r>
            <a:r>
              <a:rPr>
                <a:solidFill>
                  <a:srgbClr val="3BA0BB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information</a:t>
            </a:r>
            <a:r>
              <a:rPr>
                <a:solidFill>
                  <a:srgbClr val="3BA0BB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that</a:t>
            </a:r>
            <a:r>
              <a:rPr>
                <a:solidFill>
                  <a:srgbClr val="3BA0BB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scriptures</a:t>
            </a:r>
            <a:r>
              <a:rPr>
                <a:solidFill>
                  <a:srgbClr val="3BA0BB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omit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66FF66"/>
                </a:solidFill>
              </a:defRPr>
            </a:pPr>
            <a:r>
              <a:t>INTERPRETATION</a:t>
            </a:r>
            <a:r>
              <a:rPr>
                <a:solidFill>
                  <a:srgbClr val="C0504D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STEP</a:t>
            </a:r>
            <a:r>
              <a:rPr>
                <a:solidFill>
                  <a:srgbClr val="C0504D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60" name="Rectangle 3"/>
          <p:cNvSpPr txBox="1"/>
          <p:nvPr>
            <p:ph type="body" idx="1"/>
          </p:nvPr>
        </p:nvSpPr>
        <p:spPr>
          <a:xfrm>
            <a:off x="3657600" y="1828800"/>
            <a:ext cx="17068800" cy="11887200"/>
          </a:xfrm>
          <a:prstGeom prst="rect">
            <a:avLst/>
          </a:prstGeom>
        </p:spPr>
        <p:txBody>
          <a:bodyPr/>
          <a:lstStyle/>
          <a:p>
            <a:pPr marL="1219200" indent="-1219200" algn="ctr"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Listed</a:t>
            </a:r>
            <a:r>
              <a:rPr>
                <a:solidFill>
                  <a:srgbClr val="FF6600"/>
                </a:solidFill>
              </a:rPr>
              <a:t> </a:t>
            </a:r>
            <a:r>
              <a:t>everything</a:t>
            </a:r>
            <a:r>
              <a:rPr>
                <a:solidFill>
                  <a:srgbClr val="FF66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from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Gen. 14:18-20</a:t>
            </a:r>
            <a:endParaRPr>
              <a:solidFill>
                <a:srgbClr val="FF0000"/>
              </a:solidFill>
            </a:endParaRPr>
          </a:p>
          <a:p>
            <a:pPr marL="1219200" indent="-1219200">
              <a:spcBef>
                <a:spcPts val="1700"/>
              </a:spcBef>
              <a:defRPr b="1" sz="7200">
                <a:solidFill>
                  <a:srgbClr val="7030A0"/>
                </a:solidFill>
              </a:defRPr>
            </a:pPr>
            <a:r>
              <a:t>King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Salem </a:t>
            </a:r>
            <a:r>
              <a:rPr>
                <a:solidFill>
                  <a:srgbClr val="FF0000"/>
                </a:solidFill>
              </a:rPr>
              <a:t>v.1</a:t>
            </a:r>
            <a:endParaRPr>
              <a:solidFill>
                <a:srgbClr val="FF0000"/>
              </a:solidFill>
            </a:endParaRPr>
          </a:p>
          <a:p>
            <a:pPr marL="1219200" indent="-1219200"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Priest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 Most High </a:t>
            </a:r>
            <a:r>
              <a:rPr>
                <a:solidFill>
                  <a:srgbClr val="FF0000"/>
                </a:solidFill>
              </a:rPr>
              <a:t>v.1</a:t>
            </a:r>
            <a:endParaRPr>
              <a:solidFill>
                <a:srgbClr val="00B0F0"/>
              </a:solidFill>
            </a:endParaRPr>
          </a:p>
          <a:p>
            <a:pPr marL="1219200" indent="-1219200">
              <a:spcBef>
                <a:spcPts val="1700"/>
              </a:spcBef>
              <a:defRPr b="1" sz="7200">
                <a:solidFill>
                  <a:srgbClr val="7030A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met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blessed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him </a:t>
            </a:r>
            <a:r>
              <a:rPr>
                <a:solidFill>
                  <a:srgbClr val="FF0000"/>
                </a:solidFill>
              </a:rPr>
              <a:t>v.1</a:t>
            </a:r>
            <a:endParaRPr>
              <a:solidFill>
                <a:srgbClr val="0070C0"/>
              </a:solidFill>
            </a:endParaRPr>
          </a:p>
          <a:p>
            <a:pPr marL="1219200" indent="-1219200"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When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defeated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kings </a:t>
            </a:r>
            <a:r>
              <a:rPr>
                <a:solidFill>
                  <a:srgbClr val="FF0000"/>
                </a:solidFill>
              </a:rPr>
              <a:t>v.1</a:t>
            </a:r>
            <a:endParaRPr>
              <a:solidFill>
                <a:srgbClr val="7030A0"/>
              </a:solidFill>
            </a:endParaRPr>
          </a:p>
          <a:p>
            <a:pPr marL="1219200" indent="-1219200">
              <a:spcBef>
                <a:spcPts val="1700"/>
              </a:spcBef>
              <a:defRPr b="1" sz="7200">
                <a:solidFill>
                  <a:srgbClr val="7030A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received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10%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the </a:t>
            </a:r>
            <a:r>
              <a:rPr>
                <a:solidFill>
                  <a:srgbClr val="00B050"/>
                </a:solidFill>
              </a:rPr>
              <a:t>spoils</a:t>
            </a:r>
            <a:r>
              <a:rPr b="0">
                <a:solidFill>
                  <a:srgbClr val="000000"/>
                </a:solidFill>
              </a:rPr>
              <a:t> from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Abraham </a:t>
            </a:r>
            <a:r>
              <a:rPr>
                <a:solidFill>
                  <a:srgbClr val="FF0000"/>
                </a:solidFill>
              </a:rPr>
              <a:t>v.2,4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66FF66"/>
                </a:solidFill>
              </a:defRPr>
            </a:pPr>
            <a:r>
              <a:t>INTERPRETATION</a:t>
            </a:r>
            <a:r>
              <a:rPr>
                <a:solidFill>
                  <a:srgbClr val="00B050"/>
                </a:solidFill>
              </a:rPr>
              <a:t> STEP 2</a:t>
            </a:r>
          </a:p>
        </p:txBody>
      </p:sp>
      <p:sp>
        <p:nvSpPr>
          <p:cNvPr id="163" name="Rectangle 3"/>
          <p:cNvSpPr txBox="1"/>
          <p:nvPr>
            <p:ph type="body" idx="1"/>
          </p:nvPr>
        </p:nvSpPr>
        <p:spPr>
          <a:xfrm>
            <a:off x="3810000" y="1981200"/>
            <a:ext cx="16916400" cy="11734800"/>
          </a:xfrm>
          <a:prstGeom prst="rect">
            <a:avLst/>
          </a:prstGeom>
        </p:spPr>
        <p:txBody>
          <a:bodyPr/>
          <a:lstStyle/>
          <a:p>
            <a:pPr marL="1219200" indent="-1219200" algn="ctr">
              <a:spcBef>
                <a:spcPts val="1600"/>
              </a:spcBef>
              <a:buSzTx/>
              <a:buNone/>
              <a:defRPr b="1" sz="7000">
                <a:solidFill>
                  <a:srgbClr val="66FF66"/>
                </a:solidFill>
              </a:defRPr>
            </a:pPr>
            <a:r>
              <a:t>Defined</a:t>
            </a:r>
            <a:r>
              <a:rPr>
                <a:solidFill>
                  <a:srgbClr val="FF66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Terms</a:t>
            </a:r>
            <a:endParaRPr>
              <a:solidFill>
                <a:srgbClr val="0070C0"/>
              </a:solidFill>
            </a:endParaRPr>
          </a:p>
          <a:p>
            <a:pPr marL="694944" indent="-694944">
              <a:spcBef>
                <a:spcPts val="1700"/>
              </a:spcBef>
              <a:defRPr b="1" sz="7200">
                <a:solidFill>
                  <a:srgbClr val="7030A0"/>
                </a:solidFill>
              </a:defRPr>
            </a:pPr>
            <a:r>
              <a:t>King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Salem </a:t>
            </a:r>
            <a:r>
              <a:rPr>
                <a:solidFill>
                  <a:srgbClr val="000000"/>
                </a:solidFill>
              </a:rPr>
              <a:t>= </a:t>
            </a:r>
            <a:r>
              <a:rPr b="0">
                <a:solidFill>
                  <a:srgbClr val="000000"/>
                </a:solidFill>
              </a:rPr>
              <a:t>“</a:t>
            </a:r>
            <a:r>
              <a:t>king</a:t>
            </a:r>
            <a:r>
              <a:rPr>
                <a:solidFill>
                  <a:srgbClr val="FFFF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peace</a:t>
            </a:r>
            <a:r>
              <a:rPr b="0">
                <a:solidFill>
                  <a:srgbClr val="000000"/>
                </a:solidFill>
              </a:rPr>
              <a:t>”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v.2</a:t>
            </a:r>
            <a:endParaRPr>
              <a:solidFill>
                <a:srgbClr val="FF0000"/>
              </a:solidFill>
            </a:endParaRPr>
          </a:p>
          <a:p>
            <a:pPr marL="694944" indent="-694944">
              <a:spcBef>
                <a:spcPts val="1600"/>
              </a:spcBef>
              <a:defRPr b="1" sz="7000">
                <a:solidFill>
                  <a:srgbClr val="7030A0"/>
                </a:solidFill>
              </a:defRPr>
            </a:pPr>
            <a:r>
              <a:t>Melchizedek</a:t>
            </a:r>
            <a:r>
              <a:rPr>
                <a:solidFill>
                  <a:srgbClr val="000000"/>
                </a:solidFill>
              </a:rPr>
              <a:t> = </a:t>
            </a:r>
            <a:r>
              <a:rPr b="0">
                <a:solidFill>
                  <a:srgbClr val="000000"/>
                </a:solidFill>
              </a:rPr>
              <a:t>“</a:t>
            </a:r>
            <a:r>
              <a:t>king</a:t>
            </a:r>
            <a:r>
              <a:rPr>
                <a:solidFill>
                  <a:srgbClr val="FFFF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righteousness</a:t>
            </a:r>
            <a:r>
              <a:rPr b="0">
                <a:solidFill>
                  <a:srgbClr val="000000"/>
                </a:solidFill>
              </a:rP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66FF66"/>
                </a:solidFill>
              </a:defRPr>
            </a:pPr>
            <a:r>
              <a:t>INTERPRETATION</a:t>
            </a:r>
            <a:r>
              <a:rPr>
                <a:solidFill>
                  <a:srgbClr val="00B050"/>
                </a:solidFill>
              </a:rPr>
              <a:t> STEP 3</a:t>
            </a:r>
          </a:p>
        </p:txBody>
      </p:sp>
      <p:sp>
        <p:nvSpPr>
          <p:cNvPr id="166" name="Rectangle 3"/>
          <p:cNvSpPr txBox="1"/>
          <p:nvPr>
            <p:ph type="body" idx="1"/>
          </p:nvPr>
        </p:nvSpPr>
        <p:spPr>
          <a:xfrm>
            <a:off x="3962400" y="2133600"/>
            <a:ext cx="16459200" cy="11582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1700"/>
              </a:spcBef>
              <a:buSzTx/>
              <a:buNone/>
              <a:defRPr b="1" sz="7200">
                <a:solidFill>
                  <a:srgbClr val="66FF66"/>
                </a:solidFill>
              </a:defRPr>
            </a:pPr>
            <a:r>
              <a:t>Respected</a:t>
            </a:r>
            <a:r>
              <a:rPr>
                <a:solidFill>
                  <a:srgbClr val="FF66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the</a:t>
            </a:r>
            <a:r>
              <a:rPr>
                <a:solidFill>
                  <a:srgbClr val="FF66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context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v.1</a:t>
            </a:r>
            <a:r>
              <a:rPr b="0">
                <a:solidFill>
                  <a:srgbClr val="000000"/>
                </a:solidFill>
              </a:rPr>
              <a:t>: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“</a:t>
            </a:r>
            <a:r>
              <a:rPr i="1">
                <a:solidFill>
                  <a:srgbClr val="7030A0"/>
                </a:solidFill>
              </a:rPr>
              <a:t>he</a:t>
            </a:r>
            <a:r>
              <a:rPr i="1">
                <a:solidFill>
                  <a:srgbClr val="FFFF00"/>
                </a:solidFill>
              </a:rPr>
              <a:t> </a:t>
            </a:r>
            <a:r>
              <a:rPr i="1">
                <a:solidFill>
                  <a:srgbClr val="00B050"/>
                </a:solidFill>
              </a:rPr>
              <a:t>met</a:t>
            </a:r>
            <a:r>
              <a:rPr i="1">
                <a:solidFill>
                  <a:srgbClr val="FFFF00"/>
                </a:solidFill>
              </a:rPr>
              <a:t> </a:t>
            </a:r>
            <a:r>
              <a:rPr i="1">
                <a:solidFill>
                  <a:srgbClr val="0070C0"/>
                </a:solidFill>
              </a:rPr>
              <a:t>Abraham</a:t>
            </a:r>
            <a:r>
              <a:rPr i="1">
                <a:solidFill>
                  <a:srgbClr val="FFFF00"/>
                </a:solidFill>
              </a:rPr>
              <a:t> </a:t>
            </a:r>
            <a:r>
              <a:rPr i="1">
                <a:solidFill>
                  <a:srgbClr val="00B050"/>
                </a:solidFill>
              </a:rPr>
              <a:t>returning</a:t>
            </a:r>
            <a:r>
              <a:rPr i="1">
                <a:solidFill>
                  <a:srgbClr val="FFFF00"/>
                </a:solidFill>
              </a:rPr>
              <a:t> </a:t>
            </a:r>
            <a:r>
              <a:rPr b="0" i="1">
                <a:solidFill>
                  <a:srgbClr val="000000"/>
                </a:solidFill>
              </a:rPr>
              <a:t>from</a:t>
            </a:r>
            <a:r>
              <a:rPr i="1">
                <a:solidFill>
                  <a:srgbClr val="FFFF00"/>
                </a:solidFill>
              </a:rPr>
              <a:t> </a:t>
            </a:r>
            <a:r>
              <a:rPr b="0" i="1">
                <a:solidFill>
                  <a:srgbClr val="000000"/>
                </a:solidFill>
              </a:rPr>
              <a:t>the</a:t>
            </a:r>
            <a:r>
              <a:rPr i="1">
                <a:solidFill>
                  <a:srgbClr val="FFFF00"/>
                </a:solidFill>
              </a:rPr>
              <a:t> </a:t>
            </a:r>
            <a:r>
              <a:rPr i="1">
                <a:solidFill>
                  <a:srgbClr val="002060"/>
                </a:solidFill>
              </a:rPr>
              <a:t>defeat</a:t>
            </a:r>
            <a:r>
              <a:rPr i="1">
                <a:solidFill>
                  <a:srgbClr val="FFFF00"/>
                </a:solidFill>
              </a:rPr>
              <a:t> </a:t>
            </a:r>
            <a:r>
              <a:rPr b="0" i="1">
                <a:solidFill>
                  <a:srgbClr val="000000"/>
                </a:solidFill>
              </a:rPr>
              <a:t>of</a:t>
            </a:r>
            <a:r>
              <a:rPr i="1">
                <a:solidFill>
                  <a:srgbClr val="FFFF00"/>
                </a:solidFill>
              </a:rPr>
              <a:t> </a:t>
            </a:r>
            <a:r>
              <a:rPr i="1">
                <a:solidFill>
                  <a:srgbClr val="7030A0"/>
                </a:solidFill>
              </a:rPr>
              <a:t>the</a:t>
            </a:r>
            <a:r>
              <a:rPr i="1">
                <a:solidFill>
                  <a:srgbClr val="FFFF00"/>
                </a:solidFill>
              </a:rPr>
              <a:t> </a:t>
            </a:r>
            <a:r>
              <a:rPr i="1">
                <a:solidFill>
                  <a:srgbClr val="7030A0"/>
                </a:solidFill>
              </a:rPr>
              <a:t>kings</a:t>
            </a:r>
            <a:r>
              <a:rPr b="0">
                <a:solidFill>
                  <a:srgbClr val="000000"/>
                </a:solidFill>
              </a:rPr>
              <a:t>…”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66FF66"/>
                </a:solidFill>
              </a:defRPr>
            </a:pPr>
            <a:r>
              <a:t>INTERPRETATION</a:t>
            </a:r>
            <a:r>
              <a:rPr>
                <a:solidFill>
                  <a:srgbClr val="00B050"/>
                </a:solidFill>
              </a:rPr>
              <a:t> STEP 4</a:t>
            </a:r>
          </a:p>
        </p:txBody>
      </p:sp>
      <p:sp>
        <p:nvSpPr>
          <p:cNvPr id="169" name="Rectangle 3"/>
          <p:cNvSpPr txBox="1"/>
          <p:nvPr>
            <p:ph type="body" idx="1"/>
          </p:nvPr>
        </p:nvSpPr>
        <p:spPr>
          <a:xfrm>
            <a:off x="3962400" y="2133600"/>
            <a:ext cx="16764000" cy="11582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1700"/>
              </a:spcBef>
              <a:buSzTx/>
              <a:buNone/>
              <a:defRPr b="1" sz="7200">
                <a:solidFill>
                  <a:srgbClr val="66FF66"/>
                </a:solidFill>
              </a:defRPr>
            </a:pPr>
            <a:r>
              <a:t>Summarized</a:t>
            </a:r>
            <a:r>
              <a:rPr>
                <a:solidFill>
                  <a:srgbClr val="FF66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information </a:t>
            </a:r>
            <a:r>
              <a:rPr b="0">
                <a:solidFill>
                  <a:srgbClr val="000000"/>
                </a:solidFill>
              </a:rPr>
              <a:t>that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was</a:t>
            </a:r>
            <a:r>
              <a:rPr>
                <a:solidFill>
                  <a:srgbClr val="FF6600"/>
                </a:solidFill>
              </a:rPr>
              <a:t> </a:t>
            </a:r>
            <a:r>
              <a:t>revealed</a:t>
            </a:r>
          </a:p>
          <a:p>
            <a:pPr>
              <a:spcBef>
                <a:spcPts val="1700"/>
              </a:spcBef>
              <a:defRPr b="1" sz="7200">
                <a:solidFill>
                  <a:srgbClr val="7030A0"/>
                </a:solidFill>
              </a:defRPr>
            </a:pPr>
            <a:r>
              <a:t>King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4274AF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Salem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Priest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4274AF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 Most High</a:t>
            </a:r>
            <a:endParaRPr>
              <a:solidFill>
                <a:srgbClr val="00B0F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7030A0"/>
                </a:solidFill>
              </a:defRPr>
            </a:pPr>
            <a:r>
              <a:t>He</a:t>
            </a:r>
            <a:r>
              <a:rPr>
                <a:solidFill>
                  <a:srgbClr val="4274AF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met</a:t>
            </a:r>
            <a:r>
              <a:rPr>
                <a:solidFill>
                  <a:srgbClr val="4274AF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Abraham</a:t>
            </a:r>
            <a:r>
              <a:rPr>
                <a:solidFill>
                  <a:srgbClr val="4274AF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rPr>
                <a:solidFill>
                  <a:srgbClr val="4274AF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blessed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him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When</a:t>
            </a:r>
            <a:r>
              <a:rPr>
                <a:solidFill>
                  <a:srgbClr val="4274AF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Abraham</a:t>
            </a:r>
            <a:r>
              <a:rPr>
                <a:solidFill>
                  <a:srgbClr val="4274AF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defeated</a:t>
            </a:r>
            <a:r>
              <a:rPr>
                <a:solidFill>
                  <a:srgbClr val="4274AF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the</a:t>
            </a:r>
            <a:r>
              <a:rPr>
                <a:solidFill>
                  <a:srgbClr val="4274AF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kings</a:t>
            </a:r>
            <a:endParaRPr>
              <a:solidFill>
                <a:srgbClr val="7030A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7030A0"/>
                </a:solidFill>
              </a:defRPr>
            </a:pPr>
            <a:r>
              <a:t>He</a:t>
            </a:r>
            <a:r>
              <a:rPr>
                <a:solidFill>
                  <a:srgbClr val="4274AF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received 10%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all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had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