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2" name="Shape 182"/>
          <p:cNvSpPr/>
          <p:nvPr>
            <p:ph type="sldImg"/>
          </p:nvPr>
        </p:nvSpPr>
        <p:spPr>
          <a:xfrm>
            <a:off x="1143000" y="685800"/>
            <a:ext cx="4572000" cy="3429000"/>
          </a:xfrm>
          <a:prstGeom prst="rect">
            <a:avLst/>
          </a:prstGeom>
        </p:spPr>
        <p:txBody>
          <a:bodyPr/>
          <a:lstStyle/>
          <a:p>
            <a:pPr/>
          </a:p>
        </p:txBody>
      </p:sp>
      <p:sp>
        <p:nvSpPr>
          <p:cNvPr id="183" name="Shape 1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s://en.wikipedia.org/wiki/Deir_Alla_Inscrip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The Deir 'Alla Inscription (or Bala'am Son of Be'or Inscription) was discovered during a 1967 excavation in Deir 'Alla, Jordan. The excavation revealed a many-chambered structure that had also been destroyed by earthquake, during the Persian period at the site, on the wall of which was written a story relating visions of the seer of the gods Bala'am, son of Be'or, who may be the same Bala'am mentioned in Numbers 22–24 and in other passages of the Bible. This Bala'am differs from the one in Numbers in that rather than being a prophet of Yahweh, he is associated with Ashtar, a god named Shgr, and Shadday gods and goddesses.[1] It also features the word "Elohim", taken to mean "gods" in the plural rather than the Hebrew deity.</a:t>
            </a:r>
          </a:p>
          <a:p>
            <a:pPr/>
            <a:r>
              <a:t>The Oxford Handbook of Biblical Studies describes it as "the oldest example of a book in a West Semitic language written with the alphabet, and the oldest piece of Aramaic literature."[2] The inscription is datable to ca. 840–760 BCE; it was painted in inks on fragments of a plastered wall - red and black inks were used, apparently to emphasize the text. In all, 119 pieces of inked plaster were recovered. The wall, near the summit of the tell, was felled by yet another tremor.[3] - - </a:t>
            </a:r>
            <a:r>
              <a:rPr u="sng">
                <a:hlinkClick r:id="rId3" invalidUrl="" action="" tgtFrame="" tooltip="" history="1" highlightClick="0" endSnd="0"/>
              </a:rPr>
              <a:t>https://en.wikipedia.org/wiki/Deir_Alla_Inscription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gradFill flip="none" rotWithShape="1">
          <a:gsLst>
            <a:gs pos="0">
              <a:srgbClr val="FFFBF4"/>
            </a:gs>
            <a:gs pos="100000">
              <a:srgbClr val="C6B698"/>
            </a:gs>
          </a:gsLst>
          <a:lin ang="0" scaled="0"/>
        </a:gradFill>
      </p:bgPr>
    </p:bg>
    <p:spTree>
      <p:nvGrpSpPr>
        <p:cNvPr id="1" name=""/>
        <p:cNvGrpSpPr/>
        <p:nvPr/>
      </p:nvGrpSpPr>
      <p:grpSpPr>
        <a:xfrm>
          <a:off x="0" y="0"/>
          <a:ext cx="0" cy="0"/>
          <a:chOff x="0" y="0"/>
          <a:chExt cx="0" cy="0"/>
        </a:xfrm>
      </p:grpSpPr>
      <p:pic>
        <p:nvPicPr>
          <p:cNvPr id="135" name="image1.jpg" descr="image1.jpg"/>
          <p:cNvPicPr>
            <a:picLocks noChangeAspect="1"/>
          </p:cNvPicPr>
          <p:nvPr/>
        </p:nvPicPr>
        <p:blipFill>
          <a:blip r:embed="rId2">
            <a:extLst/>
          </a:blip>
          <a:stretch>
            <a:fillRect/>
          </a:stretch>
        </p:blipFill>
        <p:spPr>
          <a:xfrm>
            <a:off x="3048000" y="0"/>
            <a:ext cx="18288002" cy="13716000"/>
          </a:xfrm>
          <a:prstGeom prst="rect">
            <a:avLst/>
          </a:prstGeom>
          <a:ln w="12700"/>
        </p:spPr>
      </p:pic>
      <p:sp>
        <p:nvSpPr>
          <p:cNvPr id="136" name="Slide Number"/>
          <p:cNvSpPr txBox="1"/>
          <p:nvPr>
            <p:ph type="sldNum" sz="quarter" idx="2"/>
          </p:nvPr>
        </p:nvSpPr>
        <p:spPr>
          <a:xfrm>
            <a:off x="20964983" y="571251"/>
            <a:ext cx="371017" cy="388393"/>
          </a:xfrm>
          <a:prstGeom prst="rect">
            <a:avLst/>
          </a:prstGeom>
          <a:ln>
            <a:round/>
          </a:ln>
        </p:spPr>
        <p:txBody>
          <a:bodyPr lIns="53578" tIns="53578" rIns="53578" bIns="53578"/>
          <a:lstStyle>
            <a:lvl1pPr algn="r" defTabSz="1821656">
              <a:defRPr sz="2200">
                <a:solidFill>
                  <a:srgbClr val="8D6649"/>
                </a:solidFill>
                <a:uFill>
                  <a:solidFill>
                    <a:srgbClr val="8D6649"/>
                  </a:solidFill>
                </a:uFill>
                <a:latin typeface="Candara"/>
                <a:ea typeface="Candara"/>
                <a:cs typeface="Candara"/>
                <a:sym typeface="Candar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image2.png" descr="image2.png"/>
          <p:cNvPicPr>
            <a:picLocks noChangeAspect="1"/>
          </p:cNvPicPr>
          <p:nvPr/>
        </p:nvPicPr>
        <p:blipFill>
          <a:blip r:embed="rId3">
            <a:extLst/>
          </a:blip>
          <a:stretch>
            <a:fillRect/>
          </a:stretch>
        </p:blipFill>
        <p:spPr>
          <a:xfrm>
            <a:off x="3047999" y="-1"/>
            <a:ext cx="18288001" cy="13716001"/>
          </a:xfrm>
          <a:prstGeom prst="rect">
            <a:avLst/>
          </a:prstGeom>
          <a:ln w="12700">
            <a:miter lim="400000"/>
          </a:ln>
        </p:spPr>
      </p:pic>
      <p:sp>
        <p:nvSpPr>
          <p:cNvPr id="144" name="Slide Number"/>
          <p:cNvSpPr txBox="1"/>
          <p:nvPr>
            <p:ph type="sldNum" sz="quarter" idx="2"/>
          </p:nvPr>
        </p:nvSpPr>
        <p:spPr>
          <a:xfrm>
            <a:off x="19812000" y="89534"/>
            <a:ext cx="1524000" cy="551181"/>
          </a:xfrm>
          <a:prstGeom prst="rect">
            <a:avLst/>
          </a:prstGeom>
        </p:spPr>
        <p:txBody>
          <a:bodyPr wrap="square" lIns="91439" tIns="91439" rIns="91439" bIns="91439" anchor="ctr"/>
          <a:lstStyle>
            <a:lvl1pPr algn="r" defTabSz="1285875">
              <a:defRPr i="1">
                <a:solidFill>
                  <a:srgbClr val="000000"/>
                </a:solidFill>
                <a:effectLst>
                  <a:outerShdw sx="100000" sy="100000" kx="0" ky="0" algn="b" rotWithShape="0" blurRad="63500" dist="310007" dir="7680000">
                    <a:srgbClr val="000000">
                      <a:alpha val="32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Title Text"/>
          <p:cNvSpPr txBox="1"/>
          <p:nvPr>
            <p:ph type="title"/>
          </p:nvPr>
        </p:nvSpPr>
        <p:spPr>
          <a:xfrm>
            <a:off x="4119562" y="285750"/>
            <a:ext cx="16144876" cy="3018235"/>
          </a:xfrm>
          <a:prstGeom prst="rect">
            <a:avLst/>
          </a:prstGeom>
        </p:spPr>
        <p:txBody>
          <a:bodyPr lIns="71437" tIns="71437" rIns="71437" bIns="71437"/>
          <a:lstStyle>
            <a:lvl1pPr defTabSz="821531">
              <a:defRPr b="1" cap="none" sz="90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59" name="Body Level One…"/>
          <p:cNvSpPr txBox="1"/>
          <p:nvPr>
            <p:ph type="body" idx="1"/>
          </p:nvPr>
        </p:nvSpPr>
        <p:spPr>
          <a:xfrm>
            <a:off x="4119562" y="3393281"/>
            <a:ext cx="16144876" cy="8947548"/>
          </a:xfrm>
          <a:prstGeom prst="rect">
            <a:avLst/>
          </a:prstGeom>
        </p:spPr>
        <p:txBody>
          <a:bodyPr lIns="71437" tIns="71437" rIns="71437" bIns="71437"/>
          <a:lstStyle>
            <a:lvl1pPr marL="5498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9562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3626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7690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1754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4119562" y="3464718"/>
            <a:ext cx="16144876" cy="3571876"/>
          </a:xfrm>
          <a:prstGeom prst="rect">
            <a:avLst/>
          </a:prstGeom>
        </p:spPr>
        <p:txBody>
          <a:bodyPr lIns="71437" tIns="71437" rIns="71437" bIns="71437" anchor="b"/>
          <a:lstStyle>
            <a:lvl1pPr defTabSz="821531">
              <a:defRPr b="1" cap="none" sz="90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68" name="Body Level One…"/>
          <p:cNvSpPr txBox="1"/>
          <p:nvPr>
            <p:ph type="body" sz="quarter" idx="1"/>
          </p:nvPr>
        </p:nvSpPr>
        <p:spPr>
          <a:xfrm>
            <a:off x="4119562" y="7250906"/>
            <a:ext cx="16144876" cy="1214438"/>
          </a:xfrm>
          <a:prstGeom prst="rect">
            <a:avLst/>
          </a:prstGeom>
        </p:spPr>
        <p:txBody>
          <a:bodyPr lIns="71437" tIns="71437" rIns="71437" bIns="71437" anchor="t"/>
          <a:lstStyle>
            <a:lvl1pPr marL="0" indent="0" algn="ctr" defTabSz="821531">
              <a:spcBef>
                <a:spcPts val="0"/>
              </a:spcBef>
              <a:buSzTx/>
              <a:buNone/>
              <a:defRPr sz="32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defTabSz="821531">
              <a:spcBef>
                <a:spcPts val="0"/>
              </a:spcBef>
              <a:buSzTx/>
              <a:buNone/>
              <a:defRPr sz="32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defTabSz="821531">
              <a:spcBef>
                <a:spcPts val="0"/>
              </a:spcBef>
              <a:buSzTx/>
              <a:buNone/>
              <a:defRPr sz="32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defTabSz="821531">
              <a:spcBef>
                <a:spcPts val="0"/>
              </a:spcBef>
              <a:buSzTx/>
              <a:buNone/>
              <a:defRPr sz="32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defTabSz="821531">
              <a:spcBef>
                <a:spcPts val="0"/>
              </a:spcBef>
              <a:buSzTx/>
              <a:buNone/>
              <a:defRPr sz="32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35814" y="1301055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6"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4.png"/><Relationship Id="rId4"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tif"/><Relationship Id="rId5"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tif"/><Relationship Id="rId3"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sp>
        <p:nvSpPr>
          <p:cNvPr id="186" name="Numbers 22-25; 31:16; Jude 5-16; 2 Pet. 2:15-16; Rev. 2:14"/>
          <p:cNvSpPr txBox="1"/>
          <p:nvPr/>
        </p:nvSpPr>
        <p:spPr>
          <a:xfrm>
            <a:off x="149893" y="12520848"/>
            <a:ext cx="24084215" cy="1092201"/>
          </a:xfrm>
          <a:prstGeom prst="rect">
            <a:avLst/>
          </a:prstGeom>
          <a:ln w="12700">
            <a:miter lim="400000"/>
          </a:ln>
          <a:effectLst>
            <a:outerShdw sx="100000" sy="100000" kx="0" ky="0" algn="b" rotWithShape="0" blurRad="114300" dist="101600" dir="2129326">
              <a:srgbClr val="000000">
                <a:alpha val="303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100000"/>
              </a:lnSpc>
              <a:spcBef>
                <a:spcPts val="800"/>
              </a:spcBef>
              <a:buClr>
                <a:srgbClr val="A7C1CB"/>
              </a:buClr>
              <a:buFont typeface="Monotype Sorts"/>
              <a:defRPr b="1" sz="6500">
                <a:solidFill>
                  <a:srgbClr val="EAE8E2"/>
                </a:solidFill>
                <a:effectLst>
                  <a:outerShdw sx="100000" sy="100000" kx="0" ky="0" algn="b" rotWithShape="0" blurRad="63500" dist="63500" dir="1464712">
                    <a:srgbClr val="000000"/>
                  </a:outerShdw>
                </a:effectLst>
                <a:latin typeface="Helvetica"/>
                <a:ea typeface="Helvetica"/>
                <a:cs typeface="Helvetica"/>
                <a:sym typeface="Helvetica"/>
              </a:defRPr>
            </a:lvl1pPr>
          </a:lstStyle>
          <a:p>
            <a:pPr>
              <a:defRPr b="0"/>
            </a:pPr>
            <a:r>
              <a:rPr b="1"/>
              <a:t>Numbers 22-25; 31:16; Jude 5-16; 2 Pet. 2:15-16; Rev. 2:14</a:t>
            </a:r>
          </a:p>
        </p:txBody>
      </p:sp>
      <p:pic>
        <p:nvPicPr>
          <p:cNvPr id="187" name="pasted-movie.png" descr="pasted-movie.png"/>
          <p:cNvPicPr>
            <a:picLocks noChangeAspect="1"/>
          </p:cNvPicPr>
          <p:nvPr/>
        </p:nvPicPr>
        <p:blipFill>
          <a:blip r:embed="rId3">
            <a:extLst/>
          </a:blip>
          <a:stretch>
            <a:fillRect/>
          </a:stretch>
        </p:blipFill>
        <p:spPr>
          <a:xfrm>
            <a:off x="8902746" y="-419182"/>
            <a:ext cx="15522529" cy="3492152"/>
          </a:xfrm>
          <a:prstGeom prst="rect">
            <a:avLst/>
          </a:prstGeom>
          <a:ln w="12700">
            <a:miter lim="400000"/>
          </a:ln>
        </p:spPr>
      </p:pic>
      <p:pic>
        <p:nvPicPr>
          <p:cNvPr id="188" name="pasted-movie.png" descr="pasted-movie.png"/>
          <p:cNvPicPr>
            <a:picLocks noChangeAspect="1"/>
          </p:cNvPicPr>
          <p:nvPr/>
        </p:nvPicPr>
        <p:blipFill>
          <a:blip r:embed="rId4">
            <a:extLst/>
          </a:blip>
          <a:stretch>
            <a:fillRect/>
          </a:stretch>
        </p:blipFill>
        <p:spPr>
          <a:xfrm>
            <a:off x="9127283" y="2247921"/>
            <a:ext cx="15073455" cy="170367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0"/>
          </p:cNvPicPr>
          <p:nvPr/>
        </p:nvPicPr>
        <p:blipFill>
          <a:blip r:embed="rId2">
            <a:extLst/>
          </a:blip>
          <a:stretch>
            <a:fillRect/>
          </a:stretch>
        </p:blipFill>
        <p:spPr>
          <a:xfrm>
            <a:off x="39366" y="2644491"/>
            <a:ext cx="9312209" cy="10941506"/>
          </a:xfrm>
          <a:prstGeom prst="rect">
            <a:avLst/>
          </a:prstGeom>
        </p:spPr>
      </p:pic>
      <p:sp>
        <p:nvSpPr>
          <p:cNvPr id="236" name="About Balaam"/>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About Balaam</a:t>
            </a:r>
          </a:p>
        </p:txBody>
      </p:sp>
      <p:pic>
        <p:nvPicPr>
          <p:cNvPr id="23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38" name="At first glance Balaam appears to be worthy of admiration &amp; respect.…"/>
          <p:cNvSpPr txBox="1"/>
          <p:nvPr/>
        </p:nvSpPr>
        <p:spPr>
          <a:xfrm>
            <a:off x="9104304" y="2931268"/>
            <a:ext cx="15208237" cy="103679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700">
                <a:solidFill>
                  <a:srgbClr val="000000"/>
                </a:solidFill>
                <a:latin typeface="Helvetica Neue"/>
                <a:ea typeface="Helvetica Neue"/>
                <a:cs typeface="Helvetica Neue"/>
                <a:sym typeface="Helvetica Neue"/>
              </a:defRPr>
            </a:pPr>
            <a:r>
              <a:t>At first glance Balaam appears to be worthy of admiration &amp; respect. </a:t>
            </a:r>
          </a:p>
          <a:p>
            <a:pPr lvl="1" marL="1295400" indent="-889000" defTabSz="821531">
              <a:lnSpc>
                <a:spcPct val="100000"/>
              </a:lnSpc>
              <a:spcBef>
                <a:spcPts val="2900"/>
              </a:spcBef>
              <a:buSzPct val="65000"/>
              <a:buBlip>
                <a:blip r:embed="rId5"/>
              </a:buBlip>
              <a:defRPr sz="6700">
                <a:solidFill>
                  <a:srgbClr val="000000"/>
                </a:solidFill>
                <a:latin typeface="Helvetica Neue"/>
                <a:ea typeface="Helvetica Neue"/>
                <a:cs typeface="Helvetica Neue"/>
                <a:sym typeface="Helvetica Neue"/>
              </a:defRPr>
            </a:pPr>
            <a:r>
              <a:t>He appears to seek God’s will (22:8) </a:t>
            </a:r>
          </a:p>
          <a:p>
            <a:pPr lvl="1" marL="1295400" indent="-889000" defTabSz="821531">
              <a:lnSpc>
                <a:spcPct val="100000"/>
              </a:lnSpc>
              <a:spcBef>
                <a:spcPts val="2900"/>
              </a:spcBef>
              <a:buSzPct val="65000"/>
              <a:buBlip>
                <a:blip r:embed="rId5"/>
              </a:buBlip>
              <a:defRPr sz="6700">
                <a:solidFill>
                  <a:srgbClr val="000000"/>
                </a:solidFill>
                <a:latin typeface="Helvetica Neue"/>
                <a:ea typeface="Helvetica Neue"/>
                <a:cs typeface="Helvetica Neue"/>
                <a:sym typeface="Helvetica Neue"/>
              </a:defRPr>
            </a:pPr>
            <a:r>
              <a:t>He obeys God initially by saying no (22:12,13) </a:t>
            </a:r>
          </a:p>
          <a:p>
            <a:pPr lvl="1" marL="1295400" indent="-889000" defTabSz="821531">
              <a:lnSpc>
                <a:spcPct val="100000"/>
              </a:lnSpc>
              <a:spcBef>
                <a:spcPts val="2900"/>
              </a:spcBef>
              <a:buSzPct val="65000"/>
              <a:buBlip>
                <a:blip r:embed="rId5"/>
              </a:buBlip>
              <a:defRPr sz="6700">
                <a:solidFill>
                  <a:srgbClr val="000000"/>
                </a:solidFill>
                <a:latin typeface="Helvetica Neue"/>
                <a:ea typeface="Helvetica Neue"/>
                <a:cs typeface="Helvetica Neue"/>
                <a:sym typeface="Helvetica Neue"/>
              </a:defRPr>
            </a:pPr>
            <a:r>
              <a:t>Balak counters / Balaam is given permission / Balaam informs Balak he can say ONLY what the Lord commands him (22:18,19).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wipe(left)" transition="in">
                                      <p:cBhvr>
                                        <p:cTn id="7" dur="1500"/>
                                        <p:tgtEl>
                                          <p:spTgt spid="2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8">
                                            <p:txEl>
                                              <p:pRg st="2" end="2"/>
                                            </p:txEl>
                                          </p:spTgt>
                                        </p:tgtEl>
                                        <p:attrNameLst>
                                          <p:attrName>style.visibility</p:attrName>
                                        </p:attrNameLst>
                                      </p:cBhvr>
                                      <p:to>
                                        <p:strVal val="visible"/>
                                      </p:to>
                                    </p:set>
                                    <p:animEffect filter="wipe(left)" transition="in">
                                      <p:cBhvr>
                                        <p:cTn id="12" dur="1500"/>
                                        <p:tgtEl>
                                          <p:spTgt spid="2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8">
                                            <p:txEl>
                                              <p:pRg st="3" end="3"/>
                                            </p:txEl>
                                          </p:spTgt>
                                        </p:tgtEl>
                                        <p:attrNameLst>
                                          <p:attrName>style.visibility</p:attrName>
                                        </p:attrNameLst>
                                      </p:cBhvr>
                                      <p:to>
                                        <p:strVal val="visible"/>
                                      </p:to>
                                    </p:set>
                                    <p:animEffect filter="wipe(left)" transition="in">
                                      <p:cBhvr>
                                        <p:cTn id="17" dur="1500"/>
                                        <p:tgtEl>
                                          <p:spTgt spid="2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 descr="Image"/>
          <p:cNvPicPr>
            <a:picLocks noChangeAspect="0"/>
          </p:cNvPicPr>
          <p:nvPr/>
        </p:nvPicPr>
        <p:blipFill>
          <a:blip r:embed="rId2">
            <a:extLst/>
          </a:blip>
          <a:stretch>
            <a:fillRect/>
          </a:stretch>
        </p:blipFill>
        <p:spPr>
          <a:xfrm>
            <a:off x="-239872" y="3028714"/>
            <a:ext cx="9314326" cy="10751329"/>
          </a:xfrm>
          <a:prstGeom prst="rect">
            <a:avLst/>
          </a:prstGeom>
          <a:effectLst>
            <a:outerShdw sx="100000" sy="100000" kx="0" ky="0" algn="b" rotWithShape="0" blurRad="152400" dist="88900" dir="2462072">
              <a:srgbClr val="000000">
                <a:alpha val="99330"/>
              </a:srgbClr>
            </a:outerShdw>
          </a:effectLst>
        </p:spPr>
      </p:pic>
      <p:sp>
        <p:nvSpPr>
          <p:cNvPr id="241" name="Lessons &amp; Applications"/>
          <p:cNvSpPr/>
          <p:nvPr/>
        </p:nvSpPr>
        <p:spPr>
          <a:xfrm>
            <a:off x="-442912" y="2381220"/>
            <a:ext cx="10957341" cy="1270001"/>
          </a:xfrm>
          <a:prstGeom prst="roundRect">
            <a:avLst>
              <a:gd name="adj" fmla="val 42386"/>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Lessons &amp; Applications</a:t>
            </a:r>
          </a:p>
        </p:txBody>
      </p:sp>
      <p:pic>
        <p:nvPicPr>
          <p:cNvPr id="24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43" name="God will not keep you from doing what you truly want to do (22:20,21)…"/>
          <p:cNvSpPr txBox="1"/>
          <p:nvPr/>
        </p:nvSpPr>
        <p:spPr>
          <a:xfrm>
            <a:off x="9149501" y="3541433"/>
            <a:ext cx="15208238" cy="99996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700">
                <a:solidFill>
                  <a:srgbClr val="000000"/>
                </a:solidFill>
                <a:latin typeface="Helvetica Neue"/>
                <a:ea typeface="Helvetica Neue"/>
                <a:cs typeface="Helvetica Neue"/>
                <a:sym typeface="Helvetica Neue"/>
              </a:defRPr>
            </a:pPr>
            <a:r>
              <a:t>God will not keep you from doing what you truly want to do (22:20,21)</a:t>
            </a:r>
          </a:p>
          <a:p>
            <a:pPr marL="868947" indent="-868947" defTabSz="821531">
              <a:lnSpc>
                <a:spcPct val="100000"/>
              </a:lnSpc>
              <a:spcBef>
                <a:spcPts val="2900"/>
              </a:spcBef>
              <a:buSzPct val="65000"/>
              <a:buBlip>
                <a:blip r:embed="rId4"/>
              </a:buBlip>
              <a:defRPr sz="6700">
                <a:solidFill>
                  <a:srgbClr val="000000"/>
                </a:solidFill>
                <a:latin typeface="Helvetica Neue"/>
                <a:ea typeface="Helvetica Neue"/>
                <a:cs typeface="Helvetica Neue"/>
                <a:sym typeface="Helvetica Neue"/>
              </a:defRPr>
            </a:pPr>
            <a:r>
              <a:t>Many insist on flirting with sin, they want what they want, they keep searching for a way to justify what God has forbidden, until they “find it!” (Deut. 24:1-4; Mat. 19:,8)</a:t>
            </a:r>
          </a:p>
          <a:p>
            <a:pPr marL="868947" indent="-868947" defTabSz="821531">
              <a:lnSpc>
                <a:spcPct val="100000"/>
              </a:lnSpc>
              <a:spcBef>
                <a:spcPts val="2900"/>
              </a:spcBef>
              <a:buSzPct val="65000"/>
              <a:buBlip>
                <a:blip r:embed="rId4"/>
              </a:buBlip>
              <a:defRPr sz="6700">
                <a:solidFill>
                  <a:srgbClr val="000000"/>
                </a:solidFill>
                <a:latin typeface="Helvetica Neue"/>
                <a:ea typeface="Helvetica Neue"/>
                <a:cs typeface="Helvetica Neue"/>
                <a:sym typeface="Helvetica Neue"/>
              </a:defRPr>
            </a:pPr>
            <a:r>
              <a:t>We need to learn that when God says No, it’s no.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3">
                                            <p:txEl>
                                              <p:pRg st="1" end="1"/>
                                            </p:txEl>
                                          </p:spTgt>
                                        </p:tgtEl>
                                        <p:attrNameLst>
                                          <p:attrName>style.visibility</p:attrName>
                                        </p:attrNameLst>
                                      </p:cBhvr>
                                      <p:to>
                                        <p:strVal val="visible"/>
                                      </p:to>
                                    </p:set>
                                    <p:animEffect filter="wipe(left)" transition="in">
                                      <p:cBhvr>
                                        <p:cTn id="7" dur="1500"/>
                                        <p:tgtEl>
                                          <p:spTgt spid="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3">
                                            <p:txEl>
                                              <p:pRg st="2" end="2"/>
                                            </p:txEl>
                                          </p:spTgt>
                                        </p:tgtEl>
                                        <p:attrNameLst>
                                          <p:attrName>style.visibility</p:attrName>
                                        </p:attrNameLst>
                                      </p:cBhvr>
                                      <p:to>
                                        <p:strVal val="visible"/>
                                      </p:to>
                                    </p:set>
                                    <p:animEffect filter="wipe(left)" transition="in">
                                      <p:cBhvr>
                                        <p:cTn id="12" dur="1500"/>
                                        <p:tgtEl>
                                          <p:spTgt spid="2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0"/>
          </p:cNvPicPr>
          <p:nvPr/>
        </p:nvPicPr>
        <p:blipFill>
          <a:blip r:embed="rId2">
            <a:extLst/>
          </a:blip>
          <a:stretch>
            <a:fillRect/>
          </a:stretch>
        </p:blipFill>
        <p:spPr>
          <a:xfrm>
            <a:off x="-117103" y="2426632"/>
            <a:ext cx="9492082" cy="11199845"/>
          </a:xfrm>
          <a:prstGeom prst="rect">
            <a:avLst/>
          </a:prstGeom>
          <a:effectLst>
            <a:outerShdw sx="100000" sy="100000" kx="0" ky="0" algn="b" rotWithShape="0" blurRad="152400" dist="88900" dir="2462072">
              <a:srgbClr val="000000">
                <a:alpha val="99330"/>
              </a:srgbClr>
            </a:outerShdw>
          </a:effectLst>
        </p:spPr>
      </p:pic>
      <p:sp>
        <p:nvSpPr>
          <p:cNvPr id="246" name="Lessons &amp; Applications"/>
          <p:cNvSpPr/>
          <p:nvPr/>
        </p:nvSpPr>
        <p:spPr>
          <a:xfrm>
            <a:off x="-442912" y="2381220"/>
            <a:ext cx="10957341" cy="1270001"/>
          </a:xfrm>
          <a:prstGeom prst="roundRect">
            <a:avLst>
              <a:gd name="adj" fmla="val 42386"/>
            </a:avLst>
          </a:prstGeom>
          <a:solidFill>
            <a:srgbClr val="00549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Lessons &amp; Applications</a:t>
            </a:r>
          </a:p>
        </p:txBody>
      </p:sp>
      <p:pic>
        <p:nvPicPr>
          <p:cNvPr id="24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48" name="Is our love and commitment to God complete if we are willing to give it up for a price? (Num. 22:18,38; 23:10,12, 26; 22:18; 24:13).…"/>
          <p:cNvSpPr txBox="1"/>
          <p:nvPr/>
        </p:nvSpPr>
        <p:spPr>
          <a:xfrm>
            <a:off x="9149501" y="3541433"/>
            <a:ext cx="15208238" cy="100021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Is our love and commitment to God complete if we are willing to give it up for a price? (Num. 22:18,38; 23:10,12, 26; 22:18; 24:13).</a:t>
            </a:r>
          </a:p>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Satan doesn’t stop just because we say no, (Mat. 4:1-11; Job 1:9; 2:4). </a:t>
            </a:r>
          </a:p>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If our commitment to God is not  complete, we give Satan an opportunity to destroy us (2 Th. 2:10-11; Mt. 16:23-26;  Eph. 4:27; Prov. 23:23)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8">
                                            <p:txEl>
                                              <p:pRg st="1" end="1"/>
                                            </p:txEl>
                                          </p:spTgt>
                                        </p:tgtEl>
                                        <p:attrNameLst>
                                          <p:attrName>style.visibility</p:attrName>
                                        </p:attrNameLst>
                                      </p:cBhvr>
                                      <p:to>
                                        <p:strVal val="visible"/>
                                      </p:to>
                                    </p:set>
                                    <p:animEffect filter="wipe(left)" transition="in">
                                      <p:cBhvr>
                                        <p:cTn id="7" dur="1500"/>
                                        <p:tgtEl>
                                          <p:spTgt spid="2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8">
                                            <p:txEl>
                                              <p:pRg st="2" end="2"/>
                                            </p:txEl>
                                          </p:spTgt>
                                        </p:tgtEl>
                                        <p:attrNameLst>
                                          <p:attrName>style.visibility</p:attrName>
                                        </p:attrNameLst>
                                      </p:cBhvr>
                                      <p:to>
                                        <p:strVal val="visible"/>
                                      </p:to>
                                    </p:set>
                                    <p:animEffect filter="wipe(left)" transition="in">
                                      <p:cBhvr>
                                        <p:cTn id="12" dur="1500"/>
                                        <p:tgtEl>
                                          <p:spTgt spid="2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 descr="Image"/>
          <p:cNvPicPr>
            <a:picLocks noChangeAspect="0"/>
          </p:cNvPicPr>
          <p:nvPr/>
        </p:nvPicPr>
        <p:blipFill>
          <a:blip r:embed="rId2">
            <a:extLst/>
          </a:blip>
          <a:stretch>
            <a:fillRect/>
          </a:stretch>
        </p:blipFill>
        <p:spPr>
          <a:xfrm>
            <a:off x="-9358" y="2663131"/>
            <a:ext cx="8153977" cy="11085961"/>
          </a:xfrm>
          <a:prstGeom prst="rect">
            <a:avLst/>
          </a:prstGeom>
          <a:effectLst>
            <a:outerShdw sx="100000" sy="100000" kx="0" ky="0" algn="b" rotWithShape="0" blurRad="152400" dist="228600" dir="2462072">
              <a:srgbClr val="000000">
                <a:alpha val="99330"/>
              </a:srgbClr>
            </a:outerShdw>
          </a:effectLst>
        </p:spPr>
      </p:pic>
      <p:sp>
        <p:nvSpPr>
          <p:cNvPr id="251" name="Balaam Resists Warning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Balaam Resists Warning … </a:t>
            </a:r>
          </a:p>
        </p:txBody>
      </p:sp>
      <p:pic>
        <p:nvPicPr>
          <p:cNvPr id="25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53" name="God sent His angel to hinder Balaam’s way (22:22).…"/>
          <p:cNvSpPr txBox="1"/>
          <p:nvPr/>
        </p:nvSpPr>
        <p:spPr>
          <a:xfrm>
            <a:off x="8247231" y="3662241"/>
            <a:ext cx="16110508" cy="977176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500">
                <a:solidFill>
                  <a:srgbClr val="000000"/>
                </a:solidFill>
                <a:latin typeface="Helvetica Neue"/>
                <a:ea typeface="Helvetica Neue"/>
                <a:cs typeface="Helvetica Neue"/>
                <a:sym typeface="Helvetica Neue"/>
              </a:defRPr>
            </a:pPr>
            <a:r>
              <a:t>God sent His angel to hinder Balaam’s way (22:22).</a:t>
            </a:r>
          </a:p>
          <a:p>
            <a:pPr marL="868947" indent="-868947" defTabSz="821531">
              <a:lnSpc>
                <a:spcPct val="100000"/>
              </a:lnSpc>
              <a:spcBef>
                <a:spcPts val="2900"/>
              </a:spcBef>
              <a:buSzPct val="65000"/>
              <a:buBlip>
                <a:blip r:embed="rId4"/>
              </a:buBlip>
              <a:defRPr sz="6500">
                <a:solidFill>
                  <a:srgbClr val="000000"/>
                </a:solidFill>
                <a:latin typeface="Helvetica Neue"/>
                <a:ea typeface="Helvetica Neue"/>
                <a:cs typeface="Helvetica Neue"/>
                <a:sym typeface="Helvetica Neue"/>
              </a:defRPr>
            </a:pPr>
            <a:r>
              <a:t>The donkey saw the angel and avoided him, angering Balaam - so he strikes the donkey (22:23).</a:t>
            </a:r>
          </a:p>
          <a:p>
            <a:pPr marL="868947" indent="-868947" defTabSz="821531">
              <a:lnSpc>
                <a:spcPct val="100000"/>
              </a:lnSpc>
              <a:spcBef>
                <a:spcPts val="2900"/>
              </a:spcBef>
              <a:buSzPct val="65000"/>
              <a:buBlip>
                <a:blip r:embed="rId4"/>
              </a:buBlip>
              <a:defRPr sz="6500">
                <a:solidFill>
                  <a:srgbClr val="000000"/>
                </a:solidFill>
                <a:latin typeface="Helvetica Neue"/>
                <a:ea typeface="Helvetica Neue"/>
                <a:cs typeface="Helvetica Neue"/>
                <a:sym typeface="Helvetica Neue"/>
              </a:defRPr>
            </a:pPr>
            <a:r>
              <a:t>The Angel of the Lord again obstructed Balaam’s way - this time the donkey hurts Balaam’s leg - so Balaam strikes the donkey again (22:24,25)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xEl>
                                              <p:pRg st="1" end="1"/>
                                            </p:txEl>
                                          </p:spTgt>
                                        </p:tgtEl>
                                        <p:attrNameLst>
                                          <p:attrName>style.visibility</p:attrName>
                                        </p:attrNameLst>
                                      </p:cBhvr>
                                      <p:to>
                                        <p:strVal val="visible"/>
                                      </p:to>
                                    </p:set>
                                    <p:animEffect filter="wipe(left)" transition="in">
                                      <p:cBhvr>
                                        <p:cTn id="7" dur="1500"/>
                                        <p:tgtEl>
                                          <p:spTgt spid="2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3">
                                            <p:txEl>
                                              <p:pRg st="2" end="2"/>
                                            </p:txEl>
                                          </p:spTgt>
                                        </p:tgtEl>
                                        <p:attrNameLst>
                                          <p:attrName>style.visibility</p:attrName>
                                        </p:attrNameLst>
                                      </p:cBhvr>
                                      <p:to>
                                        <p:strVal val="visible"/>
                                      </p:to>
                                    </p:set>
                                    <p:animEffect filter="wipe(left)" transition="in">
                                      <p:cBhvr>
                                        <p:cTn id="12" dur="1500"/>
                                        <p:tgtEl>
                                          <p:spTgt spid="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Image" descr="Image"/>
          <p:cNvPicPr>
            <a:picLocks noChangeAspect="0"/>
          </p:cNvPicPr>
          <p:nvPr/>
        </p:nvPicPr>
        <p:blipFill>
          <a:blip r:embed="rId2">
            <a:extLst/>
          </a:blip>
          <a:stretch>
            <a:fillRect/>
          </a:stretch>
        </p:blipFill>
        <p:spPr>
          <a:xfrm>
            <a:off x="-52939" y="2835573"/>
            <a:ext cx="9689575" cy="10741077"/>
          </a:xfrm>
          <a:prstGeom prst="rect">
            <a:avLst/>
          </a:prstGeom>
          <a:effectLst>
            <a:outerShdw sx="100000" sy="100000" kx="0" ky="0" algn="b" rotWithShape="0" blurRad="152400" dist="228600" dir="2462072">
              <a:srgbClr val="000000">
                <a:alpha val="99330"/>
              </a:srgbClr>
            </a:outerShdw>
          </a:effectLst>
        </p:spPr>
      </p:pic>
      <p:sp>
        <p:nvSpPr>
          <p:cNvPr id="256" name="Numbers 22:26–28 (NKJV)…"/>
          <p:cNvSpPr txBox="1"/>
          <p:nvPr/>
        </p:nvSpPr>
        <p:spPr>
          <a:xfrm>
            <a:off x="8175417" y="3105473"/>
            <a:ext cx="15975187" cy="10201276"/>
          </a:xfrm>
          <a:prstGeom prst="rect">
            <a:avLst/>
          </a:prstGeom>
          <a:solidFill>
            <a:srgbClr val="5A5F5E"/>
          </a:solidFill>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489499">
                    <a:srgbClr val="000000"/>
                  </a:outerShdw>
                </a:effectLst>
                <a:latin typeface="Helvetica"/>
                <a:ea typeface="Helvetica"/>
                <a:cs typeface="Helvetica"/>
                <a:sym typeface="Helvetica"/>
              </a:defRPr>
            </a:pPr>
            <a:r>
              <a:t>Numbers 22:26–28 (NKJV)</a:t>
            </a:r>
          </a:p>
          <a:p>
            <a:pPr algn="ctr" defTabSz="642937">
              <a:lnSpc>
                <a:spcPct val="100000"/>
              </a:lnSpc>
              <a:spcBef>
                <a:spcPts val="0"/>
              </a:spcBef>
              <a:defRPr sz="6000">
                <a:solidFill>
                  <a:srgbClr val="FFFFFF"/>
                </a:solidFill>
                <a:effectLst>
                  <a:outerShdw sx="100000" sy="100000" kx="0" ky="0" algn="b" rotWithShape="0" blurRad="63500" dist="63500" dir="489499">
                    <a:srgbClr val="000000"/>
                  </a:outerShdw>
                </a:effectLst>
                <a:latin typeface="Helvetica"/>
                <a:ea typeface="Helvetica"/>
                <a:cs typeface="Helvetica"/>
                <a:sym typeface="Helvetica"/>
              </a:defRPr>
            </a:pPr>
            <a:r>
              <a:rPr baseline="31999"/>
              <a:t>26</a:t>
            </a:r>
            <a:r>
              <a:t> Then the Angel of the Lord went further, and stood in a narrow place where there </a:t>
            </a:r>
            <a:r>
              <a:rPr i="1"/>
              <a:t>was</a:t>
            </a:r>
            <a:r>
              <a:t> no way to turn either to the right hand or to the left. </a:t>
            </a:r>
            <a:r>
              <a:rPr baseline="31999"/>
              <a:t>27</a:t>
            </a:r>
            <a:r>
              <a:t> And </a:t>
            </a:r>
            <a:r>
              <a:rPr>
                <a:solidFill>
                  <a:srgbClr val="FFE55E"/>
                </a:solidFill>
              </a:rPr>
              <a:t>when the donkey saw the Angel of the Lord, she lay down under Balaam</a:t>
            </a:r>
            <a:r>
              <a:t>; </a:t>
            </a:r>
            <a:r>
              <a:rPr>
                <a:solidFill>
                  <a:srgbClr val="FFE55E"/>
                </a:solidFill>
              </a:rPr>
              <a:t>so Balaam’s anger was aroused, and he struck the donkey with his staff</a:t>
            </a:r>
            <a:r>
              <a:t>. </a:t>
            </a:r>
            <a:r>
              <a:rPr baseline="31999"/>
              <a:t>28</a:t>
            </a:r>
            <a:r>
              <a:t> Then the Lord opened the mouth of </a:t>
            </a:r>
            <a:r>
              <a:rPr>
                <a:solidFill>
                  <a:srgbClr val="F5B6F7"/>
                </a:solidFill>
              </a:rPr>
              <a:t>the donkey</a:t>
            </a:r>
            <a:r>
              <a:t>, and she </a:t>
            </a:r>
            <a:r>
              <a:rPr>
                <a:solidFill>
                  <a:srgbClr val="F5B6F7"/>
                </a:solidFill>
              </a:rPr>
              <a:t>said to Balaam, “What have I done to you, that you have struck me these three times?”</a:t>
            </a:r>
          </a:p>
        </p:txBody>
      </p:sp>
      <p:sp>
        <p:nvSpPr>
          <p:cNvPr id="257" name="Balaam Resists Warning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Balaam Resists Warning … </a:t>
            </a:r>
          </a:p>
        </p:txBody>
      </p:sp>
      <p:pic>
        <p:nvPicPr>
          <p:cNvPr id="258"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0"/>
          </p:cNvPicPr>
          <p:nvPr/>
        </p:nvPicPr>
        <p:blipFill>
          <a:blip r:embed="rId2">
            <a:extLst/>
          </a:blip>
          <a:stretch>
            <a:fillRect/>
          </a:stretch>
        </p:blipFill>
        <p:spPr>
          <a:xfrm>
            <a:off x="-9358" y="2663131"/>
            <a:ext cx="8153977" cy="11085961"/>
          </a:xfrm>
          <a:prstGeom prst="rect">
            <a:avLst/>
          </a:prstGeom>
          <a:effectLst>
            <a:outerShdw sx="100000" sy="100000" kx="0" ky="0" algn="b" rotWithShape="0" blurRad="152400" dist="228600" dir="2462072">
              <a:srgbClr val="000000">
                <a:alpha val="99330"/>
              </a:srgbClr>
            </a:outerShdw>
          </a:effectLst>
        </p:spPr>
      </p:pic>
      <p:sp>
        <p:nvSpPr>
          <p:cNvPr id="261" name="Balaam Resists Warning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Balaam Resists Warning … </a:t>
            </a:r>
          </a:p>
        </p:txBody>
      </p:sp>
      <p:pic>
        <p:nvPicPr>
          <p:cNvPr id="26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63" name="Balaam is FURIOUS with the donkey (22:29).…"/>
          <p:cNvSpPr txBox="1"/>
          <p:nvPr/>
        </p:nvSpPr>
        <p:spPr>
          <a:xfrm>
            <a:off x="8247231" y="3662241"/>
            <a:ext cx="16110508" cy="96927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7300">
                <a:solidFill>
                  <a:srgbClr val="000000"/>
                </a:solidFill>
                <a:latin typeface="Helvetica Neue"/>
                <a:ea typeface="Helvetica Neue"/>
                <a:cs typeface="Helvetica Neue"/>
                <a:sym typeface="Helvetica Neue"/>
              </a:defRPr>
            </a:pPr>
            <a:r>
              <a:t>Balaam is FURIOUS with the donkey (22:29).</a:t>
            </a:r>
          </a:p>
          <a:p>
            <a:pPr marL="868947" indent="-868947" defTabSz="821531">
              <a:lnSpc>
                <a:spcPct val="100000"/>
              </a:lnSpc>
              <a:spcBef>
                <a:spcPts val="2900"/>
              </a:spcBef>
              <a:buSzPct val="65000"/>
              <a:buBlip>
                <a:blip r:embed="rId4"/>
              </a:buBlip>
              <a:defRPr sz="7300">
                <a:solidFill>
                  <a:srgbClr val="000000"/>
                </a:solidFill>
                <a:latin typeface="Helvetica Neue"/>
                <a:ea typeface="Helvetica Neue"/>
                <a:cs typeface="Helvetica Neue"/>
                <a:sym typeface="Helvetica Neue"/>
              </a:defRPr>
            </a:pPr>
            <a:r>
              <a:t>The donkey, tries REASONING with Balaam (22:30)</a:t>
            </a:r>
          </a:p>
          <a:p>
            <a:pPr marL="868947" indent="-868947" defTabSz="821531">
              <a:lnSpc>
                <a:spcPct val="100000"/>
              </a:lnSpc>
              <a:spcBef>
                <a:spcPts val="2900"/>
              </a:spcBef>
              <a:buSzPct val="65000"/>
              <a:buBlip>
                <a:blip r:embed="rId4"/>
              </a:buBlip>
              <a:defRPr sz="7300">
                <a:solidFill>
                  <a:srgbClr val="000000"/>
                </a:solidFill>
                <a:latin typeface="Helvetica Neue"/>
                <a:ea typeface="Helvetica Neue"/>
                <a:cs typeface="Helvetica Neue"/>
                <a:sym typeface="Helvetica Neue"/>
              </a:defRPr>
            </a:pPr>
            <a:r>
              <a:t>The Lord opens Balaam’s eyes, he sees the Angel of the Lord with sword drawn - Balaam is ashamed for striking his donkey (22:31-33).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txEl>
                                              <p:pRg st="1" end="1"/>
                                            </p:txEl>
                                          </p:spTgt>
                                        </p:tgtEl>
                                        <p:attrNameLst>
                                          <p:attrName>style.visibility</p:attrName>
                                        </p:attrNameLst>
                                      </p:cBhvr>
                                      <p:to>
                                        <p:strVal val="visible"/>
                                      </p:to>
                                    </p:set>
                                    <p:animEffect filter="wipe(left)" transition="in">
                                      <p:cBhvr>
                                        <p:cTn id="7" dur="1500"/>
                                        <p:tgtEl>
                                          <p:spTgt spid="2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3">
                                            <p:txEl>
                                              <p:pRg st="2" end="2"/>
                                            </p:txEl>
                                          </p:spTgt>
                                        </p:tgtEl>
                                        <p:attrNameLst>
                                          <p:attrName>style.visibility</p:attrName>
                                        </p:attrNameLst>
                                      </p:cBhvr>
                                      <p:to>
                                        <p:strVal val="visible"/>
                                      </p:to>
                                    </p:set>
                                    <p:animEffect filter="wipe(left)" transition="in">
                                      <p:cBhvr>
                                        <p:cTn id="12" dur="1500"/>
                                        <p:tgtEl>
                                          <p:spTgt spid="2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0"/>
          </p:cNvPicPr>
          <p:nvPr/>
        </p:nvPicPr>
        <p:blipFill>
          <a:blip r:embed="rId2">
            <a:extLst/>
          </a:blip>
          <a:stretch>
            <a:fillRect/>
          </a:stretch>
        </p:blipFill>
        <p:spPr>
          <a:xfrm>
            <a:off x="-9358" y="2663131"/>
            <a:ext cx="8153977" cy="11085961"/>
          </a:xfrm>
          <a:prstGeom prst="rect">
            <a:avLst/>
          </a:prstGeom>
          <a:effectLst>
            <a:outerShdw sx="100000" sy="100000" kx="0" ky="0" algn="b" rotWithShape="0" blurRad="152400" dist="228600" dir="2462072">
              <a:srgbClr val="000000">
                <a:alpha val="99330"/>
              </a:srgbClr>
            </a:outerShdw>
          </a:effectLst>
        </p:spPr>
      </p:pic>
      <p:sp>
        <p:nvSpPr>
          <p:cNvPr id="266" name="Balaam Resists Warning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Balaam Resists Warning … </a:t>
            </a:r>
          </a:p>
        </p:txBody>
      </p:sp>
      <p:pic>
        <p:nvPicPr>
          <p:cNvPr id="26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68" name="The Angel of the Lord says to Balaam, “I have come out to stand against you, because your way is perverse before Me” (Num. 22:32)…"/>
          <p:cNvSpPr txBox="1"/>
          <p:nvPr/>
        </p:nvSpPr>
        <p:spPr>
          <a:xfrm>
            <a:off x="8124428" y="4521861"/>
            <a:ext cx="16110508" cy="84978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7600">
                <a:solidFill>
                  <a:srgbClr val="000000"/>
                </a:solidFill>
                <a:latin typeface="Helvetica Neue"/>
                <a:ea typeface="Helvetica Neue"/>
                <a:cs typeface="Helvetica Neue"/>
                <a:sym typeface="Helvetica Neue"/>
              </a:defRPr>
            </a:pPr>
            <a:r>
              <a:t>The Angel of the Lord says to Balaam, “I have come out to stand against you, because </a:t>
            </a:r>
            <a:r>
              <a:rPr i="1"/>
              <a:t>your</a:t>
            </a:r>
            <a:r>
              <a:t> way is perverse before Me” (Num. 22:32)</a:t>
            </a:r>
          </a:p>
          <a:p>
            <a:pPr marL="868947" indent="-868947" defTabSz="821531">
              <a:lnSpc>
                <a:spcPct val="100000"/>
              </a:lnSpc>
              <a:spcBef>
                <a:spcPts val="2900"/>
              </a:spcBef>
              <a:buSzPct val="65000"/>
              <a:buBlip>
                <a:blip r:embed="rId4"/>
              </a:buBlip>
              <a:defRPr sz="7600">
                <a:solidFill>
                  <a:srgbClr val="000000"/>
                </a:solidFill>
                <a:latin typeface="Helvetica Neue"/>
                <a:ea typeface="Helvetica Neue"/>
                <a:cs typeface="Helvetica Neue"/>
                <a:sym typeface="Helvetica Neue"/>
              </a:defRPr>
            </a:pPr>
            <a:r>
              <a:t>Instead of turning back, he has the gall to say, “if it displeases You, I will turn back” (Num. 22:34).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Effect filter="wipe(left)" transition="in">
                                      <p:cBhvr>
                                        <p:cTn id="7" dur="1500"/>
                                        <p:tgtEl>
                                          <p:spTgt spid="26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0"/>
          </p:cNvPicPr>
          <p:nvPr/>
        </p:nvPicPr>
        <p:blipFill>
          <a:blip r:embed="rId2">
            <a:extLst/>
          </a:blip>
          <a:stretch>
            <a:fillRect/>
          </a:stretch>
        </p:blipFill>
        <p:spPr>
          <a:xfrm>
            <a:off x="-9358" y="2663131"/>
            <a:ext cx="8153977" cy="11085961"/>
          </a:xfrm>
          <a:prstGeom prst="rect">
            <a:avLst/>
          </a:prstGeom>
          <a:effectLst>
            <a:outerShdw sx="100000" sy="100000" kx="0" ky="0" algn="b" rotWithShape="0" blurRad="152400" dist="228600" dir="2462072">
              <a:srgbClr val="000000">
                <a:alpha val="99330"/>
              </a:srgbClr>
            </a:outerShdw>
          </a:effectLst>
        </p:spPr>
      </p:pic>
      <p:sp>
        <p:nvSpPr>
          <p:cNvPr id="271" name="Balaam Resists Warning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Balaam Resists Warning … </a:t>
            </a:r>
          </a:p>
        </p:txBody>
      </p:sp>
      <p:pic>
        <p:nvPicPr>
          <p:cNvPr id="27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73" name="Balaam didn’t want to turn back - Balaam wanted to get paid - Balaam’s heart wanted what it wanted - therefore God allowed Balaam to do what he wanted.…"/>
          <p:cNvSpPr txBox="1"/>
          <p:nvPr/>
        </p:nvSpPr>
        <p:spPr>
          <a:xfrm>
            <a:off x="8247231" y="3933426"/>
            <a:ext cx="16110508" cy="94256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7400">
                <a:solidFill>
                  <a:srgbClr val="000000"/>
                </a:solidFill>
                <a:latin typeface="Helvetica Neue"/>
                <a:ea typeface="Helvetica Neue"/>
                <a:cs typeface="Helvetica Neue"/>
                <a:sym typeface="Helvetica Neue"/>
              </a:defRPr>
            </a:pPr>
            <a:r>
              <a:t>Balaam didn’t want to turn back - Balaam wanted to get paid - Balaam’s heart wanted what it wanted - therefore God allowed Balaam to do what he wanted.</a:t>
            </a:r>
          </a:p>
          <a:p>
            <a:pPr marL="868947" indent="-868947" defTabSz="821531">
              <a:lnSpc>
                <a:spcPct val="100000"/>
              </a:lnSpc>
              <a:spcBef>
                <a:spcPts val="2900"/>
              </a:spcBef>
              <a:buSzPct val="65000"/>
              <a:buBlip>
                <a:blip r:embed="rId4"/>
              </a:buBlip>
              <a:defRPr sz="7400">
                <a:solidFill>
                  <a:srgbClr val="000000"/>
                </a:solidFill>
                <a:latin typeface="Helvetica Neue"/>
                <a:ea typeface="Helvetica Neue"/>
                <a:cs typeface="Helvetica Neue"/>
                <a:sym typeface="Helvetica Neue"/>
              </a:defRPr>
            </a:pPr>
            <a:r>
              <a:t>Even so - God used Balaam for His purpose (22:35; 23:1-12; 13-26; 23:27-24:14)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3">
                                            <p:txEl>
                                              <p:pRg st="1" end="1"/>
                                            </p:txEl>
                                          </p:spTgt>
                                        </p:tgtEl>
                                        <p:attrNameLst>
                                          <p:attrName>style.visibility</p:attrName>
                                        </p:attrNameLst>
                                      </p:cBhvr>
                                      <p:to>
                                        <p:strVal val="visible"/>
                                      </p:to>
                                    </p:set>
                                    <p:animEffect filter="wipe(left)" transition="in">
                                      <p:cBhvr>
                                        <p:cTn id="7" dur="1500"/>
                                        <p:tgtEl>
                                          <p:spTgt spid="27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 descr="Image"/>
          <p:cNvPicPr>
            <a:picLocks noChangeAspect="0"/>
          </p:cNvPicPr>
          <p:nvPr/>
        </p:nvPicPr>
        <p:blipFill>
          <a:blip r:embed="rId2">
            <a:extLst/>
          </a:blip>
          <a:stretch>
            <a:fillRect/>
          </a:stretch>
        </p:blipFill>
        <p:spPr>
          <a:xfrm>
            <a:off x="-9358" y="2663131"/>
            <a:ext cx="8153977" cy="11085961"/>
          </a:xfrm>
          <a:prstGeom prst="rect">
            <a:avLst/>
          </a:prstGeom>
          <a:effectLst>
            <a:outerShdw sx="100000" sy="100000" kx="0" ky="0" algn="b" rotWithShape="0" blurRad="152400" dist="228600" dir="2462072">
              <a:srgbClr val="000000">
                <a:alpha val="99330"/>
              </a:srgbClr>
            </a:outerShdw>
          </a:effectLst>
        </p:spPr>
      </p:pic>
      <p:sp>
        <p:nvSpPr>
          <p:cNvPr id="276" name="Lessons &amp; Applications …"/>
          <p:cNvSpPr/>
          <p:nvPr/>
        </p:nvSpPr>
        <p:spPr>
          <a:xfrm>
            <a:off x="-442912" y="2381220"/>
            <a:ext cx="11829421" cy="1270001"/>
          </a:xfrm>
          <a:prstGeom prst="roundRect">
            <a:avLst>
              <a:gd name="adj" fmla="val 42386"/>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 …</a:t>
            </a:r>
          </a:p>
        </p:txBody>
      </p:sp>
      <p:pic>
        <p:nvPicPr>
          <p:cNvPr id="27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78" name="God allows us to do what we truly desire to do, but He continues to provide warnings, hinderances and a way of escape (2 Pet 3:1-9; Gen 20:1-6; 1 Cor 10:13)…"/>
          <p:cNvSpPr txBox="1"/>
          <p:nvPr/>
        </p:nvSpPr>
        <p:spPr>
          <a:xfrm>
            <a:off x="8202034" y="4227209"/>
            <a:ext cx="16110507" cy="88333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100">
                <a:solidFill>
                  <a:srgbClr val="000000"/>
                </a:solidFill>
                <a:latin typeface="Helvetica Neue"/>
                <a:ea typeface="Helvetica Neue"/>
                <a:cs typeface="Helvetica Neue"/>
                <a:sym typeface="Helvetica Neue"/>
              </a:defRPr>
            </a:pPr>
            <a:r>
              <a:t>God allows us to do what we truly desire to do, but He continues to provide warnings, hinderances and a way of escape (2 Pet 3:1-9; Gen 20:1-6; 1 Cor 10:13)</a:t>
            </a:r>
          </a:p>
          <a:p>
            <a:pPr marL="868947" indent="-868947" defTabSz="821531">
              <a:lnSpc>
                <a:spcPct val="100000"/>
              </a:lnSpc>
              <a:spcBef>
                <a:spcPts val="2900"/>
              </a:spcBef>
              <a:buSzPct val="65000"/>
              <a:buBlip>
                <a:blip r:embed="rId4"/>
              </a:buBlip>
              <a:defRPr sz="6100">
                <a:solidFill>
                  <a:srgbClr val="000000"/>
                </a:solidFill>
                <a:latin typeface="Helvetica Neue"/>
                <a:ea typeface="Helvetica Neue"/>
                <a:cs typeface="Helvetica Neue"/>
                <a:sym typeface="Helvetica Neue"/>
              </a:defRPr>
            </a:pPr>
            <a:r>
              <a:t>Why do we sometimes resent, and even become angry, when someone tries to help us, correct us, preventing us from bringing harm to ourselves? (Gal 4:16; 1 Kings 18:17; Prov 9:8; Jn 8:45)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8">
                                            <p:txEl>
                                              <p:pRg st="1" end="1"/>
                                            </p:txEl>
                                          </p:spTgt>
                                        </p:tgtEl>
                                        <p:attrNameLst>
                                          <p:attrName>style.visibility</p:attrName>
                                        </p:attrNameLst>
                                      </p:cBhvr>
                                      <p:to>
                                        <p:strVal val="visible"/>
                                      </p:to>
                                    </p:set>
                                    <p:animEffect filter="wipe(left)" transition="in">
                                      <p:cBhvr>
                                        <p:cTn id="7" dur="1500"/>
                                        <p:tgtEl>
                                          <p:spTgt spid="2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0"/>
          </p:cNvPicPr>
          <p:nvPr/>
        </p:nvPicPr>
        <p:blipFill>
          <a:blip r:embed="rId2">
            <a:extLst/>
          </a:blip>
          <a:stretch>
            <a:fillRect/>
          </a:stretch>
        </p:blipFill>
        <p:spPr>
          <a:xfrm>
            <a:off x="316876" y="2591689"/>
            <a:ext cx="7724287" cy="10915521"/>
          </a:xfrm>
          <a:prstGeom prst="rect">
            <a:avLst/>
          </a:prstGeom>
          <a:effectLst>
            <a:outerShdw sx="100000" sy="100000" kx="0" ky="0" algn="b" rotWithShape="0" blurRad="393700" dist="228600" dir="2462072">
              <a:srgbClr val="000000">
                <a:alpha val="38971"/>
              </a:srgbClr>
            </a:outerShdw>
          </a:effectLst>
        </p:spPr>
      </p:pic>
      <p:sp>
        <p:nvSpPr>
          <p:cNvPr id="281" name="God’s Protection of His people …"/>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God’s Protection of His people …</a:t>
            </a:r>
          </a:p>
        </p:txBody>
      </p:sp>
      <p:pic>
        <p:nvPicPr>
          <p:cNvPr id="28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83" name="Balaam blessed God’s people 3 times instead of cursing them (23:1-24:9).…"/>
          <p:cNvSpPr txBox="1"/>
          <p:nvPr/>
        </p:nvSpPr>
        <p:spPr>
          <a:xfrm>
            <a:off x="8812199" y="4046420"/>
            <a:ext cx="14705326" cy="94560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Balaam blessed God’s people 3 times instead of cursing them (23:1-24:9).</a:t>
            </a:r>
          </a:p>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Balak is angry with Balaam (24:10–11) </a:t>
            </a:r>
          </a:p>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Sadly - this is not the end of the story (25:1-3; Num 31:8,16). </a:t>
            </a:r>
          </a:p>
          <a:p>
            <a:pPr marL="868947" indent="-868947" defTabSz="821531">
              <a:lnSpc>
                <a:spcPct val="100000"/>
              </a:lnSpc>
              <a:spcBef>
                <a:spcPts val="2900"/>
              </a:spcBef>
              <a:buSzPct val="65000"/>
              <a:buBlip>
                <a:blip r:embed="rId4"/>
              </a:buBlip>
              <a:defRPr sz="6000">
                <a:solidFill>
                  <a:srgbClr val="000000"/>
                </a:solidFill>
                <a:latin typeface="Helvetica Neue"/>
                <a:ea typeface="Helvetica Neue"/>
                <a:cs typeface="Helvetica Neue"/>
                <a:sym typeface="Helvetica Neue"/>
              </a:defRPr>
            </a:pPr>
            <a:r>
              <a:t>God protected His people from outside forces - the only way harm could come upon them was if they were unfaithful to God (Num 31:16;  Rev 2:14).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txEl>
                                              <p:pRg st="1" end="1"/>
                                            </p:txEl>
                                          </p:spTgt>
                                        </p:tgtEl>
                                        <p:attrNameLst>
                                          <p:attrName>style.visibility</p:attrName>
                                        </p:attrNameLst>
                                      </p:cBhvr>
                                      <p:to>
                                        <p:strVal val="visible"/>
                                      </p:to>
                                    </p:set>
                                    <p:animEffect filter="wipe(left)" transition="in">
                                      <p:cBhvr>
                                        <p:cTn id="7" dur="1500"/>
                                        <p:tgtEl>
                                          <p:spTgt spid="2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3">
                                            <p:txEl>
                                              <p:pRg st="2" end="2"/>
                                            </p:txEl>
                                          </p:spTgt>
                                        </p:tgtEl>
                                        <p:attrNameLst>
                                          <p:attrName>style.visibility</p:attrName>
                                        </p:attrNameLst>
                                      </p:cBhvr>
                                      <p:to>
                                        <p:strVal val="visible"/>
                                      </p:to>
                                    </p:set>
                                    <p:animEffect filter="wipe(left)" transition="in">
                                      <p:cBhvr>
                                        <p:cTn id="12" dur="1500"/>
                                        <p:tgtEl>
                                          <p:spTgt spid="2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3">
                                            <p:txEl>
                                              <p:pRg st="3" end="3"/>
                                            </p:txEl>
                                          </p:spTgt>
                                        </p:tgtEl>
                                        <p:attrNameLst>
                                          <p:attrName>style.visibility</p:attrName>
                                        </p:attrNameLst>
                                      </p:cBhvr>
                                      <p:to>
                                        <p:strVal val="visible"/>
                                      </p:to>
                                    </p:set>
                                    <p:animEffect filter="wipe(left)" transition="in">
                                      <p:cBhvr>
                                        <p:cTn id="17" dur="1500"/>
                                        <p:tgtEl>
                                          <p:spTgt spid="28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pasted-movie.png" descr="pasted-movie.png"/>
          <p:cNvPicPr>
            <a:picLocks noChangeAspect="1"/>
          </p:cNvPicPr>
          <p:nvPr/>
        </p:nvPicPr>
        <p:blipFill>
          <a:blip r:embed="rId2">
            <a:extLst/>
          </a:blip>
          <a:stretch>
            <a:fillRect/>
          </a:stretch>
        </p:blipFill>
        <p:spPr>
          <a:xfrm>
            <a:off x="205861" y="-23394"/>
            <a:ext cx="23972278" cy="2709462"/>
          </a:xfrm>
          <a:prstGeom prst="rect">
            <a:avLst/>
          </a:prstGeom>
          <a:ln w="12700">
            <a:miter lim="400000"/>
          </a:ln>
        </p:spPr>
      </p:pic>
      <p:pic>
        <p:nvPicPr>
          <p:cNvPr id="191" name="Image" descr="Image"/>
          <p:cNvPicPr>
            <a:picLocks noChangeAspect="0"/>
          </p:cNvPicPr>
          <p:nvPr/>
        </p:nvPicPr>
        <p:blipFill>
          <a:blip r:embed="rId3">
            <a:extLst/>
          </a:blip>
          <a:stretch>
            <a:fillRect/>
          </a:stretch>
        </p:blipFill>
        <p:spPr>
          <a:xfrm>
            <a:off x="-156454" y="2229888"/>
            <a:ext cx="9767002" cy="11605371"/>
          </a:xfrm>
          <a:prstGeom prst="rect">
            <a:avLst/>
          </a:prstGeom>
        </p:spPr>
      </p:pic>
      <p:pic>
        <p:nvPicPr>
          <p:cNvPr id="192" name="Line Shape" descr="Line Shape"/>
          <p:cNvPicPr>
            <a:picLocks noChangeAspect="0"/>
          </p:cNvPicPr>
          <p:nvPr/>
        </p:nvPicPr>
        <p:blipFill>
          <a:blip r:embed="rId4">
            <a:extLst/>
          </a:blip>
          <a:stretch>
            <a:fillRect/>
          </a:stretch>
        </p:blipFill>
        <p:spPr>
          <a:xfrm>
            <a:off x="4565926" y="7859742"/>
            <a:ext cx="2645212" cy="4935806"/>
          </a:xfrm>
          <a:prstGeom prst="rect">
            <a:avLst/>
          </a:prstGeom>
          <a:effectLst>
            <a:outerShdw sx="100000" sy="100000" kx="0" ky="0" algn="b" rotWithShape="0" blurRad="63500" dist="25400" dir="5400000">
              <a:srgbClr val="000000">
                <a:alpha val="50000"/>
              </a:srgbClr>
            </a:outerShdw>
          </a:effectLst>
        </p:spPr>
      </p:pic>
      <p:sp>
        <p:nvSpPr>
          <p:cNvPr id="193" name="The final year of the Israelites’ journey from Egypt to Canaan,…"/>
          <p:cNvSpPr txBox="1"/>
          <p:nvPr/>
        </p:nvSpPr>
        <p:spPr>
          <a:xfrm>
            <a:off x="9924832" y="2555609"/>
            <a:ext cx="14139124" cy="10953929"/>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81944" indent="-881944" defTabSz="821531">
              <a:lnSpc>
                <a:spcPct val="100000"/>
              </a:lnSpc>
              <a:spcBef>
                <a:spcPts val="1300"/>
              </a:spcBef>
              <a:buSzPct val="65000"/>
              <a:buBlip>
                <a:blip r:embed="rId5"/>
              </a:buBlip>
              <a:defRPr sz="62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The final year of the Israelites’ journey from Egypt to Canaan, </a:t>
            </a:r>
          </a:p>
          <a:p>
            <a:pPr marL="881944" indent="-881944" defTabSz="821531">
              <a:lnSpc>
                <a:spcPct val="100000"/>
              </a:lnSpc>
              <a:spcBef>
                <a:spcPts val="1300"/>
              </a:spcBef>
              <a:buSzPct val="65000"/>
              <a:buBlip>
                <a:blip r:embed="rId5"/>
              </a:buBlip>
              <a:defRPr sz="62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They had conquered the Amorites and their mighty kings (Num 21:21-35). </a:t>
            </a:r>
          </a:p>
          <a:p>
            <a:pPr marL="881944" indent="-881944" defTabSz="821531">
              <a:lnSpc>
                <a:spcPct val="100000"/>
              </a:lnSpc>
              <a:spcBef>
                <a:spcPts val="1300"/>
              </a:spcBef>
              <a:buSzPct val="65000"/>
              <a:buBlip>
                <a:blip r:embed="rId5"/>
              </a:buBlip>
              <a:defRPr sz="62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Balak, the king of Moab, and the Moabites were “exceedingly afraid,” . . . and “sick with dread” - (Num 22:2,3). </a:t>
            </a:r>
          </a:p>
          <a:p>
            <a:pPr marL="881944" indent="-881944" defTabSz="821531">
              <a:lnSpc>
                <a:spcPct val="100000"/>
              </a:lnSpc>
              <a:spcBef>
                <a:spcPts val="1300"/>
              </a:spcBef>
              <a:buSzPct val="65000"/>
              <a:buBlip>
                <a:blip r:embed="rId5"/>
              </a:buBlip>
              <a:defRPr sz="62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He calls on Balaam to come and curse them. </a:t>
            </a:r>
          </a:p>
        </p:txBody>
      </p:sp>
      <p:sp>
        <p:nvSpPr>
          <p:cNvPr id="194" name="THE SETTING"/>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THE SETTING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3">
                                            <p:txEl>
                                              <p:pRg st="1" end="1"/>
                                            </p:txEl>
                                          </p:spTgt>
                                        </p:tgtEl>
                                        <p:attrNameLst>
                                          <p:attrName>style.visibility</p:attrName>
                                        </p:attrNameLst>
                                      </p:cBhvr>
                                      <p:to>
                                        <p:strVal val="visible"/>
                                      </p:to>
                                    </p:set>
                                    <p:animEffect filter="wipe(left)" transition="in">
                                      <p:cBhvr>
                                        <p:cTn id="7" dur="1500"/>
                                        <p:tgtEl>
                                          <p:spTgt spid="1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3">
                                            <p:txEl>
                                              <p:pRg st="2" end="2"/>
                                            </p:txEl>
                                          </p:spTgt>
                                        </p:tgtEl>
                                        <p:attrNameLst>
                                          <p:attrName>style.visibility</p:attrName>
                                        </p:attrNameLst>
                                      </p:cBhvr>
                                      <p:to>
                                        <p:strVal val="visible"/>
                                      </p:to>
                                    </p:set>
                                    <p:animEffect filter="wipe(left)" transition="in">
                                      <p:cBhvr>
                                        <p:cTn id="12" dur="1500"/>
                                        <p:tgtEl>
                                          <p:spTgt spid="1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93">
                                            <p:txEl>
                                              <p:pRg st="3" end="3"/>
                                            </p:txEl>
                                          </p:spTgt>
                                        </p:tgtEl>
                                        <p:attrNameLst>
                                          <p:attrName>style.visibility</p:attrName>
                                        </p:attrNameLst>
                                      </p:cBhvr>
                                      <p:to>
                                        <p:strVal val="visible"/>
                                      </p:to>
                                    </p:set>
                                    <p:animEffect filter="wipe(left)" transition="in">
                                      <p:cBhvr>
                                        <p:cTn id="17" dur="1500"/>
                                        <p:tgtEl>
                                          <p:spTgt spid="19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0"/>
          </p:cNvPicPr>
          <p:nvPr/>
        </p:nvPicPr>
        <p:blipFill>
          <a:blip r:embed="rId2">
            <a:extLst/>
          </a:blip>
          <a:stretch>
            <a:fillRect/>
          </a:stretch>
        </p:blipFill>
        <p:spPr>
          <a:xfrm>
            <a:off x="224792" y="3385668"/>
            <a:ext cx="8077084" cy="10135695"/>
          </a:xfrm>
          <a:prstGeom prst="rect">
            <a:avLst/>
          </a:prstGeom>
        </p:spPr>
      </p:pic>
      <p:sp>
        <p:nvSpPr>
          <p:cNvPr id="286" name="Lessons &amp; Applications"/>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a:t>
            </a:r>
          </a:p>
        </p:txBody>
      </p:sp>
      <p:pic>
        <p:nvPicPr>
          <p:cNvPr id="28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88" name="God provides security &amp; protection for His people today in Christ (John 10:27-30; Rom 8:28-39).…"/>
          <p:cNvSpPr txBox="1"/>
          <p:nvPr/>
        </p:nvSpPr>
        <p:spPr>
          <a:xfrm>
            <a:off x="8789600" y="4859973"/>
            <a:ext cx="15130554" cy="795388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900"/>
              </a:spcBef>
              <a:buSzPct val="65000"/>
              <a:buBlip>
                <a:blip r:embed="rId4"/>
              </a:buBlip>
              <a:defRPr sz="7000">
                <a:solidFill>
                  <a:srgbClr val="000000"/>
                </a:solidFill>
                <a:latin typeface="Helvetica Neue"/>
                <a:ea typeface="Helvetica Neue"/>
                <a:cs typeface="Helvetica Neue"/>
                <a:sym typeface="Helvetica Neue"/>
              </a:defRPr>
            </a:pPr>
            <a:r>
              <a:t>God provides security &amp; protection for His people today in Christ (John 10:27-30; Rom 8:28-39).</a:t>
            </a:r>
          </a:p>
          <a:p>
            <a:pPr marL="868947" indent="-868947" defTabSz="821531">
              <a:lnSpc>
                <a:spcPct val="100000"/>
              </a:lnSpc>
              <a:spcBef>
                <a:spcPts val="2900"/>
              </a:spcBef>
              <a:buSzPct val="65000"/>
              <a:buBlip>
                <a:blip r:embed="rId4"/>
              </a:buBlip>
              <a:defRPr sz="7000">
                <a:solidFill>
                  <a:srgbClr val="000000"/>
                </a:solidFill>
                <a:latin typeface="Helvetica Neue"/>
                <a:ea typeface="Helvetica Neue"/>
                <a:cs typeface="Helvetica Neue"/>
                <a:sym typeface="Helvetica Neue"/>
              </a:defRPr>
            </a:pPr>
            <a:r>
              <a:t>This protection &amp; security is conditioned on us remaining faithful (2 Pet 1:5-11; 1 Cor. 10:1-13; Heb 3:12-4:11; Gal. 5:1-4)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8">
                                            <p:txEl>
                                              <p:pRg st="1" end="1"/>
                                            </p:txEl>
                                          </p:spTgt>
                                        </p:tgtEl>
                                        <p:attrNameLst>
                                          <p:attrName>style.visibility</p:attrName>
                                        </p:attrNameLst>
                                      </p:cBhvr>
                                      <p:to>
                                        <p:strVal val="visible"/>
                                      </p:to>
                                    </p:set>
                                    <p:animEffect filter="wipe(left)" transition="in">
                                      <p:cBhvr>
                                        <p:cTn id="7" dur="1500"/>
                                        <p:tgtEl>
                                          <p:spTgt spid="28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THE WAY, ERROR &amp; DOCTRINE of BALAAM"/>
          <p:cNvSpPr/>
          <p:nvPr/>
        </p:nvSpPr>
        <p:spPr>
          <a:xfrm>
            <a:off x="157685" y="3162300"/>
            <a:ext cx="7607301" cy="5058756"/>
          </a:xfrm>
          <a:prstGeom prst="roundRect">
            <a:avLst>
              <a:gd name="adj" fmla="val 10641"/>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THE WAY, ERROR &amp; DOCTRINE of BALAAM</a:t>
            </a:r>
          </a:p>
        </p:txBody>
      </p:sp>
      <p:pic>
        <p:nvPicPr>
          <p:cNvPr id="291" name="pasted-movie.png" descr="pasted-movie.png"/>
          <p:cNvPicPr>
            <a:picLocks noChangeAspect="1"/>
          </p:cNvPicPr>
          <p:nvPr/>
        </p:nvPicPr>
        <p:blipFill>
          <a:blip r:embed="rId2">
            <a:extLst/>
          </a:blip>
          <a:stretch>
            <a:fillRect/>
          </a:stretch>
        </p:blipFill>
        <p:spPr>
          <a:xfrm>
            <a:off x="205861" y="-23394"/>
            <a:ext cx="23972278" cy="2709462"/>
          </a:xfrm>
          <a:prstGeom prst="rect">
            <a:avLst/>
          </a:prstGeom>
          <a:ln w="12700">
            <a:miter lim="400000"/>
          </a:ln>
        </p:spPr>
      </p:pic>
      <p:pic>
        <p:nvPicPr>
          <p:cNvPr id="292" name="Image" descr="Image"/>
          <p:cNvPicPr>
            <a:picLocks noChangeAspect="1"/>
          </p:cNvPicPr>
          <p:nvPr/>
        </p:nvPicPr>
        <p:blipFill>
          <a:blip r:embed="rId3">
            <a:extLst/>
          </a:blip>
          <a:stretch>
            <a:fillRect/>
          </a:stretch>
        </p:blipFill>
        <p:spPr>
          <a:xfrm>
            <a:off x="157685" y="7847166"/>
            <a:ext cx="7607301" cy="5715001"/>
          </a:xfrm>
          <a:prstGeom prst="rect">
            <a:avLst/>
          </a:prstGeom>
          <a:ln w="12700">
            <a:miter lim="400000"/>
          </a:ln>
        </p:spPr>
      </p:pic>
      <p:sp>
        <p:nvSpPr>
          <p:cNvPr id="293" name="Numbers 31:15–16 (NKJV)…"/>
          <p:cNvSpPr txBox="1"/>
          <p:nvPr/>
        </p:nvSpPr>
        <p:spPr>
          <a:xfrm>
            <a:off x="8283777" y="3265687"/>
            <a:ext cx="15908988" cy="6858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300">
                <a:solidFill>
                  <a:srgbClr val="000000"/>
                </a:solidFill>
                <a:latin typeface="Helvetica"/>
                <a:ea typeface="Helvetica"/>
                <a:cs typeface="Helvetica"/>
                <a:sym typeface="Helvetica"/>
              </a:defRPr>
            </a:pPr>
            <a:r>
              <a:t>Numbers 31:15–16 (NKJV)</a:t>
            </a:r>
          </a:p>
          <a:p>
            <a:pPr algn="ctr" defTabSz="457200">
              <a:lnSpc>
                <a:spcPct val="100000"/>
              </a:lnSpc>
              <a:spcBef>
                <a:spcPts val="0"/>
              </a:spcBef>
              <a:defRPr sz="6300">
                <a:solidFill>
                  <a:srgbClr val="000000"/>
                </a:solidFill>
                <a:latin typeface="Helvetica"/>
                <a:ea typeface="Helvetica"/>
                <a:cs typeface="Helvetica"/>
                <a:sym typeface="Helvetica"/>
              </a:defRPr>
            </a:pPr>
            <a:r>
              <a:rPr baseline="31999"/>
              <a:t>15</a:t>
            </a:r>
            <a:r>
              <a:t> And Moses said to them: “Have you kept all the women alive? </a:t>
            </a:r>
            <a:r>
              <a:rPr baseline="31999"/>
              <a:t>16</a:t>
            </a:r>
            <a:r>
              <a:t> Look, these </a:t>
            </a:r>
            <a:r>
              <a:rPr i="1"/>
              <a:t>women</a:t>
            </a:r>
            <a:r>
              <a:t> caused the children of Israel, through the counsel of Balaam, to trespass against the Lord in the incident of Peor, and there was a plague among the congregation of the Lord. </a:t>
            </a:r>
          </a:p>
        </p:txBody>
      </p:sp>
      <p:sp>
        <p:nvSpPr>
          <p:cNvPr id="294" name="Numbers 25:9 (NKJV)…"/>
          <p:cNvSpPr txBox="1"/>
          <p:nvPr/>
        </p:nvSpPr>
        <p:spPr>
          <a:xfrm>
            <a:off x="8283777" y="10310338"/>
            <a:ext cx="15908988" cy="28448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000">
                <a:solidFill>
                  <a:srgbClr val="FFFFFF"/>
                </a:solidFill>
                <a:latin typeface="Helvetica"/>
                <a:ea typeface="Helvetica"/>
                <a:cs typeface="Helvetica"/>
                <a:sym typeface="Helvetica"/>
              </a:defRPr>
            </a:pPr>
            <a:r>
              <a:t>Numbers 25:9 (NKJV)</a:t>
            </a:r>
          </a:p>
          <a:p>
            <a:pPr algn="ctr" defTabSz="457200">
              <a:lnSpc>
                <a:spcPct val="100000"/>
              </a:lnSpc>
              <a:spcBef>
                <a:spcPts val="0"/>
              </a:spcBef>
              <a:defRPr sz="6000">
                <a:solidFill>
                  <a:srgbClr val="FFFFFF"/>
                </a:solidFill>
                <a:latin typeface="Helvetica"/>
                <a:ea typeface="Helvetica"/>
                <a:cs typeface="Helvetica"/>
                <a:sym typeface="Helvetica"/>
              </a:defRPr>
            </a:pPr>
            <a:r>
              <a:rPr baseline="31999"/>
              <a:t>9</a:t>
            </a:r>
            <a:r>
              <a:t> And those who died in the plague were twenty-four thousand.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THE WAY, ERROR &amp; DOCTRINE of BALAAM"/>
          <p:cNvSpPr/>
          <p:nvPr/>
        </p:nvSpPr>
        <p:spPr>
          <a:xfrm>
            <a:off x="157685" y="3162300"/>
            <a:ext cx="7607301" cy="5058756"/>
          </a:xfrm>
          <a:prstGeom prst="roundRect">
            <a:avLst>
              <a:gd name="adj" fmla="val 10641"/>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7000">
                <a:solidFill>
                  <a:srgbClr val="FFFFFF"/>
                </a:solidFill>
                <a:latin typeface="Gill Sans"/>
                <a:ea typeface="Gill Sans"/>
                <a:cs typeface="Gill Sans"/>
                <a:sym typeface="Gill Sans"/>
              </a:defRPr>
            </a:lvl1pPr>
          </a:lstStyle>
          <a:p>
            <a:pPr/>
            <a:r>
              <a:t>THE WAY, ERROR &amp; DOCTRINE of BALAAM</a:t>
            </a:r>
          </a:p>
        </p:txBody>
      </p:sp>
      <p:pic>
        <p:nvPicPr>
          <p:cNvPr id="297" name="pasted-movie.png" descr="pasted-movie.png"/>
          <p:cNvPicPr>
            <a:picLocks noChangeAspect="1"/>
          </p:cNvPicPr>
          <p:nvPr/>
        </p:nvPicPr>
        <p:blipFill>
          <a:blip r:embed="rId2">
            <a:extLst/>
          </a:blip>
          <a:stretch>
            <a:fillRect/>
          </a:stretch>
        </p:blipFill>
        <p:spPr>
          <a:xfrm>
            <a:off x="205861" y="-23394"/>
            <a:ext cx="23972278" cy="2709462"/>
          </a:xfrm>
          <a:prstGeom prst="rect">
            <a:avLst/>
          </a:prstGeom>
          <a:ln w="12700">
            <a:miter lim="400000"/>
          </a:ln>
        </p:spPr>
      </p:pic>
      <p:graphicFrame>
        <p:nvGraphicFramePr>
          <p:cNvPr id="298" name="Table 1"/>
          <p:cNvGraphicFramePr/>
          <p:nvPr/>
        </p:nvGraphicFramePr>
        <p:xfrm>
          <a:off x="7886911" y="2169035"/>
          <a:ext cx="16355888" cy="1155102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6437209"/>
                <a:gridCol w="3837533"/>
                <a:gridCol w="5979544"/>
              </a:tblGrid>
              <a:tr h="1013927">
                <a:tc>
                  <a:txBody>
                    <a:bodyPr/>
                    <a:lstStyle/>
                    <a:p>
                      <a:pPr defTabSz="914400">
                        <a:defRPr sz="1800">
                          <a:solidFill>
                            <a:srgbClr val="000000"/>
                          </a:solidFill>
                        </a:defRPr>
                      </a:pPr>
                      <a:r>
                        <a:rPr b="1" sz="4000">
                          <a:solidFill>
                            <a:srgbClr val="FFE55E"/>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rPr>
                        <a:t>2 Peter 2:14–16 (NKJV)</a:t>
                      </a:r>
                    </a:p>
                  </a:txBody>
                  <a:tcPr marL="50800" marR="50800" marT="50800" marB="50800" anchor="ctr" anchorCtr="0" horzOverflow="overflow">
                    <a:lnL w="12700">
                      <a:solidFill>
                        <a:srgbClr val="F0F0F0"/>
                      </a:solidFill>
                      <a:miter lim="400000"/>
                    </a:lnL>
                    <a:lnR w="12700">
                      <a:miter lim="400000"/>
                    </a:lnR>
                    <a:lnT w="12700">
                      <a:solidFill>
                        <a:srgbClr val="F0F0F0"/>
                      </a:solidFill>
                      <a:miter lim="400000"/>
                    </a:lnT>
                    <a:lnB w="101600">
                      <a:solidFill>
                        <a:srgbClr val="C9C9C9"/>
                      </a:solidFill>
                      <a:miter lim="400000"/>
                    </a:lnB>
                    <a:solidFill>
                      <a:srgbClr val="0E3A60">
                        <a:alpha val="93508"/>
                      </a:srgbClr>
                    </a:solidFill>
                  </a:tcPr>
                </a:tc>
                <a:tc>
                  <a:txBody>
                    <a:bodyPr/>
                    <a:lstStyle/>
                    <a:p>
                      <a:pPr defTabSz="914400">
                        <a:defRPr sz="1800">
                          <a:solidFill>
                            <a:srgbClr val="000000"/>
                          </a:solidFill>
                        </a:defRPr>
                      </a:pPr>
                      <a:r>
                        <a:rPr b="1" sz="4000">
                          <a:solidFill>
                            <a:srgbClr val="FFE55E"/>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rPr>
                        <a:t>Jude 11 (NKJV)</a:t>
                      </a:r>
                    </a:p>
                  </a:txBody>
                  <a:tcPr marL="50800" marR="50800" marT="50800" marB="50800" anchor="ctr" anchorCtr="0" horzOverflow="overflow">
                    <a:lnL w="12700">
                      <a:miter lim="400000"/>
                    </a:lnL>
                    <a:lnR w="12700">
                      <a:miter lim="400000"/>
                    </a:lnR>
                    <a:lnT w="12700">
                      <a:solidFill>
                        <a:srgbClr val="F0F0F0"/>
                      </a:solidFill>
                      <a:miter lim="400000"/>
                    </a:lnT>
                    <a:lnB w="101600">
                      <a:solidFill>
                        <a:srgbClr val="C9C9C9"/>
                      </a:solidFill>
                      <a:miter lim="400000"/>
                    </a:lnB>
                    <a:solidFill>
                      <a:srgbClr val="0E3A60">
                        <a:alpha val="93508"/>
                      </a:srgbClr>
                    </a:solidFill>
                  </a:tcPr>
                </a:tc>
                <a:tc>
                  <a:txBody>
                    <a:bodyPr/>
                    <a:lstStyle/>
                    <a:p>
                      <a:pPr defTabSz="914400">
                        <a:defRPr sz="1800">
                          <a:solidFill>
                            <a:srgbClr val="000000"/>
                          </a:solidFill>
                        </a:defRPr>
                      </a:pPr>
                      <a:r>
                        <a:rPr b="1" sz="4000">
                          <a:solidFill>
                            <a:srgbClr val="FFE55E"/>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rPr>
                        <a:t>Revelation 2:14 (NKJV)</a:t>
                      </a:r>
                    </a:p>
                  </a:txBody>
                  <a:tcPr marL="50800" marR="50800" marT="50800" marB="50800" anchor="ctr" anchorCtr="0" horzOverflow="overflow">
                    <a:lnL w="12700">
                      <a:miter lim="400000"/>
                    </a:lnL>
                    <a:lnR w="12700">
                      <a:solidFill>
                        <a:srgbClr val="F0F0F0"/>
                      </a:solidFill>
                      <a:miter lim="400000"/>
                    </a:lnR>
                    <a:lnT w="12700">
                      <a:solidFill>
                        <a:srgbClr val="F0F0F0"/>
                      </a:solidFill>
                      <a:miter lim="400000"/>
                    </a:lnT>
                    <a:lnB w="101600">
                      <a:solidFill>
                        <a:srgbClr val="C9C9C9"/>
                      </a:solidFill>
                      <a:miter lim="400000"/>
                    </a:lnB>
                    <a:solidFill>
                      <a:srgbClr val="0E3A60">
                        <a:alpha val="93508"/>
                      </a:srgbClr>
                    </a:solidFill>
                  </a:tcPr>
                </a:tc>
              </a:tr>
              <a:tr h="10479942">
                <a:tc>
                  <a:txBody>
                    <a:bodyPr/>
                    <a:lstStyle/>
                    <a:p>
                      <a:pPr defTabSz="914400">
                        <a:defRPr sz="4700">
                          <a:solidFill>
                            <a:srgbClr val="FFFFFF"/>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defRPr>
                      </a:pPr>
                      <a:r>
                        <a:t>15 They have forsaken the right way and gone astray, following the way of </a:t>
                      </a:r>
                      <a:r>
                        <a:rPr>
                          <a:solidFill>
                            <a:srgbClr val="FFE55E"/>
                          </a:solidFill>
                        </a:rPr>
                        <a:t>Balaam</a:t>
                      </a:r>
                      <a:r>
                        <a:t> the son of Beor, who loved the wages of unrighteousness; 16 but he was rebuked for his iniquity: a dumb donkey speaking with a man’s voice restrained the madness of the prophet.</a:t>
                      </a:r>
                    </a:p>
                  </a:txBody>
                  <a:tcPr marL="50800" marR="50800" marT="50800" marB="50800" anchor="ctr" anchorCtr="0" horzOverflow="overflow">
                    <a:lnL w="101600">
                      <a:solidFill>
                        <a:srgbClr val="C9C9C9"/>
                      </a:solidFill>
                      <a:miter lim="400000"/>
                    </a:lnL>
                    <a:lnR w="101600">
                      <a:solidFill>
                        <a:srgbClr val="C9C9C9"/>
                      </a:solidFill>
                      <a:miter lim="400000"/>
                    </a:lnR>
                    <a:lnT w="101600">
                      <a:solidFill>
                        <a:srgbClr val="C9C9C9"/>
                      </a:solidFill>
                      <a:miter lim="400000"/>
                    </a:lnT>
                    <a:lnB w="101600">
                      <a:solidFill>
                        <a:srgbClr val="C9C9C9"/>
                      </a:solidFill>
                      <a:miter lim="400000"/>
                    </a:lnB>
                    <a:solidFill>
                      <a:srgbClr val="515151">
                        <a:alpha val="89211"/>
                      </a:srgbClr>
                    </a:solidFill>
                  </a:tcPr>
                </a:tc>
                <a:tc>
                  <a:txBody>
                    <a:bodyPr/>
                    <a:lstStyle/>
                    <a:p>
                      <a:pPr defTabSz="914400">
                        <a:defRPr sz="4700">
                          <a:solidFill>
                            <a:srgbClr val="FFFFFF"/>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defRPr>
                      </a:pPr>
                      <a:r>
                        <a:t>11 Woe to them! For they have gone in the way of Cain, have run greedily in the error of </a:t>
                      </a:r>
                      <a:r>
                        <a:rPr>
                          <a:solidFill>
                            <a:srgbClr val="FFE55E"/>
                          </a:solidFill>
                        </a:rPr>
                        <a:t>Balaam</a:t>
                      </a:r>
                      <a:r>
                        <a:t> for profit, and perished in the rebellion of Korah.</a:t>
                      </a:r>
                    </a:p>
                  </a:txBody>
                  <a:tcPr marL="50800" marR="50800" marT="50800" marB="50800" anchor="ctr" anchorCtr="0" horzOverflow="overflow">
                    <a:lnL w="101600">
                      <a:solidFill>
                        <a:srgbClr val="C9C9C9"/>
                      </a:solidFill>
                      <a:miter lim="400000"/>
                    </a:lnL>
                    <a:lnR w="101600">
                      <a:solidFill>
                        <a:srgbClr val="C9C9C9"/>
                      </a:solidFill>
                      <a:miter lim="400000"/>
                    </a:lnR>
                    <a:lnT w="101600">
                      <a:solidFill>
                        <a:srgbClr val="C9C9C9"/>
                      </a:solidFill>
                      <a:miter lim="400000"/>
                    </a:lnT>
                    <a:lnB w="101600">
                      <a:solidFill>
                        <a:srgbClr val="C9C9C9"/>
                      </a:solidFill>
                      <a:miter lim="400000"/>
                    </a:lnB>
                    <a:solidFill>
                      <a:srgbClr val="515151">
                        <a:alpha val="89211"/>
                      </a:srgbClr>
                    </a:solidFill>
                  </a:tcPr>
                </a:tc>
                <a:tc>
                  <a:txBody>
                    <a:bodyPr/>
                    <a:lstStyle/>
                    <a:p>
                      <a:pPr defTabSz="914400">
                        <a:defRPr sz="4700">
                          <a:solidFill>
                            <a:srgbClr val="FFFFFF"/>
                          </a:solidFill>
                          <a:effectLst>
                            <a:outerShdw sx="100000" sy="100000" kx="0" ky="0" algn="b" rotWithShape="0" blurRad="25400" dist="25400" dir="5400000">
                              <a:srgbClr val="000000">
                                <a:alpha val="30000"/>
                              </a:srgbClr>
                            </a:outerShdw>
                          </a:effectLst>
                          <a:latin typeface="Helvetica Neue"/>
                          <a:ea typeface="Helvetica Neue"/>
                          <a:cs typeface="Helvetica Neue"/>
                          <a:sym typeface="Helvetica Neue"/>
                        </a:defRPr>
                      </a:pPr>
                      <a:r>
                        <a:t>14 But I have a few things against you, because you have there those who hold the doctrine of </a:t>
                      </a:r>
                      <a:r>
                        <a:rPr>
                          <a:solidFill>
                            <a:srgbClr val="FFE55E"/>
                          </a:solidFill>
                        </a:rPr>
                        <a:t>Balaam</a:t>
                      </a:r>
                      <a:r>
                        <a:t>, who taught Balak to put a stumbling block before the children of Israel, to eat things sacrificed to idols, and to commit sexual immorality.</a:t>
                      </a:r>
                    </a:p>
                  </a:txBody>
                  <a:tcPr marL="50800" marR="50800" marT="50800" marB="50800" anchor="ctr" anchorCtr="0" horzOverflow="overflow">
                    <a:lnL w="101600">
                      <a:solidFill>
                        <a:srgbClr val="C9C9C9"/>
                      </a:solidFill>
                      <a:miter lim="400000"/>
                    </a:lnL>
                    <a:lnR w="101600">
                      <a:solidFill>
                        <a:srgbClr val="C9C9C9"/>
                      </a:solidFill>
                      <a:miter lim="400000"/>
                    </a:lnR>
                    <a:lnT w="101600">
                      <a:solidFill>
                        <a:srgbClr val="C9C9C9"/>
                      </a:solidFill>
                      <a:miter lim="400000"/>
                    </a:lnT>
                    <a:lnB w="101600">
                      <a:solidFill>
                        <a:srgbClr val="C9C9C9"/>
                      </a:solidFill>
                      <a:miter lim="400000"/>
                    </a:lnB>
                    <a:solidFill>
                      <a:srgbClr val="515151">
                        <a:alpha val="89211"/>
                      </a:srgbClr>
                    </a:solidFill>
                  </a:tcPr>
                </a:tc>
              </a:tr>
            </a:tbl>
          </a:graphicData>
        </a:graphic>
      </p:graphicFrame>
      <p:pic>
        <p:nvPicPr>
          <p:cNvPr id="299" name="Image" descr="Image"/>
          <p:cNvPicPr>
            <a:picLocks noChangeAspect="1"/>
          </p:cNvPicPr>
          <p:nvPr/>
        </p:nvPicPr>
        <p:blipFill>
          <a:blip r:embed="rId3">
            <a:extLst/>
          </a:blip>
          <a:stretch>
            <a:fillRect/>
          </a:stretch>
        </p:blipFill>
        <p:spPr>
          <a:xfrm>
            <a:off x="157685" y="7847166"/>
            <a:ext cx="7607301" cy="5715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fade" transition="in">
                                      <p:cBhvr>
                                        <p:cTn id="7" dur="1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pic>
        <p:nvPicPr>
          <p:cNvPr id="302" name="pasted-movie.png" descr="pasted-movie.png"/>
          <p:cNvPicPr>
            <a:picLocks noChangeAspect="1"/>
          </p:cNvPicPr>
          <p:nvPr/>
        </p:nvPicPr>
        <p:blipFill>
          <a:blip r:embed="rId3">
            <a:extLst/>
          </a:blip>
          <a:stretch>
            <a:fillRect/>
          </a:stretch>
        </p:blipFill>
        <p:spPr>
          <a:xfrm>
            <a:off x="10507991" y="-486978"/>
            <a:ext cx="15522530" cy="3492152"/>
          </a:xfrm>
          <a:prstGeom prst="rect">
            <a:avLst/>
          </a:prstGeom>
          <a:ln w="12700">
            <a:miter lim="400000"/>
          </a:ln>
        </p:spPr>
      </p:pic>
      <p:pic>
        <p:nvPicPr>
          <p:cNvPr id="303" name="pasted-movie.png" descr="pasted-movie.png"/>
          <p:cNvPicPr>
            <a:picLocks noChangeAspect="1"/>
          </p:cNvPicPr>
          <p:nvPr/>
        </p:nvPicPr>
        <p:blipFill>
          <a:blip r:embed="rId4">
            <a:extLst/>
          </a:blip>
          <a:stretch>
            <a:fillRect/>
          </a:stretch>
        </p:blipFill>
        <p:spPr>
          <a:xfrm>
            <a:off x="11731331" y="2232369"/>
            <a:ext cx="13075850" cy="2069053"/>
          </a:xfrm>
          <a:prstGeom prst="rect">
            <a:avLst/>
          </a:prstGeom>
          <a:ln w="12700">
            <a:miter lim="400000"/>
          </a:ln>
        </p:spPr>
      </p:pic>
      <p:sp>
        <p:nvSpPr>
          <p:cNvPr id="304" name="Then, there is Balaam’s fourth oracle …"/>
          <p:cNvSpPr txBox="1"/>
          <p:nvPr/>
        </p:nvSpPr>
        <p:spPr>
          <a:xfrm>
            <a:off x="1273155" y="11554298"/>
            <a:ext cx="21837689" cy="1519861"/>
          </a:xfrm>
          <a:prstGeom prst="rect">
            <a:avLst/>
          </a:prstGeom>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100"/>
              </a:spcBef>
              <a:defRPr sz="92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lvl1pPr>
          </a:lstStyle>
          <a:p>
            <a:pPr/>
            <a:r>
              <a:t>Then, there is Balaam’s fourth oracle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5493"/>
            </a:gs>
            <a:gs pos="100000">
              <a:srgbClr val="003D6B">
                <a:alpha val="21726"/>
              </a:srgbClr>
            </a:gs>
          </a:gsLst>
          <a:lin ang="5400000" scaled="0"/>
        </a:gradFill>
      </p:bgPr>
    </p:bg>
    <p:spTree>
      <p:nvGrpSpPr>
        <p:cNvPr id="1" name=""/>
        <p:cNvGrpSpPr/>
        <p:nvPr/>
      </p:nvGrpSpPr>
      <p:grpSpPr>
        <a:xfrm>
          <a:off x="0" y="0"/>
          <a:ext cx="0" cy="0"/>
          <a:chOff x="0" y="0"/>
          <a:chExt cx="0" cy="0"/>
        </a:xfrm>
      </p:grpSpPr>
      <p:sp>
        <p:nvSpPr>
          <p:cNvPr id="306" name="Numbers 24:10–19 (NKJV)…"/>
          <p:cNvSpPr txBox="1"/>
          <p:nvPr/>
        </p:nvSpPr>
        <p:spPr>
          <a:xfrm>
            <a:off x="393904" y="533399"/>
            <a:ext cx="23596192" cy="1264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38100" dist="63500" dir="21407518">
                    <a:srgbClr val="000000"/>
                  </a:outerShdw>
                </a:effectLst>
                <a:latin typeface="Helvetica"/>
                <a:ea typeface="Helvetica"/>
                <a:cs typeface="Helvetica"/>
                <a:sym typeface="Helvetica"/>
              </a:defRPr>
            </a:pPr>
            <a:r>
              <a:t>Numbers 24:10–19 (NKJV)</a:t>
            </a:r>
          </a:p>
          <a:p>
            <a:pPr algn="ctr" defTabSz="457200">
              <a:lnSpc>
                <a:spcPct val="100000"/>
              </a:lnSpc>
              <a:spcBef>
                <a:spcPts val="0"/>
              </a:spcBef>
              <a:defRPr sz="6600">
                <a:solidFill>
                  <a:srgbClr val="FFFFFF"/>
                </a:solidFill>
                <a:effectLst>
                  <a:outerShdw sx="100000" sy="100000" kx="0" ky="0" algn="b" rotWithShape="0" blurRad="38100" dist="63500" dir="21407518">
                    <a:srgbClr val="000000"/>
                  </a:outerShdw>
                </a:effectLst>
                <a:latin typeface="Helvetica"/>
                <a:ea typeface="Helvetica"/>
                <a:cs typeface="Helvetica"/>
                <a:sym typeface="Helvetica"/>
              </a:defRPr>
            </a:pPr>
            <a:r>
              <a:rPr baseline="31999"/>
              <a:t>15</a:t>
            </a:r>
            <a:r>
              <a:t> So he took up his oracle and said: “The utterance of Balaam the son of Beor, And the utterance of the man whose eyes are opened; </a:t>
            </a:r>
            <a:r>
              <a:rPr baseline="31999"/>
              <a:t>16</a:t>
            </a:r>
            <a:r>
              <a:t> The utterance of him who hears the words of God, And has the knowledge of the Most High, </a:t>
            </a:r>
            <a:r>
              <a:rPr i="1"/>
              <a:t>Who</a:t>
            </a:r>
            <a:r>
              <a:t> sees the vision of the Almighty, </a:t>
            </a:r>
            <a:r>
              <a:rPr i="1"/>
              <a:t>Who</a:t>
            </a:r>
            <a:r>
              <a:t> falls down, with eyes wide open: </a:t>
            </a:r>
            <a:r>
              <a:rPr baseline="31999"/>
              <a:t>17</a:t>
            </a:r>
            <a:r>
              <a:t> “I see Him, but not now; I behold Him, but not near; A Star shall come out of Jacob; A Scepter shall rise out of Israel, And batter the brow of Moab, And destroy all the sons of tumult. </a:t>
            </a:r>
            <a:r>
              <a:rPr baseline="31999"/>
              <a:t>18</a:t>
            </a:r>
            <a:r>
              <a:t> “And Edom shall be a possession; Seir also, his enemies, shall be a possession, While Israel does valiantly. </a:t>
            </a:r>
            <a:r>
              <a:rPr baseline="31999"/>
              <a:t>19</a:t>
            </a:r>
            <a:r>
              <a:t> Out of Jacob One shall have dominion, And destroy the remains of the city.”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0"/>
          </p:cNvPicPr>
          <p:nvPr/>
        </p:nvPicPr>
        <p:blipFill>
          <a:blip r:embed="rId2">
            <a:extLst/>
          </a:blip>
          <a:stretch>
            <a:fillRect/>
          </a:stretch>
        </p:blipFill>
        <p:spPr>
          <a:xfrm>
            <a:off x="224792" y="2641146"/>
            <a:ext cx="8670026" cy="10880217"/>
          </a:xfrm>
          <a:prstGeom prst="rect">
            <a:avLst/>
          </a:prstGeom>
        </p:spPr>
      </p:pic>
      <p:pic>
        <p:nvPicPr>
          <p:cNvPr id="309"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310" name="Matthew 16:24–26 (NKJV)…"/>
          <p:cNvSpPr txBox="1"/>
          <p:nvPr/>
        </p:nvSpPr>
        <p:spPr>
          <a:xfrm>
            <a:off x="9386204" y="2677404"/>
            <a:ext cx="14562091" cy="1080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900">
                <a:solidFill>
                  <a:srgbClr val="000000"/>
                </a:solidFill>
                <a:latin typeface="Helvetica"/>
                <a:ea typeface="Helvetica"/>
                <a:cs typeface="Helvetica"/>
                <a:sym typeface="Helvetica"/>
              </a:defRPr>
            </a:pPr>
            <a:r>
              <a:t>Matthew 16:24–26 (NKJV)</a:t>
            </a:r>
          </a:p>
          <a:p>
            <a:pPr algn="ctr" defTabSz="457200">
              <a:lnSpc>
                <a:spcPct val="100000"/>
              </a:lnSpc>
              <a:spcBef>
                <a:spcPts val="0"/>
              </a:spcBef>
              <a:defRPr sz="6300">
                <a:solidFill>
                  <a:srgbClr val="000000"/>
                </a:solidFill>
                <a:latin typeface="Helvetica"/>
                <a:ea typeface="Helvetica"/>
                <a:cs typeface="Helvetica"/>
                <a:sym typeface="Helvetica"/>
              </a:defRPr>
            </a:pPr>
            <a:r>
              <a:rPr baseline="31999"/>
              <a:t>24</a:t>
            </a:r>
            <a:r>
              <a:t> Then Jesus said to His disciples, “</a:t>
            </a:r>
            <a:r>
              <a:rPr>
                <a:solidFill>
                  <a:schemeClr val="accent5"/>
                </a:solidFill>
              </a:rPr>
              <a:t>If anyone desires to come after Me, let him deny himself, and take up his cross, and follow Me</a:t>
            </a:r>
            <a:r>
              <a:t>. </a:t>
            </a:r>
            <a:r>
              <a:rPr baseline="31999"/>
              <a:t>25</a:t>
            </a:r>
            <a:r>
              <a:t> </a:t>
            </a:r>
            <a:r>
              <a:rPr>
                <a:solidFill>
                  <a:schemeClr val="accent5"/>
                </a:solidFill>
              </a:rPr>
              <a:t>For whoever desires to save his life will lose it</a:t>
            </a:r>
            <a:r>
              <a:t>, </a:t>
            </a:r>
            <a:r>
              <a:rPr>
                <a:solidFill>
                  <a:schemeClr val="accent5"/>
                </a:solidFill>
              </a:rPr>
              <a:t>but whoever loses his life for My sake will find it</a:t>
            </a:r>
            <a:r>
              <a:t>. </a:t>
            </a:r>
            <a:r>
              <a:rPr baseline="31999"/>
              <a:t>26</a:t>
            </a:r>
            <a:r>
              <a:t> </a:t>
            </a:r>
            <a:r>
              <a:rPr>
                <a:solidFill>
                  <a:schemeClr val="accent5"/>
                </a:solidFill>
              </a:rPr>
              <a:t>For what profit is it to a man if he gains the whole world, and loses his own soul</a:t>
            </a:r>
            <a:r>
              <a:t>? </a:t>
            </a:r>
            <a:r>
              <a:rPr>
                <a:solidFill>
                  <a:schemeClr val="accent5"/>
                </a:solidFill>
              </a:rPr>
              <a:t>Or what will a man give in exchange for his soul</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Rounded Rectangle"/>
          <p:cNvSpPr/>
          <p:nvPr/>
        </p:nvSpPr>
        <p:spPr>
          <a:xfrm>
            <a:off x="8686965" y="3916255"/>
            <a:ext cx="15302143" cy="9512877"/>
          </a:xfrm>
          <a:prstGeom prst="roundRect">
            <a:avLst>
              <a:gd name="adj" fmla="val 14641"/>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13" name="Image" descr="Image"/>
          <p:cNvPicPr>
            <a:picLocks noChangeAspect="0"/>
          </p:cNvPicPr>
          <p:nvPr/>
        </p:nvPicPr>
        <p:blipFill>
          <a:blip r:embed="rId2">
            <a:extLst/>
          </a:blip>
          <a:stretch>
            <a:fillRect/>
          </a:stretch>
        </p:blipFill>
        <p:spPr>
          <a:xfrm>
            <a:off x="224792" y="3385668"/>
            <a:ext cx="8077084" cy="10135695"/>
          </a:xfrm>
          <a:prstGeom prst="rect">
            <a:avLst/>
          </a:prstGeom>
        </p:spPr>
      </p:pic>
      <p:sp>
        <p:nvSpPr>
          <p:cNvPr id="314" name="Lessons &amp; Applications"/>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a:t>
            </a:r>
          </a:p>
        </p:txBody>
      </p:sp>
      <p:pic>
        <p:nvPicPr>
          <p:cNvPr id="315"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316" name="Do we consult with the word of Christ superficially, not truly seeking what  is pleasing to God, but seeking for a way to justify what we want to do?"/>
          <p:cNvSpPr txBox="1"/>
          <p:nvPr/>
        </p:nvSpPr>
        <p:spPr>
          <a:xfrm>
            <a:off x="9147810" y="4616401"/>
            <a:ext cx="14380452" cy="8112584"/>
          </a:xfrm>
          <a:prstGeom prst="rect">
            <a:avLst/>
          </a:prstGeom>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100"/>
              </a:spcBef>
              <a:defRPr sz="88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lvl1pPr>
          </a:lstStyle>
          <a:p>
            <a:pPr/>
            <a:r>
              <a:t>Do we consult with the word of Christ superficially, not truly seeking what  is pleasing to God, but seeking for a way to justify what we want to do?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Rounded Rectangle"/>
          <p:cNvSpPr/>
          <p:nvPr/>
        </p:nvSpPr>
        <p:spPr>
          <a:xfrm>
            <a:off x="8686965" y="3916255"/>
            <a:ext cx="15302143" cy="9512877"/>
          </a:xfrm>
          <a:prstGeom prst="roundRect">
            <a:avLst>
              <a:gd name="adj" fmla="val 14641"/>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19" name="Image" descr="Image"/>
          <p:cNvPicPr>
            <a:picLocks noChangeAspect="0"/>
          </p:cNvPicPr>
          <p:nvPr/>
        </p:nvPicPr>
        <p:blipFill>
          <a:blip r:embed="rId2">
            <a:extLst/>
          </a:blip>
          <a:stretch>
            <a:fillRect/>
          </a:stretch>
        </p:blipFill>
        <p:spPr>
          <a:xfrm>
            <a:off x="224792" y="3385668"/>
            <a:ext cx="8077084" cy="10135695"/>
          </a:xfrm>
          <a:prstGeom prst="rect">
            <a:avLst/>
          </a:prstGeom>
        </p:spPr>
      </p:pic>
      <p:sp>
        <p:nvSpPr>
          <p:cNvPr id="320" name="Lessons &amp; Applications"/>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a:t>
            </a:r>
          </a:p>
        </p:txBody>
      </p:sp>
      <p:pic>
        <p:nvPicPr>
          <p:cNvPr id="321"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322" name="We can lie to ourselves, we can lie to others, we can try to lie to God - but the true desires of our heart will always win out."/>
          <p:cNvSpPr txBox="1"/>
          <p:nvPr/>
        </p:nvSpPr>
        <p:spPr>
          <a:xfrm>
            <a:off x="9147810" y="4616401"/>
            <a:ext cx="14380452" cy="7284595"/>
          </a:xfrm>
          <a:prstGeom prst="rect">
            <a:avLst/>
          </a:prstGeom>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100"/>
              </a:spcBef>
              <a:defRPr sz="95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lvl1pPr>
          </a:lstStyle>
          <a:p>
            <a:pPr/>
            <a:r>
              <a:t>We can lie to ourselves, we can lie to others, we can try to lie to God - but the true desires of our heart will always win out.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ounded Rectangle"/>
          <p:cNvSpPr/>
          <p:nvPr/>
        </p:nvSpPr>
        <p:spPr>
          <a:xfrm>
            <a:off x="8686965" y="3916255"/>
            <a:ext cx="15302143" cy="9512877"/>
          </a:xfrm>
          <a:prstGeom prst="roundRect">
            <a:avLst>
              <a:gd name="adj" fmla="val 14641"/>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25" name="Image" descr="Image"/>
          <p:cNvPicPr>
            <a:picLocks noChangeAspect="0"/>
          </p:cNvPicPr>
          <p:nvPr/>
        </p:nvPicPr>
        <p:blipFill>
          <a:blip r:embed="rId2">
            <a:extLst/>
          </a:blip>
          <a:stretch>
            <a:fillRect/>
          </a:stretch>
        </p:blipFill>
        <p:spPr>
          <a:xfrm>
            <a:off x="224792" y="3385668"/>
            <a:ext cx="8077084" cy="10135695"/>
          </a:xfrm>
          <a:prstGeom prst="rect">
            <a:avLst/>
          </a:prstGeom>
        </p:spPr>
      </p:pic>
      <p:sp>
        <p:nvSpPr>
          <p:cNvPr id="326" name="Lessons &amp; Applications"/>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a:t>
            </a:r>
          </a:p>
        </p:txBody>
      </p:sp>
      <p:pic>
        <p:nvPicPr>
          <p:cNvPr id="32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328" name="Let us RESOLVE to be wholly, completely &amp; TOTALLY committed to serving &amp; obeying the will of God - genuinely, &amp; diligently striving to please Him!…"/>
          <p:cNvSpPr txBox="1"/>
          <p:nvPr/>
        </p:nvSpPr>
        <p:spPr>
          <a:xfrm>
            <a:off x="9147810" y="4937879"/>
            <a:ext cx="14380452" cy="7469630"/>
          </a:xfrm>
          <a:prstGeom prst="rect">
            <a:avLst/>
          </a:prstGeom>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100"/>
              </a:spcBef>
              <a:defRPr sz="78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pPr>
            <a:r>
              <a:t>Let us RESOLVE to be wholly, completely &amp; TOTALLY committed to serving &amp; obeying the will of God - genuinely, &amp; diligently striving to please Him!</a:t>
            </a:r>
          </a:p>
          <a:p>
            <a:pPr algn="ctr" defTabSz="821531">
              <a:lnSpc>
                <a:spcPct val="100000"/>
              </a:lnSpc>
              <a:spcBef>
                <a:spcPts val="2100"/>
              </a:spcBef>
              <a:defRPr sz="78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pPr>
            <a:r>
              <a:t>Colossians 1:9-12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Rounded Rectangle"/>
          <p:cNvSpPr/>
          <p:nvPr/>
        </p:nvSpPr>
        <p:spPr>
          <a:xfrm>
            <a:off x="8686965" y="3916255"/>
            <a:ext cx="15302143" cy="9512877"/>
          </a:xfrm>
          <a:prstGeom prst="roundRect">
            <a:avLst>
              <a:gd name="adj" fmla="val 14641"/>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pic>
        <p:nvPicPr>
          <p:cNvPr id="331" name="Image" descr="Image"/>
          <p:cNvPicPr>
            <a:picLocks noChangeAspect="0"/>
          </p:cNvPicPr>
          <p:nvPr/>
        </p:nvPicPr>
        <p:blipFill>
          <a:blip r:embed="rId2">
            <a:extLst/>
          </a:blip>
          <a:stretch>
            <a:fillRect/>
          </a:stretch>
        </p:blipFill>
        <p:spPr>
          <a:xfrm>
            <a:off x="224792" y="3385668"/>
            <a:ext cx="8077084" cy="10135695"/>
          </a:xfrm>
          <a:prstGeom prst="rect">
            <a:avLst/>
          </a:prstGeom>
        </p:spPr>
      </p:pic>
      <p:sp>
        <p:nvSpPr>
          <p:cNvPr id="332" name="Lessons &amp; Applications"/>
          <p:cNvSpPr/>
          <p:nvPr/>
        </p:nvSpPr>
        <p:spPr>
          <a:xfrm>
            <a:off x="-442912" y="2381220"/>
            <a:ext cx="14071724" cy="1270001"/>
          </a:xfrm>
          <a:prstGeom prst="roundRect">
            <a:avLst>
              <a:gd name="adj" fmla="val 42386"/>
            </a:avLst>
          </a:prstGeom>
          <a:gradFill>
            <a:gsLst>
              <a:gs pos="0">
                <a:srgbClr val="005493"/>
              </a:gs>
              <a:gs pos="100000">
                <a:srgbClr val="000000"/>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Helvetica"/>
                <a:ea typeface="Helvetica"/>
                <a:cs typeface="Helvetica"/>
                <a:sym typeface="Helvetica"/>
              </a:defRPr>
            </a:lvl1pPr>
          </a:lstStyle>
          <a:p>
            <a:pPr/>
            <a:r>
              <a:t>Lessons &amp; Applications</a:t>
            </a:r>
          </a:p>
        </p:txBody>
      </p:sp>
      <p:pic>
        <p:nvPicPr>
          <p:cNvPr id="333"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334" name="We are free to choose, but we are not free to choose the consequences."/>
          <p:cNvSpPr txBox="1"/>
          <p:nvPr/>
        </p:nvSpPr>
        <p:spPr>
          <a:xfrm>
            <a:off x="9147810" y="4937879"/>
            <a:ext cx="14380452" cy="7364604"/>
          </a:xfrm>
          <a:prstGeom prst="rect">
            <a:avLst/>
          </a:prstGeom>
          <a:ln w="12700">
            <a:miter lim="400000"/>
          </a:ln>
          <a:effectLst>
            <a:outerShdw sx="100000" sy="100000" kx="0" ky="0" algn="b" rotWithShape="0" blurRad="152400" dist="228600" dir="2462072">
              <a:srgbClr val="000000">
                <a:alpha val="9933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100"/>
              </a:spcBef>
              <a:defRPr sz="12000">
                <a:solidFill>
                  <a:srgbClr val="FFFFFF"/>
                </a:solidFill>
                <a:effectLst>
                  <a:outerShdw sx="100000" sy="100000" kx="0" ky="0" algn="b" rotWithShape="0" blurRad="50800" dist="50800" dir="5400000">
                    <a:srgbClr val="000000"/>
                  </a:outerShdw>
                </a:effectLst>
                <a:latin typeface="Helvetica Neue"/>
                <a:ea typeface="Helvetica Neue"/>
                <a:cs typeface="Helvetica Neue"/>
                <a:sym typeface="Helvetica Neue"/>
              </a:defRPr>
            </a:lvl1pPr>
          </a:lstStyle>
          <a:p>
            <a:pPr/>
            <a:r>
              <a:t>We are free to choose, but we are not free to choose the consequences.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pasted-movie.png" descr="pasted-movie.png"/>
          <p:cNvPicPr>
            <a:picLocks noChangeAspect="1"/>
          </p:cNvPicPr>
          <p:nvPr/>
        </p:nvPicPr>
        <p:blipFill>
          <a:blip r:embed="rId2">
            <a:extLst/>
          </a:blip>
          <a:stretch>
            <a:fillRect/>
          </a:stretch>
        </p:blipFill>
        <p:spPr>
          <a:xfrm>
            <a:off x="205861" y="-23394"/>
            <a:ext cx="23972278" cy="2709462"/>
          </a:xfrm>
          <a:prstGeom prst="rect">
            <a:avLst/>
          </a:prstGeom>
          <a:ln w="12700">
            <a:miter lim="400000"/>
          </a:ln>
        </p:spPr>
      </p:pic>
      <p:pic>
        <p:nvPicPr>
          <p:cNvPr id="197" name="Image" descr="Image"/>
          <p:cNvPicPr>
            <a:picLocks noChangeAspect="0"/>
          </p:cNvPicPr>
          <p:nvPr/>
        </p:nvPicPr>
        <p:blipFill>
          <a:blip r:embed="rId3">
            <a:extLst/>
          </a:blip>
          <a:stretch>
            <a:fillRect/>
          </a:stretch>
        </p:blipFill>
        <p:spPr>
          <a:xfrm>
            <a:off x="-156454" y="2229888"/>
            <a:ext cx="9767002" cy="11605371"/>
          </a:xfrm>
          <a:prstGeom prst="rect">
            <a:avLst/>
          </a:prstGeom>
        </p:spPr>
      </p:pic>
      <p:pic>
        <p:nvPicPr>
          <p:cNvPr id="198" name="Line Shape" descr="Line Shape"/>
          <p:cNvPicPr>
            <a:picLocks noChangeAspect="0"/>
          </p:cNvPicPr>
          <p:nvPr/>
        </p:nvPicPr>
        <p:blipFill>
          <a:blip r:embed="rId4">
            <a:extLst/>
          </a:blip>
          <a:stretch>
            <a:fillRect/>
          </a:stretch>
        </p:blipFill>
        <p:spPr>
          <a:xfrm>
            <a:off x="4565926" y="7859742"/>
            <a:ext cx="2645212" cy="4935806"/>
          </a:xfrm>
          <a:prstGeom prst="rect">
            <a:avLst/>
          </a:prstGeom>
          <a:effectLst>
            <a:outerShdw sx="100000" sy="100000" kx="0" ky="0" algn="b" rotWithShape="0" blurRad="63500" dist="25400" dir="5400000">
              <a:srgbClr val="000000">
                <a:alpha val="50000"/>
              </a:srgbClr>
            </a:outerShdw>
          </a:effectLst>
        </p:spPr>
      </p:pic>
      <p:sp>
        <p:nvSpPr>
          <p:cNvPr id="199" name="THE SETTING"/>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THE SETTING</a:t>
            </a:r>
          </a:p>
        </p:txBody>
      </p:sp>
      <p:sp>
        <p:nvSpPr>
          <p:cNvPr id="200" name="Numbers 22:5–6 (NKJV)…"/>
          <p:cNvSpPr txBox="1"/>
          <p:nvPr/>
        </p:nvSpPr>
        <p:spPr>
          <a:xfrm>
            <a:off x="8360776" y="2509394"/>
            <a:ext cx="15887140" cy="1109980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000">
                <a:solidFill>
                  <a:srgbClr val="000000"/>
                </a:solidFill>
                <a:latin typeface="Helvetica"/>
                <a:ea typeface="Helvetica"/>
                <a:cs typeface="Helvetica"/>
                <a:sym typeface="Helvetica"/>
              </a:defRPr>
            </a:pPr>
            <a:r>
              <a:t>Numbers 22:5–6 (NKJV)</a:t>
            </a:r>
          </a:p>
          <a:p>
            <a:pPr algn="ctr" defTabSz="457200">
              <a:lnSpc>
                <a:spcPct val="100000"/>
              </a:lnSpc>
              <a:spcBef>
                <a:spcPts val="0"/>
              </a:spcBef>
              <a:defRPr sz="6000">
                <a:solidFill>
                  <a:srgbClr val="000000"/>
                </a:solidFill>
                <a:latin typeface="Helvetica"/>
                <a:ea typeface="Helvetica"/>
                <a:cs typeface="Helvetica"/>
                <a:sym typeface="Helvetica"/>
              </a:defRPr>
            </a:pPr>
            <a:r>
              <a:rPr baseline="31999"/>
              <a:t>5</a:t>
            </a:r>
            <a:r>
              <a:t> Then he sent messengers to Balaam the son of Beor at Pethor, which </a:t>
            </a:r>
            <a:r>
              <a:rPr i="1"/>
              <a:t>is</a:t>
            </a:r>
            <a:r>
              <a:t> near the River in the land of the sons of his people, to call him, saying: “Look, a people has come from Egypt. See, they cover the face of the earth, and are settling next to me! </a:t>
            </a:r>
            <a:r>
              <a:rPr baseline="31999"/>
              <a:t>6</a:t>
            </a:r>
            <a:r>
              <a:t> Therefore please come at once, curse this people for me, for they </a:t>
            </a:r>
            <a:r>
              <a:rPr i="1"/>
              <a:t>are</a:t>
            </a:r>
            <a:r>
              <a:t> too mighty for me. Perhaps I shall be able to defeat them and drive them out of the land, for I know that he whom you bless </a:t>
            </a:r>
            <a:r>
              <a:rPr i="1"/>
              <a:t>is</a:t>
            </a:r>
            <a:r>
              <a:t> blessed, and he whom you curse is cursed.”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Front view of a red motorcycle against a black background" descr="Front view of a red motorcycle against a black background"/>
          <p:cNvPicPr>
            <a:picLocks noChangeAspect="1"/>
          </p:cNvPicPr>
          <p:nvPr>
            <p:ph type="pic" idx="21"/>
          </p:nvPr>
        </p:nvPicPr>
        <p:blipFill>
          <a:blip r:embed="rId2">
            <a:extLst/>
          </a:blip>
          <a:srcRect l="0" t="0" r="0" b="15625"/>
          <a:stretch>
            <a:fillRect/>
          </a:stretch>
        </p:blipFill>
        <p:spPr>
          <a:prstGeom prst="rect">
            <a:avLst/>
          </a:prstGeom>
        </p:spPr>
      </p:pic>
      <p:sp>
        <p:nvSpPr>
          <p:cNvPr id="338" name="Jude 5-16; Numbers 22-25; 31:16; 2 Pet. 2:15-16; Rev. 2:14"/>
          <p:cNvSpPr txBox="1"/>
          <p:nvPr/>
        </p:nvSpPr>
        <p:spPr>
          <a:xfrm>
            <a:off x="149893" y="12520848"/>
            <a:ext cx="24084215" cy="1092201"/>
          </a:xfrm>
          <a:prstGeom prst="rect">
            <a:avLst/>
          </a:prstGeom>
          <a:ln w="12700">
            <a:miter lim="400000"/>
          </a:ln>
          <a:effectLst>
            <a:outerShdw sx="100000" sy="100000" kx="0" ky="0" algn="b" rotWithShape="0" blurRad="114300" dist="101600" dir="2129326">
              <a:srgbClr val="000000">
                <a:alpha val="3037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100000"/>
              </a:lnSpc>
              <a:spcBef>
                <a:spcPts val="800"/>
              </a:spcBef>
              <a:buClr>
                <a:srgbClr val="A7C1CB"/>
              </a:buClr>
              <a:buFont typeface="Monotype Sorts"/>
              <a:defRPr b="1" sz="6500">
                <a:solidFill>
                  <a:srgbClr val="EAE8E2"/>
                </a:solidFill>
                <a:effectLst>
                  <a:outerShdw sx="100000" sy="100000" kx="0" ky="0" algn="b" rotWithShape="0" blurRad="63500" dist="63500" dir="1464712">
                    <a:srgbClr val="000000"/>
                  </a:outerShdw>
                </a:effectLst>
                <a:latin typeface="Helvetica"/>
                <a:ea typeface="Helvetica"/>
                <a:cs typeface="Helvetica"/>
                <a:sym typeface="Helvetica"/>
              </a:defRPr>
            </a:lvl1pPr>
          </a:lstStyle>
          <a:p>
            <a:pPr>
              <a:defRPr b="0"/>
            </a:pPr>
            <a:r>
              <a:rPr b="1"/>
              <a:t>Jude 5-16; Numbers 22-25; 31:16; 2 Pet. 2:15-16; Rev. 2:14</a:t>
            </a:r>
          </a:p>
        </p:txBody>
      </p:sp>
      <p:pic>
        <p:nvPicPr>
          <p:cNvPr id="339" name="pasted-movie.png" descr="pasted-movie.png"/>
          <p:cNvPicPr>
            <a:picLocks noChangeAspect="1"/>
          </p:cNvPicPr>
          <p:nvPr/>
        </p:nvPicPr>
        <p:blipFill>
          <a:blip r:embed="rId3">
            <a:extLst/>
          </a:blip>
          <a:stretch>
            <a:fillRect/>
          </a:stretch>
        </p:blipFill>
        <p:spPr>
          <a:xfrm>
            <a:off x="10507991" y="-486978"/>
            <a:ext cx="15522530" cy="3492152"/>
          </a:xfrm>
          <a:prstGeom prst="rect">
            <a:avLst/>
          </a:prstGeom>
          <a:ln w="12700">
            <a:miter lim="400000"/>
          </a:ln>
        </p:spPr>
      </p:pic>
      <p:pic>
        <p:nvPicPr>
          <p:cNvPr id="340" name="pasted-movie.png" descr="pasted-movie.png"/>
          <p:cNvPicPr>
            <a:picLocks noChangeAspect="1"/>
          </p:cNvPicPr>
          <p:nvPr/>
        </p:nvPicPr>
        <p:blipFill>
          <a:blip r:embed="rId4">
            <a:extLst/>
          </a:blip>
          <a:stretch>
            <a:fillRect/>
          </a:stretch>
        </p:blipFill>
        <p:spPr>
          <a:xfrm>
            <a:off x="11731331" y="2232369"/>
            <a:ext cx="13075850" cy="2069053"/>
          </a:xfrm>
          <a:prstGeom prst="rect">
            <a:avLst/>
          </a:prstGeom>
          <a:ln w="12700">
            <a:miter lim="400000"/>
          </a:ln>
        </p:spPr>
      </p:pic>
      <p:pic>
        <p:nvPicPr>
          <p:cNvPr id="341" name="Charts by Don McClain… Charts by Don McClainPreached October 18, 2015 West 65th Street church of ChristPreached June 14, 2026 Alexander church of Christ501-568-1062Prepared using KeynoteEmail – donmcclain@sbcglobal.net  More PPT &amp; Audio Sermons: http://w" descr="Charts by Don McClain… Charts by Don McClainPreached October 18, 2015 West 65th Street church of ChristPreached June 14, 2026 Alexander church of Christ501-568-1062Prepared using KeynoteEmail – donmcclain@sbcglobal.net  More PPT &amp; Audio Sermons: http://w65stchurchofchrist.org/coc/sermons/ "/>
          <p:cNvPicPr>
            <a:picLocks noChangeAspect="0"/>
          </p:cNvPicPr>
          <p:nvPr/>
        </p:nvPicPr>
        <p:blipFill>
          <a:blip r:embed="rId5">
            <a:extLst/>
          </a:blip>
          <a:stretch>
            <a:fillRect/>
          </a:stretch>
        </p:blipFill>
        <p:spPr>
          <a:xfrm>
            <a:off x="1106262" y="6808223"/>
            <a:ext cx="14801907" cy="54144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5493"/>
            </a:gs>
            <a:gs pos="100000">
              <a:srgbClr val="001313"/>
            </a:gs>
          </a:gsLst>
          <a:lin ang="5400000" scaled="0"/>
        </a:gradFill>
      </p:bgPr>
    </p:bg>
    <p:spTree>
      <p:nvGrpSpPr>
        <p:cNvPr id="1" name=""/>
        <p:cNvGrpSpPr/>
        <p:nvPr/>
      </p:nvGrpSpPr>
      <p:grpSpPr>
        <a:xfrm>
          <a:off x="0" y="0"/>
          <a:ext cx="0" cy="0"/>
          <a:chOff x="0" y="0"/>
          <a:chExt cx="0" cy="0"/>
        </a:xfrm>
      </p:grpSpPr>
      <p:sp>
        <p:nvSpPr>
          <p:cNvPr id="343" name="Jude 5–11 (NKJV)…"/>
          <p:cNvSpPr txBox="1"/>
          <p:nvPr/>
        </p:nvSpPr>
        <p:spPr>
          <a:xfrm>
            <a:off x="568879" y="215852"/>
            <a:ext cx="23246243" cy="1215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latin typeface="Helvetica"/>
                <a:ea typeface="Helvetica"/>
                <a:cs typeface="Helvetica"/>
                <a:sym typeface="Helvetica"/>
              </a:defRPr>
            </a:pPr>
            <a:r>
              <a:t>Jude 5–11 (NKJV)</a:t>
            </a:r>
          </a:p>
          <a:p>
            <a:pPr algn="ctr" defTabSz="457200">
              <a:lnSpc>
                <a:spcPct val="100000"/>
              </a:lnSpc>
              <a:spcBef>
                <a:spcPts val="0"/>
              </a:spcBef>
              <a:defRPr sz="6900">
                <a:solidFill>
                  <a:srgbClr val="FFFFFF"/>
                </a:solidFill>
                <a:latin typeface="Helvetica"/>
                <a:ea typeface="Helvetica"/>
                <a:cs typeface="Helvetica"/>
                <a:sym typeface="Helvetica"/>
              </a:defRPr>
            </a:pPr>
            <a:r>
              <a:rPr baseline="31999"/>
              <a:t>5</a:t>
            </a:r>
            <a:r>
              <a:t> But I want to remind you, though you once knew this, that the Lord, having saved the people out of the land of Egypt, afterward destroyed those who did not believe. </a:t>
            </a:r>
            <a:r>
              <a:rPr baseline="31999"/>
              <a:t>6</a:t>
            </a:r>
            <a:r>
              <a:t> And the angels who did not keep their proper domain, but left their own abode, He has reserved in everlasting chains under darkness for the judgment of the great day; </a:t>
            </a:r>
            <a:r>
              <a:rPr baseline="31999"/>
              <a:t>7</a:t>
            </a:r>
            <a:r>
              <a:t> as Sodom and Gomorrah, and the cities around them in a similar manner to these, having given themselves over to sexual immorality and gone after strange flesh, are set forth as an example, suffering the vengeance of eternal fire.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5493"/>
            </a:gs>
            <a:gs pos="100000">
              <a:srgbClr val="001313"/>
            </a:gs>
          </a:gsLst>
          <a:lin ang="5400000" scaled="0"/>
        </a:gradFill>
      </p:bgPr>
    </p:bg>
    <p:spTree>
      <p:nvGrpSpPr>
        <p:cNvPr id="1" name=""/>
        <p:cNvGrpSpPr/>
        <p:nvPr/>
      </p:nvGrpSpPr>
      <p:grpSpPr>
        <a:xfrm>
          <a:off x="0" y="0"/>
          <a:ext cx="0" cy="0"/>
          <a:chOff x="0" y="0"/>
          <a:chExt cx="0" cy="0"/>
        </a:xfrm>
      </p:grpSpPr>
      <p:sp>
        <p:nvSpPr>
          <p:cNvPr id="345" name="Jude 5–11 (NKJV)…"/>
          <p:cNvSpPr txBox="1"/>
          <p:nvPr/>
        </p:nvSpPr>
        <p:spPr>
          <a:xfrm>
            <a:off x="568879" y="215852"/>
            <a:ext cx="23246243" cy="1215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latin typeface="Helvetica"/>
                <a:ea typeface="Helvetica"/>
                <a:cs typeface="Helvetica"/>
                <a:sym typeface="Helvetica"/>
              </a:defRPr>
            </a:pPr>
            <a:r>
              <a:t>Jude 5–11 (NKJV)</a:t>
            </a:r>
          </a:p>
          <a:p>
            <a:pPr algn="ctr" defTabSz="457200">
              <a:lnSpc>
                <a:spcPct val="100000"/>
              </a:lnSpc>
              <a:spcBef>
                <a:spcPts val="0"/>
              </a:spcBef>
              <a:defRPr sz="6900">
                <a:solidFill>
                  <a:srgbClr val="FFFFFF"/>
                </a:solidFill>
                <a:latin typeface="Helvetica"/>
                <a:ea typeface="Helvetica"/>
                <a:cs typeface="Helvetica"/>
                <a:sym typeface="Helvetica"/>
              </a:defRPr>
            </a:pPr>
            <a:r>
              <a:rPr baseline="31999"/>
              <a:t>8</a:t>
            </a:r>
            <a:r>
              <a:t> Likewise also these dreamers defile the flesh, reject authority, and speak evil of dignitaries. </a:t>
            </a:r>
            <a:r>
              <a:rPr baseline="31999"/>
              <a:t>9</a:t>
            </a:r>
            <a:r>
              <a:t> Yet Michael the archangel, in contending with the devil, when he disputed about the body of Moses, dared not bring against him a reviling accusation, but said, “The Lord rebuke you!” </a:t>
            </a:r>
            <a:r>
              <a:rPr baseline="31999"/>
              <a:t>10</a:t>
            </a:r>
            <a:r>
              <a:t> But these speak evil of whatever they do not know; and whatever they know naturally, like brute beasts, in these things they corrupt themselves. </a:t>
            </a:r>
            <a:r>
              <a:rPr baseline="31999"/>
              <a:t>11</a:t>
            </a:r>
            <a:r>
              <a:t> Woe to them! For they have gone in the way of Cain, have run greedily in the error of Balaam for profit, and perished in the rebellion of Korah.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Front view of a red motorcycle against a black background" descr="Front view of a red motorcycle against a black background"/>
          <p:cNvPicPr>
            <a:picLocks noChangeAspect="1"/>
          </p:cNvPicPr>
          <p:nvPr>
            <p:ph type="pic" idx="21"/>
          </p:nvPr>
        </p:nvPicPr>
        <p:blipFill>
          <a:blip r:embed="rId2">
            <a:extLst/>
          </a:blip>
          <a:srcRect l="0" t="338" r="0" b="43447"/>
          <a:stretch>
            <a:fillRect/>
          </a:stretch>
        </p:blipFill>
        <p:spPr>
          <a:xfrm>
            <a:off x="4512" y="0"/>
            <a:ext cx="24374976" cy="13716000"/>
          </a:xfrm>
          <a:prstGeom prst="rect">
            <a:avLst/>
          </a:prstGeom>
        </p:spPr>
      </p:pic>
      <p:sp>
        <p:nvSpPr>
          <p:cNvPr id="203" name="From “Pethor of Mesopotamia,” on the River, (Euphrates?). App. 12 miles south of Carchemish,…"/>
          <p:cNvSpPr txBox="1"/>
          <p:nvPr/>
        </p:nvSpPr>
        <p:spPr>
          <a:xfrm>
            <a:off x="421431" y="308751"/>
            <a:ext cx="7489704" cy="543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6000">
                <a:solidFill>
                  <a:srgbClr val="000000"/>
                </a:solidFill>
                <a:latin typeface="Helvetica"/>
                <a:ea typeface="Helvetica"/>
                <a:cs typeface="Helvetica"/>
                <a:sym typeface="Helvetica"/>
              </a:defRPr>
            </a:pPr>
            <a:r>
              <a:t>From “Pethor of Mesopotamia,” on the River, </a:t>
            </a:r>
            <a:r>
              <a:rPr i="1"/>
              <a:t>(Euphrates?)</a:t>
            </a:r>
            <a:r>
              <a:t>. App. 12 miles south of Carchemish,</a:t>
            </a:r>
          </a:p>
          <a:p>
            <a:pPr algn="ctr">
              <a:lnSpc>
                <a:spcPct val="100000"/>
              </a:lnSpc>
              <a:spcBef>
                <a:spcPts val="0"/>
              </a:spcBef>
              <a:defRPr sz="5000">
                <a:solidFill>
                  <a:srgbClr val="000000"/>
                </a:solidFill>
                <a:latin typeface="Helvetica"/>
                <a:ea typeface="Helvetica"/>
                <a:cs typeface="Helvetica"/>
                <a:sym typeface="Helvetica"/>
              </a:defRPr>
            </a:pPr>
            <a:r>
              <a:t> (Num 22:5; Deut. 23:4).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asted-movie.png" descr="pasted-movie.png"/>
          <p:cNvPicPr>
            <a:picLocks noChangeAspect="1"/>
          </p:cNvPicPr>
          <p:nvPr/>
        </p:nvPicPr>
        <p:blipFill>
          <a:blip r:embed="rId2">
            <a:extLst/>
          </a:blip>
          <a:stretch>
            <a:fillRect/>
          </a:stretch>
        </p:blipFill>
        <p:spPr>
          <a:xfrm>
            <a:off x="205861" y="-23394"/>
            <a:ext cx="23972278" cy="2709462"/>
          </a:xfrm>
          <a:prstGeom prst="rect">
            <a:avLst/>
          </a:prstGeom>
          <a:ln w="12700">
            <a:miter lim="400000"/>
          </a:ln>
        </p:spPr>
      </p:pic>
      <p:sp>
        <p:nvSpPr>
          <p:cNvPr id="206" name="“Known” as a prophet, soothsayer, or diviner (used sorcery or enchantments) (22:6; 24:1; cf. Josh 13:22)…"/>
          <p:cNvSpPr txBox="1"/>
          <p:nvPr/>
        </p:nvSpPr>
        <p:spPr>
          <a:xfrm>
            <a:off x="8855719" y="2465461"/>
            <a:ext cx="15208237" cy="11049839"/>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lvl="1" marL="1279524" indent="-873124" defTabSz="821531">
              <a:lnSpc>
                <a:spcPct val="100000"/>
              </a:lnSpc>
              <a:spcBef>
                <a:spcPts val="2200"/>
              </a:spcBef>
              <a:buSzPct val="65000"/>
              <a:buBlip>
                <a:blip r:embed="rId3"/>
              </a:buBlip>
              <a:defRPr sz="78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“Known” as a prophet, soothsayer, or diviner </a:t>
            </a:r>
            <a:r>
              <a:rPr i="1"/>
              <a:t>(used sorcery or enchantments)</a:t>
            </a:r>
            <a:r>
              <a:t> (22:6; 24:1; cf. Josh 13:22)</a:t>
            </a:r>
          </a:p>
          <a:p>
            <a:pPr lvl="1" marL="1279524" indent="-873124" defTabSz="821531">
              <a:lnSpc>
                <a:spcPct val="100000"/>
              </a:lnSpc>
              <a:spcBef>
                <a:spcPts val="2200"/>
              </a:spcBef>
              <a:buSzPct val="65000"/>
              <a:buBlip>
                <a:blip r:embed="rId3"/>
              </a:buBlip>
              <a:defRPr sz="78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Knew who the true God is - refers to God several times as “the LORD (YWH) my God” or “The LORD (YWH) (22:18; 23:8,12; etc.)</a:t>
            </a:r>
          </a:p>
        </p:txBody>
      </p:sp>
      <p:pic>
        <p:nvPicPr>
          <p:cNvPr id="207" name="Image" descr="Image"/>
          <p:cNvPicPr>
            <a:picLocks noChangeAspect="0"/>
          </p:cNvPicPr>
          <p:nvPr/>
        </p:nvPicPr>
        <p:blipFill>
          <a:blip r:embed="rId4">
            <a:extLst/>
          </a:blip>
          <a:stretch>
            <a:fillRect/>
          </a:stretch>
        </p:blipFill>
        <p:spPr>
          <a:xfrm>
            <a:off x="-73983" y="2910461"/>
            <a:ext cx="9089780" cy="10869543"/>
          </a:xfrm>
          <a:prstGeom prst="rect">
            <a:avLst/>
          </a:prstGeom>
        </p:spPr>
      </p:pic>
      <p:sp>
        <p:nvSpPr>
          <p:cNvPr id="208" name="Moab"/>
          <p:cNvSpPr/>
          <p:nvPr/>
        </p:nvSpPr>
        <p:spPr>
          <a:xfrm>
            <a:off x="3279156" y="11413928"/>
            <a:ext cx="5362576" cy="1227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61" y="0"/>
                </a:moveTo>
                <a:cubicBezTo>
                  <a:pt x="5372" y="0"/>
                  <a:pt x="5219" y="669"/>
                  <a:pt x="5219" y="1494"/>
                </a:cubicBezTo>
                <a:lnTo>
                  <a:pt x="5219" y="3267"/>
                </a:lnTo>
                <a:lnTo>
                  <a:pt x="0" y="6255"/>
                </a:lnTo>
                <a:lnTo>
                  <a:pt x="5219" y="9250"/>
                </a:lnTo>
                <a:lnTo>
                  <a:pt x="5219" y="20106"/>
                </a:lnTo>
                <a:cubicBezTo>
                  <a:pt x="5219" y="20931"/>
                  <a:pt x="5372" y="21600"/>
                  <a:pt x="5561" y="21600"/>
                </a:cubicBezTo>
                <a:lnTo>
                  <a:pt x="21256" y="21600"/>
                </a:lnTo>
                <a:cubicBezTo>
                  <a:pt x="21445" y="21600"/>
                  <a:pt x="21600" y="20931"/>
                  <a:pt x="21600" y="20106"/>
                </a:cubicBezTo>
                <a:lnTo>
                  <a:pt x="21600" y="1494"/>
                </a:lnTo>
                <a:cubicBezTo>
                  <a:pt x="21600" y="669"/>
                  <a:pt x="21445" y="0"/>
                  <a:pt x="21256" y="0"/>
                </a:cubicBezTo>
                <a:lnTo>
                  <a:pt x="5561" y="0"/>
                </a:lnTo>
                <a:close/>
              </a:path>
            </a:pathLst>
          </a:custGeom>
          <a:gradFill>
            <a:gsLst>
              <a:gs pos="0">
                <a:srgbClr val="EDAC0F"/>
              </a:gs>
              <a:gs pos="100000">
                <a:srgbClr val="CE7123"/>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5800">
                <a:solidFill>
                  <a:srgbClr val="FFFFFF"/>
                </a:solidFill>
                <a:effectLst>
                  <a:outerShdw sx="100000" sy="100000" kx="0" ky="0" algn="b" rotWithShape="0" blurRad="38100" dist="38100" dir="3249870">
                    <a:srgbClr val="000000"/>
                  </a:outerShdw>
                </a:effectLst>
                <a:latin typeface="Helvetica Neue Medium"/>
                <a:ea typeface="Helvetica Neue Medium"/>
                <a:cs typeface="Helvetica Neue Medium"/>
                <a:sym typeface="Helvetica Neue Medium"/>
              </a:defRPr>
            </a:lvl1pPr>
          </a:lstStyle>
          <a:p>
            <a:pPr/>
            <a:r>
              <a:t>Moab</a:t>
            </a:r>
          </a:p>
        </p:txBody>
      </p:sp>
      <p:sp>
        <p:nvSpPr>
          <p:cNvPr id="209" name="Pethor ?"/>
          <p:cNvSpPr/>
          <p:nvPr/>
        </p:nvSpPr>
        <p:spPr>
          <a:xfrm>
            <a:off x="3122504" y="5328773"/>
            <a:ext cx="3507583" cy="846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 y="0"/>
                </a:moveTo>
                <a:cubicBezTo>
                  <a:pt x="199" y="0"/>
                  <a:pt x="0" y="825"/>
                  <a:pt x="0" y="1843"/>
                </a:cubicBezTo>
                <a:lnTo>
                  <a:pt x="0" y="19757"/>
                </a:lnTo>
                <a:cubicBezTo>
                  <a:pt x="0" y="20775"/>
                  <a:pt x="199" y="21600"/>
                  <a:pt x="445" y="21600"/>
                </a:cubicBezTo>
                <a:lnTo>
                  <a:pt x="15862" y="21600"/>
                </a:lnTo>
                <a:cubicBezTo>
                  <a:pt x="15965" y="21600"/>
                  <a:pt x="16057" y="21432"/>
                  <a:pt x="16133" y="21185"/>
                </a:cubicBezTo>
                <a:lnTo>
                  <a:pt x="21600" y="18714"/>
                </a:lnTo>
                <a:lnTo>
                  <a:pt x="16306" y="16314"/>
                </a:lnTo>
                <a:lnTo>
                  <a:pt x="16306" y="1843"/>
                </a:lnTo>
                <a:cubicBezTo>
                  <a:pt x="16306" y="825"/>
                  <a:pt x="16107" y="0"/>
                  <a:pt x="15862" y="0"/>
                </a:cubicBezTo>
                <a:lnTo>
                  <a:pt x="445" y="0"/>
                </a:lnTo>
                <a:close/>
              </a:path>
            </a:pathLst>
          </a:custGeom>
          <a:gradFill>
            <a:gsLst>
              <a:gs pos="0">
                <a:srgbClr val="ED2B0F"/>
              </a:gs>
              <a:gs pos="100000">
                <a:srgbClr val="CE7123"/>
              </a:gs>
            </a:gsLst>
            <a:lin ang="5400000"/>
          </a:gra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4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Pethor ?</a:t>
            </a:r>
          </a:p>
        </p:txBody>
      </p:sp>
      <p:sp>
        <p:nvSpPr>
          <p:cNvPr id="210" name="Carchemish"/>
          <p:cNvSpPr txBox="1"/>
          <p:nvPr/>
        </p:nvSpPr>
        <p:spPr>
          <a:xfrm>
            <a:off x="6127281" y="5006631"/>
            <a:ext cx="2302537" cy="5396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330200" indent="-330200" defTabSz="821531">
              <a:lnSpc>
                <a:spcPct val="100000"/>
              </a:lnSpc>
              <a:spcBef>
                <a:spcPts val="0"/>
              </a:spcBef>
              <a:buSzPct val="75000"/>
              <a:buChar char="•"/>
              <a:defRPr sz="2600">
                <a:solidFill>
                  <a:srgbClr val="000000"/>
                </a:solidFill>
                <a:latin typeface="Helvetica Neue Medium"/>
                <a:ea typeface="Helvetica Neue Medium"/>
                <a:cs typeface="Helvetica Neue Medium"/>
                <a:sym typeface="Helvetica Neue Medium"/>
              </a:defRPr>
            </a:lvl1pPr>
          </a:lstStyle>
          <a:p>
            <a:pPr/>
            <a:r>
              <a:t>Carchemish</a:t>
            </a:r>
          </a:p>
        </p:txBody>
      </p:sp>
      <p:sp>
        <p:nvSpPr>
          <p:cNvPr id="211" name="Journey would take an estimated 20-25 days."/>
          <p:cNvSpPr/>
          <p:nvPr/>
        </p:nvSpPr>
        <p:spPr>
          <a:xfrm>
            <a:off x="220586" y="6955129"/>
            <a:ext cx="4815405" cy="2070503"/>
          </a:xfrm>
          <a:prstGeom prst="rect">
            <a:avLst/>
          </a:prstGeom>
          <a:blipFill>
            <a:blip r:embed="rId5"/>
          </a:blip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4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Journey would take an estimated 20-25 days.</a:t>
            </a:r>
          </a:p>
        </p:txBody>
      </p:sp>
      <p:pic>
        <p:nvPicPr>
          <p:cNvPr id="212" name="Line Shape" descr="Line Shape"/>
          <p:cNvPicPr>
            <a:picLocks noChangeAspect="0"/>
          </p:cNvPicPr>
          <p:nvPr/>
        </p:nvPicPr>
        <p:blipFill>
          <a:blip r:embed="rId6">
            <a:extLst/>
          </a:blip>
          <a:stretch>
            <a:fillRect/>
          </a:stretch>
        </p:blipFill>
        <p:spPr>
          <a:xfrm>
            <a:off x="3193504" y="5675693"/>
            <a:ext cx="3998299" cy="6156663"/>
          </a:xfrm>
          <a:prstGeom prst="rect">
            <a:avLst/>
          </a:prstGeom>
          <a:effectLst>
            <a:outerShdw sx="100000" sy="100000" kx="0" ky="0" algn="b" rotWithShape="0" blurRad="63500" dist="25400" dir="5400000">
              <a:srgbClr val="000000">
                <a:alpha val="50000"/>
              </a:srgbClr>
            </a:outerShdw>
          </a:effectLst>
        </p:spPr>
      </p:pic>
      <p:sp>
        <p:nvSpPr>
          <p:cNvPr id="213" name="About Balaam"/>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About Balaam</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6">
                                            <p:txEl>
                                              <p:pRg st="1" end="1"/>
                                            </p:txEl>
                                          </p:spTgt>
                                        </p:tgtEl>
                                        <p:attrNameLst>
                                          <p:attrName>style.visibility</p:attrName>
                                        </p:attrNameLst>
                                      </p:cBhvr>
                                      <p:to>
                                        <p:strVal val="visible"/>
                                      </p:to>
                                    </p:set>
                                    <p:animEffect filter="wipe(left)" transition="in">
                                      <p:cBhvr>
                                        <p:cTn id="7" dur="1500"/>
                                        <p:tgtEl>
                                          <p:spTgt spid="20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About Balaam"/>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About Balaam</a:t>
            </a:r>
          </a:p>
        </p:txBody>
      </p:sp>
      <p:pic>
        <p:nvPicPr>
          <p:cNvPr id="216" name="Image" descr="Image"/>
          <p:cNvPicPr>
            <a:picLocks noChangeAspect="1"/>
          </p:cNvPicPr>
          <p:nvPr/>
        </p:nvPicPr>
        <p:blipFill>
          <a:blip r:embed="rId2">
            <a:extLst/>
          </a:blip>
          <a:srcRect l="25498" t="29308" r="17918" b="11830"/>
          <a:stretch>
            <a:fillRect/>
          </a:stretch>
        </p:blipFill>
        <p:spPr>
          <a:xfrm>
            <a:off x="532760" y="3352774"/>
            <a:ext cx="7926902" cy="10307674"/>
          </a:xfrm>
          <a:custGeom>
            <a:avLst/>
            <a:gdLst/>
            <a:ahLst/>
            <a:cxnLst>
              <a:cxn ang="0">
                <a:pos x="wd2" y="hd2"/>
              </a:cxn>
              <a:cxn ang="5400000">
                <a:pos x="wd2" y="hd2"/>
              </a:cxn>
              <a:cxn ang="10800000">
                <a:pos x="wd2" y="hd2"/>
              </a:cxn>
              <a:cxn ang="16200000">
                <a:pos x="wd2" y="hd2"/>
              </a:cxn>
            </a:cxnLst>
            <a:rect l="0" t="0" r="r" b="b"/>
            <a:pathLst>
              <a:path w="21123" h="21599" fill="norm" stroke="1" extrusionOk="0">
                <a:moveTo>
                  <a:pt x="14358" y="0"/>
                </a:moveTo>
                <a:cubicBezTo>
                  <a:pt x="13969" y="4"/>
                  <a:pt x="13619" y="121"/>
                  <a:pt x="13424" y="327"/>
                </a:cubicBezTo>
                <a:cubicBezTo>
                  <a:pt x="13147" y="621"/>
                  <a:pt x="12706" y="1542"/>
                  <a:pt x="12589" y="2069"/>
                </a:cubicBezTo>
                <a:cubicBezTo>
                  <a:pt x="12441" y="2738"/>
                  <a:pt x="12137" y="3231"/>
                  <a:pt x="11593" y="3685"/>
                </a:cubicBezTo>
                <a:lnTo>
                  <a:pt x="11131" y="4070"/>
                </a:lnTo>
                <a:lnTo>
                  <a:pt x="10401" y="4070"/>
                </a:lnTo>
                <a:cubicBezTo>
                  <a:pt x="10000" y="4070"/>
                  <a:pt x="9405" y="4123"/>
                  <a:pt x="9079" y="4187"/>
                </a:cubicBezTo>
                <a:cubicBezTo>
                  <a:pt x="8667" y="4269"/>
                  <a:pt x="8451" y="4281"/>
                  <a:pt x="8370" y="4228"/>
                </a:cubicBezTo>
                <a:cubicBezTo>
                  <a:pt x="8213" y="4125"/>
                  <a:pt x="6838" y="3776"/>
                  <a:pt x="6592" y="3777"/>
                </a:cubicBezTo>
                <a:cubicBezTo>
                  <a:pt x="6406" y="3777"/>
                  <a:pt x="6395" y="3746"/>
                  <a:pt x="6423" y="3268"/>
                </a:cubicBezTo>
                <a:cubicBezTo>
                  <a:pt x="6455" y="2740"/>
                  <a:pt x="6348" y="2456"/>
                  <a:pt x="5932" y="1979"/>
                </a:cubicBezTo>
                <a:cubicBezTo>
                  <a:pt x="5648" y="1654"/>
                  <a:pt x="5490" y="1574"/>
                  <a:pt x="5180" y="1594"/>
                </a:cubicBezTo>
                <a:lnTo>
                  <a:pt x="4899" y="1612"/>
                </a:lnTo>
                <a:lnTo>
                  <a:pt x="4851" y="2236"/>
                </a:lnTo>
                <a:cubicBezTo>
                  <a:pt x="4814" y="2709"/>
                  <a:pt x="4748" y="2934"/>
                  <a:pt x="4577" y="3171"/>
                </a:cubicBezTo>
                <a:cubicBezTo>
                  <a:pt x="4355" y="3479"/>
                  <a:pt x="4346" y="3483"/>
                  <a:pt x="3832" y="3484"/>
                </a:cubicBezTo>
                <a:cubicBezTo>
                  <a:pt x="3547" y="3484"/>
                  <a:pt x="3163" y="3504"/>
                  <a:pt x="2979" y="3528"/>
                </a:cubicBezTo>
                <a:cubicBezTo>
                  <a:pt x="2661" y="3569"/>
                  <a:pt x="2613" y="3545"/>
                  <a:pt x="1939" y="3006"/>
                </a:cubicBezTo>
                <a:cubicBezTo>
                  <a:pt x="1551" y="2694"/>
                  <a:pt x="1119" y="2262"/>
                  <a:pt x="979" y="2044"/>
                </a:cubicBezTo>
                <a:cubicBezTo>
                  <a:pt x="761" y="1705"/>
                  <a:pt x="686" y="1648"/>
                  <a:pt x="459" y="1648"/>
                </a:cubicBezTo>
                <a:cubicBezTo>
                  <a:pt x="91" y="1648"/>
                  <a:pt x="0" y="1823"/>
                  <a:pt x="0" y="2532"/>
                </a:cubicBezTo>
                <a:cubicBezTo>
                  <a:pt x="0" y="3202"/>
                  <a:pt x="188" y="3576"/>
                  <a:pt x="847" y="4217"/>
                </a:cubicBezTo>
                <a:cubicBezTo>
                  <a:pt x="1439" y="4793"/>
                  <a:pt x="1441" y="4800"/>
                  <a:pt x="1085" y="5414"/>
                </a:cubicBezTo>
                <a:cubicBezTo>
                  <a:pt x="911" y="5714"/>
                  <a:pt x="721" y="5982"/>
                  <a:pt x="664" y="6009"/>
                </a:cubicBezTo>
                <a:cubicBezTo>
                  <a:pt x="503" y="6088"/>
                  <a:pt x="532" y="6896"/>
                  <a:pt x="700" y="7006"/>
                </a:cubicBezTo>
                <a:cubicBezTo>
                  <a:pt x="871" y="7117"/>
                  <a:pt x="888" y="7772"/>
                  <a:pt x="737" y="8452"/>
                </a:cubicBezTo>
                <a:cubicBezTo>
                  <a:pt x="659" y="8804"/>
                  <a:pt x="660" y="8970"/>
                  <a:pt x="743" y="9128"/>
                </a:cubicBezTo>
                <a:cubicBezTo>
                  <a:pt x="831" y="9294"/>
                  <a:pt x="824" y="9475"/>
                  <a:pt x="710" y="9997"/>
                </a:cubicBezTo>
                <a:cubicBezTo>
                  <a:pt x="571" y="10629"/>
                  <a:pt x="573" y="10675"/>
                  <a:pt x="753" y="11088"/>
                </a:cubicBezTo>
                <a:cubicBezTo>
                  <a:pt x="1020" y="11700"/>
                  <a:pt x="1472" y="12069"/>
                  <a:pt x="1954" y="12069"/>
                </a:cubicBezTo>
                <a:cubicBezTo>
                  <a:pt x="2112" y="12069"/>
                  <a:pt x="2147" y="12116"/>
                  <a:pt x="2147" y="12325"/>
                </a:cubicBezTo>
                <a:cubicBezTo>
                  <a:pt x="2147" y="12465"/>
                  <a:pt x="2078" y="12716"/>
                  <a:pt x="1993" y="12881"/>
                </a:cubicBezTo>
                <a:cubicBezTo>
                  <a:pt x="1864" y="13136"/>
                  <a:pt x="1857" y="13242"/>
                  <a:pt x="1951" y="13571"/>
                </a:cubicBezTo>
                <a:cubicBezTo>
                  <a:pt x="2017" y="13804"/>
                  <a:pt x="2152" y="14025"/>
                  <a:pt x="2289" y="14127"/>
                </a:cubicBezTo>
                <a:cubicBezTo>
                  <a:pt x="2487" y="14273"/>
                  <a:pt x="2551" y="14284"/>
                  <a:pt x="2756" y="14211"/>
                </a:cubicBezTo>
                <a:cubicBezTo>
                  <a:pt x="2940" y="14145"/>
                  <a:pt x="3001" y="14146"/>
                  <a:pt x="3030" y="14217"/>
                </a:cubicBezTo>
                <a:cubicBezTo>
                  <a:pt x="3113" y="14421"/>
                  <a:pt x="3253" y="18656"/>
                  <a:pt x="3184" y="18895"/>
                </a:cubicBezTo>
                <a:cubicBezTo>
                  <a:pt x="3095" y="19206"/>
                  <a:pt x="2908" y="19494"/>
                  <a:pt x="2538" y="19893"/>
                </a:cubicBezTo>
                <a:cubicBezTo>
                  <a:pt x="2286" y="20165"/>
                  <a:pt x="2211" y="20198"/>
                  <a:pt x="1760" y="20237"/>
                </a:cubicBezTo>
                <a:cubicBezTo>
                  <a:pt x="125" y="20378"/>
                  <a:pt x="-334" y="20821"/>
                  <a:pt x="587" y="21366"/>
                </a:cubicBezTo>
                <a:lnTo>
                  <a:pt x="980" y="21599"/>
                </a:lnTo>
                <a:lnTo>
                  <a:pt x="2473" y="21574"/>
                </a:lnTo>
                <a:cubicBezTo>
                  <a:pt x="3295" y="21560"/>
                  <a:pt x="4848" y="21535"/>
                  <a:pt x="5926" y="21520"/>
                </a:cubicBezTo>
                <a:cubicBezTo>
                  <a:pt x="7459" y="21498"/>
                  <a:pt x="7960" y="21466"/>
                  <a:pt x="8227" y="21374"/>
                </a:cubicBezTo>
                <a:cubicBezTo>
                  <a:pt x="8523" y="21272"/>
                  <a:pt x="8756" y="21267"/>
                  <a:pt x="10025" y="21330"/>
                </a:cubicBezTo>
                <a:lnTo>
                  <a:pt x="11484" y="21404"/>
                </a:lnTo>
                <a:lnTo>
                  <a:pt x="12021" y="21183"/>
                </a:lnTo>
                <a:cubicBezTo>
                  <a:pt x="12316" y="21062"/>
                  <a:pt x="12760" y="20940"/>
                  <a:pt x="13009" y="20910"/>
                </a:cubicBezTo>
                <a:cubicBezTo>
                  <a:pt x="13289" y="20877"/>
                  <a:pt x="13572" y="20783"/>
                  <a:pt x="13753" y="20662"/>
                </a:cubicBezTo>
                <a:cubicBezTo>
                  <a:pt x="14165" y="20387"/>
                  <a:pt x="15040" y="20248"/>
                  <a:pt x="16232" y="20271"/>
                </a:cubicBezTo>
                <a:cubicBezTo>
                  <a:pt x="17007" y="20286"/>
                  <a:pt x="17268" y="20320"/>
                  <a:pt x="17520" y="20436"/>
                </a:cubicBezTo>
                <a:cubicBezTo>
                  <a:pt x="17789" y="20561"/>
                  <a:pt x="18004" y="20583"/>
                  <a:pt x="18979" y="20583"/>
                </a:cubicBezTo>
                <a:cubicBezTo>
                  <a:pt x="19717" y="20583"/>
                  <a:pt x="20160" y="20553"/>
                  <a:pt x="20230" y="20498"/>
                </a:cubicBezTo>
                <a:cubicBezTo>
                  <a:pt x="20385" y="20375"/>
                  <a:pt x="20218" y="20173"/>
                  <a:pt x="19886" y="20082"/>
                </a:cubicBezTo>
                <a:cubicBezTo>
                  <a:pt x="19419" y="19954"/>
                  <a:pt x="19168" y="19543"/>
                  <a:pt x="19111" y="18811"/>
                </a:cubicBezTo>
                <a:cubicBezTo>
                  <a:pt x="19049" y="18030"/>
                  <a:pt x="19098" y="17794"/>
                  <a:pt x="19321" y="17794"/>
                </a:cubicBezTo>
                <a:cubicBezTo>
                  <a:pt x="19583" y="17794"/>
                  <a:pt x="19942" y="17399"/>
                  <a:pt x="20012" y="17035"/>
                </a:cubicBezTo>
                <a:cubicBezTo>
                  <a:pt x="20058" y="16794"/>
                  <a:pt x="20139" y="16672"/>
                  <a:pt x="20316" y="16581"/>
                </a:cubicBezTo>
                <a:cubicBezTo>
                  <a:pt x="20550" y="16461"/>
                  <a:pt x="20556" y="16440"/>
                  <a:pt x="20499" y="15916"/>
                </a:cubicBezTo>
                <a:cubicBezTo>
                  <a:pt x="20443" y="15394"/>
                  <a:pt x="20450" y="15370"/>
                  <a:pt x="20678" y="15252"/>
                </a:cubicBezTo>
                <a:cubicBezTo>
                  <a:pt x="21257" y="14954"/>
                  <a:pt x="21266" y="14470"/>
                  <a:pt x="20730" y="12400"/>
                </a:cubicBezTo>
                <a:cubicBezTo>
                  <a:pt x="19933" y="9324"/>
                  <a:pt x="19808" y="8430"/>
                  <a:pt x="20016" y="7330"/>
                </a:cubicBezTo>
                <a:cubicBezTo>
                  <a:pt x="20070" y="7046"/>
                  <a:pt x="20050" y="6902"/>
                  <a:pt x="19936" y="6728"/>
                </a:cubicBezTo>
                <a:cubicBezTo>
                  <a:pt x="19828" y="6565"/>
                  <a:pt x="19785" y="6300"/>
                  <a:pt x="19785" y="5807"/>
                </a:cubicBezTo>
                <a:cubicBezTo>
                  <a:pt x="19785" y="5271"/>
                  <a:pt x="19753" y="5094"/>
                  <a:pt x="19641" y="5021"/>
                </a:cubicBezTo>
                <a:cubicBezTo>
                  <a:pt x="19561" y="4968"/>
                  <a:pt x="19390" y="4785"/>
                  <a:pt x="19262" y="4613"/>
                </a:cubicBezTo>
                <a:cubicBezTo>
                  <a:pt x="19057" y="4338"/>
                  <a:pt x="19036" y="4248"/>
                  <a:pt x="19091" y="3866"/>
                </a:cubicBezTo>
                <a:cubicBezTo>
                  <a:pt x="19147" y="3473"/>
                  <a:pt x="19133" y="3416"/>
                  <a:pt x="18938" y="3273"/>
                </a:cubicBezTo>
                <a:cubicBezTo>
                  <a:pt x="18820" y="3187"/>
                  <a:pt x="18675" y="3116"/>
                  <a:pt x="18617" y="3116"/>
                </a:cubicBezTo>
                <a:cubicBezTo>
                  <a:pt x="18459" y="3116"/>
                  <a:pt x="17738" y="2726"/>
                  <a:pt x="17273" y="2388"/>
                </a:cubicBezTo>
                <a:cubicBezTo>
                  <a:pt x="16880" y="2103"/>
                  <a:pt x="16599" y="1789"/>
                  <a:pt x="15951" y="914"/>
                </a:cubicBezTo>
                <a:cubicBezTo>
                  <a:pt x="15511" y="322"/>
                  <a:pt x="15249" y="129"/>
                  <a:pt x="14756" y="36"/>
                </a:cubicBezTo>
                <a:cubicBezTo>
                  <a:pt x="14622" y="11"/>
                  <a:pt x="14488" y="-1"/>
                  <a:pt x="14358" y="0"/>
                </a:cubicBezTo>
                <a:close/>
                <a:moveTo>
                  <a:pt x="13758" y="14377"/>
                </a:moveTo>
                <a:cubicBezTo>
                  <a:pt x="13797" y="14387"/>
                  <a:pt x="13812" y="14476"/>
                  <a:pt x="13812" y="14660"/>
                </a:cubicBezTo>
                <a:cubicBezTo>
                  <a:pt x="13812" y="14850"/>
                  <a:pt x="13796" y="15005"/>
                  <a:pt x="13776" y="15005"/>
                </a:cubicBezTo>
                <a:cubicBezTo>
                  <a:pt x="13680" y="15005"/>
                  <a:pt x="13624" y="14464"/>
                  <a:pt x="13713" y="14394"/>
                </a:cubicBezTo>
                <a:cubicBezTo>
                  <a:pt x="13731" y="14380"/>
                  <a:pt x="13746" y="14374"/>
                  <a:pt x="13758" y="14377"/>
                </a:cubicBezTo>
                <a:close/>
                <a:moveTo>
                  <a:pt x="11632" y="14779"/>
                </a:moveTo>
                <a:cubicBezTo>
                  <a:pt x="11707" y="14784"/>
                  <a:pt x="11757" y="14988"/>
                  <a:pt x="11912" y="15556"/>
                </a:cubicBezTo>
                <a:cubicBezTo>
                  <a:pt x="12002" y="15887"/>
                  <a:pt x="12062" y="16376"/>
                  <a:pt x="12048" y="16677"/>
                </a:cubicBezTo>
                <a:cubicBezTo>
                  <a:pt x="12029" y="17110"/>
                  <a:pt x="12062" y="17262"/>
                  <a:pt x="12219" y="17471"/>
                </a:cubicBezTo>
                <a:cubicBezTo>
                  <a:pt x="12374" y="17678"/>
                  <a:pt x="12412" y="17853"/>
                  <a:pt x="12412" y="18358"/>
                </a:cubicBezTo>
                <a:cubicBezTo>
                  <a:pt x="12412" y="19066"/>
                  <a:pt x="12283" y="19513"/>
                  <a:pt x="12007" y="19757"/>
                </a:cubicBezTo>
                <a:cubicBezTo>
                  <a:pt x="11892" y="19858"/>
                  <a:pt x="11728" y="19917"/>
                  <a:pt x="11580" y="19909"/>
                </a:cubicBezTo>
                <a:cubicBezTo>
                  <a:pt x="11448" y="19902"/>
                  <a:pt x="11126" y="19883"/>
                  <a:pt x="10865" y="19868"/>
                </a:cubicBezTo>
                <a:lnTo>
                  <a:pt x="10391" y="19842"/>
                </a:lnTo>
                <a:lnTo>
                  <a:pt x="10380" y="19460"/>
                </a:lnTo>
                <a:cubicBezTo>
                  <a:pt x="10373" y="19250"/>
                  <a:pt x="10342" y="18862"/>
                  <a:pt x="10310" y="18597"/>
                </a:cubicBezTo>
                <a:cubicBezTo>
                  <a:pt x="10232" y="17959"/>
                  <a:pt x="10348" y="17603"/>
                  <a:pt x="10623" y="17634"/>
                </a:cubicBezTo>
                <a:cubicBezTo>
                  <a:pt x="10874" y="17662"/>
                  <a:pt x="11013" y="17415"/>
                  <a:pt x="11013" y="16941"/>
                </a:cubicBezTo>
                <a:cubicBezTo>
                  <a:pt x="11013" y="16206"/>
                  <a:pt x="11232" y="15195"/>
                  <a:pt x="11444" y="14949"/>
                </a:cubicBezTo>
                <a:cubicBezTo>
                  <a:pt x="11534" y="14845"/>
                  <a:pt x="11587" y="14776"/>
                  <a:pt x="11632" y="14779"/>
                </a:cubicBezTo>
                <a:close/>
                <a:moveTo>
                  <a:pt x="7146" y="15096"/>
                </a:moveTo>
                <a:cubicBezTo>
                  <a:pt x="7217" y="15153"/>
                  <a:pt x="6955" y="15960"/>
                  <a:pt x="6772" y="16248"/>
                </a:cubicBezTo>
                <a:cubicBezTo>
                  <a:pt x="6455" y="16748"/>
                  <a:pt x="6417" y="17084"/>
                  <a:pt x="6631" y="17510"/>
                </a:cubicBezTo>
                <a:cubicBezTo>
                  <a:pt x="6890" y="18027"/>
                  <a:pt x="6871" y="18644"/>
                  <a:pt x="6580" y="19188"/>
                </a:cubicBezTo>
                <a:cubicBezTo>
                  <a:pt x="6452" y="19428"/>
                  <a:pt x="6346" y="19692"/>
                  <a:pt x="6346" y="19774"/>
                </a:cubicBezTo>
                <a:cubicBezTo>
                  <a:pt x="6346" y="19960"/>
                  <a:pt x="6278" y="19959"/>
                  <a:pt x="5926" y="19773"/>
                </a:cubicBezTo>
                <a:cubicBezTo>
                  <a:pt x="5723" y="19665"/>
                  <a:pt x="5520" y="19629"/>
                  <a:pt x="5185" y="19641"/>
                </a:cubicBezTo>
                <a:cubicBezTo>
                  <a:pt x="4754" y="19657"/>
                  <a:pt x="4715" y="19644"/>
                  <a:pt x="4605" y="19442"/>
                </a:cubicBezTo>
                <a:cubicBezTo>
                  <a:pt x="4398" y="19059"/>
                  <a:pt x="4454" y="18603"/>
                  <a:pt x="4760" y="18198"/>
                </a:cubicBezTo>
                <a:cubicBezTo>
                  <a:pt x="5069" y="17787"/>
                  <a:pt x="5124" y="17302"/>
                  <a:pt x="4938" y="16618"/>
                </a:cubicBezTo>
                <a:cubicBezTo>
                  <a:pt x="4881" y="16412"/>
                  <a:pt x="4860" y="16223"/>
                  <a:pt x="4891" y="16199"/>
                </a:cubicBezTo>
                <a:cubicBezTo>
                  <a:pt x="4992" y="16120"/>
                  <a:pt x="5043" y="16225"/>
                  <a:pt x="5112" y="16656"/>
                </a:cubicBezTo>
                <a:cubicBezTo>
                  <a:pt x="5200" y="17202"/>
                  <a:pt x="5397" y="17326"/>
                  <a:pt x="5744" y="17053"/>
                </a:cubicBezTo>
                <a:cubicBezTo>
                  <a:pt x="5920" y="16915"/>
                  <a:pt x="6005" y="16747"/>
                  <a:pt x="6060" y="16433"/>
                </a:cubicBezTo>
                <a:cubicBezTo>
                  <a:pt x="6100" y="16196"/>
                  <a:pt x="6181" y="15990"/>
                  <a:pt x="6239" y="15975"/>
                </a:cubicBezTo>
                <a:cubicBezTo>
                  <a:pt x="6298" y="15960"/>
                  <a:pt x="6520" y="15752"/>
                  <a:pt x="6733" y="15512"/>
                </a:cubicBezTo>
                <a:cubicBezTo>
                  <a:pt x="6947" y="15273"/>
                  <a:pt x="7132" y="15085"/>
                  <a:pt x="7146" y="15096"/>
                </a:cubicBezTo>
                <a:close/>
                <a:moveTo>
                  <a:pt x="10715" y="15462"/>
                </a:moveTo>
                <a:cubicBezTo>
                  <a:pt x="10725" y="15471"/>
                  <a:pt x="10709" y="15524"/>
                  <a:pt x="10677" y="15629"/>
                </a:cubicBezTo>
                <a:cubicBezTo>
                  <a:pt x="10639" y="15750"/>
                  <a:pt x="10578" y="15932"/>
                  <a:pt x="10539" y="16033"/>
                </a:cubicBezTo>
                <a:cubicBezTo>
                  <a:pt x="10476" y="16198"/>
                  <a:pt x="10469" y="16190"/>
                  <a:pt x="10464" y="15959"/>
                </a:cubicBezTo>
                <a:cubicBezTo>
                  <a:pt x="10461" y="15818"/>
                  <a:pt x="10523" y="15636"/>
                  <a:pt x="10602" y="15556"/>
                </a:cubicBezTo>
                <a:cubicBezTo>
                  <a:pt x="10670" y="15486"/>
                  <a:pt x="10705" y="15452"/>
                  <a:pt x="10715" y="15462"/>
                </a:cubicBezTo>
                <a:close/>
                <a:moveTo>
                  <a:pt x="13882" y="15900"/>
                </a:moveTo>
                <a:cubicBezTo>
                  <a:pt x="13899" y="15905"/>
                  <a:pt x="13905" y="15929"/>
                  <a:pt x="13905" y="15972"/>
                </a:cubicBezTo>
                <a:cubicBezTo>
                  <a:pt x="13905" y="16036"/>
                  <a:pt x="14100" y="16228"/>
                  <a:pt x="14337" y="16400"/>
                </a:cubicBezTo>
                <a:cubicBezTo>
                  <a:pt x="14715" y="16674"/>
                  <a:pt x="14783" y="16772"/>
                  <a:pt x="14896" y="17198"/>
                </a:cubicBezTo>
                <a:cubicBezTo>
                  <a:pt x="15061" y="17817"/>
                  <a:pt x="15062" y="18538"/>
                  <a:pt x="14899" y="18846"/>
                </a:cubicBezTo>
                <a:cubicBezTo>
                  <a:pt x="14829" y="18977"/>
                  <a:pt x="14636" y="19175"/>
                  <a:pt x="14471" y="19284"/>
                </a:cubicBezTo>
                <a:cubicBezTo>
                  <a:pt x="14306" y="19393"/>
                  <a:pt x="14133" y="19482"/>
                  <a:pt x="14086" y="19482"/>
                </a:cubicBezTo>
                <a:cubicBezTo>
                  <a:pt x="14040" y="19482"/>
                  <a:pt x="13929" y="19358"/>
                  <a:pt x="13841" y="19206"/>
                </a:cubicBezTo>
                <a:cubicBezTo>
                  <a:pt x="13684" y="18937"/>
                  <a:pt x="13677" y="18790"/>
                  <a:pt x="13727" y="17133"/>
                </a:cubicBezTo>
                <a:cubicBezTo>
                  <a:pt x="13732" y="16972"/>
                  <a:pt x="13726" y="16656"/>
                  <a:pt x="13714" y="16432"/>
                </a:cubicBezTo>
                <a:cubicBezTo>
                  <a:pt x="13702" y="16201"/>
                  <a:pt x="13739" y="15988"/>
                  <a:pt x="13800" y="15941"/>
                </a:cubicBezTo>
                <a:cubicBezTo>
                  <a:pt x="13840" y="15909"/>
                  <a:pt x="13866" y="15895"/>
                  <a:pt x="13882" y="15900"/>
                </a:cubicBezTo>
                <a:close/>
                <a:moveTo>
                  <a:pt x="17465" y="15922"/>
                </a:moveTo>
                <a:lnTo>
                  <a:pt x="17619" y="16509"/>
                </a:lnTo>
                <a:cubicBezTo>
                  <a:pt x="17812" y="17253"/>
                  <a:pt x="17818" y="19087"/>
                  <a:pt x="17628" y="19513"/>
                </a:cubicBezTo>
                <a:cubicBezTo>
                  <a:pt x="17480" y="19844"/>
                  <a:pt x="17427" y="19863"/>
                  <a:pt x="16997" y="19741"/>
                </a:cubicBezTo>
                <a:cubicBezTo>
                  <a:pt x="16551" y="19615"/>
                  <a:pt x="16392" y="19219"/>
                  <a:pt x="16445" y="18360"/>
                </a:cubicBezTo>
                <a:cubicBezTo>
                  <a:pt x="16487" y="17670"/>
                  <a:pt x="16528" y="17609"/>
                  <a:pt x="17007" y="17527"/>
                </a:cubicBezTo>
                <a:cubicBezTo>
                  <a:pt x="17430" y="17454"/>
                  <a:pt x="17496" y="17323"/>
                  <a:pt x="17480" y="16593"/>
                </a:cubicBezTo>
                <a:lnTo>
                  <a:pt x="17465" y="15922"/>
                </a:lnTo>
                <a:close/>
                <a:moveTo>
                  <a:pt x="8448" y="16436"/>
                </a:moveTo>
                <a:lnTo>
                  <a:pt x="8521" y="17295"/>
                </a:lnTo>
                <a:cubicBezTo>
                  <a:pt x="8589" y="18106"/>
                  <a:pt x="8581" y="18176"/>
                  <a:pt x="8367" y="18574"/>
                </a:cubicBezTo>
                <a:lnTo>
                  <a:pt x="8142" y="18995"/>
                </a:lnTo>
                <a:lnTo>
                  <a:pt x="8081" y="18633"/>
                </a:lnTo>
                <a:cubicBezTo>
                  <a:pt x="8039" y="18386"/>
                  <a:pt x="8069" y="18143"/>
                  <a:pt x="8174" y="17868"/>
                </a:cubicBezTo>
                <a:cubicBezTo>
                  <a:pt x="8258" y="17646"/>
                  <a:pt x="8354" y="17233"/>
                  <a:pt x="8387" y="16950"/>
                </a:cubicBezTo>
                <a:lnTo>
                  <a:pt x="8448" y="16436"/>
                </a:lnTo>
                <a:close/>
              </a:path>
            </a:pathLst>
          </a:custGeom>
          <a:ln w="12700">
            <a:miter lim="400000"/>
          </a:ln>
        </p:spPr>
      </p:pic>
      <p:pic>
        <p:nvPicPr>
          <p:cNvPr id="217"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18" name="His connection with Israel &amp; death are recorded in the book of Numbers,…"/>
          <p:cNvSpPr txBox="1"/>
          <p:nvPr/>
        </p:nvSpPr>
        <p:spPr>
          <a:xfrm>
            <a:off x="8855719" y="2555609"/>
            <a:ext cx="15208237" cy="10847706"/>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81944" indent="-881944" defTabSz="821531">
              <a:lnSpc>
                <a:spcPct val="100000"/>
              </a:lnSpc>
              <a:spcBef>
                <a:spcPts val="2200"/>
              </a:spcBef>
              <a:buSzPct val="65000"/>
              <a:buBlip>
                <a:blip r:embed="rId4"/>
              </a:buBlip>
              <a:defRPr sz="75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His connection with Israel &amp; death are recorded in the book of Numbers, </a:t>
            </a:r>
          </a:p>
          <a:p>
            <a:pPr lvl="1" marL="1279525" indent="-873125" defTabSz="821531">
              <a:lnSpc>
                <a:spcPct val="100000"/>
              </a:lnSpc>
              <a:spcBef>
                <a:spcPts val="2200"/>
              </a:spcBef>
              <a:buSzPct val="65000"/>
              <a:buBlip>
                <a:blip r:embed="rId5"/>
              </a:buBlip>
              <a:defRPr sz="75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His dealings with Balak, king of Moab, are recorded in 22:1-24:25 </a:t>
            </a:r>
          </a:p>
          <a:p>
            <a:pPr lvl="1" marL="1279525" indent="-873125" defTabSz="821531">
              <a:lnSpc>
                <a:spcPct val="100000"/>
              </a:lnSpc>
              <a:spcBef>
                <a:spcPts val="2200"/>
              </a:spcBef>
              <a:buSzPct val="65000"/>
              <a:buBlip>
                <a:blip r:embed="rId5"/>
              </a:buBlip>
              <a:defRPr sz="75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Balaam is killed by the Israelites when they defeated the Midianites in 31:8.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8">
                                            <p:txEl>
                                              <p:pRg st="1" end="1"/>
                                            </p:txEl>
                                          </p:spTgt>
                                        </p:tgtEl>
                                        <p:attrNameLst>
                                          <p:attrName>style.visibility</p:attrName>
                                        </p:attrNameLst>
                                      </p:cBhvr>
                                      <p:to>
                                        <p:strVal val="visible"/>
                                      </p:to>
                                    </p:set>
                                    <p:animEffect filter="wipe(left)" transition="in">
                                      <p:cBhvr>
                                        <p:cTn id="7" dur="1500"/>
                                        <p:tgtEl>
                                          <p:spTgt spid="2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8">
                                            <p:txEl>
                                              <p:pRg st="2" end="2"/>
                                            </p:txEl>
                                          </p:spTgt>
                                        </p:tgtEl>
                                        <p:attrNameLst>
                                          <p:attrName>style.visibility</p:attrName>
                                        </p:attrNameLst>
                                      </p:cBhvr>
                                      <p:to>
                                        <p:strVal val="visible"/>
                                      </p:to>
                                    </p:set>
                                    <p:animEffect filter="wipe(left)" transition="in">
                                      <p:cBhvr>
                                        <p:cTn id="12" dur="1500"/>
                                        <p:tgtEl>
                                          <p:spTgt spid="2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he Deir 'Alla Inscription was discovered during a 1967 excavation in Deir 'Alla, Jordan. The excavation revealed a many-chambered structure that had been destroyed by earthquake.…"/>
          <p:cNvSpPr txBox="1"/>
          <p:nvPr/>
        </p:nvSpPr>
        <p:spPr>
          <a:xfrm>
            <a:off x="7295253" y="701614"/>
            <a:ext cx="17059829" cy="12312772"/>
          </a:xfrm>
          <a:prstGeom prst="rect">
            <a:avLst/>
          </a:prstGeom>
          <a:ln w="12700">
            <a:miter lim="400000"/>
          </a:ln>
          <a:effectLst>
            <a:outerShdw sx="100000" sy="100000" kx="0" ky="0" algn="b" rotWithShape="0" blurRad="63500" dist="100449"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800099" indent="-800099" defTabSz="821531">
              <a:lnSpc>
                <a:spcPct val="100000"/>
              </a:lnSpc>
              <a:spcBef>
                <a:spcPts val="2400"/>
              </a:spcBef>
              <a:buSzPct val="80000"/>
              <a:buBlip>
                <a:blip r:embed="rId3"/>
              </a:buBlip>
              <a:defRPr sz="6000">
                <a:solidFill>
                  <a:srgbClr val="EBEBEB"/>
                </a:solidFill>
                <a:effectLst>
                  <a:outerShdw sx="100000" sy="100000" kx="0" ky="0" algn="b" rotWithShape="0" blurRad="88900" dist="25400" dir="2583729">
                    <a:srgbClr val="000000"/>
                  </a:outerShdw>
                </a:effectLst>
                <a:latin typeface="Helvetica Neue Medium"/>
                <a:ea typeface="Helvetica Neue Medium"/>
                <a:cs typeface="Helvetica Neue Medium"/>
                <a:sym typeface="Helvetica Neue Medium"/>
              </a:defRPr>
            </a:pPr>
            <a:r>
              <a:t>The Deir 'Alla Inscription was discovered during a 1967 excavation in Deir 'Alla, Jordan. The excavation revealed a many-chambered structure that had been destroyed by earthquake.</a:t>
            </a:r>
          </a:p>
          <a:p>
            <a:pPr marL="800099" indent="-800099" defTabSz="821531">
              <a:lnSpc>
                <a:spcPct val="100000"/>
              </a:lnSpc>
              <a:spcBef>
                <a:spcPts val="2400"/>
              </a:spcBef>
              <a:buSzPct val="80000"/>
              <a:buBlip>
                <a:blip r:embed="rId3"/>
              </a:buBlip>
              <a:defRPr sz="6000">
                <a:solidFill>
                  <a:srgbClr val="EBEBEB"/>
                </a:solidFill>
                <a:effectLst>
                  <a:outerShdw sx="100000" sy="100000" kx="0" ky="0" algn="b" rotWithShape="0" blurRad="88900" dist="25400" dir="2583729">
                    <a:srgbClr val="000000"/>
                  </a:outerShdw>
                </a:effectLst>
                <a:latin typeface="Helvetica Neue Medium"/>
                <a:ea typeface="Helvetica Neue Medium"/>
                <a:cs typeface="Helvetica Neue Medium"/>
                <a:sym typeface="Helvetica Neue Medium"/>
              </a:defRPr>
            </a:pPr>
            <a:r>
              <a:t>The inscription is datable to 840–760 BCE; </a:t>
            </a:r>
          </a:p>
          <a:p>
            <a:pPr marL="800099" indent="-800099" defTabSz="821531">
              <a:lnSpc>
                <a:spcPct val="100000"/>
              </a:lnSpc>
              <a:spcBef>
                <a:spcPts val="2400"/>
              </a:spcBef>
              <a:buSzPct val="80000"/>
              <a:buBlip>
                <a:blip r:embed="rId3"/>
              </a:buBlip>
              <a:defRPr sz="6000">
                <a:solidFill>
                  <a:srgbClr val="EBEBEB"/>
                </a:solidFill>
                <a:effectLst>
                  <a:outerShdw sx="100000" sy="100000" kx="0" ky="0" algn="b" rotWithShape="0" blurRad="88900" dist="25400" dir="2583729">
                    <a:srgbClr val="000000"/>
                  </a:outerShdw>
                </a:effectLst>
                <a:latin typeface="Helvetica Neue Medium"/>
                <a:ea typeface="Helvetica Neue Medium"/>
                <a:cs typeface="Helvetica Neue Medium"/>
                <a:sym typeface="Helvetica Neue Medium"/>
              </a:defRPr>
            </a:pPr>
            <a:r>
              <a:t>It was painted in inks on fragments of a plastered wall - red and black inks were used, apparently to emphasize the text. In all, 119 pieces of inked plaster were recovered.</a:t>
            </a:r>
          </a:p>
          <a:p>
            <a:pPr marL="800099" indent="-800099" defTabSz="821531">
              <a:lnSpc>
                <a:spcPct val="100000"/>
              </a:lnSpc>
              <a:spcBef>
                <a:spcPts val="2400"/>
              </a:spcBef>
              <a:buSzPct val="80000"/>
              <a:buBlip>
                <a:blip r:embed="rId3"/>
              </a:buBlip>
              <a:defRPr sz="6000">
                <a:solidFill>
                  <a:srgbClr val="EBEBEB"/>
                </a:solidFill>
                <a:effectLst>
                  <a:outerShdw sx="100000" sy="100000" kx="0" ky="0" algn="b" rotWithShape="0" blurRad="88900" dist="25400" dir="2583729">
                    <a:srgbClr val="000000"/>
                  </a:outerShdw>
                </a:effectLst>
                <a:latin typeface="Helvetica Neue Medium"/>
                <a:ea typeface="Helvetica Neue Medium"/>
                <a:cs typeface="Helvetica Neue Medium"/>
                <a:sym typeface="Helvetica Neue Medium"/>
              </a:defRPr>
            </a:pPr>
            <a:r>
              <a:t>Since 1972, the fragments are on display at the Archeological Museum in Amman Jordan.</a:t>
            </a:r>
          </a:p>
        </p:txBody>
      </p:sp>
      <p:pic>
        <p:nvPicPr>
          <p:cNvPr id="221" name="Image" descr="Image"/>
          <p:cNvPicPr>
            <a:picLocks noChangeAspect="1"/>
          </p:cNvPicPr>
          <p:nvPr/>
        </p:nvPicPr>
        <p:blipFill>
          <a:blip r:embed="rId4">
            <a:extLst/>
          </a:blip>
          <a:srcRect l="15635" t="0" r="18579" b="0"/>
          <a:stretch>
            <a:fillRect/>
          </a:stretch>
        </p:blipFill>
        <p:spPr>
          <a:xfrm>
            <a:off x="130288" y="6271807"/>
            <a:ext cx="7049214" cy="7125892"/>
          </a:xfrm>
          <a:prstGeom prst="rect">
            <a:avLst/>
          </a:prstGeom>
          <a:ln w="12700">
            <a:miter lim="400000"/>
          </a:ln>
        </p:spPr>
      </p:pic>
      <p:pic>
        <p:nvPicPr>
          <p:cNvPr id="222" name="Image" descr="Image"/>
          <p:cNvPicPr>
            <a:picLocks noChangeAspect="1"/>
          </p:cNvPicPr>
          <p:nvPr/>
        </p:nvPicPr>
        <p:blipFill>
          <a:blip r:embed="rId5">
            <a:extLst/>
          </a:blip>
          <a:stretch>
            <a:fillRect/>
          </a:stretch>
        </p:blipFill>
        <p:spPr>
          <a:xfrm>
            <a:off x="179744" y="794805"/>
            <a:ext cx="6950383" cy="46046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2">
            <a:extLst/>
          </a:blip>
          <a:stretch>
            <a:fillRect/>
          </a:stretch>
        </p:blipFill>
        <p:spPr>
          <a:xfrm>
            <a:off x="193281" y="-2977"/>
            <a:ext cx="16404274" cy="13721954"/>
          </a:xfrm>
          <a:prstGeom prst="rect">
            <a:avLst/>
          </a:prstGeom>
          <a:ln w="12700">
            <a:miter lim="400000"/>
          </a:ln>
        </p:spPr>
      </p:pic>
      <p:pic>
        <p:nvPicPr>
          <p:cNvPr id="227" name="In red ink it is written In red ink it is written" descr="In red ink it is written In red ink it is written"/>
          <p:cNvPicPr>
            <a:picLocks noChangeAspect="0"/>
          </p:cNvPicPr>
          <p:nvPr/>
        </p:nvPicPr>
        <p:blipFill>
          <a:blip r:embed="rId3">
            <a:extLst/>
          </a:blip>
          <a:stretch>
            <a:fillRect/>
          </a:stretch>
        </p:blipFill>
        <p:spPr>
          <a:xfrm>
            <a:off x="549333" y="3624561"/>
            <a:ext cx="11991591" cy="2093132"/>
          </a:xfrm>
          <a:prstGeom prst="rect">
            <a:avLst/>
          </a:prstGeom>
          <a:effectLst>
            <a:outerShdw sx="100000" sy="100000" kx="0" ky="0" algn="b" rotWithShape="0" blurRad="63500" dist="25400" dir="5400000">
              <a:srgbClr val="000000">
                <a:alpha val="50000"/>
              </a:srgbClr>
            </a:outerShdw>
          </a:effectLst>
        </p:spPr>
      </p:pic>
      <p:sp>
        <p:nvSpPr>
          <p:cNvPr id="228" name="“Warnings from the Book of Balaam the son of Beor. He was a seer of the gods.”"/>
          <p:cNvSpPr txBox="1"/>
          <p:nvPr/>
        </p:nvSpPr>
        <p:spPr>
          <a:xfrm>
            <a:off x="17026416" y="759229"/>
            <a:ext cx="7281771" cy="12197542"/>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0"/>
              </a:spcBef>
              <a:defRPr sz="97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“Warnings from the Book of Balaam the son of Beor. He was a seer of the gods.”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About Balaam"/>
          <p:cNvSpPr/>
          <p:nvPr/>
        </p:nvSpPr>
        <p:spPr>
          <a:xfrm>
            <a:off x="-442912" y="2381220"/>
            <a:ext cx="8157927" cy="1270001"/>
          </a:xfrm>
          <a:prstGeom prst="roundRect">
            <a:avLst>
              <a:gd name="adj" fmla="val 4238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100">
                <a:solidFill>
                  <a:srgbClr val="FFFFFF"/>
                </a:solidFill>
                <a:latin typeface="Gill Sans"/>
                <a:ea typeface="Gill Sans"/>
                <a:cs typeface="Gill Sans"/>
                <a:sym typeface="Gill Sans"/>
              </a:defRPr>
            </a:lvl1pPr>
          </a:lstStyle>
          <a:p>
            <a:pPr/>
            <a:r>
              <a:t>About Balaam</a:t>
            </a:r>
          </a:p>
        </p:txBody>
      </p:sp>
      <p:pic>
        <p:nvPicPr>
          <p:cNvPr id="231" name="Image" descr="Image"/>
          <p:cNvPicPr>
            <a:picLocks noChangeAspect="1"/>
          </p:cNvPicPr>
          <p:nvPr/>
        </p:nvPicPr>
        <p:blipFill>
          <a:blip r:embed="rId2">
            <a:extLst/>
          </a:blip>
          <a:srcRect l="25498" t="29308" r="17918" b="11830"/>
          <a:stretch>
            <a:fillRect/>
          </a:stretch>
        </p:blipFill>
        <p:spPr>
          <a:xfrm>
            <a:off x="532760" y="3352774"/>
            <a:ext cx="7926902" cy="10307674"/>
          </a:xfrm>
          <a:custGeom>
            <a:avLst/>
            <a:gdLst/>
            <a:ahLst/>
            <a:cxnLst>
              <a:cxn ang="0">
                <a:pos x="wd2" y="hd2"/>
              </a:cxn>
              <a:cxn ang="5400000">
                <a:pos x="wd2" y="hd2"/>
              </a:cxn>
              <a:cxn ang="10800000">
                <a:pos x="wd2" y="hd2"/>
              </a:cxn>
              <a:cxn ang="16200000">
                <a:pos x="wd2" y="hd2"/>
              </a:cxn>
            </a:cxnLst>
            <a:rect l="0" t="0" r="r" b="b"/>
            <a:pathLst>
              <a:path w="21123" h="21599" fill="norm" stroke="1" extrusionOk="0">
                <a:moveTo>
                  <a:pt x="14358" y="0"/>
                </a:moveTo>
                <a:cubicBezTo>
                  <a:pt x="13969" y="4"/>
                  <a:pt x="13619" y="121"/>
                  <a:pt x="13424" y="327"/>
                </a:cubicBezTo>
                <a:cubicBezTo>
                  <a:pt x="13147" y="621"/>
                  <a:pt x="12706" y="1542"/>
                  <a:pt x="12589" y="2069"/>
                </a:cubicBezTo>
                <a:cubicBezTo>
                  <a:pt x="12441" y="2738"/>
                  <a:pt x="12137" y="3231"/>
                  <a:pt x="11593" y="3685"/>
                </a:cubicBezTo>
                <a:lnTo>
                  <a:pt x="11131" y="4070"/>
                </a:lnTo>
                <a:lnTo>
                  <a:pt x="10401" y="4070"/>
                </a:lnTo>
                <a:cubicBezTo>
                  <a:pt x="10000" y="4070"/>
                  <a:pt x="9405" y="4123"/>
                  <a:pt x="9079" y="4187"/>
                </a:cubicBezTo>
                <a:cubicBezTo>
                  <a:pt x="8667" y="4269"/>
                  <a:pt x="8451" y="4281"/>
                  <a:pt x="8370" y="4228"/>
                </a:cubicBezTo>
                <a:cubicBezTo>
                  <a:pt x="8213" y="4125"/>
                  <a:pt x="6838" y="3776"/>
                  <a:pt x="6592" y="3777"/>
                </a:cubicBezTo>
                <a:cubicBezTo>
                  <a:pt x="6406" y="3777"/>
                  <a:pt x="6395" y="3746"/>
                  <a:pt x="6423" y="3268"/>
                </a:cubicBezTo>
                <a:cubicBezTo>
                  <a:pt x="6455" y="2740"/>
                  <a:pt x="6348" y="2456"/>
                  <a:pt x="5932" y="1979"/>
                </a:cubicBezTo>
                <a:cubicBezTo>
                  <a:pt x="5648" y="1654"/>
                  <a:pt x="5490" y="1574"/>
                  <a:pt x="5180" y="1594"/>
                </a:cubicBezTo>
                <a:lnTo>
                  <a:pt x="4899" y="1612"/>
                </a:lnTo>
                <a:lnTo>
                  <a:pt x="4851" y="2236"/>
                </a:lnTo>
                <a:cubicBezTo>
                  <a:pt x="4814" y="2709"/>
                  <a:pt x="4748" y="2934"/>
                  <a:pt x="4577" y="3171"/>
                </a:cubicBezTo>
                <a:cubicBezTo>
                  <a:pt x="4355" y="3479"/>
                  <a:pt x="4346" y="3483"/>
                  <a:pt x="3832" y="3484"/>
                </a:cubicBezTo>
                <a:cubicBezTo>
                  <a:pt x="3547" y="3484"/>
                  <a:pt x="3163" y="3504"/>
                  <a:pt x="2979" y="3528"/>
                </a:cubicBezTo>
                <a:cubicBezTo>
                  <a:pt x="2661" y="3569"/>
                  <a:pt x="2613" y="3545"/>
                  <a:pt x="1939" y="3006"/>
                </a:cubicBezTo>
                <a:cubicBezTo>
                  <a:pt x="1551" y="2694"/>
                  <a:pt x="1119" y="2262"/>
                  <a:pt x="979" y="2044"/>
                </a:cubicBezTo>
                <a:cubicBezTo>
                  <a:pt x="761" y="1705"/>
                  <a:pt x="686" y="1648"/>
                  <a:pt x="459" y="1648"/>
                </a:cubicBezTo>
                <a:cubicBezTo>
                  <a:pt x="91" y="1648"/>
                  <a:pt x="0" y="1823"/>
                  <a:pt x="0" y="2532"/>
                </a:cubicBezTo>
                <a:cubicBezTo>
                  <a:pt x="0" y="3202"/>
                  <a:pt x="188" y="3576"/>
                  <a:pt x="847" y="4217"/>
                </a:cubicBezTo>
                <a:cubicBezTo>
                  <a:pt x="1439" y="4793"/>
                  <a:pt x="1441" y="4800"/>
                  <a:pt x="1085" y="5414"/>
                </a:cubicBezTo>
                <a:cubicBezTo>
                  <a:pt x="911" y="5714"/>
                  <a:pt x="721" y="5982"/>
                  <a:pt x="664" y="6009"/>
                </a:cubicBezTo>
                <a:cubicBezTo>
                  <a:pt x="503" y="6088"/>
                  <a:pt x="532" y="6896"/>
                  <a:pt x="700" y="7006"/>
                </a:cubicBezTo>
                <a:cubicBezTo>
                  <a:pt x="871" y="7117"/>
                  <a:pt x="888" y="7772"/>
                  <a:pt x="737" y="8452"/>
                </a:cubicBezTo>
                <a:cubicBezTo>
                  <a:pt x="659" y="8804"/>
                  <a:pt x="660" y="8970"/>
                  <a:pt x="743" y="9128"/>
                </a:cubicBezTo>
                <a:cubicBezTo>
                  <a:pt x="831" y="9294"/>
                  <a:pt x="824" y="9475"/>
                  <a:pt x="710" y="9997"/>
                </a:cubicBezTo>
                <a:cubicBezTo>
                  <a:pt x="571" y="10629"/>
                  <a:pt x="573" y="10675"/>
                  <a:pt x="753" y="11088"/>
                </a:cubicBezTo>
                <a:cubicBezTo>
                  <a:pt x="1020" y="11700"/>
                  <a:pt x="1472" y="12069"/>
                  <a:pt x="1954" y="12069"/>
                </a:cubicBezTo>
                <a:cubicBezTo>
                  <a:pt x="2112" y="12069"/>
                  <a:pt x="2147" y="12116"/>
                  <a:pt x="2147" y="12325"/>
                </a:cubicBezTo>
                <a:cubicBezTo>
                  <a:pt x="2147" y="12465"/>
                  <a:pt x="2078" y="12716"/>
                  <a:pt x="1993" y="12881"/>
                </a:cubicBezTo>
                <a:cubicBezTo>
                  <a:pt x="1864" y="13136"/>
                  <a:pt x="1857" y="13242"/>
                  <a:pt x="1951" y="13571"/>
                </a:cubicBezTo>
                <a:cubicBezTo>
                  <a:pt x="2017" y="13804"/>
                  <a:pt x="2152" y="14025"/>
                  <a:pt x="2289" y="14127"/>
                </a:cubicBezTo>
                <a:cubicBezTo>
                  <a:pt x="2487" y="14273"/>
                  <a:pt x="2551" y="14284"/>
                  <a:pt x="2756" y="14211"/>
                </a:cubicBezTo>
                <a:cubicBezTo>
                  <a:pt x="2940" y="14145"/>
                  <a:pt x="3001" y="14146"/>
                  <a:pt x="3030" y="14217"/>
                </a:cubicBezTo>
                <a:cubicBezTo>
                  <a:pt x="3113" y="14421"/>
                  <a:pt x="3253" y="18656"/>
                  <a:pt x="3184" y="18895"/>
                </a:cubicBezTo>
                <a:cubicBezTo>
                  <a:pt x="3095" y="19206"/>
                  <a:pt x="2908" y="19494"/>
                  <a:pt x="2538" y="19893"/>
                </a:cubicBezTo>
                <a:cubicBezTo>
                  <a:pt x="2286" y="20165"/>
                  <a:pt x="2211" y="20198"/>
                  <a:pt x="1760" y="20237"/>
                </a:cubicBezTo>
                <a:cubicBezTo>
                  <a:pt x="125" y="20378"/>
                  <a:pt x="-334" y="20821"/>
                  <a:pt x="587" y="21366"/>
                </a:cubicBezTo>
                <a:lnTo>
                  <a:pt x="980" y="21599"/>
                </a:lnTo>
                <a:lnTo>
                  <a:pt x="2473" y="21574"/>
                </a:lnTo>
                <a:cubicBezTo>
                  <a:pt x="3295" y="21560"/>
                  <a:pt x="4848" y="21535"/>
                  <a:pt x="5926" y="21520"/>
                </a:cubicBezTo>
                <a:cubicBezTo>
                  <a:pt x="7459" y="21498"/>
                  <a:pt x="7960" y="21466"/>
                  <a:pt x="8227" y="21374"/>
                </a:cubicBezTo>
                <a:cubicBezTo>
                  <a:pt x="8523" y="21272"/>
                  <a:pt x="8756" y="21267"/>
                  <a:pt x="10025" y="21330"/>
                </a:cubicBezTo>
                <a:lnTo>
                  <a:pt x="11484" y="21404"/>
                </a:lnTo>
                <a:lnTo>
                  <a:pt x="12021" y="21183"/>
                </a:lnTo>
                <a:cubicBezTo>
                  <a:pt x="12316" y="21062"/>
                  <a:pt x="12760" y="20940"/>
                  <a:pt x="13009" y="20910"/>
                </a:cubicBezTo>
                <a:cubicBezTo>
                  <a:pt x="13289" y="20877"/>
                  <a:pt x="13572" y="20783"/>
                  <a:pt x="13753" y="20662"/>
                </a:cubicBezTo>
                <a:cubicBezTo>
                  <a:pt x="14165" y="20387"/>
                  <a:pt x="15040" y="20248"/>
                  <a:pt x="16232" y="20271"/>
                </a:cubicBezTo>
                <a:cubicBezTo>
                  <a:pt x="17007" y="20286"/>
                  <a:pt x="17268" y="20320"/>
                  <a:pt x="17520" y="20436"/>
                </a:cubicBezTo>
                <a:cubicBezTo>
                  <a:pt x="17789" y="20561"/>
                  <a:pt x="18004" y="20583"/>
                  <a:pt x="18979" y="20583"/>
                </a:cubicBezTo>
                <a:cubicBezTo>
                  <a:pt x="19717" y="20583"/>
                  <a:pt x="20160" y="20553"/>
                  <a:pt x="20230" y="20498"/>
                </a:cubicBezTo>
                <a:cubicBezTo>
                  <a:pt x="20385" y="20375"/>
                  <a:pt x="20218" y="20173"/>
                  <a:pt x="19886" y="20082"/>
                </a:cubicBezTo>
                <a:cubicBezTo>
                  <a:pt x="19419" y="19954"/>
                  <a:pt x="19168" y="19543"/>
                  <a:pt x="19111" y="18811"/>
                </a:cubicBezTo>
                <a:cubicBezTo>
                  <a:pt x="19049" y="18030"/>
                  <a:pt x="19098" y="17794"/>
                  <a:pt x="19321" y="17794"/>
                </a:cubicBezTo>
                <a:cubicBezTo>
                  <a:pt x="19583" y="17794"/>
                  <a:pt x="19942" y="17399"/>
                  <a:pt x="20012" y="17035"/>
                </a:cubicBezTo>
                <a:cubicBezTo>
                  <a:pt x="20058" y="16794"/>
                  <a:pt x="20139" y="16672"/>
                  <a:pt x="20316" y="16581"/>
                </a:cubicBezTo>
                <a:cubicBezTo>
                  <a:pt x="20550" y="16461"/>
                  <a:pt x="20556" y="16440"/>
                  <a:pt x="20499" y="15916"/>
                </a:cubicBezTo>
                <a:cubicBezTo>
                  <a:pt x="20443" y="15394"/>
                  <a:pt x="20450" y="15370"/>
                  <a:pt x="20678" y="15252"/>
                </a:cubicBezTo>
                <a:cubicBezTo>
                  <a:pt x="21257" y="14954"/>
                  <a:pt x="21266" y="14470"/>
                  <a:pt x="20730" y="12400"/>
                </a:cubicBezTo>
                <a:cubicBezTo>
                  <a:pt x="19933" y="9324"/>
                  <a:pt x="19808" y="8430"/>
                  <a:pt x="20016" y="7330"/>
                </a:cubicBezTo>
                <a:cubicBezTo>
                  <a:pt x="20070" y="7046"/>
                  <a:pt x="20050" y="6902"/>
                  <a:pt x="19936" y="6728"/>
                </a:cubicBezTo>
                <a:cubicBezTo>
                  <a:pt x="19828" y="6565"/>
                  <a:pt x="19785" y="6300"/>
                  <a:pt x="19785" y="5807"/>
                </a:cubicBezTo>
                <a:cubicBezTo>
                  <a:pt x="19785" y="5271"/>
                  <a:pt x="19753" y="5094"/>
                  <a:pt x="19641" y="5021"/>
                </a:cubicBezTo>
                <a:cubicBezTo>
                  <a:pt x="19561" y="4968"/>
                  <a:pt x="19390" y="4785"/>
                  <a:pt x="19262" y="4613"/>
                </a:cubicBezTo>
                <a:cubicBezTo>
                  <a:pt x="19057" y="4338"/>
                  <a:pt x="19036" y="4248"/>
                  <a:pt x="19091" y="3866"/>
                </a:cubicBezTo>
                <a:cubicBezTo>
                  <a:pt x="19147" y="3473"/>
                  <a:pt x="19133" y="3416"/>
                  <a:pt x="18938" y="3273"/>
                </a:cubicBezTo>
                <a:cubicBezTo>
                  <a:pt x="18820" y="3187"/>
                  <a:pt x="18675" y="3116"/>
                  <a:pt x="18617" y="3116"/>
                </a:cubicBezTo>
                <a:cubicBezTo>
                  <a:pt x="18459" y="3116"/>
                  <a:pt x="17738" y="2726"/>
                  <a:pt x="17273" y="2388"/>
                </a:cubicBezTo>
                <a:cubicBezTo>
                  <a:pt x="16880" y="2103"/>
                  <a:pt x="16599" y="1789"/>
                  <a:pt x="15951" y="914"/>
                </a:cubicBezTo>
                <a:cubicBezTo>
                  <a:pt x="15511" y="322"/>
                  <a:pt x="15249" y="129"/>
                  <a:pt x="14756" y="36"/>
                </a:cubicBezTo>
                <a:cubicBezTo>
                  <a:pt x="14622" y="11"/>
                  <a:pt x="14488" y="-1"/>
                  <a:pt x="14358" y="0"/>
                </a:cubicBezTo>
                <a:close/>
                <a:moveTo>
                  <a:pt x="13758" y="14377"/>
                </a:moveTo>
                <a:cubicBezTo>
                  <a:pt x="13797" y="14387"/>
                  <a:pt x="13812" y="14476"/>
                  <a:pt x="13812" y="14660"/>
                </a:cubicBezTo>
                <a:cubicBezTo>
                  <a:pt x="13812" y="14850"/>
                  <a:pt x="13796" y="15005"/>
                  <a:pt x="13776" y="15005"/>
                </a:cubicBezTo>
                <a:cubicBezTo>
                  <a:pt x="13680" y="15005"/>
                  <a:pt x="13624" y="14464"/>
                  <a:pt x="13713" y="14394"/>
                </a:cubicBezTo>
                <a:cubicBezTo>
                  <a:pt x="13731" y="14380"/>
                  <a:pt x="13746" y="14374"/>
                  <a:pt x="13758" y="14377"/>
                </a:cubicBezTo>
                <a:close/>
                <a:moveTo>
                  <a:pt x="11632" y="14779"/>
                </a:moveTo>
                <a:cubicBezTo>
                  <a:pt x="11707" y="14784"/>
                  <a:pt x="11757" y="14988"/>
                  <a:pt x="11912" y="15556"/>
                </a:cubicBezTo>
                <a:cubicBezTo>
                  <a:pt x="12002" y="15887"/>
                  <a:pt x="12062" y="16376"/>
                  <a:pt x="12048" y="16677"/>
                </a:cubicBezTo>
                <a:cubicBezTo>
                  <a:pt x="12029" y="17110"/>
                  <a:pt x="12062" y="17262"/>
                  <a:pt x="12219" y="17471"/>
                </a:cubicBezTo>
                <a:cubicBezTo>
                  <a:pt x="12374" y="17678"/>
                  <a:pt x="12412" y="17853"/>
                  <a:pt x="12412" y="18358"/>
                </a:cubicBezTo>
                <a:cubicBezTo>
                  <a:pt x="12412" y="19066"/>
                  <a:pt x="12283" y="19513"/>
                  <a:pt x="12007" y="19757"/>
                </a:cubicBezTo>
                <a:cubicBezTo>
                  <a:pt x="11892" y="19858"/>
                  <a:pt x="11728" y="19917"/>
                  <a:pt x="11580" y="19909"/>
                </a:cubicBezTo>
                <a:cubicBezTo>
                  <a:pt x="11448" y="19902"/>
                  <a:pt x="11126" y="19883"/>
                  <a:pt x="10865" y="19868"/>
                </a:cubicBezTo>
                <a:lnTo>
                  <a:pt x="10391" y="19842"/>
                </a:lnTo>
                <a:lnTo>
                  <a:pt x="10380" y="19460"/>
                </a:lnTo>
                <a:cubicBezTo>
                  <a:pt x="10373" y="19250"/>
                  <a:pt x="10342" y="18862"/>
                  <a:pt x="10310" y="18597"/>
                </a:cubicBezTo>
                <a:cubicBezTo>
                  <a:pt x="10232" y="17959"/>
                  <a:pt x="10348" y="17603"/>
                  <a:pt x="10623" y="17634"/>
                </a:cubicBezTo>
                <a:cubicBezTo>
                  <a:pt x="10874" y="17662"/>
                  <a:pt x="11013" y="17415"/>
                  <a:pt x="11013" y="16941"/>
                </a:cubicBezTo>
                <a:cubicBezTo>
                  <a:pt x="11013" y="16206"/>
                  <a:pt x="11232" y="15195"/>
                  <a:pt x="11444" y="14949"/>
                </a:cubicBezTo>
                <a:cubicBezTo>
                  <a:pt x="11534" y="14845"/>
                  <a:pt x="11587" y="14776"/>
                  <a:pt x="11632" y="14779"/>
                </a:cubicBezTo>
                <a:close/>
                <a:moveTo>
                  <a:pt x="7146" y="15096"/>
                </a:moveTo>
                <a:cubicBezTo>
                  <a:pt x="7217" y="15153"/>
                  <a:pt x="6955" y="15960"/>
                  <a:pt x="6772" y="16248"/>
                </a:cubicBezTo>
                <a:cubicBezTo>
                  <a:pt x="6455" y="16748"/>
                  <a:pt x="6417" y="17084"/>
                  <a:pt x="6631" y="17510"/>
                </a:cubicBezTo>
                <a:cubicBezTo>
                  <a:pt x="6890" y="18027"/>
                  <a:pt x="6871" y="18644"/>
                  <a:pt x="6580" y="19188"/>
                </a:cubicBezTo>
                <a:cubicBezTo>
                  <a:pt x="6452" y="19428"/>
                  <a:pt x="6346" y="19692"/>
                  <a:pt x="6346" y="19774"/>
                </a:cubicBezTo>
                <a:cubicBezTo>
                  <a:pt x="6346" y="19960"/>
                  <a:pt x="6278" y="19959"/>
                  <a:pt x="5926" y="19773"/>
                </a:cubicBezTo>
                <a:cubicBezTo>
                  <a:pt x="5723" y="19665"/>
                  <a:pt x="5520" y="19629"/>
                  <a:pt x="5185" y="19641"/>
                </a:cubicBezTo>
                <a:cubicBezTo>
                  <a:pt x="4754" y="19657"/>
                  <a:pt x="4715" y="19644"/>
                  <a:pt x="4605" y="19442"/>
                </a:cubicBezTo>
                <a:cubicBezTo>
                  <a:pt x="4398" y="19059"/>
                  <a:pt x="4454" y="18603"/>
                  <a:pt x="4760" y="18198"/>
                </a:cubicBezTo>
                <a:cubicBezTo>
                  <a:pt x="5069" y="17787"/>
                  <a:pt x="5124" y="17302"/>
                  <a:pt x="4938" y="16618"/>
                </a:cubicBezTo>
                <a:cubicBezTo>
                  <a:pt x="4881" y="16412"/>
                  <a:pt x="4860" y="16223"/>
                  <a:pt x="4891" y="16199"/>
                </a:cubicBezTo>
                <a:cubicBezTo>
                  <a:pt x="4992" y="16120"/>
                  <a:pt x="5043" y="16225"/>
                  <a:pt x="5112" y="16656"/>
                </a:cubicBezTo>
                <a:cubicBezTo>
                  <a:pt x="5200" y="17202"/>
                  <a:pt x="5397" y="17326"/>
                  <a:pt x="5744" y="17053"/>
                </a:cubicBezTo>
                <a:cubicBezTo>
                  <a:pt x="5920" y="16915"/>
                  <a:pt x="6005" y="16747"/>
                  <a:pt x="6060" y="16433"/>
                </a:cubicBezTo>
                <a:cubicBezTo>
                  <a:pt x="6100" y="16196"/>
                  <a:pt x="6181" y="15990"/>
                  <a:pt x="6239" y="15975"/>
                </a:cubicBezTo>
                <a:cubicBezTo>
                  <a:pt x="6298" y="15960"/>
                  <a:pt x="6520" y="15752"/>
                  <a:pt x="6733" y="15512"/>
                </a:cubicBezTo>
                <a:cubicBezTo>
                  <a:pt x="6947" y="15273"/>
                  <a:pt x="7132" y="15085"/>
                  <a:pt x="7146" y="15096"/>
                </a:cubicBezTo>
                <a:close/>
                <a:moveTo>
                  <a:pt x="10715" y="15462"/>
                </a:moveTo>
                <a:cubicBezTo>
                  <a:pt x="10725" y="15471"/>
                  <a:pt x="10709" y="15524"/>
                  <a:pt x="10677" y="15629"/>
                </a:cubicBezTo>
                <a:cubicBezTo>
                  <a:pt x="10639" y="15750"/>
                  <a:pt x="10578" y="15932"/>
                  <a:pt x="10539" y="16033"/>
                </a:cubicBezTo>
                <a:cubicBezTo>
                  <a:pt x="10476" y="16198"/>
                  <a:pt x="10469" y="16190"/>
                  <a:pt x="10464" y="15959"/>
                </a:cubicBezTo>
                <a:cubicBezTo>
                  <a:pt x="10461" y="15818"/>
                  <a:pt x="10523" y="15636"/>
                  <a:pt x="10602" y="15556"/>
                </a:cubicBezTo>
                <a:cubicBezTo>
                  <a:pt x="10670" y="15486"/>
                  <a:pt x="10705" y="15452"/>
                  <a:pt x="10715" y="15462"/>
                </a:cubicBezTo>
                <a:close/>
                <a:moveTo>
                  <a:pt x="13882" y="15900"/>
                </a:moveTo>
                <a:cubicBezTo>
                  <a:pt x="13899" y="15905"/>
                  <a:pt x="13905" y="15929"/>
                  <a:pt x="13905" y="15972"/>
                </a:cubicBezTo>
                <a:cubicBezTo>
                  <a:pt x="13905" y="16036"/>
                  <a:pt x="14100" y="16228"/>
                  <a:pt x="14337" y="16400"/>
                </a:cubicBezTo>
                <a:cubicBezTo>
                  <a:pt x="14715" y="16674"/>
                  <a:pt x="14783" y="16772"/>
                  <a:pt x="14896" y="17198"/>
                </a:cubicBezTo>
                <a:cubicBezTo>
                  <a:pt x="15061" y="17817"/>
                  <a:pt x="15062" y="18538"/>
                  <a:pt x="14899" y="18846"/>
                </a:cubicBezTo>
                <a:cubicBezTo>
                  <a:pt x="14829" y="18977"/>
                  <a:pt x="14636" y="19175"/>
                  <a:pt x="14471" y="19284"/>
                </a:cubicBezTo>
                <a:cubicBezTo>
                  <a:pt x="14306" y="19393"/>
                  <a:pt x="14133" y="19482"/>
                  <a:pt x="14086" y="19482"/>
                </a:cubicBezTo>
                <a:cubicBezTo>
                  <a:pt x="14040" y="19482"/>
                  <a:pt x="13929" y="19358"/>
                  <a:pt x="13841" y="19206"/>
                </a:cubicBezTo>
                <a:cubicBezTo>
                  <a:pt x="13684" y="18937"/>
                  <a:pt x="13677" y="18790"/>
                  <a:pt x="13727" y="17133"/>
                </a:cubicBezTo>
                <a:cubicBezTo>
                  <a:pt x="13732" y="16972"/>
                  <a:pt x="13726" y="16656"/>
                  <a:pt x="13714" y="16432"/>
                </a:cubicBezTo>
                <a:cubicBezTo>
                  <a:pt x="13702" y="16201"/>
                  <a:pt x="13739" y="15988"/>
                  <a:pt x="13800" y="15941"/>
                </a:cubicBezTo>
                <a:cubicBezTo>
                  <a:pt x="13840" y="15909"/>
                  <a:pt x="13866" y="15895"/>
                  <a:pt x="13882" y="15900"/>
                </a:cubicBezTo>
                <a:close/>
                <a:moveTo>
                  <a:pt x="17465" y="15922"/>
                </a:moveTo>
                <a:lnTo>
                  <a:pt x="17619" y="16509"/>
                </a:lnTo>
                <a:cubicBezTo>
                  <a:pt x="17812" y="17253"/>
                  <a:pt x="17818" y="19087"/>
                  <a:pt x="17628" y="19513"/>
                </a:cubicBezTo>
                <a:cubicBezTo>
                  <a:pt x="17480" y="19844"/>
                  <a:pt x="17427" y="19863"/>
                  <a:pt x="16997" y="19741"/>
                </a:cubicBezTo>
                <a:cubicBezTo>
                  <a:pt x="16551" y="19615"/>
                  <a:pt x="16392" y="19219"/>
                  <a:pt x="16445" y="18360"/>
                </a:cubicBezTo>
                <a:cubicBezTo>
                  <a:pt x="16487" y="17670"/>
                  <a:pt x="16528" y="17609"/>
                  <a:pt x="17007" y="17527"/>
                </a:cubicBezTo>
                <a:cubicBezTo>
                  <a:pt x="17430" y="17454"/>
                  <a:pt x="17496" y="17323"/>
                  <a:pt x="17480" y="16593"/>
                </a:cubicBezTo>
                <a:lnTo>
                  <a:pt x="17465" y="15922"/>
                </a:lnTo>
                <a:close/>
                <a:moveTo>
                  <a:pt x="8448" y="16436"/>
                </a:moveTo>
                <a:lnTo>
                  <a:pt x="8521" y="17295"/>
                </a:lnTo>
                <a:cubicBezTo>
                  <a:pt x="8589" y="18106"/>
                  <a:pt x="8581" y="18176"/>
                  <a:pt x="8367" y="18574"/>
                </a:cubicBezTo>
                <a:lnTo>
                  <a:pt x="8142" y="18995"/>
                </a:lnTo>
                <a:lnTo>
                  <a:pt x="8081" y="18633"/>
                </a:lnTo>
                <a:cubicBezTo>
                  <a:pt x="8039" y="18386"/>
                  <a:pt x="8069" y="18143"/>
                  <a:pt x="8174" y="17868"/>
                </a:cubicBezTo>
                <a:cubicBezTo>
                  <a:pt x="8258" y="17646"/>
                  <a:pt x="8354" y="17233"/>
                  <a:pt x="8387" y="16950"/>
                </a:cubicBezTo>
                <a:lnTo>
                  <a:pt x="8448" y="16436"/>
                </a:lnTo>
                <a:close/>
              </a:path>
            </a:pathLst>
          </a:custGeom>
          <a:ln w="12700">
            <a:miter lim="400000"/>
          </a:ln>
        </p:spPr>
      </p:pic>
      <p:pic>
        <p:nvPicPr>
          <p:cNvPr id="232" name="pasted-movie.png" descr="pasted-movie.png"/>
          <p:cNvPicPr>
            <a:picLocks noChangeAspect="1"/>
          </p:cNvPicPr>
          <p:nvPr/>
        </p:nvPicPr>
        <p:blipFill>
          <a:blip r:embed="rId3">
            <a:extLst/>
          </a:blip>
          <a:stretch>
            <a:fillRect/>
          </a:stretch>
        </p:blipFill>
        <p:spPr>
          <a:xfrm>
            <a:off x="205861" y="-23394"/>
            <a:ext cx="23972278" cy="2709462"/>
          </a:xfrm>
          <a:prstGeom prst="rect">
            <a:avLst/>
          </a:prstGeom>
          <a:ln w="12700">
            <a:miter lim="400000"/>
          </a:ln>
        </p:spPr>
      </p:pic>
      <p:sp>
        <p:nvSpPr>
          <p:cNvPr id="233" name="8 books of the Bible mention Balaam…"/>
          <p:cNvSpPr txBox="1"/>
          <p:nvPr/>
        </p:nvSpPr>
        <p:spPr>
          <a:xfrm>
            <a:off x="8855719" y="2555609"/>
            <a:ext cx="15208237" cy="10866930"/>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68947" indent="-868947" defTabSz="821531">
              <a:lnSpc>
                <a:spcPct val="100000"/>
              </a:lnSpc>
              <a:spcBef>
                <a:spcPts val="2100"/>
              </a:spcBef>
              <a:buSzPct val="65000"/>
              <a:buBlip>
                <a:blip r:embed="rId4"/>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8 books of the Bible mention Balaam</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Numbers 22:5-24:25; 31:8,16</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Deuteronomy 23:4, 5</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Joshua 13:22; 24:9, 10</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Nehemiah 13:2 </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Micah 6:5</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 2 Peter 2:15</a:t>
            </a:r>
          </a:p>
          <a:p>
            <a:pPr lvl="1" marL="1295400" indent="-889000" defTabSz="821531">
              <a:lnSpc>
                <a:spcPct val="100000"/>
              </a:lnSpc>
              <a:spcBef>
                <a:spcPts val="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Jude 11</a:t>
            </a:r>
          </a:p>
          <a:p>
            <a:pPr lvl="1" marL="1295400" indent="-889000" defTabSz="821531">
              <a:lnSpc>
                <a:spcPct val="100000"/>
              </a:lnSpc>
              <a:spcBef>
                <a:spcPts val="3300"/>
              </a:spcBef>
              <a:buSzPct val="65000"/>
              <a:buBlip>
                <a:blip r:embed="rId5"/>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Revelation 2:14</a:t>
            </a:r>
          </a:p>
          <a:p>
            <a:pPr marL="859117" indent="-859117" defTabSz="821531">
              <a:lnSpc>
                <a:spcPct val="100000"/>
              </a:lnSpc>
              <a:spcBef>
                <a:spcPts val="2100"/>
              </a:spcBef>
              <a:buSzPct val="65000"/>
              <a:buBlip>
                <a:blip r:embed="rId4"/>
              </a:buBlip>
              <a:defRPr sz="6000">
                <a:solidFill>
                  <a:srgbClr val="EBEBEB"/>
                </a:solidFill>
                <a:effectLst>
                  <a:outerShdw sx="100000" sy="100000" kx="0" ky="0" algn="b" rotWithShape="0" blurRad="50800" dist="25400" dir="5400000">
                    <a:srgbClr val="000000"/>
                  </a:outerShdw>
                </a:effectLst>
                <a:latin typeface="Helvetica Neue"/>
                <a:ea typeface="Helvetica Neue"/>
                <a:cs typeface="Helvetica Neue"/>
                <a:sym typeface="Helvetica Neue"/>
              </a:defRPr>
            </a:pPr>
            <a:r>
              <a:t>The Holy Spirit intended for us to learn some lessons from this man’s life.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3">
                                            <p:txEl>
                                              <p:pRg st="9" end="9"/>
                                            </p:txEl>
                                          </p:spTgt>
                                        </p:tgtEl>
                                        <p:attrNameLst>
                                          <p:attrName>style.visibility</p:attrName>
                                        </p:attrNameLst>
                                      </p:cBhvr>
                                      <p:to>
                                        <p:strVal val="visible"/>
                                      </p:to>
                                    </p:set>
                                    <p:animEffect filter="wipe(left)" transition="in">
                                      <p:cBhvr>
                                        <p:cTn id="7" dur="1500"/>
                                        <p:tgtEl>
                                          <p:spTgt spid="233">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